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commentAuthors+xml" PartName="/ppt/commentAuthors.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chartshapes+xml" PartName="/ppt/drawings/drawing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2"/>
    <p:sldMasterId id="2147483660" r:id="rId3"/>
  </p:sldMasterIdLst>
  <p:notesMasterIdLst>
    <p:notesMasterId r:id="rId4"/>
  </p:notesMasterIdLst>
  <p:sldIdLst>
    <p:sldId id="368" r:id="rId5"/>
    <p:sldId id="396" r:id="rId6"/>
    <p:sldId id="397" r:id="rId7"/>
    <p:sldId id="395" r:id="rId8"/>
    <p:sldId id="398" r:id="rId9"/>
    <p:sldId id="404" r:id="rId10"/>
    <p:sldId id="405" r:id="rId11"/>
    <p:sldId id="406" r:id="rId12"/>
    <p:sldId id="407" r:id="rId13"/>
    <p:sldId id="416" r:id="rId14"/>
    <p:sldId id="417" r:id="rId15"/>
    <p:sldId id="418" r:id="rId16"/>
    <p:sldId id="399" r:id="rId17"/>
    <p:sldId id="408" r:id="rId18"/>
    <p:sldId id="409" r:id="rId19"/>
    <p:sldId id="400" r:id="rId20"/>
    <p:sldId id="412" r:id="rId21"/>
    <p:sldId id="413" r:id="rId22"/>
    <p:sldId id="419" r:id="rId23"/>
    <p:sldId id="420" r:id="rId24"/>
    <p:sldId id="421" r:id="rId25"/>
    <p:sldId id="422" r:id="rId26"/>
    <p:sldId id="423" r:id="rId27"/>
    <p:sldId id="424" r:id="rId28"/>
    <p:sldId id="414" r:id="rId29"/>
    <p:sldId id="415" r:id="rId30"/>
    <p:sldId id="394" r:id="rId31"/>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p="http://schemas.openxmlformats.org/presentationml/2006/main">
  <p:cmAuthor id="1" name="Vagun Vagun" initials="VV"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6314" autoAdjust="0"/>
  </p:normalViewPr>
  <p:slideViewPr>
    <p:cSldViewPr snapToGrid="0">
      <p:cViewPr varScale="1">
        <p:scale>
          <a:sx n="108" d="100"/>
          <a:sy n="108" d="100"/>
        </p:scale>
        <p:origin x="720" y="11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commentAuthors.xml" Type="http://schemas.openxmlformats.org/officeDocument/2006/relationships/commentAuthors"/><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1.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2.xml" Type="http://schemas.openxmlformats.org/officeDocument/2006/relationships/slideMaster"/><Relationship Id="rId30" Target="slides/slide26.xml" Type="http://schemas.openxmlformats.org/officeDocument/2006/relationships/slide"/><Relationship Id="rId31" Target="slides/slide27.xml" Type="http://schemas.openxmlformats.org/officeDocument/2006/relationships/slide"/><Relationship Id="rId32" Target="tags/tag2.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drawings/drawing1.xml" Type="http://schemas.openxmlformats.org/officeDocument/2006/relationships/chartUserShapes"/><Relationship Id="rId3" Target="colors1.xml" Type="http://schemas.microsoft.com/office/2011/relationships/chartColorStyle"/><Relationship Id="rId4"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barChart>
        <c:barDir val="col"/>
        <c:grouping val="clustered"/>
        <c:varyColors val="0"/>
        <c:ser>
          <c:idx val="0"/>
          <c:order val="0"/>
          <c:tx>
            <c:strRef>
              <c:f>Sheet1!$B$1</c:f>
              <c:strCache>
                <c:ptCount val="1"/>
                <c:pt idx="0">
                  <c:v>系列 1</c:v>
                </c:pt>
              </c:strCache>
            </c:strRef>
          </c:tx>
          <c:spPr>
            <a:solidFill>
              <a:srgbClr val="3F4C97"/>
            </a:solidFill>
            <a:ln>
              <a:noFill/>
            </a:ln>
            <a:effectLst/>
          </c:spPr>
          <c:invertIfNegative val="0"/>
          <c:cat>
            <c:strRef>
              <c:f>Sheet1!$A$2:$A$4</c:f>
              <c:strCache>
                <c:ptCount val="3"/>
                <c:pt idx="0">
                  <c:v>提高工作效率</c:v>
                </c:pt>
                <c:pt idx="1">
                  <c:v>计划能力是各级
管理者能力的体现</c:v>
                </c:pt>
                <c:pt idx="2">
                  <c:v>变被动做事为自发做事</c:v>
                </c:pt>
              </c:strCache>
            </c:strRef>
          </c:cat>
          <c:val>
            <c:numRef>
              <c:f>Sheet1!$B$2:$B$4</c:f>
              <c:numCache>
                <c:formatCode>General</c:formatCode>
                <c:ptCount val="3"/>
                <c:pt idx="0">
                  <c:v>1</c:v>
                </c:pt>
                <c:pt idx="1">
                  <c:v>0.7</c:v>
                </c:pt>
                <c:pt idx="2">
                  <c:v>0.8</c:v>
                </c:pt>
              </c:numCache>
            </c:numRef>
          </c:val>
          <c:extLst>
            <c:ext xmlns:c16="http://schemas.microsoft.com/office/drawing/2014/chart" uri="{C3380CC4-5D6E-409C-BE32-E72D297353CC}">
              <c16:uniqueId val="{00000000-AC38-4F5A-98B6-CCC65B5684E3}"/>
            </c:ext>
          </c:extLst>
        </c:ser>
        <c:ser>
          <c:idx val="1"/>
          <c:order val="1"/>
          <c:tx>
            <c:strRef>
              <c:f>Sheet1!$C$1</c:f>
              <c:strCache>
                <c:ptCount val="1"/>
                <c:pt idx="0">
                  <c:v>系列 2</c:v>
                </c:pt>
              </c:strCache>
            </c:strRef>
          </c:tx>
          <c:spPr>
            <a:solidFill>
              <a:srgbClr val="669EE3"/>
            </a:solidFill>
            <a:ln>
              <a:noFill/>
            </a:ln>
            <a:effectLst/>
          </c:spPr>
          <c:invertIfNegative val="0"/>
          <c:cat>
            <c:strRef>
              <c:f>Sheet1!$A$2:$A$4</c:f>
              <c:strCache>
                <c:ptCount val="3"/>
                <c:pt idx="0">
                  <c:v>提高工作效率</c:v>
                </c:pt>
                <c:pt idx="1">
                  <c:v>计划能力是各级
管理者能力的体现</c:v>
                </c:pt>
                <c:pt idx="2">
                  <c:v>变被动做事为自发做事</c:v>
                </c:pt>
              </c:strCache>
            </c:strRef>
          </c:cat>
          <c:val>
            <c:numRef>
              <c:f>Sheet1!$C$2:$C$4</c:f>
              <c:numCache>
                <c:formatCode>General</c:formatCode>
                <c:ptCount val="3"/>
                <c:pt idx="0">
                  <c:v>0.6</c:v>
                </c:pt>
                <c:pt idx="1">
                  <c:v>1</c:v>
                </c:pt>
                <c:pt idx="2">
                  <c:v>1</c:v>
                </c:pt>
              </c:numCache>
            </c:numRef>
          </c:val>
          <c:extLst>
            <c:ext xmlns:c16="http://schemas.microsoft.com/office/drawing/2014/chart" uri="{C3380CC4-5D6E-409C-BE32-E72D297353CC}">
              <c16:uniqueId val="{00000001-AC38-4F5A-98B6-CCC65B5684E3}"/>
            </c:ext>
          </c:extLst>
        </c:ser>
        <c:dLbls>
          <c:showLegendKey val="0"/>
          <c:showVal val="0"/>
          <c:showCatName val="0"/>
          <c:showSerName val="0"/>
          <c:showPercent val="0"/>
          <c:showBubbleSize val="0"/>
          <c:showLeaderLines val="0"/>
        </c:dLbls>
        <c:gapWidth val="109"/>
        <c:overlap val="-27"/>
        <c:axId val="427974784"/>
        <c:axId val="431378000"/>
      </c:barChart>
      <c:catAx>
        <c:axId val="427974784"/>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1" i="0" u="none" strike="noStrike" kern="1200" baseline="0" smtId="4294967295">
                <a:solidFill>
                  <a:schemeClr val="tx1">
                    <a:lumMod val="65000"/>
                    <a:lumOff val="35000"/>
                  </a:schemeClr>
                </a:solidFill>
                <a:latin typeface="+mn-lt"/>
                <a:ea typeface="+mn-ea"/>
                <a:cs typeface="+mn-ea"/>
                <a:sym typeface="+mn-lt"/>
              </a:defRPr>
            </a:pPr>
            <a:endParaRPr sz="1197" b="1" i="0" u="none" strike="noStrike" kern="1200" baseline="0" smtId="4294967295">
              <a:solidFill>
                <a:schemeClr val="tx1">
                  <a:lumMod val="65000"/>
                  <a:lumOff val="35000"/>
                </a:schemeClr>
              </a:solidFill>
              <a:latin typeface="+mn-lt"/>
              <a:ea typeface="+mn-ea"/>
              <a:cs typeface="+mn-ea"/>
              <a:sym typeface="+mn-lt"/>
            </a:endParaRPr>
          </a:p>
        </c:txPr>
        <c:crossAx val="431378000"/>
        <c:crosses val="autoZero"/>
        <c:auto val="0"/>
        <c:lblAlgn val="ctr"/>
        <c:lblOffset/>
        <c:noMultiLvlLbl val="0"/>
      </c:catAx>
      <c:valAx>
        <c:axId val="431378000"/>
        <c:scaling>
          <c:orientation/>
        </c:scaling>
        <c:delete val="1"/>
        <c:axPos val="l"/>
        <c:numFmt formatCode="General" sourceLinked="1"/>
        <c:majorTickMark val="none"/>
        <c:minorTickMark val="none"/>
        <c:crossAx val="427974784"/>
        <c:crossBetween val="between"/>
      </c:valAx>
      <c:spPr>
        <a:noFill/>
        <a:ln>
          <a:noFill/>
        </a:ln>
        <a:effectLst/>
      </c:spPr>
    </c:plotArea>
    <c:plotVisOnly val="1"/>
    <c:dispBlanksAs val="gap"/>
    <c:showDLblsOverMax val="0"/>
  </c:chart>
  <c:spPr>
    <a:noFill/>
    <a:ln>
      <a:noFill/>
    </a:ln>
    <a:effectLst/>
  </c:spPr>
  <c:txPr>
    <a:bodyPr/>
    <a:p>
      <a:pPr>
        <a:defRPr b="1" smtId="4294967295">
          <a:latin typeface="+mn-lt"/>
          <a:ea typeface="+mn-ea"/>
          <a:cs typeface="+mn-ea"/>
          <a:sym typeface="+mn-lt"/>
        </a:defRPr>
      </a:pPr>
      <a:endParaRPr b="1" smtId="4294967295">
        <a:latin typeface="+mn-lt"/>
        <a:ea typeface="+mn-ea"/>
        <a:cs typeface="+mn-ea"/>
        <a:sym typeface="+mn-lt"/>
      </a:endParaRPr>
    </a:p>
  </c:txPr>
  <c:externalData r:id="rId1">
    <c:autoUpdate val="0"/>
  </c:externalData>
  <c:userShapes r:id="rId2"/>
</c:chartSpace>
</file>

<file path=ppt/charts/colors1.xml><?xml version="1.0" encoding="utf-8"?>
<cs:colorStyle xmlns:a="http://schemas.openxmlformats.org/drawingml/2006/main" xmlns:cs="http://schemas.microsoft.com/office/drawing/2012/chartStyle" meth="withinLinearReversed" id="26">
  <a:schemeClr val="accent6"/>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a="http://schemas.openxmlformats.org/drawingml/2006/main" xmlns:dgm="http://schemas.openxmlformats.org/drawingml/2006/diagram"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dgm:ptLst>
    <dgm:pt modelId="{9E033D3A-9865-4900-B8D6-73E7ADA201C9}" type="doc">
      <dgm:prSet loTypeId="urn:microsoft.com/office/officeart/2005/8/layout/radial5" loCatId="cycle" qsTypeId="urn:microsoft.com/office/officeart/2005/8/quickstyle/simple1" qsCatId="simple" csTypeId="urn:microsoft.com/office/officeart/2005/8/colors/accent1_3" csCatId="accent1" phldr="1"/>
      <dgm:spPr/>
      <dgm:t>
        <a:bodyPr/>
        <a:lstStyle/>
        <a:p>
          <a:endParaRPr lang="zh-CN" altLang="en-US"/>
        </a:p>
      </dgm:t>
    </dgm:pt>
    <dgm:pt modelId="{E1098A92-04D8-4581-9E51-0B554EB8C33F}" type="parTrans" cxnId="{7DF6C371-D853-40B0-AEAF-E8587826F34F}">
      <dgm:prSet/>
      <dgm:spPr/>
      <dgm:t>
        <a:bodyPr/>
        <a:lstStyle/>
        <a:p>
          <a:endParaRPr lang="zh-CN" altLang="en-US"/>
        </a:p>
      </dgm:t>
    </dgm:pt>
    <dgm:pt modelId="{3ECA33F6-BB89-414F-AEB7-63092A38E71B}">
      <dgm:prSet phldrT="[文本]"/>
      <dgm:spPr>
        <a:gradFill rotWithShape="0">
          <a:gsLst>
            <a:gs pos="0">
              <a:srgbClr val="3F4C97"/>
            </a:gs>
            <a:gs pos="100000">
              <a:srgbClr val="669EE3"/>
            </a:gs>
          </a:gsLst>
          <a:lin ang="5400000" scaled="0"/>
        </a:gradFill>
      </dgm:spPr>
      <dgm:t>
        <a:bodyPr/>
        <a:lstStyle/>
        <a:p>
          <a:r>
            <a:rPr lang="en-US" altLang="zh-CN" b="1">
              <a:latin typeface="+mn-lt"/>
              <a:ea typeface="+mn-ea"/>
              <a:cs typeface="+mn-ea"/>
              <a:sym typeface="+mn-lt"/>
            </a:rPr>
            <a:t>5W2H</a:t>
          </a:r>
          <a:endParaRPr lang="zh-CN" altLang="en-US" b="1">
            <a:latin typeface="+mn-lt"/>
            <a:ea typeface="+mn-ea"/>
            <a:cs typeface="+mn-ea"/>
            <a:sym typeface="+mn-lt"/>
          </a:endParaRPr>
        </a:p>
      </dgm:t>
    </dgm:pt>
    <dgm:pt modelId="{AFE1C5DB-8CFC-4E59-92BE-9D480237F7DE}" type="parTrans" cxnId="{0DA41018-FD27-4F7D-B24A-C22F7476332E}">
      <dgm:prSet/>
      <dgm:spPr/>
      <dgm:t>
        <a:bodyPr/>
        <a:lstStyle/>
        <a:p>
          <a:endParaRPr lang="zh-CN" altLang="en-US"/>
        </a:p>
      </dgm:t>
    </dgm:pt>
    <dgm:pt modelId="{16CF1C61-2170-4C0D-A1CA-8CE60DD9C482}">
      <dgm:prSet phldrT="[文本]"/>
      <dgm:spPr/>
      <dgm:t>
        <a:bodyPr/>
        <a:lstStyle/>
        <a:p>
          <a:r>
            <a:rPr lang="en-US" altLang="zh-CN" b="1">
              <a:latin typeface="+mn-lt"/>
              <a:ea typeface="+mn-ea"/>
              <a:cs typeface="+mn-ea"/>
              <a:sym typeface="+mn-lt"/>
            </a:rPr>
            <a:t>Why</a:t>
          </a:r>
          <a:endParaRPr lang="zh-CN" altLang="en-US" b="1">
            <a:latin typeface="+mn-lt"/>
            <a:ea typeface="+mn-ea"/>
            <a:cs typeface="+mn-ea"/>
            <a:sym typeface="+mn-lt"/>
          </a:endParaRPr>
        </a:p>
      </dgm:t>
    </dgm:pt>
    <dgm:pt modelId="{D6CB66FF-E092-49B4-9AD4-5465CABC7E2D}" type="sibTrans" cxnId="{0DA41018-FD27-4F7D-B24A-C22F7476332E}">
      <dgm:prSet/>
      <dgm:spPr/>
      <dgm:t>
        <a:bodyPr/>
        <a:lstStyle/>
        <a:p>
          <a:endParaRPr lang="zh-CN" altLang="en-US"/>
        </a:p>
      </dgm:t>
    </dgm:pt>
    <dgm:pt modelId="{A0CBA108-F06F-413B-B22A-42AE00FCD82E}" type="parTrans" cxnId="{C4DA5445-A422-449C-8A23-7F5D121D22F7}">
      <dgm:prSet/>
      <dgm:spPr/>
      <dgm:t>
        <a:bodyPr/>
        <a:lstStyle/>
        <a:p>
          <a:endParaRPr lang="zh-CN" altLang="en-US"/>
        </a:p>
      </dgm:t>
    </dgm:pt>
    <dgm:pt modelId="{1ABB7D16-C1C9-4964-8EF5-EDC38A3EF123}">
      <dgm:prSet phldrT="[文本]"/>
      <dgm:spPr/>
      <dgm:t>
        <a:bodyPr/>
        <a:lstStyle/>
        <a:p>
          <a:r>
            <a:rPr lang="en-US" altLang="zh-CN" b="1">
              <a:latin typeface="+mn-lt"/>
              <a:ea typeface="+mn-ea"/>
              <a:cs typeface="+mn-ea"/>
              <a:sym typeface="+mn-lt"/>
            </a:rPr>
            <a:t>What</a:t>
          </a:r>
          <a:endParaRPr lang="zh-CN" altLang="en-US" b="1">
            <a:latin typeface="+mn-lt"/>
            <a:ea typeface="+mn-ea"/>
            <a:cs typeface="+mn-ea"/>
            <a:sym typeface="+mn-lt"/>
          </a:endParaRPr>
        </a:p>
      </dgm:t>
    </dgm:pt>
    <dgm:pt modelId="{54D88B96-C7A7-4F59-BBE0-3CC161121EC2}" type="sibTrans" cxnId="{C4DA5445-A422-449C-8A23-7F5D121D22F7}">
      <dgm:prSet/>
      <dgm:spPr/>
      <dgm:t>
        <a:bodyPr/>
        <a:lstStyle/>
        <a:p>
          <a:endParaRPr lang="zh-CN" altLang="en-US"/>
        </a:p>
      </dgm:t>
    </dgm:pt>
    <dgm:pt modelId="{55CFAFA7-5489-4172-9693-AA95310808FD}" type="parTrans" cxnId="{DDD596A3-EA02-4BCB-8117-5CC23A8BA4DE}">
      <dgm:prSet/>
      <dgm:spPr/>
      <dgm:t>
        <a:bodyPr/>
        <a:lstStyle/>
        <a:p>
          <a:endParaRPr lang="zh-CN" altLang="en-US"/>
        </a:p>
      </dgm:t>
    </dgm:pt>
    <dgm:pt modelId="{9A04D145-6402-432A-B1DE-6C03E91F8F0D}">
      <dgm:prSet phldrT="[文本]"/>
      <dgm:spPr/>
      <dgm:t>
        <a:bodyPr/>
        <a:lstStyle/>
        <a:p>
          <a:r>
            <a:rPr lang="en-US" altLang="zh-CN" b="1">
              <a:latin typeface="+mn-lt"/>
              <a:ea typeface="+mn-ea"/>
              <a:cs typeface="+mn-ea"/>
              <a:sym typeface="+mn-lt"/>
            </a:rPr>
            <a:t>When</a:t>
          </a:r>
          <a:endParaRPr lang="zh-CN" altLang="en-US" b="1">
            <a:latin typeface="+mn-lt"/>
            <a:ea typeface="+mn-ea"/>
            <a:cs typeface="+mn-ea"/>
            <a:sym typeface="+mn-lt"/>
          </a:endParaRPr>
        </a:p>
      </dgm:t>
    </dgm:pt>
    <dgm:pt modelId="{35BBDF26-426A-4034-B41C-542FBF6D56CE}" type="sibTrans" cxnId="{DDD596A3-EA02-4BCB-8117-5CC23A8BA4DE}">
      <dgm:prSet/>
      <dgm:spPr/>
      <dgm:t>
        <a:bodyPr/>
        <a:lstStyle/>
        <a:p>
          <a:endParaRPr lang="zh-CN" altLang="en-US"/>
        </a:p>
      </dgm:t>
    </dgm:pt>
    <dgm:pt modelId="{94023E3B-6135-431A-8F5A-3CA410A07DE2}" type="parTrans" cxnId="{F5B577D6-8CE3-48D0-8D60-CEBB2AC53F1D}">
      <dgm:prSet/>
      <dgm:spPr/>
      <dgm:t>
        <a:bodyPr/>
        <a:lstStyle/>
        <a:p>
          <a:endParaRPr lang="zh-CN" altLang="en-US"/>
        </a:p>
      </dgm:t>
    </dgm:pt>
    <dgm:pt modelId="{BA1FBE23-9D68-40B0-8B36-4CB2F3D151F8}">
      <dgm:prSet/>
      <dgm:spPr/>
      <dgm:t>
        <a:bodyPr/>
        <a:lstStyle/>
        <a:p>
          <a:r>
            <a:rPr lang="en-US" altLang="zh-CN" b="1">
              <a:latin typeface="+mn-lt"/>
              <a:ea typeface="+mn-ea"/>
              <a:cs typeface="+mn-ea"/>
              <a:sym typeface="+mn-lt"/>
            </a:rPr>
            <a:t>Where</a:t>
          </a:r>
          <a:endParaRPr lang="zh-CN" altLang="en-US" b="1">
            <a:latin typeface="+mn-lt"/>
            <a:ea typeface="+mn-ea"/>
            <a:cs typeface="+mn-ea"/>
            <a:sym typeface="+mn-lt"/>
          </a:endParaRPr>
        </a:p>
      </dgm:t>
    </dgm:pt>
    <dgm:pt modelId="{F1020607-46ED-4817-89BF-EE56288D7E68}" type="sibTrans" cxnId="{F5B577D6-8CE3-48D0-8D60-CEBB2AC53F1D}">
      <dgm:prSet/>
      <dgm:spPr/>
      <dgm:t>
        <a:bodyPr/>
        <a:lstStyle/>
        <a:p>
          <a:endParaRPr lang="zh-CN" altLang="en-US"/>
        </a:p>
      </dgm:t>
    </dgm:pt>
    <dgm:pt modelId="{C0CA02E6-D713-467E-A49C-14902C29EE09}" type="parTrans" cxnId="{2929D66F-9B1F-4F15-A142-1A2B4324C6A3}">
      <dgm:prSet/>
      <dgm:spPr/>
      <dgm:t>
        <a:bodyPr/>
        <a:lstStyle/>
        <a:p>
          <a:endParaRPr lang="zh-CN" altLang="en-US"/>
        </a:p>
      </dgm:t>
    </dgm:pt>
    <dgm:pt modelId="{15895148-8644-4C40-A678-9A7D868ACA25}">
      <dgm:prSet/>
      <dgm:spPr/>
      <dgm:t>
        <a:bodyPr/>
        <a:lstStyle/>
        <a:p>
          <a:r>
            <a:rPr lang="en-US" altLang="zh-CN" b="1">
              <a:latin typeface="+mn-lt"/>
              <a:ea typeface="+mn-ea"/>
              <a:cs typeface="+mn-ea"/>
              <a:sym typeface="+mn-lt"/>
            </a:rPr>
            <a:t>Who</a:t>
          </a:r>
          <a:endParaRPr lang="zh-CN" altLang="en-US" b="1">
            <a:latin typeface="+mn-lt"/>
            <a:ea typeface="+mn-ea"/>
            <a:cs typeface="+mn-ea"/>
            <a:sym typeface="+mn-lt"/>
          </a:endParaRPr>
        </a:p>
      </dgm:t>
    </dgm:pt>
    <dgm:pt modelId="{B9776C86-FF83-4607-A722-D5A740C557CB}" type="sibTrans" cxnId="{2929D66F-9B1F-4F15-A142-1A2B4324C6A3}">
      <dgm:prSet/>
      <dgm:spPr/>
      <dgm:t>
        <a:bodyPr/>
        <a:lstStyle/>
        <a:p>
          <a:endParaRPr lang="zh-CN" altLang="en-US"/>
        </a:p>
      </dgm:t>
    </dgm:pt>
    <dgm:pt modelId="{D7100E51-3930-45F4-8AB5-ED0C7104E688}" type="parTrans" cxnId="{300C4EBE-DBE5-4C6E-8D64-351ABA3349B9}">
      <dgm:prSet/>
      <dgm:spPr/>
      <dgm:t>
        <a:bodyPr/>
        <a:lstStyle/>
        <a:p>
          <a:endParaRPr lang="zh-CN" altLang="en-US"/>
        </a:p>
      </dgm:t>
    </dgm:pt>
    <dgm:pt modelId="{3B432E40-C92E-49AA-A910-CBD154D5EE21}">
      <dgm:prSet phldrT="[文本]"/>
      <dgm:spPr/>
      <dgm:t>
        <a:bodyPr/>
        <a:lstStyle/>
        <a:p>
          <a:r>
            <a:rPr lang="en-US" altLang="zh-CN" b="1">
              <a:latin typeface="+mn-lt"/>
              <a:ea typeface="+mn-ea"/>
              <a:cs typeface="+mn-ea"/>
              <a:sym typeface="+mn-lt"/>
            </a:rPr>
            <a:t>How</a:t>
          </a:r>
          <a:endParaRPr lang="zh-CN" altLang="en-US" b="1">
            <a:latin typeface="+mn-lt"/>
            <a:ea typeface="+mn-ea"/>
            <a:cs typeface="+mn-ea"/>
            <a:sym typeface="+mn-lt"/>
          </a:endParaRPr>
        </a:p>
      </dgm:t>
    </dgm:pt>
    <dgm:pt modelId="{24E97AD0-ADB4-4B63-AB6C-8CFEF08D0EB4}" type="sibTrans" cxnId="{300C4EBE-DBE5-4C6E-8D64-351ABA3349B9}">
      <dgm:prSet/>
      <dgm:spPr/>
      <dgm:t>
        <a:bodyPr/>
        <a:lstStyle/>
        <a:p>
          <a:endParaRPr lang="zh-CN" altLang="en-US"/>
        </a:p>
      </dgm:t>
    </dgm:pt>
    <dgm:pt modelId="{E35160F5-214E-4513-B2AC-F4771794CBFA}" type="parTrans" cxnId="{6B00E770-A7B3-4097-91F2-FE09DE41F5D1}">
      <dgm:prSet/>
      <dgm:spPr/>
      <dgm:t>
        <a:bodyPr/>
        <a:lstStyle/>
        <a:p>
          <a:endParaRPr lang="zh-CN" altLang="en-US"/>
        </a:p>
      </dgm:t>
    </dgm:pt>
    <dgm:pt modelId="{4A776852-8DE2-40A2-843B-9335FEE9C7A0}">
      <dgm:prSet/>
      <dgm:spPr/>
      <dgm:t>
        <a:bodyPr/>
        <a:lstStyle/>
        <a:p>
          <a:r>
            <a:rPr lang="en-US" altLang="zh-CN" b="1">
              <a:latin typeface="+mn-lt"/>
              <a:ea typeface="+mn-ea"/>
              <a:cs typeface="+mn-ea"/>
              <a:sym typeface="+mn-lt"/>
            </a:rPr>
            <a:t>How much</a:t>
          </a:r>
          <a:endParaRPr lang="zh-CN" altLang="en-US" b="1">
            <a:latin typeface="+mn-lt"/>
            <a:ea typeface="+mn-ea"/>
            <a:cs typeface="+mn-ea"/>
            <a:sym typeface="+mn-lt"/>
          </a:endParaRPr>
        </a:p>
      </dgm:t>
    </dgm:pt>
    <dgm:pt modelId="{67F91D34-7E2E-490F-A07C-D2A1653AA950}" type="sibTrans" cxnId="{6B00E770-A7B3-4097-91F2-FE09DE41F5D1}">
      <dgm:prSet/>
      <dgm:spPr/>
      <dgm:t>
        <a:bodyPr/>
        <a:lstStyle/>
        <a:p>
          <a:endParaRPr lang="zh-CN" altLang="en-US"/>
        </a:p>
      </dgm:t>
    </dgm:pt>
    <dgm:pt modelId="{99FB0105-FE8A-49D1-AD18-1895E51BAD03}" type="sibTrans" cxnId="{7DF6C371-D853-40B0-AEAF-E8587826F34F}">
      <dgm:prSet/>
      <dgm:spPr/>
      <dgm:t>
        <a:bodyPr/>
        <a:lstStyle/>
        <a:p>
          <a:endParaRPr lang="zh-CN" altLang="en-US"/>
        </a:p>
      </dgm:t>
    </dgm:pt>
    <dgm:pt modelId="{D0C62334-48EF-402D-BB8C-72563AD73241}" type="pres">
      <dgm:prSet presAssocID="{9E033D3A-9865-4900-B8D6-73E7ADA201C9}" presName="Name0">
        <dgm:presLayoutVars>
          <dgm:chMax val="1"/>
          <dgm:dir/>
          <dgm:animLvl val="ctr"/>
          <dgm:resizeHandles val="exact"/>
        </dgm:presLayoutVars>
      </dgm:prSet>
      <dgm:spPr/>
      <dgm:t>
        <a:bodyPr/>
        <a:lstStyle/>
        <a:p>
          <a:endParaRPr lang="zh-CN" altLang="en-US"/>
        </a:p>
      </dgm:t>
    </dgm:pt>
    <dgm:pt modelId="{7D915E55-91F8-4DAA-948C-A8479DB84064}" type="pres">
      <dgm:prSet presAssocID="{3ECA33F6-BB89-414F-AEB7-63092A38E71B}" presName="centerShape" presStyleLbl="node0" presStyleCnt="1"/>
      <dgm:spPr/>
      <dgm:t>
        <a:bodyPr/>
        <a:lstStyle/>
        <a:p>
          <a:endParaRPr lang="zh-CN" altLang="en-US"/>
        </a:p>
      </dgm:t>
    </dgm:pt>
    <dgm:pt modelId="{9E9BE3F1-93F7-4BDB-B2AF-708101D0F817}" type="pres">
      <dgm:prSet presAssocID="{AFE1C5DB-8CFC-4E59-92BE-9D480237F7DE}" presName="parTrans" presStyleLbl="sibTrans2D1" presStyleCnt="7"/>
      <dgm:spPr/>
      <dgm:t>
        <a:bodyPr/>
        <a:lstStyle/>
        <a:p>
          <a:endParaRPr lang="zh-CN" altLang="en-US"/>
        </a:p>
      </dgm:t>
    </dgm:pt>
    <dgm:pt modelId="{9F739796-805D-4054-8D71-D881ACF7A59E}" type="pres">
      <dgm:prSet presAssocID="{AFE1C5DB-8CFC-4E59-92BE-9D480237F7DE}" presName="connectorText" presStyleLbl="parChTrans2D2" presStyleCnt="7"/>
      <dgm:spPr/>
      <dgm:t>
        <a:bodyPr/>
        <a:lstStyle/>
        <a:p>
          <a:endParaRPr lang="zh-CN" altLang="en-US"/>
        </a:p>
      </dgm:t>
    </dgm:pt>
    <dgm:pt modelId="{13DB76B7-D225-45C9-BD04-07822C3D3B87}" type="pres">
      <dgm:prSet presAssocID="{16CF1C61-2170-4C0D-A1CA-8CE60DD9C482}" presName="node" presStyleLbl="node1" presStyleCnt="7">
        <dgm:presLayoutVars>
          <dgm:bulletEnabled val="1"/>
        </dgm:presLayoutVars>
      </dgm:prSet>
      <dgm:spPr/>
      <dgm:t>
        <a:bodyPr/>
        <a:lstStyle/>
        <a:p>
          <a:endParaRPr lang="zh-CN" altLang="en-US"/>
        </a:p>
      </dgm:t>
    </dgm:pt>
    <dgm:pt modelId="{1BBC852B-3247-4F1C-9EB1-87F91473A9BE}" type="pres">
      <dgm:prSet presAssocID="{A0CBA108-F06F-413B-B22A-42AE00FCD82E}" presName="parTrans" presStyleLbl="sibTrans2D1" presStyleIdx="1" presStyleCnt="7"/>
      <dgm:spPr/>
      <dgm:t>
        <a:bodyPr/>
        <a:lstStyle/>
        <a:p>
          <a:endParaRPr lang="zh-CN" altLang="en-US"/>
        </a:p>
      </dgm:t>
    </dgm:pt>
    <dgm:pt modelId="{626A04A6-B45F-4565-8723-91D8009D49C2}" type="pres">
      <dgm:prSet presAssocID="{A0CBA108-F06F-413B-B22A-42AE00FCD82E}" presName="connectorText" presStyleLbl="parChTrans2D2" presStyleIdx="1" presStyleCnt="7"/>
      <dgm:spPr/>
      <dgm:t>
        <a:bodyPr/>
        <a:lstStyle/>
        <a:p>
          <a:endParaRPr lang="zh-CN" altLang="en-US"/>
        </a:p>
      </dgm:t>
    </dgm:pt>
    <dgm:pt modelId="{37CC65B4-5AA9-4F62-AD7C-AA9EC8F7BF1D}" type="pres">
      <dgm:prSet presAssocID="{1ABB7D16-C1C9-4964-8EF5-EDC38A3EF123}" presName="node" presStyleLbl="node1" presStyleIdx="1" presStyleCnt="7">
        <dgm:presLayoutVars>
          <dgm:bulletEnabled val="1"/>
        </dgm:presLayoutVars>
      </dgm:prSet>
      <dgm:spPr/>
      <dgm:t>
        <a:bodyPr/>
        <a:lstStyle/>
        <a:p>
          <a:endParaRPr lang="zh-CN" altLang="en-US"/>
        </a:p>
      </dgm:t>
    </dgm:pt>
    <dgm:pt modelId="{5BFCD523-2EE5-4EB0-BF2A-9A850BDC1B86}" type="pres">
      <dgm:prSet presAssocID="{55CFAFA7-5489-4172-9693-AA95310808FD}" presName="parTrans" presStyleLbl="sibTrans2D1" presStyleIdx="2" presStyleCnt="7"/>
      <dgm:spPr/>
      <dgm:t>
        <a:bodyPr/>
        <a:lstStyle/>
        <a:p>
          <a:endParaRPr lang="zh-CN" altLang="en-US"/>
        </a:p>
      </dgm:t>
    </dgm:pt>
    <dgm:pt modelId="{BEFC344B-E29A-43F8-A7DA-942D1F31888E}" type="pres">
      <dgm:prSet presAssocID="{55CFAFA7-5489-4172-9693-AA95310808FD}" presName="connectorText" presStyleLbl="parChTrans2D2" presStyleIdx="2" presStyleCnt="7"/>
      <dgm:spPr/>
      <dgm:t>
        <a:bodyPr/>
        <a:lstStyle/>
        <a:p>
          <a:endParaRPr lang="zh-CN" altLang="en-US"/>
        </a:p>
      </dgm:t>
    </dgm:pt>
    <dgm:pt modelId="{1DE8CB50-3964-49EF-B207-D637F0AF28FB}" type="pres">
      <dgm:prSet presAssocID="{9A04D145-6402-432A-B1DE-6C03E91F8F0D}" presName="node" presStyleLbl="node1" presStyleIdx="2" presStyleCnt="7">
        <dgm:presLayoutVars>
          <dgm:bulletEnabled val="1"/>
        </dgm:presLayoutVars>
      </dgm:prSet>
      <dgm:spPr/>
      <dgm:t>
        <a:bodyPr/>
        <a:lstStyle/>
        <a:p>
          <a:endParaRPr lang="zh-CN" altLang="en-US"/>
        </a:p>
      </dgm:t>
    </dgm:pt>
    <dgm:pt modelId="{2321FAE1-5F69-458D-AA83-CA7592939DBA}" type="pres">
      <dgm:prSet presAssocID="{94023E3B-6135-431A-8F5A-3CA410A07DE2}" presName="parTrans" presStyleLbl="sibTrans2D1" presStyleIdx="3" presStyleCnt="7"/>
      <dgm:spPr/>
      <dgm:t>
        <a:bodyPr/>
        <a:lstStyle/>
        <a:p>
          <a:endParaRPr lang="zh-CN" altLang="en-US"/>
        </a:p>
      </dgm:t>
    </dgm:pt>
    <dgm:pt modelId="{25960B82-2E1A-42D7-8A1D-EC9968C32EE1}" type="pres">
      <dgm:prSet presAssocID="{94023E3B-6135-431A-8F5A-3CA410A07DE2}" presName="connectorText" presStyleLbl="parChTrans2D2" presStyleIdx="3" presStyleCnt="7"/>
      <dgm:spPr/>
      <dgm:t>
        <a:bodyPr/>
        <a:lstStyle/>
        <a:p>
          <a:endParaRPr lang="zh-CN" altLang="en-US"/>
        </a:p>
      </dgm:t>
    </dgm:pt>
    <dgm:pt modelId="{9D63A8B3-2FA2-4CC7-A9E4-2407EB1745E5}" type="pres">
      <dgm:prSet presAssocID="{BA1FBE23-9D68-40B0-8B36-4CB2F3D151F8}" presName="node" presStyleLbl="node1" presStyleIdx="3" presStyleCnt="7">
        <dgm:presLayoutVars>
          <dgm:bulletEnabled val="1"/>
        </dgm:presLayoutVars>
      </dgm:prSet>
      <dgm:spPr/>
      <dgm:t>
        <a:bodyPr/>
        <a:lstStyle/>
        <a:p>
          <a:endParaRPr lang="zh-CN" altLang="en-US"/>
        </a:p>
      </dgm:t>
    </dgm:pt>
    <dgm:pt modelId="{948F9FC9-B72E-467A-A041-633EC3FA638B}" type="pres">
      <dgm:prSet presAssocID="{C0CA02E6-D713-467E-A49C-14902C29EE09}" presName="parTrans" presStyleLbl="sibTrans2D1" presStyleIdx="4" presStyleCnt="7"/>
      <dgm:spPr/>
      <dgm:t>
        <a:bodyPr/>
        <a:lstStyle/>
        <a:p>
          <a:endParaRPr lang="zh-CN" altLang="en-US"/>
        </a:p>
      </dgm:t>
    </dgm:pt>
    <dgm:pt modelId="{D5664DA0-88FB-4632-90B3-C194C506A133}" type="pres">
      <dgm:prSet presAssocID="{C0CA02E6-D713-467E-A49C-14902C29EE09}" presName="connectorText" presStyleLbl="parChTrans2D2" presStyleIdx="4" presStyleCnt="7"/>
      <dgm:spPr/>
      <dgm:t>
        <a:bodyPr/>
        <a:lstStyle/>
        <a:p>
          <a:endParaRPr lang="zh-CN" altLang="en-US"/>
        </a:p>
      </dgm:t>
    </dgm:pt>
    <dgm:pt modelId="{299530A7-0E83-4538-A97A-4A8BE5CF503D}" type="pres">
      <dgm:prSet presAssocID="{15895148-8644-4C40-A678-9A7D868ACA25}" presName="node" presStyleLbl="node1" presStyleIdx="4" presStyleCnt="7">
        <dgm:presLayoutVars>
          <dgm:bulletEnabled val="1"/>
        </dgm:presLayoutVars>
      </dgm:prSet>
      <dgm:spPr/>
      <dgm:t>
        <a:bodyPr/>
        <a:lstStyle/>
        <a:p>
          <a:endParaRPr lang="zh-CN" altLang="en-US"/>
        </a:p>
      </dgm:t>
    </dgm:pt>
    <dgm:pt modelId="{2616F507-7A62-4212-882E-91FAF8FAF3DD}" type="pres">
      <dgm:prSet presAssocID="{D7100E51-3930-45F4-8AB5-ED0C7104E688}" presName="parTrans" presStyleLbl="sibTrans2D1" presStyleIdx="5" presStyleCnt="7"/>
      <dgm:spPr/>
      <dgm:t>
        <a:bodyPr/>
        <a:lstStyle/>
        <a:p>
          <a:endParaRPr lang="zh-CN" altLang="en-US"/>
        </a:p>
      </dgm:t>
    </dgm:pt>
    <dgm:pt modelId="{50F79A76-7EC2-4FD5-8F84-AEBE991A3117}" type="pres">
      <dgm:prSet presAssocID="{D7100E51-3930-45F4-8AB5-ED0C7104E688}" presName="connectorText" presStyleLbl="parChTrans2D2" presStyleIdx="5" presStyleCnt="7"/>
      <dgm:spPr/>
      <dgm:t>
        <a:bodyPr/>
        <a:lstStyle/>
        <a:p>
          <a:endParaRPr lang="zh-CN" altLang="en-US"/>
        </a:p>
      </dgm:t>
    </dgm:pt>
    <dgm:pt modelId="{7A4DE3F9-19C9-461B-B884-291F3D6B8DCE}" type="pres">
      <dgm:prSet presAssocID="{3B432E40-C92E-49AA-A910-CBD154D5EE21}" presName="node" presStyleLbl="node1" presStyleIdx="5" presStyleCnt="7">
        <dgm:presLayoutVars>
          <dgm:bulletEnabled val="1"/>
        </dgm:presLayoutVars>
      </dgm:prSet>
      <dgm:spPr/>
      <dgm:t>
        <a:bodyPr/>
        <a:lstStyle/>
        <a:p>
          <a:endParaRPr lang="zh-CN" altLang="en-US"/>
        </a:p>
      </dgm:t>
    </dgm:pt>
    <dgm:pt modelId="{68A40F3B-7303-4A16-B122-89B8A809011A}" type="pres">
      <dgm:prSet presAssocID="{E35160F5-214E-4513-B2AC-F4771794CBFA}" presName="parTrans" presStyleLbl="sibTrans2D1" presStyleIdx="6" presStyleCnt="7"/>
      <dgm:spPr/>
      <dgm:t>
        <a:bodyPr/>
        <a:lstStyle/>
        <a:p>
          <a:endParaRPr lang="zh-CN" altLang="en-US"/>
        </a:p>
      </dgm:t>
    </dgm:pt>
    <dgm:pt modelId="{37C4AE34-F15C-40E0-A820-963AB3D4195D}" type="pres">
      <dgm:prSet presAssocID="{E35160F5-214E-4513-B2AC-F4771794CBFA}" presName="connectorText" presStyleLbl="parChTrans2D2" presStyleIdx="6" presStyleCnt="7"/>
      <dgm:spPr/>
      <dgm:t>
        <a:bodyPr/>
        <a:lstStyle/>
        <a:p>
          <a:endParaRPr lang="zh-CN" altLang="en-US"/>
        </a:p>
      </dgm:t>
    </dgm:pt>
    <dgm:pt modelId="{E9BF6569-7121-424C-8696-729EA8F964E4}" type="pres">
      <dgm:prSet presAssocID="{4A776852-8DE2-40A2-843B-9335FEE9C7A0}" presName="node" presStyleLbl="node1" presStyleIdx="6" presStyleCnt="7">
        <dgm:presLayoutVars>
          <dgm:bulletEnabled val="1"/>
        </dgm:presLayoutVars>
      </dgm:prSet>
      <dgm:spPr/>
      <dgm:t>
        <a:bodyPr/>
        <a:lstStyle/>
        <a:p>
          <a:endParaRPr lang="zh-CN" altLang="en-US"/>
        </a:p>
      </dgm:t>
    </dgm:pt>
  </dgm:ptLst>
  <dgm:cxnLst>
    <dgm:cxn modelId="{7DF6C371-D853-40B0-AEAF-E8587826F34F}" srcId="{9E033D3A-9865-4900-B8D6-73E7ADA201C9}" destId="{3ECA33F6-BB89-414F-AEB7-63092A38E71B}" srcOrd="0" destOrd="0" parTransId="{E1098A92-04D8-4581-9E51-0B554EB8C33F}" sibTransId="{99FB0105-FE8A-49D1-AD18-1895E51BAD03}"/>
    <dgm:cxn modelId="{0DA41018-FD27-4F7D-B24A-C22F7476332E}" srcId="{3ECA33F6-BB89-414F-AEB7-63092A38E71B}" destId="{16CF1C61-2170-4C0D-A1CA-8CE60DD9C482}" srcOrd="0" destOrd="0" parTransId="{AFE1C5DB-8CFC-4E59-92BE-9D480237F7DE}" sibTransId="{D6CB66FF-E092-49B4-9AD4-5465CABC7E2D}"/>
    <dgm:cxn modelId="{C4DA5445-A422-449C-8A23-7F5D121D22F7}" srcId="{3ECA33F6-BB89-414F-AEB7-63092A38E71B}" destId="{1ABB7D16-C1C9-4964-8EF5-EDC38A3EF123}" srcOrd="1" destOrd="0" parTransId="{A0CBA108-F06F-413B-B22A-42AE00FCD82E}" sibTransId="{54D88B96-C7A7-4F59-BBE0-3CC161121EC2}"/>
    <dgm:cxn modelId="{DDD596A3-EA02-4BCB-8117-5CC23A8BA4DE}" srcId="{3ECA33F6-BB89-414F-AEB7-63092A38E71B}" destId="{9A04D145-6402-432A-B1DE-6C03E91F8F0D}" srcOrd="2" destOrd="0" parTransId="{55CFAFA7-5489-4172-9693-AA95310808FD}" sibTransId="{35BBDF26-426A-4034-B41C-542FBF6D56CE}"/>
    <dgm:cxn modelId="{F5B577D6-8CE3-48D0-8D60-CEBB2AC53F1D}" srcId="{3ECA33F6-BB89-414F-AEB7-63092A38E71B}" destId="{BA1FBE23-9D68-40B0-8B36-4CB2F3D151F8}" srcOrd="3" destOrd="0" parTransId="{94023E3B-6135-431A-8F5A-3CA410A07DE2}" sibTransId="{F1020607-46ED-4817-89BF-EE56288D7E68}"/>
    <dgm:cxn modelId="{2929D66F-9B1F-4F15-A142-1A2B4324C6A3}" srcId="{3ECA33F6-BB89-414F-AEB7-63092A38E71B}" destId="{15895148-8644-4C40-A678-9A7D868ACA25}" srcOrd="4" destOrd="0" parTransId="{C0CA02E6-D713-467E-A49C-14902C29EE09}" sibTransId="{B9776C86-FF83-4607-A722-D5A740C557CB}"/>
    <dgm:cxn modelId="{300C4EBE-DBE5-4C6E-8D64-351ABA3349B9}" srcId="{3ECA33F6-BB89-414F-AEB7-63092A38E71B}" destId="{3B432E40-C92E-49AA-A910-CBD154D5EE21}" srcOrd="5" destOrd="0" parTransId="{D7100E51-3930-45F4-8AB5-ED0C7104E688}" sibTransId="{24E97AD0-ADB4-4B63-AB6C-8CFEF08D0EB4}"/>
    <dgm:cxn modelId="{6B00E770-A7B3-4097-91F2-FE09DE41F5D1}" srcId="{3ECA33F6-BB89-414F-AEB7-63092A38E71B}" destId="{4A776852-8DE2-40A2-843B-9335FEE9C7A0}" srcOrd="6" destOrd="0" parTransId="{E35160F5-214E-4513-B2AC-F4771794CBFA}" sibTransId="{67F91D34-7E2E-490F-A07C-D2A1653AA950}"/>
    <dgm:cxn modelId="{A7D9FF90-0C3F-44A2-8776-3197A99760CE}" type="presOf" srcId="{9E033D3A-9865-4900-B8D6-73E7ADA201C9}" destId="{D0C62334-48EF-402D-BB8C-72563AD73241}" srcOrd="0" destOrd="0" presId="urn:microsoft.com/office/officeart/2005/8/layout/radial5"/>
    <dgm:cxn modelId="{56A6E48F-3322-400C-901E-D13D53ACB269}" type="presParOf" srcId="{D0C62334-48EF-402D-BB8C-72563AD73241}" destId="{7D915E55-91F8-4DAA-948C-A8479DB84064}" srcOrd="0" destOrd="0" presId="urn:microsoft.com/office/officeart/2005/8/layout/radial5"/>
    <dgm:cxn modelId="{400A126C-18E6-44EF-984F-033998FE499A}" type="presOf" srcId="{3ECA33F6-BB89-414F-AEB7-63092A38E71B}" destId="{7D915E55-91F8-4DAA-948C-A8479DB84064}" srcOrd="0" destOrd="0" presId="urn:microsoft.com/office/officeart/2005/8/layout/radial5"/>
    <dgm:cxn modelId="{6AB44DC2-E2CB-4695-B3CE-5342C3E2501F}" type="presParOf" srcId="{D0C62334-48EF-402D-BB8C-72563AD73241}" destId="{9E9BE3F1-93F7-4BDB-B2AF-708101D0F817}" srcOrd="1" destOrd="0" presId="urn:microsoft.com/office/officeart/2005/8/layout/radial5"/>
    <dgm:cxn modelId="{4986DBBF-A5C0-4E54-B1BF-A604376F1EC0}" type="presOf" srcId="{AFE1C5DB-8CFC-4E59-92BE-9D480237F7DE}" destId="{9E9BE3F1-93F7-4BDB-B2AF-708101D0F817}" srcOrd="0" destOrd="0" presId="urn:microsoft.com/office/officeart/2005/8/layout/radial5"/>
    <dgm:cxn modelId="{1EE70612-EFFD-4C32-9E89-5449352381C8}" type="presParOf" srcId="{9E9BE3F1-93F7-4BDB-B2AF-708101D0F817}" destId="{9F739796-805D-4054-8D71-D881ACF7A59E}" srcOrd="0" destOrd="0" presId="urn:microsoft.com/office/officeart/2005/8/layout/radial5"/>
    <dgm:cxn modelId="{9B22929E-7E81-410E-92DB-318D19AACADF}" type="presOf" srcId="{AFE1C5DB-8CFC-4E59-92BE-9D480237F7DE}" destId="{9F739796-805D-4054-8D71-D881ACF7A59E}" srcOrd="1" destOrd="0" presId="urn:microsoft.com/office/officeart/2005/8/layout/radial5"/>
    <dgm:cxn modelId="{C9A9352D-0591-4627-B4B6-5AD6586553EE}" type="presParOf" srcId="{D0C62334-48EF-402D-BB8C-72563AD73241}" destId="{13DB76B7-D225-45C9-BD04-07822C3D3B87}" srcOrd="2" destOrd="0" presId="urn:microsoft.com/office/officeart/2005/8/layout/radial5"/>
    <dgm:cxn modelId="{A47DC9E4-0582-45B6-80BD-F789B570134B}" type="presOf" srcId="{16CF1C61-2170-4C0D-A1CA-8CE60DD9C482}" destId="{13DB76B7-D225-45C9-BD04-07822C3D3B87}" srcOrd="0" destOrd="0" presId="urn:microsoft.com/office/officeart/2005/8/layout/radial5"/>
    <dgm:cxn modelId="{4A563234-C962-40AE-8668-EB8A24F8916C}" type="presParOf" srcId="{D0C62334-48EF-402D-BB8C-72563AD73241}" destId="{1BBC852B-3247-4F1C-9EB1-87F91473A9BE}" srcOrd="3" destOrd="0" presId="urn:microsoft.com/office/officeart/2005/8/layout/radial5"/>
    <dgm:cxn modelId="{D2FE971F-8103-4CF7-B5E9-CC79BDE00911}" type="presOf" srcId="{A0CBA108-F06F-413B-B22A-42AE00FCD82E}" destId="{1BBC852B-3247-4F1C-9EB1-87F91473A9BE}" srcOrd="0" destOrd="0" presId="urn:microsoft.com/office/officeart/2005/8/layout/radial5"/>
    <dgm:cxn modelId="{C213AFF0-4B08-4519-B8CD-203FE890140F}" type="presParOf" srcId="{1BBC852B-3247-4F1C-9EB1-87F91473A9BE}" destId="{626A04A6-B45F-4565-8723-91D8009D49C2}" srcOrd="0" destOrd="0" presId="urn:microsoft.com/office/officeart/2005/8/layout/radial5"/>
    <dgm:cxn modelId="{C0C3CC9A-9C37-4EA9-9498-4EBD8A39984E}" type="presOf" srcId="{A0CBA108-F06F-413B-B22A-42AE00FCD82E}" destId="{626A04A6-B45F-4565-8723-91D8009D49C2}" srcOrd="1" destOrd="0" presId="urn:microsoft.com/office/officeart/2005/8/layout/radial5"/>
    <dgm:cxn modelId="{C124D76A-6267-4338-A5D7-A510EB56DAAD}" type="presParOf" srcId="{D0C62334-48EF-402D-BB8C-72563AD73241}" destId="{37CC65B4-5AA9-4F62-AD7C-AA9EC8F7BF1D}" srcOrd="4" destOrd="0" presId="urn:microsoft.com/office/officeart/2005/8/layout/radial5"/>
    <dgm:cxn modelId="{E32A896B-2E60-4595-B80F-8D1CD50795A6}" type="presOf" srcId="{1ABB7D16-C1C9-4964-8EF5-EDC38A3EF123}" destId="{37CC65B4-5AA9-4F62-AD7C-AA9EC8F7BF1D}" srcOrd="0" destOrd="0" presId="urn:microsoft.com/office/officeart/2005/8/layout/radial5"/>
    <dgm:cxn modelId="{F899314E-5FB6-43DA-A89B-55F93740076F}" type="presParOf" srcId="{D0C62334-48EF-402D-BB8C-72563AD73241}" destId="{5BFCD523-2EE5-4EB0-BF2A-9A850BDC1B86}" srcOrd="5" destOrd="0" presId="urn:microsoft.com/office/officeart/2005/8/layout/radial5"/>
    <dgm:cxn modelId="{003C088C-39C7-4456-BBFE-14926F06B1E2}" type="presOf" srcId="{55CFAFA7-5489-4172-9693-AA95310808FD}" destId="{5BFCD523-2EE5-4EB0-BF2A-9A850BDC1B86}" srcOrd="0" destOrd="0" presId="urn:microsoft.com/office/officeart/2005/8/layout/radial5"/>
    <dgm:cxn modelId="{B78C9C7D-3A25-4277-BACF-B6BCB34A8432}" type="presParOf" srcId="{5BFCD523-2EE5-4EB0-BF2A-9A850BDC1B86}" destId="{BEFC344B-E29A-43F8-A7DA-942D1F31888E}" srcOrd="0" destOrd="0" presId="urn:microsoft.com/office/officeart/2005/8/layout/radial5"/>
    <dgm:cxn modelId="{1A177F53-893E-45FC-A90A-7653FA820026}" type="presOf" srcId="{55CFAFA7-5489-4172-9693-AA95310808FD}" destId="{BEFC344B-E29A-43F8-A7DA-942D1F31888E}" srcOrd="1" destOrd="0" presId="urn:microsoft.com/office/officeart/2005/8/layout/radial5"/>
    <dgm:cxn modelId="{0059CA7A-776B-48A8-BEAA-C792B6FF4D7C}" type="presParOf" srcId="{D0C62334-48EF-402D-BB8C-72563AD73241}" destId="{1DE8CB50-3964-49EF-B207-D637F0AF28FB}" srcOrd="6" destOrd="0" presId="urn:microsoft.com/office/officeart/2005/8/layout/radial5"/>
    <dgm:cxn modelId="{4EF0F42F-488C-4E62-B1F0-FC27C8ECD5AC}" type="presOf" srcId="{9A04D145-6402-432A-B1DE-6C03E91F8F0D}" destId="{1DE8CB50-3964-49EF-B207-D637F0AF28FB}" srcOrd="0" destOrd="0" presId="urn:microsoft.com/office/officeart/2005/8/layout/radial5"/>
    <dgm:cxn modelId="{CB5842A9-ED2F-4729-90B5-245C6F9A580A}" type="presParOf" srcId="{D0C62334-48EF-402D-BB8C-72563AD73241}" destId="{2321FAE1-5F69-458D-AA83-CA7592939DBA}" srcOrd="7" destOrd="0" presId="urn:microsoft.com/office/officeart/2005/8/layout/radial5"/>
    <dgm:cxn modelId="{14AFA86B-070A-4904-A07F-DE8AABD24D1A}" type="presOf" srcId="{94023E3B-6135-431A-8F5A-3CA410A07DE2}" destId="{2321FAE1-5F69-458D-AA83-CA7592939DBA}" srcOrd="0" destOrd="0" presId="urn:microsoft.com/office/officeart/2005/8/layout/radial5"/>
    <dgm:cxn modelId="{5B2C08AF-6979-48D9-B054-A1B29799396F}" type="presParOf" srcId="{2321FAE1-5F69-458D-AA83-CA7592939DBA}" destId="{25960B82-2E1A-42D7-8A1D-EC9968C32EE1}" srcOrd="0" destOrd="0" presId="urn:microsoft.com/office/officeart/2005/8/layout/radial5"/>
    <dgm:cxn modelId="{83328DAB-2C4E-4A68-B505-9C1692B48D51}" type="presOf" srcId="{94023E3B-6135-431A-8F5A-3CA410A07DE2}" destId="{25960B82-2E1A-42D7-8A1D-EC9968C32EE1}" srcOrd="1" destOrd="0" presId="urn:microsoft.com/office/officeart/2005/8/layout/radial5"/>
    <dgm:cxn modelId="{A667175F-2A6B-40E3-BE2C-EB4E39CD5DC1}" type="presParOf" srcId="{D0C62334-48EF-402D-BB8C-72563AD73241}" destId="{9D63A8B3-2FA2-4CC7-A9E4-2407EB1745E5}" srcOrd="8" destOrd="0" presId="urn:microsoft.com/office/officeart/2005/8/layout/radial5"/>
    <dgm:cxn modelId="{527C4ADD-C524-4187-9DF3-DF293F508EC3}" type="presOf" srcId="{BA1FBE23-9D68-40B0-8B36-4CB2F3D151F8}" destId="{9D63A8B3-2FA2-4CC7-A9E4-2407EB1745E5}" srcOrd="0" destOrd="0" presId="urn:microsoft.com/office/officeart/2005/8/layout/radial5"/>
    <dgm:cxn modelId="{AD0A75FC-1E4A-4B9D-B6C0-3C50B2BB42C4}" type="presParOf" srcId="{D0C62334-48EF-402D-BB8C-72563AD73241}" destId="{948F9FC9-B72E-467A-A041-633EC3FA638B}" srcOrd="9" destOrd="0" presId="urn:microsoft.com/office/officeart/2005/8/layout/radial5"/>
    <dgm:cxn modelId="{971AE33C-2ED8-4353-AC40-04A2191A118F}" type="presOf" srcId="{C0CA02E6-D713-467E-A49C-14902C29EE09}" destId="{948F9FC9-B72E-467A-A041-633EC3FA638B}" srcOrd="0" destOrd="0" presId="urn:microsoft.com/office/officeart/2005/8/layout/radial5"/>
    <dgm:cxn modelId="{F49A7E4F-F1E4-4E61-AD02-0AF89040AAC1}" type="presParOf" srcId="{948F9FC9-B72E-467A-A041-633EC3FA638B}" destId="{D5664DA0-88FB-4632-90B3-C194C506A133}" srcOrd="0" destOrd="0" presId="urn:microsoft.com/office/officeart/2005/8/layout/radial5"/>
    <dgm:cxn modelId="{8919CE14-65E4-4607-BD31-C45BDE576459}" type="presOf" srcId="{C0CA02E6-D713-467E-A49C-14902C29EE09}" destId="{D5664DA0-88FB-4632-90B3-C194C506A133}" srcOrd="1" destOrd="0" presId="urn:microsoft.com/office/officeart/2005/8/layout/radial5"/>
    <dgm:cxn modelId="{454794D5-3D6A-47C3-882F-90CF29D44033}" type="presParOf" srcId="{D0C62334-48EF-402D-BB8C-72563AD73241}" destId="{299530A7-0E83-4538-A97A-4A8BE5CF503D}" srcOrd="10" destOrd="0" presId="urn:microsoft.com/office/officeart/2005/8/layout/radial5"/>
    <dgm:cxn modelId="{E2FEE4EC-7EC4-47AC-A612-1F811110D15A}" type="presOf" srcId="{15895148-8644-4C40-A678-9A7D868ACA25}" destId="{299530A7-0E83-4538-A97A-4A8BE5CF503D}" srcOrd="0" destOrd="0" presId="urn:microsoft.com/office/officeart/2005/8/layout/radial5"/>
    <dgm:cxn modelId="{B4E5476D-BAE4-4044-8B83-66CDC017B3C2}" type="presParOf" srcId="{D0C62334-48EF-402D-BB8C-72563AD73241}" destId="{2616F507-7A62-4212-882E-91FAF8FAF3DD}" srcOrd="11" destOrd="0" presId="urn:microsoft.com/office/officeart/2005/8/layout/radial5"/>
    <dgm:cxn modelId="{03C59A42-0FEA-4EE2-A505-234969E6A424}" type="presOf" srcId="{D7100E51-3930-45F4-8AB5-ED0C7104E688}" destId="{2616F507-7A62-4212-882E-91FAF8FAF3DD}" srcOrd="0" destOrd="0" presId="urn:microsoft.com/office/officeart/2005/8/layout/radial5"/>
    <dgm:cxn modelId="{E7938412-78A5-4A2A-BD56-17ACF31943E8}" type="presParOf" srcId="{2616F507-7A62-4212-882E-91FAF8FAF3DD}" destId="{50F79A76-7EC2-4FD5-8F84-AEBE991A3117}" srcOrd="0" destOrd="0" presId="urn:microsoft.com/office/officeart/2005/8/layout/radial5"/>
    <dgm:cxn modelId="{50F9EA49-0852-473E-B0A1-1024E8F66816}" type="presOf" srcId="{D7100E51-3930-45F4-8AB5-ED0C7104E688}" destId="{50F79A76-7EC2-4FD5-8F84-AEBE991A3117}" srcOrd="1" destOrd="0" presId="urn:microsoft.com/office/officeart/2005/8/layout/radial5"/>
    <dgm:cxn modelId="{99B9E2D9-8628-43FE-988A-77D1160A5E8E}" type="presParOf" srcId="{D0C62334-48EF-402D-BB8C-72563AD73241}" destId="{7A4DE3F9-19C9-461B-B884-291F3D6B8DCE}" srcOrd="12" destOrd="0" presId="urn:microsoft.com/office/officeart/2005/8/layout/radial5"/>
    <dgm:cxn modelId="{41AEBC5A-064F-496E-A6FE-4A8FBB591F05}" type="presOf" srcId="{3B432E40-C92E-49AA-A910-CBD154D5EE21}" destId="{7A4DE3F9-19C9-461B-B884-291F3D6B8DCE}" srcOrd="0" destOrd="0" presId="urn:microsoft.com/office/officeart/2005/8/layout/radial5"/>
    <dgm:cxn modelId="{698A088D-5169-49D5-893B-71DE0E5D4B35}" type="presParOf" srcId="{D0C62334-48EF-402D-BB8C-72563AD73241}" destId="{68A40F3B-7303-4A16-B122-89B8A809011A}" srcOrd="13" destOrd="0" presId="urn:microsoft.com/office/officeart/2005/8/layout/radial5"/>
    <dgm:cxn modelId="{8A360D7D-2606-42CE-A8C2-B9F7B591D88E}" type="presOf" srcId="{E35160F5-214E-4513-B2AC-F4771794CBFA}" destId="{68A40F3B-7303-4A16-B122-89B8A809011A}" srcOrd="0" destOrd="0" presId="urn:microsoft.com/office/officeart/2005/8/layout/radial5"/>
    <dgm:cxn modelId="{D00F4E79-02D0-4D59-BE45-5A0D36EFAD1F}" type="presParOf" srcId="{68A40F3B-7303-4A16-B122-89B8A809011A}" destId="{37C4AE34-F15C-40E0-A820-963AB3D4195D}" srcOrd="0" destOrd="0" presId="urn:microsoft.com/office/officeart/2005/8/layout/radial5"/>
    <dgm:cxn modelId="{094CCE0C-B7A3-48CC-8C92-A6CE59B44BBF}" type="presOf" srcId="{E35160F5-214E-4513-B2AC-F4771794CBFA}" destId="{37C4AE34-F15C-40E0-A820-963AB3D4195D}" srcOrd="1" destOrd="0" presId="urn:microsoft.com/office/officeart/2005/8/layout/radial5"/>
    <dgm:cxn modelId="{0B4857A2-E217-472A-A14A-295E07D728A3}" type="presParOf" srcId="{D0C62334-48EF-402D-BB8C-72563AD73241}" destId="{E9BF6569-7121-424C-8696-729EA8F964E4}" srcOrd="14" destOrd="0" presId="urn:microsoft.com/office/officeart/2005/8/layout/radial5"/>
    <dgm:cxn modelId="{4AA21203-6AB5-433B-892E-A5582D70C443}" type="presOf" srcId="{4A776852-8DE2-40A2-843B-9335FEE9C7A0}" destId="{E9BF6569-7121-424C-8696-729EA8F964E4}" srcOrd="0" destOrd="0" presId="urn:microsoft.com/office/officeart/2005/8/layout/radial5"/>
  </dgm:cxnLst>
  <dgm:bg>
    <a:noFill/>
  </dgm:bg>
  <dgm:whole/>
  <dgm:extLst>
    <a:ext uri="http://schemas.microsoft.com/office/drawing/2008/diagram">
      <dsp:dataModelExt xmlns:dsp="http://schemas.microsoft.com/office/drawing/2008/diagram" relId="rId2" minVer="http://schemas.openxmlformats.org/drawingml/2006/main"/>
    </a:ext>
  </dgm:extLst>
</dgm:dataModel>
</file>

<file path=ppt/diagrams/drawing1.xml><?xml version="1.0" encoding="utf-8"?>
<dsp:drawing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http://schemas.openxmlformats.org/presentationml/2006/main" xmlns:dsp="http://schemas.microsoft.com/office/drawing/2008/diagram">
  <dsp:spTree>
    <dsp:nvGrpSpPr>
      <dsp:cNvPr id="46" name=""/>
      <dsp:cNvGrpSpPr/>
    </dsp:nvGrpSpPr>
    <dsp:grpSpPr/>
    <dsp:sp modelId="{7D915E55-91F8-4DAA-948C-A8479DB84064}">
      <dsp:nvSpPr>
        <dsp:cNvPr id="47" name=""/>
        <dsp:cNvSpPr/>
      </dsp:nvSpPr>
      <dsp:spPr>
        <a:xfrm>
          <a:off x="2073757" y="1377706"/>
          <a:ext cx="1057209" cy="1057209"/>
        </a:xfrm>
        <a:prstGeom prst="ellipse">
          <a:avLst/>
        </a:prstGeom>
        <a:gradFill rotWithShape="0">
          <a:gsLst>
            <a:gs pos="0">
              <a:srgbClr val="3F4C97"/>
            </a:gs>
            <a:gs pos="100000">
              <a:srgbClr val="669EE3"/>
            </a:gs>
          </a:gsLst>
          <a:lin ang="5400000" scaled="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altLang="zh-CN" sz="1900" b="1" kern="1200">
              <a:latin typeface="+mn-lt"/>
              <a:ea typeface="+mn-ea"/>
              <a:cs typeface="+mn-ea"/>
              <a:sym typeface="+mn-lt"/>
            </a:rPr>
            <a:t>5W2H</a:t>
          </a:r>
          <a:endParaRPr lang="zh-CN" altLang="en-US" sz="1900" b="1" kern="1200">
            <a:latin typeface="+mn-lt"/>
            <a:ea typeface="+mn-ea"/>
            <a:cs typeface="+mn-ea"/>
            <a:sym typeface="+mn-lt"/>
          </a:endParaRPr>
        </a:p>
      </dsp:txBody>
      <dsp:txXfrm>
        <a:off x="2228582" y="1532531"/>
        <a:ext cx="747560" cy="747560"/>
      </dsp:txXfrm>
    </dsp:sp>
    <dsp:sp modelId="{9E9BE3F1-93F7-4BDB-B2AF-708101D0F817}">
      <dsp:nvSpPr>
        <dsp:cNvPr id="48" name=""/>
        <dsp:cNvSpPr/>
      </dsp:nvSpPr>
      <dsp:spPr>
        <a:xfrm rot="16200000">
          <a:off x="2489969" y="992279"/>
          <a:ext cx="224786" cy="359451"/>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2523687" y="1097887"/>
        <a:ext cx="157350" cy="215671"/>
      </dsp:txXfrm>
    </dsp:sp>
    <dsp:sp modelId="{13DB76B7-D225-45C9-BD04-07822C3D3B87}">
      <dsp:nvSpPr>
        <dsp:cNvPr id="49" name=""/>
        <dsp:cNvSpPr/>
      </dsp:nvSpPr>
      <dsp:spPr>
        <a:xfrm>
          <a:off x="2126618" y="2092"/>
          <a:ext cx="951488" cy="951488"/>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Why</a:t>
          </a:r>
          <a:endParaRPr lang="zh-CN" altLang="en-US" sz="1600" b="1" kern="1200">
            <a:latin typeface="+mn-lt"/>
            <a:ea typeface="+mn-ea"/>
            <a:cs typeface="+mn-ea"/>
            <a:sym typeface="+mn-lt"/>
          </a:endParaRPr>
        </a:p>
      </dsp:txBody>
      <dsp:txXfrm>
        <a:off x="2265960" y="141434"/>
        <a:ext cx="672804" cy="672804"/>
      </dsp:txXfrm>
    </dsp:sp>
    <dsp:sp modelId="{1BBC852B-3247-4F1C-9EB1-87F91473A9BE}">
      <dsp:nvSpPr>
        <dsp:cNvPr id="50" name=""/>
        <dsp:cNvSpPr/>
      </dsp:nvSpPr>
      <dsp:spPr>
        <a:xfrm rot="19285714">
          <a:off x="3064072" y="1268753"/>
          <a:ext cx="224786" cy="359451"/>
        </a:xfrm>
        <a:prstGeom prst="rightArrow">
          <a:avLst>
            <a:gd name="adj1" fmla="val 60000"/>
            <a:gd name="adj2" fmla="val 50000"/>
          </a:avLst>
        </a:prstGeom>
        <a:solidFill>
          <a:schemeClr val="accent1">
            <a:shade val="90000"/>
            <a:hueOff val="58204"/>
            <a:satOff val="-997"/>
            <a:lumOff val="399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3071428" y="1361666"/>
        <a:ext cx="157350" cy="215671"/>
      </dsp:txXfrm>
    </dsp:sp>
    <dsp:sp modelId="{37CC65B4-5AA9-4F62-AD7C-AA9EC8F7BF1D}">
      <dsp:nvSpPr>
        <dsp:cNvPr id="51" name=""/>
        <dsp:cNvSpPr/>
      </dsp:nvSpPr>
      <dsp:spPr>
        <a:xfrm>
          <a:off x="3243444" y="539927"/>
          <a:ext cx="951488" cy="951488"/>
        </a:xfrm>
        <a:prstGeom prst="ellipse">
          <a:avLst/>
        </a:prstGeom>
        <a:solidFill>
          <a:schemeClr val="accent1">
            <a:shade val="80000"/>
            <a:hueOff val="58214"/>
            <a:satOff val="-1043"/>
            <a:lumOff val="4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What</a:t>
          </a:r>
          <a:endParaRPr lang="zh-CN" altLang="en-US" sz="1600" b="1" kern="1200">
            <a:latin typeface="+mn-lt"/>
            <a:ea typeface="+mn-ea"/>
            <a:cs typeface="+mn-ea"/>
            <a:sym typeface="+mn-lt"/>
          </a:endParaRPr>
        </a:p>
      </dsp:txBody>
      <dsp:txXfrm>
        <a:off x="3382786" y="679269"/>
        <a:ext cx="672804" cy="672804"/>
      </dsp:txXfrm>
    </dsp:sp>
    <dsp:sp modelId="{5BFCD523-2EE5-4EB0-BF2A-9A850BDC1B86}">
      <dsp:nvSpPr>
        <dsp:cNvPr id="52" name=""/>
        <dsp:cNvSpPr/>
      </dsp:nvSpPr>
      <dsp:spPr>
        <a:xfrm rot="771429">
          <a:off x="3205864" y="1889983"/>
          <a:ext cx="224786" cy="359451"/>
        </a:xfrm>
        <a:prstGeom prst="rightArrow">
          <a:avLst>
            <a:gd name="adj1" fmla="val 60000"/>
            <a:gd name="adj2" fmla="val 50000"/>
          </a:avLst>
        </a:prstGeom>
        <a:solidFill>
          <a:schemeClr val="accent1">
            <a:shade val="90000"/>
            <a:hueOff val="116408"/>
            <a:satOff val="-1994"/>
            <a:lumOff val="798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3206709" y="1954370"/>
        <a:ext cx="157350" cy="215671"/>
      </dsp:txXfrm>
    </dsp:sp>
    <dsp:sp modelId="{1DE8CB50-3964-49EF-B207-D637F0AF28FB}">
      <dsp:nvSpPr>
        <dsp:cNvPr id="53" name=""/>
        <dsp:cNvSpPr/>
      </dsp:nvSpPr>
      <dsp:spPr>
        <a:xfrm>
          <a:off x="3519277" y="1748432"/>
          <a:ext cx="951488" cy="951488"/>
        </a:xfrm>
        <a:prstGeom prst="ellipse">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When</a:t>
          </a:r>
          <a:endParaRPr lang="zh-CN" altLang="en-US" sz="1600" b="1" kern="1200">
            <a:latin typeface="+mn-lt"/>
            <a:ea typeface="+mn-ea"/>
            <a:cs typeface="+mn-ea"/>
            <a:sym typeface="+mn-lt"/>
          </a:endParaRPr>
        </a:p>
      </dsp:txBody>
      <dsp:txXfrm>
        <a:off x="3658619" y="1887774"/>
        <a:ext cx="672804" cy="672804"/>
      </dsp:txXfrm>
    </dsp:sp>
    <dsp:sp modelId="{2321FAE1-5F69-458D-AA83-CA7592939DBA}">
      <dsp:nvSpPr>
        <dsp:cNvPr id="54" name=""/>
        <dsp:cNvSpPr/>
      </dsp:nvSpPr>
      <dsp:spPr>
        <a:xfrm rot="3857143">
          <a:off x="2808572" y="2388172"/>
          <a:ext cx="224786" cy="359451"/>
        </a:xfrm>
        <a:prstGeom prst="rightArrow">
          <a:avLst>
            <a:gd name="adj1" fmla="val 60000"/>
            <a:gd name="adj2" fmla="val 50000"/>
          </a:avLst>
        </a:prstGeom>
        <a:solidFill>
          <a:schemeClr val="accent1">
            <a:shade val="90000"/>
            <a:hueOff val="174613"/>
            <a:satOff val="-2991"/>
            <a:lumOff val="119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2827660" y="2429683"/>
        <a:ext cx="157350" cy="215671"/>
      </dsp:txXfrm>
    </dsp:sp>
    <dsp:sp modelId="{9D63A8B3-2FA2-4CC7-A9E4-2407EB1745E5}">
      <dsp:nvSpPr>
        <dsp:cNvPr id="55" name=""/>
        <dsp:cNvSpPr/>
      </dsp:nvSpPr>
      <dsp:spPr>
        <a:xfrm>
          <a:off x="2746409" y="2717577"/>
          <a:ext cx="951488" cy="951488"/>
        </a:xfrm>
        <a:prstGeom prst="ellipse">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Where</a:t>
          </a:r>
          <a:endParaRPr lang="zh-CN" altLang="en-US" sz="1600" b="1" kern="1200">
            <a:latin typeface="+mn-lt"/>
            <a:ea typeface="+mn-ea"/>
            <a:cs typeface="+mn-ea"/>
            <a:sym typeface="+mn-lt"/>
          </a:endParaRPr>
        </a:p>
      </dsp:txBody>
      <dsp:txXfrm>
        <a:off x="2885751" y="2856919"/>
        <a:ext cx="672804" cy="672804"/>
      </dsp:txXfrm>
    </dsp:sp>
    <dsp:sp modelId="{948F9FC9-B72E-467A-A041-633EC3FA638B}">
      <dsp:nvSpPr>
        <dsp:cNvPr id="56" name=""/>
        <dsp:cNvSpPr/>
      </dsp:nvSpPr>
      <dsp:spPr>
        <a:xfrm rot="6942857">
          <a:off x="2171366" y="2388172"/>
          <a:ext cx="224786" cy="359451"/>
        </a:xfrm>
        <a:prstGeom prst="rightArrow">
          <a:avLst>
            <a:gd name="adj1" fmla="val 60000"/>
            <a:gd name="adj2" fmla="val 50000"/>
          </a:avLst>
        </a:prstGeom>
        <a:solidFill>
          <a:schemeClr val="accent1">
            <a:shade val="90000"/>
            <a:hueOff val="232817"/>
            <a:satOff val="-3987"/>
            <a:lumOff val="159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rot="10800000">
        <a:off x="2219714" y="2429683"/>
        <a:ext cx="157350" cy="215671"/>
      </dsp:txXfrm>
    </dsp:sp>
    <dsp:sp modelId="{299530A7-0E83-4538-A97A-4A8BE5CF503D}">
      <dsp:nvSpPr>
        <dsp:cNvPr id="57" name=""/>
        <dsp:cNvSpPr/>
      </dsp:nvSpPr>
      <dsp:spPr>
        <a:xfrm>
          <a:off x="1506826" y="2717577"/>
          <a:ext cx="951488" cy="951488"/>
        </a:xfrm>
        <a:prstGeom prst="ellipse">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Who</a:t>
          </a:r>
          <a:endParaRPr lang="zh-CN" altLang="en-US" sz="1600" b="1" kern="1200">
            <a:latin typeface="+mn-lt"/>
            <a:ea typeface="+mn-ea"/>
            <a:cs typeface="+mn-ea"/>
            <a:sym typeface="+mn-lt"/>
          </a:endParaRPr>
        </a:p>
      </dsp:txBody>
      <dsp:txXfrm>
        <a:off x="1646168" y="2856919"/>
        <a:ext cx="672804" cy="672804"/>
      </dsp:txXfrm>
    </dsp:sp>
    <dsp:sp modelId="{2616F507-7A62-4212-882E-91FAF8FAF3DD}">
      <dsp:nvSpPr>
        <dsp:cNvPr id="58" name=""/>
        <dsp:cNvSpPr/>
      </dsp:nvSpPr>
      <dsp:spPr>
        <a:xfrm rot="10028571">
          <a:off x="1774074" y="1889983"/>
          <a:ext cx="224786" cy="359451"/>
        </a:xfrm>
        <a:prstGeom prst="rightArrow">
          <a:avLst>
            <a:gd name="adj1" fmla="val 60000"/>
            <a:gd name="adj2" fmla="val 50000"/>
          </a:avLst>
        </a:prstGeom>
        <a:solidFill>
          <a:schemeClr val="accent1">
            <a:shade val="90000"/>
            <a:hueOff val="291021"/>
            <a:satOff val="-4984"/>
            <a:lumOff val="1996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rot="10800000">
        <a:off x="1840665" y="1954370"/>
        <a:ext cx="157350" cy="215671"/>
      </dsp:txXfrm>
    </dsp:sp>
    <dsp:sp modelId="{7A4DE3F9-19C9-461B-B884-291F3D6B8DCE}">
      <dsp:nvSpPr>
        <dsp:cNvPr id="59" name=""/>
        <dsp:cNvSpPr/>
      </dsp:nvSpPr>
      <dsp:spPr>
        <a:xfrm>
          <a:off x="733958" y="1748432"/>
          <a:ext cx="951488" cy="951488"/>
        </a:xfrm>
        <a:prstGeom prst="ellipse">
          <a:avLst/>
        </a:prstGeom>
        <a:solidFill>
          <a:schemeClr val="accent1">
            <a:shade val="80000"/>
            <a:hueOff val="291069"/>
            <a:satOff val="-5213"/>
            <a:lumOff val="221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How</a:t>
          </a:r>
          <a:endParaRPr lang="zh-CN" altLang="en-US" sz="1600" b="1" kern="1200">
            <a:latin typeface="+mn-lt"/>
            <a:ea typeface="+mn-ea"/>
            <a:cs typeface="+mn-ea"/>
            <a:sym typeface="+mn-lt"/>
          </a:endParaRPr>
        </a:p>
      </dsp:txBody>
      <dsp:txXfrm>
        <a:off x="873300" y="1887774"/>
        <a:ext cx="672804" cy="672804"/>
      </dsp:txXfrm>
    </dsp:sp>
    <dsp:sp modelId="{68A40F3B-7303-4A16-B122-89B8A809011A}">
      <dsp:nvSpPr>
        <dsp:cNvPr id="60" name=""/>
        <dsp:cNvSpPr/>
      </dsp:nvSpPr>
      <dsp:spPr>
        <a:xfrm rot="13114286">
          <a:off x="1915866" y="1268753"/>
          <a:ext cx="224786" cy="359451"/>
        </a:xfrm>
        <a:prstGeom prst="rightArrow">
          <a:avLst>
            <a:gd name="adj1" fmla="val 60000"/>
            <a:gd name="adj2" fmla="val 50000"/>
          </a:avLst>
        </a:prstGeom>
        <a:solidFill>
          <a:schemeClr val="accent1">
            <a:shade val="90000"/>
            <a:hueOff val="349225"/>
            <a:satOff val="-5981"/>
            <a:lumOff val="2396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rot="10800000">
        <a:off x="1975946" y="1361666"/>
        <a:ext cx="157350" cy="215671"/>
      </dsp:txXfrm>
    </dsp:sp>
    <dsp:sp modelId="{E9BF6569-7121-424C-8696-729EA8F964E4}">
      <dsp:nvSpPr>
        <dsp:cNvPr id="61" name=""/>
        <dsp:cNvSpPr/>
      </dsp:nvSpPr>
      <dsp:spPr>
        <a:xfrm>
          <a:off x="1009791" y="539927"/>
          <a:ext cx="951488" cy="951488"/>
        </a:xfrm>
        <a:prstGeom prst="ellipse">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b="1" kern="1200">
              <a:latin typeface="+mn-lt"/>
              <a:ea typeface="+mn-ea"/>
              <a:cs typeface="+mn-ea"/>
              <a:sym typeface="+mn-lt"/>
            </a:rPr>
            <a:t>How much</a:t>
          </a:r>
          <a:endParaRPr lang="zh-CN" altLang="en-US" sz="1600" b="1" kern="1200">
            <a:latin typeface="+mn-lt"/>
            <a:ea typeface="+mn-ea"/>
            <a:cs typeface="+mn-ea"/>
            <a:sym typeface="+mn-lt"/>
          </a:endParaRPr>
        </a:p>
      </dsp:txBody>
      <dsp:txXfrm>
        <a:off x="1149133" y="679269"/>
        <a:ext cx="672804" cy="672804"/>
      </dsp:txXfrm>
    </dsp:sp>
  </dsp:spTree>
</dsp:drawing>
</file>

<file path=ppt/diagrams/layout1.xml><?xml version="1.0" encoding="utf-8"?>
<dgm:layoutDef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fact="1"/>
        </dgm:ruleLst>
      </dgm:if>
      <dgm:if name="Name6" axis="ch ch" ptType="node node" st="1 1" cnt="1 0" func="cnt" op="lte" val="8">
        <dgm:ruleLst>
          <dgm:rule type="w" for="ch" forName="node" fact="0.9"/>
        </dgm:ruleLst>
      </dgm:if>
      <dgm:if name="Name7" axis="ch ch" ptType="node node" st="1 1" cnt="1 0" func="cnt" op="lte" val="10">
        <dgm:ruleLst>
          <dgm:rule type="w" for="ch" forName="node" fact="0.8"/>
        </dgm:ruleLst>
      </dgm:if>
      <dgm:if name="Name8" axis="ch ch" ptType="node node" st="1 1" cnt="1 0" func="cnt" op="lte" val="12">
        <dgm:ruleLst>
          <dgm:rule type="w" for="ch" forName="node" fact="0.7"/>
        </dgm:ruleLst>
      </dgm:if>
      <dgm:if name="Name9" axis="ch ch" ptType="node node" st="1 1" cnt="1 0" func="cnt" op="lte" val="14">
        <dgm:ruleLst>
          <dgm:rule type="w" for="ch" forName="node" fact="0.6"/>
        </dgm:ruleLst>
      </dgm:if>
      <dgm:else name="Name10">
        <dgm:ruleLst>
          <dgm:rule type="w" for="ch" forName="node" fact="0.5"/>
        </dgm:ruleLst>
      </dgm:else>
    </dgm:choose>
    <dgm:forEach name="Name11" axis="ch" ptType="node" cnt="1">
      <dgm:layoutNode name="centerShape" styleLbl="node0">
        <dgm:alg type="tx"/>
        <dgm:shape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dgm:ruleLst>
      </dgm:layoutNode>
      <dgm:forEach name="Name12" axis="ch">
        <dgm:forEach name="Name13" axis="self" ptType="parTrans">
          <dgm:layoutNode name="parTrans" styleLbl="sibTrans2D1">
            <dgm:alg type="conn">
              <dgm:param type="begPts" val="auto"/>
              <dgm:param type="endPts" val="auto"/>
            </dgm:alg>
            <dgm:shape type="conn" r:blip="">
              <dgm:adjLst/>
            </dgm:shape>
            <dgm:presOf axis="self"/>
            <dgm:constrLst>
              <dgm:constr type="h" refType="w" fact="0.85"/>
            </dgm:constrLst>
            <dgm:ruleLst/>
            <dgm:layoutNode name="connectorText">
              <dgm:alg type="tx">
                <dgm:param type="autoTxRot" val="grav"/>
              </dgm:alg>
              <dgm:shape type="conn" r:blip="" hideGeom="1">
                <dgm:adjLst/>
              </dgm:shape>
              <dgm:presOf axis="self"/>
              <dgm:constrLst>
                <dgm:constr type="lMarg"/>
                <dgm:constr type="rMarg"/>
                <dgm:constr type="tMarg"/>
                <dgm:constr type="bMarg"/>
              </dgm:constrLst>
              <dgm:ruleLst>
                <dgm:rule type="primFontSz" val="5"/>
              </dgm:ruleLst>
            </dgm:layoutNode>
          </dgm:layoutNode>
        </dgm:forEach>
        <dgm:forEach name="Name14" axis="self" ptType="node">
          <dgm:layoutNode name="node" styleLbl="node1">
            <dgm:varLst>
              <dgm:bulletEnabled val="1"/>
            </dgm:varLst>
            <dgm:alg type="tx">
              <dgm:param type="txAnchorVertCh" val="mid"/>
            </dgm:alg>
            <dgm:shape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dgm:rule type="primFontSz" val="5"/>
            </dgm:ruleLst>
          </dgm:layoutNode>
        </dgm:forEach>
      </dgm:forEach>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dr="http://schemas.openxmlformats.org/drawingml/2006/chartDrawing"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http://schemas.openxmlformats.org/presentationml/2006/main" xmlns:c="http://schemas.openxmlformats.org/drawingml/2006/chart">
  <cdr:relSizeAnchor>
    <cdr:from>
      <cdr:x>0.07036</cdr:x>
      <cdr:y>0</cdr:y>
    </cdr:from>
    <cdr:to>
      <cdr:x>0.16353</cdr:x>
      <cdr:y>0.13781</cdr:y>
    </cdr:to>
    <cdr:sp macro="" textlink="">
      <cdr:nvSpPr>
        <cdr:cNvPr id="2" name="文本框 1"/>
        <cdr:cNvSpPr txBox="1"/>
      </cdr:nvSpPr>
      <cdr:spPr>
        <a:xfrm>
          <a:off x="619506" y="0"/>
          <a:ext cx="820420" cy="366649"/>
        </a:xfrm>
        <a:prstGeom prst="rect">
          <a:avLst/>
        </a:prstGeom>
        <a:noFill/>
      </cdr:spPr>
      <cdr:txBody>
        <a:bodyPr vertOverflow="clip" wrap="square" rtlCol="0">
          <a:spAutoFit/>
        </a:bodyPr>
        <a:lstStyle/>
        <a:p>
          <a:pPr algn="ctr">
            <a:lnSpc>
              <a:spcPct val="130000"/>
            </a:lnSpc>
          </a:pPr>
          <a:r>
            <a:rPr lang="en-US" altLang="zh-CN" sz="1400">
              <a:latin typeface="Arial" panose="020b0604020202020204" pitchFamily="34" charset="0"/>
              <a:ea typeface="微软雅黑" panose="020b0503020204020204" pitchFamily="34" charset="-122"/>
            </a:rPr>
            <a:t>8</a:t>
          </a:r>
          <a:r>
            <a:rPr lang="zh-CN" altLang="en-US" sz="1400">
              <a:latin typeface="Arial" panose="020b0604020202020204" pitchFamily="34" charset="0"/>
              <a:ea typeface="微软雅黑" panose="020b0503020204020204" pitchFamily="34" charset="-122"/>
            </a:rPr>
            <a:t>小时</a:t>
          </a:r>
        </a:p>
      </cdr:txBody>
    </cdr:sp>
  </cdr:relSizeAnchor>
  <cdr:relSizeAnchor>
    <cdr:from>
      <cdr:x>0.19512</cdr:x>
      <cdr:y>0.21227</cdr:y>
    </cdr:from>
    <cdr:to>
      <cdr:x>0.28829</cdr:x>
      <cdr:y>0.35008</cdr:y>
    </cdr:to>
    <cdr:sp macro="" textlink="">
      <cdr:nvSpPr>
        <cdr:cNvPr id="3" name="文本框 2"/>
        <cdr:cNvSpPr txBox="1"/>
      </cdr:nvSpPr>
      <cdr:spPr>
        <a:xfrm>
          <a:off x="1718056" y="564769"/>
          <a:ext cx="820420" cy="366649"/>
        </a:xfrm>
        <a:prstGeom prst="rect">
          <a:avLst/>
        </a:prstGeom>
        <a:noFill/>
      </cdr:spPr>
      <cdr:txBody>
        <a:bodyPr vertOverflow="clip" wrap="square" rtlCol="0">
          <a:spAutoFit/>
        </a:bodyPr>
        <a:lstStyle/>
        <a:p>
          <a:pPr algn="ctr">
            <a:lnSpc>
              <a:spcPct val="130000"/>
            </a:lnSpc>
          </a:pPr>
          <a:r>
            <a:rPr lang="en-US" altLang="zh-CN" sz="1400">
              <a:latin typeface="Arial" panose="020b0604020202020204" pitchFamily="34" charset="0"/>
              <a:ea typeface="微软雅黑" panose="020b0503020204020204" pitchFamily="34" charset="-122"/>
            </a:rPr>
            <a:t>6</a:t>
          </a:r>
          <a:r>
            <a:rPr lang="zh-CN" altLang="en-US" sz="1400">
              <a:latin typeface="Arial" panose="020b0604020202020204" pitchFamily="34" charset="0"/>
              <a:ea typeface="微软雅黑" panose="020b0503020204020204" pitchFamily="34" charset="-122"/>
            </a:rPr>
            <a:t>小时</a:t>
          </a:r>
        </a:p>
      </cdr:txBody>
    </cdr:sp>
  </cdr:relSizeAnchor>
  <cdr:relSizeAnchor>
    <cdr:from>
      <cdr:x>0.37242</cdr:x>
      <cdr:y>0.15814</cdr:y>
    </cdr:from>
    <cdr:to>
      <cdr:x>0.5122</cdr:x>
      <cdr:y>0.29595</cdr:y>
    </cdr:to>
    <cdr:sp macro="" textlink="">
      <cdr:nvSpPr>
        <cdr:cNvPr id="4" name="文本框 3"/>
        <cdr:cNvSpPr txBox="1"/>
      </cdr:nvSpPr>
      <cdr:spPr>
        <a:xfrm>
          <a:off x="3279267" y="420751"/>
          <a:ext cx="1230757" cy="366649"/>
        </a:xfrm>
        <a:prstGeom prst="rect">
          <a:avLst/>
        </a:prstGeom>
        <a:noFill/>
      </cdr:spPr>
      <cdr:txBody>
        <a:bodyPr vertOverflow="clip" wrap="square" rtlCol="0">
          <a:spAutoFit/>
        </a:bodyPr>
        <a:lstStyle/>
        <a:p>
          <a:pPr algn="ctr">
            <a:lnSpc>
              <a:spcPct val="130000"/>
            </a:lnSpc>
          </a:pPr>
          <a:r>
            <a:rPr lang="zh-CN" altLang="en-US" sz="1400">
              <a:latin typeface="Arial" panose="020b0604020202020204" pitchFamily="34" charset="0"/>
              <a:ea typeface="微软雅黑" panose="020b0503020204020204" pitchFamily="34" charset="-122"/>
            </a:rPr>
            <a:t>管理能力低</a:t>
          </a:r>
        </a:p>
      </cdr:txBody>
    </cdr:sp>
  </cdr:relSizeAnchor>
  <cdr:relSizeAnchor>
    <cdr:from>
      <cdr:x>0.4933</cdr:x>
      <cdr:y>0</cdr:y>
    </cdr:from>
    <cdr:to>
      <cdr:x>0.63308</cdr:x>
      <cdr:y>0.13781</cdr:y>
    </cdr:to>
    <cdr:sp macro="" textlink="">
      <cdr:nvSpPr>
        <cdr:cNvPr id="5" name="文本框 4"/>
        <cdr:cNvSpPr txBox="1"/>
      </cdr:nvSpPr>
      <cdr:spPr>
        <a:xfrm>
          <a:off x="4343654" y="0"/>
          <a:ext cx="1230757" cy="366649"/>
        </a:xfrm>
        <a:prstGeom prst="rect">
          <a:avLst/>
        </a:prstGeom>
        <a:noFill/>
      </cdr:spPr>
      <cdr:txBody>
        <a:bodyPr vertOverflow="clip" wrap="square" rtlCol="0">
          <a:spAutoFit/>
        </a:bodyPr>
        <a:lstStyle/>
        <a:p>
          <a:pPr algn="ctr">
            <a:lnSpc>
              <a:spcPct val="130000"/>
            </a:lnSpc>
          </a:pPr>
          <a:r>
            <a:rPr lang="zh-CN" altLang="en-US" sz="1400">
              <a:latin typeface="Arial" panose="020b0604020202020204" pitchFamily="34" charset="0"/>
              <a:ea typeface="微软雅黑" panose="020b0503020204020204" pitchFamily="34" charset="-122"/>
            </a:rPr>
            <a:t>管理能力高</a:t>
          </a:r>
        </a:p>
      </cdr:txBody>
    </cdr:sp>
  </cdr:relSizeAnchor>
  <cdr:relSizeAnchor>
    <cdr:from>
      <cdr:x>0.72091</cdr:x>
      <cdr:y>0.10869</cdr:y>
    </cdr:from>
    <cdr:to>
      <cdr:x>0.8141</cdr:x>
      <cdr:y>0.24654</cdr:y>
    </cdr:to>
    <cdr:sp macro="" textlink="">
      <cdr:nvSpPr>
        <cdr:cNvPr id="6" name="文本框 5"/>
        <cdr:cNvSpPr txBox="1"/>
      </cdr:nvSpPr>
      <cdr:spPr>
        <a:xfrm>
          <a:off x="6347841" y="289179"/>
          <a:ext cx="820547" cy="366776"/>
        </a:xfrm>
        <a:prstGeom prst="rect">
          <a:avLst/>
        </a:prstGeom>
        <a:noFill/>
      </cdr:spPr>
      <cdr:txBody>
        <a:bodyPr vertOverflow="clip" wrap="square" rtlCol="0">
          <a:spAutoFit/>
        </a:bodyPr>
        <a:lstStyle/>
        <a:p>
          <a:pPr>
            <a:lnSpc>
              <a:spcPct val="130000"/>
            </a:lnSpc>
          </a:pPr>
          <a:r>
            <a:rPr lang="zh-CN" altLang="en-US" sz="1400">
              <a:latin typeface="Arial" panose="020b0604020202020204" pitchFamily="34" charset="0"/>
              <a:ea typeface="微软雅黑" panose="020b0503020204020204" pitchFamily="34" charset="-122"/>
            </a:rPr>
            <a:t>要我做</a:t>
          </a:r>
        </a:p>
      </cdr:txBody>
    </cdr:sp>
  </cdr:relSizeAnchor>
  <cdr:relSizeAnchor>
    <cdr:from>
      <cdr:x>0.83585</cdr:x>
      <cdr:y>0</cdr:y>
    </cdr:from>
    <cdr:to>
      <cdr:x>0.92406</cdr:x>
      <cdr:y>0.13781</cdr:y>
    </cdr:to>
    <cdr:sp macro="" textlink="">
      <cdr:nvSpPr>
        <cdr:cNvPr id="7" name="文本框 6"/>
        <cdr:cNvSpPr txBox="1"/>
      </cdr:nvSpPr>
      <cdr:spPr>
        <a:xfrm>
          <a:off x="7359904" y="0"/>
          <a:ext cx="776732" cy="366649"/>
        </a:xfrm>
        <a:prstGeom prst="rect">
          <a:avLst/>
        </a:prstGeom>
        <a:noFill/>
      </cdr:spPr>
      <cdr:txBody>
        <a:bodyPr vertOverflow="clip" wrap="square" rtlCol="0">
          <a:spAutoFit/>
        </a:bodyPr>
        <a:lstStyle/>
        <a:p>
          <a:pPr algn="ctr">
            <a:lnSpc>
              <a:spcPct val="130000"/>
            </a:lnSpc>
          </a:pPr>
          <a:r>
            <a:rPr lang="zh-CN" altLang="en-US" sz="1400">
              <a:latin typeface="Arial" panose="020b0604020202020204" pitchFamily="34" charset="0"/>
              <a:ea typeface="微软雅黑" panose="020b0503020204020204" pitchFamily="34" charset="-122"/>
            </a:rPr>
            <a:t>我要做</a:t>
          </a:r>
        </a:p>
      </cdr:txBody>
    </cdr:sp>
  </cdr:relSizeAnchor>
</c:userShape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DFC243-3E68-4BFF-A505-ADDF9D7195A4}" type="datetimeFigureOut">
              <a:rPr lang="zh-CN" altLang="en-US" smtClean="0"/>
              <a:t>2020/12/10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7D84A-3049-44F6-8517-64F0971FDD2A}" type="slidenum">
              <a:rPr lang="zh-CN" altLang="en-US" smtClean="0"/>
              <a:t>‹#›</a:t>
            </a:fld>
            <a:endParaRPr lang="zh-CN" altLang="en-US"/>
          </a:p>
        </p:txBody>
      </p:sp>
    </p:spTree>
    <p:extLst>
      <p:ext uri="{BB962C8B-B14F-4D97-AF65-F5344CB8AC3E}">
        <p14:creationId val="804983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743124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8684286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864420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155824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6483084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830344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807825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1418310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386008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920009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476402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FFDAE1-EB67-42CF-B593-56AA292DA8C8}" type="datetimeFigureOut">
              <a:rPr lang="zh-CN" altLang="en-US" smtClean="0"/>
              <a:t>2020/12/10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FDAE1-EB67-42CF-B593-56AA292DA8C8}" type="datetimeFigureOut">
              <a:rPr lang="zh-CN" altLang="en-US" smtClean="0"/>
              <a:t>2020/12/10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E6056-67A1-460C-8D55-8E079809267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2020/12/10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0133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diagrams/drawing1.xml" Type="http://schemas.microsoft.com/office/2007/relationships/diagramDrawing"/><Relationship Id="rId3" Target="../diagrams/data1.xml" Type="http://schemas.openxmlformats.org/officeDocument/2006/relationships/diagramData"/><Relationship Id="rId4" Target="../diagrams/layout1.xml" Type="http://schemas.openxmlformats.org/officeDocument/2006/relationships/diagramLayout"/><Relationship Id="rId5" Target="../diagrams/quickStyle1.xml" Type="http://schemas.openxmlformats.org/officeDocument/2006/relationships/diagramQuickStyle"/><Relationship Id="rId6" Target="../diagrams/colors1.xml" Type="http://schemas.openxmlformats.org/officeDocument/2006/relationships/diagramColors"/></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8.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5" name="图片 4"/>
          <p:cNvPicPr>
            <a:picLocks noChangeAspect="1"/>
          </p:cNvPicPr>
          <p:nvPr/>
        </p:nvPicPr>
        <p:blipFill>
          <a:blip r:embed="rId2"/>
          <a:srcRect b="23896" l="10735" r="75784" t="55178"/>
          <a:stretch>
            <a:fillRect/>
          </a:stretch>
        </p:blipFill>
        <p:spPr>
          <a:xfrm>
            <a:off x="575945" y="4138930"/>
            <a:ext cx="1256665" cy="1950720"/>
          </a:xfrm>
          <a:prstGeom prst="rect">
            <a:avLst/>
          </a:prstGeom>
        </p:spPr>
      </p:pic>
      <p:sp>
        <p:nvSpPr>
          <p:cNvPr id="13" name="矩形 12"/>
          <p:cNvSpPr/>
          <p:nvPr/>
        </p:nvSpPr>
        <p:spPr>
          <a:xfrm>
            <a:off x="5868035" y="1811655"/>
            <a:ext cx="5433695" cy="1097280"/>
          </a:xfrm>
          <a:prstGeom prst="rect">
            <a:avLst/>
          </a:prstGeom>
        </p:spPr>
        <p:txBody>
          <a:bodyPr wrap="square">
            <a:spAutoFit/>
          </a:bodyPr>
          <a:lstStyle/>
          <a:p>
            <a:pPr algn="dist"/>
            <a:r>
              <a:rPr altLang="en-US" b="1" lang="zh-CN" sz="6600">
                <a:solidFill>
                  <a:schemeClr val="tx1">
                    <a:lumMod val="85000"/>
                    <a:lumOff val="15000"/>
                  </a:schemeClr>
                </a:solidFill>
                <a:latin charset="-122" panose="02010609060101010101" typeface="黑体"/>
                <a:ea charset="-122" panose="02010609060101010101" typeface="黑体"/>
                <a:cs typeface="+mn-ea"/>
                <a:sym typeface="+mn-lt"/>
              </a:rPr>
              <a:t>如何制定计划</a:t>
            </a:r>
          </a:p>
        </p:txBody>
      </p:sp>
      <p:sp>
        <p:nvSpPr>
          <p:cNvPr id="14" name="文本框 13"/>
          <p:cNvSpPr txBox="1"/>
          <p:nvPr/>
        </p:nvSpPr>
        <p:spPr>
          <a:xfrm>
            <a:off x="5941060" y="1289685"/>
            <a:ext cx="3585845" cy="51816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r>
              <a:rPr altLang="zh-CN" b="1" lang="en-US" sz="2800">
                <a:solidFill>
                  <a:schemeClr val="tx1">
                    <a:lumMod val="85000"/>
                    <a:lumOff val="15000"/>
                  </a:schemeClr>
                </a:solidFill>
                <a:latin typeface="+mn-lt"/>
                <a:ea typeface="+mn-ea"/>
                <a:cs typeface="+mn-ea"/>
                <a:sym typeface="+mn-lt"/>
              </a:rPr>
              <a:t>BUSINESS</a:t>
            </a:r>
          </a:p>
        </p:txBody>
      </p:sp>
      <p:cxnSp>
        <p:nvCxnSpPr>
          <p:cNvPr id="16" name="直接连接符 15"/>
          <p:cNvCxnSpPr/>
          <p:nvPr/>
        </p:nvCxnSpPr>
        <p:spPr>
          <a:xfrm>
            <a:off x="5940983" y="4013562"/>
            <a:ext cx="222458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867991" y="4219511"/>
            <a:ext cx="4852589" cy="518168"/>
          </a:xfrm>
          <a:prstGeom prst="rect">
            <a:avLst/>
          </a:prstGeom>
        </p:spPr>
        <p:txBody>
          <a:bodyPr bIns="45724" lIns="91448" rIns="91448" tIns="45724" wrap="square">
            <a:spAutoFit/>
          </a:bodyPr>
          <a:lstStyle/>
          <a:p>
            <a:r>
              <a:rPr altLang="zh-CN" lang="en-US" sz="1400">
                <a:solidFill>
                  <a:schemeClr val="tx1">
                    <a:lumMod val="85000"/>
                    <a:lumOff val="15000"/>
                  </a:schemeClr>
                </a:solidFill>
                <a:cs typeface="+mn-ea"/>
                <a:sym typeface="+mn-lt"/>
              </a:rPr>
              <a:t>Chinese  companies  will no longer remain in the hard stage and they are also promoting a culture</a:t>
            </a:r>
          </a:p>
        </p:txBody>
      </p:sp>
      <p:sp>
        <p:nvSpPr>
          <p:cNvPr id="18" name="文本框 17"/>
          <p:cNvSpPr txBox="1"/>
          <p:nvPr/>
        </p:nvSpPr>
        <p:spPr>
          <a:xfrm>
            <a:off x="5940983" y="5108953"/>
            <a:ext cx="2520043" cy="457200"/>
          </a:xfrm>
          <a:prstGeom prst="rect">
            <a:avLst/>
          </a:prstGeom>
          <a:gradFill>
            <a:gsLst>
              <a:gs pos="100000">
                <a:srgbClr val="143A72"/>
              </a:gs>
              <a:gs pos="0">
                <a:srgbClr val="73BAFD"/>
              </a:gs>
            </a:gsLst>
            <a:lin ang="10800000" scaled="0"/>
          </a:gradFill>
        </p:spPr>
        <p:txBody>
          <a:bodyPr rtlCol="0" wrap="square">
            <a:spAutoFit/>
          </a:bodyPr>
          <a:lstStyle/>
          <a:p>
            <a:pPr defTabSz="914400"/>
            <a:r>
              <a:rPr altLang="en-US" kumimoji="1" lang="zh-CN" sz="2400">
                <a:solidFill>
                  <a:schemeClr val="bg1"/>
                </a:solidFill>
                <a:cs typeface="+mn-ea"/>
                <a:sym typeface="+mn-lt"/>
              </a:rPr>
              <a:t>汇报人：优页PPT</a:t>
            </a:r>
          </a:p>
        </p:txBody>
      </p:sp>
      <p:pic>
        <p:nvPicPr>
          <p:cNvPr descr="5d51785f6c2c21565620319427" id="4" name="图片 3"/>
          <p:cNvPicPr>
            <a:picLocks noChangeAspect="1"/>
          </p:cNvPicPr>
          <p:nvPr/>
        </p:nvPicPr>
        <p:blipFill>
          <a:blip r:embed="rId3"/>
          <a:stretch>
            <a:fillRect/>
          </a:stretch>
        </p:blipFill>
        <p:spPr>
          <a:xfrm flipH="1">
            <a:off x="353060" y="848995"/>
            <a:ext cx="5514975" cy="5514975"/>
          </a:xfrm>
          <a:prstGeom prst="rect">
            <a:avLst/>
          </a:prstGeom>
          <a:effectLst>
            <a:outerShdw algn="tl" blurRad="63500" dir="2700000" dist="38100" rotWithShape="0" sx="101000" sy="101000">
              <a:prstClr val="black">
                <a:alpha val="17000"/>
              </a:prstClr>
            </a:outerShdw>
          </a:effectLst>
        </p:spPr>
      </p:pic>
      <p:sp>
        <p:nvSpPr>
          <p:cNvPr id="12" name="íṥḻîḍé"/>
          <p:cNvSpPr txBox="1"/>
          <p:nvPr/>
        </p:nvSpPr>
        <p:spPr bwMode="auto">
          <a:xfrm>
            <a:off x="5868035" y="2918460"/>
            <a:ext cx="47421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6800" lIns="90000" rIns="90000" tIns="46800" vert="horz" wrap="non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spcBef>
                <a:spcPct val="0"/>
              </a:spcBef>
            </a:pPr>
            <a:r>
              <a:rPr altLang="en-US" lang="zh-CN">
                <a:cs typeface="+mn-ea"/>
                <a:sym typeface="+mn-lt"/>
              </a:rPr>
              <a:t>凡事预则立，不预则废。</a:t>
            </a:r>
          </a:p>
          <a:p>
            <a:pPr>
              <a:lnSpc>
                <a:spcPct val="150000"/>
              </a:lnSpc>
              <a:spcBef>
                <a:spcPct val="0"/>
              </a:spcBef>
            </a:pPr>
            <a:r>
              <a:rPr altLang="en-US" lang="zh-CN">
                <a:cs typeface="+mn-ea"/>
                <a:sym typeface="+mn-lt"/>
              </a:rPr>
              <a:t>不要把目标刻在石头上，计划却写在沙滩上。</a:t>
            </a:r>
          </a:p>
        </p:txBody>
      </p:sp>
    </p:spTree>
  </p:cSld>
  <p:clrMapOvr>
    <a:masterClrMapping/>
  </p:clrMapOvr>
  <p:transition advTm="2000"/>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31" presetSubtype="0">
                                  <p:stCondLst>
                                    <p:cond delay="0"/>
                                  </p:stCondLst>
                                  <p:iterate type="lt">
                                    <p:tmPct val="5000"/>
                                  </p:iterate>
                                  <p:childTnLst>
                                    <p:set>
                                      <p:cBhvr>
                                        <p:cTn dur="1" fill="hold" id="12">
                                          <p:stCondLst>
                                            <p:cond delay="0"/>
                                          </p:stCondLst>
                                        </p:cTn>
                                        <p:tgtEl>
                                          <p:spTgt spid="13"/>
                                        </p:tgtEl>
                                        <p:attrNameLst>
                                          <p:attrName>style.visibility</p:attrName>
                                        </p:attrNameLst>
                                      </p:cBhvr>
                                      <p:to>
                                        <p:strVal val="visible"/>
                                      </p:to>
                                    </p:set>
                                    <p:anim calcmode="lin" valueType="num">
                                      <p:cBhvr>
                                        <p:cTn dur="1000" fill="hold" id="13"/>
                                        <p:tgtEl>
                                          <p:spTgt spid="13"/>
                                        </p:tgtEl>
                                        <p:attrNameLst>
                                          <p:attrName>ppt_w</p:attrName>
                                        </p:attrNameLst>
                                      </p:cBhvr>
                                      <p:tavLst>
                                        <p:tav tm="0">
                                          <p:val>
                                            <p:fltVal val="0"/>
                                          </p:val>
                                        </p:tav>
                                        <p:tav tm="100000">
                                          <p:val>
                                            <p:strVal val="#ppt_w"/>
                                          </p:val>
                                        </p:tav>
                                      </p:tavLst>
                                    </p:anim>
                                    <p:anim calcmode="lin" valueType="num">
                                      <p:cBhvr>
                                        <p:cTn dur="1000" fill="hold" id="14"/>
                                        <p:tgtEl>
                                          <p:spTgt spid="13"/>
                                        </p:tgtEl>
                                        <p:attrNameLst>
                                          <p:attrName>ppt_h</p:attrName>
                                        </p:attrNameLst>
                                      </p:cBhvr>
                                      <p:tavLst>
                                        <p:tav tm="0">
                                          <p:val>
                                            <p:fltVal val="0"/>
                                          </p:val>
                                        </p:tav>
                                        <p:tav tm="100000">
                                          <p:val>
                                            <p:strVal val="#ppt_h"/>
                                          </p:val>
                                        </p:tav>
                                      </p:tavLst>
                                    </p:anim>
                                    <p:anim calcmode="lin" valueType="num">
                                      <p:cBhvr>
                                        <p:cTn dur="1000" fill="hold" id="15"/>
                                        <p:tgtEl>
                                          <p:spTgt spid="13"/>
                                        </p:tgtEl>
                                        <p:attrNameLst>
                                          <p:attrName>style.rotation</p:attrName>
                                        </p:attrNameLst>
                                      </p:cBhvr>
                                      <p:tavLst>
                                        <p:tav tm="0">
                                          <p:val>
                                            <p:fltVal val="90"/>
                                          </p:val>
                                        </p:tav>
                                        <p:tav tm="100000">
                                          <p:val>
                                            <p:fltVal val="0"/>
                                          </p:val>
                                        </p:tav>
                                      </p:tavLst>
                                    </p:anim>
                                    <p:animEffect filter="fade" transition="in">
                                      <p:cBhvr>
                                        <p:cTn dur="1000" id="16"/>
                                        <p:tgtEl>
                                          <p:spTgt spid="1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14"/>
                                        </p:tgtEl>
                                        <p:attrNameLst>
                                          <p:attrName>style.visibility</p:attrName>
                                        </p:attrNameLst>
                                      </p:cBhvr>
                                      <p:to>
                                        <p:strVal val="visible"/>
                                      </p:to>
                                    </p:set>
                                    <p:animEffect filter="fade" transition="in">
                                      <p:cBhvr>
                                        <p:cTn dur="1000" id="21"/>
                                        <p:tgtEl>
                                          <p:spTgt spid="14"/>
                                        </p:tgtEl>
                                      </p:cBhvr>
                                    </p:animEffect>
                                    <p:anim calcmode="lin" valueType="num">
                                      <p:cBhvr>
                                        <p:cTn dur="1000" fill="hold" id="22"/>
                                        <p:tgtEl>
                                          <p:spTgt spid="14"/>
                                        </p:tgtEl>
                                        <p:attrNameLst>
                                          <p:attrName>ppt_x</p:attrName>
                                        </p:attrNameLst>
                                      </p:cBhvr>
                                      <p:tavLst>
                                        <p:tav tm="0">
                                          <p:val>
                                            <p:strVal val="#ppt_x"/>
                                          </p:val>
                                        </p:tav>
                                        <p:tav tm="100000">
                                          <p:val>
                                            <p:strVal val="#ppt_x"/>
                                          </p:val>
                                        </p:tav>
                                      </p:tavLst>
                                    </p:anim>
                                    <p:anim calcmode="lin" valueType="num">
                                      <p:cBhvr>
                                        <p:cTn dur="1000" fill="hold" id="23"/>
                                        <p:tgtEl>
                                          <p:spTgt spid="14"/>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22" presetSubtype="1">
                                  <p:stCondLst>
                                    <p:cond delay="0"/>
                                  </p:stCondLst>
                                  <p:childTnLst>
                                    <p:set>
                                      <p:cBhvr>
                                        <p:cTn dur="1" fill="hold" id="27">
                                          <p:stCondLst>
                                            <p:cond delay="0"/>
                                          </p:stCondLst>
                                        </p:cTn>
                                        <p:tgtEl>
                                          <p:spTgt spid="12"/>
                                        </p:tgtEl>
                                        <p:attrNameLst>
                                          <p:attrName>style.visibility</p:attrName>
                                        </p:attrNameLst>
                                      </p:cBhvr>
                                      <p:to>
                                        <p:strVal val="visible"/>
                                      </p:to>
                                    </p:set>
                                    <p:animEffect filter="wipe(up)" transition="in">
                                      <p:cBhvr>
                                        <p:cTn dur="500" id="28"/>
                                        <p:tgtEl>
                                          <p:spTgt spid="12"/>
                                        </p:tgtEl>
                                      </p:cBhvr>
                                    </p:animEffect>
                                  </p:childTnLst>
                                </p:cTn>
                              </p:par>
                            </p:childTnLst>
                          </p:cTn>
                        </p:par>
                        <p:par>
                          <p:cTn fill="hold" id="29" nodeType="afterGroup">
                            <p:stCondLst>
                              <p:cond delay="500"/>
                            </p:stCondLst>
                            <p:childTnLst>
                              <p:par>
                                <p:cTn fill="hold" grpId="0" id="30" nodeType="afterEffect" presetClass="entr" presetID="14" presetSubtype="10">
                                  <p:stCondLst>
                                    <p:cond delay="0"/>
                                  </p:stCondLst>
                                  <p:childTnLst>
                                    <p:set>
                                      <p:cBhvr>
                                        <p:cTn dur="1" fill="hold" id="31">
                                          <p:stCondLst>
                                            <p:cond delay="0"/>
                                          </p:stCondLst>
                                        </p:cTn>
                                        <p:tgtEl>
                                          <p:spTgt spid="17"/>
                                        </p:tgtEl>
                                        <p:attrNameLst>
                                          <p:attrName>style.visibility</p:attrName>
                                        </p:attrNameLst>
                                      </p:cBhvr>
                                      <p:to>
                                        <p:strVal val="visible"/>
                                      </p:to>
                                    </p:set>
                                    <p:animEffect filter="randombar(horizontal)" transition="in">
                                      <p:cBhvr>
                                        <p:cTn dur="500" id="32"/>
                                        <p:tgtEl>
                                          <p:spTgt spid="17"/>
                                        </p:tgtEl>
                                      </p:cBhvr>
                                    </p:animEffect>
                                  </p:childTnLst>
                                </p:cTn>
                              </p:par>
                            </p:childTnLst>
                          </p:cTn>
                        </p:par>
                        <p:par>
                          <p:cTn fill="hold" id="33" nodeType="afterGroup">
                            <p:stCondLst>
                              <p:cond delay="1000"/>
                            </p:stCondLst>
                            <p:childTnLst>
                              <p:par>
                                <p:cTn fill="hold" grpId="0" id="34" nodeType="afterEffect" presetClass="entr" presetID="42" presetSubtype="0">
                                  <p:stCondLst>
                                    <p:cond delay="0"/>
                                  </p:stCondLst>
                                  <p:childTnLst>
                                    <p:set>
                                      <p:cBhvr>
                                        <p:cTn dur="1" fill="hold" id="35">
                                          <p:stCondLst>
                                            <p:cond delay="0"/>
                                          </p:stCondLst>
                                        </p:cTn>
                                        <p:tgtEl>
                                          <p:spTgt spid="18"/>
                                        </p:tgtEl>
                                        <p:attrNameLst>
                                          <p:attrName>style.visibility</p:attrName>
                                        </p:attrNameLst>
                                      </p:cBhvr>
                                      <p:to>
                                        <p:strVal val="visible"/>
                                      </p:to>
                                    </p:set>
                                    <p:animEffect filter="fade" transition="in">
                                      <p:cBhvr>
                                        <p:cTn dur="500" id="36"/>
                                        <p:tgtEl>
                                          <p:spTgt spid="18"/>
                                        </p:tgtEl>
                                      </p:cBhvr>
                                    </p:animEffect>
                                    <p:anim calcmode="lin" valueType="num">
                                      <p:cBhvr>
                                        <p:cTn dur="500" fill="hold" id="37"/>
                                        <p:tgtEl>
                                          <p:spTgt spid="18"/>
                                        </p:tgtEl>
                                        <p:attrNameLst>
                                          <p:attrName>ppt_x</p:attrName>
                                        </p:attrNameLst>
                                      </p:cBhvr>
                                      <p:tavLst>
                                        <p:tav tm="0">
                                          <p:val>
                                            <p:strVal val="#ppt_x"/>
                                          </p:val>
                                        </p:tav>
                                        <p:tav tm="100000">
                                          <p:val>
                                            <p:strVal val="#ppt_x"/>
                                          </p:val>
                                        </p:tav>
                                      </p:tavLst>
                                    </p:anim>
                                    <p:anim calcmode="lin" valueType="num">
                                      <p:cBhvr>
                                        <p:cTn dur="500" fill="hold" id="38"/>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7"/>
      <p:bldP grpId="0" spid="18"/>
      <p:bldP grpId="0" spid="1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01469CC2-CEA9-49BC-9823-3BFDC94CE04F}"/>
              </a:ext>
            </a:extLst>
          </p:cNvPr>
          <p:cNvSpPr txBox="1"/>
          <p:nvPr/>
        </p:nvSpPr>
        <p:spPr>
          <a:xfrm>
            <a:off x="3689120" y="1824698"/>
            <a:ext cx="481375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计划是提高工作效率的有效手段</a:t>
            </a:r>
          </a:p>
        </p:txBody>
      </p:sp>
      <p:sp>
        <p:nvSpPr>
          <p:cNvPr id="3" name="内容占位符 2">
            <a:extLst>
              <a:ext uri="{FF2B5EF4-FFF2-40B4-BE49-F238E27FC236}">
                <a16:creationId xmlns:a16="http://schemas.microsoft.com/office/drawing/2014/main" id="{E4966EC3-DF17-44F0-B7F6-EFCB70A4F3F5}"/>
              </a:ext>
            </a:extLst>
          </p:cNvPr>
          <p:cNvSpPr txBox="1"/>
          <p:nvPr/>
        </p:nvSpPr>
        <p:spPr>
          <a:xfrm>
            <a:off x="1380259" y="2432616"/>
            <a:ext cx="9431481" cy="968301"/>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1800">
                <a:solidFill>
                  <a:schemeClr val="tx1">
                    <a:lumMod val="75000"/>
                    <a:lumOff val="25000"/>
                  </a:schemeClr>
                </a:solidFill>
                <a:cs typeface="+mn-ea"/>
                <a:sym typeface="+mn-lt"/>
              </a:rPr>
              <a:t>写工作计划实际上是对我们工作的一次盘点，让自己做到清清楚楚、明明白白，</a:t>
            </a:r>
          </a:p>
          <a:p>
            <a:pPr algn="ctr" indent="0" marL="0">
              <a:lnSpc>
                <a:spcPct val="150000"/>
              </a:lnSpc>
              <a:buNone/>
            </a:pPr>
            <a:r>
              <a:rPr altLang="en-US" b="1" lang="zh-CN" sz="1800">
                <a:solidFill>
                  <a:schemeClr val="tx1">
                    <a:lumMod val="75000"/>
                    <a:lumOff val="25000"/>
                  </a:schemeClr>
                </a:solidFill>
                <a:cs typeface="+mn-ea"/>
                <a:sym typeface="+mn-lt"/>
              </a:rPr>
              <a:t>计划是我们走向积极式工作的起点。</a:t>
            </a:r>
          </a:p>
        </p:txBody>
      </p:sp>
      <p:sp>
        <p:nvSpPr>
          <p:cNvPr id="5" name="矩形 3">
            <a:extLst>
              <a:ext uri="{FF2B5EF4-FFF2-40B4-BE49-F238E27FC236}">
                <a16:creationId xmlns:a16="http://schemas.microsoft.com/office/drawing/2014/main" id="{D1D96F9B-45C8-4605-A144-69F24899F0E8}"/>
              </a:ext>
            </a:extLst>
          </p:cNvPr>
          <p:cNvSpPr>
            <a:spLocks noChangeArrowheads="1"/>
          </p:cNvSpPr>
          <p:nvPr/>
        </p:nvSpPr>
        <p:spPr bwMode="auto">
          <a:xfrm>
            <a:off x="1959610" y="3749543"/>
            <a:ext cx="3427333" cy="731520"/>
          </a:xfrm>
          <a:prstGeom prst="rect">
            <a:avLst/>
          </a:prstGeom>
          <a:gradFill>
            <a:gsLst>
              <a:gs pos="0">
                <a:srgbClr val="3F4C97"/>
              </a:gs>
              <a:gs pos="100000">
                <a:srgbClr val="669EE3"/>
              </a:gs>
            </a:gsLst>
            <a:lin ang="10800000" scaled="0"/>
          </a:gradFill>
          <a:ln>
            <a:noFill/>
          </a:ln>
        </p:spPr>
        <p:txBody>
          <a:bodyPr wrap="square">
            <a:spAutoFit/>
          </a:bodyPr>
          <a:lstStyle/>
          <a:p>
            <a:pPr algn="ctr">
              <a:lnSpc>
                <a:spcPct val="150000"/>
              </a:lnSpc>
            </a:pPr>
            <a:r>
              <a:rPr altLang="en-US" b="1" lang="zh-CN" sz="2800">
                <a:solidFill>
                  <a:schemeClr val="bg1"/>
                </a:solidFill>
                <a:cs typeface="+mn-ea"/>
                <a:sym typeface="+mn-lt"/>
              </a:rPr>
              <a:t>防火式的工作</a:t>
            </a:r>
          </a:p>
        </p:txBody>
      </p:sp>
      <p:sp>
        <p:nvSpPr>
          <p:cNvPr id="6" name="矩形 1">
            <a:extLst>
              <a:ext uri="{FF2B5EF4-FFF2-40B4-BE49-F238E27FC236}">
                <a16:creationId xmlns:a16="http://schemas.microsoft.com/office/drawing/2014/main" id="{E9F54BCA-ABC2-4F20-AF3C-B60897097FA8}"/>
              </a:ext>
            </a:extLst>
          </p:cNvPr>
          <p:cNvSpPr>
            <a:spLocks noChangeArrowheads="1"/>
          </p:cNvSpPr>
          <p:nvPr/>
        </p:nvSpPr>
        <p:spPr bwMode="auto">
          <a:xfrm>
            <a:off x="1920175" y="4424636"/>
            <a:ext cx="3466768" cy="1737360"/>
          </a:xfrm>
          <a:prstGeom prst="rect">
            <a:avLst/>
          </a:prstGeom>
          <a:solidFill>
            <a:srgbClr val="D1D1D1">
              <a:alpha val="50196"/>
            </a:srgbClr>
          </a:solidFill>
          <a:ln>
            <a:noFill/>
          </a:ln>
        </p:spPr>
        <p:txBody>
          <a:bodyPr wrap="square">
            <a:spAutoFit/>
          </a:bodyPr>
          <a:lstStyle/>
          <a:p>
            <a:pPr algn="ctr">
              <a:lnSpc>
                <a:spcPct val="150000"/>
              </a:lnSpc>
            </a:pPr>
            <a:r>
              <a:rPr altLang="en-US" lang="zh-CN" sz="2400">
                <a:solidFill>
                  <a:srgbClr val="000000"/>
                </a:solidFill>
                <a:cs typeface="+mn-ea"/>
                <a:sym typeface="+mn-lt"/>
              </a:rPr>
              <a:t>积极式的工作：</a:t>
            </a:r>
          </a:p>
          <a:p>
            <a:pPr algn="ctr">
              <a:lnSpc>
                <a:spcPct val="150000"/>
              </a:lnSpc>
            </a:pPr>
            <a:r>
              <a:rPr altLang="en-US" lang="zh-CN" sz="2400">
                <a:solidFill>
                  <a:srgbClr val="000000"/>
                </a:solidFill>
                <a:cs typeface="+mn-ea"/>
                <a:sym typeface="+mn-lt"/>
              </a:rPr>
              <a:t>预见灾难和错误，提前计划，消除错误</a:t>
            </a:r>
          </a:p>
        </p:txBody>
      </p:sp>
      <p:sp>
        <p:nvSpPr>
          <p:cNvPr id="14" name="矩形 11">
            <a:extLst>
              <a:ext uri="{FF2B5EF4-FFF2-40B4-BE49-F238E27FC236}">
                <a16:creationId xmlns:a16="http://schemas.microsoft.com/office/drawing/2014/main" id="{277049B7-F705-4AB6-BEB7-BBE2B7EDE941}"/>
              </a:ext>
            </a:extLst>
          </p:cNvPr>
          <p:cNvSpPr>
            <a:spLocks noChangeArrowheads="1"/>
          </p:cNvSpPr>
          <p:nvPr/>
        </p:nvSpPr>
        <p:spPr bwMode="auto">
          <a:xfrm>
            <a:off x="6679168" y="3749543"/>
            <a:ext cx="3427333" cy="731520"/>
          </a:xfrm>
          <a:prstGeom prst="rect">
            <a:avLst/>
          </a:prstGeom>
          <a:gradFill>
            <a:gsLst>
              <a:gs pos="0">
                <a:srgbClr val="3F4C97"/>
              </a:gs>
              <a:gs pos="100000">
                <a:srgbClr val="669EE3"/>
              </a:gs>
            </a:gsLst>
            <a:lin ang="10800000" scaled="0"/>
          </a:gradFill>
          <a:ln>
            <a:noFill/>
          </a:ln>
        </p:spPr>
        <p:txBody>
          <a:bodyPr wrap="square">
            <a:spAutoFit/>
          </a:bodyPr>
          <a:lstStyle/>
          <a:p>
            <a:pPr algn="ctr">
              <a:lnSpc>
                <a:spcPct val="150000"/>
              </a:lnSpc>
            </a:pPr>
            <a:r>
              <a:rPr altLang="en-US" b="1" lang="zh-CN" sz="2800">
                <a:solidFill>
                  <a:schemeClr val="bg1"/>
                </a:solidFill>
                <a:cs typeface="+mn-ea"/>
                <a:sym typeface="+mn-lt"/>
              </a:rPr>
              <a:t>救火式的工作</a:t>
            </a:r>
          </a:p>
        </p:txBody>
      </p:sp>
      <p:sp>
        <p:nvSpPr>
          <p:cNvPr id="16" name="矩形 12">
            <a:extLst>
              <a:ext uri="{FF2B5EF4-FFF2-40B4-BE49-F238E27FC236}">
                <a16:creationId xmlns:a16="http://schemas.microsoft.com/office/drawing/2014/main" id="{147583E6-1675-4F40-90D9-8F5FC78346F3}"/>
              </a:ext>
            </a:extLst>
          </p:cNvPr>
          <p:cNvSpPr>
            <a:spLocks noChangeArrowheads="1"/>
          </p:cNvSpPr>
          <p:nvPr/>
        </p:nvSpPr>
        <p:spPr bwMode="auto">
          <a:xfrm>
            <a:off x="6660983" y="4444630"/>
            <a:ext cx="3466767" cy="1737360"/>
          </a:xfrm>
          <a:prstGeom prst="rect">
            <a:avLst/>
          </a:prstGeom>
          <a:solidFill>
            <a:srgbClr val="E8E8E8">
              <a:alpha val="50196"/>
            </a:srgbClr>
          </a:solidFill>
          <a:ln>
            <a:noFill/>
          </a:ln>
        </p:spPr>
        <p:txBody>
          <a:bodyPr wrap="square">
            <a:spAutoFit/>
          </a:bodyPr>
          <a:lstStyle/>
          <a:p>
            <a:pPr algn="ctr">
              <a:lnSpc>
                <a:spcPct val="150000"/>
              </a:lnSpc>
            </a:pPr>
            <a:r>
              <a:rPr altLang="en-US" lang="zh-CN" sz="2400">
                <a:solidFill>
                  <a:srgbClr val="000000"/>
                </a:solidFill>
                <a:cs typeface="+mn-ea"/>
                <a:sym typeface="+mn-lt"/>
              </a:rPr>
              <a:t>消极的工作：</a:t>
            </a:r>
          </a:p>
          <a:p>
            <a:pPr algn="ctr">
              <a:lnSpc>
                <a:spcPct val="150000"/>
              </a:lnSpc>
            </a:pPr>
            <a:r>
              <a:rPr altLang="en-US" lang="zh-CN" sz="2400">
                <a:solidFill>
                  <a:srgbClr val="000000"/>
                </a:solidFill>
                <a:cs typeface="+mn-ea"/>
                <a:sym typeface="+mn-lt"/>
              </a:rPr>
              <a:t>灾难和错误已经发生了再赶快处理</a:t>
            </a:r>
          </a:p>
        </p:txBody>
      </p:sp>
    </p:spTree>
    <p:extLst>
      <p:ext uri="{BB962C8B-B14F-4D97-AF65-F5344CB8AC3E}">
        <p14:creationId val="3582546642"/>
      </p:ext>
    </p:extLst>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2"/>
                                        </p:tgtEl>
                                        <p:attrNameLst>
                                          <p:attrName>style.visibility</p:attrName>
                                        </p:attrNameLst>
                                      </p:cBhvr>
                                      <p:to>
                                        <p:strVal val="visible"/>
                                      </p:to>
                                    </p:set>
                                    <p:animEffect filter="fade" transition="in">
                                      <p:cBhvr>
                                        <p:cTn dur="500" id="17"/>
                                        <p:tgtEl>
                                          <p:spTgt spid="2"/>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3"/>
                                        </p:tgtEl>
                                        <p:attrNameLst>
                                          <p:attrName>style.visibility</p:attrName>
                                        </p:attrNameLst>
                                      </p:cBhvr>
                                      <p:to>
                                        <p:strVal val="visible"/>
                                      </p:to>
                                    </p:set>
                                    <p:animEffect filter="fade" transition="in">
                                      <p:cBhvr>
                                        <p:cTn dur="500" id="20"/>
                                        <p:tgtEl>
                                          <p:spTgt spid="3"/>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grpId="0" id="23" nodeType="clickEffect" presetClass="entr" presetID="42" presetSubtype="0">
                                  <p:stCondLst>
                                    <p:cond delay="0"/>
                                  </p:stCondLst>
                                  <p:childTnLst>
                                    <p:set>
                                      <p:cBhvr>
                                        <p:cTn dur="1" fill="hold" id="24">
                                          <p:stCondLst>
                                            <p:cond delay="0"/>
                                          </p:stCondLst>
                                        </p:cTn>
                                        <p:tgtEl>
                                          <p:spTgt spid="5"/>
                                        </p:tgtEl>
                                        <p:attrNameLst>
                                          <p:attrName>style.visibility</p:attrName>
                                        </p:attrNameLst>
                                      </p:cBhvr>
                                      <p:to>
                                        <p:strVal val="visible"/>
                                      </p:to>
                                    </p:set>
                                    <p:animEffect filter="fade" transition="in">
                                      <p:cBhvr>
                                        <p:cTn dur="1000" id="25"/>
                                        <p:tgtEl>
                                          <p:spTgt spid="5"/>
                                        </p:tgtEl>
                                      </p:cBhvr>
                                    </p:animEffect>
                                    <p:anim calcmode="lin" valueType="num">
                                      <p:cBhvr>
                                        <p:cTn dur="1000" fill="hold" id="26"/>
                                        <p:tgtEl>
                                          <p:spTgt spid="5"/>
                                        </p:tgtEl>
                                        <p:attrNameLst>
                                          <p:attrName>ppt_x</p:attrName>
                                        </p:attrNameLst>
                                      </p:cBhvr>
                                      <p:tavLst>
                                        <p:tav tm="0">
                                          <p:val>
                                            <p:strVal val="#ppt_x"/>
                                          </p:val>
                                        </p:tav>
                                        <p:tav tm="100000">
                                          <p:val>
                                            <p:strVal val="#ppt_x"/>
                                          </p:val>
                                        </p:tav>
                                      </p:tavLst>
                                    </p:anim>
                                    <p:anim calcmode="lin" valueType="num">
                                      <p:cBhvr>
                                        <p:cTn dur="1000" fill="hold" id="27"/>
                                        <p:tgtEl>
                                          <p:spTgt spid="5"/>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0"/>
                                  </p:stCondLst>
                                  <p:childTnLst>
                                    <p:set>
                                      <p:cBhvr>
                                        <p:cTn dur="1" fill="hold" id="29">
                                          <p:stCondLst>
                                            <p:cond delay="0"/>
                                          </p:stCondLst>
                                        </p:cTn>
                                        <p:tgtEl>
                                          <p:spTgt spid="6"/>
                                        </p:tgtEl>
                                        <p:attrNameLst>
                                          <p:attrName>style.visibility</p:attrName>
                                        </p:attrNameLst>
                                      </p:cBhvr>
                                      <p:to>
                                        <p:strVal val="visible"/>
                                      </p:to>
                                    </p:set>
                                    <p:animEffect filter="fade" transition="in">
                                      <p:cBhvr>
                                        <p:cTn dur="1000" id="30"/>
                                        <p:tgtEl>
                                          <p:spTgt spid="6"/>
                                        </p:tgtEl>
                                      </p:cBhvr>
                                    </p:animEffect>
                                    <p:anim calcmode="lin" valueType="num">
                                      <p:cBhvr>
                                        <p:cTn dur="1000" fill="hold" id="31"/>
                                        <p:tgtEl>
                                          <p:spTgt spid="6"/>
                                        </p:tgtEl>
                                        <p:attrNameLst>
                                          <p:attrName>ppt_x</p:attrName>
                                        </p:attrNameLst>
                                      </p:cBhvr>
                                      <p:tavLst>
                                        <p:tav tm="0">
                                          <p:val>
                                            <p:strVal val="#ppt_x"/>
                                          </p:val>
                                        </p:tav>
                                        <p:tav tm="100000">
                                          <p:val>
                                            <p:strVal val="#ppt_x"/>
                                          </p:val>
                                        </p:tav>
                                      </p:tavLst>
                                    </p:anim>
                                    <p:anim calcmode="lin" valueType="num">
                                      <p:cBhvr>
                                        <p:cTn dur="1000" fill="hold" id="32"/>
                                        <p:tgtEl>
                                          <p:spTgt spid="6"/>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grpId="0" id="35" nodeType="clickEffect" presetClass="entr" presetID="42" presetSubtype="0">
                                  <p:stCondLst>
                                    <p:cond delay="0"/>
                                  </p:stCondLst>
                                  <p:childTnLst>
                                    <p:set>
                                      <p:cBhvr>
                                        <p:cTn dur="1" fill="hold" id="36">
                                          <p:stCondLst>
                                            <p:cond delay="0"/>
                                          </p:stCondLst>
                                        </p:cTn>
                                        <p:tgtEl>
                                          <p:spTgt spid="14"/>
                                        </p:tgtEl>
                                        <p:attrNameLst>
                                          <p:attrName>style.visibility</p:attrName>
                                        </p:attrNameLst>
                                      </p:cBhvr>
                                      <p:to>
                                        <p:strVal val="visible"/>
                                      </p:to>
                                    </p:set>
                                    <p:animEffect filter="fade" transition="in">
                                      <p:cBhvr>
                                        <p:cTn dur="1000" id="37"/>
                                        <p:tgtEl>
                                          <p:spTgt spid="14"/>
                                        </p:tgtEl>
                                      </p:cBhvr>
                                    </p:animEffect>
                                    <p:anim calcmode="lin" valueType="num">
                                      <p:cBhvr>
                                        <p:cTn dur="1000" fill="hold" id="38"/>
                                        <p:tgtEl>
                                          <p:spTgt spid="14"/>
                                        </p:tgtEl>
                                        <p:attrNameLst>
                                          <p:attrName>ppt_x</p:attrName>
                                        </p:attrNameLst>
                                      </p:cBhvr>
                                      <p:tavLst>
                                        <p:tav tm="0">
                                          <p:val>
                                            <p:strVal val="#ppt_x"/>
                                          </p:val>
                                        </p:tav>
                                        <p:tav tm="100000">
                                          <p:val>
                                            <p:strVal val="#ppt_x"/>
                                          </p:val>
                                        </p:tav>
                                      </p:tavLst>
                                    </p:anim>
                                    <p:anim calcmode="lin" valueType="num">
                                      <p:cBhvr>
                                        <p:cTn dur="1000" fill="hold" id="39"/>
                                        <p:tgtEl>
                                          <p:spTgt spid="14"/>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6"/>
                                        </p:tgtEl>
                                        <p:attrNameLst>
                                          <p:attrName>style.visibility</p:attrName>
                                        </p:attrNameLst>
                                      </p:cBhvr>
                                      <p:to>
                                        <p:strVal val="visible"/>
                                      </p:to>
                                    </p:set>
                                    <p:animEffect filter="fade" transition="in">
                                      <p:cBhvr>
                                        <p:cTn dur="1000" id="42"/>
                                        <p:tgtEl>
                                          <p:spTgt spid="16"/>
                                        </p:tgtEl>
                                      </p:cBhvr>
                                    </p:animEffect>
                                    <p:anim calcmode="lin" valueType="num">
                                      <p:cBhvr>
                                        <p:cTn dur="1000" fill="hold" id="43"/>
                                        <p:tgtEl>
                                          <p:spTgt spid="16"/>
                                        </p:tgtEl>
                                        <p:attrNameLst>
                                          <p:attrName>ppt_x</p:attrName>
                                        </p:attrNameLst>
                                      </p:cBhvr>
                                      <p:tavLst>
                                        <p:tav tm="0">
                                          <p:val>
                                            <p:strVal val="#ppt_x"/>
                                          </p:val>
                                        </p:tav>
                                        <p:tav tm="100000">
                                          <p:val>
                                            <p:strVal val="#ppt_x"/>
                                          </p:val>
                                        </p:tav>
                                      </p:tavLst>
                                    </p:anim>
                                    <p:anim calcmode="lin" valueType="num">
                                      <p:cBhvr>
                                        <p:cTn dur="1000" fill="hold" id="44"/>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3"/>
      <p:bldP grpId="0" spid="5"/>
      <p:bldP grpId="0" spid="6"/>
      <p:bldP grpId="0" spid="14"/>
      <p:bldP grpId="0" spid="1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0612933A-71D2-4CA3-9D74-62FA5599EAB7}"/>
              </a:ext>
            </a:extLst>
          </p:cNvPr>
          <p:cNvSpPr txBox="1"/>
          <p:nvPr/>
        </p:nvSpPr>
        <p:spPr>
          <a:xfrm>
            <a:off x="3809952" y="1617345"/>
            <a:ext cx="525167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计划能力是各级领导管理能力的体现</a:t>
            </a:r>
          </a:p>
        </p:txBody>
      </p:sp>
      <p:sp>
        <p:nvSpPr>
          <p:cNvPr id="3" name="内容占位符 2">
            <a:extLst>
              <a:ext uri="{FF2B5EF4-FFF2-40B4-BE49-F238E27FC236}">
                <a16:creationId xmlns:a16="http://schemas.microsoft.com/office/drawing/2014/main" id="{94731E8B-DFBE-4E83-A512-DD9DDAAEE415}"/>
              </a:ext>
            </a:extLst>
          </p:cNvPr>
          <p:cNvSpPr txBox="1"/>
          <p:nvPr/>
        </p:nvSpPr>
        <p:spPr>
          <a:xfrm>
            <a:off x="1073554" y="2675452"/>
            <a:ext cx="3911197" cy="308663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buFont charset="2" panose="05000000000000000000" pitchFamily="2" typeface="Wingdings"/>
              <a:buChar char="Ø"/>
            </a:pPr>
            <a:r>
              <a:rPr altLang="en-US" lang="zh-CN" sz="1600">
                <a:solidFill>
                  <a:schemeClr val="tx1">
                    <a:lumMod val="75000"/>
                    <a:lumOff val="25000"/>
                  </a:schemeClr>
                </a:solidFill>
                <a:cs typeface="+mn-ea"/>
                <a:sym typeface="+mn-lt"/>
              </a:rPr>
              <a:t>个人的发展要讲长远的职业规划，对于一个不断发展壮大的企业来讲，计划显得尤为重要。企业小的时候还不用写计划，因为企业的问题并不多，沟通与协调起来也简单，只要几个人就能把发现的问题解决了，但企业大了，人员多了，部门多了，问题多了，沟通与协调也更困难了，计划的重要性就体现出来了</a:t>
            </a:r>
          </a:p>
        </p:txBody>
      </p:sp>
      <p:sp>
        <p:nvSpPr>
          <p:cNvPr id="12" name="内容占位符 2">
            <a:extLst>
              <a:ext uri="{FF2B5EF4-FFF2-40B4-BE49-F238E27FC236}">
                <a16:creationId xmlns:a16="http://schemas.microsoft.com/office/drawing/2014/main" id="{5D479BA7-4486-4F3E-A23F-E12D4E2A13B1}"/>
              </a:ext>
            </a:extLst>
          </p:cNvPr>
          <p:cNvSpPr txBox="1"/>
          <p:nvPr/>
        </p:nvSpPr>
        <p:spPr>
          <a:xfrm>
            <a:off x="5269809" y="2522121"/>
            <a:ext cx="5561124" cy="1494265"/>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buFont charset="2" panose="05000000000000000000" pitchFamily="2" typeface="Wingdings"/>
              <a:buChar char="Ø"/>
            </a:pPr>
            <a:r>
              <a:rPr altLang="en-US" lang="zh-CN" sz="1600">
                <a:solidFill>
                  <a:schemeClr val="tx1">
                    <a:lumMod val="75000"/>
                    <a:lumOff val="25000"/>
                  </a:schemeClr>
                </a:solidFill>
                <a:cs typeface="+mn-ea"/>
                <a:sym typeface="+mn-lt"/>
              </a:rPr>
              <a:t>部门多了，人员多了，问题多了，只要你有计划，你的下属都知道该干什么，怎么去干，该找谁沟通协调，再多的问题你都不怕，你看你的能力有多强</a:t>
            </a:r>
          </a:p>
        </p:txBody>
      </p:sp>
      <p:pic>
        <p:nvPicPr>
          <p:cNvPr id="6" name="图片 5">
            <a:extLst>
              <a:ext uri="{FF2B5EF4-FFF2-40B4-BE49-F238E27FC236}">
                <a16:creationId xmlns:a16="http://schemas.microsoft.com/office/drawing/2014/main" id="{C66E06A9-C1DC-4F79-89A1-78F9E4AF90E7}"/>
              </a:ext>
            </a:extLst>
          </p:cNvPr>
          <p:cNvPicPr>
            <a:picLocks noChangeAspect="1"/>
          </p:cNvPicPr>
          <p:nvPr/>
        </p:nvPicPr>
        <p:blipFill>
          <a:blip r:embed="rId2">
            <a:extLst>
              <a:ext uri="{28A0092B-C50C-407E-A947-70E740481C1C}">
                <a14:useLocalDpi val="0"/>
              </a:ext>
            </a:extLst>
          </a:blip>
          <a:stretch>
            <a:fillRect/>
          </a:stretch>
        </p:blipFill>
        <p:spPr>
          <a:xfrm>
            <a:off x="6198017" y="3312164"/>
            <a:ext cx="4066138" cy="4066138"/>
          </a:xfrm>
          <a:prstGeom prst="rect">
            <a:avLst/>
          </a:prstGeom>
        </p:spPr>
      </p:pic>
    </p:spTree>
    <p:extLst>
      <p:ext uri="{BB962C8B-B14F-4D97-AF65-F5344CB8AC3E}">
        <p14:creationId val="947370697"/>
      </p:ext>
    </p:extLst>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2" presetSubtype="4">
                                  <p:stCondLst>
                                    <p:cond delay="0"/>
                                  </p:stCondLst>
                                  <p:childTnLst>
                                    <p:set>
                                      <p:cBhvr>
                                        <p:cTn dur="1" fill="hold" id="16">
                                          <p:stCondLst>
                                            <p:cond delay="0"/>
                                          </p:stCondLst>
                                        </p:cTn>
                                        <p:tgtEl>
                                          <p:spTgt spid="2"/>
                                        </p:tgtEl>
                                        <p:attrNameLst>
                                          <p:attrName>style.visibility</p:attrName>
                                        </p:attrNameLst>
                                      </p:cBhvr>
                                      <p:to>
                                        <p:strVal val="visible"/>
                                      </p:to>
                                    </p:set>
                                    <p:animEffect filter="wipe(down)" transition="in">
                                      <p:cBhvr>
                                        <p:cTn dur="500" id="17"/>
                                        <p:tgtEl>
                                          <p:spTgt spid="2"/>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2" presetSubtype="4">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additive="base">
                                        <p:cTn dur="500" fill="hold" id="22"/>
                                        <p:tgtEl>
                                          <p:spTgt spid="3"/>
                                        </p:tgtEl>
                                        <p:attrNameLst>
                                          <p:attrName>ppt_x</p:attrName>
                                        </p:attrNameLst>
                                      </p:cBhvr>
                                      <p:tavLst>
                                        <p:tav tm="0">
                                          <p:val>
                                            <p:strVal val="#ppt_x"/>
                                          </p:val>
                                        </p:tav>
                                        <p:tav tm="100000">
                                          <p:val>
                                            <p:strVal val="#ppt_x"/>
                                          </p:val>
                                        </p:tav>
                                      </p:tavLst>
                                    </p:anim>
                                    <p:anim calcmode="lin" valueType="num">
                                      <p:cBhvr additive="base">
                                        <p:cTn dur="500" fill="hold" id="23"/>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grpId="0" id="26" nodeType="clickEffect" presetClass="entr" presetID="2" presetSubtype="4">
                                  <p:stCondLst>
                                    <p:cond delay="0"/>
                                  </p:stCondLst>
                                  <p:childTnLst>
                                    <p:set>
                                      <p:cBhvr>
                                        <p:cTn dur="1" fill="hold" id="27">
                                          <p:stCondLst>
                                            <p:cond delay="0"/>
                                          </p:stCondLst>
                                        </p:cTn>
                                        <p:tgtEl>
                                          <p:spTgt spid="12"/>
                                        </p:tgtEl>
                                        <p:attrNameLst>
                                          <p:attrName>style.visibility</p:attrName>
                                        </p:attrNameLst>
                                      </p:cBhvr>
                                      <p:to>
                                        <p:strVal val="visible"/>
                                      </p:to>
                                    </p:set>
                                    <p:anim calcmode="lin" valueType="num">
                                      <p:cBhvr additive="base">
                                        <p:cTn dur="500" fill="hold" id="28"/>
                                        <p:tgtEl>
                                          <p:spTgt spid="12"/>
                                        </p:tgtEl>
                                        <p:attrNameLst>
                                          <p:attrName>ppt_x</p:attrName>
                                        </p:attrNameLst>
                                      </p:cBhvr>
                                      <p:tavLst>
                                        <p:tav tm="0">
                                          <p:val>
                                            <p:strVal val="#ppt_x"/>
                                          </p:val>
                                        </p:tav>
                                        <p:tav tm="100000">
                                          <p:val>
                                            <p:strVal val="#ppt_x"/>
                                          </p:val>
                                        </p:tav>
                                      </p:tavLst>
                                    </p:anim>
                                    <p:anim calcmode="lin" valueType="num">
                                      <p:cBhvr additive="base">
                                        <p:cTn dur="500" fill="hold" id="29"/>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id="32" nodeType="clickEffect" presetClass="entr" presetID="10" presetSubtype="0">
                                  <p:stCondLst>
                                    <p:cond delay="0"/>
                                  </p:stCondLst>
                                  <p:childTnLst>
                                    <p:set>
                                      <p:cBhvr>
                                        <p:cTn dur="1" fill="hold" id="33">
                                          <p:stCondLst>
                                            <p:cond delay="0"/>
                                          </p:stCondLst>
                                        </p:cTn>
                                        <p:tgtEl>
                                          <p:spTgt spid="6"/>
                                        </p:tgtEl>
                                        <p:attrNameLst>
                                          <p:attrName>style.visibility</p:attrName>
                                        </p:attrNameLst>
                                      </p:cBhvr>
                                      <p:to>
                                        <p:strVal val="visible"/>
                                      </p:to>
                                    </p:set>
                                    <p:animEffect filter="fade" transition="in">
                                      <p:cBhvr>
                                        <p:cTn dur="500" id="34"/>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3"/>
      <p:bldP grpId="0" spid="1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内容占位符 2">
            <a:extLst>
              <a:ext uri="{FF2B5EF4-FFF2-40B4-BE49-F238E27FC236}">
                <a16:creationId xmlns:a16="http://schemas.microsoft.com/office/drawing/2014/main" id="{8B1B42F9-E418-42C1-BC42-D50A4AF971F4}"/>
              </a:ext>
            </a:extLst>
          </p:cNvPr>
          <p:cNvSpPr txBox="1"/>
          <p:nvPr/>
        </p:nvSpPr>
        <p:spPr>
          <a:xfrm>
            <a:off x="3470160" y="1394353"/>
            <a:ext cx="525167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被动工作变主动工作</a:t>
            </a:r>
          </a:p>
        </p:txBody>
      </p:sp>
      <p:sp>
        <p:nvSpPr>
          <p:cNvPr id="15" name="îŝ1iḋé">
            <a:extLst>
              <a:ext uri="{FF2B5EF4-FFF2-40B4-BE49-F238E27FC236}">
                <a16:creationId xmlns:a16="http://schemas.microsoft.com/office/drawing/2014/main" id="{C0D6FA39-2AF3-44B1-9EBD-5817832D82F8}"/>
              </a:ext>
            </a:extLst>
          </p:cNvPr>
          <p:cNvSpPr/>
          <p:nvPr/>
        </p:nvSpPr>
        <p:spPr bwMode="auto">
          <a:xfrm flipH="1">
            <a:off x="8021781" y="4108468"/>
            <a:ext cx="2985323" cy="12000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lnSpc>
                <a:spcPct val="150000"/>
              </a:lnSpc>
            </a:pPr>
            <a:r>
              <a:rPr altLang="en-US" lang="zh-CN">
                <a:solidFill>
                  <a:schemeClr val="tx1">
                    <a:lumMod val="75000"/>
                    <a:lumOff val="25000"/>
                  </a:schemeClr>
                </a:solidFill>
                <a:cs typeface="+mn-ea"/>
                <a:sym typeface="+mn-lt"/>
              </a:rPr>
              <a:t>有了工作计划，我们不需要再等领导的安排，只是在某些需要决策的事情上请示领导就行了，我们可以做到整体的系统安排，个人的工作效率自然就提高了。</a:t>
            </a:r>
          </a:p>
        </p:txBody>
      </p:sp>
      <p:sp>
        <p:nvSpPr>
          <p:cNvPr id="16" name="ïṡļiḓé">
            <a:extLst>
              <a:ext uri="{FF2B5EF4-FFF2-40B4-BE49-F238E27FC236}">
                <a16:creationId xmlns:a16="http://schemas.microsoft.com/office/drawing/2014/main" id="{F5671B92-63B6-495A-9814-A033EE21E753}"/>
              </a:ext>
            </a:extLst>
          </p:cNvPr>
          <p:cNvSpPr/>
          <p:nvPr/>
        </p:nvSpPr>
        <p:spPr bwMode="auto">
          <a:xfrm flipH="1">
            <a:off x="1171301" y="3576069"/>
            <a:ext cx="3348717" cy="11895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a:solidFill>
                  <a:schemeClr val="tx1">
                    <a:lumMod val="75000"/>
                    <a:lumOff val="25000"/>
                  </a:schemeClr>
                </a:solidFill>
                <a:cs typeface="+mn-ea"/>
                <a:sym typeface="+mn-lt"/>
              </a:rPr>
              <a:t>通过工作计划，</a:t>
            </a:r>
          </a:p>
          <a:p>
            <a:pPr>
              <a:lnSpc>
                <a:spcPct val="150000"/>
              </a:lnSpc>
            </a:pPr>
            <a:r>
              <a:rPr altLang="en-US" lang="zh-CN">
                <a:solidFill>
                  <a:schemeClr val="tx1">
                    <a:lumMod val="75000"/>
                    <a:lumOff val="25000"/>
                  </a:schemeClr>
                </a:solidFill>
                <a:cs typeface="+mn-ea"/>
                <a:sym typeface="+mn-lt"/>
              </a:rPr>
              <a:t>变被动等事做变为自动自发式的做事，</a:t>
            </a:r>
          </a:p>
          <a:p>
            <a:pPr>
              <a:lnSpc>
                <a:spcPct val="150000"/>
              </a:lnSpc>
            </a:pPr>
            <a:r>
              <a:rPr altLang="en-US" lang="zh-CN">
                <a:solidFill>
                  <a:schemeClr val="tx1">
                    <a:lumMod val="75000"/>
                    <a:lumOff val="25000"/>
                  </a:schemeClr>
                </a:solidFill>
                <a:cs typeface="+mn-ea"/>
                <a:sym typeface="+mn-lt"/>
              </a:rPr>
              <a:t>要我做变为我要做</a:t>
            </a:r>
          </a:p>
        </p:txBody>
      </p:sp>
      <p:sp>
        <p:nvSpPr>
          <p:cNvPr id="20" name="íśļiḑê">
            <a:extLst>
              <a:ext uri="{FF2B5EF4-FFF2-40B4-BE49-F238E27FC236}">
                <a16:creationId xmlns:a16="http://schemas.microsoft.com/office/drawing/2014/main" id="{52F6C733-4343-4A30-8BDE-FBED9F805F6A}"/>
              </a:ext>
            </a:extLst>
          </p:cNvPr>
          <p:cNvSpPr txBox="1"/>
          <p:nvPr/>
        </p:nvSpPr>
        <p:spPr>
          <a:xfrm flipH="1">
            <a:off x="8721839" y="2412709"/>
            <a:ext cx="2592917" cy="892176"/>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buSzPct val="25000"/>
            </a:pPr>
            <a:r>
              <a:rPr altLang="en-US" b="1" lang="zh-CN" sz="2400">
                <a:solidFill>
                  <a:schemeClr val="tx1">
                    <a:lumMod val="75000"/>
                    <a:lumOff val="25000"/>
                  </a:schemeClr>
                </a:solidFill>
                <a:cs typeface="+mn-ea"/>
                <a:sym typeface="+mn-lt"/>
              </a:rPr>
              <a:t>主动工作</a:t>
            </a:r>
          </a:p>
        </p:txBody>
      </p:sp>
      <p:sp>
        <p:nvSpPr>
          <p:cNvPr id="21" name="ï$ḻïḓe">
            <a:extLst>
              <a:ext uri="{FF2B5EF4-FFF2-40B4-BE49-F238E27FC236}">
                <a16:creationId xmlns:a16="http://schemas.microsoft.com/office/drawing/2014/main" id="{88CEEE42-5118-4B73-9436-30C50BD7F6E0}"/>
              </a:ext>
            </a:extLst>
          </p:cNvPr>
          <p:cNvSpPr txBox="1"/>
          <p:nvPr/>
        </p:nvSpPr>
        <p:spPr>
          <a:xfrm flipH="1">
            <a:off x="627425" y="2559601"/>
            <a:ext cx="2592917" cy="892176"/>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buSzPct val="25000"/>
            </a:pPr>
            <a:r>
              <a:rPr altLang="en-US" b="1" lang="zh-CN" sz="2400">
                <a:solidFill>
                  <a:schemeClr val="tx1">
                    <a:lumMod val="75000"/>
                    <a:lumOff val="25000"/>
                  </a:schemeClr>
                </a:solidFill>
                <a:cs typeface="+mn-ea"/>
                <a:sym typeface="+mn-lt"/>
              </a:rPr>
              <a:t>被动工作</a:t>
            </a:r>
          </a:p>
        </p:txBody>
      </p:sp>
      <p:pic>
        <p:nvPicPr>
          <p:cNvPr id="3" name="图片 2">
            <a:extLst>
              <a:ext uri="{FF2B5EF4-FFF2-40B4-BE49-F238E27FC236}">
                <a16:creationId xmlns:a16="http://schemas.microsoft.com/office/drawing/2014/main" id="{89E1830B-45BD-4283-8EEA-25704DB4B56F}"/>
              </a:ext>
            </a:extLst>
          </p:cNvPr>
          <p:cNvPicPr>
            <a:picLocks noChangeAspect="1"/>
          </p:cNvPicPr>
          <p:nvPr/>
        </p:nvPicPr>
        <p:blipFill>
          <a:blip r:embed="rId2">
            <a:extLst>
              <a:ext uri="{28A0092B-C50C-407E-A947-70E740481C1C}">
                <a14:useLocalDpi val="0"/>
              </a:ext>
            </a:extLst>
          </a:blip>
          <a:stretch>
            <a:fillRect/>
          </a:stretch>
        </p:blipFill>
        <p:spPr>
          <a:xfrm>
            <a:off x="4242158" y="2271419"/>
            <a:ext cx="4144996" cy="4144996"/>
          </a:xfrm>
          <a:prstGeom prst="rect">
            <a:avLst/>
          </a:prstGeom>
        </p:spPr>
      </p:pic>
    </p:spTree>
    <p:extLst>
      <p:ext uri="{BB962C8B-B14F-4D97-AF65-F5344CB8AC3E}">
        <p14:creationId val="1706807076"/>
      </p:ext>
    </p:extLst>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2" presetSubtype="4">
                                  <p:stCondLst>
                                    <p:cond delay="0"/>
                                  </p:stCondLst>
                                  <p:childTnLst>
                                    <p:set>
                                      <p:cBhvr>
                                        <p:cTn dur="1" fill="hold" id="16">
                                          <p:stCondLst>
                                            <p:cond delay="0"/>
                                          </p:stCondLst>
                                        </p:cTn>
                                        <p:tgtEl>
                                          <p:spTgt spid="7"/>
                                        </p:tgtEl>
                                        <p:attrNameLst>
                                          <p:attrName>style.visibility</p:attrName>
                                        </p:attrNameLst>
                                      </p:cBhvr>
                                      <p:to>
                                        <p:strVal val="visible"/>
                                      </p:to>
                                    </p:set>
                                    <p:animEffect filter="wipe(down)" transition="in">
                                      <p:cBhvr>
                                        <p:cTn dur="500" id="17"/>
                                        <p:tgtEl>
                                          <p:spTgt spid="7"/>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2" presetSubtype="4">
                                  <p:stCondLst>
                                    <p:cond delay="0"/>
                                  </p:stCondLst>
                                  <p:childTnLst>
                                    <p:set>
                                      <p:cBhvr>
                                        <p:cTn dur="1" fill="hold" id="21">
                                          <p:stCondLst>
                                            <p:cond delay="0"/>
                                          </p:stCondLst>
                                        </p:cTn>
                                        <p:tgtEl>
                                          <p:spTgt spid="16"/>
                                        </p:tgtEl>
                                        <p:attrNameLst>
                                          <p:attrName>style.visibility</p:attrName>
                                        </p:attrNameLst>
                                      </p:cBhvr>
                                      <p:to>
                                        <p:strVal val="visible"/>
                                      </p:to>
                                    </p:set>
                                    <p:anim calcmode="lin" valueType="num">
                                      <p:cBhvr additive="base">
                                        <p:cTn dur="500" fill="hold" id="22"/>
                                        <p:tgtEl>
                                          <p:spTgt spid="16"/>
                                        </p:tgtEl>
                                        <p:attrNameLst>
                                          <p:attrName>ppt_x</p:attrName>
                                        </p:attrNameLst>
                                      </p:cBhvr>
                                      <p:tavLst>
                                        <p:tav tm="0">
                                          <p:val>
                                            <p:strVal val="#ppt_x"/>
                                          </p:val>
                                        </p:tav>
                                        <p:tav tm="100000">
                                          <p:val>
                                            <p:strVal val="#ppt_x"/>
                                          </p:val>
                                        </p:tav>
                                      </p:tavLst>
                                    </p:anim>
                                    <p:anim calcmode="lin" valueType="num">
                                      <p:cBhvr additive="base">
                                        <p:cTn dur="500" fill="hold" id="23"/>
                                        <p:tgtEl>
                                          <p:spTgt spid="16"/>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21"/>
                                        </p:tgtEl>
                                        <p:attrNameLst>
                                          <p:attrName>style.visibility</p:attrName>
                                        </p:attrNameLst>
                                      </p:cBhvr>
                                      <p:to>
                                        <p:strVal val="visible"/>
                                      </p:to>
                                    </p:set>
                                    <p:anim calcmode="lin" valueType="num">
                                      <p:cBhvr additive="base">
                                        <p:cTn dur="500" fill="hold" id="26"/>
                                        <p:tgtEl>
                                          <p:spTgt spid="21"/>
                                        </p:tgtEl>
                                        <p:attrNameLst>
                                          <p:attrName>ppt_x</p:attrName>
                                        </p:attrNameLst>
                                      </p:cBhvr>
                                      <p:tavLst>
                                        <p:tav tm="0">
                                          <p:val>
                                            <p:strVal val="#ppt_x"/>
                                          </p:val>
                                        </p:tav>
                                        <p:tav tm="100000">
                                          <p:val>
                                            <p:strVal val="#ppt_x"/>
                                          </p:val>
                                        </p:tav>
                                      </p:tavLst>
                                    </p:anim>
                                    <p:anim calcmode="lin" valueType="num">
                                      <p:cBhvr additive="base">
                                        <p:cTn dur="500" fill="hold" id="27"/>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28" nodeType="clickPar">
                      <p:stCondLst>
                        <p:cond delay="indefinite"/>
                        <p:cond delay="0" evt="onBegin">
                          <p:tn val="27"/>
                        </p:cond>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20"/>
                                        </p:tgtEl>
                                        <p:attrNameLst>
                                          <p:attrName>style.visibility</p:attrName>
                                        </p:attrNameLst>
                                      </p:cBhvr>
                                      <p:to>
                                        <p:strVal val="visible"/>
                                      </p:to>
                                    </p:set>
                                    <p:anim calcmode="lin" valueType="num">
                                      <p:cBhvr additive="base">
                                        <p:cTn dur="500" fill="hold" id="32"/>
                                        <p:tgtEl>
                                          <p:spTgt spid="20"/>
                                        </p:tgtEl>
                                        <p:attrNameLst>
                                          <p:attrName>ppt_x</p:attrName>
                                        </p:attrNameLst>
                                      </p:cBhvr>
                                      <p:tavLst>
                                        <p:tav tm="0">
                                          <p:val>
                                            <p:strVal val="#ppt_x"/>
                                          </p:val>
                                        </p:tav>
                                        <p:tav tm="100000">
                                          <p:val>
                                            <p:strVal val="#ppt_x"/>
                                          </p:val>
                                        </p:tav>
                                      </p:tavLst>
                                    </p:anim>
                                    <p:anim calcmode="lin" valueType="num">
                                      <p:cBhvr additive="base">
                                        <p:cTn dur="500" fill="hold" id="33"/>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7"/>
      <p:bldP grpId="0" spid="16"/>
      <p:bldP grpId="0" spid="20"/>
      <p:bldP grpId="0" spid="2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2" name="图片 1"/>
          <p:cNvPicPr>
            <a:picLocks noChangeAspect="1"/>
          </p:cNvPicPr>
          <p:nvPr/>
        </p:nvPicPr>
        <p:blipFill>
          <a:blip r:embed="rId2"/>
          <a:stretch>
            <a:fillRect/>
          </a:stretch>
        </p:blipFill>
        <p:spPr>
          <a:xfrm>
            <a:off x="4705350" y="106680"/>
            <a:ext cx="6791325" cy="6791325"/>
          </a:xfrm>
          <a:prstGeom prst="rect">
            <a:avLst/>
          </a:prstGeom>
        </p:spPr>
      </p:pic>
      <p:sp>
        <p:nvSpPr>
          <p:cNvPr id="3" name="文本框 2"/>
          <p:cNvSpPr txBox="1"/>
          <p:nvPr/>
        </p:nvSpPr>
        <p:spPr>
          <a:xfrm>
            <a:off x="1179830" y="1972310"/>
            <a:ext cx="2795270" cy="76200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pPr algn="l"/>
            <a:r>
              <a:rPr altLang="zh-CN" b="1" lang="en-US" sz="4400">
                <a:solidFill>
                  <a:schemeClr val="tx1">
                    <a:lumMod val="85000"/>
                    <a:lumOff val="15000"/>
                  </a:schemeClr>
                </a:solidFill>
                <a:latin typeface="+mn-lt"/>
                <a:ea typeface="+mn-ea"/>
                <a:cs typeface="+mn-ea"/>
                <a:sym typeface="+mn-lt"/>
              </a:rPr>
              <a:t>Part 03</a:t>
            </a:r>
          </a:p>
        </p:txBody>
      </p:sp>
      <p:sp>
        <p:nvSpPr>
          <p:cNvPr id="45" name="ïṡľidé"/>
          <p:cNvSpPr txBox="1"/>
          <p:nvPr/>
        </p:nvSpPr>
        <p:spPr bwMode="auto">
          <a:xfrm flipH="1">
            <a:off x="1179830" y="3011805"/>
            <a:ext cx="460438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en-US" b="1" lang="zh-CN" sz="4800">
                <a:solidFill>
                  <a:schemeClr val="tx1">
                    <a:lumMod val="85000"/>
                    <a:lumOff val="15000"/>
                  </a:schemeClr>
                </a:solidFill>
                <a:cs typeface="+mn-ea"/>
                <a:sym typeface="+mn-lt"/>
              </a:rPr>
              <a:t>计划管理目标</a:t>
            </a:r>
          </a:p>
        </p:txBody>
      </p:sp>
      <p:sp>
        <p:nvSpPr>
          <p:cNvPr id="6" name="矩形 5"/>
          <p:cNvSpPr/>
          <p:nvPr/>
        </p:nvSpPr>
        <p:spPr>
          <a:xfrm>
            <a:off x="1179830" y="4384675"/>
            <a:ext cx="3763010" cy="457208"/>
          </a:xfrm>
          <a:prstGeom prst="rect">
            <a:avLst/>
          </a:prstGeom>
        </p:spPr>
        <p:txBody>
          <a:bodyPr bIns="45724" lIns="91448" rIns="91448" tIns="45724" wrap="square">
            <a:spAutoFit/>
          </a:bodyPr>
          <a:lstStyle/>
          <a:p>
            <a:r>
              <a:rPr altLang="zh-CN" lang="en-US" sz="1200">
                <a:solidFill>
                  <a:schemeClr val="tx1">
                    <a:lumMod val="85000"/>
                    <a:lumOff val="15000"/>
                  </a:schemeClr>
                </a:solidFill>
                <a:cs typeface="+mn-ea"/>
                <a:sym typeface="+mn-lt"/>
              </a:rPr>
              <a:t>Chinese  companies  will no longer remain in the hard stage and they are also promoting a culture</a:t>
            </a:r>
          </a:p>
        </p:txBody>
      </p:sp>
      <p:cxnSp>
        <p:nvCxnSpPr>
          <p:cNvPr id="7" name="直接连接符 6"/>
          <p:cNvCxnSpPr/>
          <p:nvPr/>
        </p:nvCxnSpPr>
        <p:spPr>
          <a:xfrm>
            <a:off x="1305560" y="4046855"/>
            <a:ext cx="113474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2000">
    <p:dissolv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0"/>
                                  </p:stCondLst>
                                  <p:childTnLst>
                                    <p:set>
                                      <p:cBhvr>
                                        <p:cTn dur="1" fill="hold" id="11">
                                          <p:stCondLst>
                                            <p:cond delay="0"/>
                                          </p:stCondLst>
                                        </p:cTn>
                                        <p:tgtEl>
                                          <p:spTgt spid="45"/>
                                        </p:tgtEl>
                                        <p:attrNameLst>
                                          <p:attrName>style.visibility</p:attrName>
                                        </p:attrNameLst>
                                      </p:cBhvr>
                                      <p:to>
                                        <p:strVal val="visible"/>
                                      </p:to>
                                    </p:set>
                                    <p:animEffect filter="wipe(left)" transition="in">
                                      <p:cBhvr>
                                        <p:cTn dur="500" id="12"/>
                                        <p:tgtEl>
                                          <p:spTgt spid="45"/>
                                        </p:tgtEl>
                                      </p:cBhvr>
                                    </p:animEffect>
                                  </p:childTnLst>
                                </p:cTn>
                              </p:par>
                            </p:childTnLst>
                          </p:cTn>
                        </p:par>
                        <p:par>
                          <p:cTn fill="hold" id="13" nodeType="afterGroup">
                            <p:stCondLst>
                              <p:cond delay="1000"/>
                            </p:stCondLst>
                            <p:childTnLst>
                              <p:par>
                                <p:cTn fill="hold" grpId="0" id="14" nodeType="afterEffect" presetClass="entr" presetID="14" presetSubtype="10">
                                  <p:stCondLst>
                                    <p:cond delay="0"/>
                                  </p:stCondLst>
                                  <p:childTnLst>
                                    <p:set>
                                      <p:cBhvr>
                                        <p:cTn dur="1" fill="hold" id="15">
                                          <p:stCondLst>
                                            <p:cond delay="0"/>
                                          </p:stCondLst>
                                        </p:cTn>
                                        <p:tgtEl>
                                          <p:spTgt spid="6"/>
                                        </p:tgtEl>
                                        <p:attrNameLst>
                                          <p:attrName>style.visibility</p:attrName>
                                        </p:attrNameLst>
                                      </p:cBhvr>
                                      <p:to>
                                        <p:strVal val="visible"/>
                                      </p:to>
                                    </p:set>
                                    <p:animEffect filter="randombar(horizontal)" transition="in">
                                      <p:cBhvr>
                                        <p:cTn dur="500" id="16"/>
                                        <p:tgtEl>
                                          <p:spTgt spid="6"/>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1" presetSubtype="0">
                                  <p:stCondLst>
                                    <p:cond delay="0"/>
                                  </p:stCondLst>
                                  <p:childTnLst>
                                    <p:set>
                                      <p:cBhvr>
                                        <p:cTn dur="1" fill="hold" id="20">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5"/>
      <p:bldP grpId="0" spid="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计划管理目标</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3">
            <a:extLst>
              <a:ext uri="{FF2B5EF4-FFF2-40B4-BE49-F238E27FC236}">
                <a16:creationId xmlns:a16="http://schemas.microsoft.com/office/drawing/2014/main" id="{8E94757A-7ED2-453E-A2F6-B0F10454C9E3}"/>
              </a:ext>
            </a:extLst>
          </p:cNvPr>
          <p:cNvSpPr>
            <a:spLocks noChangeArrowheads="1"/>
          </p:cNvSpPr>
          <p:nvPr/>
        </p:nvSpPr>
        <p:spPr bwMode="auto">
          <a:xfrm>
            <a:off x="1115523" y="4195525"/>
            <a:ext cx="3313747"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defTabSz="684213">
              <a:defRPr>
                <a:solidFill>
                  <a:schemeClr val="tx1"/>
                </a:solidFill>
                <a:latin charset="0" panose="020f0502020204030204" pitchFamily="34" typeface="Calibri"/>
                <a:ea charset="-122" panose="02010600030101010101" pitchFamily="2" typeface="宋体"/>
              </a:defRPr>
            </a:lvl1pPr>
            <a:lvl2pPr defTabSz="684213" indent="-285750" marL="742950">
              <a:defRPr>
                <a:solidFill>
                  <a:schemeClr val="tx1"/>
                </a:solidFill>
                <a:latin charset="0" panose="020f0502020204030204" pitchFamily="34" typeface="Calibri"/>
                <a:ea charset="-122" panose="02010600030101010101" pitchFamily="2" typeface="宋体"/>
              </a:defRPr>
            </a:lvl2pPr>
            <a:lvl3pPr defTabSz="684213" indent="-228600" marL="1143000">
              <a:defRPr>
                <a:solidFill>
                  <a:schemeClr val="tx1"/>
                </a:solidFill>
                <a:latin charset="0" panose="020f0502020204030204" pitchFamily="34" typeface="Calibri"/>
                <a:ea charset="-122" panose="02010600030101010101" pitchFamily="2" typeface="宋体"/>
              </a:defRPr>
            </a:lvl3pPr>
            <a:lvl4pPr defTabSz="684213" indent="-228600" marL="1600200">
              <a:defRPr>
                <a:solidFill>
                  <a:schemeClr val="tx1"/>
                </a:solidFill>
                <a:latin charset="0" panose="020f0502020204030204" pitchFamily="34" typeface="Calibri"/>
                <a:ea charset="-122" panose="02010600030101010101" pitchFamily="2" typeface="宋体"/>
              </a:defRPr>
            </a:lvl4pPr>
            <a:lvl5pPr defTabSz="684213" indent="-228600" marL="2057400">
              <a:defRPr>
                <a:solidFill>
                  <a:schemeClr val="tx1"/>
                </a:solidFill>
                <a:latin charset="0" panose="020f0502020204030204" pitchFamily="34" typeface="Calibri"/>
                <a:ea charset="-122" panose="02010600030101010101" pitchFamily="2" typeface="宋体"/>
              </a:defRPr>
            </a:lvl5pPr>
            <a:lvl6pPr defTabSz="684213"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684213"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684213"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684213"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lnSpc>
                <a:spcPct val="150000"/>
              </a:lnSpc>
            </a:pPr>
            <a:r>
              <a:rPr altLang="en-US" b="1" lang="zh-CN" sz="2400">
                <a:solidFill>
                  <a:schemeClr val="tx1">
                    <a:lumMod val="85000"/>
                    <a:lumOff val="15000"/>
                  </a:schemeClr>
                </a:solidFill>
                <a:latin typeface="+mn-lt"/>
                <a:ea typeface="+mn-ea"/>
                <a:cs typeface="+mn-ea"/>
                <a:sym typeface="+mn-lt"/>
              </a:rPr>
              <a:t>保证公司</a:t>
            </a:r>
          </a:p>
          <a:p>
            <a:pPr algn="ctr">
              <a:lnSpc>
                <a:spcPct val="150000"/>
              </a:lnSpc>
            </a:pPr>
            <a:r>
              <a:rPr altLang="en-US" b="1" lang="zh-CN" sz="2400">
                <a:solidFill>
                  <a:schemeClr val="tx1">
                    <a:lumMod val="85000"/>
                    <a:lumOff val="15000"/>
                  </a:schemeClr>
                </a:solidFill>
                <a:latin typeface="+mn-lt"/>
                <a:ea typeface="+mn-ea"/>
                <a:cs typeface="+mn-ea"/>
                <a:sym typeface="+mn-lt"/>
              </a:rPr>
              <a:t>经营目标实现</a:t>
            </a:r>
          </a:p>
        </p:txBody>
      </p:sp>
      <p:sp>
        <p:nvSpPr>
          <p:cNvPr id="3" name="矩形 13">
            <a:extLst>
              <a:ext uri="{FF2B5EF4-FFF2-40B4-BE49-F238E27FC236}">
                <a16:creationId xmlns:a16="http://schemas.microsoft.com/office/drawing/2014/main" id="{8BDF9EB6-8A60-4A43-A96A-FA422C859FF5}"/>
              </a:ext>
            </a:extLst>
          </p:cNvPr>
          <p:cNvSpPr>
            <a:spLocks noChangeArrowheads="1"/>
          </p:cNvSpPr>
          <p:nvPr/>
        </p:nvSpPr>
        <p:spPr bwMode="auto">
          <a:xfrm>
            <a:off x="4751764" y="4212074"/>
            <a:ext cx="26622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defTabSz="684213">
              <a:defRPr>
                <a:solidFill>
                  <a:schemeClr val="tx1"/>
                </a:solidFill>
                <a:latin charset="0" panose="020f0502020204030204" pitchFamily="34" typeface="Calibri"/>
                <a:ea charset="-122" panose="02010600030101010101" pitchFamily="2" typeface="宋体"/>
              </a:defRPr>
            </a:lvl1pPr>
            <a:lvl2pPr defTabSz="684213" indent="-285750" marL="742950">
              <a:defRPr>
                <a:solidFill>
                  <a:schemeClr val="tx1"/>
                </a:solidFill>
                <a:latin charset="0" panose="020f0502020204030204" pitchFamily="34" typeface="Calibri"/>
                <a:ea charset="-122" panose="02010600030101010101" pitchFamily="2" typeface="宋体"/>
              </a:defRPr>
            </a:lvl2pPr>
            <a:lvl3pPr defTabSz="684213" indent="-228600" marL="1143000">
              <a:defRPr>
                <a:solidFill>
                  <a:schemeClr val="tx1"/>
                </a:solidFill>
                <a:latin charset="0" panose="020f0502020204030204" pitchFamily="34" typeface="Calibri"/>
                <a:ea charset="-122" panose="02010600030101010101" pitchFamily="2" typeface="宋体"/>
              </a:defRPr>
            </a:lvl3pPr>
            <a:lvl4pPr defTabSz="684213" indent="-228600" marL="1600200">
              <a:defRPr>
                <a:solidFill>
                  <a:schemeClr val="tx1"/>
                </a:solidFill>
                <a:latin charset="0" panose="020f0502020204030204" pitchFamily="34" typeface="Calibri"/>
                <a:ea charset="-122" panose="02010600030101010101" pitchFamily="2" typeface="宋体"/>
              </a:defRPr>
            </a:lvl4pPr>
            <a:lvl5pPr defTabSz="684213" indent="-228600" marL="2057400">
              <a:defRPr>
                <a:solidFill>
                  <a:schemeClr val="tx1"/>
                </a:solidFill>
                <a:latin charset="0" panose="020f0502020204030204" pitchFamily="34" typeface="Calibri"/>
                <a:ea charset="-122" panose="02010600030101010101" pitchFamily="2" typeface="宋体"/>
              </a:defRPr>
            </a:lvl5pPr>
            <a:lvl6pPr defTabSz="684213"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684213"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684213"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684213"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lnSpc>
                <a:spcPct val="150000"/>
              </a:lnSpc>
            </a:pPr>
            <a:r>
              <a:rPr altLang="en-US" b="1" lang="zh-CN" sz="2400">
                <a:solidFill>
                  <a:schemeClr val="tx1">
                    <a:lumMod val="85000"/>
                    <a:lumOff val="15000"/>
                  </a:schemeClr>
                </a:solidFill>
                <a:latin typeface="+mn-lt"/>
                <a:ea typeface="+mn-ea"/>
                <a:cs typeface="+mn-ea"/>
                <a:sym typeface="+mn-lt"/>
              </a:rPr>
              <a:t>提高执行力</a:t>
            </a:r>
          </a:p>
        </p:txBody>
      </p:sp>
      <p:sp>
        <p:nvSpPr>
          <p:cNvPr id="5" name="矩形 13">
            <a:extLst>
              <a:ext uri="{FF2B5EF4-FFF2-40B4-BE49-F238E27FC236}">
                <a16:creationId xmlns:a16="http://schemas.microsoft.com/office/drawing/2014/main" id="{56D21D36-63BA-492D-AB47-70AF280D97AB}"/>
              </a:ext>
            </a:extLst>
          </p:cNvPr>
          <p:cNvSpPr>
            <a:spLocks noChangeArrowheads="1"/>
          </p:cNvSpPr>
          <p:nvPr/>
        </p:nvSpPr>
        <p:spPr bwMode="auto">
          <a:xfrm>
            <a:off x="7929866" y="4212074"/>
            <a:ext cx="2662237"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defTabSz="684213">
              <a:defRPr>
                <a:solidFill>
                  <a:schemeClr val="tx1"/>
                </a:solidFill>
                <a:latin charset="0" panose="020f0502020204030204" pitchFamily="34" typeface="Calibri"/>
                <a:ea charset="-122" panose="02010600030101010101" pitchFamily="2" typeface="宋体"/>
              </a:defRPr>
            </a:lvl1pPr>
            <a:lvl2pPr defTabSz="684213" indent="-285750" marL="742950">
              <a:defRPr>
                <a:solidFill>
                  <a:schemeClr val="tx1"/>
                </a:solidFill>
                <a:latin charset="0" panose="020f0502020204030204" pitchFamily="34" typeface="Calibri"/>
                <a:ea charset="-122" panose="02010600030101010101" pitchFamily="2" typeface="宋体"/>
              </a:defRPr>
            </a:lvl2pPr>
            <a:lvl3pPr defTabSz="684213" indent="-228600" marL="1143000">
              <a:defRPr>
                <a:solidFill>
                  <a:schemeClr val="tx1"/>
                </a:solidFill>
                <a:latin charset="0" panose="020f0502020204030204" pitchFamily="34" typeface="Calibri"/>
                <a:ea charset="-122" panose="02010600030101010101" pitchFamily="2" typeface="宋体"/>
              </a:defRPr>
            </a:lvl3pPr>
            <a:lvl4pPr defTabSz="684213" indent="-228600" marL="1600200">
              <a:defRPr>
                <a:solidFill>
                  <a:schemeClr val="tx1"/>
                </a:solidFill>
                <a:latin charset="0" panose="020f0502020204030204" pitchFamily="34" typeface="Calibri"/>
                <a:ea charset="-122" panose="02010600030101010101" pitchFamily="2" typeface="宋体"/>
              </a:defRPr>
            </a:lvl4pPr>
            <a:lvl5pPr defTabSz="684213" indent="-228600" marL="2057400">
              <a:defRPr>
                <a:solidFill>
                  <a:schemeClr val="tx1"/>
                </a:solidFill>
                <a:latin charset="0" panose="020f0502020204030204" pitchFamily="34" typeface="Calibri"/>
                <a:ea charset="-122" panose="02010600030101010101" pitchFamily="2" typeface="宋体"/>
              </a:defRPr>
            </a:lvl5pPr>
            <a:lvl6pPr defTabSz="684213" eaLnBrk="0" fontAlgn="base" hangingPunct="0"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6pPr>
            <a:lvl7pPr defTabSz="684213" eaLnBrk="0" fontAlgn="base" hangingPunct="0"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7pPr>
            <a:lvl8pPr defTabSz="684213" eaLnBrk="0" fontAlgn="base" hangingPunct="0"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8pPr>
            <a:lvl9pPr defTabSz="684213" eaLnBrk="0" fontAlgn="base" hangingPunct="0"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10600030101010101" pitchFamily="2" typeface="宋体"/>
              </a:defRPr>
            </a:lvl9pPr>
          </a:lstStyle>
          <a:p>
            <a:pPr algn="ctr">
              <a:lnSpc>
                <a:spcPct val="150000"/>
              </a:lnSpc>
            </a:pPr>
            <a:r>
              <a:rPr altLang="en-US" b="1" lang="zh-CN" sz="2400">
                <a:solidFill>
                  <a:schemeClr val="tx1">
                    <a:lumMod val="85000"/>
                    <a:lumOff val="15000"/>
                  </a:schemeClr>
                </a:solidFill>
                <a:latin typeface="+mn-lt"/>
                <a:ea typeface="+mn-ea"/>
                <a:cs typeface="+mn-ea"/>
                <a:sym typeface="+mn-lt"/>
              </a:rPr>
              <a:t>提高工作效率</a:t>
            </a:r>
          </a:p>
          <a:p>
            <a:pPr algn="ctr">
              <a:lnSpc>
                <a:spcPct val="150000"/>
              </a:lnSpc>
            </a:pPr>
            <a:r>
              <a:rPr altLang="en-US" b="1" lang="zh-CN" sz="2400">
                <a:solidFill>
                  <a:schemeClr val="tx1">
                    <a:lumMod val="85000"/>
                    <a:lumOff val="15000"/>
                  </a:schemeClr>
                </a:solidFill>
                <a:latin typeface="+mn-lt"/>
                <a:ea typeface="+mn-ea"/>
                <a:cs typeface="+mn-ea"/>
                <a:sym typeface="+mn-lt"/>
              </a:rPr>
              <a:t>和协作效果</a:t>
            </a:r>
          </a:p>
        </p:txBody>
      </p:sp>
      <p:sp>
        <p:nvSpPr>
          <p:cNvPr id="6" name="椭圆 5">
            <a:extLst>
              <a:ext uri="{FF2B5EF4-FFF2-40B4-BE49-F238E27FC236}">
                <a16:creationId xmlns:a16="http://schemas.microsoft.com/office/drawing/2014/main" id="{F0206B12-7C45-462E-A76B-839C3F2B729B}"/>
              </a:ext>
            </a:extLst>
          </p:cNvPr>
          <p:cNvSpPr/>
          <p:nvPr/>
        </p:nvSpPr>
        <p:spPr>
          <a:xfrm>
            <a:off x="1843031" y="2384880"/>
            <a:ext cx="1524000" cy="1524000"/>
          </a:xfrm>
          <a:prstGeom prst="ellipse">
            <a:avLst/>
          </a:prstGeom>
          <a:gradFill>
            <a:gsLst>
              <a:gs pos="0">
                <a:srgbClr val="3F4C97"/>
              </a:gs>
              <a:gs pos="100000">
                <a:srgbClr val="669EE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a:extLst>
              <a:ext uri="{FF2B5EF4-FFF2-40B4-BE49-F238E27FC236}">
                <a16:creationId xmlns:a16="http://schemas.microsoft.com/office/drawing/2014/main" id="{0508874D-B0D8-4168-B29F-A4A163AC1876}"/>
              </a:ext>
            </a:extLst>
          </p:cNvPr>
          <p:cNvSpPr/>
          <p:nvPr/>
        </p:nvSpPr>
        <p:spPr>
          <a:xfrm>
            <a:off x="5320882" y="2329299"/>
            <a:ext cx="1524000" cy="1524000"/>
          </a:xfrm>
          <a:prstGeom prst="ellipse">
            <a:avLst/>
          </a:prstGeom>
          <a:gradFill>
            <a:gsLst>
              <a:gs pos="0">
                <a:srgbClr val="3F4C97"/>
              </a:gs>
              <a:gs pos="100000">
                <a:srgbClr val="669EE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a:extLst>
              <a:ext uri="{FF2B5EF4-FFF2-40B4-BE49-F238E27FC236}">
                <a16:creationId xmlns:a16="http://schemas.microsoft.com/office/drawing/2014/main" id="{A7D9F7D4-C181-431F-A64B-DB7D5859BB16}"/>
              </a:ext>
            </a:extLst>
          </p:cNvPr>
          <p:cNvSpPr/>
          <p:nvPr/>
        </p:nvSpPr>
        <p:spPr>
          <a:xfrm>
            <a:off x="8498984" y="2329299"/>
            <a:ext cx="1524000" cy="1524000"/>
          </a:xfrm>
          <a:prstGeom prst="ellipse">
            <a:avLst/>
          </a:prstGeom>
          <a:gradFill>
            <a:gsLst>
              <a:gs pos="0">
                <a:srgbClr val="3F4C97"/>
              </a:gs>
              <a:gs pos="100000">
                <a:srgbClr val="669EE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ïṡľidé">
            <a:extLst>
              <a:ext uri="{FF2B5EF4-FFF2-40B4-BE49-F238E27FC236}">
                <a16:creationId xmlns:a16="http://schemas.microsoft.com/office/drawing/2014/main" id="{FC62D3C9-CEA8-4EF6-B4B2-2159D065EECE}"/>
              </a:ext>
            </a:extLst>
          </p:cNvPr>
          <p:cNvSpPr txBox="1"/>
          <p:nvPr/>
        </p:nvSpPr>
        <p:spPr bwMode="auto">
          <a:xfrm flipH="1">
            <a:off x="2104882" y="2590864"/>
            <a:ext cx="1000297"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indent="0">
              <a:spcBef>
                <a:spcPct val="0"/>
              </a:spcBef>
              <a:buNone/>
            </a:pPr>
            <a:r>
              <a:rPr altLang="zh-CN" b="1" lang="en-US" sz="6600">
                <a:solidFill>
                  <a:schemeClr val="bg1"/>
                </a:solidFill>
                <a:cs typeface="+mn-ea"/>
                <a:sym typeface="+mn-lt"/>
              </a:rPr>
              <a:t>1</a:t>
            </a:r>
          </a:p>
        </p:txBody>
      </p:sp>
      <p:sp>
        <p:nvSpPr>
          <p:cNvPr id="17" name="ïṡľidé">
            <a:extLst>
              <a:ext uri="{FF2B5EF4-FFF2-40B4-BE49-F238E27FC236}">
                <a16:creationId xmlns:a16="http://schemas.microsoft.com/office/drawing/2014/main" id="{96EED694-32AF-40B5-987B-8B64025A4FCE}"/>
              </a:ext>
            </a:extLst>
          </p:cNvPr>
          <p:cNvSpPr txBox="1"/>
          <p:nvPr/>
        </p:nvSpPr>
        <p:spPr bwMode="auto">
          <a:xfrm flipH="1">
            <a:off x="5595850" y="2590863"/>
            <a:ext cx="1000297" cy="476886"/>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indent="0">
              <a:spcBef>
                <a:spcPct val="0"/>
              </a:spcBef>
              <a:buNone/>
            </a:pPr>
            <a:r>
              <a:rPr altLang="zh-CN" b="1" lang="en-US" sz="6600">
                <a:solidFill>
                  <a:schemeClr val="bg1"/>
                </a:solidFill>
                <a:cs typeface="+mn-ea"/>
                <a:sym typeface="+mn-lt"/>
              </a:rPr>
              <a:t>2</a:t>
            </a:r>
          </a:p>
        </p:txBody>
      </p:sp>
      <p:sp>
        <p:nvSpPr>
          <p:cNvPr id="18" name="ïṡľidé">
            <a:extLst>
              <a:ext uri="{FF2B5EF4-FFF2-40B4-BE49-F238E27FC236}">
                <a16:creationId xmlns:a16="http://schemas.microsoft.com/office/drawing/2014/main" id="{512E9685-7391-4B1A-B29D-B20F15F3B19D}"/>
              </a:ext>
            </a:extLst>
          </p:cNvPr>
          <p:cNvSpPr txBox="1"/>
          <p:nvPr/>
        </p:nvSpPr>
        <p:spPr bwMode="auto">
          <a:xfrm flipH="1">
            <a:off x="8760835" y="2552698"/>
            <a:ext cx="1000297" cy="476886"/>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indent="0">
              <a:spcBef>
                <a:spcPct val="0"/>
              </a:spcBef>
              <a:buNone/>
            </a:pPr>
            <a:r>
              <a:rPr altLang="zh-CN" b="1" lang="en-US" sz="6600">
                <a:solidFill>
                  <a:schemeClr val="bg1"/>
                </a:solidFill>
                <a:cs typeface="+mn-ea"/>
                <a:sym typeface="+mn-lt"/>
              </a:rPr>
              <a:t>3</a:t>
            </a:r>
          </a:p>
        </p:txBody>
      </p:sp>
    </p:spTree>
  </p:cSld>
  <p:clrMapOvr>
    <a:masterClrMapping/>
  </p:clrMapOvr>
  <p:transition advTm="2000">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par>
                                <p:cTn fill="hold" grpId="0" id="13" nodeType="withEffect" presetClass="entr" presetID="22" presetSubtype="8">
                                  <p:stCondLst>
                                    <p:cond delay="0"/>
                                  </p:stCondLst>
                                  <p:childTnLst>
                                    <p:set>
                                      <p:cBhvr>
                                        <p:cTn dur="1" fill="hold" id="14">
                                          <p:stCondLst>
                                            <p:cond delay="0"/>
                                          </p:stCondLst>
                                        </p:cTn>
                                        <p:tgtEl>
                                          <p:spTgt spid="16"/>
                                        </p:tgtEl>
                                        <p:attrNameLst>
                                          <p:attrName>style.visibility</p:attrName>
                                        </p:attrNameLst>
                                      </p:cBhvr>
                                      <p:to>
                                        <p:strVal val="visible"/>
                                      </p:to>
                                    </p:set>
                                    <p:animEffect filter="wipe(left)" transition="in">
                                      <p:cBhvr>
                                        <p:cTn dur="500" id="15"/>
                                        <p:tgtEl>
                                          <p:spTgt spid="16"/>
                                        </p:tgtEl>
                                      </p:cBhvr>
                                    </p:animEffect>
                                  </p:childTnLst>
                                </p:cTn>
                              </p:par>
                              <p:par>
                                <p:cTn fill="hold" grpId="0" id="16" nodeType="withEffect" presetClass="entr" presetID="22" presetSubtype="8">
                                  <p:stCondLst>
                                    <p:cond delay="0"/>
                                  </p:stCondLst>
                                  <p:childTnLst>
                                    <p:set>
                                      <p:cBhvr>
                                        <p:cTn dur="1" fill="hold" id="17">
                                          <p:stCondLst>
                                            <p:cond delay="0"/>
                                          </p:stCondLst>
                                        </p:cTn>
                                        <p:tgtEl>
                                          <p:spTgt spid="17"/>
                                        </p:tgtEl>
                                        <p:attrNameLst>
                                          <p:attrName>style.visibility</p:attrName>
                                        </p:attrNameLst>
                                      </p:cBhvr>
                                      <p:to>
                                        <p:strVal val="visible"/>
                                      </p:to>
                                    </p:set>
                                    <p:animEffect filter="wipe(left)" transition="in">
                                      <p:cBhvr>
                                        <p:cTn dur="500" id="18"/>
                                        <p:tgtEl>
                                          <p:spTgt spid="17"/>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18"/>
                                        </p:tgtEl>
                                        <p:attrNameLst>
                                          <p:attrName>style.visibility</p:attrName>
                                        </p:attrNameLst>
                                      </p:cBhvr>
                                      <p:to>
                                        <p:strVal val="visible"/>
                                      </p:to>
                                    </p:set>
                                    <p:animEffect filter="wipe(left)" transition="in">
                                      <p:cBhvr>
                                        <p:cTn dur="500" id="2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16"/>
      <p:bldP grpId="0" spid="17"/>
      <p:bldP grpId="0" spid="1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计划管理目标</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内容占位符 2">
            <a:extLst>
              <a:ext uri="{FF2B5EF4-FFF2-40B4-BE49-F238E27FC236}">
                <a16:creationId xmlns:a16="http://schemas.microsoft.com/office/drawing/2014/main" id="{D4CCF397-4D89-48E6-8383-A426139D66EC}"/>
              </a:ext>
            </a:extLst>
          </p:cNvPr>
          <p:cNvSpPr txBox="1"/>
          <p:nvPr/>
        </p:nvSpPr>
        <p:spPr>
          <a:xfrm>
            <a:off x="3034030" y="1534083"/>
            <a:ext cx="6340589" cy="1057486"/>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tx1">
                    <a:lumMod val="85000"/>
                    <a:lumOff val="15000"/>
                  </a:schemeClr>
                </a:solidFill>
                <a:cs typeface="+mn-ea"/>
                <a:sym typeface="+mn-lt"/>
              </a:rPr>
              <a:t>重要提示：</a:t>
            </a:r>
          </a:p>
          <a:p>
            <a:pPr algn="ctr" indent="0" marL="0">
              <a:buNone/>
            </a:pPr>
            <a:r>
              <a:rPr altLang="en-US" b="1" lang="zh-CN" sz="2400">
                <a:solidFill>
                  <a:schemeClr val="tx1">
                    <a:lumMod val="85000"/>
                    <a:lumOff val="15000"/>
                  </a:schemeClr>
                </a:solidFill>
                <a:cs typeface="+mn-ea"/>
                <a:sym typeface="+mn-lt"/>
              </a:rPr>
              <a:t>计划管理要取得良好效果，以下两点必不可少</a:t>
            </a:r>
          </a:p>
        </p:txBody>
      </p:sp>
      <p:sp>
        <p:nvSpPr>
          <p:cNvPr id="19" name="文本框 18">
            <a:extLst>
              <a:ext uri="{FF2B5EF4-FFF2-40B4-BE49-F238E27FC236}">
                <a16:creationId xmlns:a16="http://schemas.microsoft.com/office/drawing/2014/main" id="{EE47DD8E-4E1D-49BD-81C9-A156F5C7D475}"/>
              </a:ext>
            </a:extLst>
          </p:cNvPr>
          <p:cNvSpPr txBox="1"/>
          <p:nvPr/>
        </p:nvSpPr>
        <p:spPr>
          <a:xfrm>
            <a:off x="1211198" y="2947891"/>
            <a:ext cx="3425680" cy="457200"/>
          </a:xfrm>
          <a:prstGeom prst="rect">
            <a:avLst/>
          </a:prstGeom>
          <a:noFill/>
        </p:spPr>
        <p:txBody>
          <a:bodyPr rtlCol="0" wrap="square">
            <a:spAutoFit/>
          </a:bodyPr>
          <a:lstStyle/>
          <a:p>
            <a:r>
              <a:rPr altLang="en-US" b="1" lang="zh-CN" sz="2400">
                <a:solidFill>
                  <a:schemeClr val="tx1">
                    <a:lumMod val="85000"/>
                    <a:lumOff val="15000"/>
                  </a:schemeClr>
                </a:solidFill>
                <a:cs typeface="+mn-ea"/>
                <a:sym typeface="+mn-lt"/>
              </a:rPr>
              <a:t>管理制度</a:t>
            </a:r>
          </a:p>
        </p:txBody>
      </p:sp>
      <p:sp>
        <p:nvSpPr>
          <p:cNvPr id="20" name="文本框 19">
            <a:extLst>
              <a:ext uri="{FF2B5EF4-FFF2-40B4-BE49-F238E27FC236}">
                <a16:creationId xmlns:a16="http://schemas.microsoft.com/office/drawing/2014/main" id="{97F6BA85-641A-4C04-B1F4-5D4C70867D7F}"/>
              </a:ext>
            </a:extLst>
          </p:cNvPr>
          <p:cNvSpPr txBox="1"/>
          <p:nvPr/>
        </p:nvSpPr>
        <p:spPr>
          <a:xfrm>
            <a:off x="4705985" y="2889490"/>
            <a:ext cx="3252475" cy="457200"/>
          </a:xfrm>
          <a:prstGeom prst="rect">
            <a:avLst/>
          </a:prstGeom>
          <a:noFill/>
        </p:spPr>
        <p:txBody>
          <a:bodyPr rtlCol="0" wrap="square">
            <a:spAutoFit/>
          </a:bodyPr>
          <a:lstStyle/>
          <a:p>
            <a:r>
              <a:rPr altLang="en-US" b="1" lang="zh-CN" sz="2400">
                <a:solidFill>
                  <a:schemeClr val="tx1">
                    <a:lumMod val="85000"/>
                    <a:lumOff val="15000"/>
                  </a:schemeClr>
                </a:solidFill>
                <a:cs typeface="+mn-ea"/>
                <a:sym typeface="+mn-lt"/>
              </a:rPr>
              <a:t>绩效考核</a:t>
            </a:r>
          </a:p>
        </p:txBody>
      </p:sp>
      <p:sp>
        <p:nvSpPr>
          <p:cNvPr id="23" name="文本框 22">
            <a:extLst>
              <a:ext uri="{FF2B5EF4-FFF2-40B4-BE49-F238E27FC236}">
                <a16:creationId xmlns:a16="http://schemas.microsoft.com/office/drawing/2014/main" id="{7073B94F-E7F3-415B-BA32-1667AA2DFEC2}"/>
              </a:ext>
            </a:extLst>
          </p:cNvPr>
          <p:cNvSpPr txBox="1"/>
          <p:nvPr/>
        </p:nvSpPr>
        <p:spPr>
          <a:xfrm>
            <a:off x="1211199" y="3544851"/>
            <a:ext cx="2725487" cy="2377440"/>
          </a:xfrm>
          <a:prstGeom prst="rect">
            <a:avLst/>
          </a:prstGeom>
          <a:noFill/>
        </p:spPr>
        <p:txBody>
          <a:bodyPr rtlCol="0" wrap="square">
            <a:spAutoFit/>
          </a:bodyPr>
          <a:lstStyle/>
          <a:p>
            <a:pPr>
              <a:lnSpc>
                <a:spcPct val="150000"/>
              </a:lnSpc>
            </a:pPr>
            <a:r>
              <a:rPr altLang="en-US" lang="zh-CN" sz="2000">
                <a:solidFill>
                  <a:schemeClr val="tx1">
                    <a:lumMod val="85000"/>
                    <a:lumOff val="15000"/>
                  </a:schemeClr>
                </a:solidFill>
                <a:cs typeface="+mn-ea"/>
                <a:sym typeface="+mn-lt"/>
              </a:rPr>
              <a:t>企业的管理制度能否有效的支持计划管理的需要，直接关系到计划的工作方式，影响到计划管理的成败</a:t>
            </a:r>
          </a:p>
        </p:txBody>
      </p:sp>
      <p:sp>
        <p:nvSpPr>
          <p:cNvPr id="24" name="文本框 23">
            <a:extLst>
              <a:ext uri="{FF2B5EF4-FFF2-40B4-BE49-F238E27FC236}">
                <a16:creationId xmlns:a16="http://schemas.microsoft.com/office/drawing/2014/main" id="{9323173E-529A-4286-9BBB-A4DFF6E2866F}"/>
              </a:ext>
            </a:extLst>
          </p:cNvPr>
          <p:cNvSpPr txBox="1"/>
          <p:nvPr/>
        </p:nvSpPr>
        <p:spPr>
          <a:xfrm>
            <a:off x="4573353" y="3544851"/>
            <a:ext cx="3065350" cy="2377440"/>
          </a:xfrm>
          <a:prstGeom prst="rect">
            <a:avLst/>
          </a:prstGeom>
          <a:noFill/>
        </p:spPr>
        <p:txBody>
          <a:bodyPr rtlCol="0" wrap="square">
            <a:spAutoFit/>
          </a:bodyPr>
          <a:lstStyle/>
          <a:p>
            <a:pPr>
              <a:lnSpc>
                <a:spcPct val="150000"/>
              </a:lnSpc>
            </a:pPr>
            <a:r>
              <a:rPr altLang="en-US" lang="zh-CN" sz="2000">
                <a:solidFill>
                  <a:schemeClr val="tx1">
                    <a:lumMod val="85000"/>
                    <a:lumOff val="15000"/>
                  </a:schemeClr>
                </a:solidFill>
                <a:cs typeface="+mn-ea"/>
                <a:sym typeface="+mn-lt"/>
              </a:rPr>
              <a:t>绩效考绩是企业工作得到提升的保证，因此，要把计划管理、绩效管理和制度建设结合起来进行，以期取得最大的效果</a:t>
            </a:r>
          </a:p>
        </p:txBody>
      </p:sp>
      <p:pic>
        <p:nvPicPr>
          <p:cNvPr id="3" name="图片 2">
            <a:extLst>
              <a:ext uri="{FF2B5EF4-FFF2-40B4-BE49-F238E27FC236}">
                <a16:creationId xmlns:a16="http://schemas.microsoft.com/office/drawing/2014/main" id="{394EB67C-41AC-457F-BC32-D4F0B9E80E7D}"/>
              </a:ext>
            </a:extLst>
          </p:cNvPr>
          <p:cNvPicPr>
            <a:picLocks noChangeAspect="1"/>
          </p:cNvPicPr>
          <p:nvPr/>
        </p:nvPicPr>
        <p:blipFill>
          <a:blip r:embed="rId2">
            <a:extLst>
              <a:ext uri="{28A0092B-C50C-407E-A947-70E740481C1C}">
                <a14:useLocalDpi val="0"/>
              </a:ext>
            </a:extLst>
          </a:blip>
          <a:stretch>
            <a:fillRect/>
          </a:stretch>
        </p:blipFill>
        <p:spPr>
          <a:xfrm>
            <a:off x="7899029" y="2740529"/>
            <a:ext cx="3649105" cy="3649105"/>
          </a:xfrm>
          <a:prstGeom prst="rect">
            <a:avLst/>
          </a:prstGeom>
        </p:spPr>
      </p:pic>
    </p:spTree>
  </p:cSld>
  <p:clrMapOvr>
    <a:masterClrMapping/>
  </p:clrMapOvr>
  <p:transition advTm="2000">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id="21" nodeType="clickEffect" presetClass="entr" presetID="10" presetSubtype="0">
                                  <p:stCondLst>
                                    <p:cond delay="0"/>
                                  </p:stCondLst>
                                  <p:childTnLst>
                                    <p:set>
                                      <p:cBhvr>
                                        <p:cTn dur="1" fill="hold" id="22">
                                          <p:stCondLst>
                                            <p:cond delay="0"/>
                                          </p:stCondLst>
                                        </p:cTn>
                                        <p:tgtEl>
                                          <p:spTgt spid="3"/>
                                        </p:tgtEl>
                                        <p:attrNameLst>
                                          <p:attrName>style.visibility</p:attrName>
                                        </p:attrNameLst>
                                      </p:cBhvr>
                                      <p:to>
                                        <p:strVal val="visible"/>
                                      </p:to>
                                    </p:set>
                                    <p:animEffect filter="fade" transition="in">
                                      <p:cBhvr>
                                        <p:cTn dur="500" id="23"/>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2" name="图片 1"/>
          <p:cNvPicPr>
            <a:picLocks noChangeAspect="1"/>
          </p:cNvPicPr>
          <p:nvPr/>
        </p:nvPicPr>
        <p:blipFill>
          <a:blip r:embed="rId2"/>
          <a:stretch>
            <a:fillRect/>
          </a:stretch>
        </p:blipFill>
        <p:spPr>
          <a:xfrm>
            <a:off x="4705350" y="106680"/>
            <a:ext cx="6791325" cy="6791325"/>
          </a:xfrm>
          <a:prstGeom prst="rect">
            <a:avLst/>
          </a:prstGeom>
        </p:spPr>
      </p:pic>
      <p:sp>
        <p:nvSpPr>
          <p:cNvPr id="3" name="文本框 2"/>
          <p:cNvSpPr txBox="1"/>
          <p:nvPr/>
        </p:nvSpPr>
        <p:spPr>
          <a:xfrm>
            <a:off x="1179830" y="1972310"/>
            <a:ext cx="2795270" cy="76200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pPr algn="l"/>
            <a:r>
              <a:rPr altLang="zh-CN" b="1" lang="en-US" sz="4400">
                <a:solidFill>
                  <a:schemeClr val="tx1">
                    <a:lumMod val="85000"/>
                    <a:lumOff val="15000"/>
                  </a:schemeClr>
                </a:solidFill>
                <a:latin typeface="+mn-lt"/>
                <a:ea typeface="+mn-ea"/>
                <a:cs typeface="+mn-ea"/>
                <a:sym typeface="+mn-lt"/>
              </a:rPr>
              <a:t>Part 04</a:t>
            </a:r>
          </a:p>
        </p:txBody>
      </p:sp>
      <p:sp>
        <p:nvSpPr>
          <p:cNvPr id="45" name="ïṡľidé"/>
          <p:cNvSpPr txBox="1"/>
          <p:nvPr/>
        </p:nvSpPr>
        <p:spPr bwMode="auto">
          <a:xfrm flipH="1">
            <a:off x="1179830" y="3011805"/>
            <a:ext cx="477647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en-US" b="1" lang="zh-CN" sz="4800">
                <a:solidFill>
                  <a:schemeClr val="tx1">
                    <a:lumMod val="85000"/>
                    <a:lumOff val="15000"/>
                  </a:schemeClr>
                </a:solidFill>
                <a:cs typeface="+mn-ea"/>
                <a:sym typeface="+mn-lt"/>
              </a:rPr>
              <a:t>如何做好计划</a:t>
            </a:r>
          </a:p>
        </p:txBody>
      </p:sp>
      <p:sp>
        <p:nvSpPr>
          <p:cNvPr id="6" name="矩形 5"/>
          <p:cNvSpPr/>
          <p:nvPr/>
        </p:nvSpPr>
        <p:spPr>
          <a:xfrm>
            <a:off x="1179830" y="4384675"/>
            <a:ext cx="3763010" cy="457208"/>
          </a:xfrm>
          <a:prstGeom prst="rect">
            <a:avLst/>
          </a:prstGeom>
        </p:spPr>
        <p:txBody>
          <a:bodyPr bIns="45724" lIns="91448" rIns="91448" tIns="45724" wrap="square">
            <a:spAutoFit/>
          </a:bodyPr>
          <a:lstStyle/>
          <a:p>
            <a:r>
              <a:rPr altLang="zh-CN" lang="en-US" sz="1200">
                <a:solidFill>
                  <a:schemeClr val="tx1">
                    <a:lumMod val="85000"/>
                    <a:lumOff val="15000"/>
                  </a:schemeClr>
                </a:solidFill>
                <a:cs typeface="+mn-ea"/>
                <a:sym typeface="+mn-lt"/>
              </a:rPr>
              <a:t>Chinese  companies  will no longer remain in the hard stage and they are also promoting a culture</a:t>
            </a:r>
          </a:p>
        </p:txBody>
      </p:sp>
      <p:cxnSp>
        <p:nvCxnSpPr>
          <p:cNvPr id="7" name="直接连接符 6"/>
          <p:cNvCxnSpPr/>
          <p:nvPr/>
        </p:nvCxnSpPr>
        <p:spPr>
          <a:xfrm>
            <a:off x="1305560" y="4046855"/>
            <a:ext cx="113474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2000">
    <p:dissolv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0"/>
                                  </p:stCondLst>
                                  <p:childTnLst>
                                    <p:set>
                                      <p:cBhvr>
                                        <p:cTn dur="1" fill="hold" id="11">
                                          <p:stCondLst>
                                            <p:cond delay="0"/>
                                          </p:stCondLst>
                                        </p:cTn>
                                        <p:tgtEl>
                                          <p:spTgt spid="45"/>
                                        </p:tgtEl>
                                        <p:attrNameLst>
                                          <p:attrName>style.visibility</p:attrName>
                                        </p:attrNameLst>
                                      </p:cBhvr>
                                      <p:to>
                                        <p:strVal val="visible"/>
                                      </p:to>
                                    </p:set>
                                    <p:animEffect filter="wipe(left)" transition="in">
                                      <p:cBhvr>
                                        <p:cTn dur="500" id="12"/>
                                        <p:tgtEl>
                                          <p:spTgt spid="45"/>
                                        </p:tgtEl>
                                      </p:cBhvr>
                                    </p:animEffect>
                                  </p:childTnLst>
                                </p:cTn>
                              </p:par>
                            </p:childTnLst>
                          </p:cTn>
                        </p:par>
                        <p:par>
                          <p:cTn fill="hold" id="13" nodeType="afterGroup">
                            <p:stCondLst>
                              <p:cond delay="1000"/>
                            </p:stCondLst>
                            <p:childTnLst>
                              <p:par>
                                <p:cTn fill="hold" grpId="0" id="14" nodeType="afterEffect" presetClass="entr" presetID="14" presetSubtype="10">
                                  <p:stCondLst>
                                    <p:cond delay="0"/>
                                  </p:stCondLst>
                                  <p:childTnLst>
                                    <p:set>
                                      <p:cBhvr>
                                        <p:cTn dur="1" fill="hold" id="15">
                                          <p:stCondLst>
                                            <p:cond delay="0"/>
                                          </p:stCondLst>
                                        </p:cTn>
                                        <p:tgtEl>
                                          <p:spTgt spid="6"/>
                                        </p:tgtEl>
                                        <p:attrNameLst>
                                          <p:attrName>style.visibility</p:attrName>
                                        </p:attrNameLst>
                                      </p:cBhvr>
                                      <p:to>
                                        <p:strVal val="visible"/>
                                      </p:to>
                                    </p:set>
                                    <p:animEffect filter="randombar(horizontal)" transition="in">
                                      <p:cBhvr>
                                        <p:cTn dur="500" id="16"/>
                                        <p:tgtEl>
                                          <p:spTgt spid="6"/>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1" presetSubtype="0">
                                  <p:stCondLst>
                                    <p:cond delay="0"/>
                                  </p:stCondLst>
                                  <p:childTnLst>
                                    <p:set>
                                      <p:cBhvr>
                                        <p:cTn dur="1" fill="hold" id="20">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5"/>
      <p:bldP grpId="0" spid="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7" name="组合 6">
            <a:extLst>
              <a:ext uri="{FF2B5EF4-FFF2-40B4-BE49-F238E27FC236}">
                <a16:creationId xmlns:a16="http://schemas.microsoft.com/office/drawing/2014/main" id="{189AAB4A-2A83-479E-BA28-0EE6A03FDB8C}"/>
              </a:ext>
            </a:extLst>
          </p:cNvPr>
          <p:cNvGrpSpPr/>
          <p:nvPr/>
        </p:nvGrpSpPr>
        <p:grpSpPr>
          <a:xfrm>
            <a:off x="870638" y="1617345"/>
            <a:ext cx="5691453" cy="4420012"/>
            <a:chOff x="2117959" y="738613"/>
            <a:chExt cx="7494128" cy="5819977"/>
          </a:xfrm>
        </p:grpSpPr>
        <p:graphicFrame>
          <p:nvGraphicFramePr>
            <p:cNvPr id="11" name="内容占位符 3">
              <a:extLst>
                <a:ext uri="{FF2B5EF4-FFF2-40B4-BE49-F238E27FC236}">
                  <a16:creationId xmlns:a16="http://schemas.microsoft.com/office/drawing/2014/main" id="{DC6A7BE1-8CC1-49E5-85A7-10303FF58E5D}"/>
                </a:ext>
              </a:extLst>
            </p:cNvPr>
            <p:cNvGraphicFramePr/>
            <p:nvPr>
              <p:extLst>
                <p:ext uri="{D42A27DB-BD31-4B8C-83A1-F6EECF244321}">
                  <p14:modId val="3195068719"/>
                </p:ext>
              </p:extLst>
            </p:nvPr>
          </p:nvGraphicFramePr>
          <p:xfrm>
            <a:off x="2438405" y="1219205"/>
            <a:ext cx="6853237" cy="4833937"/>
          </p:xfrm>
          <a:graphic>
            <a:graphicData uri="http://schemas.openxmlformats.org/drawingml/2006/diagram">
              <dgm:relIds xmlns:dgm="http://schemas.openxmlformats.org/drawingml/2006/diagram" r:cs="rId6" r:dm="rId3" r:lo="rId4" r:qs="rId5"/>
            </a:graphicData>
          </a:graphic>
        </p:graphicFrame>
        <p:sp>
          <p:nvSpPr>
            <p:cNvPr id="12" name="文本框 11">
              <a:extLst>
                <a:ext uri="{FF2B5EF4-FFF2-40B4-BE49-F238E27FC236}">
                  <a16:creationId xmlns:a16="http://schemas.microsoft.com/office/drawing/2014/main" id="{71B11F2D-E0A9-42A2-A6E2-D75DE292FE68}"/>
                </a:ext>
              </a:extLst>
            </p:cNvPr>
            <p:cNvSpPr txBox="1"/>
            <p:nvPr/>
          </p:nvSpPr>
          <p:spPr>
            <a:xfrm>
              <a:off x="5486400" y="738613"/>
              <a:ext cx="1279360" cy="589970"/>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动机？</a:t>
              </a:r>
            </a:p>
          </p:txBody>
        </p:sp>
        <p:sp>
          <p:nvSpPr>
            <p:cNvPr id="13" name="文本框 12">
              <a:extLst>
                <a:ext uri="{FF2B5EF4-FFF2-40B4-BE49-F238E27FC236}">
                  <a16:creationId xmlns:a16="http://schemas.microsoft.com/office/drawing/2014/main" id="{256E55BB-DB2D-496A-8E39-FBD58015151A}"/>
                </a:ext>
              </a:extLst>
            </p:cNvPr>
            <p:cNvSpPr txBox="1"/>
            <p:nvPr/>
          </p:nvSpPr>
          <p:spPr>
            <a:xfrm>
              <a:off x="7924800" y="2057400"/>
              <a:ext cx="914400" cy="1059538"/>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何事？</a:t>
              </a:r>
            </a:p>
          </p:txBody>
        </p:sp>
        <p:sp>
          <p:nvSpPr>
            <p:cNvPr id="14" name="文本框 13">
              <a:extLst>
                <a:ext uri="{FF2B5EF4-FFF2-40B4-BE49-F238E27FC236}">
                  <a16:creationId xmlns:a16="http://schemas.microsoft.com/office/drawing/2014/main" id="{0D1D93CC-6BFB-4D54-AE74-C8F2F1257321}"/>
                </a:ext>
              </a:extLst>
            </p:cNvPr>
            <p:cNvSpPr txBox="1"/>
            <p:nvPr/>
          </p:nvSpPr>
          <p:spPr>
            <a:xfrm>
              <a:off x="8382000" y="3896678"/>
              <a:ext cx="1230088" cy="589970"/>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何时？</a:t>
              </a:r>
            </a:p>
          </p:txBody>
        </p:sp>
        <p:sp>
          <p:nvSpPr>
            <p:cNvPr id="15" name="文本框 14">
              <a:extLst>
                <a:ext uri="{FF2B5EF4-FFF2-40B4-BE49-F238E27FC236}">
                  <a16:creationId xmlns:a16="http://schemas.microsoft.com/office/drawing/2014/main" id="{1E8927A0-6F68-470C-9266-3AA257969166}"/>
                </a:ext>
              </a:extLst>
            </p:cNvPr>
            <p:cNvSpPr txBox="1"/>
            <p:nvPr/>
          </p:nvSpPr>
          <p:spPr>
            <a:xfrm>
              <a:off x="6858978" y="6053142"/>
              <a:ext cx="914400" cy="1059538"/>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何处？</a:t>
              </a:r>
            </a:p>
          </p:txBody>
        </p:sp>
        <p:sp>
          <p:nvSpPr>
            <p:cNvPr id="16" name="文本框 15">
              <a:extLst>
                <a:ext uri="{FF2B5EF4-FFF2-40B4-BE49-F238E27FC236}">
                  <a16:creationId xmlns:a16="http://schemas.microsoft.com/office/drawing/2014/main" id="{ED30995C-CCE6-472C-BF58-25653347D1BD}"/>
                </a:ext>
              </a:extLst>
            </p:cNvPr>
            <p:cNvSpPr txBox="1"/>
            <p:nvPr/>
          </p:nvSpPr>
          <p:spPr>
            <a:xfrm>
              <a:off x="4190998" y="6065267"/>
              <a:ext cx="1295400" cy="589970"/>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何人？</a:t>
              </a:r>
            </a:p>
          </p:txBody>
        </p:sp>
        <p:sp>
          <p:nvSpPr>
            <p:cNvPr id="17" name="文本框 16">
              <a:extLst>
                <a:ext uri="{FF2B5EF4-FFF2-40B4-BE49-F238E27FC236}">
                  <a16:creationId xmlns:a16="http://schemas.microsoft.com/office/drawing/2014/main" id="{5D96023E-9201-464C-AB4A-C6429B40A15C}"/>
                </a:ext>
              </a:extLst>
            </p:cNvPr>
            <p:cNvSpPr txBox="1"/>
            <p:nvPr/>
          </p:nvSpPr>
          <p:spPr>
            <a:xfrm>
              <a:off x="2117959" y="3896679"/>
              <a:ext cx="1147753" cy="1059538"/>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如何做？</a:t>
              </a:r>
            </a:p>
          </p:txBody>
        </p:sp>
        <p:sp>
          <p:nvSpPr>
            <p:cNvPr id="18" name="文本框 17">
              <a:extLst>
                <a:ext uri="{FF2B5EF4-FFF2-40B4-BE49-F238E27FC236}">
                  <a16:creationId xmlns:a16="http://schemas.microsoft.com/office/drawing/2014/main" id="{5631F3AC-1646-4BCC-9251-44912A0E3741}"/>
                </a:ext>
              </a:extLst>
            </p:cNvPr>
            <p:cNvSpPr txBox="1"/>
            <p:nvPr/>
          </p:nvSpPr>
          <p:spPr>
            <a:xfrm>
              <a:off x="2438405" y="2024972"/>
              <a:ext cx="1295396" cy="1059538"/>
            </a:xfrm>
            <a:prstGeom prst="rect">
              <a:avLst/>
            </a:prstGeom>
            <a:noFill/>
          </p:spPr>
          <p:txBody>
            <a:bodyPr rtlCol="0" wrap="square">
              <a:spAutoFit/>
            </a:bodyPr>
            <a:lstStyle/>
            <a:p>
              <a:pPr>
                <a:lnSpc>
                  <a:spcPct val="130000"/>
                </a:lnSpc>
              </a:pPr>
              <a:r>
                <a:rPr altLang="en-US" b="1" lang="zh-CN">
                  <a:solidFill>
                    <a:schemeClr val="tx1">
                      <a:lumMod val="75000"/>
                      <a:lumOff val="25000"/>
                    </a:schemeClr>
                  </a:solidFill>
                  <a:cs typeface="+mn-ea"/>
                  <a:sym typeface="+mn-lt"/>
                </a:rPr>
                <a:t>花多钱？</a:t>
              </a:r>
            </a:p>
          </p:txBody>
        </p:sp>
      </p:grpSp>
      <p:sp>
        <p:nvSpPr>
          <p:cNvPr id="19" name="内容占位符 2">
            <a:extLst>
              <a:ext uri="{FF2B5EF4-FFF2-40B4-BE49-F238E27FC236}">
                <a16:creationId xmlns:a16="http://schemas.microsoft.com/office/drawing/2014/main" id="{5810489E-D995-40E3-8F18-98469AB552A6}"/>
              </a:ext>
            </a:extLst>
          </p:cNvPr>
          <p:cNvSpPr txBox="1"/>
          <p:nvPr/>
        </p:nvSpPr>
        <p:spPr>
          <a:xfrm>
            <a:off x="7115534" y="2460599"/>
            <a:ext cx="3896118" cy="2714625"/>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800">
                <a:solidFill>
                  <a:schemeClr val="tx1">
                    <a:lumMod val="75000"/>
                    <a:lumOff val="25000"/>
                  </a:schemeClr>
                </a:solidFill>
                <a:cs typeface="+mn-ea"/>
                <a:sym typeface="+mn-lt"/>
              </a:rPr>
              <a:t> 计划是根据对组织外部环境与内部条件的分析，提出在未来一定时期内要达到的组织目标以及实现目标的方案途径。</a:t>
            </a:r>
          </a:p>
          <a:p>
            <a:pPr indent="0" marL="0">
              <a:lnSpc>
                <a:spcPct val="150000"/>
              </a:lnSpc>
              <a:buNone/>
            </a:pPr>
            <a:r>
              <a:rPr altLang="en-US" lang="zh-CN" sz="1800">
                <a:solidFill>
                  <a:schemeClr val="tx1">
                    <a:lumMod val="75000"/>
                    <a:lumOff val="25000"/>
                  </a:schemeClr>
                </a:solidFill>
                <a:cs typeface="+mn-ea"/>
                <a:sym typeface="+mn-lt"/>
              </a:rPr>
              <a:t> 是为了完成一定的目标而事前对措施和步骤做出部署以便使工作更为有序的活动。是为了迅速、准时、圆满的达成目标而进行的策划。</a:t>
            </a:r>
          </a:p>
        </p:txBody>
      </p:sp>
    </p:spTree>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19"/>
                                        </p:tgtEl>
                                        <p:attrNameLst>
                                          <p:attrName>style.visibility</p:attrName>
                                        </p:attrNameLst>
                                      </p:cBhvr>
                                      <p:to>
                                        <p:strVal val="visible"/>
                                      </p:to>
                                    </p:set>
                                    <p:animEffect filter="wipe(left)" transition="in">
                                      <p:cBhvr>
                                        <p:cTn dur="500" id="17"/>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1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 name="组合 5">
            <a:extLst>
              <a:ext uri="{FF2B5EF4-FFF2-40B4-BE49-F238E27FC236}">
                <a16:creationId xmlns:a16="http://schemas.microsoft.com/office/drawing/2014/main" id="{1CDF72C2-56F8-4DFA-BC20-921C89C70684}"/>
              </a:ext>
            </a:extLst>
          </p:cNvPr>
          <p:cNvGrpSpPr/>
          <p:nvPr/>
        </p:nvGrpSpPr>
        <p:grpSpPr>
          <a:xfrm>
            <a:off x="1622584" y="1689186"/>
            <a:ext cx="8946834" cy="4412570"/>
            <a:chOff x="1601153" y="1502273"/>
            <a:chExt cx="8946834" cy="4412570"/>
          </a:xfrm>
          <a:noFill/>
        </p:grpSpPr>
        <p:sp>
          <p:nvSpPr>
            <p:cNvPr id="14" name="任意多边形: 形状 13">
              <a:extLst>
                <a:ext uri="{FF2B5EF4-FFF2-40B4-BE49-F238E27FC236}">
                  <a16:creationId xmlns:a16="http://schemas.microsoft.com/office/drawing/2014/main" id="{3B5D1D6B-9C1E-4DA7-AFC2-E6E62D468246}"/>
                </a:ext>
              </a:extLst>
            </p:cNvPr>
            <p:cNvSpPr/>
            <p:nvPr/>
          </p:nvSpPr>
          <p:spPr>
            <a:xfrm>
              <a:off x="1769189" y="1502396"/>
              <a:ext cx="2598340" cy="2126075"/>
            </a:xfrm>
            <a:custGeom>
              <a:gdLst>
                <a:gd fmla="*/ 0 w 2598340" name="connsiteX0"/>
                <a:gd fmla="*/ 354353 h 2126075" name="connsiteY0"/>
                <a:gd fmla="*/ 354353 w 2598340" name="connsiteX1"/>
                <a:gd fmla="*/ 0 h 2126075" name="connsiteY1"/>
                <a:gd fmla="*/ 2243987 w 2598340" name="connsiteX2"/>
                <a:gd fmla="*/ 0 h 2126075" name="connsiteY2"/>
                <a:gd fmla="*/ 2598340 w 2598340" name="connsiteX3"/>
                <a:gd fmla="*/ 354353 h 2126075" name="connsiteY3"/>
                <a:gd fmla="*/ 2598340 w 2598340" name="connsiteX4"/>
                <a:gd fmla="*/ 1771722 h 2126075" name="connsiteY4"/>
                <a:gd fmla="*/ 2243987 w 2598340" name="connsiteX5"/>
                <a:gd fmla="*/ 2126075 h 2126075" name="connsiteY5"/>
                <a:gd fmla="*/ 354353 w 2598340" name="connsiteX6"/>
                <a:gd fmla="*/ 2126075 h 2126075" name="connsiteY6"/>
                <a:gd fmla="*/ 0 w 2598340" name="connsiteX7"/>
                <a:gd fmla="*/ 1771722 h 2126075" name="connsiteY7"/>
                <a:gd fmla="*/ 0 w 2598340" name="connsiteX8"/>
                <a:gd fmla="*/ 354353 h 21260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26075" w="2598340">
                  <a:moveTo>
                    <a:pt x="0" y="354353"/>
                  </a:moveTo>
                  <a:cubicBezTo>
                    <a:pt x="0" y="158649"/>
                    <a:pt x="158649" y="0"/>
                    <a:pt x="354353" y="0"/>
                  </a:cubicBezTo>
                  <a:lnTo>
                    <a:pt x="2243987" y="0"/>
                  </a:lnTo>
                  <a:cubicBezTo>
                    <a:pt x="2439691" y="0"/>
                    <a:pt x="2598340" y="158649"/>
                    <a:pt x="2598340" y="354353"/>
                  </a:cubicBezTo>
                  <a:lnTo>
                    <a:pt x="2598340" y="1771722"/>
                  </a:lnTo>
                  <a:cubicBezTo>
                    <a:pt x="2598340" y="1967426"/>
                    <a:pt x="2439691" y="2126075"/>
                    <a:pt x="2243987" y="2126075"/>
                  </a:cubicBezTo>
                  <a:lnTo>
                    <a:pt x="354353" y="2126075"/>
                  </a:lnTo>
                  <a:cubicBezTo>
                    <a:pt x="158649" y="2126075"/>
                    <a:pt x="0" y="1967426"/>
                    <a:pt x="0" y="1771722"/>
                  </a:cubicBezTo>
                  <a:lnTo>
                    <a:pt x="0" y="35435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anchor="ctr" anchorCtr="0" bIns="172366" lIns="172366" numCol="1" rIns="172366" spcCol="1270" spcFirstLastPara="0" tIns="172366" vert="horz" wrap="square">
              <a:noAutofit/>
            </a:bodyPr>
            <a:lstStyle/>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Why</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制定计划的必要性</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计划是连接我们当前所在之处也将来我们所去之处的桥梁。</a:t>
              </a:r>
            </a:p>
          </p:txBody>
        </p:sp>
        <p:sp>
          <p:nvSpPr>
            <p:cNvPr id="15" name="任意多边形: 形状 14">
              <a:extLst>
                <a:ext uri="{FF2B5EF4-FFF2-40B4-BE49-F238E27FC236}">
                  <a16:creationId xmlns:a16="http://schemas.microsoft.com/office/drawing/2014/main" id="{73545098-5BED-4A18-9850-DB04376609CB}"/>
                </a:ext>
              </a:extLst>
            </p:cNvPr>
            <p:cNvSpPr/>
            <p:nvPr/>
          </p:nvSpPr>
          <p:spPr>
            <a:xfrm>
              <a:off x="7824471" y="1502273"/>
              <a:ext cx="2598340" cy="2126075"/>
            </a:xfrm>
            <a:custGeom>
              <a:gdLst>
                <a:gd fmla="*/ 0 w 2598340" name="connsiteX0"/>
                <a:gd fmla="*/ 354353 h 2126075" name="connsiteY0"/>
                <a:gd fmla="*/ 354353 w 2598340" name="connsiteX1"/>
                <a:gd fmla="*/ 0 h 2126075" name="connsiteY1"/>
                <a:gd fmla="*/ 2243987 w 2598340" name="connsiteX2"/>
                <a:gd fmla="*/ 0 h 2126075" name="connsiteY2"/>
                <a:gd fmla="*/ 2598340 w 2598340" name="connsiteX3"/>
                <a:gd fmla="*/ 354353 h 2126075" name="connsiteY3"/>
                <a:gd fmla="*/ 2598340 w 2598340" name="connsiteX4"/>
                <a:gd fmla="*/ 1771722 h 2126075" name="connsiteY4"/>
                <a:gd fmla="*/ 2243987 w 2598340" name="connsiteX5"/>
                <a:gd fmla="*/ 2126075 h 2126075" name="connsiteY5"/>
                <a:gd fmla="*/ 354353 w 2598340" name="connsiteX6"/>
                <a:gd fmla="*/ 2126075 h 2126075" name="connsiteY6"/>
                <a:gd fmla="*/ 0 w 2598340" name="connsiteX7"/>
                <a:gd fmla="*/ 1771722 h 2126075" name="connsiteY7"/>
                <a:gd fmla="*/ 0 w 2598340" name="connsiteX8"/>
                <a:gd fmla="*/ 354353 h 21260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26075" w="2598340">
                  <a:moveTo>
                    <a:pt x="0" y="354353"/>
                  </a:moveTo>
                  <a:cubicBezTo>
                    <a:pt x="0" y="158649"/>
                    <a:pt x="158649" y="0"/>
                    <a:pt x="354353" y="0"/>
                  </a:cubicBezTo>
                  <a:lnTo>
                    <a:pt x="2243987" y="0"/>
                  </a:lnTo>
                  <a:cubicBezTo>
                    <a:pt x="2439691" y="0"/>
                    <a:pt x="2598340" y="158649"/>
                    <a:pt x="2598340" y="354353"/>
                  </a:cubicBezTo>
                  <a:lnTo>
                    <a:pt x="2598340" y="1771722"/>
                  </a:lnTo>
                  <a:cubicBezTo>
                    <a:pt x="2598340" y="1967426"/>
                    <a:pt x="2439691" y="2126075"/>
                    <a:pt x="2243987" y="2126075"/>
                  </a:cubicBezTo>
                  <a:lnTo>
                    <a:pt x="354353" y="2126075"/>
                  </a:lnTo>
                  <a:cubicBezTo>
                    <a:pt x="158649" y="2126075"/>
                    <a:pt x="0" y="1967426"/>
                    <a:pt x="0" y="1771722"/>
                  </a:cubicBezTo>
                  <a:lnTo>
                    <a:pt x="0" y="354353"/>
                  </a:lnTo>
                  <a:close/>
                </a:path>
              </a:pathLst>
            </a:custGeom>
            <a:grpFill/>
          </p:spPr>
          <p:style>
            <a:lnRef idx="2">
              <a:schemeClr val="lt1">
                <a:hueOff val="0"/>
                <a:satOff val="0"/>
                <a:lumOff val="0"/>
                <a:alphaOff val="0"/>
              </a:schemeClr>
            </a:lnRef>
            <a:fillRef idx="1">
              <a:schemeClr val="accent1">
                <a:shade val="80000"/>
                <a:hueOff val="116428"/>
                <a:satOff val="-2085"/>
                <a:lumOff val="8862"/>
                <a:alphaOff val="0"/>
              </a:schemeClr>
            </a:fillRef>
            <a:effectRef idx="0">
              <a:schemeClr val="accent1">
                <a:shade val="80000"/>
                <a:hueOff val="116428"/>
                <a:satOff val="-2085"/>
                <a:lumOff val="8862"/>
                <a:alphaOff val="0"/>
              </a:schemeClr>
            </a:effectRef>
            <a:fontRef idx="minor">
              <a:schemeClr val="lt1"/>
            </a:fontRef>
          </p:style>
          <p:txBody>
            <a:bodyPr anchor="ctr" anchorCtr="0" bIns="172366" lIns="172366" numCol="1" rIns="172366" spcCol="1270" spcFirstLastPara="0" tIns="172366" vert="horz" wrap="square">
              <a:noAutofit/>
            </a:bodyPr>
            <a:lstStyle/>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Where</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哪个部门或场地</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要进行计划中的项目工作，可能要有场地的需求或是哪个部门负责，都要一一表示清楚。</a:t>
              </a:r>
            </a:p>
          </p:txBody>
        </p:sp>
        <p:sp>
          <p:nvSpPr>
            <p:cNvPr id="16" name="任意多边形: 形状 15">
              <a:extLst>
                <a:ext uri="{FF2B5EF4-FFF2-40B4-BE49-F238E27FC236}">
                  <a16:creationId xmlns:a16="http://schemas.microsoft.com/office/drawing/2014/main" id="{7AFCE090-B13D-42FC-AA2A-4C5324439EBD}"/>
                </a:ext>
              </a:extLst>
            </p:cNvPr>
            <p:cNvSpPr/>
            <p:nvPr/>
          </p:nvSpPr>
          <p:spPr>
            <a:xfrm>
              <a:off x="1601153" y="3788768"/>
              <a:ext cx="2598340" cy="2126075"/>
            </a:xfrm>
            <a:custGeom>
              <a:gdLst>
                <a:gd fmla="*/ 0 w 2598340" name="connsiteX0"/>
                <a:gd fmla="*/ 354353 h 2126075" name="connsiteY0"/>
                <a:gd fmla="*/ 354353 w 2598340" name="connsiteX1"/>
                <a:gd fmla="*/ 0 h 2126075" name="connsiteY1"/>
                <a:gd fmla="*/ 2243987 w 2598340" name="connsiteX2"/>
                <a:gd fmla="*/ 0 h 2126075" name="connsiteY2"/>
                <a:gd fmla="*/ 2598340 w 2598340" name="connsiteX3"/>
                <a:gd fmla="*/ 354353 h 2126075" name="connsiteY3"/>
                <a:gd fmla="*/ 2598340 w 2598340" name="connsiteX4"/>
                <a:gd fmla="*/ 1771722 h 2126075" name="connsiteY4"/>
                <a:gd fmla="*/ 2243987 w 2598340" name="connsiteX5"/>
                <a:gd fmla="*/ 2126075 h 2126075" name="connsiteY5"/>
                <a:gd fmla="*/ 354353 w 2598340" name="connsiteX6"/>
                <a:gd fmla="*/ 2126075 h 2126075" name="connsiteY6"/>
                <a:gd fmla="*/ 0 w 2598340" name="connsiteX7"/>
                <a:gd fmla="*/ 1771722 h 2126075" name="connsiteY7"/>
                <a:gd fmla="*/ 0 w 2598340" name="connsiteX8"/>
                <a:gd fmla="*/ 354353 h 21260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26075" w="2598340">
                  <a:moveTo>
                    <a:pt x="0" y="354353"/>
                  </a:moveTo>
                  <a:cubicBezTo>
                    <a:pt x="0" y="158649"/>
                    <a:pt x="158649" y="0"/>
                    <a:pt x="354353" y="0"/>
                  </a:cubicBezTo>
                  <a:lnTo>
                    <a:pt x="2243987" y="0"/>
                  </a:lnTo>
                  <a:cubicBezTo>
                    <a:pt x="2439691" y="0"/>
                    <a:pt x="2598340" y="158649"/>
                    <a:pt x="2598340" y="354353"/>
                  </a:cubicBezTo>
                  <a:lnTo>
                    <a:pt x="2598340" y="1771722"/>
                  </a:lnTo>
                  <a:cubicBezTo>
                    <a:pt x="2598340" y="1967426"/>
                    <a:pt x="2439691" y="2126075"/>
                    <a:pt x="2243987" y="2126075"/>
                  </a:cubicBezTo>
                  <a:lnTo>
                    <a:pt x="354353" y="2126075"/>
                  </a:lnTo>
                  <a:cubicBezTo>
                    <a:pt x="158649" y="2126075"/>
                    <a:pt x="0" y="1967426"/>
                    <a:pt x="0" y="1771722"/>
                  </a:cubicBezTo>
                  <a:lnTo>
                    <a:pt x="0" y="354353"/>
                  </a:lnTo>
                  <a:close/>
                </a:path>
              </a:pathLst>
            </a:custGeom>
            <a:grpFill/>
          </p:spPr>
          <p:style>
            <a:lnRef idx="2">
              <a:schemeClr val="lt1">
                <a:hueOff val="0"/>
                <a:satOff val="0"/>
                <a:lumOff val="0"/>
                <a:alphaOff val="0"/>
              </a:schemeClr>
            </a:lnRef>
            <a:fillRef idx="1">
              <a:schemeClr val="accent1">
                <a:shade val="80000"/>
                <a:hueOff val="232855"/>
                <a:satOff val="-4171"/>
                <a:lumOff val="17723"/>
                <a:alphaOff val="0"/>
              </a:schemeClr>
            </a:fillRef>
            <a:effectRef idx="0">
              <a:schemeClr val="accent1">
                <a:shade val="80000"/>
                <a:hueOff val="232855"/>
                <a:satOff val="-4171"/>
                <a:lumOff val="17723"/>
                <a:alphaOff val="0"/>
              </a:schemeClr>
            </a:effectRef>
            <a:fontRef idx="minor">
              <a:schemeClr val="lt1"/>
            </a:fontRef>
          </p:style>
          <p:txBody>
            <a:bodyPr anchor="ctr" anchorCtr="0" bIns="172366" lIns="172366" numCol="1" rIns="172366" spcCol="1270" spcFirstLastPara="0" tIns="172366" vert="horz" wrap="square">
              <a:noAutofit/>
            </a:bodyPr>
            <a:lstStyle/>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When</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把握好时间节点</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依完成任务的时间日期进行反推并标出各阶段的时间点，加强检查和控制，确保任务按期完成。</a:t>
              </a:r>
            </a:p>
          </p:txBody>
        </p:sp>
        <p:sp>
          <p:nvSpPr>
            <p:cNvPr id="17" name="任意多边形: 形状 16">
              <a:extLst>
                <a:ext uri="{FF2B5EF4-FFF2-40B4-BE49-F238E27FC236}">
                  <a16:creationId xmlns:a16="http://schemas.microsoft.com/office/drawing/2014/main" id="{017E9EF5-E976-4CB5-A5D1-F5C04F80963F}"/>
                </a:ext>
              </a:extLst>
            </p:cNvPr>
            <p:cNvSpPr/>
            <p:nvPr/>
          </p:nvSpPr>
          <p:spPr>
            <a:xfrm>
              <a:off x="7949647" y="3788768"/>
              <a:ext cx="2598340" cy="2126075"/>
            </a:xfrm>
            <a:custGeom>
              <a:gdLst>
                <a:gd fmla="*/ 0 w 2598340" name="connsiteX0"/>
                <a:gd fmla="*/ 354353 h 2126075" name="connsiteY0"/>
                <a:gd fmla="*/ 354353 w 2598340" name="connsiteX1"/>
                <a:gd fmla="*/ 0 h 2126075" name="connsiteY1"/>
                <a:gd fmla="*/ 2243987 w 2598340" name="connsiteX2"/>
                <a:gd fmla="*/ 0 h 2126075" name="connsiteY2"/>
                <a:gd fmla="*/ 2598340 w 2598340" name="connsiteX3"/>
                <a:gd fmla="*/ 354353 h 2126075" name="connsiteY3"/>
                <a:gd fmla="*/ 2598340 w 2598340" name="connsiteX4"/>
                <a:gd fmla="*/ 1771722 h 2126075" name="connsiteY4"/>
                <a:gd fmla="*/ 2243987 w 2598340" name="connsiteX5"/>
                <a:gd fmla="*/ 2126075 h 2126075" name="connsiteY5"/>
                <a:gd fmla="*/ 354353 w 2598340" name="connsiteX6"/>
                <a:gd fmla="*/ 2126075 h 2126075" name="connsiteY6"/>
                <a:gd fmla="*/ 0 w 2598340" name="connsiteX7"/>
                <a:gd fmla="*/ 1771722 h 2126075" name="connsiteY7"/>
                <a:gd fmla="*/ 0 w 2598340" name="connsiteX8"/>
                <a:gd fmla="*/ 354353 h 21260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26075" w="2598340">
                  <a:moveTo>
                    <a:pt x="0" y="354353"/>
                  </a:moveTo>
                  <a:cubicBezTo>
                    <a:pt x="0" y="158649"/>
                    <a:pt x="158649" y="0"/>
                    <a:pt x="354353" y="0"/>
                  </a:cubicBezTo>
                  <a:lnTo>
                    <a:pt x="2243987" y="0"/>
                  </a:lnTo>
                  <a:cubicBezTo>
                    <a:pt x="2439691" y="0"/>
                    <a:pt x="2598340" y="158649"/>
                    <a:pt x="2598340" y="354353"/>
                  </a:cubicBezTo>
                  <a:lnTo>
                    <a:pt x="2598340" y="1771722"/>
                  </a:lnTo>
                  <a:cubicBezTo>
                    <a:pt x="2598340" y="1967426"/>
                    <a:pt x="2439691" y="2126075"/>
                    <a:pt x="2243987" y="2126075"/>
                  </a:cubicBezTo>
                  <a:lnTo>
                    <a:pt x="354353" y="2126075"/>
                  </a:lnTo>
                  <a:cubicBezTo>
                    <a:pt x="158649" y="2126075"/>
                    <a:pt x="0" y="1967426"/>
                    <a:pt x="0" y="1771722"/>
                  </a:cubicBezTo>
                  <a:lnTo>
                    <a:pt x="0" y="354353"/>
                  </a:lnTo>
                  <a:close/>
                </a:path>
              </a:pathLst>
            </a:custGeom>
            <a:grpFill/>
          </p:spPr>
          <p:style>
            <a:lnRef idx="2">
              <a:schemeClr val="lt1">
                <a:hueOff val="0"/>
                <a:satOff val="0"/>
                <a:lumOff val="0"/>
                <a:alphaOff val="0"/>
              </a:schemeClr>
            </a:lnRef>
            <a:fillRef idx="1">
              <a:schemeClr val="accent1">
                <a:shade val="80000"/>
                <a:hueOff val="349283"/>
                <a:satOff val="-6256"/>
                <a:lumOff val="26585"/>
                <a:alphaOff val="0"/>
              </a:schemeClr>
            </a:fillRef>
            <a:effectRef idx="0">
              <a:schemeClr val="accent1">
                <a:shade val="80000"/>
                <a:hueOff val="349283"/>
                <a:satOff val="-6256"/>
                <a:lumOff val="26585"/>
                <a:alphaOff val="0"/>
              </a:schemeClr>
            </a:effectRef>
            <a:fontRef idx="minor">
              <a:schemeClr val="lt1"/>
            </a:fontRef>
          </p:style>
          <p:txBody>
            <a:bodyPr anchor="ctr" anchorCtr="0" bIns="172366" lIns="172366" numCol="1" rIns="172366" spcCol="1270" spcFirstLastPara="0" tIns="172366" vert="horz" wrap="square">
              <a:noAutofit/>
            </a:bodyPr>
            <a:lstStyle/>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How方法很重要</a:t>
              </a:r>
            </a:p>
            <a:p>
              <a:pPr algn="ctr" defTabSz="800100" indent="0" lvl="0" marL="0">
                <a:lnSpc>
                  <a:spcPct val="150000"/>
                </a:lnSpc>
                <a:spcBef>
                  <a:spcPct val="0"/>
                </a:spcBef>
                <a:spcAft>
                  <a:spcPct val="35000"/>
                </a:spcAft>
                <a:buNone/>
              </a:pPr>
              <a:r>
                <a:rPr altLang="zh-CN" b="1" kern="1200" lang="en-US" sz="1800">
                  <a:solidFill>
                    <a:schemeClr val="tx1">
                      <a:lumMod val="85000"/>
                      <a:lumOff val="15000"/>
                    </a:schemeClr>
                  </a:solidFill>
                  <a:latin typeface="+mn-lt"/>
                  <a:ea typeface="+mn-ea"/>
                  <a:cs typeface="+mn-ea"/>
                  <a:sym typeface="+mn-lt"/>
                </a:rPr>
                <a:t>采用什么样的方法去完成计划，是决定计划完成的关键，在编制计划时就应该考虑全面和仔细，把各种可能出现的困难考虑清楚，并提出对应的应急措施。</a:t>
              </a:r>
            </a:p>
          </p:txBody>
        </p:sp>
      </p:grpSp>
      <p:sp>
        <p:nvSpPr>
          <p:cNvPr id="3" name="圆角矩形 23">
            <a:extLst>
              <a:ext uri="{FF2B5EF4-FFF2-40B4-BE49-F238E27FC236}">
                <a16:creationId xmlns:a16="http://schemas.microsoft.com/office/drawing/2014/main" id="{14E64901-4D55-4EB5-AB80-CC856BD55AF4}"/>
              </a:ext>
            </a:extLst>
          </p:cNvPr>
          <p:cNvSpPr/>
          <p:nvPr/>
        </p:nvSpPr>
        <p:spPr>
          <a:xfrm>
            <a:off x="4822031" y="1634713"/>
            <a:ext cx="2590800" cy="2133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lnSpc>
                <a:spcPct val="150000"/>
              </a:lnSpc>
            </a:pPr>
            <a:r>
              <a:rPr altLang="zh-CN" b="1" lang="en-US">
                <a:solidFill>
                  <a:schemeClr val="tx1">
                    <a:lumMod val="85000"/>
                    <a:lumOff val="15000"/>
                  </a:schemeClr>
                </a:solidFill>
                <a:cs typeface="+mn-ea"/>
                <a:sym typeface="+mn-lt"/>
              </a:rPr>
              <a:t>What</a:t>
            </a:r>
          </a:p>
          <a:p>
            <a:pPr algn="ctr" lvl="0">
              <a:lnSpc>
                <a:spcPct val="150000"/>
              </a:lnSpc>
            </a:pPr>
            <a:r>
              <a:rPr altLang="zh-CN" b="1" lang="en-US">
                <a:solidFill>
                  <a:schemeClr val="tx1">
                    <a:lumMod val="85000"/>
                    <a:lumOff val="15000"/>
                  </a:schemeClr>
                </a:solidFill>
                <a:cs typeface="+mn-ea"/>
                <a:sym typeface="+mn-lt"/>
              </a:rPr>
              <a:t>设定和分解目标</a:t>
            </a:r>
          </a:p>
          <a:p>
            <a:pPr algn="ctr" lvl="0">
              <a:lnSpc>
                <a:spcPct val="150000"/>
              </a:lnSpc>
            </a:pPr>
            <a:r>
              <a:rPr altLang="zh-CN" b="1" lang="en-US">
                <a:solidFill>
                  <a:schemeClr val="tx1">
                    <a:lumMod val="85000"/>
                    <a:lumOff val="15000"/>
                  </a:schemeClr>
                </a:solidFill>
                <a:cs typeface="+mn-ea"/>
                <a:sym typeface="+mn-lt"/>
              </a:rPr>
              <a:t>目标的设定分为战略目标、年度目标、月度目标、即时目标</a:t>
            </a:r>
          </a:p>
        </p:txBody>
      </p:sp>
      <p:sp>
        <p:nvSpPr>
          <p:cNvPr id="5" name="圆角矩形 24">
            <a:extLst>
              <a:ext uri="{FF2B5EF4-FFF2-40B4-BE49-F238E27FC236}">
                <a16:creationId xmlns:a16="http://schemas.microsoft.com/office/drawing/2014/main" id="{C24349FE-DEE8-4289-B830-456F98AF08F8}"/>
              </a:ext>
            </a:extLst>
          </p:cNvPr>
          <p:cNvSpPr/>
          <p:nvPr/>
        </p:nvSpPr>
        <p:spPr>
          <a:xfrm>
            <a:off x="4822031" y="3920713"/>
            <a:ext cx="2590800" cy="2133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r>
              <a:rPr altLang="zh-CN" b="1" lang="en-US">
                <a:solidFill>
                  <a:schemeClr val="tx1">
                    <a:lumMod val="85000"/>
                    <a:lumOff val="15000"/>
                  </a:schemeClr>
                </a:solidFill>
                <a:cs typeface="+mn-ea"/>
                <a:sym typeface="+mn-lt"/>
              </a:rPr>
              <a:t>Who</a:t>
            </a:r>
          </a:p>
          <a:p>
            <a:pPr algn="ctr">
              <a:lnSpc>
                <a:spcPct val="150000"/>
              </a:lnSpc>
            </a:pPr>
            <a:r>
              <a:rPr altLang="zh-CN" b="1" lang="en-US">
                <a:solidFill>
                  <a:schemeClr val="tx1">
                    <a:lumMod val="85000"/>
                    <a:lumOff val="15000"/>
                  </a:schemeClr>
                </a:solidFill>
                <a:cs typeface="+mn-ea"/>
                <a:sym typeface="+mn-lt"/>
              </a:rPr>
              <a:t>合适的人做合适的事</a:t>
            </a:r>
          </a:p>
          <a:p>
            <a:pPr algn="ctr">
              <a:lnSpc>
                <a:spcPct val="150000"/>
              </a:lnSpc>
            </a:pPr>
            <a:r>
              <a:rPr altLang="zh-CN" b="1" lang="en-US">
                <a:solidFill>
                  <a:schemeClr val="tx1">
                    <a:lumMod val="85000"/>
                    <a:lumOff val="15000"/>
                  </a:schemeClr>
                </a:solidFill>
                <a:cs typeface="+mn-ea"/>
                <a:sym typeface="+mn-lt"/>
              </a:rPr>
              <a:t>为了完成在规定的时间内做所要做的事，就要把工作分配给适当的人去执行，并让对方了解目的何在、时间要求，包括配合的部门和人员是谁</a:t>
            </a:r>
          </a:p>
        </p:txBody>
      </p:sp>
      <p:sp>
        <p:nvSpPr>
          <p:cNvPr id="20" name="矩形 19">
            <a:extLst>
              <a:ext uri="{FF2B5EF4-FFF2-40B4-BE49-F238E27FC236}">
                <a16:creationId xmlns:a16="http://schemas.microsoft.com/office/drawing/2014/main" id="{1BB6682F-CB48-4753-BCD5-6D39AC06E1A2}"/>
              </a:ext>
            </a:extLst>
          </p:cNvPr>
          <p:cNvSpPr/>
          <p:nvPr/>
        </p:nvSpPr>
        <p:spPr>
          <a:xfrm>
            <a:off x="4605734" y="3885602"/>
            <a:ext cx="3031888" cy="2161184"/>
          </a:xfrm>
          <a:prstGeom prst="rect">
            <a:avLst/>
          </a:prstGeom>
          <a:noFill/>
          <a:ln>
            <a:solidFill>
              <a:srgbClr val="3F4C9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endParaRPr altLang="en-US" lang="zh-CN"/>
          </a:p>
        </p:txBody>
      </p:sp>
      <p:sp>
        <p:nvSpPr>
          <p:cNvPr id="22" name="矩形 21">
            <a:extLst>
              <a:ext uri="{FF2B5EF4-FFF2-40B4-BE49-F238E27FC236}">
                <a16:creationId xmlns:a16="http://schemas.microsoft.com/office/drawing/2014/main" id="{2DCC1548-6DEB-4C20-B7C4-4A711AE006A7}"/>
              </a:ext>
            </a:extLst>
          </p:cNvPr>
          <p:cNvSpPr/>
          <p:nvPr/>
        </p:nvSpPr>
        <p:spPr>
          <a:xfrm>
            <a:off x="1573846" y="1724418"/>
            <a:ext cx="3031888" cy="2161184"/>
          </a:xfrm>
          <a:prstGeom prst="rect">
            <a:avLst/>
          </a:prstGeom>
          <a:noFill/>
          <a:ln>
            <a:solidFill>
              <a:srgbClr val="3F4C9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endParaRPr altLang="en-US" lang="zh-CN"/>
          </a:p>
        </p:txBody>
      </p:sp>
      <p:sp>
        <p:nvSpPr>
          <p:cNvPr id="23" name="矩形 22">
            <a:extLst>
              <a:ext uri="{FF2B5EF4-FFF2-40B4-BE49-F238E27FC236}">
                <a16:creationId xmlns:a16="http://schemas.microsoft.com/office/drawing/2014/main" id="{CAA943A8-1D75-40EB-AE5D-8354323DDA95}"/>
              </a:ext>
            </a:extLst>
          </p:cNvPr>
          <p:cNvSpPr/>
          <p:nvPr/>
        </p:nvSpPr>
        <p:spPr>
          <a:xfrm>
            <a:off x="7586266" y="1724418"/>
            <a:ext cx="3031888" cy="2161184"/>
          </a:xfrm>
          <a:prstGeom prst="rect">
            <a:avLst/>
          </a:prstGeom>
          <a:noFill/>
          <a:ln>
            <a:solidFill>
              <a:srgbClr val="3F4C9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50000"/>
              </a:lnSpc>
            </a:pPr>
            <a:endParaRPr altLang="en-US" lang="zh-CN"/>
          </a:p>
        </p:txBody>
      </p:sp>
    </p:spTree>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16" presetSubtype="21">
                                  <p:stCondLst>
                                    <p:cond delay="0"/>
                                  </p:stCondLst>
                                  <p:childTnLst>
                                    <p:set>
                                      <p:cBhvr>
                                        <p:cTn dur="1" fill="hold" id="16">
                                          <p:stCondLst>
                                            <p:cond delay="0"/>
                                          </p:stCondLst>
                                        </p:cTn>
                                        <p:tgtEl>
                                          <p:spTgt spid="6"/>
                                        </p:tgtEl>
                                        <p:attrNameLst>
                                          <p:attrName>style.visibility</p:attrName>
                                        </p:attrNameLst>
                                      </p:cBhvr>
                                      <p:to>
                                        <p:strVal val="visible"/>
                                      </p:to>
                                    </p:set>
                                    <p:animEffect filter="barn(inVertical)" transition="in">
                                      <p:cBhvr>
                                        <p:cTn dur="500" id="17"/>
                                        <p:tgtEl>
                                          <p:spTgt spid="6"/>
                                        </p:tgtEl>
                                      </p:cBhvr>
                                    </p:animEffect>
                                  </p:childTnLst>
                                </p:cTn>
                              </p:par>
                              <p:par>
                                <p:cTn fill="hold" grpId="0" id="18" nodeType="withEffect" presetClass="entr" presetID="16" presetSubtype="21">
                                  <p:stCondLst>
                                    <p:cond delay="0"/>
                                  </p:stCondLst>
                                  <p:childTnLst>
                                    <p:set>
                                      <p:cBhvr>
                                        <p:cTn dur="1" fill="hold" id="19">
                                          <p:stCondLst>
                                            <p:cond delay="0"/>
                                          </p:stCondLst>
                                        </p:cTn>
                                        <p:tgtEl>
                                          <p:spTgt spid="3"/>
                                        </p:tgtEl>
                                        <p:attrNameLst>
                                          <p:attrName>style.visibility</p:attrName>
                                        </p:attrNameLst>
                                      </p:cBhvr>
                                      <p:to>
                                        <p:strVal val="visible"/>
                                      </p:to>
                                    </p:set>
                                    <p:animEffect filter="barn(inVertical)" transition="in">
                                      <p:cBhvr>
                                        <p:cTn dur="500" id="20"/>
                                        <p:tgtEl>
                                          <p:spTgt spid="3"/>
                                        </p:tgtEl>
                                      </p:cBhvr>
                                    </p:animEffect>
                                  </p:childTnLst>
                                </p:cTn>
                              </p:par>
                              <p:par>
                                <p:cTn fill="hold" grpId="0" id="21" nodeType="withEffect" presetClass="entr" presetID="16" presetSubtype="21">
                                  <p:stCondLst>
                                    <p:cond delay="0"/>
                                  </p:stCondLst>
                                  <p:childTnLst>
                                    <p:set>
                                      <p:cBhvr>
                                        <p:cTn dur="1" fill="hold" id="22">
                                          <p:stCondLst>
                                            <p:cond delay="0"/>
                                          </p:stCondLst>
                                        </p:cTn>
                                        <p:tgtEl>
                                          <p:spTgt spid="5"/>
                                        </p:tgtEl>
                                        <p:attrNameLst>
                                          <p:attrName>style.visibility</p:attrName>
                                        </p:attrNameLst>
                                      </p:cBhvr>
                                      <p:to>
                                        <p:strVal val="visible"/>
                                      </p:to>
                                    </p:set>
                                    <p:animEffect filter="barn(inVertical)" transition="in">
                                      <p:cBhvr>
                                        <p:cTn dur="500" id="23"/>
                                        <p:tgtEl>
                                          <p:spTgt spid="5"/>
                                        </p:tgtEl>
                                      </p:cBhvr>
                                    </p:animEffect>
                                  </p:childTnLst>
                                </p:cTn>
                              </p:par>
                              <p:par>
                                <p:cTn fill="hold" grpId="0" id="24" nodeType="withEffect" presetClass="entr" presetID="16" presetSubtype="21">
                                  <p:stCondLst>
                                    <p:cond delay="0"/>
                                  </p:stCondLst>
                                  <p:childTnLst>
                                    <p:set>
                                      <p:cBhvr>
                                        <p:cTn dur="1" fill="hold" id="25">
                                          <p:stCondLst>
                                            <p:cond delay="0"/>
                                          </p:stCondLst>
                                        </p:cTn>
                                        <p:tgtEl>
                                          <p:spTgt spid="20"/>
                                        </p:tgtEl>
                                        <p:attrNameLst>
                                          <p:attrName>style.visibility</p:attrName>
                                        </p:attrNameLst>
                                      </p:cBhvr>
                                      <p:to>
                                        <p:strVal val="visible"/>
                                      </p:to>
                                    </p:set>
                                    <p:animEffect filter="barn(inVertical)" transition="in">
                                      <p:cBhvr>
                                        <p:cTn dur="500" id="26"/>
                                        <p:tgtEl>
                                          <p:spTgt spid="20"/>
                                        </p:tgtEl>
                                      </p:cBhvr>
                                    </p:animEffect>
                                  </p:childTnLst>
                                </p:cTn>
                              </p:par>
                              <p:par>
                                <p:cTn fill="hold" grpId="0" id="27" nodeType="withEffect" presetClass="entr" presetID="16" presetSubtype="21">
                                  <p:stCondLst>
                                    <p:cond delay="0"/>
                                  </p:stCondLst>
                                  <p:childTnLst>
                                    <p:set>
                                      <p:cBhvr>
                                        <p:cTn dur="1" fill="hold" id="28">
                                          <p:stCondLst>
                                            <p:cond delay="0"/>
                                          </p:stCondLst>
                                        </p:cTn>
                                        <p:tgtEl>
                                          <p:spTgt spid="22"/>
                                        </p:tgtEl>
                                        <p:attrNameLst>
                                          <p:attrName>style.visibility</p:attrName>
                                        </p:attrNameLst>
                                      </p:cBhvr>
                                      <p:to>
                                        <p:strVal val="visible"/>
                                      </p:to>
                                    </p:set>
                                    <p:animEffect filter="barn(inVertical)" transition="in">
                                      <p:cBhvr>
                                        <p:cTn dur="500" id="29"/>
                                        <p:tgtEl>
                                          <p:spTgt spid="22"/>
                                        </p:tgtEl>
                                      </p:cBhvr>
                                    </p:animEffect>
                                  </p:childTnLst>
                                </p:cTn>
                              </p:par>
                              <p:par>
                                <p:cTn fill="hold" grpId="0" id="30" nodeType="withEffect" presetClass="entr" presetID="16" presetSubtype="21">
                                  <p:stCondLst>
                                    <p:cond delay="0"/>
                                  </p:stCondLst>
                                  <p:childTnLst>
                                    <p:set>
                                      <p:cBhvr>
                                        <p:cTn dur="1" fill="hold" id="31">
                                          <p:stCondLst>
                                            <p:cond delay="0"/>
                                          </p:stCondLst>
                                        </p:cTn>
                                        <p:tgtEl>
                                          <p:spTgt spid="23"/>
                                        </p:tgtEl>
                                        <p:attrNameLst>
                                          <p:attrName>style.visibility</p:attrName>
                                        </p:attrNameLst>
                                      </p:cBhvr>
                                      <p:to>
                                        <p:strVal val="visible"/>
                                      </p:to>
                                    </p:set>
                                    <p:animEffect filter="barn(inVertical)" transition="in">
                                      <p:cBhvr>
                                        <p:cTn dur="500" id="32"/>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3"/>
      <p:bldP grpId="0" spid="5"/>
      <p:bldP grpId="0" spid="20"/>
      <p:bldP grpId="0" spid="22"/>
      <p:bldP grpId="0" spid="2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内容占位符 2">
            <a:extLst>
              <a:ext uri="{FF2B5EF4-FFF2-40B4-BE49-F238E27FC236}">
                <a16:creationId xmlns:a16="http://schemas.microsoft.com/office/drawing/2014/main" id="{4D5C6EA4-CEAF-497A-9CBE-BF702AA07AFA}"/>
              </a:ext>
            </a:extLst>
          </p:cNvPr>
          <p:cNvSpPr txBox="1"/>
          <p:nvPr/>
        </p:nvSpPr>
        <p:spPr>
          <a:xfrm>
            <a:off x="3552393" y="1624119"/>
            <a:ext cx="525167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目标的意义和作用</a:t>
            </a:r>
          </a:p>
        </p:txBody>
      </p:sp>
      <p:sp>
        <p:nvSpPr>
          <p:cNvPr id="12" name="íšľïḋé">
            <a:extLst>
              <a:ext uri="{FF2B5EF4-FFF2-40B4-BE49-F238E27FC236}">
                <a16:creationId xmlns:a16="http://schemas.microsoft.com/office/drawing/2014/main" id="{471C59A0-0DD8-4A1C-8637-AE0613B52F2B}"/>
              </a:ext>
            </a:extLst>
          </p:cNvPr>
          <p:cNvSpPr/>
          <p:nvPr/>
        </p:nvSpPr>
        <p:spPr bwMode="auto">
          <a:xfrm rot="5400000">
            <a:off x="6809759" y="3549198"/>
            <a:ext cx="1103" cy="1349968"/>
          </a:xfrm>
          <a:prstGeom prst="line">
            <a:avLst/>
          </a:prstGeom>
          <a:noFill/>
          <a:ln w="1">
            <a:noFill/>
            <a:prstDash val="solid"/>
            <a:round/>
          </a:ln>
        </p:spPr>
        <p:txBody>
          <a:bodyPr anchor="ctr" bIns="45720" lIns="91440" rIns="91440" tIns="45720" wrap="square">
            <a:normAutofit/>
          </a:bodyPr>
          <a:lstStyle/>
          <a:p>
            <a:pPr algn="ctr"/>
            <a:endParaRPr>
              <a:cs typeface="+mn-ea"/>
              <a:sym typeface="+mn-lt"/>
            </a:endParaRPr>
          </a:p>
        </p:txBody>
      </p:sp>
      <p:sp>
        <p:nvSpPr>
          <p:cNvPr id="17" name="îṩḻidê">
            <a:extLst>
              <a:ext uri="{FF2B5EF4-FFF2-40B4-BE49-F238E27FC236}">
                <a16:creationId xmlns:a16="http://schemas.microsoft.com/office/drawing/2014/main" id="{47F88537-D0C3-4992-85FC-AA89511D43C2}"/>
              </a:ext>
            </a:extLst>
          </p:cNvPr>
          <p:cNvSpPr txBox="1"/>
          <p:nvPr/>
        </p:nvSpPr>
        <p:spPr>
          <a:xfrm>
            <a:off x="1477409" y="2746810"/>
            <a:ext cx="2705863" cy="246221"/>
          </a:xfrm>
          <a:prstGeom prst="rect">
            <a:avLst/>
          </a:prstGeom>
          <a:noFill/>
        </p:spPr>
        <p:txBody>
          <a:bodyPr bIns="0" lIns="0" rIns="72000" tIns="0" wrap="none">
            <a:noAutofit/>
          </a:bodyPr>
          <a:lstStyle/>
          <a:p>
            <a:pPr algn="r"/>
            <a:r>
              <a:rPr altLang="en-US" b="1" lang="zh-CN" sz="2400">
                <a:solidFill>
                  <a:schemeClr val="tx1">
                    <a:lumMod val="75000"/>
                    <a:lumOff val="25000"/>
                  </a:schemeClr>
                </a:solidFill>
                <a:cs typeface="+mn-ea"/>
                <a:sym typeface="+mn-lt"/>
              </a:rPr>
              <a:t>提供持久的动力</a:t>
            </a:r>
          </a:p>
        </p:txBody>
      </p:sp>
      <p:sp>
        <p:nvSpPr>
          <p:cNvPr id="18" name="ïṥļíḍê">
            <a:extLst>
              <a:ext uri="{FF2B5EF4-FFF2-40B4-BE49-F238E27FC236}">
                <a16:creationId xmlns:a16="http://schemas.microsoft.com/office/drawing/2014/main" id="{3260FE5D-AEEB-4AC1-A47A-12D7D89C069D}"/>
              </a:ext>
            </a:extLst>
          </p:cNvPr>
          <p:cNvSpPr txBox="1"/>
          <p:nvPr/>
        </p:nvSpPr>
        <p:spPr>
          <a:xfrm>
            <a:off x="1162050" y="4605517"/>
            <a:ext cx="2914694" cy="628364"/>
          </a:xfrm>
          <a:prstGeom prst="rect">
            <a:avLst/>
          </a:prstGeom>
          <a:noFill/>
        </p:spPr>
        <p:txBody>
          <a:bodyPr bIns="0" lIns="0" rIns="72000" tIns="0" wrap="none">
            <a:normAutofit/>
          </a:bodyPr>
          <a:lstStyle/>
          <a:p>
            <a:pPr algn="r"/>
            <a:r>
              <a:rPr altLang="en-US" b="1" lang="zh-CN" sz="2400">
                <a:solidFill>
                  <a:schemeClr val="tx1">
                    <a:lumMod val="75000"/>
                    <a:lumOff val="25000"/>
                  </a:schemeClr>
                </a:solidFill>
                <a:cs typeface="+mn-ea"/>
                <a:sym typeface="+mn-lt"/>
              </a:rPr>
              <a:t>衡量工作进展的尺度</a:t>
            </a:r>
          </a:p>
        </p:txBody>
      </p:sp>
      <p:sp>
        <p:nvSpPr>
          <p:cNvPr id="19" name="isḻîde">
            <a:extLst>
              <a:ext uri="{FF2B5EF4-FFF2-40B4-BE49-F238E27FC236}">
                <a16:creationId xmlns:a16="http://schemas.microsoft.com/office/drawing/2014/main" id="{74260065-F81B-4D19-B676-8919401A3260}"/>
              </a:ext>
            </a:extLst>
          </p:cNvPr>
          <p:cNvSpPr txBox="1"/>
          <p:nvPr/>
        </p:nvSpPr>
        <p:spPr>
          <a:xfrm>
            <a:off x="8202830" y="2760984"/>
            <a:ext cx="2669740" cy="246221"/>
          </a:xfrm>
          <a:prstGeom prst="rect">
            <a:avLst/>
          </a:prstGeom>
          <a:noFill/>
        </p:spPr>
        <p:txBody>
          <a:bodyPr anchor="ctr" anchorCtr="0" bIns="0" lIns="72000" rIns="0" tIns="0" wrap="none">
            <a:noAutofit/>
          </a:bodyPr>
          <a:lstStyle/>
          <a:p>
            <a:r>
              <a:rPr altLang="en-US" b="1" lang="zh-CN" sz="2400">
                <a:solidFill>
                  <a:schemeClr val="tx1">
                    <a:lumMod val="75000"/>
                    <a:lumOff val="25000"/>
                  </a:schemeClr>
                </a:solidFill>
                <a:cs typeface="+mn-ea"/>
                <a:sym typeface="+mn-lt"/>
              </a:rPr>
              <a:t>分清轻重缓急</a:t>
            </a:r>
          </a:p>
        </p:txBody>
      </p:sp>
      <p:sp>
        <p:nvSpPr>
          <p:cNvPr id="20" name="iṣ1ïḑè">
            <a:extLst>
              <a:ext uri="{FF2B5EF4-FFF2-40B4-BE49-F238E27FC236}">
                <a16:creationId xmlns:a16="http://schemas.microsoft.com/office/drawing/2014/main" id="{43D0BE85-58D4-4DE3-85A3-7B873769C00E}"/>
              </a:ext>
            </a:extLst>
          </p:cNvPr>
          <p:cNvSpPr txBox="1"/>
          <p:nvPr/>
        </p:nvSpPr>
        <p:spPr>
          <a:xfrm>
            <a:off x="7996255" y="4796588"/>
            <a:ext cx="2669740" cy="246221"/>
          </a:xfrm>
          <a:prstGeom prst="rect">
            <a:avLst/>
          </a:prstGeom>
          <a:noFill/>
        </p:spPr>
        <p:txBody>
          <a:bodyPr anchor="ctr" anchorCtr="0" bIns="0" lIns="72000" rIns="0" tIns="0" wrap="none">
            <a:noAutofit/>
          </a:bodyPr>
          <a:lstStyle/>
          <a:p>
            <a:r>
              <a:rPr altLang="en-US" b="1" lang="zh-CN" sz="2400">
                <a:solidFill>
                  <a:schemeClr val="tx1">
                    <a:lumMod val="75000"/>
                    <a:lumOff val="25000"/>
                  </a:schemeClr>
                </a:solidFill>
                <a:cs typeface="+mn-ea"/>
                <a:sym typeface="+mn-lt"/>
              </a:rPr>
              <a:t>关注结果而非工作本身</a:t>
            </a:r>
          </a:p>
        </p:txBody>
      </p:sp>
      <p:pic>
        <p:nvPicPr>
          <p:cNvPr id="3" name="图片 2">
            <a:extLst>
              <a:ext uri="{FF2B5EF4-FFF2-40B4-BE49-F238E27FC236}">
                <a16:creationId xmlns:a16="http://schemas.microsoft.com/office/drawing/2014/main" id="{447821C0-D87C-47A7-B754-543669124951}"/>
              </a:ext>
            </a:extLst>
          </p:cNvPr>
          <p:cNvPicPr>
            <a:picLocks noChangeAspect="1"/>
          </p:cNvPicPr>
          <p:nvPr/>
        </p:nvPicPr>
        <p:blipFill>
          <a:blip r:embed="rId2">
            <a:extLst>
              <a:ext uri="{28A0092B-C50C-407E-A947-70E740481C1C}">
                <a14:useLocalDpi val="0"/>
              </a:ext>
            </a:extLst>
          </a:blip>
          <a:stretch>
            <a:fillRect/>
          </a:stretch>
        </p:blipFill>
        <p:spPr>
          <a:xfrm>
            <a:off x="3963395" y="2946522"/>
            <a:ext cx="4459312" cy="2858534"/>
          </a:xfrm>
          <a:prstGeom prst="rect">
            <a:avLst/>
          </a:prstGeom>
        </p:spPr>
      </p:pic>
    </p:spTree>
    <p:extLst>
      <p:ext uri="{BB962C8B-B14F-4D97-AF65-F5344CB8AC3E}">
        <p14:creationId val="426439677"/>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500"/>
                            </p:stCondLst>
                            <p:childTnLst>
                              <p:par>
                                <p:cTn fill="hold" grpId="0" id="20" nodeType="afterEffect" presetClass="entr" presetID="10" presetSubtype="0">
                                  <p:stCondLst>
                                    <p:cond delay="0"/>
                                  </p:stCondLst>
                                  <p:childTnLst>
                                    <p:set>
                                      <p:cBhvr>
                                        <p:cTn dur="1" fill="hold" id="21">
                                          <p:stCondLst>
                                            <p:cond delay="0"/>
                                          </p:stCondLst>
                                        </p:cTn>
                                        <p:tgtEl>
                                          <p:spTgt spid="17"/>
                                        </p:tgtEl>
                                        <p:attrNameLst>
                                          <p:attrName>style.visibility</p:attrName>
                                        </p:attrNameLst>
                                      </p:cBhvr>
                                      <p:to>
                                        <p:strVal val="visible"/>
                                      </p:to>
                                    </p:set>
                                    <p:animEffect filter="fade" transition="in">
                                      <p:cBhvr>
                                        <p:cTn dur="500" id="22"/>
                                        <p:tgtEl>
                                          <p:spTgt spid="17"/>
                                        </p:tgtEl>
                                      </p:cBhvr>
                                    </p:animEffect>
                                  </p:childTnLst>
                                </p:cTn>
                              </p:par>
                            </p:childTnLst>
                          </p:cTn>
                        </p:par>
                        <p:par>
                          <p:cTn fill="hold" id="23" nodeType="afterGroup">
                            <p:stCondLst>
                              <p:cond delay="1000"/>
                            </p:stCondLst>
                            <p:childTnLst>
                              <p:par>
                                <p:cTn fill="hold" grpId="0" id="24" nodeType="afterEffect" presetClass="entr" presetID="10" presetSubtype="0">
                                  <p:stCondLst>
                                    <p:cond delay="0"/>
                                  </p:stCondLst>
                                  <p:childTnLst>
                                    <p:set>
                                      <p:cBhvr>
                                        <p:cTn dur="1" fill="hold" id="25">
                                          <p:stCondLst>
                                            <p:cond delay="0"/>
                                          </p:stCondLst>
                                        </p:cTn>
                                        <p:tgtEl>
                                          <p:spTgt spid="18"/>
                                        </p:tgtEl>
                                        <p:attrNameLst>
                                          <p:attrName>style.visibility</p:attrName>
                                        </p:attrNameLst>
                                      </p:cBhvr>
                                      <p:to>
                                        <p:strVal val="visible"/>
                                      </p:to>
                                    </p:set>
                                    <p:animEffect filter="fade" transition="in">
                                      <p:cBhvr>
                                        <p:cTn dur="500" id="26"/>
                                        <p:tgtEl>
                                          <p:spTgt spid="18"/>
                                        </p:tgtEl>
                                      </p:cBhvr>
                                    </p:animEffect>
                                  </p:childTnLst>
                                </p:cTn>
                              </p:par>
                            </p:childTnLst>
                          </p:cTn>
                        </p:par>
                        <p:par>
                          <p:cTn fill="hold" id="27" nodeType="afterGroup">
                            <p:stCondLst>
                              <p:cond delay="1500"/>
                            </p:stCondLst>
                            <p:childTnLst>
                              <p:par>
                                <p:cTn fill="hold" grpId="0" id="28" nodeType="afterEffect" presetClass="entr" presetID="10" presetSubtype="0">
                                  <p:stCondLst>
                                    <p:cond delay="0"/>
                                  </p:stCondLst>
                                  <p:childTnLst>
                                    <p:set>
                                      <p:cBhvr>
                                        <p:cTn dur="1" fill="hold" id="29">
                                          <p:stCondLst>
                                            <p:cond delay="0"/>
                                          </p:stCondLst>
                                        </p:cTn>
                                        <p:tgtEl>
                                          <p:spTgt spid="19"/>
                                        </p:tgtEl>
                                        <p:attrNameLst>
                                          <p:attrName>style.visibility</p:attrName>
                                        </p:attrNameLst>
                                      </p:cBhvr>
                                      <p:to>
                                        <p:strVal val="visible"/>
                                      </p:to>
                                    </p:set>
                                    <p:animEffect filter="fade" transition="in">
                                      <p:cBhvr>
                                        <p:cTn dur="500" id="30"/>
                                        <p:tgtEl>
                                          <p:spTgt spid="19"/>
                                        </p:tgtEl>
                                      </p:cBhvr>
                                    </p:animEffect>
                                  </p:childTnLst>
                                </p:cTn>
                              </p:par>
                            </p:childTnLst>
                          </p:cTn>
                        </p:par>
                        <p:par>
                          <p:cTn fill="hold" id="31" nodeType="afterGroup">
                            <p:stCondLst>
                              <p:cond delay="2000"/>
                            </p:stCondLst>
                            <p:childTnLst>
                              <p:par>
                                <p:cTn fill="hold" grpId="0" id="32" nodeType="afterEffect" presetClass="entr" presetID="10" presetSubtype="0">
                                  <p:stCondLst>
                                    <p:cond delay="0"/>
                                  </p:stCondLst>
                                  <p:childTnLst>
                                    <p:set>
                                      <p:cBhvr>
                                        <p:cTn dur="1" fill="hold" id="33">
                                          <p:stCondLst>
                                            <p:cond delay="0"/>
                                          </p:stCondLst>
                                        </p:cTn>
                                        <p:tgtEl>
                                          <p:spTgt spid="20"/>
                                        </p:tgtEl>
                                        <p:attrNameLst>
                                          <p:attrName>style.visibility</p:attrName>
                                        </p:attrNameLst>
                                      </p:cBhvr>
                                      <p:to>
                                        <p:strVal val="visible"/>
                                      </p:to>
                                    </p:set>
                                    <p:animEffect filter="fade" transition="in">
                                      <p:cBhvr>
                                        <p:cTn dur="500" id="34"/>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17"/>
      <p:bldP grpId="0" spid="18"/>
      <p:bldP grpId="0" spid="19"/>
      <p:bldP grpId="0" spid="2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1060450" y="1158875"/>
            <a:ext cx="3585845" cy="70104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r>
              <a:rPr altLang="en-US" b="1" lang="zh-CN" sz="4000">
                <a:solidFill>
                  <a:schemeClr val="tx1">
                    <a:lumMod val="85000"/>
                    <a:lumOff val="15000"/>
                  </a:schemeClr>
                </a:solidFill>
                <a:latin typeface="+mn-lt"/>
                <a:ea typeface="+mn-ea"/>
                <a:cs typeface="+mn-ea"/>
                <a:sym typeface="+mn-lt"/>
              </a:rPr>
              <a:t>目录/content</a:t>
            </a:r>
          </a:p>
        </p:txBody>
      </p:sp>
      <p:pic>
        <p:nvPicPr>
          <p:cNvPr descr="5d517ef8b54cd1565622008723" id="3" name="图片 2"/>
          <p:cNvPicPr>
            <a:picLocks noChangeAspect="1"/>
          </p:cNvPicPr>
          <p:nvPr/>
        </p:nvPicPr>
        <p:blipFill>
          <a:blip r:embed="rId2"/>
          <a:srcRect b="23896" l="10735" r="75784" t="55178"/>
          <a:stretch>
            <a:fillRect/>
          </a:stretch>
        </p:blipFill>
        <p:spPr>
          <a:xfrm>
            <a:off x="10358755" y="4138930"/>
            <a:ext cx="1256665" cy="1950720"/>
          </a:xfrm>
          <a:prstGeom prst="rect">
            <a:avLst/>
          </a:prstGeom>
        </p:spPr>
      </p:pic>
      <p:sp>
        <p:nvSpPr>
          <p:cNvPr id="6" name="椭圆 5"/>
          <p:cNvSpPr/>
          <p:nvPr/>
        </p:nvSpPr>
        <p:spPr>
          <a:xfrm>
            <a:off x="2054225" y="2759075"/>
            <a:ext cx="709930" cy="709930"/>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6264275" y="2759075"/>
            <a:ext cx="709930" cy="709930"/>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2054225" y="3978910"/>
            <a:ext cx="709930" cy="709930"/>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6264275" y="3978910"/>
            <a:ext cx="709930" cy="709930"/>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2098675" y="2846705"/>
            <a:ext cx="376237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zh-CN" b="1" lang="en-US" sz="3200">
                <a:solidFill>
                  <a:schemeClr val="bg1"/>
                </a:solidFill>
                <a:cs typeface="+mn-ea"/>
                <a:sym typeface="+mn-lt"/>
              </a:rPr>
              <a:t>01  什么是计划</a:t>
            </a:r>
          </a:p>
        </p:txBody>
      </p:sp>
      <p:sp>
        <p:nvSpPr>
          <p:cNvPr id="41" name="ïṣľíḓè"/>
          <p:cNvSpPr txBox="1"/>
          <p:nvPr/>
        </p:nvSpPr>
        <p:spPr bwMode="auto">
          <a:xfrm flipH="1">
            <a:off x="6315075" y="2856230"/>
            <a:ext cx="376237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zh-CN" b="1" lang="en-US" sz="3200">
                <a:solidFill>
                  <a:schemeClr val="bg1"/>
                </a:solidFill>
                <a:cs typeface="+mn-ea"/>
                <a:sym typeface="+mn-lt"/>
              </a:rPr>
              <a:t>02  为什么要做计划</a:t>
            </a:r>
          </a:p>
        </p:txBody>
      </p:sp>
      <p:sp>
        <p:nvSpPr>
          <p:cNvPr id="37" name="iṧ1íḍe"/>
          <p:cNvSpPr txBox="1"/>
          <p:nvPr/>
        </p:nvSpPr>
        <p:spPr bwMode="auto">
          <a:xfrm flipH="1">
            <a:off x="2082800" y="4066540"/>
            <a:ext cx="376237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zh-CN" b="1" lang="en-US" sz="3200">
                <a:solidFill>
                  <a:schemeClr val="bg1"/>
                </a:solidFill>
                <a:cs typeface="+mn-ea"/>
                <a:sym typeface="+mn-lt"/>
              </a:rPr>
              <a:t>03  计划管理目标</a:t>
            </a:r>
          </a:p>
        </p:txBody>
      </p:sp>
      <p:sp>
        <p:nvSpPr>
          <p:cNvPr id="56" name="ïṣľíḓè"/>
          <p:cNvSpPr txBox="1"/>
          <p:nvPr/>
        </p:nvSpPr>
        <p:spPr bwMode="auto">
          <a:xfrm>
            <a:off x="6305550" y="4066540"/>
            <a:ext cx="376237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zh-CN" b="1" lang="en-US" sz="3200">
                <a:solidFill>
                  <a:schemeClr val="bg1"/>
                </a:solidFill>
                <a:cs typeface="+mn-ea"/>
                <a:sym typeface="+mn-lt"/>
              </a:rPr>
              <a:t>04  如何做好计划</a:t>
            </a:r>
          </a:p>
        </p:txBody>
      </p:sp>
    </p:spTree>
  </p:cSld>
  <p:clrMapOvr>
    <a:masterClrMapping/>
  </p:clrMapOvr>
  <p:transition advTm="2000" spd="med">
    <p:wedg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6"/>
                                        </p:tgtEl>
                                        <p:attrNameLst>
                                          <p:attrName>style.visibility</p:attrName>
                                        </p:attrNameLst>
                                      </p:cBhvr>
                                      <p:to>
                                        <p:strVal val="visible"/>
                                      </p:to>
                                    </p:set>
                                    <p:animEffect filter="wipe(left)" transition="in">
                                      <p:cBhvr>
                                        <p:cTn dur="500" id="14"/>
                                        <p:tgtEl>
                                          <p:spTgt spid="6"/>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45"/>
                                        </p:tgtEl>
                                        <p:attrNameLst>
                                          <p:attrName>style.visibility</p:attrName>
                                        </p:attrNameLst>
                                      </p:cBhvr>
                                      <p:to>
                                        <p:strVal val="visible"/>
                                      </p:to>
                                    </p:set>
                                    <p:animEffect filter="wipe(left)" transition="in">
                                      <p:cBhvr>
                                        <p:cTn dur="500" id="17"/>
                                        <p:tgtEl>
                                          <p:spTgt spid="4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7"/>
                                        </p:tgtEl>
                                        <p:attrNameLst>
                                          <p:attrName>style.visibility</p:attrName>
                                        </p:attrNameLst>
                                      </p:cBhvr>
                                      <p:to>
                                        <p:strVal val="visible"/>
                                      </p:to>
                                    </p:set>
                                    <p:animEffect filter="wipe(left)" transition="in">
                                      <p:cBhvr>
                                        <p:cTn dur="500" id="22"/>
                                        <p:tgtEl>
                                          <p:spTgt spid="7"/>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41"/>
                                        </p:tgtEl>
                                        <p:attrNameLst>
                                          <p:attrName>style.visibility</p:attrName>
                                        </p:attrNameLst>
                                      </p:cBhvr>
                                      <p:to>
                                        <p:strVal val="visible"/>
                                      </p:to>
                                    </p:set>
                                    <p:animEffect filter="wipe(left)" transition="in">
                                      <p:cBhvr>
                                        <p:cTn dur="500" id="25"/>
                                        <p:tgtEl>
                                          <p:spTgt spid="41"/>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8">
                                  <p:stCondLst>
                                    <p:cond delay="0"/>
                                  </p:stCondLst>
                                  <p:childTnLst>
                                    <p:set>
                                      <p:cBhvr>
                                        <p:cTn dur="1" fill="hold" id="29">
                                          <p:stCondLst>
                                            <p:cond delay="0"/>
                                          </p:stCondLst>
                                        </p:cTn>
                                        <p:tgtEl>
                                          <p:spTgt spid="8"/>
                                        </p:tgtEl>
                                        <p:attrNameLst>
                                          <p:attrName>style.visibility</p:attrName>
                                        </p:attrNameLst>
                                      </p:cBhvr>
                                      <p:to>
                                        <p:strVal val="visible"/>
                                      </p:to>
                                    </p:set>
                                    <p:animEffect filter="wipe(left)" transition="in">
                                      <p:cBhvr>
                                        <p:cTn dur="500" id="30"/>
                                        <p:tgtEl>
                                          <p:spTgt spid="8"/>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37"/>
                                        </p:tgtEl>
                                        <p:attrNameLst>
                                          <p:attrName>style.visibility</p:attrName>
                                        </p:attrNameLst>
                                      </p:cBhvr>
                                      <p:to>
                                        <p:strVal val="visible"/>
                                      </p:to>
                                    </p:set>
                                    <p:animEffect filter="wipe(left)" transition="in">
                                      <p:cBhvr>
                                        <p:cTn dur="500" id="33"/>
                                        <p:tgtEl>
                                          <p:spTgt spid="37"/>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9"/>
                                        </p:tgtEl>
                                        <p:attrNameLst>
                                          <p:attrName>style.visibility</p:attrName>
                                        </p:attrNameLst>
                                      </p:cBhvr>
                                      <p:to>
                                        <p:strVal val="visible"/>
                                      </p:to>
                                    </p:set>
                                    <p:animEffect filter="wipe(left)" transition="in">
                                      <p:cBhvr>
                                        <p:cTn dur="500" id="38"/>
                                        <p:tgtEl>
                                          <p:spTgt spid="9"/>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56"/>
                                        </p:tgtEl>
                                        <p:attrNameLst>
                                          <p:attrName>style.visibility</p:attrName>
                                        </p:attrNameLst>
                                      </p:cBhvr>
                                      <p:to>
                                        <p:strVal val="visible"/>
                                      </p:to>
                                    </p:set>
                                    <p:animEffect filter="wipe(left)" transition="in">
                                      <p:cBhvr>
                                        <p:cTn dur="500" id="41"/>
                                        <p:tgtEl>
                                          <p:spTgt spid="56"/>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2" presetSubtype="4">
                                  <p:stCondLst>
                                    <p:cond delay="0"/>
                                  </p:stCondLst>
                                  <p:childTnLst>
                                    <p:set>
                                      <p:cBhvr>
                                        <p:cTn dur="1" fill="hold" id="45">
                                          <p:stCondLst>
                                            <p:cond delay="0"/>
                                          </p:stCondLst>
                                        </p:cTn>
                                        <p:tgtEl>
                                          <p:spTgt spid="3"/>
                                        </p:tgtEl>
                                        <p:attrNameLst>
                                          <p:attrName>style.visibility</p:attrName>
                                        </p:attrNameLst>
                                      </p:cBhvr>
                                      <p:to>
                                        <p:strVal val="visible"/>
                                      </p:to>
                                    </p:set>
                                    <p:anim calcmode="lin" valueType="num">
                                      <p:cBhvr additive="base">
                                        <p:cTn dur="500" fill="hold" id="46"/>
                                        <p:tgtEl>
                                          <p:spTgt spid="3"/>
                                        </p:tgtEl>
                                        <p:attrNameLst>
                                          <p:attrName>ppt_x</p:attrName>
                                        </p:attrNameLst>
                                      </p:cBhvr>
                                      <p:tavLst>
                                        <p:tav tm="0">
                                          <p:val>
                                            <p:strVal val="#ppt_x"/>
                                          </p:val>
                                        </p:tav>
                                        <p:tav tm="100000">
                                          <p:val>
                                            <p:strVal val="#ppt_x"/>
                                          </p:val>
                                        </p:tav>
                                      </p:tavLst>
                                    </p:anim>
                                    <p:anim calcmode="lin" valueType="num">
                                      <p:cBhvr additive="base">
                                        <p:cTn dur="500" fill="hold" id="47"/>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
      <p:bldP grpId="0" spid="7"/>
      <p:bldP grpId="0" spid="8"/>
      <p:bldP grpId="0" spid="9"/>
      <p:bldP grpId="0" spid="45"/>
      <p:bldP grpId="0" spid="41"/>
      <p:bldP grpId="0" spid="37"/>
      <p:bldP grpId="0" spid="5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444674EE-C0CC-4045-9904-9656A210E4A4}"/>
              </a:ext>
            </a:extLst>
          </p:cNvPr>
          <p:cNvSpPr txBox="1"/>
          <p:nvPr/>
        </p:nvSpPr>
        <p:spPr>
          <a:xfrm>
            <a:off x="3259680" y="1510665"/>
            <a:ext cx="567263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精确目标的五个标准——SMART原则</a:t>
            </a:r>
          </a:p>
        </p:txBody>
      </p:sp>
      <p:grpSp>
        <p:nvGrpSpPr>
          <p:cNvPr id="11" name="iş1ïḋé">
            <a:extLst>
              <a:ext uri="{FF2B5EF4-FFF2-40B4-BE49-F238E27FC236}">
                <a16:creationId xmlns:a16="http://schemas.microsoft.com/office/drawing/2014/main" id="{C0AEEAA5-8D21-4822-A933-952D7307C7DC}"/>
              </a:ext>
            </a:extLst>
          </p:cNvPr>
          <p:cNvGrpSpPr/>
          <p:nvPr/>
        </p:nvGrpSpPr>
        <p:grpSpPr>
          <a:xfrm>
            <a:off x="1242888" y="3351468"/>
            <a:ext cx="2935893" cy="1006991"/>
            <a:chOff x="8328246" y="2276873"/>
            <a:chExt cx="2198694" cy="1006991"/>
          </a:xfrm>
        </p:grpSpPr>
        <p:sp>
          <p:nvSpPr>
            <p:cNvPr id="12" name="ïṥ1îḍè">
              <a:extLst>
                <a:ext uri="{FF2B5EF4-FFF2-40B4-BE49-F238E27FC236}">
                  <a16:creationId xmlns:a16="http://schemas.microsoft.com/office/drawing/2014/main" id="{461B4EC5-7CBE-4E2B-AEB7-9756942E4FC7}"/>
                </a:ext>
              </a:extLst>
            </p:cNvPr>
            <p:cNvSpPr txBox="1"/>
            <p:nvPr/>
          </p:nvSpPr>
          <p:spPr>
            <a:xfrm>
              <a:off x="8328247" y="2276873"/>
              <a:ext cx="2198693" cy="388226"/>
            </a:xfrm>
            <a:prstGeom prst="rect">
              <a:avLst/>
            </a:prstGeom>
            <a:noFill/>
          </p:spPr>
          <p:txBody>
            <a:bodyPr anchor="b" anchorCtr="0" bIns="45720" lIns="91440" rIns="91440" tIns="45720" wrap="square">
              <a:normAutofit/>
            </a:bodyPr>
            <a:lstStyle/>
            <a:p>
              <a:pPr algn="r"/>
              <a:r>
                <a:rPr altLang="en-US" b="1" lang="zh-CN" sz="1600">
                  <a:solidFill>
                    <a:schemeClr val="tx1">
                      <a:lumMod val="75000"/>
                      <a:lumOff val="25000"/>
                    </a:schemeClr>
                  </a:solidFill>
                  <a:cs typeface="+mn-ea"/>
                  <a:sym typeface="+mn-lt"/>
                </a:rPr>
                <a:t>有时限的</a:t>
              </a:r>
            </a:p>
          </p:txBody>
        </p:sp>
        <p:sp>
          <p:nvSpPr>
            <p:cNvPr id="13" name="íŝḷîḑê">
              <a:extLst>
                <a:ext uri="{FF2B5EF4-FFF2-40B4-BE49-F238E27FC236}">
                  <a16:creationId xmlns:a16="http://schemas.microsoft.com/office/drawing/2014/main" id="{EA92A3E6-F4BE-4026-928E-EC08D3038B50}"/>
                </a:ext>
              </a:extLst>
            </p:cNvPr>
            <p:cNvSpPr txBox="1"/>
            <p:nvPr/>
          </p:nvSpPr>
          <p:spPr>
            <a:xfrm>
              <a:off x="8328246" y="2665098"/>
              <a:ext cx="2198693" cy="618766"/>
            </a:xfrm>
            <a:prstGeom prst="rect">
              <a:avLst/>
            </a:prstGeom>
          </p:spPr>
          <p:txBody>
            <a:bodyPr anchor="ctr" bIns="45720" lIns="91440" rIns="91440" tIns="45720" vert="horz" wrap="square">
              <a:normAutofit/>
            </a:bodyPr>
            <a:lstStyle/>
            <a:p>
              <a:pPr algn="r">
                <a:lnSpc>
                  <a:spcPct val="120000"/>
                </a:lnSpc>
              </a:pPr>
              <a:r>
                <a:rPr altLang="zh-CN" lang="en-US" sz="1050">
                  <a:solidFill>
                    <a:schemeClr val="tx1">
                      <a:lumMod val="75000"/>
                      <a:lumOff val="25000"/>
                    </a:schemeClr>
                  </a:solidFill>
                  <a:cs typeface="+mn-ea"/>
                  <a:sym typeface="+mn-lt"/>
                </a:rPr>
                <a:t>Time-based</a:t>
              </a:r>
            </a:p>
          </p:txBody>
        </p:sp>
      </p:grpSp>
      <p:grpSp>
        <p:nvGrpSpPr>
          <p:cNvPr id="14" name="iṡ1îḋè">
            <a:extLst>
              <a:ext uri="{FF2B5EF4-FFF2-40B4-BE49-F238E27FC236}">
                <a16:creationId xmlns:a16="http://schemas.microsoft.com/office/drawing/2014/main" id="{99455A01-ACB5-4F36-96B2-693AF4390B7F}"/>
              </a:ext>
            </a:extLst>
          </p:cNvPr>
          <p:cNvGrpSpPr/>
          <p:nvPr/>
        </p:nvGrpSpPr>
        <p:grpSpPr>
          <a:xfrm>
            <a:off x="3825558" y="2358775"/>
            <a:ext cx="4705350" cy="790650"/>
            <a:chOff x="1197898" y="2657696"/>
            <a:chExt cx="2198693" cy="790650"/>
          </a:xfrm>
        </p:grpSpPr>
        <p:sp>
          <p:nvSpPr>
            <p:cNvPr id="15" name="íṩḷïḓê">
              <a:extLst>
                <a:ext uri="{FF2B5EF4-FFF2-40B4-BE49-F238E27FC236}">
                  <a16:creationId xmlns:a16="http://schemas.microsoft.com/office/drawing/2014/main" id="{F16C6D8D-D293-4B7A-A5AB-15905E3553C7}"/>
                </a:ext>
              </a:extLst>
            </p:cNvPr>
            <p:cNvSpPr txBox="1"/>
            <p:nvPr/>
          </p:nvSpPr>
          <p:spPr>
            <a:xfrm>
              <a:off x="1197898" y="2657696"/>
              <a:ext cx="2198693" cy="388226"/>
            </a:xfrm>
            <a:prstGeom prst="rect">
              <a:avLst/>
            </a:prstGeom>
            <a:noFill/>
          </p:spPr>
          <p:txBody>
            <a:bodyPr anchor="b" anchorCtr="0" bIns="45720" lIns="91440" rIns="91440" tIns="45720" wrap="square">
              <a:normAutofit/>
            </a:bodyPr>
            <a:lstStyle/>
            <a:p>
              <a:pPr algn="ctr"/>
              <a:r>
                <a:rPr altLang="en-US" b="1" lang="zh-CN" sz="1600">
                  <a:solidFill>
                    <a:schemeClr val="tx1">
                      <a:lumMod val="75000"/>
                      <a:lumOff val="25000"/>
                    </a:schemeClr>
                  </a:solidFill>
                  <a:cs typeface="+mn-ea"/>
                  <a:sym typeface="+mn-lt"/>
                </a:rPr>
                <a:t>明确的</a:t>
              </a:r>
            </a:p>
          </p:txBody>
        </p:sp>
        <p:sp>
          <p:nvSpPr>
            <p:cNvPr id="16" name="íṥḻíḍè">
              <a:extLst>
                <a:ext uri="{FF2B5EF4-FFF2-40B4-BE49-F238E27FC236}">
                  <a16:creationId xmlns:a16="http://schemas.microsoft.com/office/drawing/2014/main" id="{AF8E5D4E-E1C0-45E8-A9B6-DFB65D02A8D7}"/>
                </a:ext>
              </a:extLst>
            </p:cNvPr>
            <p:cNvSpPr txBox="1"/>
            <p:nvPr/>
          </p:nvSpPr>
          <p:spPr>
            <a:xfrm>
              <a:off x="1197898" y="3045921"/>
              <a:ext cx="2198693" cy="402425"/>
            </a:xfrm>
            <a:prstGeom prst="rect">
              <a:avLst/>
            </a:prstGeom>
          </p:spPr>
          <p:txBody>
            <a:bodyPr anchor="t" anchorCtr="0" bIns="45720" lIns="91440" rIns="91440" tIns="45720" vert="horz" wrap="square">
              <a:normAutofit/>
            </a:bodyPr>
            <a:lstStyle/>
            <a:p>
              <a:pPr algn="ctr">
                <a:lnSpc>
                  <a:spcPct val="120000"/>
                </a:lnSpc>
              </a:pPr>
              <a:r>
                <a:rPr altLang="zh-CN" lang="en-US" sz="1100">
                  <a:solidFill>
                    <a:schemeClr val="tx1">
                      <a:lumMod val="75000"/>
                      <a:lumOff val="25000"/>
                    </a:schemeClr>
                  </a:solidFill>
                  <a:cs typeface="+mn-ea"/>
                  <a:sym typeface="+mn-lt"/>
                </a:rPr>
                <a:t>Specific</a:t>
              </a:r>
            </a:p>
          </p:txBody>
        </p:sp>
      </p:grpSp>
      <p:grpSp>
        <p:nvGrpSpPr>
          <p:cNvPr id="17" name="îṧḷiḓe">
            <a:extLst>
              <a:ext uri="{FF2B5EF4-FFF2-40B4-BE49-F238E27FC236}">
                <a16:creationId xmlns:a16="http://schemas.microsoft.com/office/drawing/2014/main" id="{675D1438-445B-458A-B28F-B90B9A7855A8}"/>
              </a:ext>
            </a:extLst>
          </p:cNvPr>
          <p:cNvGrpSpPr/>
          <p:nvPr/>
        </p:nvGrpSpPr>
        <p:grpSpPr>
          <a:xfrm>
            <a:off x="7576135" y="5137680"/>
            <a:ext cx="2998876" cy="1006991"/>
            <a:chOff x="1197898" y="2503545"/>
            <a:chExt cx="2198693" cy="1006991"/>
          </a:xfrm>
        </p:grpSpPr>
        <p:sp>
          <p:nvSpPr>
            <p:cNvPr id="18" name="íṥḷîdé">
              <a:extLst>
                <a:ext uri="{FF2B5EF4-FFF2-40B4-BE49-F238E27FC236}">
                  <a16:creationId xmlns:a16="http://schemas.microsoft.com/office/drawing/2014/main" id="{5C3F2FF4-EA6D-46CF-AD76-0E266B02E446}"/>
                </a:ext>
              </a:extLst>
            </p:cNvPr>
            <p:cNvSpPr txBox="1"/>
            <p:nvPr/>
          </p:nvSpPr>
          <p:spPr>
            <a:xfrm>
              <a:off x="1197898" y="2503545"/>
              <a:ext cx="2198693" cy="388226"/>
            </a:xfrm>
            <a:prstGeom prst="rect">
              <a:avLst/>
            </a:prstGeom>
            <a:noFill/>
          </p:spPr>
          <p:txBody>
            <a:bodyPr anchor="b" anchorCtr="0" bIns="45720" lIns="91440" rIns="91440" tIns="45720" wrap="square">
              <a:normAutofit/>
            </a:bodyPr>
            <a:lstStyle/>
            <a:p>
              <a:r>
                <a:rPr altLang="en-US" b="1" lang="zh-CN" sz="1600">
                  <a:solidFill>
                    <a:schemeClr val="tx1">
                      <a:lumMod val="75000"/>
                      <a:lumOff val="25000"/>
                    </a:schemeClr>
                  </a:solidFill>
                  <a:cs typeface="+mn-ea"/>
                  <a:sym typeface="+mn-lt"/>
                </a:rPr>
                <a:t>可实现的</a:t>
              </a:r>
            </a:p>
          </p:txBody>
        </p:sp>
        <p:sp>
          <p:nvSpPr>
            <p:cNvPr id="19" name="í$ḷîďe">
              <a:extLst>
                <a:ext uri="{FF2B5EF4-FFF2-40B4-BE49-F238E27FC236}">
                  <a16:creationId xmlns:a16="http://schemas.microsoft.com/office/drawing/2014/main" id="{7A66C759-34A2-4128-8A63-CF1271B5FC85}"/>
                </a:ext>
              </a:extLst>
            </p:cNvPr>
            <p:cNvSpPr txBox="1"/>
            <p:nvPr/>
          </p:nvSpPr>
          <p:spPr>
            <a:xfrm>
              <a:off x="1197898" y="2891770"/>
              <a:ext cx="2198693" cy="618766"/>
            </a:xfrm>
            <a:prstGeom prst="rect">
              <a:avLst/>
            </a:prstGeom>
          </p:spPr>
          <p:txBody>
            <a:bodyPr anchor="ctr" anchorCtr="0" bIns="45720" lIns="91440" rIns="91440" tIns="45720" vert="horz" wrap="square">
              <a:normAutofit/>
            </a:bodyPr>
            <a:lstStyle/>
            <a:p>
              <a:pPr>
                <a:lnSpc>
                  <a:spcPct val="120000"/>
                </a:lnSpc>
              </a:pPr>
              <a:r>
                <a:rPr altLang="zh-CN" lang="en-US" sz="1100">
                  <a:solidFill>
                    <a:schemeClr val="tx1">
                      <a:lumMod val="75000"/>
                      <a:lumOff val="25000"/>
                    </a:schemeClr>
                  </a:solidFill>
                  <a:cs typeface="+mn-ea"/>
                  <a:sym typeface="+mn-lt"/>
                </a:rPr>
                <a:t>Attainable</a:t>
              </a:r>
            </a:p>
          </p:txBody>
        </p:sp>
      </p:grpSp>
      <p:grpSp>
        <p:nvGrpSpPr>
          <p:cNvPr id="20" name="iṩļïḍè">
            <a:extLst>
              <a:ext uri="{FF2B5EF4-FFF2-40B4-BE49-F238E27FC236}">
                <a16:creationId xmlns:a16="http://schemas.microsoft.com/office/drawing/2014/main" id="{932ECDF5-4007-4ABD-87FD-E1CA34547F6A}"/>
              </a:ext>
            </a:extLst>
          </p:cNvPr>
          <p:cNvGrpSpPr/>
          <p:nvPr/>
        </p:nvGrpSpPr>
        <p:grpSpPr>
          <a:xfrm>
            <a:off x="8041295" y="3409083"/>
            <a:ext cx="2998876" cy="1006991"/>
            <a:chOff x="1197898" y="2503545"/>
            <a:chExt cx="2198693" cy="1006991"/>
          </a:xfrm>
        </p:grpSpPr>
        <p:sp>
          <p:nvSpPr>
            <p:cNvPr id="21" name="ïṩḷïḑé">
              <a:extLst>
                <a:ext uri="{FF2B5EF4-FFF2-40B4-BE49-F238E27FC236}">
                  <a16:creationId xmlns:a16="http://schemas.microsoft.com/office/drawing/2014/main" id="{E5C9EA2F-8B2B-4AEE-9C8B-9EBE899B5DE8}"/>
                </a:ext>
              </a:extLst>
            </p:cNvPr>
            <p:cNvSpPr txBox="1"/>
            <p:nvPr/>
          </p:nvSpPr>
          <p:spPr>
            <a:xfrm>
              <a:off x="1197898" y="2503545"/>
              <a:ext cx="2198693" cy="388226"/>
            </a:xfrm>
            <a:prstGeom prst="rect">
              <a:avLst/>
            </a:prstGeom>
            <a:noFill/>
          </p:spPr>
          <p:txBody>
            <a:bodyPr anchor="b" anchorCtr="0" bIns="45720" lIns="91440" rIns="91440" tIns="45720" wrap="square">
              <a:normAutofit/>
            </a:bodyPr>
            <a:lstStyle/>
            <a:p>
              <a:r>
                <a:rPr altLang="en-US" b="1" lang="zh-CN" sz="1600">
                  <a:solidFill>
                    <a:schemeClr val="tx1">
                      <a:lumMod val="75000"/>
                      <a:lumOff val="25000"/>
                    </a:schemeClr>
                  </a:solidFill>
                  <a:cs typeface="+mn-ea"/>
                  <a:sym typeface="+mn-lt"/>
                </a:rPr>
                <a:t>可衡量的</a:t>
              </a:r>
            </a:p>
          </p:txBody>
        </p:sp>
        <p:sp>
          <p:nvSpPr>
            <p:cNvPr id="22" name="îś1íďè">
              <a:extLst>
                <a:ext uri="{FF2B5EF4-FFF2-40B4-BE49-F238E27FC236}">
                  <a16:creationId xmlns:a16="http://schemas.microsoft.com/office/drawing/2014/main" id="{26709E93-E14A-460B-8BA3-819184FA2D83}"/>
                </a:ext>
              </a:extLst>
            </p:cNvPr>
            <p:cNvSpPr txBox="1"/>
            <p:nvPr/>
          </p:nvSpPr>
          <p:spPr>
            <a:xfrm>
              <a:off x="1197898" y="2891770"/>
              <a:ext cx="2198693" cy="618766"/>
            </a:xfrm>
            <a:prstGeom prst="rect">
              <a:avLst/>
            </a:prstGeom>
          </p:spPr>
          <p:txBody>
            <a:bodyPr anchor="ctr" anchorCtr="0" bIns="45720" lIns="91440" rIns="91440" tIns="45720" vert="horz" wrap="square">
              <a:normAutofit/>
            </a:bodyPr>
            <a:lstStyle/>
            <a:p>
              <a:pPr>
                <a:lnSpc>
                  <a:spcPct val="120000"/>
                </a:lnSpc>
              </a:pPr>
              <a:r>
                <a:rPr altLang="zh-CN" lang="en-US" sz="1100">
                  <a:solidFill>
                    <a:schemeClr val="tx1">
                      <a:lumMod val="75000"/>
                      <a:lumOff val="25000"/>
                    </a:schemeClr>
                  </a:solidFill>
                  <a:cs typeface="+mn-ea"/>
                  <a:sym typeface="+mn-lt"/>
                </a:rPr>
                <a:t>Measurable</a:t>
              </a:r>
            </a:p>
          </p:txBody>
        </p:sp>
      </p:grpSp>
      <p:grpSp>
        <p:nvGrpSpPr>
          <p:cNvPr id="23" name="isļíďê">
            <a:extLst>
              <a:ext uri="{FF2B5EF4-FFF2-40B4-BE49-F238E27FC236}">
                <a16:creationId xmlns:a16="http://schemas.microsoft.com/office/drawing/2014/main" id="{B2270766-AE10-4546-9295-3CF818166B97}"/>
              </a:ext>
            </a:extLst>
          </p:cNvPr>
          <p:cNvGrpSpPr/>
          <p:nvPr/>
        </p:nvGrpSpPr>
        <p:grpSpPr>
          <a:xfrm>
            <a:off x="1506836" y="5157676"/>
            <a:ext cx="2935893" cy="1006991"/>
            <a:chOff x="8328246" y="2276873"/>
            <a:chExt cx="2198694" cy="1006991"/>
          </a:xfrm>
        </p:grpSpPr>
        <p:sp>
          <p:nvSpPr>
            <p:cNvPr id="24" name="íšlïḑè">
              <a:extLst>
                <a:ext uri="{FF2B5EF4-FFF2-40B4-BE49-F238E27FC236}">
                  <a16:creationId xmlns:a16="http://schemas.microsoft.com/office/drawing/2014/main" id="{9171D597-CC63-4B0B-BA17-5EB5A22E9B41}"/>
                </a:ext>
              </a:extLst>
            </p:cNvPr>
            <p:cNvSpPr txBox="1"/>
            <p:nvPr/>
          </p:nvSpPr>
          <p:spPr>
            <a:xfrm>
              <a:off x="8328247" y="2276873"/>
              <a:ext cx="2198693" cy="388226"/>
            </a:xfrm>
            <a:prstGeom prst="rect">
              <a:avLst/>
            </a:prstGeom>
            <a:noFill/>
          </p:spPr>
          <p:txBody>
            <a:bodyPr anchor="b" anchorCtr="0" bIns="45720" lIns="91440" rIns="91440" tIns="45720" wrap="square">
              <a:normAutofit/>
            </a:bodyPr>
            <a:lstStyle/>
            <a:p>
              <a:pPr algn="r"/>
              <a:r>
                <a:rPr altLang="en-US" b="1" lang="zh-CN" sz="1600">
                  <a:solidFill>
                    <a:schemeClr val="tx1">
                      <a:lumMod val="75000"/>
                      <a:lumOff val="25000"/>
                    </a:schemeClr>
                  </a:solidFill>
                  <a:cs typeface="+mn-ea"/>
                  <a:sym typeface="+mn-lt"/>
                </a:rPr>
                <a:t>相关联的</a:t>
              </a:r>
            </a:p>
          </p:txBody>
        </p:sp>
        <p:sp>
          <p:nvSpPr>
            <p:cNvPr id="25" name="ïṩ1ïḋê">
              <a:extLst>
                <a:ext uri="{FF2B5EF4-FFF2-40B4-BE49-F238E27FC236}">
                  <a16:creationId xmlns:a16="http://schemas.microsoft.com/office/drawing/2014/main" id="{76B5E778-D33D-4C36-98F1-6A70B4CB15E9}"/>
                </a:ext>
              </a:extLst>
            </p:cNvPr>
            <p:cNvSpPr txBox="1"/>
            <p:nvPr/>
          </p:nvSpPr>
          <p:spPr>
            <a:xfrm>
              <a:off x="8328246" y="2665098"/>
              <a:ext cx="2198693" cy="618766"/>
            </a:xfrm>
            <a:prstGeom prst="rect">
              <a:avLst/>
            </a:prstGeom>
          </p:spPr>
          <p:txBody>
            <a:bodyPr anchor="ctr" bIns="45720" lIns="91440" rIns="91440" tIns="45720" vert="horz" wrap="square">
              <a:normAutofit/>
            </a:bodyPr>
            <a:lstStyle/>
            <a:p>
              <a:pPr algn="r">
                <a:lnSpc>
                  <a:spcPct val="120000"/>
                </a:lnSpc>
              </a:pPr>
              <a:r>
                <a:rPr altLang="zh-CN" lang="en-US" sz="1050">
                  <a:solidFill>
                    <a:schemeClr val="tx1">
                      <a:lumMod val="75000"/>
                      <a:lumOff val="25000"/>
                    </a:schemeClr>
                  </a:solidFill>
                  <a:cs typeface="+mn-ea"/>
                  <a:sym typeface="+mn-lt"/>
                </a:rPr>
                <a:t>Relevant</a:t>
              </a:r>
            </a:p>
          </p:txBody>
        </p:sp>
      </p:grpSp>
      <p:sp>
        <p:nvSpPr>
          <p:cNvPr id="3" name="星形: 五角 2">
            <a:extLst>
              <a:ext uri="{FF2B5EF4-FFF2-40B4-BE49-F238E27FC236}">
                <a16:creationId xmlns:a16="http://schemas.microsoft.com/office/drawing/2014/main" id="{E774460F-1B7C-4859-88D1-898D3D5D9348}"/>
              </a:ext>
            </a:extLst>
          </p:cNvPr>
          <p:cNvSpPr/>
          <p:nvPr/>
        </p:nvSpPr>
        <p:spPr>
          <a:xfrm>
            <a:off x="4864169" y="3193491"/>
            <a:ext cx="2603394" cy="2603394"/>
          </a:xfrm>
          <a:prstGeom prst="star5">
            <a:avLst/>
          </a:prstGeom>
          <a:gradFill>
            <a:gsLst>
              <a:gs pos="0">
                <a:srgbClr val="3F4C97"/>
              </a:gs>
              <a:gs pos="100000">
                <a:srgbClr val="669EE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320572201"/>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2"/>
                                        </p:tgtEl>
                                        <p:attrNameLst>
                                          <p:attrName>style.visibility</p:attrName>
                                        </p:attrNameLst>
                                      </p:cBhvr>
                                      <p:to>
                                        <p:strVal val="visible"/>
                                      </p:to>
                                    </p:set>
                                    <p:animEffect filter="fade" transition="in">
                                      <p:cBhvr>
                                        <p:cTn dur="500" id="17"/>
                                        <p:tgtEl>
                                          <p:spTgt spid="2"/>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6" presetSubtype="16">
                                  <p:stCondLst>
                                    <p:cond delay="0"/>
                                  </p:stCondLst>
                                  <p:childTnLst>
                                    <p:set>
                                      <p:cBhvr>
                                        <p:cTn dur="1" fill="hold" id="21">
                                          <p:stCondLst>
                                            <p:cond delay="0"/>
                                          </p:stCondLst>
                                        </p:cTn>
                                        <p:tgtEl>
                                          <p:spTgt spid="3"/>
                                        </p:tgtEl>
                                        <p:attrNameLst>
                                          <p:attrName>style.visibility</p:attrName>
                                        </p:attrNameLst>
                                      </p:cBhvr>
                                      <p:to>
                                        <p:strVal val="visible"/>
                                      </p:to>
                                    </p:set>
                                    <p:animEffect filter="circle(in)" transition="in">
                                      <p:cBhvr>
                                        <p:cTn dur="2000" id="22"/>
                                        <p:tgtEl>
                                          <p:spTgt spid="3"/>
                                        </p:tgtEl>
                                      </p:cBhvr>
                                    </p:animEffect>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14"/>
                                        </p:tgtEl>
                                        <p:attrNameLst>
                                          <p:attrName>style.visibility</p:attrName>
                                        </p:attrNameLst>
                                      </p:cBhvr>
                                      <p:to>
                                        <p:strVal val="visible"/>
                                      </p:to>
                                    </p:set>
                                    <p:animEffect filter="fade" transition="in">
                                      <p:cBhvr>
                                        <p:cTn dur="500" id="26"/>
                                        <p:tgtEl>
                                          <p:spTgt spid="14"/>
                                        </p:tgtEl>
                                      </p:cBhvr>
                                    </p:animEffect>
                                  </p:childTnLst>
                                </p:cTn>
                              </p:par>
                            </p:childTnLst>
                          </p:cTn>
                        </p:par>
                        <p:par>
                          <p:cTn fill="hold" id="27" nodeType="afterGroup">
                            <p:stCondLst>
                              <p:cond delay="2500"/>
                            </p:stCondLst>
                            <p:childTnLst>
                              <p:par>
                                <p:cTn fill="hold" id="28" nodeType="afterEffect" presetClass="entr" presetID="10" presetSubtype="0">
                                  <p:stCondLst>
                                    <p:cond delay="0"/>
                                  </p:stCondLst>
                                  <p:childTnLst>
                                    <p:set>
                                      <p:cBhvr>
                                        <p:cTn dur="1" fill="hold" id="29">
                                          <p:stCondLst>
                                            <p:cond delay="0"/>
                                          </p:stCondLst>
                                        </p:cTn>
                                        <p:tgtEl>
                                          <p:spTgt spid="11"/>
                                        </p:tgtEl>
                                        <p:attrNameLst>
                                          <p:attrName>style.visibility</p:attrName>
                                        </p:attrNameLst>
                                      </p:cBhvr>
                                      <p:to>
                                        <p:strVal val="visible"/>
                                      </p:to>
                                    </p:set>
                                    <p:animEffect filter="fade" transition="in">
                                      <p:cBhvr>
                                        <p:cTn dur="500" id="30"/>
                                        <p:tgtEl>
                                          <p:spTgt spid="11"/>
                                        </p:tgtEl>
                                      </p:cBhvr>
                                    </p:animEffect>
                                  </p:childTnLst>
                                </p:cTn>
                              </p:par>
                            </p:childTnLst>
                          </p:cTn>
                        </p:par>
                        <p:par>
                          <p:cTn fill="hold" id="31" nodeType="afterGroup">
                            <p:stCondLst>
                              <p:cond delay="3000"/>
                            </p:stCondLst>
                            <p:childTnLst>
                              <p:par>
                                <p:cTn fill="hold" id="32" nodeType="afterEffect" presetClass="entr" presetID="10" presetSubtype="0">
                                  <p:stCondLst>
                                    <p:cond delay="0"/>
                                  </p:stCondLst>
                                  <p:childTnLst>
                                    <p:set>
                                      <p:cBhvr>
                                        <p:cTn dur="1" fill="hold" id="33">
                                          <p:stCondLst>
                                            <p:cond delay="0"/>
                                          </p:stCondLst>
                                        </p:cTn>
                                        <p:tgtEl>
                                          <p:spTgt spid="20"/>
                                        </p:tgtEl>
                                        <p:attrNameLst>
                                          <p:attrName>style.visibility</p:attrName>
                                        </p:attrNameLst>
                                      </p:cBhvr>
                                      <p:to>
                                        <p:strVal val="visible"/>
                                      </p:to>
                                    </p:set>
                                    <p:animEffect filter="fade" transition="in">
                                      <p:cBhvr>
                                        <p:cTn dur="500" id="34"/>
                                        <p:tgtEl>
                                          <p:spTgt spid="20"/>
                                        </p:tgtEl>
                                      </p:cBhvr>
                                    </p:animEffect>
                                  </p:childTnLst>
                                </p:cTn>
                              </p:par>
                            </p:childTnLst>
                          </p:cTn>
                        </p:par>
                        <p:par>
                          <p:cTn fill="hold" id="35" nodeType="afterGroup">
                            <p:stCondLst>
                              <p:cond delay="3500"/>
                            </p:stCondLst>
                            <p:childTnLst>
                              <p:par>
                                <p:cTn fill="hold" id="36" nodeType="afterEffect" presetClass="entr" presetID="10" presetSubtype="0">
                                  <p:stCondLst>
                                    <p:cond delay="0"/>
                                  </p:stCondLst>
                                  <p:childTnLst>
                                    <p:set>
                                      <p:cBhvr>
                                        <p:cTn dur="1" fill="hold" id="37">
                                          <p:stCondLst>
                                            <p:cond delay="0"/>
                                          </p:stCondLst>
                                        </p:cTn>
                                        <p:tgtEl>
                                          <p:spTgt spid="23"/>
                                        </p:tgtEl>
                                        <p:attrNameLst>
                                          <p:attrName>style.visibility</p:attrName>
                                        </p:attrNameLst>
                                      </p:cBhvr>
                                      <p:to>
                                        <p:strVal val="visible"/>
                                      </p:to>
                                    </p:set>
                                    <p:animEffect filter="fade" transition="in">
                                      <p:cBhvr>
                                        <p:cTn dur="500" id="38"/>
                                        <p:tgtEl>
                                          <p:spTgt spid="23"/>
                                        </p:tgtEl>
                                      </p:cBhvr>
                                    </p:animEffect>
                                  </p:childTnLst>
                                </p:cTn>
                              </p:par>
                            </p:childTnLst>
                          </p:cTn>
                        </p:par>
                        <p:par>
                          <p:cTn fill="hold" id="39" nodeType="afterGroup">
                            <p:stCondLst>
                              <p:cond delay="4000"/>
                            </p:stCondLst>
                            <p:childTnLst>
                              <p:par>
                                <p:cTn fill="hold" id="40" nodeType="afterEffect" presetClass="entr" presetID="10" presetSubtype="0">
                                  <p:stCondLst>
                                    <p:cond delay="0"/>
                                  </p:stCondLst>
                                  <p:childTnLst>
                                    <p:set>
                                      <p:cBhvr>
                                        <p:cTn dur="1" fill="hold" id="41">
                                          <p:stCondLst>
                                            <p:cond delay="0"/>
                                          </p:stCondLst>
                                        </p:cTn>
                                        <p:tgtEl>
                                          <p:spTgt spid="17"/>
                                        </p:tgtEl>
                                        <p:attrNameLst>
                                          <p:attrName>style.visibility</p:attrName>
                                        </p:attrNameLst>
                                      </p:cBhvr>
                                      <p:to>
                                        <p:strVal val="visible"/>
                                      </p:to>
                                    </p:set>
                                    <p:animEffect filter="fade" transition="in">
                                      <p:cBhvr>
                                        <p:cTn dur="500" id="42"/>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3F06D5B8-9BC4-4C71-B55A-E8D06CB2371E}"/>
              </a:ext>
            </a:extLst>
          </p:cNvPr>
          <p:cNvSpPr txBox="1"/>
          <p:nvPr/>
        </p:nvSpPr>
        <p:spPr>
          <a:xfrm>
            <a:off x="2743715" y="1341100"/>
            <a:ext cx="6704570"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示例：培训计划</a:t>
            </a:r>
          </a:p>
        </p:txBody>
      </p:sp>
      <p:graphicFrame>
        <p:nvGraphicFramePr>
          <p:cNvPr id="3" name="内容占位符 3">
            <a:extLst>
              <a:ext uri="{FF2B5EF4-FFF2-40B4-BE49-F238E27FC236}">
                <a16:creationId xmlns:a16="http://schemas.microsoft.com/office/drawing/2014/main" id="{CE9A8A95-3327-43B6-B335-A57E61F7D247}"/>
              </a:ext>
            </a:extLst>
          </p:cNvPr>
          <p:cNvGraphicFramePr/>
          <p:nvPr>
            <p:extLst>
              <p:ext uri="{D42A27DB-BD31-4B8C-83A1-F6EECF244321}">
                <p14:modId val="2230198603"/>
              </p:ext>
            </p:extLst>
          </p:nvPr>
        </p:nvGraphicFramePr>
        <p:xfrm>
          <a:off x="720435" y="2003792"/>
          <a:ext cx="10751130" cy="4340513"/>
        </p:xfrm>
        <a:graphic>
          <a:graphicData uri="http://schemas.openxmlformats.org/drawingml/2006/table">
            <a:tbl>
              <a:tblPr bandRow="1" firstRow="1">
                <a:tableStyleId>{5C22544A-7EE6-4342-B048-85BDC9FD1C3A}</a:tableStyleId>
              </a:tblPr>
              <a:tblGrid>
                <a:gridCol w="2934235">
                  <a:extLst>
                    <a:ext uri="{9D8B030D-6E8A-4147-A177-3AD203B41FA5}">
                      <a16:colId xmlns:a16="http://schemas.microsoft.com/office/drawing/2014/main" val="20000"/>
                    </a:ext>
                  </a:extLst>
                </a:gridCol>
                <a:gridCol w="7816895">
                  <a:extLst>
                    <a:ext uri="{9D8B030D-6E8A-4147-A177-3AD203B41FA5}">
                      <a16:colId xmlns:a16="http://schemas.microsoft.com/office/drawing/2014/main" val="20001"/>
                    </a:ext>
                  </a:extLst>
                </a:gridCol>
              </a:tblGrid>
              <a:tr h="418444">
                <a:tc gridSpan="2">
                  <a:txBody>
                    <a:bodyPr vert="horz" wrap="square"/>
                    <a:lstStyle/>
                    <a:p>
                      <a:pPr algn="l"/>
                      <a:r>
                        <a:rPr altLang="zh-CN" lang="en-US">
                          <a:solidFill>
                            <a:schemeClr val="bg1"/>
                          </a:solidFill>
                          <a:latin typeface="+mn-lt"/>
                          <a:ea typeface="+mn-ea"/>
                          <a:cs typeface="+mn-ea"/>
                          <a:sym typeface="+mn-lt"/>
                        </a:rPr>
                        <a:t>《</a:t>
                      </a:r>
                      <a:r>
                        <a:rPr altLang="en-US" lang="zh-CN">
                          <a:solidFill>
                            <a:schemeClr val="bg1"/>
                          </a:solidFill>
                          <a:latin typeface="+mn-lt"/>
                          <a:ea typeface="+mn-ea"/>
                          <a:cs typeface="+mn-ea"/>
                          <a:sym typeface="+mn-lt"/>
                        </a:rPr>
                        <a:t>如何制定工作计划</a:t>
                      </a:r>
                      <a:r>
                        <a:rPr altLang="zh-CN" lang="en-US">
                          <a:solidFill>
                            <a:schemeClr val="bg1"/>
                          </a:solidFill>
                          <a:latin typeface="+mn-lt"/>
                          <a:ea typeface="+mn-ea"/>
                          <a:cs typeface="+mn-ea"/>
                          <a:sym typeface="+mn-lt"/>
                        </a:rPr>
                        <a:t>》</a:t>
                      </a:r>
                      <a:r>
                        <a:rPr altLang="en-US" lang="zh-CN">
                          <a:solidFill>
                            <a:schemeClr val="bg1"/>
                          </a:solidFill>
                          <a:latin typeface="+mn-lt"/>
                          <a:ea typeface="+mn-ea"/>
                          <a:cs typeface="+mn-ea"/>
                          <a:sym typeface="+mn-lt"/>
                        </a:rPr>
                        <a:t>培训计划</a:t>
                      </a:r>
                    </a:p>
                  </a:txBody>
                  <a:tcPr anchor="ctr">
                    <a:gradFill>
                      <a:gsLst>
                        <a:gs pos="0">
                          <a:srgbClr val="3F4C97"/>
                        </a:gs>
                        <a:gs pos="100000">
                          <a:srgbClr val="669EE3"/>
                        </a:gs>
                      </a:gsLst>
                      <a:lin ang="5400000" scaled="0"/>
                    </a:gradFill>
                  </a:tcPr>
                </a:tc>
                <a:tc hMerge="1">
                  <a:txBody>
                    <a:bodyPr vert="horz" wrap="square"/>
                    <a:lstStyle/>
                    <a:p>
                      <a:endParaRPr altLang="en-US" lang="zh-CN"/>
                    </a:p>
                  </a:txBody>
                  <a:tcPr/>
                </a:tc>
                <a:extLst>
                  <a:ext uri="{0D108BD9-81ED-4DB2-BD59-A6C34878D82A}">
                    <a16:rowId xmlns:a16="http://schemas.microsoft.com/office/drawing/2014/main" val="10000"/>
                  </a:ext>
                </a:extLst>
              </a:tr>
              <a:tr h="418444">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lang="zh-CN">
                          <a:solidFill>
                            <a:schemeClr val="tx1">
                              <a:lumMod val="75000"/>
                              <a:lumOff val="25000"/>
                            </a:schemeClr>
                          </a:solidFill>
                          <a:latin typeface="+mn-lt"/>
                          <a:ea typeface="+mn-ea"/>
                          <a:cs typeface="+mn-ea"/>
                          <a:sym typeface="+mn-lt"/>
                        </a:rPr>
                        <a:t>目的</a:t>
                      </a:r>
                      <a:r>
                        <a:rPr altLang="zh-CN" lang="en-US">
                          <a:solidFill>
                            <a:schemeClr val="tx1">
                              <a:lumMod val="75000"/>
                              <a:lumOff val="25000"/>
                            </a:schemeClr>
                          </a:solidFill>
                          <a:latin typeface="+mn-lt"/>
                          <a:ea typeface="+mn-ea"/>
                          <a:cs typeface="+mn-ea"/>
                          <a:sym typeface="+mn-lt"/>
                        </a:rPr>
                        <a:t>why</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defTabSz="914400" eaLnBrk="1" fontAlgn="auto" hangingPunct="1" indent="0" latinLnBrk="0" marL="0" marR="0" rtl="0">
                        <a:lnSpc>
                          <a:spcPct val="100000"/>
                        </a:lnSpc>
                        <a:spcBef>
                          <a:spcPct val="0"/>
                        </a:spcBef>
                        <a:spcAft>
                          <a:spcPct val="0"/>
                        </a:spcAft>
                        <a:buClrTx/>
                        <a:buSzTx/>
                        <a:buFontTx/>
                        <a:buNone/>
                        <a:defRPr/>
                      </a:pPr>
                      <a:r>
                        <a:rPr altLang="en-US" lang="zh-CN">
                          <a:solidFill>
                            <a:schemeClr val="tx1">
                              <a:lumMod val="75000"/>
                              <a:lumOff val="25000"/>
                            </a:schemeClr>
                          </a:solidFill>
                          <a:latin typeface="+mn-lt"/>
                          <a:ea typeface="+mn-ea"/>
                          <a:cs typeface="+mn-ea"/>
                          <a:sym typeface="+mn-lt"/>
                        </a:rPr>
                        <a:t>指导大家如何做计划，提高制定计划的水平</a:t>
                      </a:r>
                    </a:p>
                  </a:txBody>
                  <a:tcPr anchor="ctr"/>
                </a:tc>
                <a:extLst>
                  <a:ext uri="{0D108BD9-81ED-4DB2-BD59-A6C34878D82A}">
                    <a16:rowId xmlns:a16="http://schemas.microsoft.com/office/drawing/2014/main" val="10001"/>
                  </a:ext>
                </a:extLst>
              </a:tr>
              <a:tr h="625936">
                <a:tc>
                  <a:txBody>
                    <a:bodyPr vert="horz" wrap="square"/>
                    <a:lstStyle/>
                    <a:p>
                      <a:pPr algn="l"/>
                      <a:r>
                        <a:rPr altLang="en-US" lang="zh-CN">
                          <a:solidFill>
                            <a:schemeClr val="tx1">
                              <a:lumMod val="75000"/>
                              <a:lumOff val="25000"/>
                            </a:schemeClr>
                          </a:solidFill>
                          <a:latin typeface="+mn-lt"/>
                          <a:ea typeface="+mn-ea"/>
                          <a:cs typeface="+mn-ea"/>
                          <a:sym typeface="+mn-lt"/>
                        </a:rPr>
                        <a:t>课程目标</a:t>
                      </a:r>
                      <a:r>
                        <a:rPr altLang="zh-CN" lang="en-US">
                          <a:solidFill>
                            <a:schemeClr val="tx1">
                              <a:lumMod val="75000"/>
                              <a:lumOff val="25000"/>
                            </a:schemeClr>
                          </a:solidFill>
                          <a:latin typeface="+mn-lt"/>
                          <a:ea typeface="+mn-ea"/>
                          <a:cs typeface="+mn-ea"/>
                          <a:sym typeface="+mn-lt"/>
                        </a:rPr>
                        <a:t>what</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使参加培训人员了解计划的基本知识，学会简单的计划制定方法</a:t>
                      </a:r>
                    </a:p>
                  </a:txBody>
                  <a:tcPr anchor="ctr"/>
                </a:tc>
                <a:extLst>
                  <a:ext uri="{0D108BD9-81ED-4DB2-BD59-A6C34878D82A}">
                    <a16:rowId xmlns:a16="http://schemas.microsoft.com/office/drawing/2014/main" val="10002"/>
                  </a:ext>
                </a:extLst>
              </a:tr>
              <a:tr h="418444">
                <a:tc>
                  <a:txBody>
                    <a:bodyPr vert="horz" wrap="square"/>
                    <a:lstStyle/>
                    <a:p>
                      <a:pPr algn="l"/>
                      <a:r>
                        <a:rPr altLang="en-US" lang="zh-CN">
                          <a:solidFill>
                            <a:schemeClr val="tx1">
                              <a:lumMod val="75000"/>
                              <a:lumOff val="25000"/>
                            </a:schemeClr>
                          </a:solidFill>
                          <a:latin typeface="+mn-lt"/>
                          <a:ea typeface="+mn-ea"/>
                          <a:cs typeface="+mn-ea"/>
                          <a:sym typeface="+mn-lt"/>
                        </a:rPr>
                        <a:t>培训时间</a:t>
                      </a:r>
                      <a:r>
                        <a:rPr altLang="zh-CN" lang="en-US">
                          <a:solidFill>
                            <a:schemeClr val="tx1">
                              <a:lumMod val="75000"/>
                              <a:lumOff val="25000"/>
                            </a:schemeClr>
                          </a:solidFill>
                          <a:latin typeface="+mn-lt"/>
                          <a:ea typeface="+mn-ea"/>
                          <a:cs typeface="+mn-ea"/>
                          <a:sym typeface="+mn-lt"/>
                        </a:rPr>
                        <a:t>when</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a:r>
                        <a:rPr altLang="zh-CN" lang="en-US">
                          <a:solidFill>
                            <a:schemeClr val="tx1">
                              <a:lumMod val="75000"/>
                              <a:lumOff val="25000"/>
                            </a:schemeClr>
                          </a:solidFill>
                          <a:latin typeface="+mn-lt"/>
                          <a:ea typeface="+mn-ea"/>
                          <a:cs typeface="+mn-ea"/>
                          <a:sym typeface="+mn-lt"/>
                        </a:rPr>
                        <a:t>5</a:t>
                      </a:r>
                      <a:r>
                        <a:rPr altLang="en-US" lang="zh-CN">
                          <a:solidFill>
                            <a:schemeClr val="tx1">
                              <a:lumMod val="75000"/>
                              <a:lumOff val="25000"/>
                            </a:schemeClr>
                          </a:solidFill>
                          <a:latin typeface="+mn-lt"/>
                          <a:ea typeface="+mn-ea"/>
                          <a:cs typeface="+mn-ea"/>
                          <a:sym typeface="+mn-lt"/>
                        </a:rPr>
                        <a:t>月</a:t>
                      </a:r>
                      <a:r>
                        <a:rPr altLang="zh-CN" lang="en-US">
                          <a:solidFill>
                            <a:schemeClr val="tx1">
                              <a:lumMod val="75000"/>
                              <a:lumOff val="25000"/>
                            </a:schemeClr>
                          </a:solidFill>
                          <a:latin typeface="+mn-lt"/>
                          <a:ea typeface="+mn-ea"/>
                          <a:cs typeface="+mn-ea"/>
                          <a:sym typeface="+mn-lt"/>
                        </a:rPr>
                        <a:t>19</a:t>
                      </a:r>
                      <a:r>
                        <a:rPr altLang="en-US" lang="zh-CN">
                          <a:solidFill>
                            <a:schemeClr val="tx1">
                              <a:lumMod val="75000"/>
                              <a:lumOff val="25000"/>
                            </a:schemeClr>
                          </a:solidFill>
                          <a:latin typeface="+mn-lt"/>
                          <a:ea typeface="+mn-ea"/>
                          <a:cs typeface="+mn-ea"/>
                          <a:sym typeface="+mn-lt"/>
                        </a:rPr>
                        <a:t>日</a:t>
                      </a:r>
                      <a:r>
                        <a:rPr altLang="zh-CN" lang="en-US">
                          <a:solidFill>
                            <a:schemeClr val="tx1">
                              <a:lumMod val="75000"/>
                              <a:lumOff val="25000"/>
                            </a:schemeClr>
                          </a:solidFill>
                          <a:latin typeface="+mn-lt"/>
                          <a:ea typeface="+mn-ea"/>
                          <a:cs typeface="+mn-ea"/>
                          <a:sym typeface="+mn-lt"/>
                        </a:rPr>
                        <a:t>18</a:t>
                      </a:r>
                      <a:r>
                        <a:rPr altLang="en-US" lang="zh-CN">
                          <a:solidFill>
                            <a:schemeClr val="tx1">
                              <a:lumMod val="75000"/>
                              <a:lumOff val="25000"/>
                            </a:schemeClr>
                          </a:solidFill>
                          <a:latin typeface="+mn-lt"/>
                          <a:ea typeface="+mn-ea"/>
                          <a:cs typeface="+mn-ea"/>
                          <a:sym typeface="+mn-lt"/>
                        </a:rPr>
                        <a:t>：</a:t>
                      </a:r>
                      <a:r>
                        <a:rPr altLang="zh-CN" lang="en-US">
                          <a:solidFill>
                            <a:schemeClr val="tx1">
                              <a:lumMod val="75000"/>
                              <a:lumOff val="25000"/>
                            </a:schemeClr>
                          </a:solidFill>
                          <a:latin typeface="+mn-lt"/>
                          <a:ea typeface="+mn-ea"/>
                          <a:cs typeface="+mn-ea"/>
                          <a:sym typeface="+mn-lt"/>
                        </a:rPr>
                        <a:t>00-19</a:t>
                      </a:r>
                      <a:r>
                        <a:rPr altLang="en-US" lang="zh-CN">
                          <a:solidFill>
                            <a:schemeClr val="tx1">
                              <a:lumMod val="75000"/>
                              <a:lumOff val="25000"/>
                            </a:schemeClr>
                          </a:solidFill>
                          <a:latin typeface="+mn-lt"/>
                          <a:ea typeface="+mn-ea"/>
                          <a:cs typeface="+mn-ea"/>
                          <a:sym typeface="+mn-lt"/>
                        </a:rPr>
                        <a:t>：</a:t>
                      </a:r>
                      <a:r>
                        <a:rPr altLang="zh-CN" lang="en-US">
                          <a:solidFill>
                            <a:schemeClr val="tx1">
                              <a:lumMod val="75000"/>
                              <a:lumOff val="25000"/>
                            </a:schemeClr>
                          </a:solidFill>
                          <a:latin typeface="+mn-lt"/>
                          <a:ea typeface="+mn-ea"/>
                          <a:cs typeface="+mn-ea"/>
                          <a:sym typeface="+mn-lt"/>
                        </a:rPr>
                        <a:t>30</a:t>
                      </a:r>
                      <a:endParaRPr altLang="en-US" lang="zh-CN">
                        <a:solidFill>
                          <a:schemeClr val="tx1">
                            <a:lumMod val="75000"/>
                            <a:lumOff val="25000"/>
                          </a:schemeClr>
                        </a:solidFill>
                        <a:latin typeface="+mn-lt"/>
                        <a:ea typeface="+mn-ea"/>
                        <a:cs typeface="+mn-ea"/>
                        <a:sym typeface="+mn-lt"/>
                      </a:endParaRPr>
                    </a:p>
                  </a:txBody>
                  <a:tcPr anchor="ctr"/>
                </a:tc>
                <a:extLst>
                  <a:ext uri="{0D108BD9-81ED-4DB2-BD59-A6C34878D82A}">
                    <a16:rowId xmlns:a16="http://schemas.microsoft.com/office/drawing/2014/main" val="10003"/>
                  </a:ext>
                </a:extLst>
              </a:tr>
              <a:tr h="418444">
                <a:tc>
                  <a:txBody>
                    <a:bodyPr vert="horz" wrap="square"/>
                    <a:lstStyle/>
                    <a:p>
                      <a:pPr algn="l"/>
                      <a:r>
                        <a:rPr altLang="en-US" lang="zh-CN">
                          <a:solidFill>
                            <a:schemeClr val="tx1">
                              <a:lumMod val="75000"/>
                              <a:lumOff val="25000"/>
                            </a:schemeClr>
                          </a:solidFill>
                          <a:latin typeface="+mn-lt"/>
                          <a:ea typeface="+mn-ea"/>
                          <a:cs typeface="+mn-ea"/>
                          <a:sym typeface="+mn-lt"/>
                        </a:rPr>
                        <a:t>培训地点</a:t>
                      </a:r>
                      <a:r>
                        <a:rPr altLang="zh-CN" lang="en-US">
                          <a:solidFill>
                            <a:schemeClr val="tx1">
                              <a:lumMod val="75000"/>
                              <a:lumOff val="25000"/>
                            </a:schemeClr>
                          </a:solidFill>
                          <a:latin typeface="+mn-lt"/>
                          <a:ea typeface="+mn-ea"/>
                          <a:cs typeface="+mn-ea"/>
                          <a:sym typeface="+mn-lt"/>
                        </a:rPr>
                        <a:t>where</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公司会议室</a:t>
                      </a:r>
                    </a:p>
                  </a:txBody>
                  <a:tcPr anchor="ctr"/>
                </a:tc>
                <a:extLst>
                  <a:ext uri="{0D108BD9-81ED-4DB2-BD59-A6C34878D82A}">
                    <a16:rowId xmlns:a16="http://schemas.microsoft.com/office/drawing/2014/main" val="10004"/>
                  </a:ext>
                </a:extLst>
              </a:tr>
              <a:tr h="418444">
                <a:tc>
                  <a:txBody>
                    <a:bodyPr vert="horz" wrap="square"/>
                    <a:lstStyle/>
                    <a:p>
                      <a:pPr algn="l"/>
                      <a:r>
                        <a:rPr altLang="en-US" lang="zh-CN">
                          <a:solidFill>
                            <a:schemeClr val="tx1">
                              <a:lumMod val="75000"/>
                              <a:lumOff val="25000"/>
                            </a:schemeClr>
                          </a:solidFill>
                          <a:latin typeface="+mn-lt"/>
                          <a:ea typeface="+mn-ea"/>
                          <a:cs typeface="+mn-ea"/>
                          <a:sym typeface="+mn-lt"/>
                        </a:rPr>
                        <a:t>培训讲师</a:t>
                      </a: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胡全政</a:t>
                      </a:r>
                    </a:p>
                  </a:txBody>
                  <a:tcPr anchor="ctr"/>
                </a:tc>
                <a:extLst>
                  <a:ext uri="{0D108BD9-81ED-4DB2-BD59-A6C34878D82A}">
                    <a16:rowId xmlns:a16="http://schemas.microsoft.com/office/drawing/2014/main" val="10005"/>
                  </a:ext>
                </a:extLst>
              </a:tr>
              <a:tr h="418444">
                <a:tc>
                  <a:txBody>
                    <a:bodyPr vert="horz" wrap="square"/>
                    <a:lstStyle/>
                    <a:p>
                      <a:pPr algn="l"/>
                      <a:r>
                        <a:rPr altLang="en-US" lang="zh-CN">
                          <a:solidFill>
                            <a:schemeClr val="tx1">
                              <a:lumMod val="75000"/>
                              <a:lumOff val="25000"/>
                            </a:schemeClr>
                          </a:solidFill>
                          <a:latin typeface="+mn-lt"/>
                          <a:ea typeface="+mn-ea"/>
                          <a:cs typeface="+mn-ea"/>
                          <a:sym typeface="+mn-lt"/>
                        </a:rPr>
                        <a:t>参加人员</a:t>
                      </a: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全体管理人员</a:t>
                      </a:r>
                    </a:p>
                  </a:txBody>
                  <a:tcPr anchor="ctr"/>
                </a:tc>
                <a:extLst>
                  <a:ext uri="{0D108BD9-81ED-4DB2-BD59-A6C34878D82A}">
                    <a16:rowId xmlns:a16="http://schemas.microsoft.com/office/drawing/2014/main" val="10006"/>
                  </a:ext>
                </a:extLst>
              </a:tr>
              <a:tr h="625936">
                <a:tc>
                  <a:txBody>
                    <a:bodyPr vert="horz" wrap="square"/>
                    <a:lstStyle/>
                    <a:p>
                      <a:pPr algn="l"/>
                      <a:r>
                        <a:rPr altLang="en-US" lang="zh-CN">
                          <a:solidFill>
                            <a:schemeClr val="tx1">
                              <a:lumMod val="75000"/>
                              <a:lumOff val="25000"/>
                            </a:schemeClr>
                          </a:solidFill>
                          <a:latin typeface="+mn-lt"/>
                          <a:ea typeface="+mn-ea"/>
                          <a:cs typeface="+mn-ea"/>
                          <a:sym typeface="+mn-lt"/>
                        </a:rPr>
                        <a:t>培训方式</a:t>
                      </a:r>
                      <a:r>
                        <a:rPr altLang="zh-CN" lang="en-US">
                          <a:solidFill>
                            <a:schemeClr val="tx1">
                              <a:lumMod val="75000"/>
                              <a:lumOff val="25000"/>
                            </a:schemeClr>
                          </a:solidFill>
                          <a:latin typeface="+mn-lt"/>
                          <a:ea typeface="+mn-ea"/>
                          <a:cs typeface="+mn-ea"/>
                          <a:sym typeface="+mn-lt"/>
                        </a:rPr>
                        <a:t>how</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以课堂讲授的形式，穿插进行理论讲解、实操演练、解惑答疑等</a:t>
                      </a:r>
                    </a:p>
                  </a:txBody>
                  <a:tcPr anchor="ctr"/>
                </a:tc>
                <a:extLst>
                  <a:ext uri="{0D108BD9-81ED-4DB2-BD59-A6C34878D82A}">
                    <a16:rowId xmlns:a16="http://schemas.microsoft.com/office/drawing/2014/main" val="10007"/>
                  </a:ext>
                </a:extLst>
              </a:tr>
              <a:tr h="577977">
                <a:tc>
                  <a:txBody>
                    <a:bodyPr vert="horz" wrap="square"/>
                    <a:lstStyle/>
                    <a:p>
                      <a:pPr algn="l"/>
                      <a:r>
                        <a:rPr altLang="en-US" lang="zh-CN">
                          <a:solidFill>
                            <a:schemeClr val="tx1">
                              <a:lumMod val="75000"/>
                              <a:lumOff val="25000"/>
                            </a:schemeClr>
                          </a:solidFill>
                          <a:latin typeface="+mn-lt"/>
                          <a:ea typeface="+mn-ea"/>
                          <a:cs typeface="+mn-ea"/>
                          <a:sym typeface="+mn-lt"/>
                        </a:rPr>
                        <a:t>培训经费</a:t>
                      </a:r>
                      <a:r>
                        <a:rPr altLang="en-US" baseline="0" lang="zh-CN">
                          <a:solidFill>
                            <a:schemeClr val="tx1">
                              <a:lumMod val="75000"/>
                              <a:lumOff val="25000"/>
                            </a:schemeClr>
                          </a:solidFill>
                          <a:latin typeface="+mn-lt"/>
                          <a:ea typeface="+mn-ea"/>
                          <a:cs typeface="+mn-ea"/>
                          <a:sym typeface="+mn-lt"/>
                        </a:rPr>
                        <a:t> </a:t>
                      </a:r>
                      <a:r>
                        <a:rPr altLang="zh-CN" err="1" lang="en-US">
                          <a:solidFill>
                            <a:schemeClr val="tx1">
                              <a:lumMod val="75000"/>
                              <a:lumOff val="25000"/>
                            </a:schemeClr>
                          </a:solidFill>
                          <a:latin typeface="+mn-lt"/>
                          <a:ea typeface="+mn-ea"/>
                          <a:cs typeface="+mn-ea"/>
                          <a:sym typeface="+mn-lt"/>
                        </a:rPr>
                        <a:t>howmuch</a:t>
                      </a:r>
                      <a:endParaRPr altLang="en-US" lang="zh-CN">
                        <a:solidFill>
                          <a:schemeClr val="tx1">
                            <a:lumMod val="75000"/>
                            <a:lumOff val="25000"/>
                          </a:schemeClr>
                        </a:solidFill>
                        <a:latin typeface="+mn-lt"/>
                        <a:ea typeface="+mn-ea"/>
                        <a:cs typeface="+mn-ea"/>
                        <a:sym typeface="+mn-lt"/>
                      </a:endParaRPr>
                    </a:p>
                  </a:txBody>
                  <a:tcPr anchor="ctr"/>
                </a:tc>
                <a:tc>
                  <a:txBody>
                    <a:bodyPr vert="horz" wrap="square"/>
                    <a:lstStyle/>
                    <a:p>
                      <a:pPr algn="l"/>
                      <a:r>
                        <a:rPr altLang="en-US" lang="zh-CN">
                          <a:solidFill>
                            <a:schemeClr val="tx1">
                              <a:lumMod val="75000"/>
                              <a:lumOff val="25000"/>
                            </a:schemeClr>
                          </a:solidFill>
                          <a:latin typeface="+mn-lt"/>
                          <a:ea typeface="+mn-ea"/>
                          <a:cs typeface="+mn-ea"/>
                          <a:sym typeface="+mn-lt"/>
                        </a:rPr>
                        <a:t>无</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val="3231847518"/>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42" presetSubtype="0">
                                  <p:stCondLst>
                                    <p:cond delay="0"/>
                                  </p:stCondLst>
                                  <p:childTnLst>
                                    <p:set>
                                      <p:cBhvr>
                                        <p:cTn dur="1" fill="hold" id="16">
                                          <p:stCondLst>
                                            <p:cond delay="0"/>
                                          </p:stCondLst>
                                        </p:cTn>
                                        <p:tgtEl>
                                          <p:spTgt spid="3"/>
                                        </p:tgtEl>
                                        <p:attrNameLst>
                                          <p:attrName>style.visibility</p:attrName>
                                        </p:attrNameLst>
                                      </p:cBhvr>
                                      <p:to>
                                        <p:strVal val="visible"/>
                                      </p:to>
                                    </p:set>
                                    <p:animEffect filter="fade" transition="in">
                                      <p:cBhvr>
                                        <p:cTn dur="1000" id="17"/>
                                        <p:tgtEl>
                                          <p:spTgt spid="3"/>
                                        </p:tgtEl>
                                      </p:cBhvr>
                                    </p:animEffect>
                                    <p:anim calcmode="lin" valueType="num">
                                      <p:cBhvr>
                                        <p:cTn dur="1000" fill="hold" id="18"/>
                                        <p:tgtEl>
                                          <p:spTgt spid="3"/>
                                        </p:tgtEl>
                                        <p:attrNameLst>
                                          <p:attrName>ppt_x</p:attrName>
                                        </p:attrNameLst>
                                      </p:cBhvr>
                                      <p:tavLst>
                                        <p:tav tm="0">
                                          <p:val>
                                            <p:strVal val="#ppt_x"/>
                                          </p:val>
                                        </p:tav>
                                        <p:tav tm="100000">
                                          <p:val>
                                            <p:strVal val="#ppt_x"/>
                                          </p:val>
                                        </p:tav>
                                      </p:tavLst>
                                    </p:anim>
                                    <p:anim calcmode="lin" valueType="num">
                                      <p:cBhvr>
                                        <p:cTn dur="1000" fill="hold" id="19"/>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内容占位符 2">
            <a:extLst>
              <a:ext uri="{FF2B5EF4-FFF2-40B4-BE49-F238E27FC236}">
                <a16:creationId xmlns:a16="http://schemas.microsoft.com/office/drawing/2014/main" id="{9440A431-7483-4603-B93F-5C20505E2416}"/>
              </a:ext>
            </a:extLst>
          </p:cNvPr>
          <p:cNvSpPr txBox="1"/>
          <p:nvPr/>
        </p:nvSpPr>
        <p:spPr>
          <a:xfrm>
            <a:off x="3259681" y="1315421"/>
            <a:ext cx="567263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计划制定的过程</a:t>
            </a:r>
          </a:p>
        </p:txBody>
      </p:sp>
      <p:grpSp>
        <p:nvGrpSpPr>
          <p:cNvPr id="11" name="组合 10">
            <a:extLst>
              <a:ext uri="{FF2B5EF4-FFF2-40B4-BE49-F238E27FC236}">
                <a16:creationId xmlns:a16="http://schemas.microsoft.com/office/drawing/2014/main" id="{5A25175C-CCBA-435B-886C-FEC67F373CE9}"/>
              </a:ext>
            </a:extLst>
          </p:cNvPr>
          <p:cNvGrpSpPr/>
          <p:nvPr/>
        </p:nvGrpSpPr>
        <p:grpSpPr>
          <a:xfrm>
            <a:off x="1433080" y="1969635"/>
            <a:ext cx="9325841" cy="4248460"/>
            <a:chOff x="1094509" y="1441306"/>
            <a:chExt cx="10485582" cy="4776789"/>
          </a:xfrm>
        </p:grpSpPr>
        <p:grpSp>
          <p:nvGrpSpPr>
            <p:cNvPr id="12" name="组合 11">
              <a:extLst>
                <a:ext uri="{FF2B5EF4-FFF2-40B4-BE49-F238E27FC236}">
                  <a16:creationId xmlns:a16="http://schemas.microsoft.com/office/drawing/2014/main" id="{E01E2569-6504-416F-A4F1-3BC34A41366B}"/>
                </a:ext>
              </a:extLst>
            </p:cNvPr>
            <p:cNvGrpSpPr/>
            <p:nvPr/>
          </p:nvGrpSpPr>
          <p:grpSpPr>
            <a:xfrm>
              <a:off x="1094509" y="1441306"/>
              <a:ext cx="10485582" cy="4776789"/>
              <a:chOff x="1094509" y="1441306"/>
              <a:chExt cx="10485582" cy="4776789"/>
            </a:xfrm>
          </p:grpSpPr>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14" name="243644" title="iSlide™ 版权声明  COPYRIGHT NOTICE">
                <a:extLst>
                  <a:ext uri="{FF2B5EF4-FFF2-40B4-BE49-F238E27FC236}">
                    <a16:creationId xmlns:a16="http://schemas.microsoft.com/office/drawing/2014/main" id="{35607F80-87F3-4845-A064-ACB8CAC322EF}"/>
                  </a:ext>
                </a:extLst>
              </p:cNvPr>
              <p:cNvGrpSpPr>
                <a:grpSpLocks noChangeAspect="1"/>
              </p:cNvGrpSpPr>
              <p:nvPr>
                <p:custDataLst>
                  <p:tags r:id="rId2"/>
                </p:custDataLst>
              </p:nvPr>
            </p:nvGrpSpPr>
            <p:grpSpPr>
              <a:xfrm>
                <a:off x="1094509" y="1441306"/>
                <a:ext cx="10485582" cy="4776789"/>
                <a:chOff x="853209" y="1385888"/>
                <a:chExt cx="10485582" cy="4776789"/>
              </a:xfrm>
            </p:grpSpPr>
            <p:cxnSp>
              <p:nvCxnSpPr>
                <p:cNvPr id="16" name="直接箭头连接符 15">
                  <a:extLst>
                    <a:ext uri="{FF2B5EF4-FFF2-40B4-BE49-F238E27FC236}">
                      <a16:creationId xmlns:a16="http://schemas.microsoft.com/office/drawing/2014/main" id="{630B4683-A1C5-4588-AF44-4774CD370C5B}"/>
                    </a:ext>
                  </a:extLst>
                </p:cNvPr>
                <p:cNvCxnSpPr>
                  <a:stCxn id="29" idx="4"/>
                  <a:endCxn id="30" idx="0"/>
                </p:cNvCxnSpPr>
                <p:nvPr/>
              </p:nvCxnSpPr>
              <p:spPr>
                <a:xfrm flipH="1">
                  <a:off x="1477097" y="2633664"/>
                  <a:ext cx="0" cy="2285999"/>
                </a:xfrm>
                <a:prstGeom prst="straightConnector1">
                  <a:avLst/>
                </a:prstGeom>
                <a:ln cap="rnd" w="3175">
                  <a:solidFill>
                    <a:schemeClr val="bg1">
                      <a:lumMod val="75000"/>
                    </a:schemeClr>
                  </a:solidFill>
                  <a:round/>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74A0BA5F-00B3-46A5-9C06-5C9B34935E9D}"/>
                    </a:ext>
                  </a:extLst>
                </p:cNvPr>
                <p:cNvCxnSpPr>
                  <a:stCxn id="30" idx="6"/>
                  <a:endCxn id="38" idx="2"/>
                </p:cNvCxnSpPr>
                <p:nvPr/>
              </p:nvCxnSpPr>
              <p:spPr>
                <a:xfrm>
                  <a:off x="1824759" y="5267325"/>
                  <a:ext cx="2723429" cy="0"/>
                </a:xfrm>
                <a:prstGeom prst="straightConnector1">
                  <a:avLst/>
                </a:prstGeom>
                <a:ln cap="rnd" w="3175">
                  <a:solidFill>
                    <a:schemeClr val="bg1">
                      <a:lumMod val="75000"/>
                    </a:schemeClr>
                  </a:solidFill>
                  <a:round/>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240AD4C0-CAB1-49D5-82AC-7D7DDEB0BB1D}"/>
                    </a:ext>
                  </a:extLst>
                </p:cNvPr>
                <p:cNvCxnSpPr>
                  <a:stCxn id="38" idx="0"/>
                  <a:endCxn id="42" idx="4"/>
                </p:cNvCxnSpPr>
                <p:nvPr/>
              </p:nvCxnSpPr>
              <p:spPr>
                <a:xfrm flipH="1" flipV="1">
                  <a:off x="4895850" y="2357438"/>
                  <a:ext cx="0" cy="2562225"/>
                </a:xfrm>
                <a:prstGeom prst="straightConnector1">
                  <a:avLst/>
                </a:prstGeom>
                <a:ln cap="rnd" w="3175">
                  <a:solidFill>
                    <a:schemeClr val="bg1">
                      <a:lumMod val="75000"/>
                    </a:schemeClr>
                  </a:solidFill>
                  <a:round/>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7B6ECD88-F782-4CA7-B222-F40084F15D98}"/>
                    </a:ext>
                  </a:extLst>
                </p:cNvPr>
                <p:cNvCxnSpPr>
                  <a:stCxn id="42" idx="6"/>
                  <a:endCxn id="36" idx="2"/>
                </p:cNvCxnSpPr>
                <p:nvPr/>
              </p:nvCxnSpPr>
              <p:spPr>
                <a:xfrm>
                  <a:off x="5243512" y="2009776"/>
                  <a:ext cx="2999655" cy="0"/>
                </a:xfrm>
                <a:prstGeom prst="straightConnector1">
                  <a:avLst/>
                </a:prstGeom>
                <a:ln cap="rnd" w="3175">
                  <a:solidFill>
                    <a:schemeClr val="bg1">
                      <a:lumMod val="75000"/>
                    </a:schemeClr>
                  </a:solidFill>
                  <a:round/>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DF8842EB-7BA9-40CC-B719-92C6E798503E}"/>
                    </a:ext>
                  </a:extLst>
                </p:cNvPr>
                <p:cNvCxnSpPr>
                  <a:stCxn id="36" idx="4"/>
                  <a:endCxn id="26" idx="0"/>
                </p:cNvCxnSpPr>
                <p:nvPr/>
              </p:nvCxnSpPr>
              <p:spPr>
                <a:xfrm flipH="1">
                  <a:off x="8590829" y="2357438"/>
                  <a:ext cx="0" cy="2557463"/>
                </a:xfrm>
                <a:prstGeom prst="straightConnector1">
                  <a:avLst/>
                </a:prstGeom>
                <a:ln cap="rnd" w="3175">
                  <a:solidFill>
                    <a:schemeClr val="bg1">
                      <a:lumMod val="75000"/>
                    </a:schemeClr>
                  </a:solidFill>
                  <a:round/>
                  <a:tailEnd type="triangle"/>
                </a:ln>
              </p:spPr>
              <p:style>
                <a:lnRef idx="1">
                  <a:schemeClr val="accent1"/>
                </a:lnRef>
                <a:fillRef idx="0">
                  <a:schemeClr val="accent1"/>
                </a:fillRef>
                <a:effectRef idx="0">
                  <a:schemeClr val="accent1"/>
                </a:effectRef>
                <a:fontRef idx="minor">
                  <a:schemeClr val="tx1"/>
                </a:fontRef>
              </p:style>
            </p:cxnSp>
            <p:grpSp>
              <p:nvGrpSpPr>
                <p:cNvPr id="21" name="îṩļiḋé">
                  <a:extLst>
                    <a:ext uri="{FF2B5EF4-FFF2-40B4-BE49-F238E27FC236}">
                      <a16:creationId xmlns:a16="http://schemas.microsoft.com/office/drawing/2014/main" id="{791C3A45-C300-4E27-9E9F-2CD2523F6AFD}"/>
                    </a:ext>
                  </a:extLst>
                </p:cNvPr>
                <p:cNvGrpSpPr/>
                <p:nvPr/>
              </p:nvGrpSpPr>
              <p:grpSpPr>
                <a:xfrm>
                  <a:off x="4548188" y="1529575"/>
                  <a:ext cx="3095624" cy="827863"/>
                  <a:chOff x="4726781" y="1529575"/>
                  <a:chExt cx="3095624" cy="827863"/>
                </a:xfrm>
              </p:grpSpPr>
              <p:sp>
                <p:nvSpPr>
                  <p:cNvPr id="42" name="iṩḷïḓe">
                    <a:extLst>
                      <a:ext uri="{FF2B5EF4-FFF2-40B4-BE49-F238E27FC236}">
                        <a16:creationId xmlns:a16="http://schemas.microsoft.com/office/drawing/2014/main" id="{232020C2-EA99-47E5-A0D4-AC84D67BB70D}"/>
                      </a:ext>
                    </a:extLst>
                  </p:cNvPr>
                  <p:cNvSpPr/>
                  <p:nvPr/>
                </p:nvSpPr>
                <p:spPr>
                  <a:xfrm>
                    <a:off x="4726781" y="1662114"/>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5</a:t>
                    </a:r>
                  </a:p>
                </p:txBody>
              </p:sp>
              <p:sp>
                <p:nvSpPr>
                  <p:cNvPr id="43" name="ïṧlîdè">
                    <a:extLst>
                      <a:ext uri="{FF2B5EF4-FFF2-40B4-BE49-F238E27FC236}">
                        <a16:creationId xmlns:a16="http://schemas.microsoft.com/office/drawing/2014/main" id="{12A5B216-E1C1-47EE-B66E-C00EB8263D8C}"/>
                      </a:ext>
                    </a:extLst>
                  </p:cNvPr>
                  <p:cNvSpPr txBox="1"/>
                  <p:nvPr/>
                </p:nvSpPr>
                <p:spPr>
                  <a:xfrm>
                    <a:off x="5422104" y="1529575"/>
                    <a:ext cx="2400301" cy="542928"/>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400">
                        <a:solidFill>
                          <a:schemeClr val="tx1">
                            <a:lumMod val="75000"/>
                            <a:lumOff val="25000"/>
                          </a:schemeClr>
                        </a:solidFill>
                        <a:cs typeface="+mn-ea"/>
                        <a:sym typeface="+mn-lt"/>
                      </a:rPr>
                      <a:t>列出实现计划所需要的资源</a:t>
                    </a:r>
                  </a:p>
                </p:txBody>
              </p:sp>
            </p:grpSp>
            <p:grpSp>
              <p:nvGrpSpPr>
                <p:cNvPr id="22" name="işľíḍê">
                  <a:extLst>
                    <a:ext uri="{FF2B5EF4-FFF2-40B4-BE49-F238E27FC236}">
                      <a16:creationId xmlns:a16="http://schemas.microsoft.com/office/drawing/2014/main" id="{F2FA82FE-683E-497B-AAE8-DF0A2CFC1379}"/>
                    </a:ext>
                  </a:extLst>
                </p:cNvPr>
                <p:cNvGrpSpPr/>
                <p:nvPr/>
              </p:nvGrpSpPr>
              <p:grpSpPr>
                <a:xfrm>
                  <a:off x="4548188" y="3178924"/>
                  <a:ext cx="3095624" cy="1008118"/>
                  <a:chOff x="4726781" y="3178924"/>
                  <a:chExt cx="3095624" cy="1008118"/>
                </a:xfrm>
              </p:grpSpPr>
              <p:sp>
                <p:nvSpPr>
                  <p:cNvPr id="40" name="iśļîde">
                    <a:extLst>
                      <a:ext uri="{FF2B5EF4-FFF2-40B4-BE49-F238E27FC236}">
                        <a16:creationId xmlns:a16="http://schemas.microsoft.com/office/drawing/2014/main" id="{B865C7AB-E900-4DA7-B5E2-18E60059B3FB}"/>
                      </a:ext>
                    </a:extLst>
                  </p:cNvPr>
                  <p:cNvSpPr/>
                  <p:nvPr/>
                </p:nvSpPr>
                <p:spPr>
                  <a:xfrm>
                    <a:off x="4726781" y="3295651"/>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5</a:t>
                    </a:r>
                  </a:p>
                </p:txBody>
              </p:sp>
              <p:sp>
                <p:nvSpPr>
                  <p:cNvPr id="41" name="iślíḑé">
                    <a:extLst>
                      <a:ext uri="{FF2B5EF4-FFF2-40B4-BE49-F238E27FC236}">
                        <a16:creationId xmlns:a16="http://schemas.microsoft.com/office/drawing/2014/main" id="{BAEF4A7F-85AA-4235-8D80-A6E4C1146002}"/>
                      </a:ext>
                    </a:extLst>
                  </p:cNvPr>
                  <p:cNvSpPr txBox="1"/>
                  <p:nvPr/>
                </p:nvSpPr>
                <p:spPr>
                  <a:xfrm>
                    <a:off x="5422104" y="3178924"/>
                    <a:ext cx="2400301" cy="1008118"/>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400">
                        <a:solidFill>
                          <a:schemeClr val="tx1">
                            <a:lumMod val="75000"/>
                            <a:lumOff val="25000"/>
                          </a:schemeClr>
                        </a:solidFill>
                        <a:cs typeface="+mn-ea"/>
                        <a:sym typeface="+mn-lt"/>
                      </a:rPr>
                      <a:t>列出可能遇到的问题与阻碍，找出相应的解决办法（包括与别的计划的衔接与协调）</a:t>
                    </a:r>
                  </a:p>
                </p:txBody>
              </p:sp>
            </p:grpSp>
            <p:grpSp>
              <p:nvGrpSpPr>
                <p:cNvPr id="23" name="íṣḻîḓê">
                  <a:extLst>
                    <a:ext uri="{FF2B5EF4-FFF2-40B4-BE49-F238E27FC236}">
                      <a16:creationId xmlns:a16="http://schemas.microsoft.com/office/drawing/2014/main" id="{15DA25A3-2868-419A-925A-805793BD03F7}"/>
                    </a:ext>
                  </a:extLst>
                </p:cNvPr>
                <p:cNvGrpSpPr/>
                <p:nvPr/>
              </p:nvGrpSpPr>
              <p:grpSpPr>
                <a:xfrm>
                  <a:off x="4548188" y="4802936"/>
                  <a:ext cx="3095624" cy="1008118"/>
                  <a:chOff x="4726781" y="4802936"/>
                  <a:chExt cx="3095624" cy="1008118"/>
                </a:xfrm>
              </p:grpSpPr>
              <p:sp>
                <p:nvSpPr>
                  <p:cNvPr id="38" name="íṩḷîḍé">
                    <a:extLst>
                      <a:ext uri="{FF2B5EF4-FFF2-40B4-BE49-F238E27FC236}">
                        <a16:creationId xmlns:a16="http://schemas.microsoft.com/office/drawing/2014/main" id="{C8834B2D-2FBA-4207-8E52-E5724AC93038}"/>
                      </a:ext>
                    </a:extLst>
                  </p:cNvPr>
                  <p:cNvSpPr/>
                  <p:nvPr/>
                </p:nvSpPr>
                <p:spPr>
                  <a:xfrm>
                    <a:off x="4726781" y="4919663"/>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3</a:t>
                    </a:r>
                  </a:p>
                </p:txBody>
              </p:sp>
              <p:sp>
                <p:nvSpPr>
                  <p:cNvPr id="39" name="iṥ1íḑê">
                    <a:extLst>
                      <a:ext uri="{FF2B5EF4-FFF2-40B4-BE49-F238E27FC236}">
                        <a16:creationId xmlns:a16="http://schemas.microsoft.com/office/drawing/2014/main" id="{DD2F3F7B-0044-4ECD-97F3-271965735B61}"/>
                      </a:ext>
                    </a:extLst>
                  </p:cNvPr>
                  <p:cNvSpPr txBox="1"/>
                  <p:nvPr/>
                </p:nvSpPr>
                <p:spPr>
                  <a:xfrm>
                    <a:off x="5422104" y="4802936"/>
                    <a:ext cx="2400301" cy="1008118"/>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检查自己的计划是否与公司目标一致</a:t>
                    </a:r>
                  </a:p>
                </p:txBody>
              </p:sp>
            </p:grpSp>
            <p:grpSp>
              <p:nvGrpSpPr>
                <p:cNvPr id="24" name="iSḻíḍè">
                  <a:extLst>
                    <a:ext uri="{FF2B5EF4-FFF2-40B4-BE49-F238E27FC236}">
                      <a16:creationId xmlns:a16="http://schemas.microsoft.com/office/drawing/2014/main" id="{7716E22A-7D56-429B-8DF2-73C9411F5C72}"/>
                    </a:ext>
                  </a:extLst>
                </p:cNvPr>
                <p:cNvGrpSpPr/>
                <p:nvPr/>
              </p:nvGrpSpPr>
              <p:grpSpPr>
                <a:xfrm>
                  <a:off x="8243167" y="1662114"/>
                  <a:ext cx="3095624" cy="695324"/>
                  <a:chOff x="7850982" y="1662114"/>
                  <a:chExt cx="3095624" cy="695324"/>
                </a:xfrm>
              </p:grpSpPr>
              <p:sp>
                <p:nvSpPr>
                  <p:cNvPr id="36" name="íṧ1ïḍe">
                    <a:extLst>
                      <a:ext uri="{FF2B5EF4-FFF2-40B4-BE49-F238E27FC236}">
                        <a16:creationId xmlns:a16="http://schemas.microsoft.com/office/drawing/2014/main" id="{B8C00429-6CBC-4F36-9F36-39B6F6E38DF6}"/>
                      </a:ext>
                    </a:extLst>
                  </p:cNvPr>
                  <p:cNvSpPr/>
                  <p:nvPr/>
                </p:nvSpPr>
                <p:spPr>
                  <a:xfrm>
                    <a:off x="7850982" y="1662114"/>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6</a:t>
                    </a:r>
                  </a:p>
                </p:txBody>
              </p:sp>
              <p:sp>
                <p:nvSpPr>
                  <p:cNvPr id="37" name="íṧḷíḍè">
                    <a:extLst>
                      <a:ext uri="{FF2B5EF4-FFF2-40B4-BE49-F238E27FC236}">
                        <a16:creationId xmlns:a16="http://schemas.microsoft.com/office/drawing/2014/main" id="{DCC53646-0D48-4250-8350-DD4EC46CE6E1}"/>
                      </a:ext>
                    </a:extLst>
                  </p:cNvPr>
                  <p:cNvSpPr txBox="1"/>
                  <p:nvPr/>
                </p:nvSpPr>
                <p:spPr>
                  <a:xfrm>
                    <a:off x="8546305" y="1738312"/>
                    <a:ext cx="2400301" cy="542928"/>
                  </a:xfrm>
                  <a:prstGeom prst="rect">
                    <a:avLst/>
                  </a:prstGeom>
                  <a:noFill/>
                  <a:ln>
                    <a:noFill/>
                  </a:ln>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分解目标，形成合理的目标结构</a:t>
                    </a:r>
                  </a:p>
                </p:txBody>
              </p:sp>
            </p:grpSp>
            <p:grpSp>
              <p:nvGrpSpPr>
                <p:cNvPr id="25" name="íṣḷíḑè">
                  <a:extLst>
                    <a:ext uri="{FF2B5EF4-FFF2-40B4-BE49-F238E27FC236}">
                      <a16:creationId xmlns:a16="http://schemas.microsoft.com/office/drawing/2014/main" id="{5DB6F934-62AD-4F89-BEF2-EDB22AF7CA1D}"/>
                    </a:ext>
                  </a:extLst>
                </p:cNvPr>
                <p:cNvGrpSpPr/>
                <p:nvPr/>
              </p:nvGrpSpPr>
              <p:grpSpPr>
                <a:xfrm>
                  <a:off x="8243167" y="2828979"/>
                  <a:ext cx="3095624" cy="695324"/>
                  <a:chOff x="7850982" y="2828979"/>
                  <a:chExt cx="3095624" cy="695324"/>
                </a:xfrm>
              </p:grpSpPr>
              <p:sp>
                <p:nvSpPr>
                  <p:cNvPr id="34" name="iṡľîḍè">
                    <a:extLst>
                      <a:ext uri="{FF2B5EF4-FFF2-40B4-BE49-F238E27FC236}">
                        <a16:creationId xmlns:a16="http://schemas.microsoft.com/office/drawing/2014/main" id="{57DE655B-22E0-403D-B409-D64F994650D1}"/>
                      </a:ext>
                    </a:extLst>
                  </p:cNvPr>
                  <p:cNvSpPr/>
                  <p:nvPr/>
                </p:nvSpPr>
                <p:spPr>
                  <a:xfrm>
                    <a:off x="7850982" y="2828979"/>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7</a:t>
                    </a:r>
                  </a:p>
                </p:txBody>
              </p:sp>
              <p:sp>
                <p:nvSpPr>
                  <p:cNvPr id="35" name="îŝḻiḑè">
                    <a:extLst>
                      <a:ext uri="{FF2B5EF4-FFF2-40B4-BE49-F238E27FC236}">
                        <a16:creationId xmlns:a16="http://schemas.microsoft.com/office/drawing/2014/main" id="{56129995-8C24-45A9-B9BE-E1397ABBE023}"/>
                      </a:ext>
                    </a:extLst>
                  </p:cNvPr>
                  <p:cNvSpPr txBox="1"/>
                  <p:nvPr/>
                </p:nvSpPr>
                <p:spPr>
                  <a:xfrm>
                    <a:off x="8546305" y="2905177"/>
                    <a:ext cx="2400301" cy="542928"/>
                  </a:xfrm>
                  <a:prstGeom prst="rect">
                    <a:avLst/>
                  </a:prstGeom>
                  <a:noFill/>
                  <a:ln>
                    <a:noFill/>
                  </a:ln>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综合平衡，包括任务之间的平衡，资源的平衡</a:t>
                    </a:r>
                  </a:p>
                </p:txBody>
              </p:sp>
            </p:grpSp>
            <p:sp>
              <p:nvSpPr>
                <p:cNvPr id="26" name="ísľîḍé">
                  <a:extLst>
                    <a:ext uri="{FF2B5EF4-FFF2-40B4-BE49-F238E27FC236}">
                      <a16:creationId xmlns:a16="http://schemas.microsoft.com/office/drawing/2014/main" id="{6854D462-AA52-49CA-BD24-F30E326FC987}"/>
                    </a:ext>
                  </a:extLst>
                </p:cNvPr>
                <p:cNvSpPr/>
                <p:nvPr/>
              </p:nvSpPr>
              <p:spPr>
                <a:xfrm>
                  <a:off x="7966941" y="4914901"/>
                  <a:ext cx="1247776" cy="1247776"/>
                </a:xfrm>
                <a:prstGeom prst="ellipse">
                  <a:avLst/>
                </a:prstGeom>
                <a:gradFill>
                  <a:gsLst>
                    <a:gs pos="0">
                      <a:srgbClr val="3F4C97"/>
                    </a:gs>
                    <a:gs pos="100000">
                      <a:srgbClr val="669EE3"/>
                    </a:gs>
                  </a:gsLst>
                  <a:lin ang="5400000" scaled="0"/>
                </a:gra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en-US" b="1" lang="zh-CN" sz="1200">
                      <a:solidFill>
                        <a:schemeClr val="bg1"/>
                      </a:solidFill>
                      <a:cs typeface="+mn-ea"/>
                      <a:sym typeface="+mn-lt"/>
                    </a:rPr>
                    <a:t>结束</a:t>
                  </a:r>
                </a:p>
              </p:txBody>
            </p:sp>
            <p:grpSp>
              <p:nvGrpSpPr>
                <p:cNvPr id="27" name="íṧ1îḓé">
                  <a:extLst>
                    <a:ext uri="{FF2B5EF4-FFF2-40B4-BE49-F238E27FC236}">
                      <a16:creationId xmlns:a16="http://schemas.microsoft.com/office/drawing/2014/main" id="{7C87E966-2349-41D8-8878-FAED1B4160A8}"/>
                    </a:ext>
                  </a:extLst>
                </p:cNvPr>
                <p:cNvGrpSpPr/>
                <p:nvPr/>
              </p:nvGrpSpPr>
              <p:grpSpPr>
                <a:xfrm>
                  <a:off x="1129435" y="3295651"/>
                  <a:ext cx="3095624" cy="695324"/>
                  <a:chOff x="1602580" y="3295651"/>
                  <a:chExt cx="3095624" cy="695324"/>
                </a:xfrm>
              </p:grpSpPr>
              <p:sp>
                <p:nvSpPr>
                  <p:cNvPr id="32" name="ïṡḷidé">
                    <a:extLst>
                      <a:ext uri="{FF2B5EF4-FFF2-40B4-BE49-F238E27FC236}">
                        <a16:creationId xmlns:a16="http://schemas.microsoft.com/office/drawing/2014/main" id="{D841AD65-D817-449A-907D-269B054536BC}"/>
                      </a:ext>
                    </a:extLst>
                  </p:cNvPr>
                  <p:cNvSpPr/>
                  <p:nvPr/>
                </p:nvSpPr>
                <p:spPr>
                  <a:xfrm>
                    <a:off x="1602580" y="3295651"/>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1</a:t>
                    </a:r>
                  </a:p>
                </p:txBody>
              </p:sp>
              <p:sp>
                <p:nvSpPr>
                  <p:cNvPr id="33" name="ïš1íḑe">
                    <a:extLst>
                      <a:ext uri="{FF2B5EF4-FFF2-40B4-BE49-F238E27FC236}">
                        <a16:creationId xmlns:a16="http://schemas.microsoft.com/office/drawing/2014/main" id="{67A9C789-1DD1-4584-ABB7-A2E622D24277}"/>
                      </a:ext>
                    </a:extLst>
                  </p:cNvPr>
                  <p:cNvSpPr txBox="1"/>
                  <p:nvPr/>
                </p:nvSpPr>
                <p:spPr>
                  <a:xfrm>
                    <a:off x="2297903" y="3371849"/>
                    <a:ext cx="2400301" cy="542928"/>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正确理解公司的总体目标</a:t>
                    </a:r>
                  </a:p>
                </p:txBody>
              </p:sp>
            </p:grpSp>
            <p:grpSp>
              <p:nvGrpSpPr>
                <p:cNvPr id="28" name="ïṩlîḓè">
                  <a:extLst>
                    <a:ext uri="{FF2B5EF4-FFF2-40B4-BE49-F238E27FC236}">
                      <a16:creationId xmlns:a16="http://schemas.microsoft.com/office/drawing/2014/main" id="{0A4A9289-1501-4301-B132-D78B1293B487}"/>
                    </a:ext>
                  </a:extLst>
                </p:cNvPr>
                <p:cNvGrpSpPr/>
                <p:nvPr/>
              </p:nvGrpSpPr>
              <p:grpSpPr>
                <a:xfrm>
                  <a:off x="1129435" y="4821673"/>
                  <a:ext cx="3095624" cy="793314"/>
                  <a:chOff x="1602580" y="4821673"/>
                  <a:chExt cx="3095624" cy="793314"/>
                </a:xfrm>
              </p:grpSpPr>
              <p:sp>
                <p:nvSpPr>
                  <p:cNvPr id="30" name="iṩ1îḓê">
                    <a:extLst>
                      <a:ext uri="{FF2B5EF4-FFF2-40B4-BE49-F238E27FC236}">
                        <a16:creationId xmlns:a16="http://schemas.microsoft.com/office/drawing/2014/main" id="{A54F5BFD-2184-4C81-BBEF-80597D3F05F3}"/>
                      </a:ext>
                    </a:extLst>
                  </p:cNvPr>
                  <p:cNvSpPr/>
                  <p:nvPr/>
                </p:nvSpPr>
                <p:spPr>
                  <a:xfrm>
                    <a:off x="1602580" y="4919663"/>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400">
                        <a:solidFill>
                          <a:schemeClr val="tx1">
                            <a:lumMod val="75000"/>
                            <a:lumOff val="25000"/>
                          </a:schemeClr>
                        </a:solidFill>
                        <a:cs typeface="+mn-ea"/>
                        <a:sym typeface="+mn-lt"/>
                      </a:rPr>
                      <a:t>2</a:t>
                    </a:r>
                  </a:p>
                </p:txBody>
              </p:sp>
              <p:sp>
                <p:nvSpPr>
                  <p:cNvPr id="31" name="ïślïḍè">
                    <a:extLst>
                      <a:ext uri="{FF2B5EF4-FFF2-40B4-BE49-F238E27FC236}">
                        <a16:creationId xmlns:a16="http://schemas.microsoft.com/office/drawing/2014/main" id="{4CA3A866-35AD-483C-AD31-D5614425F71B}"/>
                      </a:ext>
                    </a:extLst>
                  </p:cNvPr>
                  <p:cNvSpPr txBox="1"/>
                  <p:nvPr/>
                </p:nvSpPr>
                <p:spPr>
                  <a:xfrm>
                    <a:off x="2297903" y="4821673"/>
                    <a:ext cx="2400301" cy="542928"/>
                  </a:xfrm>
                  <a:prstGeom prst="rect">
                    <a:avLst/>
                  </a:prstGeom>
                  <a:noFill/>
                  <a:ln>
                    <a:noFill/>
                  </a:ln>
                </p:spPr>
                <p:txBody>
                  <a:bodyPr anchor="ctr"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制定符合SMART原则的计划</a:t>
                    </a:r>
                  </a:p>
                </p:txBody>
              </p:sp>
            </p:grpSp>
            <p:sp>
              <p:nvSpPr>
                <p:cNvPr id="29" name="îṧľidé">
                  <a:extLst>
                    <a:ext uri="{FF2B5EF4-FFF2-40B4-BE49-F238E27FC236}">
                      <a16:creationId xmlns:a16="http://schemas.microsoft.com/office/drawing/2014/main" id="{CD1F3ECF-B7F0-4BFA-A44E-9B222E8D47B4}"/>
                    </a:ext>
                  </a:extLst>
                </p:cNvPr>
                <p:cNvSpPr/>
                <p:nvPr/>
              </p:nvSpPr>
              <p:spPr>
                <a:xfrm>
                  <a:off x="853209" y="1385888"/>
                  <a:ext cx="1247776" cy="1247776"/>
                </a:xfrm>
                <a:prstGeom prst="ellipse">
                  <a:avLst/>
                </a:prstGeom>
                <a:gradFill>
                  <a:gsLst>
                    <a:gs pos="0">
                      <a:srgbClr val="3F4C97"/>
                    </a:gs>
                    <a:gs pos="100000">
                      <a:srgbClr val="669EE3"/>
                    </a:gs>
                  </a:gsLst>
                  <a:lin ang="5400000" scaled="0"/>
                </a:gra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en-US" b="1" lang="zh-CN" sz="1200">
                      <a:solidFill>
                        <a:schemeClr val="bg1"/>
                      </a:solidFill>
                      <a:cs typeface="+mn-ea"/>
                      <a:sym typeface="+mn-lt"/>
                    </a:rPr>
                    <a:t>开始</a:t>
                  </a:r>
                </a:p>
              </p:txBody>
            </p:sp>
          </p:grpSp>
          <p:sp>
            <p:nvSpPr>
              <p:cNvPr id="15" name="îŝḻiḑè">
                <a:extLst>
                  <a:ext uri="{FF2B5EF4-FFF2-40B4-BE49-F238E27FC236}">
                    <a16:creationId xmlns:a16="http://schemas.microsoft.com/office/drawing/2014/main" id="{BE633703-8B7F-4809-87C1-6BA2FB72D79D}"/>
                  </a:ext>
                </a:extLst>
              </p:cNvPr>
              <p:cNvSpPr txBox="1"/>
              <p:nvPr/>
            </p:nvSpPr>
            <p:spPr>
              <a:xfrm>
                <a:off x="9179790" y="4003581"/>
                <a:ext cx="2400301" cy="542928"/>
              </a:xfrm>
              <a:prstGeom prst="rect">
                <a:avLst/>
              </a:prstGeom>
              <a:noFill/>
              <a:ln>
                <a:noFill/>
              </a:ln>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不同环节不同时间的任务和能力的平衡</a:t>
                </a:r>
              </a:p>
            </p:txBody>
          </p:sp>
        </p:grpSp>
        <p:sp>
          <p:nvSpPr>
            <p:cNvPr id="13" name="iṡľîḍè">
              <a:extLst>
                <a:ext uri="{FF2B5EF4-FFF2-40B4-BE49-F238E27FC236}">
                  <a16:creationId xmlns:a16="http://schemas.microsoft.com/office/drawing/2014/main" id="{693C7314-5E3B-428E-9AF2-F963CD4EA7C0}"/>
                </a:ext>
              </a:extLst>
            </p:cNvPr>
            <p:cNvSpPr/>
            <p:nvPr/>
          </p:nvSpPr>
          <p:spPr>
            <a:xfrm>
              <a:off x="8484467" y="3927383"/>
              <a:ext cx="695324" cy="695324"/>
            </a:xfrm>
            <a:prstGeom prst="ellipse">
              <a:avLst/>
            </a:prstGeom>
            <a:solidFill>
              <a:schemeClr val="bg1">
                <a:lumMod val="95000"/>
              </a:schemeClr>
            </a:solidFill>
            <a:ln w="3175">
              <a:solidFill>
                <a:srgbClr val="A5A5A5"/>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r>
                <a:rPr altLang="zh-CN" b="1" lang="en-US" sz="1600">
                  <a:solidFill>
                    <a:schemeClr val="tx1">
                      <a:lumMod val="75000"/>
                      <a:lumOff val="25000"/>
                    </a:schemeClr>
                  </a:solidFill>
                  <a:cs typeface="+mn-ea"/>
                  <a:sym typeface="+mn-lt"/>
                </a:rPr>
                <a:t>8</a:t>
              </a:r>
            </a:p>
          </p:txBody>
        </p:sp>
      </p:grpSp>
      <p:sp>
        <p:nvSpPr>
          <p:cNvPr id="44" name="îŝḻiḑè">
            <a:extLst>
              <a:ext uri="{FF2B5EF4-FFF2-40B4-BE49-F238E27FC236}">
                <a16:creationId xmlns:a16="http://schemas.microsoft.com/office/drawing/2014/main" id="{3E44CE54-9B7A-4875-A8A5-202599FA3D78}"/>
              </a:ext>
            </a:extLst>
          </p:cNvPr>
          <p:cNvSpPr txBox="1"/>
          <p:nvPr/>
        </p:nvSpPr>
        <p:spPr>
          <a:xfrm>
            <a:off x="8932320" y="5395730"/>
            <a:ext cx="2134820" cy="482878"/>
          </a:xfrm>
          <a:prstGeom prst="rect">
            <a:avLst/>
          </a:prstGeom>
          <a:noFill/>
          <a:ln>
            <a:noFill/>
          </a:ln>
        </p:spPr>
        <p:txBody>
          <a:bodyPr anchor="ctr"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30000"/>
              </a:lnSpc>
              <a:buSzPct val="25000"/>
            </a:pPr>
            <a:r>
              <a:rPr altLang="en-US" b="1" lang="zh-CN" sz="1200">
                <a:solidFill>
                  <a:schemeClr val="tx1">
                    <a:lumMod val="75000"/>
                    <a:lumOff val="25000"/>
                  </a:schemeClr>
                </a:solidFill>
                <a:cs typeface="+mn-ea"/>
                <a:sym typeface="+mn-lt"/>
              </a:rPr>
              <a:t>确定计划完成的时限，并对计划予以书面化</a:t>
            </a:r>
          </a:p>
        </p:txBody>
      </p:sp>
    </p:spTree>
    <p:extLst>
      <p:ext uri="{BB962C8B-B14F-4D97-AF65-F5344CB8AC3E}">
        <p14:creationId val="23382750"/>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id="21" nodeType="clickEffect" presetClass="entr" presetID="22" presetSubtype="8">
                                  <p:stCondLst>
                                    <p:cond delay="0"/>
                                  </p:stCondLst>
                                  <p:childTnLst>
                                    <p:set>
                                      <p:cBhvr>
                                        <p:cTn dur="1" fill="hold" id="22">
                                          <p:stCondLst>
                                            <p:cond delay="0"/>
                                          </p:stCondLst>
                                        </p:cTn>
                                        <p:tgtEl>
                                          <p:spTgt spid="11"/>
                                        </p:tgtEl>
                                        <p:attrNameLst>
                                          <p:attrName>style.visibility</p:attrName>
                                        </p:attrNameLst>
                                      </p:cBhvr>
                                      <p:to>
                                        <p:strVal val="visible"/>
                                      </p:to>
                                    </p:set>
                                    <p:animEffect filter="wipe(left)" transition="in">
                                      <p:cBhvr>
                                        <p:cTn dur="500" id="23"/>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7"/>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F08B9B0F-B174-4AF9-9C89-04ACEDAA9BB6}"/>
              </a:ext>
            </a:extLst>
          </p:cNvPr>
          <p:cNvSpPr txBox="1"/>
          <p:nvPr/>
        </p:nvSpPr>
        <p:spPr>
          <a:xfrm>
            <a:off x="3259680" y="1436608"/>
            <a:ext cx="567263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周计划制定</a:t>
            </a:r>
          </a:p>
        </p:txBody>
      </p:sp>
      <p:sp>
        <p:nvSpPr>
          <p:cNvPr id="3" name="内容占位符 2">
            <a:extLst>
              <a:ext uri="{FF2B5EF4-FFF2-40B4-BE49-F238E27FC236}">
                <a16:creationId xmlns:a16="http://schemas.microsoft.com/office/drawing/2014/main" id="{7B338DB0-AA5E-465D-B50A-F8AD0E73011C}"/>
              </a:ext>
            </a:extLst>
          </p:cNvPr>
          <p:cNvSpPr txBox="1"/>
          <p:nvPr/>
        </p:nvSpPr>
        <p:spPr>
          <a:xfrm>
            <a:off x="907415" y="2149916"/>
            <a:ext cx="9317129" cy="230876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zh-CN" b="1" lang="en-US" sz="2000">
                <a:solidFill>
                  <a:schemeClr val="tx1">
                    <a:lumMod val="75000"/>
                    <a:lumOff val="25000"/>
                  </a:schemeClr>
                </a:solidFill>
                <a:cs typeface="+mn-ea"/>
                <a:sym typeface="+mn-lt"/>
              </a:rPr>
              <a:t>1. 对照当月重点工作，找出工作重点</a:t>
            </a:r>
          </a:p>
          <a:p>
            <a:pPr indent="0" marL="0">
              <a:lnSpc>
                <a:spcPct val="150000"/>
              </a:lnSpc>
              <a:buNone/>
            </a:pPr>
            <a:r>
              <a:rPr altLang="zh-CN" b="1" lang="en-US" sz="2000">
                <a:solidFill>
                  <a:schemeClr val="tx1">
                    <a:lumMod val="75000"/>
                    <a:lumOff val="25000"/>
                  </a:schemeClr>
                </a:solidFill>
                <a:cs typeface="+mn-ea"/>
                <a:sym typeface="+mn-lt"/>
              </a:rPr>
              <a:t>2. 对照上周工作计划，看哪些计划没有完成</a:t>
            </a:r>
          </a:p>
          <a:p>
            <a:pPr indent="0" marL="0">
              <a:lnSpc>
                <a:spcPct val="150000"/>
              </a:lnSpc>
              <a:buNone/>
            </a:pPr>
            <a:r>
              <a:rPr altLang="zh-CN" b="1" lang="en-US" sz="2000">
                <a:solidFill>
                  <a:schemeClr val="tx1">
                    <a:lumMod val="75000"/>
                    <a:lumOff val="25000"/>
                  </a:schemeClr>
                </a:solidFill>
                <a:cs typeface="+mn-ea"/>
                <a:sym typeface="+mn-lt"/>
              </a:rPr>
              <a:t>梳理本周重点工作，提炼出重点工作内容，避免写每周都要做的常规性、重复性的日常工作</a:t>
            </a:r>
          </a:p>
          <a:p>
            <a:pPr indent="0" marL="0">
              <a:lnSpc>
                <a:spcPct val="150000"/>
              </a:lnSpc>
              <a:buNone/>
            </a:pPr>
            <a:r>
              <a:rPr altLang="zh-CN" b="1" lang="en-US" sz="2000">
                <a:solidFill>
                  <a:schemeClr val="tx1">
                    <a:lumMod val="75000"/>
                    <a:lumOff val="25000"/>
                  </a:schemeClr>
                </a:solidFill>
                <a:cs typeface="+mn-ea"/>
                <a:sym typeface="+mn-lt"/>
              </a:rPr>
              <a:t>收集本周需要关注和重点事件的进展和即将进行的重点事件</a:t>
            </a:r>
          </a:p>
        </p:txBody>
      </p:sp>
      <p:sp>
        <p:nvSpPr>
          <p:cNvPr id="12" name="内容占位符 2">
            <a:extLst>
              <a:ext uri="{FF2B5EF4-FFF2-40B4-BE49-F238E27FC236}">
                <a16:creationId xmlns:a16="http://schemas.microsoft.com/office/drawing/2014/main" id="{95F2BA09-660B-4E61-BCE8-E161745A686D}"/>
              </a:ext>
            </a:extLst>
          </p:cNvPr>
          <p:cNvSpPr txBox="1"/>
          <p:nvPr/>
        </p:nvSpPr>
        <p:spPr>
          <a:xfrm>
            <a:off x="1034731" y="4583128"/>
            <a:ext cx="5740141" cy="1305054"/>
          </a:xfrm>
          <a:prstGeom prst="rect">
            <a:avLst/>
          </a:prstGeom>
          <a:gradFill>
            <a:gsLst>
              <a:gs pos="0">
                <a:srgbClr val="3F4C97"/>
              </a:gs>
              <a:gs pos="100000">
                <a:srgbClr val="669EE3"/>
              </a:gs>
            </a:gsLst>
            <a:lin ang="5400000" scaled="0"/>
          </a:gradFill>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lvl="1" marL="457200">
              <a:lnSpc>
                <a:spcPct val="150000"/>
              </a:lnSpc>
              <a:buNone/>
            </a:pPr>
            <a:r>
              <a:rPr altLang="en-US" lang="zh-CN" sz="2000">
                <a:solidFill>
                  <a:schemeClr val="bg1"/>
                </a:solidFill>
                <a:cs typeface="+mn-ea"/>
                <a:sym typeface="+mn-lt"/>
              </a:rPr>
              <a:t>梳理本周重点工作，提炼出重点工作内容，避免写每周都要做的常规性、重复性的日常工作</a:t>
            </a:r>
          </a:p>
        </p:txBody>
      </p:sp>
      <p:sp>
        <p:nvSpPr>
          <p:cNvPr id="13" name="内容占位符 2">
            <a:extLst>
              <a:ext uri="{FF2B5EF4-FFF2-40B4-BE49-F238E27FC236}">
                <a16:creationId xmlns:a16="http://schemas.microsoft.com/office/drawing/2014/main" id="{A052F74C-9EF7-40EC-B93B-F348D690DE5F}"/>
              </a:ext>
            </a:extLst>
          </p:cNvPr>
          <p:cNvSpPr txBox="1"/>
          <p:nvPr/>
        </p:nvSpPr>
        <p:spPr>
          <a:xfrm>
            <a:off x="6941127" y="4594256"/>
            <a:ext cx="4412730" cy="1305054"/>
          </a:xfrm>
          <a:prstGeom prst="rect">
            <a:avLst/>
          </a:prstGeom>
          <a:gradFill>
            <a:gsLst>
              <a:gs pos="0">
                <a:srgbClr val="3F4C97"/>
              </a:gs>
              <a:gs pos="100000">
                <a:srgbClr val="669EE3"/>
              </a:gs>
            </a:gsLst>
            <a:lin ang="5400000" scaled="0"/>
          </a:gradFill>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lvl="1" marL="457200">
              <a:lnSpc>
                <a:spcPct val="150000"/>
              </a:lnSpc>
              <a:buNone/>
            </a:pPr>
            <a:r>
              <a:rPr altLang="en-US" lang="zh-CN" sz="2000">
                <a:solidFill>
                  <a:schemeClr val="bg1"/>
                </a:solidFill>
                <a:cs typeface="+mn-ea"/>
                <a:sym typeface="+mn-lt"/>
              </a:rPr>
              <a:t>收集本周需要关注和重点事件的进展和即将进行的重点事件</a:t>
            </a:r>
          </a:p>
        </p:txBody>
      </p:sp>
    </p:spTree>
    <p:extLst>
      <p:ext uri="{BB962C8B-B14F-4D97-AF65-F5344CB8AC3E}">
        <p14:creationId val="2632766776"/>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2" presetSubtype="4">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500" fill="hold" id="23"/>
                                        <p:tgtEl>
                                          <p:spTgt spid="12"/>
                                        </p:tgtEl>
                                        <p:attrNameLst>
                                          <p:attrName>ppt_x</p:attrName>
                                        </p:attrNameLst>
                                      </p:cBhvr>
                                      <p:tavLst>
                                        <p:tav tm="0">
                                          <p:val>
                                            <p:strVal val="#ppt_x"/>
                                          </p:val>
                                        </p:tav>
                                        <p:tav tm="100000">
                                          <p:val>
                                            <p:strVal val="#ppt_x"/>
                                          </p:val>
                                        </p:tav>
                                      </p:tavLst>
                                    </p:anim>
                                    <p:anim calcmode="lin" valueType="num">
                                      <p:cBhvr additive="base">
                                        <p:cTn dur="500" fill="hold" id="24"/>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13"/>
                                        </p:tgtEl>
                                        <p:attrNameLst>
                                          <p:attrName>style.visibility</p:attrName>
                                        </p:attrNameLst>
                                      </p:cBhvr>
                                      <p:to>
                                        <p:strVal val="visible"/>
                                      </p:to>
                                    </p:set>
                                    <p:anim calcmode="lin" valueType="num">
                                      <p:cBhvr additive="base">
                                        <p:cTn dur="500" fill="hold" id="29"/>
                                        <p:tgtEl>
                                          <p:spTgt spid="13"/>
                                        </p:tgtEl>
                                        <p:attrNameLst>
                                          <p:attrName>ppt_x</p:attrName>
                                        </p:attrNameLst>
                                      </p:cBhvr>
                                      <p:tavLst>
                                        <p:tav tm="0">
                                          <p:val>
                                            <p:strVal val="#ppt_x"/>
                                          </p:val>
                                        </p:tav>
                                        <p:tav tm="100000">
                                          <p:val>
                                            <p:strVal val="#ppt_x"/>
                                          </p:val>
                                        </p:tav>
                                      </p:tavLst>
                                    </p:anim>
                                    <p:anim calcmode="lin" valueType="num">
                                      <p:cBhvr additive="base">
                                        <p:cTn dur="500" fill="hold" id="30"/>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3"/>
      <p:bldP grpId="0" spid="12"/>
      <p:bldP grpId="0" spid="1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670E6755-BA25-4E07-883E-5AD145D9DD57}"/>
              </a:ext>
            </a:extLst>
          </p:cNvPr>
          <p:cNvSpPr txBox="1"/>
          <p:nvPr/>
        </p:nvSpPr>
        <p:spPr>
          <a:xfrm>
            <a:off x="3310889" y="1556289"/>
            <a:ext cx="567263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日计划制定</a:t>
            </a:r>
          </a:p>
        </p:txBody>
      </p:sp>
      <p:sp>
        <p:nvSpPr>
          <p:cNvPr id="3" name="内容占位符 2">
            <a:extLst>
              <a:ext uri="{FF2B5EF4-FFF2-40B4-BE49-F238E27FC236}">
                <a16:creationId xmlns:a16="http://schemas.microsoft.com/office/drawing/2014/main" id="{774EB3D6-8741-4B02-86BD-F443D6A89832}"/>
              </a:ext>
            </a:extLst>
          </p:cNvPr>
          <p:cNvSpPr txBox="1"/>
          <p:nvPr/>
        </p:nvSpPr>
        <p:spPr>
          <a:xfrm>
            <a:off x="5791201" y="2461065"/>
            <a:ext cx="5919613" cy="3390042"/>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把每天要做的事列一份清单</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确定优先顺序，从最重要的做起</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     a.把已确定的会议、会谈安排在日程中</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     b.把待做的事情列出，标明重要性和所需时间</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     c.将临时接到的指令加入日计划表</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     d.做完事情勾掉，未完成注明原因列入次日计划</a:t>
            </a:r>
          </a:p>
          <a:p>
            <a:pPr indent="-342900" marL="342900">
              <a:lnSpc>
                <a:spcPct val="150000"/>
              </a:lnSpc>
              <a:buFont typeface="+mj-lt"/>
              <a:buAutoNum type="arabicPeriod"/>
            </a:pPr>
            <a:r>
              <a:rPr altLang="en-US" b="1" lang="zh-CN" sz="1800">
                <a:solidFill>
                  <a:schemeClr val="tx1">
                    <a:lumMod val="75000"/>
                    <a:lumOff val="25000"/>
                  </a:schemeClr>
                </a:solidFill>
                <a:cs typeface="+mn-ea"/>
                <a:sym typeface="+mn-lt"/>
              </a:rPr>
              <a:t>3.  日日如此，持之以恒</a:t>
            </a:r>
          </a:p>
        </p:txBody>
      </p:sp>
      <p:pic>
        <p:nvPicPr>
          <p:cNvPr id="6" name="图片 5">
            <a:extLst>
              <a:ext uri="{FF2B5EF4-FFF2-40B4-BE49-F238E27FC236}">
                <a16:creationId xmlns:a16="http://schemas.microsoft.com/office/drawing/2014/main" id="{B653DD73-BF55-45E6-A2F2-49E27098C3D4}"/>
              </a:ext>
            </a:extLst>
          </p:cNvPr>
          <p:cNvPicPr>
            <a:picLocks noChangeAspect="1"/>
          </p:cNvPicPr>
          <p:nvPr/>
        </p:nvPicPr>
        <p:blipFill>
          <a:blip r:embed="rId2">
            <a:extLst>
              <a:ext uri="{28A0092B-C50C-407E-A947-70E740481C1C}">
                <a14:useLocalDpi val="0"/>
              </a:ext>
            </a:extLst>
          </a:blip>
          <a:stretch>
            <a:fillRect/>
          </a:stretch>
        </p:blipFill>
        <p:spPr>
          <a:xfrm>
            <a:off x="481185" y="1167988"/>
            <a:ext cx="5296727" cy="5296727"/>
          </a:xfrm>
          <a:prstGeom prst="rect">
            <a:avLst/>
          </a:prstGeom>
        </p:spPr>
      </p:pic>
    </p:spTree>
    <p:extLst>
      <p:ext uri="{BB962C8B-B14F-4D97-AF65-F5344CB8AC3E}">
        <p14:creationId val="482935562"/>
      </p:ext>
    </p:extLst>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2" presetSubtype="4">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additive="base">
                                        <p:cTn dur="500" fill="hold" id="17"/>
                                        <p:tgtEl>
                                          <p:spTgt spid="6"/>
                                        </p:tgtEl>
                                        <p:attrNameLst>
                                          <p:attrName>ppt_x</p:attrName>
                                        </p:attrNameLst>
                                      </p:cBhvr>
                                      <p:tavLst>
                                        <p:tav tm="0">
                                          <p:val>
                                            <p:strVal val="#ppt_x"/>
                                          </p:val>
                                        </p:tav>
                                        <p:tav tm="100000">
                                          <p:val>
                                            <p:strVal val="#ppt_x"/>
                                          </p:val>
                                        </p:tav>
                                      </p:tavLst>
                                    </p:anim>
                                    <p:anim calcmode="lin" valueType="num">
                                      <p:cBhvr additive="base">
                                        <p:cTn dur="500" fill="hold" id="18"/>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C3108EBB-9544-4803-9FDD-99B4D5466BDE}"/>
              </a:ext>
            </a:extLst>
          </p:cNvPr>
          <p:cNvSpPr txBox="1"/>
          <p:nvPr/>
        </p:nvSpPr>
        <p:spPr>
          <a:xfrm>
            <a:off x="1034732" y="1836305"/>
            <a:ext cx="10356880" cy="138869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lang="zh-CN" sz="1800">
                <a:solidFill>
                  <a:schemeClr val="tx1">
                    <a:lumMod val="75000"/>
                    <a:lumOff val="25000"/>
                  </a:schemeClr>
                </a:solidFill>
                <a:cs typeface="+mn-ea"/>
                <a:sym typeface="+mn-lt"/>
              </a:rPr>
              <a:t>亨利·劳伦斯·甘特发明的。甘特图以图示通过活动列表和时间刻度表示出特定项目的顺序与持续时间。一条线条图，横轴表示时间，纵轴表示项目，线条表示期间计划和实际完成情况。直观表明计划何时进行，进展与要求的对比。便于管理者弄清项目的剩余人物，评估工作进度。</a:t>
            </a:r>
          </a:p>
        </p:txBody>
      </p:sp>
      <p:sp>
        <p:nvSpPr>
          <p:cNvPr id="11" name="内容占位符 2">
            <a:extLst>
              <a:ext uri="{FF2B5EF4-FFF2-40B4-BE49-F238E27FC236}">
                <a16:creationId xmlns:a16="http://schemas.microsoft.com/office/drawing/2014/main" id="{5E0E5B46-0245-48BC-9BD9-37EE6B6810A1}"/>
              </a:ext>
            </a:extLst>
          </p:cNvPr>
          <p:cNvSpPr txBox="1"/>
          <p:nvPr/>
        </p:nvSpPr>
        <p:spPr>
          <a:xfrm>
            <a:off x="957581" y="3101438"/>
            <a:ext cx="6130694" cy="308663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pPr>
            <a:r>
              <a:rPr altLang="en-US" lang="zh-CN" sz="1800">
                <a:solidFill>
                  <a:schemeClr val="tx1">
                    <a:lumMod val="75000"/>
                    <a:lumOff val="25000"/>
                  </a:schemeClr>
                </a:solidFill>
                <a:cs typeface="+mn-ea"/>
                <a:sym typeface="+mn-lt"/>
              </a:rPr>
              <a:t>甘特图是以作业排序为目的，将活动与时间联系起来的最早尝试的工具之一，帮助企业描述工作中心、超时工作等资源的使用。</a:t>
            </a:r>
          </a:p>
          <a:p>
            <a:pPr>
              <a:lnSpc>
                <a:spcPct val="150000"/>
              </a:lnSpc>
            </a:pPr>
            <a:r>
              <a:rPr altLang="en-US" lang="zh-CN" sz="1800">
                <a:solidFill>
                  <a:schemeClr val="tx1">
                    <a:lumMod val="75000"/>
                    <a:lumOff val="25000"/>
                  </a:schemeClr>
                </a:solidFill>
                <a:cs typeface="+mn-ea"/>
                <a:sym typeface="+mn-lt"/>
              </a:rPr>
              <a:t>甘特图按内容不同，分为计划图表、负荷图表、机器闲置图表、人员闲置图表和进度表五种形式。</a:t>
            </a:r>
          </a:p>
        </p:txBody>
      </p:sp>
      <p:pic>
        <p:nvPicPr>
          <p:cNvPr id="12" name="图片 11">
            <a:extLst>
              <a:ext uri="{FF2B5EF4-FFF2-40B4-BE49-F238E27FC236}">
                <a16:creationId xmlns:a16="http://schemas.microsoft.com/office/drawing/2014/main" id="{69768203-D29D-4C41-8C58-BBC070AFFDAA}"/>
              </a:ext>
            </a:extLst>
          </p:cNvPr>
          <p:cNvPicPr>
            <a:picLocks noChangeAspect="1"/>
          </p:cNvPicPr>
          <p:nvPr/>
        </p:nvPicPr>
        <p:blipFill>
          <a:blip r:embed="rId2">
            <a:extLst>
              <a:ext uri="{28A0092B-C50C-407E-A947-70E740481C1C}">
                <a14:useLocalDpi val="0"/>
              </a:ext>
            </a:extLst>
          </a:blip>
          <a:stretch>
            <a:fillRect/>
          </a:stretch>
        </p:blipFill>
        <p:spPr>
          <a:xfrm>
            <a:off x="7594086" y="3100208"/>
            <a:ext cx="3563182" cy="3563182"/>
          </a:xfrm>
          <a:prstGeom prst="rect">
            <a:avLst/>
          </a:prstGeom>
        </p:spPr>
      </p:pic>
    </p:spTree>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11"/>
                                        </p:tgtEl>
                                        <p:attrNameLst>
                                          <p:attrName>style.visibility</p:attrName>
                                        </p:attrNameLst>
                                      </p:cBhvr>
                                      <p:to>
                                        <p:strVal val="visible"/>
                                      </p:to>
                                    </p:set>
                                    <p:animEffect filter="wipe(left)" transition="in">
                                      <p:cBhvr>
                                        <p:cTn dur="500" id="22"/>
                                        <p:tgtEl>
                                          <p:spTgt spid="11"/>
                                        </p:tgtEl>
                                      </p:cBhvr>
                                    </p:animEffect>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id="25" nodeType="clickEffect" presetClass="entr" presetID="1" presetSubtype="0">
                                  <p:stCondLst>
                                    <p:cond delay="0"/>
                                  </p:stCondLst>
                                  <p:childTnLst>
                                    <p:set>
                                      <p:cBhvr>
                                        <p:cTn dur="1" fill="hold" id="26">
                                          <p:stCondLst>
                                            <p:cond delay="0"/>
                                          </p:stCondLst>
                                        </p:cTn>
                                        <p:tgtEl>
                                          <p:spTgt spid="1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11"/>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如何做好计划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内容占位符 2">
            <a:extLst>
              <a:ext uri="{FF2B5EF4-FFF2-40B4-BE49-F238E27FC236}">
                <a16:creationId xmlns:a16="http://schemas.microsoft.com/office/drawing/2014/main" id="{D4EECDB3-E8FA-4508-BB4C-B042EA134BA1}"/>
              </a:ext>
            </a:extLst>
          </p:cNvPr>
          <p:cNvSpPr txBox="1"/>
          <p:nvPr/>
        </p:nvSpPr>
        <p:spPr>
          <a:xfrm>
            <a:off x="3259680" y="1454999"/>
            <a:ext cx="5672639" cy="58886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b="1" lang="zh-CN" sz="2400">
                <a:solidFill>
                  <a:schemeClr val="dk1"/>
                </a:solidFill>
                <a:cs typeface="+mn-ea"/>
                <a:sym typeface="+mn-lt"/>
              </a:rPr>
              <a:t>执行计划</a:t>
            </a:r>
          </a:p>
        </p:txBody>
      </p:sp>
      <p:grpSp>
        <p:nvGrpSpPr>
          <p:cNvPr id="13" name="iṥḷîďé">
            <a:extLst>
              <a:ext uri="{FF2B5EF4-FFF2-40B4-BE49-F238E27FC236}">
                <a16:creationId xmlns:a16="http://schemas.microsoft.com/office/drawing/2014/main" id="{D9EE7EE8-A544-4023-89C1-755506CA0C3B}"/>
              </a:ext>
            </a:extLst>
          </p:cNvPr>
          <p:cNvGrpSpPr/>
          <p:nvPr/>
        </p:nvGrpSpPr>
        <p:grpSpPr>
          <a:xfrm>
            <a:off x="920816" y="2397780"/>
            <a:ext cx="6014908" cy="1684449"/>
            <a:chOff x="1330886" y="2414349"/>
            <a:chExt cx="2875114" cy="1518384"/>
          </a:xfrm>
        </p:grpSpPr>
        <p:sp>
          <p:nvSpPr>
            <p:cNvPr id="20" name="îŝḻïḋe">
              <a:extLst>
                <a:ext uri="{FF2B5EF4-FFF2-40B4-BE49-F238E27FC236}">
                  <a16:creationId xmlns:a16="http://schemas.microsoft.com/office/drawing/2014/main" id="{2F602D67-E00B-486D-9060-EFC6E4BE5D6B}"/>
                </a:ext>
              </a:extLst>
            </p:cNvPr>
            <p:cNvSpPr/>
            <p:nvPr/>
          </p:nvSpPr>
          <p:spPr bwMode="gray">
            <a:xfrm>
              <a:off x="1330888" y="3069000"/>
              <a:ext cx="2875112" cy="863733"/>
            </a:xfrm>
            <a:prstGeom prst="rect">
              <a:avLst/>
            </a:prstGeom>
            <a:noFill/>
            <a:ln w="19050">
              <a:solidFill>
                <a:srgbClr val="ADB9CA"/>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45720" lIns="91440" rIns="91440" tIns="45720" wrap="square">
              <a:normAutofit/>
            </a:bodyPr>
            <a:lstStyle/>
            <a:p>
              <a:pPr indent="-171450" marL="171450">
                <a:lnSpc>
                  <a:spcPct val="150000"/>
                </a:lnSpc>
                <a:buFont charset="0" panose="020b0604020202020204" pitchFamily="34" typeface="Arial"/>
                <a:buChar char="•"/>
                <a:tabLst>
                  <a:tab pos="228594"/>
                </a:tabLst>
                <a:defRPr/>
              </a:pPr>
              <a:r>
                <a:rPr altLang="en-US" lang="zh-CN">
                  <a:solidFill>
                    <a:schemeClr val="tx1">
                      <a:lumMod val="75000"/>
                      <a:lumOff val="25000"/>
                    </a:schemeClr>
                  </a:solidFill>
                  <a:cs typeface="+mn-ea"/>
                  <a:sym typeface="+mn-lt"/>
                </a:rPr>
                <a:t>先从最重要的事做起，即使全部计划没有达成，至少保证重要的项目已经完成</a:t>
              </a:r>
            </a:p>
          </p:txBody>
        </p:sp>
        <p:sp>
          <p:nvSpPr>
            <p:cNvPr id="21" name="îsḻîḓé">
              <a:extLst>
                <a:ext uri="{FF2B5EF4-FFF2-40B4-BE49-F238E27FC236}">
                  <a16:creationId xmlns:a16="http://schemas.microsoft.com/office/drawing/2014/main" id="{010A10A0-DB4C-4098-93D8-EC8D95CF0EF0}"/>
                </a:ext>
              </a:extLst>
            </p:cNvPr>
            <p:cNvSpPr/>
            <p:nvPr/>
          </p:nvSpPr>
          <p:spPr bwMode="gray">
            <a:xfrm>
              <a:off x="1330886" y="2414349"/>
              <a:ext cx="2875112" cy="592537"/>
            </a:xfrm>
            <a:prstGeom prst="rect">
              <a:avLst/>
            </a:prstGeom>
            <a:gradFill>
              <a:gsLst>
                <a:gs pos="0">
                  <a:srgbClr val="3F4C97"/>
                </a:gs>
                <a:gs pos="100000">
                  <a:srgbClr val="669EE3"/>
                </a:gs>
              </a:gsLst>
              <a:lin ang="5400000" scaled="0"/>
            </a:gra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45720" lIns="91440" rIns="91440" tIns="45720" wrap="square">
              <a:normAutofit/>
            </a:bodyPr>
            <a:lstStyle/>
            <a:p>
              <a:pPr algn="ctr"/>
              <a:r>
                <a:rPr altLang="en-US" b="1" lang="zh-CN">
                  <a:solidFill>
                    <a:schemeClr val="bg1"/>
                  </a:solidFill>
                  <a:cs typeface="+mn-ea"/>
                  <a:sym typeface="+mn-lt"/>
                </a:rPr>
                <a:t>从重要的事做起</a:t>
              </a:r>
            </a:p>
          </p:txBody>
        </p:sp>
      </p:grpSp>
      <p:grpSp>
        <p:nvGrpSpPr>
          <p:cNvPr id="14" name="ïsḻîďé">
            <a:extLst>
              <a:ext uri="{FF2B5EF4-FFF2-40B4-BE49-F238E27FC236}">
                <a16:creationId xmlns:a16="http://schemas.microsoft.com/office/drawing/2014/main" id="{61AB304C-6317-4930-9E54-746C6E4A20F6}"/>
              </a:ext>
            </a:extLst>
          </p:cNvPr>
          <p:cNvGrpSpPr/>
          <p:nvPr/>
        </p:nvGrpSpPr>
        <p:grpSpPr>
          <a:xfrm>
            <a:off x="920815" y="4433568"/>
            <a:ext cx="6117293" cy="1634493"/>
            <a:chOff x="1330886" y="2414349"/>
            <a:chExt cx="2875114" cy="1473353"/>
          </a:xfrm>
        </p:grpSpPr>
        <p:sp>
          <p:nvSpPr>
            <p:cNvPr id="18" name="î$ḻíḋè">
              <a:extLst>
                <a:ext uri="{FF2B5EF4-FFF2-40B4-BE49-F238E27FC236}">
                  <a16:creationId xmlns:a16="http://schemas.microsoft.com/office/drawing/2014/main" id="{70DAC0C5-71C4-42D0-8E46-12323BEA8C74}"/>
                </a:ext>
              </a:extLst>
            </p:cNvPr>
            <p:cNvSpPr/>
            <p:nvPr/>
          </p:nvSpPr>
          <p:spPr bwMode="gray">
            <a:xfrm>
              <a:off x="1330888" y="3069001"/>
              <a:ext cx="2875112" cy="818701"/>
            </a:xfrm>
            <a:prstGeom prst="rect">
              <a:avLst/>
            </a:prstGeom>
            <a:noFill/>
            <a:ln w="19050">
              <a:solidFill>
                <a:srgbClr val="ADB9CA"/>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45720" lIns="91440" rIns="91440" tIns="45720" wrap="square">
              <a:normAutofit lnSpcReduction="10000"/>
            </a:bodyPr>
            <a:lstStyle/>
            <a:p>
              <a:pPr indent="-171450" marL="171450">
                <a:lnSpc>
                  <a:spcPct val="150000"/>
                </a:lnSpc>
                <a:buFont charset="0" panose="020b0604020202020204" pitchFamily="34" typeface="Arial"/>
                <a:buChar char="•"/>
                <a:tabLst>
                  <a:tab pos="228594"/>
                </a:tabLst>
                <a:defRPr/>
              </a:pPr>
              <a:r>
                <a:rPr altLang="en-US" lang="zh-CN">
                  <a:solidFill>
                    <a:schemeClr val="tx1">
                      <a:lumMod val="75000"/>
                      <a:lumOff val="25000"/>
                    </a:schemeClr>
                  </a:solidFill>
                  <a:cs typeface="+mn-ea"/>
                  <a:sym typeface="+mn-lt"/>
                </a:rPr>
                <a:t>时时对照计划，确保不偏离计划，如偏离较大，则需注明当日实际完成的主要工作项目</a:t>
              </a:r>
            </a:p>
          </p:txBody>
        </p:sp>
        <p:sp>
          <p:nvSpPr>
            <p:cNvPr id="19" name="íṣḷíḓé">
              <a:extLst>
                <a:ext uri="{FF2B5EF4-FFF2-40B4-BE49-F238E27FC236}">
                  <a16:creationId xmlns:a16="http://schemas.microsoft.com/office/drawing/2014/main" id="{D7CAA5EB-7388-4707-9A2D-BAD166EF014F}"/>
                </a:ext>
              </a:extLst>
            </p:cNvPr>
            <p:cNvSpPr/>
            <p:nvPr/>
          </p:nvSpPr>
          <p:spPr bwMode="gray">
            <a:xfrm>
              <a:off x="1330886" y="2414349"/>
              <a:ext cx="2875112" cy="592537"/>
            </a:xfrm>
            <a:prstGeom prst="rect">
              <a:avLst/>
            </a:prstGeom>
            <a:gradFill>
              <a:gsLst>
                <a:gs pos="0">
                  <a:srgbClr val="3F4C97"/>
                </a:gs>
                <a:gs pos="100000">
                  <a:srgbClr val="669EE3"/>
                </a:gs>
              </a:gsLst>
              <a:lin ang="5400000" scaled="0"/>
            </a:gra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45720" lIns="91440" rIns="91440" tIns="45720" wrap="square">
              <a:normAutofit/>
            </a:bodyPr>
            <a:lstStyle/>
            <a:p>
              <a:pPr algn="ctr"/>
              <a:r>
                <a:rPr altLang="en-US" b="1" lang="zh-CN">
                  <a:solidFill>
                    <a:schemeClr val="bg1"/>
                  </a:solidFill>
                  <a:cs typeface="+mn-ea"/>
                  <a:sym typeface="+mn-lt"/>
                </a:rPr>
                <a:t>对照计划</a:t>
              </a:r>
            </a:p>
          </p:txBody>
        </p:sp>
      </p:grpSp>
      <p:grpSp>
        <p:nvGrpSpPr>
          <p:cNvPr id="15" name="ïṣ1iḓè">
            <a:extLst>
              <a:ext uri="{FF2B5EF4-FFF2-40B4-BE49-F238E27FC236}">
                <a16:creationId xmlns:a16="http://schemas.microsoft.com/office/drawing/2014/main" id="{7DEB1A71-3C82-4896-BD37-4DC1CBA06FA0}"/>
              </a:ext>
            </a:extLst>
          </p:cNvPr>
          <p:cNvGrpSpPr/>
          <p:nvPr/>
        </p:nvGrpSpPr>
        <p:grpSpPr>
          <a:xfrm>
            <a:off x="7499687" y="2352051"/>
            <a:ext cx="3744802" cy="3670281"/>
            <a:chOff x="1330886" y="2414349"/>
            <a:chExt cx="2875114" cy="2785602"/>
          </a:xfrm>
        </p:grpSpPr>
        <p:sp>
          <p:nvSpPr>
            <p:cNvPr id="16" name="î$ḷïḑè">
              <a:extLst>
                <a:ext uri="{FF2B5EF4-FFF2-40B4-BE49-F238E27FC236}">
                  <a16:creationId xmlns:a16="http://schemas.microsoft.com/office/drawing/2014/main" id="{EB5E1AD2-D8B3-4341-A601-B3BDE571D45A}"/>
                </a:ext>
              </a:extLst>
            </p:cNvPr>
            <p:cNvSpPr/>
            <p:nvPr/>
          </p:nvSpPr>
          <p:spPr bwMode="gray">
            <a:xfrm>
              <a:off x="1330888" y="3068999"/>
              <a:ext cx="2875112" cy="2130952"/>
            </a:xfrm>
            <a:prstGeom prst="rect">
              <a:avLst/>
            </a:prstGeom>
            <a:noFill/>
            <a:ln w="19050">
              <a:solidFill>
                <a:srgbClr val="ADB9CA"/>
              </a:solidFill>
              <a:miter lim="800000"/>
            </a:ln>
          </p:spPr>
          <p:style>
            <a:lnRef idx="2">
              <a:schemeClr val="accent1">
                <a:shade val="50000"/>
              </a:schemeClr>
            </a:lnRef>
            <a:fillRef idx="1">
              <a:schemeClr val="accent1"/>
            </a:fillRef>
            <a:effectRef idx="0">
              <a:schemeClr val="accent1"/>
            </a:effectRef>
            <a:fontRef idx="minor">
              <a:schemeClr val="lt1"/>
            </a:fontRef>
          </p:style>
          <p:txBody>
            <a:bodyPr anchor="t" bIns="45720" lIns="91440" rIns="91440" tIns="45720" wrap="square">
              <a:normAutofit/>
            </a:bodyPr>
            <a:lstStyle/>
            <a:p>
              <a:pPr indent="-171450" marL="171450">
                <a:lnSpc>
                  <a:spcPct val="150000"/>
                </a:lnSpc>
                <a:buFont charset="0" panose="020b0604020202020204" pitchFamily="34" typeface="Arial"/>
                <a:buChar char="•"/>
                <a:tabLst>
                  <a:tab pos="228594"/>
                </a:tabLst>
                <a:defRPr/>
              </a:pPr>
              <a:r>
                <a:rPr altLang="en-US" lang="zh-CN">
                  <a:solidFill>
                    <a:schemeClr val="tx1">
                      <a:lumMod val="75000"/>
                      <a:lumOff val="25000"/>
                    </a:schemeClr>
                  </a:solidFill>
                  <a:cs typeface="+mn-ea"/>
                  <a:sym typeface="+mn-lt"/>
                </a:rPr>
                <a:t>目标一定，即要保证完成的达到率，一个总是偏离计划或不能完成计划的人，他的工作是有问题的，不是能力问题就是态度问题</a:t>
              </a:r>
            </a:p>
          </p:txBody>
        </p:sp>
        <p:sp>
          <p:nvSpPr>
            <p:cNvPr id="17" name="isliḑé">
              <a:extLst>
                <a:ext uri="{FF2B5EF4-FFF2-40B4-BE49-F238E27FC236}">
                  <a16:creationId xmlns:a16="http://schemas.microsoft.com/office/drawing/2014/main" id="{9E117919-627A-4C69-B9FB-0062BEBEB278}"/>
                </a:ext>
              </a:extLst>
            </p:cNvPr>
            <p:cNvSpPr/>
            <p:nvPr/>
          </p:nvSpPr>
          <p:spPr bwMode="gray">
            <a:xfrm>
              <a:off x="1330886" y="2414349"/>
              <a:ext cx="2875112" cy="498898"/>
            </a:xfrm>
            <a:prstGeom prst="rect">
              <a:avLst/>
            </a:prstGeom>
            <a:gradFill>
              <a:gsLst>
                <a:gs pos="0">
                  <a:srgbClr val="3F4C97"/>
                </a:gs>
                <a:gs pos="100000">
                  <a:srgbClr val="669EE3"/>
                </a:gs>
              </a:gsLst>
              <a:lin ang="5400000" scaled="0"/>
            </a:gradFill>
            <a:ln w="19050">
              <a:noFill/>
              <a:miter lim="800000"/>
            </a:ln>
            <a:effectLst/>
          </p:spPr>
          <p:style>
            <a:lnRef idx="3">
              <a:schemeClr val="lt1"/>
            </a:lnRef>
            <a:fillRef idx="1">
              <a:schemeClr val="accent1"/>
            </a:fillRef>
            <a:effectRef idx="1">
              <a:schemeClr val="accent1"/>
            </a:effectRef>
            <a:fontRef idx="minor">
              <a:schemeClr val="lt1"/>
            </a:fontRef>
          </p:style>
          <p:txBody>
            <a:bodyPr anchor="ctr" bIns="45720" lIns="91440" rIns="91440" tIns="45720" wrap="square">
              <a:normAutofit/>
            </a:bodyPr>
            <a:lstStyle/>
            <a:p>
              <a:pPr algn="ctr"/>
              <a:r>
                <a:rPr altLang="en-US" b="1" lang="zh-CN">
                  <a:solidFill>
                    <a:schemeClr val="bg1"/>
                  </a:solidFill>
                  <a:cs typeface="+mn-ea"/>
                  <a:sym typeface="+mn-lt"/>
                </a:rPr>
                <a:t>保证达到率</a:t>
              </a:r>
            </a:p>
          </p:txBody>
        </p:sp>
      </p:grpSp>
    </p:spTree>
  </p:cSld>
  <p:clrMapOvr>
    <a:masterClrMapping/>
  </p:clrMapOvr>
  <p:transition advTm="2000">
    <p:split dir="in" orient="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id="21" nodeType="clickEffect" presetClass="entr" presetID="42" presetSubtype="0">
                                  <p:stCondLst>
                                    <p:cond delay="0"/>
                                  </p:stCondLst>
                                  <p:childTnLst>
                                    <p:set>
                                      <p:cBhvr>
                                        <p:cTn dur="1" fill="hold" id="22">
                                          <p:stCondLst>
                                            <p:cond delay="0"/>
                                          </p:stCondLst>
                                        </p:cTn>
                                        <p:tgtEl>
                                          <p:spTgt spid="13"/>
                                        </p:tgtEl>
                                        <p:attrNameLst>
                                          <p:attrName>style.visibility</p:attrName>
                                        </p:attrNameLst>
                                      </p:cBhvr>
                                      <p:to>
                                        <p:strVal val="visible"/>
                                      </p:to>
                                    </p:set>
                                    <p:animEffect filter="fade" transition="in">
                                      <p:cBhvr>
                                        <p:cTn dur="1000" id="23"/>
                                        <p:tgtEl>
                                          <p:spTgt spid="13"/>
                                        </p:tgtEl>
                                      </p:cBhvr>
                                    </p:animEffect>
                                    <p:anim calcmode="lin" valueType="num">
                                      <p:cBhvr>
                                        <p:cTn dur="1000" fill="hold" id="24"/>
                                        <p:tgtEl>
                                          <p:spTgt spid="13"/>
                                        </p:tgtEl>
                                        <p:attrNameLst>
                                          <p:attrName>ppt_x</p:attrName>
                                        </p:attrNameLst>
                                      </p:cBhvr>
                                      <p:tavLst>
                                        <p:tav tm="0">
                                          <p:val>
                                            <p:strVal val="#ppt_x"/>
                                          </p:val>
                                        </p:tav>
                                        <p:tav tm="100000">
                                          <p:val>
                                            <p:strVal val="#ppt_x"/>
                                          </p:val>
                                        </p:tav>
                                      </p:tavLst>
                                    </p:anim>
                                    <p:anim calcmode="lin" valueType="num">
                                      <p:cBhvr>
                                        <p:cTn dur="1000" fill="hold" id="25"/>
                                        <p:tgtEl>
                                          <p:spTgt spid="13"/>
                                        </p:tgtEl>
                                        <p:attrNameLst>
                                          <p:attrName>ppt_y</p:attrName>
                                        </p:attrNameLst>
                                      </p:cBhvr>
                                      <p:tavLst>
                                        <p:tav tm="0">
                                          <p:val>
                                            <p:strVal val="#ppt_y+.1"/>
                                          </p:val>
                                        </p:tav>
                                        <p:tav tm="100000">
                                          <p:val>
                                            <p:strVal val="#ppt_y"/>
                                          </p:val>
                                        </p:tav>
                                      </p:tavLst>
                                    </p:anim>
                                  </p:childTnLst>
                                </p:cTn>
                              </p:par>
                            </p:childTnLst>
                          </p:cTn>
                        </p:par>
                      </p:childTnLst>
                    </p:cTn>
                  </p:par>
                  <p:par>
                    <p:cTn fill="hold" id="26" nodeType="clickPar">
                      <p:stCondLst>
                        <p:cond delay="indefinite"/>
                        <p:cond delay="0" evt="onBegin">
                          <p:tn val="25"/>
                        </p:cond>
                      </p:stCondLst>
                      <p:childTnLst>
                        <p:par>
                          <p:cTn fill="hold" id="27" nodeType="afterGroup">
                            <p:stCondLst>
                              <p:cond delay="0"/>
                            </p:stCondLst>
                            <p:childTnLst>
                              <p:par>
                                <p:cTn fill="hold" id="28" nodeType="clickEffect" presetClass="entr" presetID="42" presetSubtype="0">
                                  <p:stCondLst>
                                    <p:cond delay="0"/>
                                  </p:stCondLst>
                                  <p:childTnLst>
                                    <p:set>
                                      <p:cBhvr>
                                        <p:cTn dur="1" fill="hold" id="29">
                                          <p:stCondLst>
                                            <p:cond delay="0"/>
                                          </p:stCondLst>
                                        </p:cTn>
                                        <p:tgtEl>
                                          <p:spTgt spid="14"/>
                                        </p:tgtEl>
                                        <p:attrNameLst>
                                          <p:attrName>style.visibility</p:attrName>
                                        </p:attrNameLst>
                                      </p:cBhvr>
                                      <p:to>
                                        <p:strVal val="visible"/>
                                      </p:to>
                                    </p:set>
                                    <p:animEffect filter="fade" transition="in">
                                      <p:cBhvr>
                                        <p:cTn dur="1000" id="30"/>
                                        <p:tgtEl>
                                          <p:spTgt spid="14"/>
                                        </p:tgtEl>
                                      </p:cBhvr>
                                    </p:animEffect>
                                    <p:anim calcmode="lin" valueType="num">
                                      <p:cBhvr>
                                        <p:cTn dur="1000" fill="hold" id="31"/>
                                        <p:tgtEl>
                                          <p:spTgt spid="14"/>
                                        </p:tgtEl>
                                        <p:attrNameLst>
                                          <p:attrName>ppt_x</p:attrName>
                                        </p:attrNameLst>
                                      </p:cBhvr>
                                      <p:tavLst>
                                        <p:tav tm="0">
                                          <p:val>
                                            <p:strVal val="#ppt_x"/>
                                          </p:val>
                                        </p:tav>
                                        <p:tav tm="100000">
                                          <p:val>
                                            <p:strVal val="#ppt_x"/>
                                          </p:val>
                                        </p:tav>
                                      </p:tavLst>
                                    </p:anim>
                                    <p:anim calcmode="lin" valueType="num">
                                      <p:cBhvr>
                                        <p:cTn dur="1000" fill="hold" id="32"/>
                                        <p:tgtEl>
                                          <p:spTgt spid="14"/>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id="35" nodeType="clickEffect" presetClass="entr" presetID="42" presetSubtype="0">
                                  <p:stCondLst>
                                    <p:cond delay="0"/>
                                  </p:stCondLst>
                                  <p:childTnLst>
                                    <p:set>
                                      <p:cBhvr>
                                        <p:cTn dur="1" fill="hold" id="36">
                                          <p:stCondLst>
                                            <p:cond delay="0"/>
                                          </p:stCondLst>
                                        </p:cTn>
                                        <p:tgtEl>
                                          <p:spTgt spid="15"/>
                                        </p:tgtEl>
                                        <p:attrNameLst>
                                          <p:attrName>style.visibility</p:attrName>
                                        </p:attrNameLst>
                                      </p:cBhvr>
                                      <p:to>
                                        <p:strVal val="visible"/>
                                      </p:to>
                                    </p:set>
                                    <p:animEffect filter="fade" transition="in">
                                      <p:cBhvr>
                                        <p:cTn dur="1000" id="37"/>
                                        <p:tgtEl>
                                          <p:spTgt spid="15"/>
                                        </p:tgtEl>
                                      </p:cBhvr>
                                    </p:animEffect>
                                    <p:anim calcmode="lin" valueType="num">
                                      <p:cBhvr>
                                        <p:cTn dur="1000" fill="hold" id="38"/>
                                        <p:tgtEl>
                                          <p:spTgt spid="15"/>
                                        </p:tgtEl>
                                        <p:attrNameLst>
                                          <p:attrName>ppt_x</p:attrName>
                                        </p:attrNameLst>
                                      </p:cBhvr>
                                      <p:tavLst>
                                        <p:tav tm="0">
                                          <p:val>
                                            <p:strVal val="#ppt_x"/>
                                          </p:val>
                                        </p:tav>
                                        <p:tav tm="100000">
                                          <p:val>
                                            <p:strVal val="#ppt_x"/>
                                          </p:val>
                                        </p:tav>
                                      </p:tavLst>
                                    </p:anim>
                                    <p:anim calcmode="lin" valueType="num">
                                      <p:cBhvr>
                                        <p:cTn dur="1000" fill="hold" id="39"/>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7"/>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5" name="图片 4"/>
          <p:cNvPicPr>
            <a:picLocks noChangeAspect="1"/>
          </p:cNvPicPr>
          <p:nvPr/>
        </p:nvPicPr>
        <p:blipFill>
          <a:blip r:embed="rId2"/>
          <a:srcRect b="23896" l="10735" r="75784" t="55178"/>
          <a:stretch>
            <a:fillRect/>
          </a:stretch>
        </p:blipFill>
        <p:spPr>
          <a:xfrm>
            <a:off x="575945" y="4138930"/>
            <a:ext cx="1256665" cy="1950720"/>
          </a:xfrm>
          <a:prstGeom prst="rect">
            <a:avLst/>
          </a:prstGeom>
        </p:spPr>
      </p:pic>
      <p:sp>
        <p:nvSpPr>
          <p:cNvPr id="13" name="矩形 12"/>
          <p:cNvSpPr/>
          <p:nvPr/>
        </p:nvSpPr>
        <p:spPr>
          <a:xfrm>
            <a:off x="5868035" y="1811655"/>
            <a:ext cx="5433695" cy="1097280"/>
          </a:xfrm>
          <a:prstGeom prst="rect">
            <a:avLst/>
          </a:prstGeom>
        </p:spPr>
        <p:txBody>
          <a:bodyPr wrap="square">
            <a:spAutoFit/>
          </a:bodyPr>
          <a:lstStyle/>
          <a:p>
            <a:pPr algn="dist"/>
            <a:r>
              <a:rPr altLang="en-US" b="1" lang="zh-CN" sz="6600">
                <a:solidFill>
                  <a:schemeClr val="tx1">
                    <a:lumMod val="85000"/>
                    <a:lumOff val="15000"/>
                  </a:schemeClr>
                </a:solidFill>
                <a:latin charset="-122" panose="02010609060101010101" typeface="黑体"/>
                <a:ea charset="-122" panose="02010609060101010101" typeface="黑体"/>
                <a:cs typeface="+mn-ea"/>
                <a:sym typeface="+mn-lt"/>
              </a:rPr>
              <a:t>感谢您的观看</a:t>
            </a:r>
          </a:p>
        </p:txBody>
      </p:sp>
      <p:sp>
        <p:nvSpPr>
          <p:cNvPr id="14" name="文本框 13"/>
          <p:cNvSpPr txBox="1"/>
          <p:nvPr/>
        </p:nvSpPr>
        <p:spPr>
          <a:xfrm>
            <a:off x="5941060" y="1289685"/>
            <a:ext cx="3585845" cy="51816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r>
              <a:rPr altLang="zh-CN" b="1" lang="en-US" sz="2800">
                <a:solidFill>
                  <a:schemeClr val="tx1">
                    <a:lumMod val="85000"/>
                    <a:lumOff val="15000"/>
                  </a:schemeClr>
                </a:solidFill>
                <a:latin typeface="+mn-lt"/>
                <a:ea typeface="+mn-ea"/>
                <a:cs typeface="+mn-ea"/>
                <a:sym typeface="+mn-lt"/>
              </a:rPr>
              <a:t>BUSINESS</a:t>
            </a:r>
          </a:p>
        </p:txBody>
      </p:sp>
      <p:cxnSp>
        <p:nvCxnSpPr>
          <p:cNvPr id="16" name="直接连接符 15"/>
          <p:cNvCxnSpPr/>
          <p:nvPr/>
        </p:nvCxnSpPr>
        <p:spPr>
          <a:xfrm>
            <a:off x="5940983" y="4013562"/>
            <a:ext cx="222458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867991" y="4219511"/>
            <a:ext cx="4852589" cy="518168"/>
          </a:xfrm>
          <a:prstGeom prst="rect">
            <a:avLst/>
          </a:prstGeom>
        </p:spPr>
        <p:txBody>
          <a:bodyPr bIns="45724" lIns="91448" rIns="91448" tIns="45724" wrap="square">
            <a:spAutoFit/>
          </a:bodyPr>
          <a:lstStyle/>
          <a:p>
            <a:r>
              <a:rPr altLang="zh-CN" lang="en-US" sz="1400">
                <a:solidFill>
                  <a:schemeClr val="tx1">
                    <a:lumMod val="85000"/>
                    <a:lumOff val="15000"/>
                  </a:schemeClr>
                </a:solidFill>
                <a:cs typeface="+mn-ea"/>
                <a:sym typeface="+mn-lt"/>
              </a:rPr>
              <a:t>Chinese  companies  will no longer remain in the hard stage and they are also promoting a culture</a:t>
            </a:r>
          </a:p>
        </p:txBody>
      </p:sp>
      <p:sp>
        <p:nvSpPr>
          <p:cNvPr id="18" name="文本框 17"/>
          <p:cNvSpPr txBox="1"/>
          <p:nvPr/>
        </p:nvSpPr>
        <p:spPr>
          <a:xfrm>
            <a:off x="5940983" y="5108953"/>
            <a:ext cx="2520043" cy="457200"/>
          </a:xfrm>
          <a:prstGeom prst="rect">
            <a:avLst/>
          </a:prstGeom>
          <a:gradFill>
            <a:gsLst>
              <a:gs pos="100000">
                <a:srgbClr val="143A72"/>
              </a:gs>
              <a:gs pos="0">
                <a:srgbClr val="73BAFD"/>
              </a:gs>
            </a:gsLst>
            <a:lin ang="10800000" scaled="0"/>
          </a:gradFill>
        </p:spPr>
        <p:txBody>
          <a:bodyPr rtlCol="0" wrap="square">
            <a:spAutoFit/>
          </a:bodyPr>
          <a:lstStyle/>
          <a:p>
            <a:pPr defTabSz="914400"/>
            <a:r>
              <a:rPr altLang="en-US" kumimoji="1" lang="zh-CN" sz="2400">
                <a:solidFill>
                  <a:schemeClr val="bg1"/>
                </a:solidFill>
                <a:cs typeface="+mn-ea"/>
                <a:sym typeface="+mn-lt"/>
              </a:rPr>
              <a:t>汇报人：优页PPT</a:t>
            </a:r>
          </a:p>
        </p:txBody>
      </p:sp>
      <p:pic>
        <p:nvPicPr>
          <p:cNvPr descr="5d51785f6c2c21565620319427" id="4" name="图片 3"/>
          <p:cNvPicPr>
            <a:picLocks noChangeAspect="1"/>
          </p:cNvPicPr>
          <p:nvPr/>
        </p:nvPicPr>
        <p:blipFill>
          <a:blip r:embed="rId3"/>
          <a:stretch>
            <a:fillRect/>
          </a:stretch>
        </p:blipFill>
        <p:spPr>
          <a:xfrm flipH="1">
            <a:off x="353060" y="848995"/>
            <a:ext cx="5514975" cy="5514975"/>
          </a:xfrm>
          <a:prstGeom prst="rect">
            <a:avLst/>
          </a:prstGeom>
          <a:effectLst>
            <a:outerShdw algn="tl" blurRad="63500" dir="2700000" dist="38100" rotWithShape="0" sx="101000" sy="101000">
              <a:prstClr val="black">
                <a:alpha val="17000"/>
              </a:prstClr>
            </a:outerShdw>
          </a:effectLst>
        </p:spPr>
      </p:pic>
      <p:sp>
        <p:nvSpPr>
          <p:cNvPr id="12" name="íṥḻîḍé"/>
          <p:cNvSpPr txBox="1"/>
          <p:nvPr/>
        </p:nvSpPr>
        <p:spPr bwMode="auto">
          <a:xfrm>
            <a:off x="5868035" y="2918460"/>
            <a:ext cx="47421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6800" lIns="90000" rIns="90000" tIns="46800" vert="horz" wrap="non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spcBef>
                <a:spcPct val="0"/>
              </a:spcBef>
            </a:pPr>
            <a:r>
              <a:rPr altLang="en-US" lang="zh-CN">
                <a:cs typeface="+mn-ea"/>
                <a:sym typeface="+mn-lt"/>
              </a:rPr>
              <a:t>凡事预则立，不预则废。</a:t>
            </a:r>
          </a:p>
          <a:p>
            <a:pPr>
              <a:lnSpc>
                <a:spcPct val="150000"/>
              </a:lnSpc>
              <a:spcBef>
                <a:spcPct val="0"/>
              </a:spcBef>
            </a:pPr>
            <a:r>
              <a:rPr altLang="en-US" lang="zh-CN">
                <a:cs typeface="+mn-ea"/>
                <a:sym typeface="+mn-lt"/>
              </a:rPr>
              <a:t>不要把目标刻在石头上，计划却写在沙滩上。</a:t>
            </a:r>
          </a:p>
        </p:txBody>
      </p:sp>
    </p:spTree>
  </p:cSld>
  <p:clrMapOvr>
    <a:masterClrMapping/>
  </p:clrMapOvr>
  <p:transition advTm="9000">
    <p:wedg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31" presetSubtype="0">
                                  <p:stCondLst>
                                    <p:cond delay="0"/>
                                  </p:stCondLst>
                                  <p:iterate type="lt">
                                    <p:tmPct val="5000"/>
                                  </p:iterate>
                                  <p:childTnLst>
                                    <p:set>
                                      <p:cBhvr>
                                        <p:cTn dur="1" fill="hold" id="12">
                                          <p:stCondLst>
                                            <p:cond delay="0"/>
                                          </p:stCondLst>
                                        </p:cTn>
                                        <p:tgtEl>
                                          <p:spTgt spid="13"/>
                                        </p:tgtEl>
                                        <p:attrNameLst>
                                          <p:attrName>style.visibility</p:attrName>
                                        </p:attrNameLst>
                                      </p:cBhvr>
                                      <p:to>
                                        <p:strVal val="visible"/>
                                      </p:to>
                                    </p:set>
                                    <p:anim calcmode="lin" valueType="num">
                                      <p:cBhvr>
                                        <p:cTn dur="1000" fill="hold" id="13"/>
                                        <p:tgtEl>
                                          <p:spTgt spid="13"/>
                                        </p:tgtEl>
                                        <p:attrNameLst>
                                          <p:attrName>ppt_w</p:attrName>
                                        </p:attrNameLst>
                                      </p:cBhvr>
                                      <p:tavLst>
                                        <p:tav tm="0">
                                          <p:val>
                                            <p:fltVal val="0"/>
                                          </p:val>
                                        </p:tav>
                                        <p:tav tm="100000">
                                          <p:val>
                                            <p:strVal val="#ppt_w"/>
                                          </p:val>
                                        </p:tav>
                                      </p:tavLst>
                                    </p:anim>
                                    <p:anim calcmode="lin" valueType="num">
                                      <p:cBhvr>
                                        <p:cTn dur="1000" fill="hold" id="14"/>
                                        <p:tgtEl>
                                          <p:spTgt spid="13"/>
                                        </p:tgtEl>
                                        <p:attrNameLst>
                                          <p:attrName>ppt_h</p:attrName>
                                        </p:attrNameLst>
                                      </p:cBhvr>
                                      <p:tavLst>
                                        <p:tav tm="0">
                                          <p:val>
                                            <p:fltVal val="0"/>
                                          </p:val>
                                        </p:tav>
                                        <p:tav tm="100000">
                                          <p:val>
                                            <p:strVal val="#ppt_h"/>
                                          </p:val>
                                        </p:tav>
                                      </p:tavLst>
                                    </p:anim>
                                    <p:anim calcmode="lin" valueType="num">
                                      <p:cBhvr>
                                        <p:cTn dur="1000" fill="hold" id="15"/>
                                        <p:tgtEl>
                                          <p:spTgt spid="13"/>
                                        </p:tgtEl>
                                        <p:attrNameLst>
                                          <p:attrName>style.rotation</p:attrName>
                                        </p:attrNameLst>
                                      </p:cBhvr>
                                      <p:tavLst>
                                        <p:tav tm="0">
                                          <p:val>
                                            <p:fltVal val="90"/>
                                          </p:val>
                                        </p:tav>
                                        <p:tav tm="100000">
                                          <p:val>
                                            <p:fltVal val="0"/>
                                          </p:val>
                                        </p:tav>
                                      </p:tavLst>
                                    </p:anim>
                                    <p:animEffect filter="fade" transition="in">
                                      <p:cBhvr>
                                        <p:cTn dur="1000" id="16"/>
                                        <p:tgtEl>
                                          <p:spTgt spid="1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42" presetSubtype="0">
                                  <p:stCondLst>
                                    <p:cond delay="0"/>
                                  </p:stCondLst>
                                  <p:childTnLst>
                                    <p:set>
                                      <p:cBhvr>
                                        <p:cTn dur="1" fill="hold" id="20">
                                          <p:stCondLst>
                                            <p:cond delay="0"/>
                                          </p:stCondLst>
                                        </p:cTn>
                                        <p:tgtEl>
                                          <p:spTgt spid="14"/>
                                        </p:tgtEl>
                                        <p:attrNameLst>
                                          <p:attrName>style.visibility</p:attrName>
                                        </p:attrNameLst>
                                      </p:cBhvr>
                                      <p:to>
                                        <p:strVal val="visible"/>
                                      </p:to>
                                    </p:set>
                                    <p:animEffect filter="fade" transition="in">
                                      <p:cBhvr>
                                        <p:cTn dur="1000" id="21"/>
                                        <p:tgtEl>
                                          <p:spTgt spid="14"/>
                                        </p:tgtEl>
                                      </p:cBhvr>
                                    </p:animEffect>
                                    <p:anim calcmode="lin" valueType="num">
                                      <p:cBhvr>
                                        <p:cTn dur="1000" fill="hold" id="22"/>
                                        <p:tgtEl>
                                          <p:spTgt spid="14"/>
                                        </p:tgtEl>
                                        <p:attrNameLst>
                                          <p:attrName>ppt_x</p:attrName>
                                        </p:attrNameLst>
                                      </p:cBhvr>
                                      <p:tavLst>
                                        <p:tav tm="0">
                                          <p:val>
                                            <p:strVal val="#ppt_x"/>
                                          </p:val>
                                        </p:tav>
                                        <p:tav tm="100000">
                                          <p:val>
                                            <p:strVal val="#ppt_x"/>
                                          </p:val>
                                        </p:tav>
                                      </p:tavLst>
                                    </p:anim>
                                    <p:anim calcmode="lin" valueType="num">
                                      <p:cBhvr>
                                        <p:cTn dur="1000" fill="hold" id="23"/>
                                        <p:tgtEl>
                                          <p:spTgt spid="14"/>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22" presetSubtype="1">
                                  <p:stCondLst>
                                    <p:cond delay="0"/>
                                  </p:stCondLst>
                                  <p:childTnLst>
                                    <p:set>
                                      <p:cBhvr>
                                        <p:cTn dur="1" fill="hold" id="27">
                                          <p:stCondLst>
                                            <p:cond delay="0"/>
                                          </p:stCondLst>
                                        </p:cTn>
                                        <p:tgtEl>
                                          <p:spTgt spid="12"/>
                                        </p:tgtEl>
                                        <p:attrNameLst>
                                          <p:attrName>style.visibility</p:attrName>
                                        </p:attrNameLst>
                                      </p:cBhvr>
                                      <p:to>
                                        <p:strVal val="visible"/>
                                      </p:to>
                                    </p:set>
                                    <p:animEffect filter="wipe(up)" transition="in">
                                      <p:cBhvr>
                                        <p:cTn dur="500" id="28"/>
                                        <p:tgtEl>
                                          <p:spTgt spid="12"/>
                                        </p:tgtEl>
                                      </p:cBhvr>
                                    </p:animEffect>
                                  </p:childTnLst>
                                </p:cTn>
                              </p:par>
                            </p:childTnLst>
                          </p:cTn>
                        </p:par>
                        <p:par>
                          <p:cTn fill="hold" id="29" nodeType="afterGroup">
                            <p:stCondLst>
                              <p:cond delay="500"/>
                            </p:stCondLst>
                            <p:childTnLst>
                              <p:par>
                                <p:cTn fill="hold" grpId="0" id="30" nodeType="afterEffect" presetClass="entr" presetID="14" presetSubtype="10">
                                  <p:stCondLst>
                                    <p:cond delay="0"/>
                                  </p:stCondLst>
                                  <p:childTnLst>
                                    <p:set>
                                      <p:cBhvr>
                                        <p:cTn dur="1" fill="hold" id="31">
                                          <p:stCondLst>
                                            <p:cond delay="0"/>
                                          </p:stCondLst>
                                        </p:cTn>
                                        <p:tgtEl>
                                          <p:spTgt spid="17"/>
                                        </p:tgtEl>
                                        <p:attrNameLst>
                                          <p:attrName>style.visibility</p:attrName>
                                        </p:attrNameLst>
                                      </p:cBhvr>
                                      <p:to>
                                        <p:strVal val="visible"/>
                                      </p:to>
                                    </p:set>
                                    <p:animEffect filter="randombar(horizontal)" transition="in">
                                      <p:cBhvr>
                                        <p:cTn dur="500" id="32"/>
                                        <p:tgtEl>
                                          <p:spTgt spid="17"/>
                                        </p:tgtEl>
                                      </p:cBhvr>
                                    </p:animEffect>
                                  </p:childTnLst>
                                </p:cTn>
                              </p:par>
                            </p:childTnLst>
                          </p:cTn>
                        </p:par>
                        <p:par>
                          <p:cTn fill="hold" id="33" nodeType="afterGroup">
                            <p:stCondLst>
                              <p:cond delay="1000"/>
                            </p:stCondLst>
                            <p:childTnLst>
                              <p:par>
                                <p:cTn fill="hold" grpId="0" id="34" nodeType="afterEffect" presetClass="entr" presetID="42" presetSubtype="0">
                                  <p:stCondLst>
                                    <p:cond delay="0"/>
                                  </p:stCondLst>
                                  <p:childTnLst>
                                    <p:set>
                                      <p:cBhvr>
                                        <p:cTn dur="1" fill="hold" id="35">
                                          <p:stCondLst>
                                            <p:cond delay="0"/>
                                          </p:stCondLst>
                                        </p:cTn>
                                        <p:tgtEl>
                                          <p:spTgt spid="18"/>
                                        </p:tgtEl>
                                        <p:attrNameLst>
                                          <p:attrName>style.visibility</p:attrName>
                                        </p:attrNameLst>
                                      </p:cBhvr>
                                      <p:to>
                                        <p:strVal val="visible"/>
                                      </p:to>
                                    </p:set>
                                    <p:animEffect filter="fade" transition="in">
                                      <p:cBhvr>
                                        <p:cTn dur="500" id="36"/>
                                        <p:tgtEl>
                                          <p:spTgt spid="18"/>
                                        </p:tgtEl>
                                      </p:cBhvr>
                                    </p:animEffect>
                                    <p:anim calcmode="lin" valueType="num">
                                      <p:cBhvr>
                                        <p:cTn dur="500" fill="hold" id="37"/>
                                        <p:tgtEl>
                                          <p:spTgt spid="18"/>
                                        </p:tgtEl>
                                        <p:attrNameLst>
                                          <p:attrName>ppt_x</p:attrName>
                                        </p:attrNameLst>
                                      </p:cBhvr>
                                      <p:tavLst>
                                        <p:tav tm="0">
                                          <p:val>
                                            <p:strVal val="#ppt_x"/>
                                          </p:val>
                                        </p:tav>
                                        <p:tav tm="100000">
                                          <p:val>
                                            <p:strVal val="#ppt_x"/>
                                          </p:val>
                                        </p:tav>
                                      </p:tavLst>
                                    </p:anim>
                                    <p:anim calcmode="lin" valueType="num">
                                      <p:cBhvr>
                                        <p:cTn dur="500" fill="hold" id="38"/>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7"/>
      <p:bldP grpId="0" spid="18"/>
      <p:bldP grpId="0" spid="1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41960" y="-442595"/>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2" name="图片 1"/>
          <p:cNvPicPr>
            <a:picLocks noChangeAspect="1"/>
          </p:cNvPicPr>
          <p:nvPr/>
        </p:nvPicPr>
        <p:blipFill>
          <a:blip r:embed="rId2"/>
          <a:stretch>
            <a:fillRect/>
          </a:stretch>
        </p:blipFill>
        <p:spPr>
          <a:xfrm>
            <a:off x="4705350" y="106680"/>
            <a:ext cx="6791325" cy="6791325"/>
          </a:xfrm>
          <a:prstGeom prst="rect">
            <a:avLst/>
          </a:prstGeom>
        </p:spPr>
      </p:pic>
      <p:sp>
        <p:nvSpPr>
          <p:cNvPr id="3" name="文本框 2"/>
          <p:cNvSpPr txBox="1"/>
          <p:nvPr/>
        </p:nvSpPr>
        <p:spPr>
          <a:xfrm>
            <a:off x="1179830" y="1972310"/>
            <a:ext cx="2795270" cy="76200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pPr algn="l"/>
            <a:r>
              <a:rPr altLang="zh-CN" b="1" lang="en-US" sz="4400">
                <a:solidFill>
                  <a:schemeClr val="tx1">
                    <a:lumMod val="85000"/>
                    <a:lumOff val="15000"/>
                  </a:schemeClr>
                </a:solidFill>
                <a:latin typeface="+mn-lt"/>
                <a:ea typeface="+mn-ea"/>
                <a:cs typeface="+mn-ea"/>
                <a:sym typeface="+mn-lt"/>
              </a:rPr>
              <a:t>Part 01</a:t>
            </a:r>
          </a:p>
        </p:txBody>
      </p:sp>
      <p:sp>
        <p:nvSpPr>
          <p:cNvPr id="45" name="ïṡľidé"/>
          <p:cNvSpPr txBox="1"/>
          <p:nvPr/>
        </p:nvSpPr>
        <p:spPr bwMode="auto">
          <a:xfrm flipH="1">
            <a:off x="1179830" y="3011805"/>
            <a:ext cx="376237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en-US" b="1" lang="zh-CN" sz="4800">
                <a:solidFill>
                  <a:schemeClr val="tx1">
                    <a:lumMod val="85000"/>
                    <a:lumOff val="15000"/>
                  </a:schemeClr>
                </a:solidFill>
                <a:cs typeface="+mn-ea"/>
                <a:sym typeface="+mn-lt"/>
              </a:rPr>
              <a:t>什么是计划</a:t>
            </a:r>
          </a:p>
        </p:txBody>
      </p:sp>
      <p:sp>
        <p:nvSpPr>
          <p:cNvPr id="6" name="矩形 5"/>
          <p:cNvSpPr/>
          <p:nvPr/>
        </p:nvSpPr>
        <p:spPr>
          <a:xfrm>
            <a:off x="1179830" y="4384675"/>
            <a:ext cx="3763010" cy="457208"/>
          </a:xfrm>
          <a:prstGeom prst="rect">
            <a:avLst/>
          </a:prstGeom>
        </p:spPr>
        <p:txBody>
          <a:bodyPr bIns="45724" lIns="91448" rIns="91448" tIns="45724" wrap="square">
            <a:spAutoFit/>
          </a:bodyPr>
          <a:lstStyle/>
          <a:p>
            <a:r>
              <a:rPr altLang="zh-CN" lang="en-US" sz="1200">
                <a:solidFill>
                  <a:schemeClr val="tx1">
                    <a:lumMod val="85000"/>
                    <a:lumOff val="15000"/>
                  </a:schemeClr>
                </a:solidFill>
                <a:cs typeface="+mn-ea"/>
                <a:sym typeface="+mn-lt"/>
              </a:rPr>
              <a:t>Chinese  companies  will no longer remain in the hard stage and they are also promoting a culture</a:t>
            </a:r>
          </a:p>
        </p:txBody>
      </p:sp>
      <p:cxnSp>
        <p:nvCxnSpPr>
          <p:cNvPr id="7" name="直接连接符 6"/>
          <p:cNvCxnSpPr/>
          <p:nvPr/>
        </p:nvCxnSpPr>
        <p:spPr>
          <a:xfrm>
            <a:off x="1305560" y="4046855"/>
            <a:ext cx="113474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2000">
    <p:dissolv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0"/>
                                  </p:stCondLst>
                                  <p:childTnLst>
                                    <p:set>
                                      <p:cBhvr>
                                        <p:cTn dur="1" fill="hold" id="11">
                                          <p:stCondLst>
                                            <p:cond delay="0"/>
                                          </p:stCondLst>
                                        </p:cTn>
                                        <p:tgtEl>
                                          <p:spTgt spid="45"/>
                                        </p:tgtEl>
                                        <p:attrNameLst>
                                          <p:attrName>style.visibility</p:attrName>
                                        </p:attrNameLst>
                                      </p:cBhvr>
                                      <p:to>
                                        <p:strVal val="visible"/>
                                      </p:to>
                                    </p:set>
                                    <p:animEffect filter="wipe(left)" transition="in">
                                      <p:cBhvr>
                                        <p:cTn dur="500" id="12"/>
                                        <p:tgtEl>
                                          <p:spTgt spid="45"/>
                                        </p:tgtEl>
                                      </p:cBhvr>
                                    </p:animEffect>
                                  </p:childTnLst>
                                </p:cTn>
                              </p:par>
                            </p:childTnLst>
                          </p:cTn>
                        </p:par>
                        <p:par>
                          <p:cTn fill="hold" id="13" nodeType="afterGroup">
                            <p:stCondLst>
                              <p:cond delay="1000"/>
                            </p:stCondLst>
                            <p:childTnLst>
                              <p:par>
                                <p:cTn fill="hold" grpId="0" id="14" nodeType="afterEffect" presetClass="entr" presetID="14" presetSubtype="10">
                                  <p:stCondLst>
                                    <p:cond delay="0"/>
                                  </p:stCondLst>
                                  <p:childTnLst>
                                    <p:set>
                                      <p:cBhvr>
                                        <p:cTn dur="1" fill="hold" id="15">
                                          <p:stCondLst>
                                            <p:cond delay="0"/>
                                          </p:stCondLst>
                                        </p:cTn>
                                        <p:tgtEl>
                                          <p:spTgt spid="6"/>
                                        </p:tgtEl>
                                        <p:attrNameLst>
                                          <p:attrName>style.visibility</p:attrName>
                                        </p:attrNameLst>
                                      </p:cBhvr>
                                      <p:to>
                                        <p:strVal val="visible"/>
                                      </p:to>
                                    </p:set>
                                    <p:animEffect filter="randombar(horizontal)" transition="in">
                                      <p:cBhvr>
                                        <p:cTn dur="500" id="16"/>
                                        <p:tgtEl>
                                          <p:spTgt spid="6"/>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1" presetSubtype="0">
                                  <p:stCondLst>
                                    <p:cond delay="0"/>
                                  </p:stCondLst>
                                  <p:childTnLst>
                                    <p:set>
                                      <p:cBhvr>
                                        <p:cTn dur="1" fill="hold" id="20">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5"/>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什么是计划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C1689B00-AE03-4E2E-BC45-03794F52AD42}"/>
              </a:ext>
            </a:extLst>
          </p:cNvPr>
          <p:cNvSpPr txBox="1"/>
          <p:nvPr/>
        </p:nvSpPr>
        <p:spPr>
          <a:xfrm>
            <a:off x="5199698" y="2420938"/>
            <a:ext cx="6044737" cy="2714625"/>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nSpc>
                <a:spcPct val="150000"/>
              </a:lnSpc>
              <a:buFont charset="2" panose="05000000000000000000" pitchFamily="2" typeface="Wingdings"/>
              <a:buChar char="Ø"/>
            </a:pPr>
            <a:r>
              <a:rPr altLang="en-US" b="1" lang="zh-CN" sz="2400">
                <a:solidFill>
                  <a:schemeClr val="tx1">
                    <a:lumMod val="75000"/>
                    <a:lumOff val="25000"/>
                  </a:schemeClr>
                </a:solidFill>
                <a:cs typeface="+mn-ea"/>
                <a:sym typeface="+mn-lt"/>
              </a:rPr>
              <a:t> 计划是根据对组织外部环境与内部条件的分析，提出在未来一定时期内要达到的组织目标以及实现目标的方案途径。</a:t>
            </a:r>
          </a:p>
          <a:p>
            <a:pPr>
              <a:lnSpc>
                <a:spcPct val="150000"/>
              </a:lnSpc>
              <a:buFont charset="2" panose="05000000000000000000" pitchFamily="2" typeface="Wingdings"/>
              <a:buChar char="Ø"/>
            </a:pPr>
            <a:r>
              <a:rPr altLang="en-US" b="1" lang="zh-CN" sz="2400">
                <a:solidFill>
                  <a:schemeClr val="tx1">
                    <a:lumMod val="75000"/>
                    <a:lumOff val="25000"/>
                  </a:schemeClr>
                </a:solidFill>
                <a:cs typeface="+mn-ea"/>
                <a:sym typeface="+mn-lt"/>
              </a:rPr>
              <a:t> 是为了完成一定的目标而事前对措施和步骤做出部署以便使工作更为有序的活动。是为了迅速、准时、圆满的达成目标而进行的策划。</a:t>
            </a:r>
          </a:p>
        </p:txBody>
      </p:sp>
      <p:pic>
        <p:nvPicPr>
          <p:cNvPr id="5" name="图片 4">
            <a:extLst>
              <a:ext uri="{FF2B5EF4-FFF2-40B4-BE49-F238E27FC236}">
                <a16:creationId xmlns:a16="http://schemas.microsoft.com/office/drawing/2014/main" id="{C04C75C6-343E-4CDD-B47F-BECFA638BD24}"/>
              </a:ext>
            </a:extLst>
          </p:cNvPr>
          <p:cNvPicPr>
            <a:picLocks noChangeAspect="1"/>
          </p:cNvPicPr>
          <p:nvPr/>
        </p:nvPicPr>
        <p:blipFill>
          <a:blip r:embed="rId2">
            <a:extLst>
              <a:ext uri="{28A0092B-C50C-407E-A947-70E740481C1C}">
                <a14:useLocalDpi val="0"/>
              </a:ext>
            </a:extLst>
          </a:blip>
          <a:stretch>
            <a:fillRect/>
          </a:stretch>
        </p:blipFill>
        <p:spPr>
          <a:xfrm flipH="1">
            <a:off x="625951" y="1434623"/>
            <a:ext cx="4816158" cy="4816158"/>
          </a:xfrm>
          <a:prstGeom prst="rect">
            <a:avLst/>
          </a:prstGeom>
        </p:spPr>
      </p:pic>
    </p:spTree>
  </p:cSld>
  <p:clrMapOvr>
    <a:masterClrMapping/>
  </p:clrMapOvr>
  <p:transition advTm="2000">
    <p:cover dir="d"/>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直角三角形 19"/>
          <p:cNvSpPr/>
          <p:nvPr/>
        </p:nvSpPr>
        <p:spPr>
          <a:xfrm flipH="1" flipV="1" rot="5400000">
            <a:off x="4132580" y="-1162685"/>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9"/>
          <p:cNvSpPr/>
          <p:nvPr/>
        </p:nvSpPr>
        <p:spPr>
          <a:xfrm rot="5400000">
            <a:off x="438150" y="-44196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575945" y="769620"/>
            <a:ext cx="11039475" cy="532003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5d517ef8b54cd1565622008723" id="2" name="图片 1"/>
          <p:cNvPicPr>
            <a:picLocks noChangeAspect="1"/>
          </p:cNvPicPr>
          <p:nvPr/>
        </p:nvPicPr>
        <p:blipFill>
          <a:blip r:embed="rId2"/>
          <a:stretch>
            <a:fillRect/>
          </a:stretch>
        </p:blipFill>
        <p:spPr>
          <a:xfrm>
            <a:off x="4705350" y="106680"/>
            <a:ext cx="6791325" cy="6791325"/>
          </a:xfrm>
          <a:prstGeom prst="rect">
            <a:avLst/>
          </a:prstGeom>
        </p:spPr>
      </p:pic>
      <p:sp>
        <p:nvSpPr>
          <p:cNvPr id="3" name="文本框 2"/>
          <p:cNvSpPr txBox="1"/>
          <p:nvPr/>
        </p:nvSpPr>
        <p:spPr>
          <a:xfrm>
            <a:off x="1179830" y="1972310"/>
            <a:ext cx="2795270" cy="762000"/>
          </a:xfrm>
          <a:prstGeom prst="rect">
            <a:avLst/>
          </a:prstGeom>
          <a:noFill/>
        </p:spPr>
        <p:txBody>
          <a:bodyPr rtlCol="0" wrap="square">
            <a:spAutoFit/>
          </a:bodyPr>
          <a:lstStyle>
            <a:defPPr>
              <a:defRPr lang="zh-CN"/>
            </a:defPPr>
            <a:lvl1pPr algn="dist">
              <a:defRPr sz="7200">
                <a:solidFill>
                  <a:schemeClr val="bg1">
                    <a:lumMod val="85000"/>
                    <a:alpha val="55000"/>
                  </a:schemeClr>
                </a:solidFill>
                <a:latin charset="-122" panose="00020600040101010101" pitchFamily="18" typeface="汉仪旗黑X1-55W"/>
                <a:ea charset="-122" panose="00020600040101010101" pitchFamily="18" typeface="汉仪旗黑X1-55W"/>
              </a:defRPr>
            </a:lvl1pPr>
          </a:lstStyle>
          <a:p>
            <a:pPr algn="l"/>
            <a:r>
              <a:rPr altLang="zh-CN" b="1" lang="en-US" sz="4400">
                <a:solidFill>
                  <a:schemeClr val="tx1">
                    <a:lumMod val="85000"/>
                    <a:lumOff val="15000"/>
                  </a:schemeClr>
                </a:solidFill>
                <a:latin typeface="+mn-lt"/>
                <a:ea typeface="+mn-ea"/>
                <a:cs typeface="+mn-ea"/>
                <a:sym typeface="+mn-lt"/>
              </a:rPr>
              <a:t>Part 02</a:t>
            </a:r>
          </a:p>
        </p:txBody>
      </p:sp>
      <p:sp>
        <p:nvSpPr>
          <p:cNvPr id="45" name="ïṡľidé"/>
          <p:cNvSpPr txBox="1"/>
          <p:nvPr/>
        </p:nvSpPr>
        <p:spPr bwMode="auto">
          <a:xfrm flipH="1">
            <a:off x="1179830" y="3011805"/>
            <a:ext cx="4745355"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spcBef>
                <a:spcPct val="0"/>
              </a:spcBef>
            </a:pPr>
            <a:r>
              <a:rPr altLang="en-US" b="1" lang="zh-CN" sz="4800">
                <a:solidFill>
                  <a:schemeClr val="tx1">
                    <a:lumMod val="85000"/>
                    <a:lumOff val="15000"/>
                  </a:schemeClr>
                </a:solidFill>
                <a:cs typeface="+mn-ea"/>
                <a:sym typeface="+mn-lt"/>
              </a:rPr>
              <a:t>为什么要做计划</a:t>
            </a:r>
          </a:p>
        </p:txBody>
      </p:sp>
      <p:sp>
        <p:nvSpPr>
          <p:cNvPr id="6" name="矩形 5"/>
          <p:cNvSpPr/>
          <p:nvPr/>
        </p:nvSpPr>
        <p:spPr>
          <a:xfrm>
            <a:off x="1179830" y="4384675"/>
            <a:ext cx="3763010" cy="457208"/>
          </a:xfrm>
          <a:prstGeom prst="rect">
            <a:avLst/>
          </a:prstGeom>
        </p:spPr>
        <p:txBody>
          <a:bodyPr bIns="45724" lIns="91448" rIns="91448" tIns="45724" wrap="square">
            <a:spAutoFit/>
          </a:bodyPr>
          <a:lstStyle/>
          <a:p>
            <a:r>
              <a:rPr altLang="zh-CN" lang="en-US" sz="1200">
                <a:solidFill>
                  <a:schemeClr val="tx1">
                    <a:lumMod val="85000"/>
                    <a:lumOff val="15000"/>
                  </a:schemeClr>
                </a:solidFill>
                <a:cs typeface="+mn-ea"/>
                <a:sym typeface="+mn-lt"/>
              </a:rPr>
              <a:t>Chinese  companies  will no longer remain in the hard stage and they are also promoting a culture</a:t>
            </a:r>
          </a:p>
        </p:txBody>
      </p:sp>
      <p:cxnSp>
        <p:nvCxnSpPr>
          <p:cNvPr id="7" name="直接连接符 6"/>
          <p:cNvCxnSpPr/>
          <p:nvPr/>
        </p:nvCxnSpPr>
        <p:spPr>
          <a:xfrm>
            <a:off x="1305560" y="4046855"/>
            <a:ext cx="1134745" cy="0"/>
          </a:xfrm>
          <a:prstGeom prst="line">
            <a:avLst/>
          </a:prstGeom>
          <a:ln w="19050">
            <a:solidFill>
              <a:srgbClr val="5377C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2000">
    <p:dissolv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0"/>
                                  </p:stCondLst>
                                  <p:childTnLst>
                                    <p:set>
                                      <p:cBhvr>
                                        <p:cTn dur="1" fill="hold" id="11">
                                          <p:stCondLst>
                                            <p:cond delay="0"/>
                                          </p:stCondLst>
                                        </p:cTn>
                                        <p:tgtEl>
                                          <p:spTgt spid="45"/>
                                        </p:tgtEl>
                                        <p:attrNameLst>
                                          <p:attrName>style.visibility</p:attrName>
                                        </p:attrNameLst>
                                      </p:cBhvr>
                                      <p:to>
                                        <p:strVal val="visible"/>
                                      </p:to>
                                    </p:set>
                                    <p:animEffect filter="wipe(left)" transition="in">
                                      <p:cBhvr>
                                        <p:cTn dur="500" id="12"/>
                                        <p:tgtEl>
                                          <p:spTgt spid="45"/>
                                        </p:tgtEl>
                                      </p:cBhvr>
                                    </p:animEffect>
                                  </p:childTnLst>
                                </p:cTn>
                              </p:par>
                            </p:childTnLst>
                          </p:cTn>
                        </p:par>
                        <p:par>
                          <p:cTn fill="hold" id="13" nodeType="afterGroup">
                            <p:stCondLst>
                              <p:cond delay="1000"/>
                            </p:stCondLst>
                            <p:childTnLst>
                              <p:par>
                                <p:cTn fill="hold" grpId="0" id="14" nodeType="afterEffect" presetClass="entr" presetID="14" presetSubtype="10">
                                  <p:stCondLst>
                                    <p:cond delay="0"/>
                                  </p:stCondLst>
                                  <p:childTnLst>
                                    <p:set>
                                      <p:cBhvr>
                                        <p:cTn dur="1" fill="hold" id="15">
                                          <p:stCondLst>
                                            <p:cond delay="0"/>
                                          </p:stCondLst>
                                        </p:cTn>
                                        <p:tgtEl>
                                          <p:spTgt spid="6"/>
                                        </p:tgtEl>
                                        <p:attrNameLst>
                                          <p:attrName>style.visibility</p:attrName>
                                        </p:attrNameLst>
                                      </p:cBhvr>
                                      <p:to>
                                        <p:strVal val="visible"/>
                                      </p:to>
                                    </p:set>
                                    <p:animEffect filter="randombar(horizontal)" transition="in">
                                      <p:cBhvr>
                                        <p:cTn dur="500" id="16"/>
                                        <p:tgtEl>
                                          <p:spTgt spid="6"/>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1" presetSubtype="0">
                                  <p:stCondLst>
                                    <p:cond delay="0"/>
                                  </p:stCondLst>
                                  <p:childTnLst>
                                    <p:set>
                                      <p:cBhvr>
                                        <p:cTn dur="1" fill="hold" id="20">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5"/>
      <p:bldP grpId="0" spid="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FECAD08A-5C8D-401A-9E8F-AE07E2DEDE57}"/>
              </a:ext>
            </a:extLst>
          </p:cNvPr>
          <p:cNvSpPr txBox="1"/>
          <p:nvPr/>
        </p:nvSpPr>
        <p:spPr>
          <a:xfrm>
            <a:off x="1277848" y="1658089"/>
            <a:ext cx="2402795" cy="2137453"/>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2000">
                <a:solidFill>
                  <a:schemeClr val="tx1">
                    <a:lumMod val="75000"/>
                    <a:lumOff val="25000"/>
                  </a:schemeClr>
                </a:solidFill>
                <a:cs typeface="+mn-ea"/>
                <a:sym typeface="+mn-lt"/>
              </a:rPr>
              <a:t>计划可以给出方向，减少变化的冲击</a:t>
            </a:r>
          </a:p>
        </p:txBody>
      </p:sp>
      <p:sp>
        <p:nvSpPr>
          <p:cNvPr id="5" name="箭头: 右 4">
            <a:extLst>
              <a:ext uri="{FF2B5EF4-FFF2-40B4-BE49-F238E27FC236}">
                <a16:creationId xmlns:a16="http://schemas.microsoft.com/office/drawing/2014/main" id="{7ABDDFB7-FC73-4735-BAC4-F543383C4FF9}"/>
              </a:ext>
            </a:extLst>
          </p:cNvPr>
          <p:cNvSpPr/>
          <p:nvPr/>
        </p:nvSpPr>
        <p:spPr>
          <a:xfrm>
            <a:off x="1034732" y="3727480"/>
            <a:ext cx="9949295" cy="191973"/>
          </a:xfrm>
          <a:prstGeom prst="rightArrow">
            <a:avLst/>
          </a:prstGeom>
          <a:gradFill>
            <a:gsLst>
              <a:gs pos="0">
                <a:srgbClr val="3F4C97"/>
              </a:gs>
              <a:gs pos="100000">
                <a:srgbClr val="669EE3"/>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a:extLst>
              <a:ext uri="{FF2B5EF4-FFF2-40B4-BE49-F238E27FC236}">
                <a16:creationId xmlns:a16="http://schemas.microsoft.com/office/drawing/2014/main" id="{5FC77430-3C4E-4D05-978D-AE0DCE486687}"/>
              </a:ext>
            </a:extLst>
          </p:cNvPr>
          <p:cNvSpPr/>
          <p:nvPr/>
        </p:nvSpPr>
        <p:spPr>
          <a:xfrm>
            <a:off x="2112898" y="3607660"/>
            <a:ext cx="431612" cy="431612"/>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a:extLst>
              <a:ext uri="{FF2B5EF4-FFF2-40B4-BE49-F238E27FC236}">
                <a16:creationId xmlns:a16="http://schemas.microsoft.com/office/drawing/2014/main" id="{CE9E0C3A-96A6-4F2F-92B7-DC60CED418D1}"/>
              </a:ext>
            </a:extLst>
          </p:cNvPr>
          <p:cNvSpPr/>
          <p:nvPr/>
        </p:nvSpPr>
        <p:spPr>
          <a:xfrm>
            <a:off x="3988006" y="3607660"/>
            <a:ext cx="431612" cy="431612"/>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a:extLst>
              <a:ext uri="{FF2B5EF4-FFF2-40B4-BE49-F238E27FC236}">
                <a16:creationId xmlns:a16="http://schemas.microsoft.com/office/drawing/2014/main" id="{61412209-6691-4334-BA61-2ADD8173A432}"/>
              </a:ext>
            </a:extLst>
          </p:cNvPr>
          <p:cNvSpPr/>
          <p:nvPr/>
        </p:nvSpPr>
        <p:spPr>
          <a:xfrm>
            <a:off x="5880194" y="3579736"/>
            <a:ext cx="431612" cy="431612"/>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a:extLst>
              <a:ext uri="{FF2B5EF4-FFF2-40B4-BE49-F238E27FC236}">
                <a16:creationId xmlns:a16="http://schemas.microsoft.com/office/drawing/2014/main" id="{F77E0D3C-0F27-4384-ADB0-C8B3E81B8DAD}"/>
              </a:ext>
            </a:extLst>
          </p:cNvPr>
          <p:cNvSpPr/>
          <p:nvPr/>
        </p:nvSpPr>
        <p:spPr>
          <a:xfrm>
            <a:off x="7772382" y="3598814"/>
            <a:ext cx="431612" cy="431612"/>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a:extLst>
              <a:ext uri="{FF2B5EF4-FFF2-40B4-BE49-F238E27FC236}">
                <a16:creationId xmlns:a16="http://schemas.microsoft.com/office/drawing/2014/main" id="{FF57E858-51C2-4D9D-9FB2-1ADF7B17D9CC}"/>
              </a:ext>
            </a:extLst>
          </p:cNvPr>
          <p:cNvSpPr/>
          <p:nvPr/>
        </p:nvSpPr>
        <p:spPr>
          <a:xfrm>
            <a:off x="9647490" y="3598814"/>
            <a:ext cx="431612" cy="431612"/>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内容占位符 2">
            <a:extLst>
              <a:ext uri="{FF2B5EF4-FFF2-40B4-BE49-F238E27FC236}">
                <a16:creationId xmlns:a16="http://schemas.microsoft.com/office/drawing/2014/main" id="{27DD3440-E221-4DE6-A713-0A57F838CB7D}"/>
              </a:ext>
            </a:extLst>
          </p:cNvPr>
          <p:cNvSpPr txBox="1"/>
          <p:nvPr/>
        </p:nvSpPr>
        <p:spPr>
          <a:xfrm>
            <a:off x="2900615" y="4277311"/>
            <a:ext cx="2242898" cy="1223355"/>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2000">
                <a:solidFill>
                  <a:schemeClr val="tx1">
                    <a:lumMod val="75000"/>
                    <a:lumOff val="25000"/>
                  </a:schemeClr>
                </a:solidFill>
                <a:cs typeface="+mn-ea"/>
                <a:sym typeface="+mn-lt"/>
              </a:rPr>
              <a:t>计划是一种协调的过程</a:t>
            </a:r>
          </a:p>
        </p:txBody>
      </p:sp>
      <p:sp>
        <p:nvSpPr>
          <p:cNvPr id="19" name="内容占位符 2">
            <a:extLst>
              <a:ext uri="{FF2B5EF4-FFF2-40B4-BE49-F238E27FC236}">
                <a16:creationId xmlns:a16="http://schemas.microsoft.com/office/drawing/2014/main" id="{B71F54A0-7E54-4D43-8663-4CE4614728FD}"/>
              </a:ext>
            </a:extLst>
          </p:cNvPr>
          <p:cNvSpPr txBox="1"/>
          <p:nvPr/>
        </p:nvSpPr>
        <p:spPr>
          <a:xfrm>
            <a:off x="4544291" y="2055545"/>
            <a:ext cx="3103418" cy="1223355"/>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indent="0" marL="0">
              <a:lnSpc>
                <a:spcPct val="150000"/>
              </a:lnSpc>
              <a:buNone/>
            </a:pPr>
            <a:r>
              <a:rPr altLang="en-US" b="1" lang="zh-CN" sz="2000">
                <a:solidFill>
                  <a:schemeClr val="tx1">
                    <a:lumMod val="75000"/>
                    <a:lumOff val="25000"/>
                  </a:schemeClr>
                </a:solidFill>
                <a:cs typeface="+mn-ea"/>
                <a:sym typeface="+mn-lt"/>
              </a:rPr>
              <a:t>计划可以减少不确定性</a:t>
            </a:r>
          </a:p>
        </p:txBody>
      </p:sp>
      <p:sp>
        <p:nvSpPr>
          <p:cNvPr id="20" name="内容占位符 2">
            <a:extLst>
              <a:ext uri="{FF2B5EF4-FFF2-40B4-BE49-F238E27FC236}">
                <a16:creationId xmlns:a16="http://schemas.microsoft.com/office/drawing/2014/main" id="{66A4EB75-0DA9-4BC7-BBA7-24A33FCA6892}"/>
              </a:ext>
            </a:extLst>
          </p:cNvPr>
          <p:cNvSpPr txBox="1"/>
          <p:nvPr/>
        </p:nvSpPr>
        <p:spPr>
          <a:xfrm>
            <a:off x="6419973" y="4235366"/>
            <a:ext cx="2871412" cy="132938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2000">
                <a:solidFill>
                  <a:schemeClr val="tx1">
                    <a:lumMod val="75000"/>
                    <a:lumOff val="25000"/>
                  </a:schemeClr>
                </a:solidFill>
                <a:cs typeface="+mn-ea"/>
                <a:sym typeface="+mn-lt"/>
              </a:rPr>
              <a:t>计划可以减少重叠性和浪费性的活动</a:t>
            </a:r>
          </a:p>
        </p:txBody>
      </p:sp>
      <p:sp>
        <p:nvSpPr>
          <p:cNvPr id="21" name="内容占位符 2">
            <a:extLst>
              <a:ext uri="{FF2B5EF4-FFF2-40B4-BE49-F238E27FC236}">
                <a16:creationId xmlns:a16="http://schemas.microsoft.com/office/drawing/2014/main" id="{AF94FED1-6E01-42D6-BF64-870F6246870B}"/>
              </a:ext>
            </a:extLst>
          </p:cNvPr>
          <p:cNvSpPr txBox="1"/>
          <p:nvPr/>
        </p:nvSpPr>
        <p:spPr>
          <a:xfrm>
            <a:off x="8338068" y="2250349"/>
            <a:ext cx="2780033" cy="1329387"/>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2000">
                <a:solidFill>
                  <a:schemeClr val="tx1">
                    <a:lumMod val="75000"/>
                    <a:lumOff val="25000"/>
                  </a:schemeClr>
                </a:solidFill>
                <a:cs typeface="+mn-ea"/>
                <a:sym typeface="+mn-lt"/>
              </a:rPr>
              <a:t>计划设立目标和标准以便进行控制</a:t>
            </a:r>
          </a:p>
        </p:txBody>
      </p:sp>
    </p:spTree>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additive="base">
                                        <p:cTn dur="500" fill="hold" id="17"/>
                                        <p:tgtEl>
                                          <p:spTgt spid="2"/>
                                        </p:tgtEl>
                                        <p:attrNameLst>
                                          <p:attrName>ppt_x</p:attrName>
                                        </p:attrNameLst>
                                      </p:cBhvr>
                                      <p:tavLst>
                                        <p:tav tm="0">
                                          <p:val>
                                            <p:strVal val="#ppt_x"/>
                                          </p:val>
                                        </p:tav>
                                        <p:tav tm="100000">
                                          <p:val>
                                            <p:strVal val="#ppt_x"/>
                                          </p:val>
                                        </p:tav>
                                      </p:tavLst>
                                    </p:anim>
                                    <p:anim calcmode="lin" valueType="num">
                                      <p:cBhvr additive="base">
                                        <p:cTn dur="500" fill="hold" id="1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22" presetSubtype="8">
                                  <p:stCondLst>
                                    <p:cond delay="0"/>
                                  </p:stCondLst>
                                  <p:childTnLst>
                                    <p:set>
                                      <p:cBhvr>
                                        <p:cTn dur="1" fill="hold" id="22">
                                          <p:stCondLst>
                                            <p:cond delay="0"/>
                                          </p:stCondLst>
                                        </p:cTn>
                                        <p:tgtEl>
                                          <p:spTgt spid="11"/>
                                        </p:tgtEl>
                                        <p:attrNameLst>
                                          <p:attrName>style.visibility</p:attrName>
                                        </p:attrNameLst>
                                      </p:cBhvr>
                                      <p:to>
                                        <p:strVal val="visible"/>
                                      </p:to>
                                    </p:set>
                                    <p:animEffect filter="wipe(left)" transition="in">
                                      <p:cBhvr>
                                        <p:cTn dur="500" id="23"/>
                                        <p:tgtEl>
                                          <p:spTgt spid="11"/>
                                        </p:tgtEl>
                                      </p:cBhvr>
                                    </p:animEffect>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grpId="0" id="26" nodeType="clickEffect" presetClass="entr" presetID="22" presetSubtype="8">
                                  <p:stCondLst>
                                    <p:cond delay="0"/>
                                  </p:stCondLst>
                                  <p:childTnLst>
                                    <p:set>
                                      <p:cBhvr>
                                        <p:cTn dur="1" fill="hold" id="27">
                                          <p:stCondLst>
                                            <p:cond delay="0"/>
                                          </p:stCondLst>
                                        </p:cTn>
                                        <p:tgtEl>
                                          <p:spTgt spid="12"/>
                                        </p:tgtEl>
                                        <p:attrNameLst>
                                          <p:attrName>style.visibility</p:attrName>
                                        </p:attrNameLst>
                                      </p:cBhvr>
                                      <p:to>
                                        <p:strVal val="visible"/>
                                      </p:to>
                                    </p:set>
                                    <p:animEffect filter="wipe(left)" transition="in">
                                      <p:cBhvr>
                                        <p:cTn dur="500" id="28"/>
                                        <p:tgtEl>
                                          <p:spTgt spid="12"/>
                                        </p:tgtEl>
                                      </p:cBhvr>
                                    </p:animEffect>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22" presetSubtype="8">
                                  <p:stCondLst>
                                    <p:cond delay="0"/>
                                  </p:stCondLst>
                                  <p:childTnLst>
                                    <p:set>
                                      <p:cBhvr>
                                        <p:cTn dur="1" fill="hold" id="32">
                                          <p:stCondLst>
                                            <p:cond delay="0"/>
                                          </p:stCondLst>
                                        </p:cTn>
                                        <p:tgtEl>
                                          <p:spTgt spid="13"/>
                                        </p:tgtEl>
                                        <p:attrNameLst>
                                          <p:attrName>style.visibility</p:attrName>
                                        </p:attrNameLst>
                                      </p:cBhvr>
                                      <p:to>
                                        <p:strVal val="visible"/>
                                      </p:to>
                                    </p:set>
                                    <p:animEffect filter="wipe(left)" transition="in">
                                      <p:cBhvr>
                                        <p:cTn dur="500" id="33"/>
                                        <p:tgtEl>
                                          <p:spTgt spid="13"/>
                                        </p:tgtEl>
                                      </p:cBhvr>
                                    </p:animEffect>
                                  </p:childTnLst>
                                </p:cTn>
                              </p:par>
                            </p:childTnLst>
                          </p:cTn>
                        </p:par>
                      </p:childTnLst>
                    </p:cTn>
                  </p:par>
                  <p:par>
                    <p:cTn fill="hold" id="34" nodeType="clickPar">
                      <p:stCondLst>
                        <p:cond delay="indefinite"/>
                        <p:cond delay="0" evt="onBegin">
                          <p:tn val="33"/>
                        </p:cond>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14"/>
                                        </p:tgtEl>
                                        <p:attrNameLst>
                                          <p:attrName>style.visibility</p:attrName>
                                        </p:attrNameLst>
                                      </p:cBhvr>
                                      <p:to>
                                        <p:strVal val="visible"/>
                                      </p:to>
                                    </p:set>
                                    <p:animEffect filter="wipe(left)" transition="in">
                                      <p:cBhvr>
                                        <p:cTn dur="500" id="38"/>
                                        <p:tgtEl>
                                          <p:spTgt spid="14"/>
                                        </p:tgtEl>
                                      </p:cBhvr>
                                    </p:animEffect>
                                  </p:childTnLst>
                                </p:cTn>
                              </p:par>
                            </p:childTnLst>
                          </p:cTn>
                        </p:par>
                      </p:childTnLst>
                    </p:cTn>
                  </p:par>
                  <p:par>
                    <p:cTn fill="hold" id="39" nodeType="clickPar">
                      <p:stCondLst>
                        <p:cond delay="indefinite"/>
                        <p:cond delay="0" evt="onBegin">
                          <p:tn val="38"/>
                        </p:cond>
                      </p:stCondLst>
                      <p:childTnLst>
                        <p:par>
                          <p:cTn fill="hold" id="40" nodeType="afterGroup">
                            <p:stCondLst>
                              <p:cond delay="0"/>
                            </p:stCondLst>
                            <p:childTnLst>
                              <p:par>
                                <p:cTn fill="hold" grpId="0" id="41" nodeType="clickEffect" presetClass="entr" presetID="22" presetSubtype="8">
                                  <p:stCondLst>
                                    <p:cond delay="0"/>
                                  </p:stCondLst>
                                  <p:childTnLst>
                                    <p:set>
                                      <p:cBhvr>
                                        <p:cTn dur="1" fill="hold" id="42">
                                          <p:stCondLst>
                                            <p:cond delay="0"/>
                                          </p:stCondLst>
                                        </p:cTn>
                                        <p:tgtEl>
                                          <p:spTgt spid="15"/>
                                        </p:tgtEl>
                                        <p:attrNameLst>
                                          <p:attrName>style.visibility</p:attrName>
                                        </p:attrNameLst>
                                      </p:cBhvr>
                                      <p:to>
                                        <p:strVal val="visible"/>
                                      </p:to>
                                    </p:set>
                                    <p:animEffect filter="wipe(left)" transition="in">
                                      <p:cBhvr>
                                        <p:cTn dur="500" id="43"/>
                                        <p:tgtEl>
                                          <p:spTgt spid="15"/>
                                        </p:tgtEl>
                                      </p:cBhvr>
                                    </p:animEffect>
                                  </p:childTnLst>
                                </p:cTn>
                              </p:par>
                            </p:childTnLst>
                          </p:cTn>
                        </p:par>
                      </p:childTnLst>
                    </p:cTn>
                  </p:par>
                  <p:par>
                    <p:cTn fill="hold" id="44" nodeType="clickPar">
                      <p:stCondLst>
                        <p:cond delay="indefinite"/>
                        <p:cond delay="0" evt="onBegin">
                          <p:tn val="43"/>
                        </p:cond>
                      </p:stCondLst>
                      <p:childTnLst>
                        <p:par>
                          <p:cTn fill="hold" id="45" nodeType="afterGroup">
                            <p:stCondLst>
                              <p:cond delay="0"/>
                            </p:stCondLst>
                            <p:childTnLst>
                              <p:par>
                                <p:cTn fill="hold" grpId="0" id="46" nodeType="clickEffect" presetClass="entr" presetID="2" presetSubtype="4">
                                  <p:stCondLst>
                                    <p:cond delay="0"/>
                                  </p:stCondLst>
                                  <p:childTnLst>
                                    <p:set>
                                      <p:cBhvr>
                                        <p:cTn dur="1" fill="hold" id="47">
                                          <p:stCondLst>
                                            <p:cond delay="0"/>
                                          </p:stCondLst>
                                        </p:cTn>
                                        <p:tgtEl>
                                          <p:spTgt spid="16"/>
                                        </p:tgtEl>
                                        <p:attrNameLst>
                                          <p:attrName>style.visibility</p:attrName>
                                        </p:attrNameLst>
                                      </p:cBhvr>
                                      <p:to>
                                        <p:strVal val="visible"/>
                                      </p:to>
                                    </p:set>
                                    <p:anim calcmode="lin" valueType="num">
                                      <p:cBhvr additive="base">
                                        <p:cTn dur="500" fill="hold" id="48"/>
                                        <p:tgtEl>
                                          <p:spTgt spid="16"/>
                                        </p:tgtEl>
                                        <p:attrNameLst>
                                          <p:attrName>ppt_x</p:attrName>
                                        </p:attrNameLst>
                                      </p:cBhvr>
                                      <p:tavLst>
                                        <p:tav tm="0">
                                          <p:val>
                                            <p:strVal val="#ppt_x"/>
                                          </p:val>
                                        </p:tav>
                                        <p:tav tm="100000">
                                          <p:val>
                                            <p:strVal val="#ppt_x"/>
                                          </p:val>
                                        </p:tav>
                                      </p:tavLst>
                                    </p:anim>
                                    <p:anim calcmode="lin" valueType="num">
                                      <p:cBhvr additive="base">
                                        <p:cTn dur="500" fill="hold" id="49"/>
                                        <p:tgtEl>
                                          <p:spTgt spid="16"/>
                                        </p:tgtEl>
                                        <p:attrNameLst>
                                          <p:attrName>ppt_y</p:attrName>
                                        </p:attrNameLst>
                                      </p:cBhvr>
                                      <p:tavLst>
                                        <p:tav tm="0">
                                          <p:val>
                                            <p:strVal val="1+#ppt_h/2"/>
                                          </p:val>
                                        </p:tav>
                                        <p:tav tm="100000">
                                          <p:val>
                                            <p:strVal val="#ppt_y"/>
                                          </p:val>
                                        </p:tav>
                                      </p:tavLst>
                                    </p:anim>
                                  </p:childTnLst>
                                </p:cTn>
                              </p:par>
                            </p:childTnLst>
                          </p:cTn>
                        </p:par>
                      </p:childTnLst>
                    </p:cTn>
                  </p:par>
                  <p:par>
                    <p:cTn fill="hold" id="50" nodeType="clickPar">
                      <p:stCondLst>
                        <p:cond delay="indefinite"/>
                        <p:cond delay="0" evt="onBegin">
                          <p:tn val="49"/>
                        </p:cond>
                      </p:stCondLst>
                      <p:childTnLst>
                        <p:par>
                          <p:cTn fill="hold" id="51" nodeType="afterGroup">
                            <p:stCondLst>
                              <p:cond delay="0"/>
                            </p:stCondLst>
                            <p:childTnLst>
                              <p:par>
                                <p:cTn fill="hold" grpId="0" id="52" nodeType="clickEffect" presetClass="entr" presetID="2" presetSubtype="4">
                                  <p:stCondLst>
                                    <p:cond delay="0"/>
                                  </p:stCondLst>
                                  <p:childTnLst>
                                    <p:set>
                                      <p:cBhvr>
                                        <p:cTn dur="1" fill="hold" id="53">
                                          <p:stCondLst>
                                            <p:cond delay="0"/>
                                          </p:stCondLst>
                                        </p:cTn>
                                        <p:tgtEl>
                                          <p:spTgt spid="19"/>
                                        </p:tgtEl>
                                        <p:attrNameLst>
                                          <p:attrName>style.visibility</p:attrName>
                                        </p:attrNameLst>
                                      </p:cBhvr>
                                      <p:to>
                                        <p:strVal val="visible"/>
                                      </p:to>
                                    </p:set>
                                    <p:anim calcmode="lin" valueType="num">
                                      <p:cBhvr additive="base">
                                        <p:cTn dur="500" fill="hold" id="54"/>
                                        <p:tgtEl>
                                          <p:spTgt spid="19"/>
                                        </p:tgtEl>
                                        <p:attrNameLst>
                                          <p:attrName>ppt_x</p:attrName>
                                        </p:attrNameLst>
                                      </p:cBhvr>
                                      <p:tavLst>
                                        <p:tav tm="0">
                                          <p:val>
                                            <p:strVal val="#ppt_x"/>
                                          </p:val>
                                        </p:tav>
                                        <p:tav tm="100000">
                                          <p:val>
                                            <p:strVal val="#ppt_x"/>
                                          </p:val>
                                        </p:tav>
                                      </p:tavLst>
                                    </p:anim>
                                    <p:anim calcmode="lin" valueType="num">
                                      <p:cBhvr additive="base">
                                        <p:cTn dur="500" fill="hold" id="55"/>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56" nodeType="clickPar">
                      <p:stCondLst>
                        <p:cond delay="indefinite"/>
                        <p:cond delay="0" evt="onBegin">
                          <p:tn val="55"/>
                        </p:cond>
                      </p:stCondLst>
                      <p:childTnLst>
                        <p:par>
                          <p:cTn fill="hold" id="57" nodeType="afterGroup">
                            <p:stCondLst>
                              <p:cond delay="0"/>
                            </p:stCondLst>
                            <p:childTnLst>
                              <p:par>
                                <p:cTn fill="hold" grpId="0" id="58" nodeType="clickEffect" presetClass="entr" presetID="2" presetSubtype="4">
                                  <p:stCondLst>
                                    <p:cond delay="0"/>
                                  </p:stCondLst>
                                  <p:childTnLst>
                                    <p:set>
                                      <p:cBhvr>
                                        <p:cTn dur="1" fill="hold" id="59">
                                          <p:stCondLst>
                                            <p:cond delay="0"/>
                                          </p:stCondLst>
                                        </p:cTn>
                                        <p:tgtEl>
                                          <p:spTgt spid="20"/>
                                        </p:tgtEl>
                                        <p:attrNameLst>
                                          <p:attrName>style.visibility</p:attrName>
                                        </p:attrNameLst>
                                      </p:cBhvr>
                                      <p:to>
                                        <p:strVal val="visible"/>
                                      </p:to>
                                    </p:set>
                                    <p:anim calcmode="lin" valueType="num">
                                      <p:cBhvr additive="base">
                                        <p:cTn dur="500" fill="hold" id="60"/>
                                        <p:tgtEl>
                                          <p:spTgt spid="20"/>
                                        </p:tgtEl>
                                        <p:attrNameLst>
                                          <p:attrName>ppt_x</p:attrName>
                                        </p:attrNameLst>
                                      </p:cBhvr>
                                      <p:tavLst>
                                        <p:tav tm="0">
                                          <p:val>
                                            <p:strVal val="#ppt_x"/>
                                          </p:val>
                                        </p:tav>
                                        <p:tav tm="100000">
                                          <p:val>
                                            <p:strVal val="#ppt_x"/>
                                          </p:val>
                                        </p:tav>
                                      </p:tavLst>
                                    </p:anim>
                                    <p:anim calcmode="lin" valueType="num">
                                      <p:cBhvr additive="base">
                                        <p:cTn dur="500" fill="hold" id="61"/>
                                        <p:tgtEl>
                                          <p:spTgt spid="20"/>
                                        </p:tgtEl>
                                        <p:attrNameLst>
                                          <p:attrName>ppt_y</p:attrName>
                                        </p:attrNameLst>
                                      </p:cBhvr>
                                      <p:tavLst>
                                        <p:tav tm="0">
                                          <p:val>
                                            <p:strVal val="1+#ppt_h/2"/>
                                          </p:val>
                                        </p:tav>
                                        <p:tav tm="100000">
                                          <p:val>
                                            <p:strVal val="#ppt_y"/>
                                          </p:val>
                                        </p:tav>
                                      </p:tavLst>
                                    </p:anim>
                                  </p:childTnLst>
                                </p:cTn>
                              </p:par>
                            </p:childTnLst>
                          </p:cTn>
                        </p:par>
                      </p:childTnLst>
                    </p:cTn>
                  </p:par>
                  <p:par>
                    <p:cTn fill="hold" id="62" nodeType="clickPar">
                      <p:stCondLst>
                        <p:cond delay="indefinite"/>
                        <p:cond delay="0" evt="onBegin">
                          <p:tn val="61"/>
                        </p:cond>
                      </p:stCondLst>
                      <p:childTnLst>
                        <p:par>
                          <p:cTn fill="hold" id="63" nodeType="afterGroup">
                            <p:stCondLst>
                              <p:cond delay="0"/>
                            </p:stCondLst>
                            <p:childTnLst>
                              <p:par>
                                <p:cTn fill="hold" grpId="0" id="64" nodeType="clickEffect" presetClass="entr" presetID="2" presetSubtype="4">
                                  <p:stCondLst>
                                    <p:cond delay="0"/>
                                  </p:stCondLst>
                                  <p:childTnLst>
                                    <p:set>
                                      <p:cBhvr>
                                        <p:cTn dur="1" fill="hold" id="65">
                                          <p:stCondLst>
                                            <p:cond delay="0"/>
                                          </p:stCondLst>
                                        </p:cTn>
                                        <p:tgtEl>
                                          <p:spTgt spid="21"/>
                                        </p:tgtEl>
                                        <p:attrNameLst>
                                          <p:attrName>style.visibility</p:attrName>
                                        </p:attrNameLst>
                                      </p:cBhvr>
                                      <p:to>
                                        <p:strVal val="visible"/>
                                      </p:to>
                                    </p:set>
                                    <p:anim calcmode="lin" valueType="num">
                                      <p:cBhvr additive="base">
                                        <p:cTn dur="500" fill="hold" id="66"/>
                                        <p:tgtEl>
                                          <p:spTgt spid="21"/>
                                        </p:tgtEl>
                                        <p:attrNameLst>
                                          <p:attrName>ppt_x</p:attrName>
                                        </p:attrNameLst>
                                      </p:cBhvr>
                                      <p:tavLst>
                                        <p:tav tm="0">
                                          <p:val>
                                            <p:strVal val="#ppt_x"/>
                                          </p:val>
                                        </p:tav>
                                        <p:tav tm="100000">
                                          <p:val>
                                            <p:strVal val="#ppt_x"/>
                                          </p:val>
                                        </p:tav>
                                      </p:tavLst>
                                    </p:anim>
                                    <p:anim calcmode="lin" valueType="num">
                                      <p:cBhvr additive="base">
                                        <p:cTn dur="500" fill="hold" id="67"/>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11"/>
      <p:bldP grpId="0" spid="12"/>
      <p:bldP grpId="0" spid="13"/>
      <p:bldP grpId="0" spid="14"/>
      <p:bldP grpId="0" spid="15"/>
      <p:bldP grpId="0" spid="16"/>
      <p:bldP grpId="0" spid="19"/>
      <p:bldP grpId="0" spid="20"/>
      <p:bldP grpId="0" spid="2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内容占位符 2">
            <a:extLst>
              <a:ext uri="{FF2B5EF4-FFF2-40B4-BE49-F238E27FC236}">
                <a16:creationId xmlns:a16="http://schemas.microsoft.com/office/drawing/2014/main" id="{63B548D9-6653-458C-A5B6-C90168B010A9}"/>
              </a:ext>
            </a:extLst>
          </p:cNvPr>
          <p:cNvSpPr txBox="1"/>
          <p:nvPr/>
        </p:nvSpPr>
        <p:spPr>
          <a:xfrm>
            <a:off x="1867765" y="1752008"/>
            <a:ext cx="8456469" cy="1045639"/>
          </a:xfrm>
          <a:prstGeom prst="rect">
            <a:avLst/>
          </a:prstGeom>
        </p:spPr>
        <p:txBody>
          <a:bodyPr anchor="ct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lnSpc>
                <a:spcPct val="150000"/>
              </a:lnSpc>
              <a:buNone/>
            </a:pPr>
            <a:r>
              <a:rPr altLang="en-US" b="1" lang="zh-CN" sz="1800">
                <a:solidFill>
                  <a:schemeClr val="tx1">
                    <a:lumMod val="75000"/>
                    <a:lumOff val="25000"/>
                  </a:schemeClr>
                </a:solidFill>
                <a:cs typeface="+mn-ea"/>
                <a:sym typeface="+mn-lt"/>
              </a:rPr>
              <a:t>管理者的主要职能之一就是做计划，并实施监督。</a:t>
            </a:r>
          </a:p>
          <a:p>
            <a:pPr algn="ctr" indent="0" marL="0">
              <a:lnSpc>
                <a:spcPct val="150000"/>
              </a:lnSpc>
              <a:buNone/>
            </a:pPr>
            <a:r>
              <a:rPr altLang="en-US" b="1" lang="zh-CN" sz="1800">
                <a:solidFill>
                  <a:schemeClr val="tx1">
                    <a:lumMod val="75000"/>
                    <a:lumOff val="25000"/>
                  </a:schemeClr>
                </a:solidFill>
                <a:cs typeface="+mn-ea"/>
                <a:sym typeface="+mn-lt"/>
              </a:rPr>
              <a:t>想下来的事情记录下来；记录下来的事情行动起来；做完成的事情总结出来。</a:t>
            </a:r>
          </a:p>
        </p:txBody>
      </p:sp>
      <p:graphicFrame>
        <p:nvGraphicFramePr>
          <p:cNvPr id="3" name="内容占位符 7">
            <a:extLst>
              <a:ext uri="{FF2B5EF4-FFF2-40B4-BE49-F238E27FC236}">
                <a16:creationId xmlns:a16="http://schemas.microsoft.com/office/drawing/2014/main" id="{3530F7D8-A3AB-402E-A115-F8C959CB4E84}"/>
              </a:ext>
            </a:extLst>
          </p:cNvPr>
          <p:cNvGraphicFramePr/>
          <p:nvPr>
            <p:extLst>
              <p:ext uri="{D42A27DB-BD31-4B8C-83A1-F6EECF244321}">
                <p14:modId val="4172570470"/>
              </p:ext>
            </p:extLst>
          </p:nvPr>
        </p:nvGraphicFramePr>
        <p:xfrm>
          <a:off x="1581600" y="3507423"/>
          <a:ext cx="8805268" cy="2660609"/>
        </p:xfrm>
        <a:graphic>
          <a:graphicData uri="http://schemas.openxmlformats.org/drawingml/2006/chart">
            <c:chart xmlns:c="http://schemas.openxmlformats.org/drawingml/2006/chart" r:id="rId2"/>
          </a:graphicData>
        </a:graphic>
      </p:graphicFrame>
      <p:sp>
        <p:nvSpPr>
          <p:cNvPr id="5" name="next-arrow_17950">
            <a:extLst>
              <a:ext uri="{FF2B5EF4-FFF2-40B4-BE49-F238E27FC236}">
                <a16:creationId xmlns:a16="http://schemas.microsoft.com/office/drawing/2014/main" id="{5C360F51-AF12-4D7A-A02A-F247EA6B656B}"/>
              </a:ext>
            </a:extLst>
          </p:cNvPr>
          <p:cNvSpPr>
            <a:spLocks noChangeAspect="1"/>
          </p:cNvSpPr>
          <p:nvPr/>
        </p:nvSpPr>
        <p:spPr bwMode="auto">
          <a:xfrm>
            <a:off x="5495477" y="3479880"/>
            <a:ext cx="429234" cy="461790"/>
          </a:xfrm>
          <a:custGeom>
            <a:gdLst>
              <a:gd fmla="*/ 310 w 4456" name="T0"/>
              <a:gd fmla="*/ 4802 h 4802" name="T1"/>
              <a:gd fmla="*/ 790 w 4456" name="T2"/>
              <a:gd fmla="*/ 2113 h 4802" name="T3"/>
              <a:gd fmla="*/ 2370 w 4456" name="T4"/>
              <a:gd fmla="*/ 1315 h 4802" name="T5"/>
              <a:gd fmla="*/ 2370 w 4456" name="T6"/>
              <a:gd fmla="*/ 0 h 4802" name="T7"/>
              <a:gd fmla="*/ 4456 w 4456" name="T8"/>
              <a:gd fmla="*/ 2085 h 4802" name="T9"/>
              <a:gd fmla="*/ 2370 w 4456" name="T10"/>
              <a:gd fmla="*/ 4171 h 4802" name="T11"/>
              <a:gd fmla="*/ 2370 w 4456" name="T12"/>
              <a:gd fmla="*/ 2802 h 4802" name="T13"/>
              <a:gd fmla="*/ 2106 w 4456" name="T14"/>
              <a:gd fmla="*/ 2784 h 4802" name="T15"/>
              <a:gd fmla="*/ 496 w 4456" name="T16"/>
              <a:gd fmla="*/ 4784 h 4802" name="T17"/>
              <a:gd fmla="*/ 310 w 4456" name="T18"/>
              <a:gd fmla="*/ 4802 h 48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802" w="4456">
                <a:moveTo>
                  <a:pt x="310" y="4802"/>
                </a:moveTo>
                <a:cubicBezTo>
                  <a:pt x="297" y="4734"/>
                  <a:pt x="0" y="3135"/>
                  <a:pt x="790" y="2113"/>
                </a:cubicBezTo>
                <a:cubicBezTo>
                  <a:pt x="1152" y="1645"/>
                  <a:pt x="1683" y="1377"/>
                  <a:pt x="2370" y="1315"/>
                </a:cubicBezTo>
                <a:lnTo>
                  <a:pt x="2370" y="0"/>
                </a:lnTo>
                <a:lnTo>
                  <a:pt x="4456" y="2085"/>
                </a:lnTo>
                <a:lnTo>
                  <a:pt x="2370" y="4171"/>
                </a:lnTo>
                <a:lnTo>
                  <a:pt x="2370" y="2802"/>
                </a:lnTo>
                <a:cubicBezTo>
                  <a:pt x="2310" y="2794"/>
                  <a:pt x="2218" y="2784"/>
                  <a:pt x="2106" y="2784"/>
                </a:cubicBezTo>
                <a:cubicBezTo>
                  <a:pt x="1505" y="2784"/>
                  <a:pt x="496" y="3044"/>
                  <a:pt x="496" y="4784"/>
                </a:cubicBezTo>
                <a:lnTo>
                  <a:pt x="310" y="4802"/>
                </a:lnTo>
                <a:close/>
              </a:path>
            </a:pathLst>
          </a:custGeom>
          <a:solidFill>
            <a:schemeClr val="accent1">
              <a:lumMod val="50000"/>
            </a:schemeClr>
          </a:solidFill>
          <a:ln>
            <a:noFill/>
          </a:ln>
        </p:spPr>
        <p:txBody>
          <a:bodyPr/>
          <a:lstStyle/>
          <a:p>
            <a:endParaRPr altLang="en-US" lang="zh-CN">
              <a:cs typeface="+mn-ea"/>
              <a:sym typeface="+mn-lt"/>
            </a:endParaRPr>
          </a:p>
        </p:txBody>
      </p:sp>
      <p:sp>
        <p:nvSpPr>
          <p:cNvPr id="6" name="next-arrow_17950">
            <a:extLst>
              <a:ext uri="{FF2B5EF4-FFF2-40B4-BE49-F238E27FC236}">
                <a16:creationId xmlns:a16="http://schemas.microsoft.com/office/drawing/2014/main" id="{0194CAAC-9094-4E14-BD7F-29D11A524A1C}"/>
              </a:ext>
            </a:extLst>
          </p:cNvPr>
          <p:cNvSpPr>
            <a:spLocks noChangeAspect="1"/>
          </p:cNvSpPr>
          <p:nvPr/>
        </p:nvSpPr>
        <p:spPr bwMode="auto">
          <a:xfrm>
            <a:off x="8582463" y="3543676"/>
            <a:ext cx="429234" cy="461790"/>
          </a:xfrm>
          <a:custGeom>
            <a:gdLst>
              <a:gd fmla="*/ 310 w 4456" name="T0"/>
              <a:gd fmla="*/ 4802 h 4802" name="T1"/>
              <a:gd fmla="*/ 790 w 4456" name="T2"/>
              <a:gd fmla="*/ 2113 h 4802" name="T3"/>
              <a:gd fmla="*/ 2370 w 4456" name="T4"/>
              <a:gd fmla="*/ 1315 h 4802" name="T5"/>
              <a:gd fmla="*/ 2370 w 4456" name="T6"/>
              <a:gd fmla="*/ 0 h 4802" name="T7"/>
              <a:gd fmla="*/ 4456 w 4456" name="T8"/>
              <a:gd fmla="*/ 2085 h 4802" name="T9"/>
              <a:gd fmla="*/ 2370 w 4456" name="T10"/>
              <a:gd fmla="*/ 4171 h 4802" name="T11"/>
              <a:gd fmla="*/ 2370 w 4456" name="T12"/>
              <a:gd fmla="*/ 2802 h 4802" name="T13"/>
              <a:gd fmla="*/ 2106 w 4456" name="T14"/>
              <a:gd fmla="*/ 2784 h 4802" name="T15"/>
              <a:gd fmla="*/ 496 w 4456" name="T16"/>
              <a:gd fmla="*/ 4784 h 4802" name="T17"/>
              <a:gd fmla="*/ 310 w 4456" name="T18"/>
              <a:gd fmla="*/ 4802 h 48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802" w="4456">
                <a:moveTo>
                  <a:pt x="310" y="4802"/>
                </a:moveTo>
                <a:cubicBezTo>
                  <a:pt x="297" y="4734"/>
                  <a:pt x="0" y="3135"/>
                  <a:pt x="790" y="2113"/>
                </a:cubicBezTo>
                <a:cubicBezTo>
                  <a:pt x="1152" y="1645"/>
                  <a:pt x="1683" y="1377"/>
                  <a:pt x="2370" y="1315"/>
                </a:cubicBezTo>
                <a:lnTo>
                  <a:pt x="2370" y="0"/>
                </a:lnTo>
                <a:lnTo>
                  <a:pt x="4456" y="2085"/>
                </a:lnTo>
                <a:lnTo>
                  <a:pt x="2370" y="4171"/>
                </a:lnTo>
                <a:lnTo>
                  <a:pt x="2370" y="2802"/>
                </a:lnTo>
                <a:cubicBezTo>
                  <a:pt x="2310" y="2794"/>
                  <a:pt x="2218" y="2784"/>
                  <a:pt x="2106" y="2784"/>
                </a:cubicBezTo>
                <a:cubicBezTo>
                  <a:pt x="1505" y="2784"/>
                  <a:pt x="496" y="3044"/>
                  <a:pt x="496" y="4784"/>
                </a:cubicBezTo>
                <a:lnTo>
                  <a:pt x="310" y="4802"/>
                </a:lnTo>
                <a:close/>
              </a:path>
            </a:pathLst>
          </a:custGeom>
          <a:solidFill>
            <a:schemeClr val="accent1">
              <a:lumMod val="50000"/>
            </a:schemeClr>
          </a:solidFill>
          <a:ln>
            <a:noFill/>
          </a:ln>
        </p:spPr>
        <p:txBody>
          <a:bodyPr/>
          <a:lstStyle/>
          <a:p>
            <a:endParaRPr altLang="en-US" lang="zh-CN">
              <a:cs typeface="+mn-ea"/>
              <a:sym typeface="+mn-lt"/>
            </a:endParaRPr>
          </a:p>
        </p:txBody>
      </p:sp>
      <p:sp>
        <p:nvSpPr>
          <p:cNvPr id="14" name="next-arrow_17950">
            <a:extLst>
              <a:ext uri="{FF2B5EF4-FFF2-40B4-BE49-F238E27FC236}">
                <a16:creationId xmlns:a16="http://schemas.microsoft.com/office/drawing/2014/main" id="{8C267B8B-B546-4C1B-8BF4-DA99FA552360}"/>
              </a:ext>
            </a:extLst>
          </p:cNvPr>
          <p:cNvSpPr>
            <a:spLocks noChangeAspect="1"/>
          </p:cNvSpPr>
          <p:nvPr/>
        </p:nvSpPr>
        <p:spPr bwMode="auto">
          <a:xfrm rot="5400000">
            <a:off x="3131528" y="3611014"/>
            <a:ext cx="429234" cy="461790"/>
          </a:xfrm>
          <a:custGeom>
            <a:gdLst>
              <a:gd fmla="*/ 310 w 4456" name="T0"/>
              <a:gd fmla="*/ 4802 h 4802" name="T1"/>
              <a:gd fmla="*/ 790 w 4456" name="T2"/>
              <a:gd fmla="*/ 2113 h 4802" name="T3"/>
              <a:gd fmla="*/ 2370 w 4456" name="T4"/>
              <a:gd fmla="*/ 1315 h 4802" name="T5"/>
              <a:gd fmla="*/ 2370 w 4456" name="T6"/>
              <a:gd fmla="*/ 0 h 4802" name="T7"/>
              <a:gd fmla="*/ 4456 w 4456" name="T8"/>
              <a:gd fmla="*/ 2085 h 4802" name="T9"/>
              <a:gd fmla="*/ 2370 w 4456" name="T10"/>
              <a:gd fmla="*/ 4171 h 4802" name="T11"/>
              <a:gd fmla="*/ 2370 w 4456" name="T12"/>
              <a:gd fmla="*/ 2802 h 4802" name="T13"/>
              <a:gd fmla="*/ 2106 w 4456" name="T14"/>
              <a:gd fmla="*/ 2784 h 4802" name="T15"/>
              <a:gd fmla="*/ 496 w 4456" name="T16"/>
              <a:gd fmla="*/ 4784 h 4802" name="T17"/>
              <a:gd fmla="*/ 310 w 4456" name="T18"/>
              <a:gd fmla="*/ 4802 h 480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802" w="4456">
                <a:moveTo>
                  <a:pt x="310" y="4802"/>
                </a:moveTo>
                <a:cubicBezTo>
                  <a:pt x="297" y="4734"/>
                  <a:pt x="0" y="3135"/>
                  <a:pt x="790" y="2113"/>
                </a:cubicBezTo>
                <a:cubicBezTo>
                  <a:pt x="1152" y="1645"/>
                  <a:pt x="1683" y="1377"/>
                  <a:pt x="2370" y="1315"/>
                </a:cubicBezTo>
                <a:lnTo>
                  <a:pt x="2370" y="0"/>
                </a:lnTo>
                <a:lnTo>
                  <a:pt x="4456" y="2085"/>
                </a:lnTo>
                <a:lnTo>
                  <a:pt x="2370" y="4171"/>
                </a:lnTo>
                <a:lnTo>
                  <a:pt x="2370" y="2802"/>
                </a:lnTo>
                <a:cubicBezTo>
                  <a:pt x="2310" y="2794"/>
                  <a:pt x="2218" y="2784"/>
                  <a:pt x="2106" y="2784"/>
                </a:cubicBezTo>
                <a:cubicBezTo>
                  <a:pt x="1505" y="2784"/>
                  <a:pt x="496" y="3044"/>
                  <a:pt x="496" y="4784"/>
                </a:cubicBezTo>
                <a:lnTo>
                  <a:pt x="310" y="4802"/>
                </a:lnTo>
                <a:close/>
              </a:path>
            </a:pathLst>
          </a:custGeom>
          <a:solidFill>
            <a:schemeClr val="accent1">
              <a:lumMod val="50000"/>
            </a:schemeClr>
          </a:solidFill>
          <a:ln>
            <a:noFill/>
          </a:ln>
        </p:spPr>
        <p:txBody>
          <a:bodyPr/>
          <a:lstStyle/>
          <a:p>
            <a:endParaRPr altLang="en-US" lang="zh-CN">
              <a:cs typeface="+mn-ea"/>
              <a:sym typeface="+mn-lt"/>
            </a:endParaRPr>
          </a:p>
        </p:txBody>
      </p:sp>
    </p:spTree>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additive="base">
                                        <p:cTn dur="500" fill="hold" id="17"/>
                                        <p:tgtEl>
                                          <p:spTgt spid="2"/>
                                        </p:tgtEl>
                                        <p:attrNameLst>
                                          <p:attrName>ppt_x</p:attrName>
                                        </p:attrNameLst>
                                      </p:cBhvr>
                                      <p:tavLst>
                                        <p:tav tm="0">
                                          <p:val>
                                            <p:strVal val="#ppt_x"/>
                                          </p:val>
                                        </p:tav>
                                        <p:tav tm="100000">
                                          <p:val>
                                            <p:strVal val="#ppt_x"/>
                                          </p:val>
                                        </p:tav>
                                      </p:tavLst>
                                    </p:anim>
                                    <p:anim calcmode="lin" valueType="num">
                                      <p:cBhvr additive="base">
                                        <p:cTn dur="500" fill="hold" id="1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16" presetSubtype="21">
                                  <p:stCondLst>
                                    <p:cond delay="0"/>
                                  </p:stCondLst>
                                  <p:childTnLst>
                                    <p:set>
                                      <p:cBhvr>
                                        <p:cTn dur="1" fill="hold" id="22">
                                          <p:stCondLst>
                                            <p:cond delay="0"/>
                                          </p:stCondLst>
                                        </p:cTn>
                                        <p:tgtEl>
                                          <p:spTgt spid="3"/>
                                        </p:tgtEl>
                                        <p:attrNameLst>
                                          <p:attrName>style.visibility</p:attrName>
                                        </p:attrNameLst>
                                      </p:cBhvr>
                                      <p:to>
                                        <p:strVal val="visible"/>
                                      </p:to>
                                    </p:set>
                                    <p:animEffect filter="barn(inVertical)" transition="in">
                                      <p:cBhvr>
                                        <p:cTn dur="500" id="23"/>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Graphic grpId="0" spid="3">
        <p:bldAsOne/>
      </p:bldGraphic>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3" name="îṡľíḍè">
            <a:extLst>
              <a:ext uri="{FF2B5EF4-FFF2-40B4-BE49-F238E27FC236}">
                <a16:creationId xmlns:a16="http://schemas.microsoft.com/office/drawing/2014/main" id="{226E057A-5A34-478D-8183-E8068E9C00C1}"/>
              </a:ext>
            </a:extLst>
          </p:cNvPr>
          <p:cNvGrpSpPr/>
          <p:nvPr/>
        </p:nvGrpSpPr>
        <p:grpSpPr>
          <a:xfrm>
            <a:off x="1135442" y="1786242"/>
            <a:ext cx="10085582" cy="1906695"/>
            <a:chOff x="5684151" y="1821774"/>
            <a:chExt cx="5718739" cy="1686000"/>
          </a:xfrm>
        </p:grpSpPr>
        <p:grpSp>
          <p:nvGrpSpPr>
            <p:cNvPr id="154" name="ïsľîdé">
              <a:extLst>
                <a:ext uri="{FF2B5EF4-FFF2-40B4-BE49-F238E27FC236}">
                  <a16:creationId xmlns:a16="http://schemas.microsoft.com/office/drawing/2014/main" id="{02B0188F-F438-48CA-9387-7D179338820F}"/>
                </a:ext>
              </a:extLst>
            </p:cNvPr>
            <p:cNvGrpSpPr/>
            <p:nvPr/>
          </p:nvGrpSpPr>
          <p:grpSpPr>
            <a:xfrm>
              <a:off x="5684151" y="1821774"/>
              <a:ext cx="1727763" cy="1686000"/>
              <a:chOff x="5684152" y="1821774"/>
              <a:chExt cx="1575682" cy="1686000"/>
            </a:xfrm>
          </p:grpSpPr>
          <p:sp>
            <p:nvSpPr>
              <p:cNvPr id="161" name="íSḷïďe">
                <a:extLst>
                  <a:ext uri="{FF2B5EF4-FFF2-40B4-BE49-F238E27FC236}">
                    <a16:creationId xmlns:a16="http://schemas.microsoft.com/office/drawing/2014/main" id="{08C9B37F-2D5A-48AE-9B48-71769027679F}"/>
                  </a:ext>
                </a:extLst>
              </p:cNvPr>
              <p:cNvSpPr txBox="1"/>
              <p:nvPr/>
            </p:nvSpPr>
            <p:spPr>
              <a:xfrm>
                <a:off x="5684152" y="2302063"/>
                <a:ext cx="1575682" cy="1205711"/>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tx1">
                        <a:lumMod val="75000"/>
                        <a:lumOff val="25000"/>
                      </a:schemeClr>
                    </a:solidFill>
                    <a:cs typeface="+mn-ea"/>
                    <a:sym typeface="+mn-lt"/>
                  </a:rPr>
                  <a:t>有了计划，工作就有了明确的目标和具体的步骤，就可以协调大家的行动，增强工作的主动性，减少盲目性，使工作有条不紊地进行</a:t>
                </a:r>
              </a:p>
            </p:txBody>
          </p:sp>
          <p:sp>
            <p:nvSpPr>
              <p:cNvPr id="162" name="íŝľîde">
                <a:extLst>
                  <a:ext uri="{FF2B5EF4-FFF2-40B4-BE49-F238E27FC236}">
                    <a16:creationId xmlns:a16="http://schemas.microsoft.com/office/drawing/2014/main" id="{F2E4994B-4E2C-46F0-81A3-4ADAA3D7210B}"/>
                  </a:ext>
                </a:extLst>
              </p:cNvPr>
              <p:cNvSpPr txBox="1"/>
              <p:nvPr/>
            </p:nvSpPr>
            <p:spPr>
              <a:xfrm>
                <a:off x="5684152" y="1821774"/>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b="1" lang="zh-CN" sz="2000">
                    <a:solidFill>
                      <a:schemeClr val="bg1"/>
                    </a:solidFill>
                    <a:cs typeface="+mn-ea"/>
                    <a:sym typeface="+mn-lt"/>
                  </a:rPr>
                  <a:t>预测未来 指明方向</a:t>
                </a:r>
              </a:p>
            </p:txBody>
          </p:sp>
        </p:grpSp>
        <p:grpSp>
          <p:nvGrpSpPr>
            <p:cNvPr id="155" name="îŝḷïḓe">
              <a:extLst>
                <a:ext uri="{FF2B5EF4-FFF2-40B4-BE49-F238E27FC236}">
                  <a16:creationId xmlns:a16="http://schemas.microsoft.com/office/drawing/2014/main" id="{72B2BD67-92E7-4CF7-8BB8-506D2D195EC7}"/>
                </a:ext>
              </a:extLst>
            </p:cNvPr>
            <p:cNvGrpSpPr/>
            <p:nvPr/>
          </p:nvGrpSpPr>
          <p:grpSpPr>
            <a:xfrm>
              <a:off x="7679639" y="1821774"/>
              <a:ext cx="1727763" cy="1686000"/>
              <a:chOff x="7679640" y="1821774"/>
              <a:chExt cx="1575682" cy="1686000"/>
            </a:xfrm>
          </p:grpSpPr>
          <p:sp>
            <p:nvSpPr>
              <p:cNvPr id="159" name="i$1iḋè">
                <a:extLst>
                  <a:ext uri="{FF2B5EF4-FFF2-40B4-BE49-F238E27FC236}">
                    <a16:creationId xmlns:a16="http://schemas.microsoft.com/office/drawing/2014/main" id="{DF63A4BD-1892-4E84-A9D0-CE5349F445DF}"/>
                  </a:ext>
                </a:extLst>
              </p:cNvPr>
              <p:cNvSpPr txBox="1"/>
              <p:nvPr/>
            </p:nvSpPr>
            <p:spPr>
              <a:xfrm>
                <a:off x="7679640" y="2302063"/>
                <a:ext cx="1575682" cy="1205711"/>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400">
                    <a:solidFill>
                      <a:schemeClr val="tx1">
                        <a:lumMod val="75000"/>
                        <a:lumOff val="25000"/>
                      </a:schemeClr>
                    </a:solidFill>
                    <a:cs typeface="+mn-ea"/>
                    <a:sym typeface="+mn-lt"/>
                  </a:rPr>
                  <a:t>计划为目标的具体实现提供切实可行的方案，因此按照计划实施，则成功完成预期目标的可能性大大地提高</a:t>
                </a:r>
              </a:p>
            </p:txBody>
          </p:sp>
          <p:sp>
            <p:nvSpPr>
              <p:cNvPr id="160" name="íṧḷïḑe">
                <a:extLst>
                  <a:ext uri="{FF2B5EF4-FFF2-40B4-BE49-F238E27FC236}">
                    <a16:creationId xmlns:a16="http://schemas.microsoft.com/office/drawing/2014/main" id="{F0B60F13-A70A-4DC8-A030-DC1B92AD0327}"/>
                  </a:ext>
                </a:extLst>
              </p:cNvPr>
              <p:cNvSpPr txBox="1"/>
              <p:nvPr/>
            </p:nvSpPr>
            <p:spPr>
              <a:xfrm>
                <a:off x="7679640" y="1821774"/>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b="1" lang="zh-CN" sz="2000">
                    <a:solidFill>
                      <a:schemeClr val="bg1"/>
                    </a:solidFill>
                    <a:cs typeface="+mn-ea"/>
                    <a:sym typeface="+mn-lt"/>
                  </a:rPr>
                  <a:t>提高成功的可能性</a:t>
                </a:r>
              </a:p>
            </p:txBody>
          </p:sp>
        </p:grpSp>
        <p:grpSp>
          <p:nvGrpSpPr>
            <p:cNvPr id="156" name="ïš1ïdé">
              <a:extLst>
                <a:ext uri="{FF2B5EF4-FFF2-40B4-BE49-F238E27FC236}">
                  <a16:creationId xmlns:a16="http://schemas.microsoft.com/office/drawing/2014/main" id="{DFEE3323-054D-4FB5-89B5-DAC31C2278A3}"/>
                </a:ext>
              </a:extLst>
            </p:cNvPr>
            <p:cNvGrpSpPr/>
            <p:nvPr/>
          </p:nvGrpSpPr>
          <p:grpSpPr>
            <a:xfrm>
              <a:off x="9675127" y="1821774"/>
              <a:ext cx="1727763" cy="1686000"/>
              <a:chOff x="9675128" y="1821774"/>
              <a:chExt cx="1575682" cy="1686000"/>
            </a:xfrm>
          </p:grpSpPr>
          <p:sp>
            <p:nvSpPr>
              <p:cNvPr id="157" name="išľîḍè">
                <a:extLst>
                  <a:ext uri="{FF2B5EF4-FFF2-40B4-BE49-F238E27FC236}">
                    <a16:creationId xmlns:a16="http://schemas.microsoft.com/office/drawing/2014/main" id="{E9B236EF-F440-4AC1-8137-02EC61AB548D}"/>
                  </a:ext>
                </a:extLst>
              </p:cNvPr>
              <p:cNvSpPr txBox="1"/>
              <p:nvPr/>
            </p:nvSpPr>
            <p:spPr>
              <a:xfrm>
                <a:off x="9675128" y="2302063"/>
                <a:ext cx="1575682" cy="1205711"/>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400">
                    <a:solidFill>
                      <a:schemeClr val="tx1">
                        <a:lumMod val="75000"/>
                        <a:lumOff val="25000"/>
                      </a:schemeClr>
                    </a:solidFill>
                    <a:cs typeface="+mn-ea"/>
                    <a:sym typeface="+mn-lt"/>
                  </a:rPr>
                  <a:t>通过计划，实现对工作轻重缓急进行安排，使得工作更加有效率</a:t>
                </a:r>
              </a:p>
            </p:txBody>
          </p:sp>
          <p:sp>
            <p:nvSpPr>
              <p:cNvPr id="158" name="íślíḋe">
                <a:extLst>
                  <a:ext uri="{FF2B5EF4-FFF2-40B4-BE49-F238E27FC236}">
                    <a16:creationId xmlns:a16="http://schemas.microsoft.com/office/drawing/2014/main" id="{BF350EFB-6857-42D4-AE8C-704F87CB9FD3}"/>
                  </a:ext>
                </a:extLst>
              </p:cNvPr>
              <p:cNvSpPr txBox="1"/>
              <p:nvPr/>
            </p:nvSpPr>
            <p:spPr>
              <a:xfrm>
                <a:off x="9675128" y="1821774"/>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b="1" lang="zh-CN" sz="2000">
                    <a:solidFill>
                      <a:schemeClr val="bg1"/>
                    </a:solidFill>
                    <a:cs typeface="+mn-ea"/>
                    <a:sym typeface="+mn-lt"/>
                  </a:rPr>
                  <a:t>提高工作效率</a:t>
                </a:r>
              </a:p>
            </p:txBody>
          </p:sp>
        </p:grpSp>
      </p:grpSp>
      <p:grpSp>
        <p:nvGrpSpPr>
          <p:cNvPr id="163" name="i$ľíďê">
            <a:extLst>
              <a:ext uri="{FF2B5EF4-FFF2-40B4-BE49-F238E27FC236}">
                <a16:creationId xmlns:a16="http://schemas.microsoft.com/office/drawing/2014/main" id="{F30F16D5-4C72-41B9-8C31-812130A69EB8}"/>
              </a:ext>
            </a:extLst>
          </p:cNvPr>
          <p:cNvGrpSpPr/>
          <p:nvPr/>
        </p:nvGrpSpPr>
        <p:grpSpPr>
          <a:xfrm>
            <a:off x="1135442" y="4264578"/>
            <a:ext cx="10085582" cy="1923497"/>
            <a:chOff x="5684151" y="4013250"/>
            <a:chExt cx="5718739" cy="1700858"/>
          </a:xfrm>
        </p:grpSpPr>
        <p:grpSp>
          <p:nvGrpSpPr>
            <p:cNvPr id="164" name="îšļíde">
              <a:extLst>
                <a:ext uri="{FF2B5EF4-FFF2-40B4-BE49-F238E27FC236}">
                  <a16:creationId xmlns:a16="http://schemas.microsoft.com/office/drawing/2014/main" id="{81A78F9B-FB4C-400A-909F-788AC9E5712A}"/>
                </a:ext>
              </a:extLst>
            </p:cNvPr>
            <p:cNvGrpSpPr/>
            <p:nvPr/>
          </p:nvGrpSpPr>
          <p:grpSpPr>
            <a:xfrm>
              <a:off x="5684151" y="4013250"/>
              <a:ext cx="1727763" cy="1700858"/>
              <a:chOff x="5684152" y="4013250"/>
              <a:chExt cx="1575682" cy="1700858"/>
            </a:xfrm>
          </p:grpSpPr>
          <p:sp>
            <p:nvSpPr>
              <p:cNvPr id="171" name="í$ḻíḓè">
                <a:extLst>
                  <a:ext uri="{FF2B5EF4-FFF2-40B4-BE49-F238E27FC236}">
                    <a16:creationId xmlns:a16="http://schemas.microsoft.com/office/drawing/2014/main" id="{4D1DCEB7-D19E-4C1A-91EA-1625001976BD}"/>
                  </a:ext>
                </a:extLst>
              </p:cNvPr>
              <p:cNvSpPr txBox="1"/>
              <p:nvPr/>
            </p:nvSpPr>
            <p:spPr>
              <a:xfrm>
                <a:off x="5684152" y="4493539"/>
                <a:ext cx="1575682" cy="1220569"/>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tx1">
                        <a:lumMod val="75000"/>
                        <a:lumOff val="25000"/>
                      </a:schemeClr>
                    </a:solidFill>
                    <a:cs typeface="+mn-ea"/>
                    <a:sym typeface="+mn-lt"/>
                  </a:rPr>
                  <a:t>未来是不断变化的，计划是预测这种变化并且设法消除变化对组织造成不良影响的一种有效手段。计划可以减少不确定性，使我们预见到行动的结果</a:t>
                </a:r>
              </a:p>
            </p:txBody>
          </p:sp>
          <p:sp>
            <p:nvSpPr>
              <p:cNvPr id="172" name="ïṩļïḍe">
                <a:extLst>
                  <a:ext uri="{FF2B5EF4-FFF2-40B4-BE49-F238E27FC236}">
                    <a16:creationId xmlns:a16="http://schemas.microsoft.com/office/drawing/2014/main" id="{7AAF7BAE-8BEE-49CD-B7A5-11EB21856669}"/>
                  </a:ext>
                </a:extLst>
              </p:cNvPr>
              <p:cNvSpPr txBox="1"/>
              <p:nvPr/>
            </p:nvSpPr>
            <p:spPr>
              <a:xfrm>
                <a:off x="5684152" y="4013250"/>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spcBef>
                    <a:spcPct val="0"/>
                  </a:spcBef>
                </a:pPr>
                <a:r>
                  <a:rPr altLang="en-US" b="1" lang="zh-CN" sz="2000">
                    <a:solidFill>
                      <a:schemeClr val="bg1"/>
                    </a:solidFill>
                    <a:cs typeface="+mn-ea"/>
                    <a:sym typeface="+mn-lt"/>
                  </a:rPr>
                  <a:t>减少变化的冲击</a:t>
                </a:r>
              </a:p>
            </p:txBody>
          </p:sp>
        </p:grpSp>
        <p:grpSp>
          <p:nvGrpSpPr>
            <p:cNvPr id="165" name="îṡliďe">
              <a:extLst>
                <a:ext uri="{FF2B5EF4-FFF2-40B4-BE49-F238E27FC236}">
                  <a16:creationId xmlns:a16="http://schemas.microsoft.com/office/drawing/2014/main" id="{88AC49D4-F393-4FE9-B8F2-774EFF880558}"/>
                </a:ext>
              </a:extLst>
            </p:cNvPr>
            <p:cNvGrpSpPr/>
            <p:nvPr/>
          </p:nvGrpSpPr>
          <p:grpSpPr>
            <a:xfrm>
              <a:off x="7679639" y="4013250"/>
              <a:ext cx="1727763" cy="1700858"/>
              <a:chOff x="7679640" y="4013250"/>
              <a:chExt cx="1575682" cy="1700858"/>
            </a:xfrm>
          </p:grpSpPr>
          <p:sp>
            <p:nvSpPr>
              <p:cNvPr id="169" name="iSľíďé">
                <a:extLst>
                  <a:ext uri="{FF2B5EF4-FFF2-40B4-BE49-F238E27FC236}">
                    <a16:creationId xmlns:a16="http://schemas.microsoft.com/office/drawing/2014/main" id="{508EFF11-34A9-4103-85C4-86BA66300B9C}"/>
                  </a:ext>
                </a:extLst>
              </p:cNvPr>
              <p:cNvSpPr txBox="1"/>
              <p:nvPr/>
            </p:nvSpPr>
            <p:spPr>
              <a:xfrm>
                <a:off x="7679640" y="4493539"/>
                <a:ext cx="1575682" cy="1220569"/>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tx1">
                        <a:lumMod val="75000"/>
                        <a:lumOff val="25000"/>
                      </a:schemeClr>
                    </a:solidFill>
                    <a:cs typeface="+mn-ea"/>
                    <a:sym typeface="+mn-lt"/>
                  </a:rPr>
                  <a:t>制定计划时，通过各种方案的分析，选择最有效的方案用于实施，使有限的资源得到合理的配置，从而减少资源浪费，提高效益</a:t>
                </a:r>
              </a:p>
            </p:txBody>
          </p:sp>
          <p:sp>
            <p:nvSpPr>
              <p:cNvPr id="170" name="iṥľîḑe">
                <a:extLst>
                  <a:ext uri="{FF2B5EF4-FFF2-40B4-BE49-F238E27FC236}">
                    <a16:creationId xmlns:a16="http://schemas.microsoft.com/office/drawing/2014/main" id="{DF3F87CD-861E-446C-BFFF-F66B86463746}"/>
                  </a:ext>
                </a:extLst>
              </p:cNvPr>
              <p:cNvSpPr txBox="1"/>
              <p:nvPr/>
            </p:nvSpPr>
            <p:spPr>
              <a:xfrm>
                <a:off x="7679640" y="4013250"/>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rmAutofit/>
              </a:bodyPr>
              <a:lstStyle>
                <a:defPPr>
                  <a:defRPr lang="zh-CN"/>
                </a:defPPr>
                <a:lvl1pPr algn="ctr">
                  <a:spcBef>
                    <a:spcPct val="0"/>
                  </a:spcBef>
                  <a:defRPr sz="1600">
                    <a:solidFill>
                      <a:schemeClr val="bg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b="1" lang="zh-CN" sz="2000">
                    <a:cs typeface="+mn-ea"/>
                    <a:sym typeface="+mn-lt"/>
                  </a:rPr>
                  <a:t>整合资源减少浪费</a:t>
                </a:r>
              </a:p>
            </p:txBody>
          </p:sp>
        </p:grpSp>
        <p:grpSp>
          <p:nvGrpSpPr>
            <p:cNvPr id="166" name="ísļíḍe">
              <a:extLst>
                <a:ext uri="{FF2B5EF4-FFF2-40B4-BE49-F238E27FC236}">
                  <a16:creationId xmlns:a16="http://schemas.microsoft.com/office/drawing/2014/main" id="{DF3F481D-5796-4E41-AA3F-BAB731CC0FA4}"/>
                </a:ext>
              </a:extLst>
            </p:cNvPr>
            <p:cNvGrpSpPr/>
            <p:nvPr/>
          </p:nvGrpSpPr>
          <p:grpSpPr>
            <a:xfrm>
              <a:off x="9675127" y="4013250"/>
              <a:ext cx="1727763" cy="1700858"/>
              <a:chOff x="9675128" y="4013250"/>
              <a:chExt cx="1575682" cy="1700858"/>
            </a:xfrm>
          </p:grpSpPr>
          <p:sp>
            <p:nvSpPr>
              <p:cNvPr id="167" name="îŝľïḋé">
                <a:extLst>
                  <a:ext uri="{FF2B5EF4-FFF2-40B4-BE49-F238E27FC236}">
                    <a16:creationId xmlns:a16="http://schemas.microsoft.com/office/drawing/2014/main" id="{F157658F-2A63-4C55-A367-FF3BB53B65EF}"/>
                  </a:ext>
                </a:extLst>
              </p:cNvPr>
              <p:cNvSpPr txBox="1"/>
              <p:nvPr/>
            </p:nvSpPr>
            <p:spPr>
              <a:xfrm>
                <a:off x="9675128" y="4493539"/>
                <a:ext cx="1575682" cy="1220569"/>
              </a:xfrm>
              <a:prstGeom prst="rect">
                <a:avLst/>
              </a:prstGeom>
              <a:solidFill>
                <a:schemeClr val="bg1"/>
              </a:solidFill>
              <a:effectLst>
                <a:outerShdw algn="t" blurRad="50800" dir="5400000" dist="38100" rotWithShape="0">
                  <a:prstClr val="black">
                    <a:alpha val="9000"/>
                  </a:prstClr>
                </a:outerShdw>
              </a:effec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400">
                    <a:solidFill>
                      <a:schemeClr val="tx1">
                        <a:lumMod val="75000"/>
                        <a:lumOff val="25000"/>
                      </a:schemeClr>
                    </a:solidFill>
                    <a:cs typeface="+mn-ea"/>
                    <a:sym typeface="+mn-lt"/>
                  </a:rPr>
                  <a:t>计划所设立的目标责任人、时限等便于对工作进度和质量的考核，对计划的执行者有较强的约束和督促作用</a:t>
                </a:r>
              </a:p>
            </p:txBody>
          </p:sp>
          <p:sp>
            <p:nvSpPr>
              <p:cNvPr id="168" name="ïŝḻiḓe">
                <a:extLst>
                  <a:ext uri="{FF2B5EF4-FFF2-40B4-BE49-F238E27FC236}">
                    <a16:creationId xmlns:a16="http://schemas.microsoft.com/office/drawing/2014/main" id="{F8464EBD-9561-46C6-9B74-F8779A597873}"/>
                  </a:ext>
                </a:extLst>
              </p:cNvPr>
              <p:cNvSpPr txBox="1"/>
              <p:nvPr/>
            </p:nvSpPr>
            <p:spPr>
              <a:xfrm>
                <a:off x="9675128" y="4013250"/>
                <a:ext cx="1575682" cy="480289"/>
              </a:xfrm>
              <a:prstGeom prst="rect">
                <a:avLst/>
              </a:prstGeom>
              <a:gradFill>
                <a:gsLst>
                  <a:gs pos="0">
                    <a:srgbClr val="3F4C97"/>
                  </a:gs>
                  <a:gs pos="100000">
                    <a:srgbClr val="669EE3"/>
                  </a:gs>
                </a:gsLst>
                <a:lin ang="10800000" scaled="0"/>
              </a:gradFill>
              <a:ln>
                <a:noFill/>
              </a:ln>
            </p:spPr>
            <p:txBody>
              <a:bodyPr anchor="ctr" anchorCtr="0" bIns="45720" lIns="91440" rIns="91440" spcFirstLastPara="1" tIns="45720" wrap="square">
                <a:normAutofit/>
              </a:bodyPr>
              <a:lstStyle>
                <a:defPPr>
                  <a:defRPr lang="zh-CN"/>
                </a:defPPr>
                <a:lvl1pPr algn="ctr">
                  <a:spcBef>
                    <a:spcPct val="0"/>
                  </a:spcBef>
                  <a:defRPr sz="1600">
                    <a:solidFill>
                      <a:schemeClr val="bg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b="1" lang="zh-CN" sz="2000">
                    <a:cs typeface="+mn-ea"/>
                    <a:sym typeface="+mn-lt"/>
                  </a:rPr>
                  <a:t>有利于进行控制</a:t>
                </a:r>
              </a:p>
            </p:txBody>
          </p:sp>
        </p:grpSp>
      </p:grpSp>
    </p:spTree>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id="15" nodeType="clickEffect" presetClass="entr" presetID="16" presetSubtype="21">
                                  <p:stCondLst>
                                    <p:cond delay="0"/>
                                  </p:stCondLst>
                                  <p:childTnLst>
                                    <p:set>
                                      <p:cBhvr>
                                        <p:cTn dur="1" fill="hold" id="16">
                                          <p:stCondLst>
                                            <p:cond delay="0"/>
                                          </p:stCondLst>
                                        </p:cTn>
                                        <p:tgtEl>
                                          <p:spTgt spid="153"/>
                                        </p:tgtEl>
                                        <p:attrNameLst>
                                          <p:attrName>style.visibility</p:attrName>
                                        </p:attrNameLst>
                                      </p:cBhvr>
                                      <p:to>
                                        <p:strVal val="visible"/>
                                      </p:to>
                                    </p:set>
                                    <p:animEffect filter="barn(inVertical)" transition="in">
                                      <p:cBhvr>
                                        <p:cTn dur="500" id="17"/>
                                        <p:tgtEl>
                                          <p:spTgt spid="153"/>
                                        </p:tgtEl>
                                      </p:cBhvr>
                                    </p:animEffect>
                                  </p:childTnLst>
                                </p:cTn>
                              </p:par>
                            </p:childTnLst>
                          </p:cTn>
                        </p:par>
                      </p:childTnLst>
                    </p:cTn>
                  </p:par>
                  <p:par>
                    <p:cTn fill="hold" id="18" nodeType="clickPar">
                      <p:stCondLst>
                        <p:cond delay="indefinite"/>
                        <p:cond delay="0" evt="onBegin">
                          <p:tn val="17"/>
                        </p:cond>
                      </p:stCondLst>
                      <p:childTnLst>
                        <p:par>
                          <p:cTn fill="hold" id="19" nodeType="afterGroup">
                            <p:stCondLst>
                              <p:cond delay="0"/>
                            </p:stCondLst>
                            <p:childTnLst>
                              <p:par>
                                <p:cTn fill="hold" id="20" nodeType="clickEffect" presetClass="entr" presetID="16" presetSubtype="21">
                                  <p:stCondLst>
                                    <p:cond delay="0"/>
                                  </p:stCondLst>
                                  <p:childTnLst>
                                    <p:set>
                                      <p:cBhvr>
                                        <p:cTn dur="1" fill="hold" id="21">
                                          <p:stCondLst>
                                            <p:cond delay="0"/>
                                          </p:stCondLst>
                                        </p:cTn>
                                        <p:tgtEl>
                                          <p:spTgt spid="163"/>
                                        </p:tgtEl>
                                        <p:attrNameLst>
                                          <p:attrName>style.visibility</p:attrName>
                                        </p:attrNameLst>
                                      </p:cBhvr>
                                      <p:to>
                                        <p:strVal val="visible"/>
                                      </p:to>
                                    </p:set>
                                    <p:animEffect filter="barn(inVertical)" transition="in">
                                      <p:cBhvr>
                                        <p:cTn dur="500" id="22"/>
                                        <p:tgtEl>
                                          <p:spTgt spid="1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直角三角形 19"/>
          <p:cNvSpPr/>
          <p:nvPr/>
        </p:nvSpPr>
        <p:spPr>
          <a:xfrm flipH="1" flipV="1" rot="5400000">
            <a:off x="4132580" y="-1163320"/>
            <a:ext cx="6582410" cy="953897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100000">
                <a:srgbClr val="3F4B96"/>
              </a:gs>
              <a:gs pos="0">
                <a:srgbClr val="73BAFD"/>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indent="-285750" marL="285750">
              <a:buFont charset="0" panose="020b0604020202020204" pitchFamily="34" typeface="Arial"/>
              <a:buChar char="•"/>
            </a:pPr>
            <a:endParaRPr altLang="en-US" lang="zh-CN"/>
          </a:p>
        </p:txBody>
      </p:sp>
      <p:sp>
        <p:nvSpPr>
          <p:cNvPr id="9" name="直角三角形 19"/>
          <p:cNvSpPr/>
          <p:nvPr/>
        </p:nvSpPr>
        <p:spPr>
          <a:xfrm rot="5400000">
            <a:off x="441960" y="-443230"/>
            <a:ext cx="3023235" cy="3907790"/>
          </a:xfrm>
          <a:custGeom>
            <a:gdLst>
              <a:gd fmla="*/ 0 w 4658220" name="connsiteX0"/>
              <a:gd fmla="*/ 5555673 h 5555673" name="connsiteY0"/>
              <a:gd fmla="*/ 0 w 4658220" name="connsiteX1"/>
              <a:gd fmla="*/ 0 h 5555673" name="connsiteY1"/>
              <a:gd fmla="*/ 4658220 w 4658220" name="connsiteX2"/>
              <a:gd fmla="*/ 5555673 h 5555673" name="connsiteY2"/>
              <a:gd fmla="*/ 0 w 4658220" name="connsiteX3"/>
              <a:gd fmla="*/ 5555673 h 5555673" name="connsiteY3"/>
              <a:gd fmla="*/ 0 w 4658220" name="connsiteX0-1"/>
              <a:gd fmla="*/ 5555673 h 5555673" name="connsiteY0-2"/>
              <a:gd fmla="*/ 0 w 4658220" name="connsiteX1-3"/>
              <a:gd fmla="*/ 0 h 5555673" name="connsiteY1-4"/>
              <a:gd fmla="*/ 4658220 w 4658220" name="connsiteX2-5"/>
              <a:gd fmla="*/ 5555673 h 5555673" name="connsiteY2-6"/>
              <a:gd fmla="*/ 0 w 4658220" name="connsiteX3-7"/>
              <a:gd fmla="*/ 5555673 h 5555673" name="connsiteY3-8"/>
              <a:gd fmla="*/ 0 w 4658220" name="connsiteX0-9"/>
              <a:gd fmla="*/ 5555673 h 5555673" name="connsiteY0-10"/>
              <a:gd fmla="*/ 0 w 4658220" name="connsiteX1-11"/>
              <a:gd fmla="*/ 0 h 5555673" name="connsiteY1-12"/>
              <a:gd fmla="*/ 4658220 w 4658220" name="connsiteX2-13"/>
              <a:gd fmla="*/ 5555673 h 5555673" name="connsiteY2-14"/>
              <a:gd fmla="*/ 0 w 4658220" name="connsiteX3-15"/>
              <a:gd fmla="*/ 5555673 h 5555673" name="connsiteY3-16"/>
              <a:gd fmla="*/ 0 w 4658220" name="connsiteX0-17"/>
              <a:gd fmla="*/ 5555673 h 5555673" name="connsiteY0-18"/>
              <a:gd fmla="*/ 0 w 4658220" name="connsiteX1-19"/>
              <a:gd fmla="*/ 0 h 5555673" name="connsiteY1-20"/>
              <a:gd fmla="*/ 4658220 w 4658220" name="connsiteX2-21"/>
              <a:gd fmla="*/ 5555673 h 5555673" name="connsiteY2-22"/>
              <a:gd fmla="*/ 0 w 4658220" name="connsiteX3-23"/>
              <a:gd fmla="*/ 5555673 h 5555673" name="connsiteY3-24"/>
            </a:gdLst>
            <a:cxnLst>
              <a:cxn ang="0">
                <a:pos x="connsiteX0-1" y="connsiteY0-2"/>
              </a:cxn>
              <a:cxn ang="0">
                <a:pos x="connsiteX1-3" y="connsiteY1-4"/>
              </a:cxn>
              <a:cxn ang="0">
                <a:pos x="connsiteX2-5" y="connsiteY2-6"/>
              </a:cxn>
              <a:cxn ang="0">
                <a:pos x="connsiteX3-7" y="connsiteY3-8"/>
              </a:cxn>
            </a:cxnLst>
            <a:rect b="b" l="l" r="r" t="t"/>
            <a:pathLst>
              <a:path h="5555673" w="4658220">
                <a:moveTo>
                  <a:pt x="0" y="5555673"/>
                </a:moveTo>
                <a:lnTo>
                  <a:pt x="0" y="0"/>
                </a:lnTo>
                <a:cubicBezTo>
                  <a:pt x="1441903" y="4830625"/>
                  <a:pt x="3590391" y="1805712"/>
                  <a:pt x="4658220" y="5555673"/>
                </a:cubicBezTo>
                <a:lnTo>
                  <a:pt x="0" y="5555673"/>
                </a:lnTo>
                <a:close/>
              </a:path>
            </a:pathLst>
          </a:custGeom>
          <a:gradFill>
            <a:gsLst>
              <a:gs pos="0">
                <a:srgbClr val="73BAFD"/>
              </a:gs>
              <a:gs pos="100000">
                <a:srgbClr val="143A72"/>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83540" y="319405"/>
            <a:ext cx="11424920" cy="6219190"/>
          </a:xfrm>
          <a:prstGeom prst="rect">
            <a:avLst/>
          </a:prstGeom>
          <a:solidFill>
            <a:schemeClr val="bg1"/>
          </a:solidFill>
          <a:ln>
            <a:noFill/>
          </a:ln>
          <a:effectLst>
            <a:outerShdw algn="ctr" blurRad="127000" rotWithShape="0" sx="101000" sy="10100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ïṡľidé"/>
          <p:cNvSpPr txBox="1"/>
          <p:nvPr/>
        </p:nvSpPr>
        <p:spPr bwMode="auto">
          <a:xfrm flipH="1">
            <a:off x="1362075" y="669925"/>
            <a:ext cx="3343910" cy="476885"/>
          </a:xfrm>
          <a:prstGeom prst="rect">
            <a:avLst/>
          </a:prstGeom>
          <a:noFill/>
          <a:ln>
            <a:noFill/>
          </a:ln>
          <a:extLst>
            <a:ext uri="{91240B29-F687-4F45-9708-019B960494DF}">
              <a14:hiddenLine w="9525">
                <a:solidFill>
                  <a:srgbClr val="000000"/>
                </a:solidFill>
                <a:miter lim="800000"/>
                <a:headEnd/>
                <a:tailEnd/>
              </a14:hiddenLine>
            </a:ext>
          </a:extLst>
        </p:spPr>
        <p:txBody>
          <a:bodyPr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indent="0">
              <a:spcBef>
                <a:spcPct val="0"/>
              </a:spcBef>
              <a:buNone/>
            </a:pPr>
            <a:r>
              <a:rPr altLang="en-US" b="1" lang="zh-CN" sz="3200">
                <a:solidFill>
                  <a:schemeClr val="tx1">
                    <a:lumMod val="85000"/>
                    <a:lumOff val="15000"/>
                  </a:schemeClr>
                </a:solidFill>
                <a:cs typeface="+mn-ea"/>
                <a:sym typeface="+mn-lt"/>
              </a:rPr>
              <a:t>为什么要做计划</a:t>
            </a:r>
          </a:p>
        </p:txBody>
      </p:sp>
      <p:sp>
        <p:nvSpPr>
          <p:cNvPr id="4" name="椭圆 3"/>
          <p:cNvSpPr/>
          <p:nvPr/>
        </p:nvSpPr>
        <p:spPr>
          <a:xfrm>
            <a:off x="907415" y="789940"/>
            <a:ext cx="254635" cy="254635"/>
          </a:xfrm>
          <a:prstGeom prst="ellipse">
            <a:avLst/>
          </a:prstGeom>
          <a:gradFill>
            <a:gsLst>
              <a:gs pos="0">
                <a:srgbClr val="3F4C97"/>
              </a:gs>
              <a:gs pos="100000">
                <a:srgbClr val="669E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ïṥlíďè">
            <a:extLst>
              <a:ext uri="{FF2B5EF4-FFF2-40B4-BE49-F238E27FC236}">
                <a16:creationId xmlns:a16="http://schemas.microsoft.com/office/drawing/2014/main" id="{4177B3DF-81A1-454E-AA84-C0A9F6AE39F5}"/>
              </a:ext>
            </a:extLst>
          </p:cNvPr>
          <p:cNvSpPr/>
          <p:nvPr/>
        </p:nvSpPr>
        <p:spPr bwMode="auto">
          <a:xfrm>
            <a:off x="907415" y="1813919"/>
            <a:ext cx="3129281" cy="610811"/>
          </a:xfrm>
          <a:prstGeom prst="rect">
            <a:avLst/>
          </a:prstGeom>
          <a:gradFill>
            <a:gsLst>
              <a:gs pos="0">
                <a:srgbClr val="3F4C97"/>
              </a:gs>
              <a:gs pos="100000">
                <a:srgbClr val="669EE3"/>
              </a:gs>
            </a:gsLst>
            <a:lin ang="10800000" scaled="0"/>
          </a:gradFill>
          <a:ln w="38100">
            <a:noFill/>
          </a:ln>
        </p:spPr>
        <p:style>
          <a:lnRef idx="2">
            <a:schemeClr val="dk1"/>
          </a:lnRef>
          <a:fillRef idx="1">
            <a:schemeClr val="lt1"/>
          </a:fillRef>
          <a:effectRef idx="0">
            <a:schemeClr val="dk1"/>
          </a:effectRef>
          <a:fontRef idx="minor">
            <a:schemeClr val="dk1"/>
          </a:fontRef>
        </p:style>
        <p:txBody>
          <a:bodyPr anchor="ctr" rtlCol="0"/>
          <a:lstStyle/>
          <a:p>
            <a:pPr algn="ctr"/>
            <a:r>
              <a:rPr altLang="en-US" b="1" lang="zh-CN" sz="2000">
                <a:solidFill>
                  <a:schemeClr val="bg1"/>
                </a:solidFill>
                <a:cs typeface="+mn-ea"/>
                <a:sym typeface="+mn-lt"/>
              </a:rPr>
              <a:t>为什么常常不制定计划</a:t>
            </a:r>
          </a:p>
        </p:txBody>
      </p:sp>
      <p:sp>
        <p:nvSpPr>
          <p:cNvPr id="3" name="iṧḷídè">
            <a:extLst>
              <a:ext uri="{FF2B5EF4-FFF2-40B4-BE49-F238E27FC236}">
                <a16:creationId xmlns:a16="http://schemas.microsoft.com/office/drawing/2014/main" id="{B9388EB8-82E7-4B83-9C60-2897D17742BC}"/>
              </a:ext>
            </a:extLst>
          </p:cNvPr>
          <p:cNvSpPr/>
          <p:nvPr/>
        </p:nvSpPr>
        <p:spPr bwMode="auto">
          <a:xfrm>
            <a:off x="425461" y="2484599"/>
            <a:ext cx="2880256" cy="1402148"/>
          </a:xfrm>
          <a:prstGeom prst="rect">
            <a:avLst/>
          </a:prstGeom>
          <a:solidFill>
            <a:schemeClr val="bg1">
              <a:alpha val="0"/>
            </a:schemeClr>
          </a:solid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没有习惯</a:t>
            </a:r>
          </a:p>
        </p:txBody>
      </p:sp>
      <p:sp>
        <p:nvSpPr>
          <p:cNvPr id="5" name="îṧľíḍè">
            <a:extLst>
              <a:ext uri="{FF2B5EF4-FFF2-40B4-BE49-F238E27FC236}">
                <a16:creationId xmlns:a16="http://schemas.microsoft.com/office/drawing/2014/main" id="{C65DC973-3E03-4312-847E-6B650F696F6B}"/>
              </a:ext>
            </a:extLst>
          </p:cNvPr>
          <p:cNvSpPr/>
          <p:nvPr/>
        </p:nvSpPr>
        <p:spPr bwMode="auto">
          <a:xfrm>
            <a:off x="3684992" y="3134644"/>
            <a:ext cx="4647673"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保持对付上司的弹性</a:t>
            </a:r>
          </a:p>
        </p:txBody>
      </p:sp>
      <p:sp>
        <p:nvSpPr>
          <p:cNvPr id="6" name="ïş1ïdè">
            <a:extLst>
              <a:ext uri="{FF2B5EF4-FFF2-40B4-BE49-F238E27FC236}">
                <a16:creationId xmlns:a16="http://schemas.microsoft.com/office/drawing/2014/main" id="{F2431101-93A2-4278-87E7-95194AF34D3B}"/>
              </a:ext>
            </a:extLst>
          </p:cNvPr>
          <p:cNvSpPr/>
          <p:nvPr/>
        </p:nvSpPr>
        <p:spPr bwMode="auto">
          <a:xfrm>
            <a:off x="8805799" y="2503536"/>
            <a:ext cx="2880256" cy="1402148"/>
          </a:xfrm>
          <a:prstGeom prst="rect">
            <a:avLst/>
          </a:prstGeom>
          <a:solidFill>
            <a:schemeClr val="bg1">
              <a:alpha val="0"/>
            </a:schemeClr>
          </a:solid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知难行易</a:t>
            </a:r>
          </a:p>
        </p:txBody>
      </p:sp>
      <p:sp>
        <p:nvSpPr>
          <p:cNvPr id="14" name="ïṧlíde">
            <a:extLst>
              <a:ext uri="{FF2B5EF4-FFF2-40B4-BE49-F238E27FC236}">
                <a16:creationId xmlns:a16="http://schemas.microsoft.com/office/drawing/2014/main" id="{E4B724EB-B0B9-4954-9376-68CEF5AEB971}"/>
              </a:ext>
            </a:extLst>
          </p:cNvPr>
          <p:cNvSpPr/>
          <p:nvPr/>
        </p:nvSpPr>
        <p:spPr bwMode="auto">
          <a:xfrm>
            <a:off x="656422" y="3134644"/>
            <a:ext cx="3197341"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做了也完成不了</a:t>
            </a:r>
          </a:p>
        </p:txBody>
      </p:sp>
      <p:sp>
        <p:nvSpPr>
          <p:cNvPr id="16" name="íš1ïdè">
            <a:extLst>
              <a:ext uri="{FF2B5EF4-FFF2-40B4-BE49-F238E27FC236}">
                <a16:creationId xmlns:a16="http://schemas.microsoft.com/office/drawing/2014/main" id="{9AA6AF86-87D7-42CE-8970-F387CB304B57}"/>
              </a:ext>
            </a:extLst>
          </p:cNvPr>
          <p:cNvSpPr/>
          <p:nvPr/>
        </p:nvSpPr>
        <p:spPr bwMode="auto">
          <a:xfrm>
            <a:off x="4153239" y="2440980"/>
            <a:ext cx="4647673"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习惯决定性格，性格决定命运</a:t>
            </a:r>
          </a:p>
        </p:txBody>
      </p:sp>
      <p:sp>
        <p:nvSpPr>
          <p:cNvPr id="18" name="iş1íḑè">
            <a:extLst>
              <a:ext uri="{FF2B5EF4-FFF2-40B4-BE49-F238E27FC236}">
                <a16:creationId xmlns:a16="http://schemas.microsoft.com/office/drawing/2014/main" id="{3E5529A3-FD98-4191-82CA-06B0C4F0B8C8}"/>
              </a:ext>
            </a:extLst>
          </p:cNvPr>
          <p:cNvSpPr/>
          <p:nvPr/>
        </p:nvSpPr>
        <p:spPr bwMode="auto">
          <a:xfrm>
            <a:off x="4214835" y="4529376"/>
            <a:ext cx="4647673"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说明计划不科学，或缺乏控制</a:t>
            </a:r>
          </a:p>
        </p:txBody>
      </p:sp>
      <p:sp>
        <p:nvSpPr>
          <p:cNvPr id="20" name="îŝľïďe">
            <a:extLst>
              <a:ext uri="{FF2B5EF4-FFF2-40B4-BE49-F238E27FC236}">
                <a16:creationId xmlns:a16="http://schemas.microsoft.com/office/drawing/2014/main" id="{73D895C4-78B6-4FF0-9A24-F38B741F89AC}"/>
              </a:ext>
            </a:extLst>
          </p:cNvPr>
          <p:cNvSpPr/>
          <p:nvPr/>
        </p:nvSpPr>
        <p:spPr bwMode="auto">
          <a:xfrm>
            <a:off x="404071" y="3783226"/>
            <a:ext cx="2880256" cy="1402148"/>
          </a:xfrm>
          <a:prstGeom prst="rect">
            <a:avLst/>
          </a:prstGeom>
          <a:solidFill>
            <a:schemeClr val="accent1">
              <a:alpha val="0"/>
            </a:schemeClr>
          </a:solid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没有时间</a:t>
            </a:r>
          </a:p>
        </p:txBody>
      </p:sp>
      <p:sp>
        <p:nvSpPr>
          <p:cNvPr id="22" name="ïŝḷiḑè">
            <a:extLst>
              <a:ext uri="{FF2B5EF4-FFF2-40B4-BE49-F238E27FC236}">
                <a16:creationId xmlns:a16="http://schemas.microsoft.com/office/drawing/2014/main" id="{FB0C22D1-9AB7-4ACC-8065-8D0425021E60}"/>
              </a:ext>
            </a:extLst>
          </p:cNvPr>
          <p:cNvSpPr/>
          <p:nvPr/>
        </p:nvSpPr>
        <p:spPr bwMode="auto">
          <a:xfrm>
            <a:off x="4214835" y="3835718"/>
            <a:ext cx="2880256" cy="1402148"/>
          </a:xfrm>
          <a:prstGeom prst="rect">
            <a:avLst/>
          </a:prstGeom>
          <a:solidFill>
            <a:schemeClr val="accent1">
              <a:alpha val="0"/>
            </a:schemeClr>
          </a:solid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计划不如变化</a:t>
            </a:r>
          </a:p>
        </p:txBody>
      </p:sp>
      <p:sp>
        <p:nvSpPr>
          <p:cNvPr id="24" name="íšḻîdê">
            <a:extLst>
              <a:ext uri="{FF2B5EF4-FFF2-40B4-BE49-F238E27FC236}">
                <a16:creationId xmlns:a16="http://schemas.microsoft.com/office/drawing/2014/main" id="{645B29C0-4C53-4C39-8EEF-3979FC3C8390}"/>
              </a:ext>
            </a:extLst>
          </p:cNvPr>
          <p:cNvSpPr/>
          <p:nvPr/>
        </p:nvSpPr>
        <p:spPr bwMode="auto">
          <a:xfrm>
            <a:off x="8097177" y="3321442"/>
            <a:ext cx="3690752" cy="1402148"/>
          </a:xfrm>
          <a:prstGeom prst="rect">
            <a:avLst/>
          </a:prstGeom>
          <a:solidFill>
            <a:schemeClr val="accent1">
              <a:alpha val="0"/>
            </a:schemeClr>
          </a:solid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lnSpc>
                <a:spcPct val="250000"/>
              </a:lnSpc>
              <a:buFont charset="0" panose="020b0604020202020204" pitchFamily="34" typeface="Arial"/>
              <a:buChar char="•"/>
            </a:pPr>
            <a:r>
              <a:rPr altLang="en-US" lang="zh-CN" sz="2000">
                <a:solidFill>
                  <a:schemeClr val="tx1">
                    <a:lumMod val="75000"/>
                    <a:lumOff val="25000"/>
                  </a:schemeClr>
                </a:solidFill>
                <a:cs typeface="+mn-ea"/>
                <a:sym typeface="+mn-lt"/>
              </a:rPr>
              <a:t>如果你没有时间去筹划，</a:t>
            </a:r>
          </a:p>
          <a:p>
            <a:pPr algn="ctr" indent="-342900" marL="342900">
              <a:lnSpc>
                <a:spcPct val="250000"/>
              </a:lnSpc>
              <a:buFont charset="0" panose="020b0604020202020204" pitchFamily="34" typeface="Arial"/>
              <a:buChar char="•"/>
            </a:pPr>
            <a:r>
              <a:rPr altLang="en-US" lang="zh-CN" sz="2000">
                <a:solidFill>
                  <a:schemeClr val="tx1">
                    <a:lumMod val="75000"/>
                    <a:lumOff val="25000"/>
                  </a:schemeClr>
                </a:solidFill>
                <a:cs typeface="+mn-ea"/>
                <a:sym typeface="+mn-lt"/>
              </a:rPr>
              <a:t>就只有时间去后悔了</a:t>
            </a:r>
          </a:p>
        </p:txBody>
      </p:sp>
      <p:sp>
        <p:nvSpPr>
          <p:cNvPr id="26" name="îṧḷîḓe">
            <a:extLst>
              <a:ext uri="{FF2B5EF4-FFF2-40B4-BE49-F238E27FC236}">
                <a16:creationId xmlns:a16="http://schemas.microsoft.com/office/drawing/2014/main" id="{0D4666C4-D2B8-4240-9A3A-2E519900EBEF}"/>
              </a:ext>
            </a:extLst>
          </p:cNvPr>
          <p:cNvSpPr/>
          <p:nvPr/>
        </p:nvSpPr>
        <p:spPr bwMode="auto">
          <a:xfrm>
            <a:off x="477659" y="5123472"/>
            <a:ext cx="4647673"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正是检视自己执行力的时候</a:t>
            </a:r>
          </a:p>
        </p:txBody>
      </p:sp>
      <p:sp>
        <p:nvSpPr>
          <p:cNvPr id="28" name="iṣḷïḋè">
            <a:extLst>
              <a:ext uri="{FF2B5EF4-FFF2-40B4-BE49-F238E27FC236}">
                <a16:creationId xmlns:a16="http://schemas.microsoft.com/office/drawing/2014/main" id="{DF4F9A20-7B13-4146-A32A-97E668A8876E}"/>
              </a:ext>
            </a:extLst>
          </p:cNvPr>
          <p:cNvSpPr/>
          <p:nvPr/>
        </p:nvSpPr>
        <p:spPr bwMode="auto">
          <a:xfrm>
            <a:off x="-370260" y="4491710"/>
            <a:ext cx="4647673"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不知如何做</a:t>
            </a:r>
          </a:p>
        </p:txBody>
      </p:sp>
      <p:sp>
        <p:nvSpPr>
          <p:cNvPr id="30" name="íṣľîḍè">
            <a:extLst>
              <a:ext uri="{FF2B5EF4-FFF2-40B4-BE49-F238E27FC236}">
                <a16:creationId xmlns:a16="http://schemas.microsoft.com/office/drawing/2014/main" id="{5A105526-029B-4036-9FCA-9D6ECD08BF7F}"/>
              </a:ext>
            </a:extLst>
          </p:cNvPr>
          <p:cNvSpPr/>
          <p:nvPr/>
        </p:nvSpPr>
        <p:spPr bwMode="auto">
          <a:xfrm>
            <a:off x="5001138" y="5202285"/>
            <a:ext cx="6090209" cy="1402148"/>
          </a:xfrm>
          <a:prstGeom prst="rect">
            <a:avLst/>
          </a:prstGeom>
          <a:noFill/>
          <a:ln w="38100">
            <a:noFill/>
          </a:ln>
        </p:spPr>
        <p:style>
          <a:lnRef idx="2">
            <a:schemeClr val="dk1"/>
          </a:lnRef>
          <a:fillRef idx="1">
            <a:schemeClr val="lt1"/>
          </a:fillRef>
          <a:effectRef idx="0">
            <a:schemeClr val="dk1"/>
          </a:effectRef>
          <a:fontRef idx="minor">
            <a:schemeClr val="dk1"/>
          </a:fontRef>
        </p:style>
        <p:txBody>
          <a:bodyPr anchor="ctr" rtlCol="0"/>
          <a:lstStyle/>
          <a:p>
            <a:pPr algn="ctr" indent="-342900" marL="342900">
              <a:buFont charset="0" panose="020b0604020202020204" pitchFamily="34" typeface="Arial"/>
              <a:buChar char="•"/>
            </a:pPr>
            <a:r>
              <a:rPr altLang="en-US" lang="zh-CN" sz="2000">
                <a:solidFill>
                  <a:schemeClr val="tx1">
                    <a:lumMod val="75000"/>
                    <a:lumOff val="25000"/>
                  </a:schemeClr>
                </a:solidFill>
                <a:cs typeface="+mn-ea"/>
                <a:sym typeface="+mn-lt"/>
              </a:rPr>
              <a:t>做计划正是为了应对变化，提高预见性</a:t>
            </a:r>
          </a:p>
        </p:txBody>
      </p:sp>
    </p:spTree>
  </p:cSld>
  <p:clrMapOvr>
    <a:masterClrMapping/>
  </p:clrMapOvr>
  <p:transition advTm="2000">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45"/>
                                        </p:tgtEl>
                                        <p:attrNameLst>
                                          <p:attrName>style.visibility</p:attrName>
                                        </p:attrNameLst>
                                      </p:cBhvr>
                                      <p:to>
                                        <p:strVal val="visible"/>
                                      </p:to>
                                    </p:set>
                                    <p:animEffect filter="wipe(left)" transition="in">
                                      <p:cBhvr>
                                        <p:cTn dur="500" id="7"/>
                                        <p:tgtEl>
                                          <p:spTgt spid="45"/>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2"/>
                                        </p:tgtEl>
                                        <p:attrNameLst>
                                          <p:attrName>style.visibility</p:attrName>
                                        </p:attrNameLst>
                                      </p:cBhvr>
                                      <p:to>
                                        <p:strVal val="visible"/>
                                      </p:to>
                                    </p:set>
                                    <p:animEffect filter="fade" transition="in">
                                      <p:cBhvr>
                                        <p:cTn dur="1000" id="17"/>
                                        <p:tgtEl>
                                          <p:spTgt spid="2"/>
                                        </p:tgtEl>
                                      </p:cBhvr>
                                    </p:animEffect>
                                    <p:anim calcmode="lin" valueType="num">
                                      <p:cBhvr>
                                        <p:cTn dur="1000" fill="hold" id="18"/>
                                        <p:tgtEl>
                                          <p:spTgt spid="2"/>
                                        </p:tgtEl>
                                        <p:attrNameLst>
                                          <p:attrName>ppt_x</p:attrName>
                                        </p:attrNameLst>
                                      </p:cBhvr>
                                      <p:tavLst>
                                        <p:tav tm="0">
                                          <p:val>
                                            <p:strVal val="#ppt_x"/>
                                          </p:val>
                                        </p:tav>
                                        <p:tav tm="100000">
                                          <p:val>
                                            <p:strVal val="#ppt_x"/>
                                          </p:val>
                                        </p:tav>
                                      </p:tavLst>
                                    </p:anim>
                                    <p:anim calcmode="lin" valueType="num">
                                      <p:cBhvr>
                                        <p:cTn dur="1000" fill="hold" id="1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2" presetSubtype="4">
                                  <p:stCondLst>
                                    <p:cond delay="0"/>
                                  </p:stCondLst>
                                  <p:childTnLst>
                                    <p:set>
                                      <p:cBhvr>
                                        <p:cTn dur="1" fill="hold" id="23">
                                          <p:stCondLst>
                                            <p:cond delay="0"/>
                                          </p:stCondLst>
                                        </p:cTn>
                                        <p:tgtEl>
                                          <p:spTgt spid="3"/>
                                        </p:tgtEl>
                                        <p:attrNameLst>
                                          <p:attrName>style.visibility</p:attrName>
                                        </p:attrNameLst>
                                      </p:cBhvr>
                                      <p:to>
                                        <p:strVal val="visible"/>
                                      </p:to>
                                    </p:set>
                                    <p:anim calcmode="lin" valueType="num">
                                      <p:cBhvr additive="base">
                                        <p:cTn dur="500" fill="hold" id="24"/>
                                        <p:tgtEl>
                                          <p:spTgt spid="3"/>
                                        </p:tgtEl>
                                        <p:attrNameLst>
                                          <p:attrName>ppt_x</p:attrName>
                                        </p:attrNameLst>
                                      </p:cBhvr>
                                      <p:tavLst>
                                        <p:tav tm="0">
                                          <p:val>
                                            <p:strVal val="#ppt_x"/>
                                          </p:val>
                                        </p:tav>
                                        <p:tav tm="100000">
                                          <p:val>
                                            <p:strVal val="#ppt_x"/>
                                          </p:val>
                                        </p:tav>
                                      </p:tavLst>
                                    </p:anim>
                                    <p:anim calcmode="lin" valueType="num">
                                      <p:cBhvr additive="base">
                                        <p:cTn dur="500" fill="hold" id="25"/>
                                        <p:tgtEl>
                                          <p:spTgt spid="3"/>
                                        </p:tgtEl>
                                        <p:attrNameLst>
                                          <p:attrName>ppt_y</p:attrName>
                                        </p:attrNameLst>
                                      </p:cBhvr>
                                      <p:tavLst>
                                        <p:tav tm="0">
                                          <p:val>
                                            <p:strVal val="1+#ppt_h/2"/>
                                          </p:val>
                                        </p:tav>
                                        <p:tav tm="100000">
                                          <p:val>
                                            <p:strVal val="#ppt_y"/>
                                          </p:val>
                                        </p:tav>
                                      </p:tavLst>
                                    </p:anim>
                                  </p:childTnLst>
                                </p:cTn>
                              </p:par>
                              <p:par>
                                <p:cTn fill="hold" grpId="0" id="26" nodeType="withEffect" presetClass="entr" presetID="2" presetSubtype="4">
                                  <p:stCondLst>
                                    <p:cond delay="0"/>
                                  </p:stCondLst>
                                  <p:childTnLst>
                                    <p:set>
                                      <p:cBhvr>
                                        <p:cTn dur="1" fill="hold" id="27">
                                          <p:stCondLst>
                                            <p:cond delay="0"/>
                                          </p:stCondLst>
                                        </p:cTn>
                                        <p:tgtEl>
                                          <p:spTgt spid="14"/>
                                        </p:tgtEl>
                                        <p:attrNameLst>
                                          <p:attrName>style.visibility</p:attrName>
                                        </p:attrNameLst>
                                      </p:cBhvr>
                                      <p:to>
                                        <p:strVal val="visible"/>
                                      </p:to>
                                    </p:set>
                                    <p:anim calcmode="lin" valueType="num">
                                      <p:cBhvr additive="base">
                                        <p:cTn dur="500" fill="hold" id="28"/>
                                        <p:tgtEl>
                                          <p:spTgt spid="14"/>
                                        </p:tgtEl>
                                        <p:attrNameLst>
                                          <p:attrName>ppt_x</p:attrName>
                                        </p:attrNameLst>
                                      </p:cBhvr>
                                      <p:tavLst>
                                        <p:tav tm="0">
                                          <p:val>
                                            <p:strVal val="#ppt_x"/>
                                          </p:val>
                                        </p:tav>
                                        <p:tav tm="100000">
                                          <p:val>
                                            <p:strVal val="#ppt_x"/>
                                          </p:val>
                                        </p:tav>
                                      </p:tavLst>
                                    </p:anim>
                                    <p:anim calcmode="lin" valueType="num">
                                      <p:cBhvr additive="base">
                                        <p:cTn dur="500" fill="hold" id="29"/>
                                        <p:tgtEl>
                                          <p:spTgt spid="14"/>
                                        </p:tgtEl>
                                        <p:attrNameLst>
                                          <p:attrName>ppt_y</p:attrName>
                                        </p:attrNameLst>
                                      </p:cBhvr>
                                      <p:tavLst>
                                        <p:tav tm="0">
                                          <p:val>
                                            <p:strVal val="1+#ppt_h/2"/>
                                          </p:val>
                                        </p:tav>
                                        <p:tav tm="100000">
                                          <p:val>
                                            <p:strVal val="#ppt_y"/>
                                          </p:val>
                                        </p:tav>
                                      </p:tavLst>
                                    </p:anim>
                                  </p:childTnLst>
                                </p:cTn>
                              </p:par>
                              <p:par>
                                <p:cTn fill="hold" grpId="0" id="30" nodeType="withEffect" presetClass="entr" presetID="2" presetSubtype="4">
                                  <p:stCondLst>
                                    <p:cond delay="0"/>
                                  </p:stCondLst>
                                  <p:childTnLst>
                                    <p:set>
                                      <p:cBhvr>
                                        <p:cTn dur="1" fill="hold" id="31">
                                          <p:stCondLst>
                                            <p:cond delay="0"/>
                                          </p:stCondLst>
                                        </p:cTn>
                                        <p:tgtEl>
                                          <p:spTgt spid="20"/>
                                        </p:tgtEl>
                                        <p:attrNameLst>
                                          <p:attrName>style.visibility</p:attrName>
                                        </p:attrNameLst>
                                      </p:cBhvr>
                                      <p:to>
                                        <p:strVal val="visible"/>
                                      </p:to>
                                    </p:set>
                                    <p:anim calcmode="lin" valueType="num">
                                      <p:cBhvr additive="base">
                                        <p:cTn dur="500" fill="hold" id="32"/>
                                        <p:tgtEl>
                                          <p:spTgt spid="20"/>
                                        </p:tgtEl>
                                        <p:attrNameLst>
                                          <p:attrName>ppt_x</p:attrName>
                                        </p:attrNameLst>
                                      </p:cBhvr>
                                      <p:tavLst>
                                        <p:tav tm="0">
                                          <p:val>
                                            <p:strVal val="#ppt_x"/>
                                          </p:val>
                                        </p:tav>
                                        <p:tav tm="100000">
                                          <p:val>
                                            <p:strVal val="#ppt_x"/>
                                          </p:val>
                                        </p:tav>
                                      </p:tavLst>
                                    </p:anim>
                                    <p:anim calcmode="lin" valueType="num">
                                      <p:cBhvr additive="base">
                                        <p:cTn dur="500" fill="hold" id="33"/>
                                        <p:tgtEl>
                                          <p:spTgt spid="20"/>
                                        </p:tgtEl>
                                        <p:attrNameLst>
                                          <p:attrName>ppt_y</p:attrName>
                                        </p:attrNameLst>
                                      </p:cBhvr>
                                      <p:tavLst>
                                        <p:tav tm="0">
                                          <p:val>
                                            <p:strVal val="1+#ppt_h/2"/>
                                          </p:val>
                                        </p:tav>
                                        <p:tav tm="100000">
                                          <p:val>
                                            <p:strVal val="#ppt_y"/>
                                          </p:val>
                                        </p:tav>
                                      </p:tavLst>
                                    </p:anim>
                                  </p:childTnLst>
                                </p:cTn>
                              </p:par>
                              <p:par>
                                <p:cTn fill="hold" grpId="0" id="34" nodeType="withEffect" presetClass="entr" presetID="2" presetSubtype="4">
                                  <p:stCondLst>
                                    <p:cond delay="0"/>
                                  </p:stCondLst>
                                  <p:childTnLst>
                                    <p:set>
                                      <p:cBhvr>
                                        <p:cTn dur="1" fill="hold" id="35">
                                          <p:stCondLst>
                                            <p:cond delay="0"/>
                                          </p:stCondLst>
                                        </p:cTn>
                                        <p:tgtEl>
                                          <p:spTgt spid="26"/>
                                        </p:tgtEl>
                                        <p:attrNameLst>
                                          <p:attrName>style.visibility</p:attrName>
                                        </p:attrNameLst>
                                      </p:cBhvr>
                                      <p:to>
                                        <p:strVal val="visible"/>
                                      </p:to>
                                    </p:set>
                                    <p:anim calcmode="lin" valueType="num">
                                      <p:cBhvr additive="base">
                                        <p:cTn dur="500" fill="hold" id="36"/>
                                        <p:tgtEl>
                                          <p:spTgt spid="26"/>
                                        </p:tgtEl>
                                        <p:attrNameLst>
                                          <p:attrName>ppt_x</p:attrName>
                                        </p:attrNameLst>
                                      </p:cBhvr>
                                      <p:tavLst>
                                        <p:tav tm="0">
                                          <p:val>
                                            <p:strVal val="#ppt_x"/>
                                          </p:val>
                                        </p:tav>
                                        <p:tav tm="100000">
                                          <p:val>
                                            <p:strVal val="#ppt_x"/>
                                          </p:val>
                                        </p:tav>
                                      </p:tavLst>
                                    </p:anim>
                                    <p:anim calcmode="lin" valueType="num">
                                      <p:cBhvr additive="base">
                                        <p:cTn dur="500" fill="hold" id="37"/>
                                        <p:tgtEl>
                                          <p:spTgt spid="26"/>
                                        </p:tgtEl>
                                        <p:attrNameLst>
                                          <p:attrName>ppt_y</p:attrName>
                                        </p:attrNameLst>
                                      </p:cBhvr>
                                      <p:tavLst>
                                        <p:tav tm="0">
                                          <p:val>
                                            <p:strVal val="1+#ppt_h/2"/>
                                          </p:val>
                                        </p:tav>
                                        <p:tav tm="100000">
                                          <p:val>
                                            <p:strVal val="#ppt_y"/>
                                          </p:val>
                                        </p:tav>
                                      </p:tavLst>
                                    </p:anim>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grpId="0" id="40" nodeType="clickEffect" presetClass="entr" presetID="2" presetSubtype="4">
                                  <p:stCondLst>
                                    <p:cond delay="0"/>
                                  </p:stCondLst>
                                  <p:childTnLst>
                                    <p:set>
                                      <p:cBhvr>
                                        <p:cTn dur="1" fill="hold" id="41">
                                          <p:stCondLst>
                                            <p:cond delay="0"/>
                                          </p:stCondLst>
                                        </p:cTn>
                                        <p:tgtEl>
                                          <p:spTgt spid="16"/>
                                        </p:tgtEl>
                                        <p:attrNameLst>
                                          <p:attrName>style.visibility</p:attrName>
                                        </p:attrNameLst>
                                      </p:cBhvr>
                                      <p:to>
                                        <p:strVal val="visible"/>
                                      </p:to>
                                    </p:set>
                                    <p:anim calcmode="lin" valueType="num">
                                      <p:cBhvr additive="base">
                                        <p:cTn dur="500" fill="hold" id="42"/>
                                        <p:tgtEl>
                                          <p:spTgt spid="16"/>
                                        </p:tgtEl>
                                        <p:attrNameLst>
                                          <p:attrName>ppt_x</p:attrName>
                                        </p:attrNameLst>
                                      </p:cBhvr>
                                      <p:tavLst>
                                        <p:tav tm="0">
                                          <p:val>
                                            <p:strVal val="#ppt_x"/>
                                          </p:val>
                                        </p:tav>
                                        <p:tav tm="100000">
                                          <p:val>
                                            <p:strVal val="#ppt_x"/>
                                          </p:val>
                                        </p:tav>
                                      </p:tavLst>
                                    </p:anim>
                                    <p:anim calcmode="lin" valueType="num">
                                      <p:cBhvr additive="base">
                                        <p:cTn dur="500" fill="hold" id="43"/>
                                        <p:tgtEl>
                                          <p:spTgt spid="16"/>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22"/>
                                        </p:tgtEl>
                                        <p:attrNameLst>
                                          <p:attrName>style.visibility</p:attrName>
                                        </p:attrNameLst>
                                      </p:cBhvr>
                                      <p:to>
                                        <p:strVal val="visible"/>
                                      </p:to>
                                    </p:set>
                                    <p:anim calcmode="lin" valueType="num">
                                      <p:cBhvr additive="base">
                                        <p:cTn dur="500" fill="hold" id="46"/>
                                        <p:tgtEl>
                                          <p:spTgt spid="22"/>
                                        </p:tgtEl>
                                        <p:attrNameLst>
                                          <p:attrName>ppt_x</p:attrName>
                                        </p:attrNameLst>
                                      </p:cBhvr>
                                      <p:tavLst>
                                        <p:tav tm="0">
                                          <p:val>
                                            <p:strVal val="#ppt_x"/>
                                          </p:val>
                                        </p:tav>
                                        <p:tav tm="100000">
                                          <p:val>
                                            <p:strVal val="#ppt_x"/>
                                          </p:val>
                                        </p:tav>
                                      </p:tavLst>
                                    </p:anim>
                                    <p:anim calcmode="lin" valueType="num">
                                      <p:cBhvr additive="base">
                                        <p:cTn dur="500" fill="hold" id="47"/>
                                        <p:tgtEl>
                                          <p:spTgt spid="22"/>
                                        </p:tgtEl>
                                        <p:attrNameLst>
                                          <p:attrName>ppt_y</p:attrName>
                                        </p:attrNameLst>
                                      </p:cBhvr>
                                      <p:tavLst>
                                        <p:tav tm="0">
                                          <p:val>
                                            <p:strVal val="1+#ppt_h/2"/>
                                          </p:val>
                                        </p:tav>
                                        <p:tav tm="100000">
                                          <p:val>
                                            <p:strVal val="#ppt_y"/>
                                          </p:val>
                                        </p:tav>
                                      </p:tavLst>
                                    </p:anim>
                                  </p:childTnLst>
                                </p:cTn>
                              </p:par>
                            </p:childTnLst>
                          </p:cTn>
                        </p:par>
                      </p:childTnLst>
                    </p:cTn>
                  </p:par>
                  <p:par>
                    <p:cTn fill="hold" id="48" nodeType="clickPar">
                      <p:stCondLst>
                        <p:cond delay="indefinite"/>
                        <p:cond delay="0" evt="onBegin">
                          <p:tn val="47"/>
                        </p:cond>
                      </p:stCondLst>
                      <p:childTnLst>
                        <p:par>
                          <p:cTn fill="hold" id="49" nodeType="afterGroup">
                            <p:stCondLst>
                              <p:cond delay="0"/>
                            </p:stCondLst>
                            <p:childTnLst>
                              <p:par>
                                <p:cTn fill="hold" grpId="0" id="50" nodeType="clickEffect" presetClass="entr" presetID="2" presetSubtype="4">
                                  <p:stCondLst>
                                    <p:cond delay="0"/>
                                  </p:stCondLst>
                                  <p:childTnLst>
                                    <p:set>
                                      <p:cBhvr>
                                        <p:cTn dur="1" fill="hold" id="51">
                                          <p:stCondLst>
                                            <p:cond delay="0"/>
                                          </p:stCondLst>
                                        </p:cTn>
                                        <p:tgtEl>
                                          <p:spTgt spid="6"/>
                                        </p:tgtEl>
                                        <p:attrNameLst>
                                          <p:attrName>style.visibility</p:attrName>
                                        </p:attrNameLst>
                                      </p:cBhvr>
                                      <p:to>
                                        <p:strVal val="visible"/>
                                      </p:to>
                                    </p:set>
                                    <p:anim calcmode="lin" valueType="num">
                                      <p:cBhvr additive="base">
                                        <p:cTn dur="500" fill="hold" id="52"/>
                                        <p:tgtEl>
                                          <p:spTgt spid="6"/>
                                        </p:tgtEl>
                                        <p:attrNameLst>
                                          <p:attrName>ppt_x</p:attrName>
                                        </p:attrNameLst>
                                      </p:cBhvr>
                                      <p:tavLst>
                                        <p:tav tm="0">
                                          <p:val>
                                            <p:strVal val="#ppt_x"/>
                                          </p:val>
                                        </p:tav>
                                        <p:tav tm="100000">
                                          <p:val>
                                            <p:strVal val="#ppt_x"/>
                                          </p:val>
                                        </p:tav>
                                      </p:tavLst>
                                    </p:anim>
                                    <p:anim calcmode="lin" valueType="num">
                                      <p:cBhvr additive="base">
                                        <p:cTn dur="500" fill="hold" id="53"/>
                                        <p:tgtEl>
                                          <p:spTgt spid="6"/>
                                        </p:tgtEl>
                                        <p:attrNameLst>
                                          <p:attrName>ppt_y</p:attrName>
                                        </p:attrNameLst>
                                      </p:cBhvr>
                                      <p:tavLst>
                                        <p:tav tm="0">
                                          <p:val>
                                            <p:strVal val="1+#ppt_h/2"/>
                                          </p:val>
                                        </p:tav>
                                        <p:tav tm="100000">
                                          <p:val>
                                            <p:strVal val="#ppt_y"/>
                                          </p:val>
                                        </p:tav>
                                      </p:tavLst>
                                    </p:anim>
                                  </p:childTnLst>
                                </p:cTn>
                              </p:par>
                              <p:par>
                                <p:cTn fill="hold" grpId="0" id="54" nodeType="withEffect" presetClass="entr" presetID="2" presetSubtype="4">
                                  <p:stCondLst>
                                    <p:cond delay="0"/>
                                  </p:stCondLst>
                                  <p:childTnLst>
                                    <p:set>
                                      <p:cBhvr>
                                        <p:cTn dur="1" fill="hold" id="55">
                                          <p:stCondLst>
                                            <p:cond delay="0"/>
                                          </p:stCondLst>
                                        </p:cTn>
                                        <p:tgtEl>
                                          <p:spTgt spid="24"/>
                                        </p:tgtEl>
                                        <p:attrNameLst>
                                          <p:attrName>style.visibility</p:attrName>
                                        </p:attrNameLst>
                                      </p:cBhvr>
                                      <p:to>
                                        <p:strVal val="visible"/>
                                      </p:to>
                                    </p:set>
                                    <p:anim calcmode="lin" valueType="num">
                                      <p:cBhvr additive="base">
                                        <p:cTn dur="500" fill="hold" id="56"/>
                                        <p:tgtEl>
                                          <p:spTgt spid="24"/>
                                        </p:tgtEl>
                                        <p:attrNameLst>
                                          <p:attrName>ppt_x</p:attrName>
                                        </p:attrNameLst>
                                      </p:cBhvr>
                                      <p:tavLst>
                                        <p:tav tm="0">
                                          <p:val>
                                            <p:strVal val="#ppt_x"/>
                                          </p:val>
                                        </p:tav>
                                        <p:tav tm="100000">
                                          <p:val>
                                            <p:strVal val="#ppt_x"/>
                                          </p:val>
                                        </p:tav>
                                      </p:tavLst>
                                    </p:anim>
                                    <p:anim calcmode="lin" valueType="num">
                                      <p:cBhvr additive="base">
                                        <p:cTn dur="500" fill="hold" id="57"/>
                                        <p:tgtEl>
                                          <p:spTgt spid="24"/>
                                        </p:tgtEl>
                                        <p:attrNameLst>
                                          <p:attrName>ppt_y</p:attrName>
                                        </p:attrNameLst>
                                      </p:cBhvr>
                                      <p:tavLst>
                                        <p:tav tm="0">
                                          <p:val>
                                            <p:strVal val="1+#ppt_h/2"/>
                                          </p:val>
                                        </p:tav>
                                        <p:tav tm="100000">
                                          <p:val>
                                            <p:strVal val="#ppt_y"/>
                                          </p:val>
                                        </p:tav>
                                      </p:tavLst>
                                    </p:anim>
                                  </p:childTnLst>
                                </p:cTn>
                              </p:par>
                            </p:childTnLst>
                          </p:cTn>
                        </p:par>
                      </p:childTnLst>
                    </p:cTn>
                  </p:par>
                  <p:par>
                    <p:cTn fill="hold" id="58" nodeType="clickPar">
                      <p:stCondLst>
                        <p:cond delay="indefinite"/>
                        <p:cond delay="0" evt="onBegin">
                          <p:tn val="57"/>
                        </p:cond>
                      </p:stCondLst>
                      <p:childTnLst>
                        <p:par>
                          <p:cTn fill="hold" id="59" nodeType="afterGroup">
                            <p:stCondLst>
                              <p:cond delay="0"/>
                            </p:stCondLst>
                            <p:childTnLst>
                              <p:par>
                                <p:cTn fill="hold" grpId="0" id="60" nodeType="clickEffect" presetClass="entr" presetID="2" presetSubtype="4">
                                  <p:stCondLst>
                                    <p:cond delay="0"/>
                                  </p:stCondLst>
                                  <p:childTnLst>
                                    <p:set>
                                      <p:cBhvr>
                                        <p:cTn dur="1" fill="hold" id="61">
                                          <p:stCondLst>
                                            <p:cond delay="0"/>
                                          </p:stCondLst>
                                        </p:cTn>
                                        <p:tgtEl>
                                          <p:spTgt spid="18"/>
                                        </p:tgtEl>
                                        <p:attrNameLst>
                                          <p:attrName>style.visibility</p:attrName>
                                        </p:attrNameLst>
                                      </p:cBhvr>
                                      <p:to>
                                        <p:strVal val="visible"/>
                                      </p:to>
                                    </p:set>
                                    <p:anim calcmode="lin" valueType="num">
                                      <p:cBhvr additive="base">
                                        <p:cTn dur="500" fill="hold" id="62"/>
                                        <p:tgtEl>
                                          <p:spTgt spid="18"/>
                                        </p:tgtEl>
                                        <p:attrNameLst>
                                          <p:attrName>ppt_x</p:attrName>
                                        </p:attrNameLst>
                                      </p:cBhvr>
                                      <p:tavLst>
                                        <p:tav tm="0">
                                          <p:val>
                                            <p:strVal val="#ppt_x"/>
                                          </p:val>
                                        </p:tav>
                                        <p:tav tm="100000">
                                          <p:val>
                                            <p:strVal val="#ppt_x"/>
                                          </p:val>
                                        </p:tav>
                                      </p:tavLst>
                                    </p:anim>
                                    <p:anim calcmode="lin" valueType="num">
                                      <p:cBhvr additive="base">
                                        <p:cTn dur="500" fill="hold" id="63"/>
                                        <p:tgtEl>
                                          <p:spTgt spid="18"/>
                                        </p:tgtEl>
                                        <p:attrNameLst>
                                          <p:attrName>ppt_y</p:attrName>
                                        </p:attrNameLst>
                                      </p:cBhvr>
                                      <p:tavLst>
                                        <p:tav tm="0">
                                          <p:val>
                                            <p:strVal val="1+#ppt_h/2"/>
                                          </p:val>
                                        </p:tav>
                                        <p:tav tm="100000">
                                          <p:val>
                                            <p:strVal val="#ppt_y"/>
                                          </p:val>
                                        </p:tav>
                                      </p:tavLst>
                                    </p:anim>
                                  </p:childTnLst>
                                </p:cTn>
                              </p:par>
                              <p:par>
                                <p:cTn fill="hold" grpId="0" id="64" nodeType="withEffect" presetClass="entr" presetID="2" presetSubtype="4">
                                  <p:stCondLst>
                                    <p:cond delay="0"/>
                                  </p:stCondLst>
                                  <p:childTnLst>
                                    <p:set>
                                      <p:cBhvr>
                                        <p:cTn dur="1" fill="hold" id="65">
                                          <p:stCondLst>
                                            <p:cond delay="0"/>
                                          </p:stCondLst>
                                        </p:cTn>
                                        <p:tgtEl>
                                          <p:spTgt spid="30"/>
                                        </p:tgtEl>
                                        <p:attrNameLst>
                                          <p:attrName>style.visibility</p:attrName>
                                        </p:attrNameLst>
                                      </p:cBhvr>
                                      <p:to>
                                        <p:strVal val="visible"/>
                                      </p:to>
                                    </p:set>
                                    <p:anim calcmode="lin" valueType="num">
                                      <p:cBhvr additive="base">
                                        <p:cTn dur="500" fill="hold" id="66"/>
                                        <p:tgtEl>
                                          <p:spTgt spid="30"/>
                                        </p:tgtEl>
                                        <p:attrNameLst>
                                          <p:attrName>ppt_x</p:attrName>
                                        </p:attrNameLst>
                                      </p:cBhvr>
                                      <p:tavLst>
                                        <p:tav tm="0">
                                          <p:val>
                                            <p:strVal val="#ppt_x"/>
                                          </p:val>
                                        </p:tav>
                                        <p:tav tm="100000">
                                          <p:val>
                                            <p:strVal val="#ppt_x"/>
                                          </p:val>
                                        </p:tav>
                                      </p:tavLst>
                                    </p:anim>
                                    <p:anim calcmode="lin" valueType="num">
                                      <p:cBhvr additive="base">
                                        <p:cTn dur="500" fill="hold" id="67"/>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
      <p:bldP grpId="0" spid="2"/>
      <p:bldP grpId="0" spid="3"/>
      <p:bldP grpId="0" spid="6"/>
      <p:bldP grpId="0" spid="14"/>
      <p:bldP grpId="0" spid="16"/>
      <p:bldP grpId="0" spid="18"/>
      <p:bldP grpId="0" spid="20"/>
      <p:bldP grpId="0" spid="22"/>
      <p:bldP grpId="0" spid="24"/>
      <p:bldP grpId="0" spid="26"/>
      <p:bldP grpId="0" spid="30"/>
    </p:bldLst>
  </p:timing>
</p:sld>
</file>

<file path=ppt/tags/tag1.xml><?xml version="1.0" encoding="utf-8"?>
<p:tagLst xmlns:p="http://schemas.openxmlformats.org/presentationml/2006/main">
  <p:tag name="ISLIDE.DIAGRAM" val="243644"/>
</p:tagLst>
</file>

<file path=ppt/tags/tag2.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219</Paragraphs>
  <Slides>27</Slides>
  <Notes>0</Notes>
  <TotalTime>46</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27</vt:i4>
      </vt:variant>
    </vt:vector>
  </HeadingPairs>
  <TitlesOfParts>
    <vt:vector baseType="lpstr" size="38">
      <vt:lpstr>Arial</vt:lpstr>
      <vt:lpstr>等线 Light</vt:lpstr>
      <vt:lpstr>等线</vt:lpstr>
      <vt:lpstr>Calibri Light</vt:lpstr>
      <vt:lpstr>Calibri</vt:lpstr>
      <vt:lpstr>黑体</vt:lpstr>
      <vt:lpstr>汉仪旗黑X1-55W</vt:lpstr>
      <vt:lpstr>Wingdings</vt:lpstr>
      <vt:lpstr>微软雅黑</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2019-06-11T09:29:00Z</dcterms:created>
  <cp:lastModifiedBy>kan</cp:lastModifiedBy>
  <dcterms:modified xsi:type="dcterms:W3CDTF">2021-08-20T10:48:19Z</dcterms:modified>
  <cp:revision>345</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2052-11.1.0.9828</vt:lpwstr>
  </property>
</Properties>
</file>