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"/>
  </p:notesMasterIdLst>
  <p:sldIdLst>
    <p:sldId id="357" r:id="rId4"/>
    <p:sldId id="349" r:id="rId5"/>
    <p:sldId id="353" r:id="rId6"/>
    <p:sldId id="285" r:id="rId7"/>
    <p:sldId id="287" r:id="rId8"/>
    <p:sldId id="288" r:id="rId9"/>
    <p:sldId id="355" r:id="rId10"/>
    <p:sldId id="286" r:id="rId11"/>
    <p:sldId id="354" r:id="rId12"/>
    <p:sldId id="307" r:id="rId13"/>
    <p:sldId id="350" r:id="rId14"/>
    <p:sldId id="292" r:id="rId15"/>
    <p:sldId id="326" r:id="rId16"/>
    <p:sldId id="330" r:id="rId17"/>
    <p:sldId id="327" r:id="rId18"/>
    <p:sldId id="331" r:id="rId19"/>
    <p:sldId id="351" r:id="rId20"/>
    <p:sldId id="329" r:id="rId21"/>
    <p:sldId id="338" r:id="rId22"/>
    <p:sldId id="332" r:id="rId23"/>
    <p:sldId id="340" r:id="rId24"/>
    <p:sldId id="333" r:id="rId25"/>
    <p:sldId id="352" r:id="rId26"/>
    <p:sldId id="334" r:id="rId27"/>
    <p:sldId id="342" r:id="rId28"/>
    <p:sldId id="335" r:id="rId29"/>
    <p:sldId id="358" r:id="rId30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610FC-6276-4F81-AD6F-9F82D29AD648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D051-88F7-4393-BF36-2CE53BE103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831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798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36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9575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31763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583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7674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1139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5377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2808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6509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06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7344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9374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6134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5653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227668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5788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4505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45513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323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84851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4133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769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5481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84375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54292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74311839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6C681-6A9E-4A40-ACC4-41369FA72A28}" type="datetimeFigureOut">
              <a:rPr lang="zh-CN" altLang="en-US" smtClean="0"/>
              <a:t>2020/12/8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5E36A-2D70-4C32-BEFF-67102CE6AC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9572426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601240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123371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7133708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094947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2592620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63494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67951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039979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 flipH="1">
            <a:off x="0" y="0"/>
            <a:ext cx="12192000" cy="6860003"/>
          </a:xfrm>
          <a:prstGeom prst="rect">
            <a:avLst/>
          </a:prstGeom>
        </p:spPr>
      </p:pic>
    </p:spTree>
    <p:extLst>
      <p:ext uri="{BB962C8B-B14F-4D97-AF65-F5344CB8AC3E}">
        <p14:creationId val="219036508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681162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8134277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581498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2234953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22888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725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7" r:id="rId2"/>
    <p:sldLayoutId id="2147483670" r:id="rId3"/>
    <p:sldLayoutId id="2147483673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2020/12/8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494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3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9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1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2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3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24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-22302" y="-22302"/>
            <a:ext cx="7783551" cy="6902604"/>
          </a:xfrm>
          <a:custGeom>
            <a:gdLst>
              <a:gd fmla="*/ 0 w 7783551" name="connsiteX0"/>
              <a:gd fmla="*/ 22302 h 6902604" name="connsiteY0"/>
              <a:gd fmla="*/ 7783551 w 7783551" name="connsiteX1"/>
              <a:gd fmla="*/ 0 h 6902604" name="connsiteY1"/>
              <a:gd fmla="*/ 6032810 w 7783551" name="connsiteX2"/>
              <a:gd fmla="*/ 6902604 h 6902604" name="connsiteY2"/>
              <a:gd fmla="*/ 11151 w 7783551" name="connsiteX3"/>
              <a:gd fmla="*/ 6891453 h 6902604" name="connsiteY3"/>
              <a:gd fmla="*/ 0 w 7783551" name="connsiteX4"/>
              <a:gd fmla="*/ 22302 h 69026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02604" w="7783551">
                <a:moveTo>
                  <a:pt x="0" y="22302"/>
                </a:moveTo>
                <a:lnTo>
                  <a:pt x="7783551" y="0"/>
                </a:lnTo>
                <a:lnTo>
                  <a:pt x="6032810" y="6902604"/>
                </a:lnTo>
                <a:lnTo>
                  <a:pt x="11151" y="6891453"/>
                </a:lnTo>
                <a:lnTo>
                  <a:pt x="0" y="2230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5999356" y="-22302"/>
            <a:ext cx="3010829" cy="6902604"/>
          </a:xfrm>
          <a:custGeom>
            <a:gdLst>
              <a:gd fmla="*/ 1739590 w 3010829" name="connsiteX0"/>
              <a:gd fmla="*/ 0 h 6902604" name="connsiteY0"/>
              <a:gd fmla="*/ 3010829 w 3010829" name="connsiteX1"/>
              <a:gd fmla="*/ 22302 h 6902604" name="connsiteY1"/>
              <a:gd fmla="*/ 1393903 w 3010829" name="connsiteX2"/>
              <a:gd fmla="*/ 6880302 h 6902604" name="connsiteY2"/>
              <a:gd fmla="*/ 0 w 3010829" name="connsiteX3"/>
              <a:gd fmla="*/ 6902604 h 6902604" name="connsiteY3"/>
              <a:gd fmla="*/ 1739590 w 3010829" name="connsiteX4"/>
              <a:gd fmla="*/ 0 h 69026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02604" w="3010829">
                <a:moveTo>
                  <a:pt x="1739590" y="0"/>
                </a:moveTo>
                <a:lnTo>
                  <a:pt x="3010829" y="22302"/>
                </a:lnTo>
                <a:lnTo>
                  <a:pt x="1393903" y="6880302"/>
                </a:lnTo>
                <a:lnTo>
                  <a:pt x="0" y="6902604"/>
                </a:lnTo>
                <a:lnTo>
                  <a:pt x="173959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4"/>
          <p:cNvSpPr txBox="1"/>
          <p:nvPr/>
        </p:nvSpPr>
        <p:spPr>
          <a:xfrm>
            <a:off x="58274" y="2116245"/>
            <a:ext cx="688893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200" sz="8000">
                <a:solidFill>
                  <a:schemeClr val="bg1"/>
                </a:solidFill>
                <a:latin typeface="+mn-ea"/>
              </a:rPr>
              <a:t>员工入职培训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1481" y="1534041"/>
            <a:ext cx="6782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Employee training Business templates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1987" y="3636499"/>
            <a:ext cx="623871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n-ea"/>
              </a:rPr>
              <a:t>适用于员工入职培训 / 企业培训 / 企业介绍等场合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06536" y="4786102"/>
            <a:ext cx="2526957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867">
                <a:solidFill>
                  <a:schemeClr val="bg1"/>
                </a:solidFill>
                <a:latin typeface="+mn-ea"/>
              </a:rPr>
              <a:t>汇报人：人事部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06536" y="5453546"/>
            <a:ext cx="2526957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867">
                <a:solidFill>
                  <a:schemeClr val="bg1"/>
                </a:solidFill>
                <a:latin typeface="+mn-ea"/>
              </a:rPr>
              <a:t>时间：2019年1月16日</a:t>
            </a:r>
          </a:p>
        </p:txBody>
      </p:sp>
    </p:spTree>
    <p:extLst>
      <p:ext uri="{BB962C8B-B14F-4D97-AF65-F5344CB8AC3E}">
        <p14:creationId val="3065562642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100000"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1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2"/>
      <p:bldP grpId="0" spid="13"/>
      <p:bldP grpId="0" spid="14"/>
      <p:bldP grpId="0" spid="15"/>
      <p:bldP grpId="0" spid="1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Group 32"/>
          <p:cNvGrpSpPr/>
          <p:nvPr/>
        </p:nvGrpSpPr>
        <p:grpSpPr>
          <a:xfrm>
            <a:off x="606232" y="1895688"/>
            <a:ext cx="4881789" cy="1089589"/>
            <a:chOff x="154352" y="-45380"/>
            <a:chExt cx="3662274" cy="816542"/>
          </a:xfrm>
        </p:grpSpPr>
        <p:sp>
          <p:nvSpPr>
            <p:cNvPr id="35" name="TextBox 96"/>
            <p:cNvSpPr>
              <a:spLocks noChangeArrowheads="1"/>
            </p:cNvSpPr>
            <p:nvPr/>
          </p:nvSpPr>
          <p:spPr bwMode="auto">
            <a:xfrm>
              <a:off x="154352" y="-45380"/>
              <a:ext cx="3662274" cy="31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b="1" lang="zh-CN" sz="21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追求客户利益最大化</a:t>
              </a:r>
            </a:p>
          </p:txBody>
        </p:sp>
        <p:sp>
          <p:nvSpPr>
            <p:cNvPr id="37" name="TextBox 97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4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您的内容打在这里，或者通过复制您的文本后，在此框中选择粘贴，并选择只保留文字您的内容</a:t>
              </a:r>
            </a:p>
          </p:txBody>
        </p:sp>
      </p:grpSp>
      <p:grpSp>
        <p:nvGrpSpPr>
          <p:cNvPr id="39" name="Group 36"/>
          <p:cNvGrpSpPr/>
          <p:nvPr/>
        </p:nvGrpSpPr>
        <p:grpSpPr>
          <a:xfrm>
            <a:off x="606231" y="3207233"/>
            <a:ext cx="5467659" cy="1114288"/>
            <a:chOff x="154352" y="-63890"/>
            <a:chExt cx="3158016" cy="835051"/>
          </a:xfrm>
        </p:grpSpPr>
        <p:sp>
          <p:nvSpPr>
            <p:cNvPr id="40" name="TextBox 91"/>
            <p:cNvSpPr>
              <a:spLocks noChangeArrowheads="1"/>
            </p:cNvSpPr>
            <p:nvPr/>
          </p:nvSpPr>
          <p:spPr bwMode="auto">
            <a:xfrm>
              <a:off x="154352" y="-63890"/>
              <a:ext cx="3112542" cy="31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21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追求可持续发展的战略方针</a:t>
              </a:r>
            </a:p>
          </p:txBody>
        </p:sp>
        <p:sp>
          <p:nvSpPr>
            <p:cNvPr id="55" name="TextBox 92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4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您的内容打在这里，或者通过复制您的文本后，在此框中选择粘贴并选择只保留文字您的内容</a:t>
              </a:r>
            </a:p>
          </p:txBody>
        </p:sp>
      </p:grpSp>
      <p:grpSp>
        <p:nvGrpSpPr>
          <p:cNvPr id="56" name="Group 40"/>
          <p:cNvGrpSpPr/>
          <p:nvPr/>
        </p:nvGrpSpPr>
        <p:grpSpPr>
          <a:xfrm>
            <a:off x="606232" y="4506983"/>
            <a:ext cx="5841896" cy="1097238"/>
            <a:chOff x="154352" y="-51112"/>
            <a:chExt cx="3374169" cy="822273"/>
          </a:xfrm>
        </p:grpSpPr>
        <p:sp>
          <p:nvSpPr>
            <p:cNvPr id="57" name="TextBox 87"/>
            <p:cNvSpPr>
              <a:spLocks noChangeArrowheads="1"/>
            </p:cNvSpPr>
            <p:nvPr/>
          </p:nvSpPr>
          <p:spPr bwMode="auto">
            <a:xfrm>
              <a:off x="154352" y="-51112"/>
              <a:ext cx="3374169" cy="31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b="1" lang="zh-CN" sz="21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追求以人为本的生存之道</a:t>
              </a:r>
            </a:p>
          </p:txBody>
        </p:sp>
        <p:sp>
          <p:nvSpPr>
            <p:cNvPr id="58" name="TextBox 88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48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您的内容打在这里，或者通过复制您的文本后，在此框中选择粘贴并选择只保留文字您的内容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28208" y="1606272"/>
            <a:ext cx="5729617" cy="4043050"/>
            <a:chOff x="937979" y="1752909"/>
            <a:chExt cx="2701946" cy="2701946"/>
          </a:xfrm>
        </p:grpSpPr>
        <p:sp>
          <p:nvSpPr>
            <p:cNvPr id="18" name="椭圆 12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  <a:ln w="190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2540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圆角矩形 13"/>
            <p:cNvSpPr>
              <a:spLocks noChangeAspect="1"/>
            </p:cNvSpPr>
            <p:nvPr/>
          </p:nvSpPr>
          <p:spPr>
            <a:xfrm>
              <a:off x="1028517" y="1843446"/>
              <a:ext cx="2520870" cy="2520871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B8BBB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4"/>
            <p:cNvSpPr>
              <a:spLocks noChangeAspect="1"/>
            </p:cNvSpPr>
            <p:nvPr/>
          </p:nvSpPr>
          <p:spPr>
            <a:xfrm>
              <a:off x="1153062" y="1967992"/>
              <a:ext cx="2271780" cy="227178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innerShdw blurRad="63500" dir="135000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文本框 24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026617432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4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16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2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352544" y="1854200"/>
            <a:ext cx="7839456" cy="309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9" name="矩形 8"/>
          <p:cNvSpPr/>
          <p:nvPr/>
        </p:nvSpPr>
        <p:spPr>
          <a:xfrm>
            <a:off x="0" y="1854200"/>
            <a:ext cx="4352544" cy="309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5010" y="795884"/>
            <a:ext cx="3937534" cy="81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aseline="-3000" lang="zh-CN" smtClean="0" sz="7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b0604020202020204" pitchFamily="34" typeface="Arial"/>
              </a:rPr>
              <a:t>公司规章制度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6270" y="2135778"/>
            <a:ext cx="277356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入司流程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报到总流程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入职须知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转正过程</a:t>
            </a:r>
          </a:p>
        </p:txBody>
      </p:sp>
    </p:spTree>
    <p:extLst>
      <p:ext uri="{BB962C8B-B14F-4D97-AF65-F5344CB8AC3E}">
        <p14:creationId val="3328986345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" name="椭圆 11"/>
          <p:cNvSpPr/>
          <p:nvPr/>
        </p:nvSpPr>
        <p:spPr>
          <a:xfrm>
            <a:off x="5325682" y="2047514"/>
            <a:ext cx="5747477" cy="3806875"/>
          </a:xfrm>
          <a:prstGeom prst="roundRect">
            <a:avLst>
              <a:gd fmla="val 8995" name="adj"/>
            </a:avLst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13823" y="1700560"/>
            <a:ext cx="3137214" cy="4705821"/>
            <a:chOff x="1013823" y="1700560"/>
            <a:chExt cx="3137214" cy="47058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13823" y="1700560"/>
              <a:ext cx="3137214" cy="4705821"/>
            </a:xfrm>
            <a:prstGeom prst="rect">
              <a:avLst/>
            </a:prstGeom>
          </p:spPr>
        </p:pic>
        <p:sp>
          <p:nvSpPr>
            <p:cNvPr id="77" name="矩形 76"/>
            <p:cNvSpPr/>
            <p:nvPr/>
          </p:nvSpPr>
          <p:spPr>
            <a:xfrm rot="20639308">
              <a:off x="1579006" y="3376818"/>
              <a:ext cx="2011680" cy="10424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en-US" lang="zh-CN" smtClean="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造字工房悦黑（非商用）常规体"/>
                  <a:ea charset="-122" pitchFamily="2" typeface="造字工房悦黑（非商用）常规体"/>
                </a:rPr>
                <a:t>录取了要做些</a:t>
              </a:r>
            </a:p>
            <a:p>
              <a:pPr algn="ctr">
                <a:lnSpc>
                  <a:spcPct val="130000"/>
                </a:lnSpc>
              </a:pPr>
              <a:r>
                <a:rPr altLang="en-US" lang="zh-CN" smtClean="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2" pitchFamily="2" typeface="造字工房悦黑（非商用）常规体"/>
                  <a:ea charset="-122" pitchFamily="2" typeface="造字工房悦黑（非商用）常规体"/>
                </a:rPr>
                <a:t>什么呢？</a:t>
              </a:r>
            </a:p>
          </p:txBody>
        </p:sp>
      </p:grp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5620564" y="2310624"/>
            <a:ext cx="5430295" cy="32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5" lIns="72009" rIns="72009" tIns="36005" wrap="square">
            <a:spAutoFit/>
          </a:bodyPr>
          <a:lstStyle>
            <a:lvl1pPr defTabSz="720725" eaLnBrk="0" hangingPunct="0" indent="-296863" marL="296863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defTabSz="720725" eaLnBrk="0" hangingPunct="0" indent="-285750" marL="74295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defTabSz="720725" eaLnBrk="0" hangingPunct="0" indent="-228600" marL="11430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defTabSz="720725" eaLnBrk="0" hangingPunct="0" indent="-228600" marL="16002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defTabSz="720725" eaLnBrk="0" hangingPunct="0" indent="-228600" marL="20574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algn="ctr" defTabSz="72072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algn="ctr" defTabSz="72072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algn="ctr" defTabSz="72072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algn="ctr" defTabSz="72072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eaLnBrk="1" hangingPunct="1" marL="0">
              <a:lnSpc>
                <a:spcPct val="150000"/>
              </a:lnSpc>
            </a:pPr>
            <a:r>
              <a:rPr altLang="en-US" kumimoji="1" lang="zh-CN" sz="2800">
                <a:latin typeface="+mn-ea"/>
              </a:rPr>
              <a:t>报到材料的准备：</a:t>
            </a:r>
          </a:p>
          <a:p>
            <a:pPr eaLnBrk="1" hangingPunct="1" marL="0">
              <a:lnSpc>
                <a:spcPct val="150000"/>
              </a:lnSpc>
            </a:pPr>
            <a:r>
              <a:rPr altLang="en-US" kumimoji="1" lang="zh-CN" sz="2800">
                <a:latin typeface="+mn-ea"/>
              </a:rPr>
              <a:t>1）毕业证书、学位证书、职称证书、身份证等复印件各一张；</a:t>
            </a:r>
          </a:p>
          <a:p>
            <a:pPr eaLnBrk="1" hangingPunct="1" marL="0">
              <a:lnSpc>
                <a:spcPct val="150000"/>
              </a:lnSpc>
            </a:pPr>
            <a:r>
              <a:rPr altLang="en-US" kumimoji="1" lang="zh-CN" sz="2800">
                <a:latin typeface="+mn-ea"/>
              </a:rPr>
              <a:t>2）与原单位解除劳动合同的凭证；</a:t>
            </a:r>
          </a:p>
          <a:p>
            <a:pPr eaLnBrk="1" hangingPunct="1" marL="0">
              <a:lnSpc>
                <a:spcPct val="150000"/>
              </a:lnSpc>
            </a:pPr>
            <a:r>
              <a:rPr altLang="en-US" kumimoji="1" lang="zh-CN" sz="2800">
                <a:latin typeface="+mn-ea"/>
              </a:rPr>
              <a:t>3）一寸彩色照片两张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4886913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2519001266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9"/>
      <p:bldP grpId="0" spid="7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19"/>
          <p:cNvSpPr>
            <a:spLocks noChangeArrowheads="1" noChangeAspect="1"/>
          </p:cNvSpPr>
          <p:nvPr/>
        </p:nvSpPr>
        <p:spPr bwMode="auto">
          <a:xfrm flipV="1" rot="5400000">
            <a:off x="2127806" y="2951641"/>
            <a:ext cx="1008000" cy="208870"/>
          </a:xfrm>
          <a:prstGeom prst="rightArrow">
            <a:avLst>
              <a:gd fmla="val 50000" name="adj1"/>
              <a:gd fmla="val 120652" name="adj2"/>
            </a:avLst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4" name="AutoShape 19"/>
          <p:cNvSpPr>
            <a:spLocks noChangeArrowheads="1" noChangeAspect="1"/>
          </p:cNvSpPr>
          <p:nvPr/>
        </p:nvSpPr>
        <p:spPr bwMode="auto">
          <a:xfrm flipV="1" rot="5400000">
            <a:off x="2127806" y="4826213"/>
            <a:ext cx="1008000" cy="208870"/>
          </a:xfrm>
          <a:prstGeom prst="rightArrow">
            <a:avLst>
              <a:gd fmla="val 50000" name="adj1"/>
              <a:gd fmla="val 120652" name="adj2"/>
            </a:avLst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16068" y="1768580"/>
            <a:ext cx="2664000" cy="594344"/>
            <a:chOff x="1316068" y="1768580"/>
            <a:chExt cx="2664000" cy="594344"/>
          </a:xfrm>
        </p:grpSpPr>
        <p:sp>
          <p:nvSpPr>
            <p:cNvPr id="10" name="椭圆 34"/>
            <p:cNvSpPr/>
            <p:nvPr/>
          </p:nvSpPr>
          <p:spPr>
            <a:xfrm>
              <a:off x="1316068" y="1768580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43990" y="1846853"/>
              <a:ext cx="20081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2400">
                  <a:solidFill>
                    <a:schemeClr val="bg1"/>
                  </a:solidFill>
                </a:rPr>
                <a:t>报到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6068" y="3643152"/>
            <a:ext cx="2664000" cy="594344"/>
            <a:chOff x="1316068" y="3643152"/>
            <a:chExt cx="2664000" cy="594344"/>
          </a:xfrm>
        </p:grpSpPr>
        <p:sp>
          <p:nvSpPr>
            <p:cNvPr id="13" name="椭圆 34"/>
            <p:cNvSpPr/>
            <p:nvPr/>
          </p:nvSpPr>
          <p:spPr>
            <a:xfrm>
              <a:off x="1316068" y="3643152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38520" y="3721426"/>
              <a:ext cx="22305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办理劳动合同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27219" y="5517724"/>
            <a:ext cx="2664000" cy="594344"/>
            <a:chOff x="1327219" y="5517724"/>
            <a:chExt cx="2664000" cy="594344"/>
          </a:xfrm>
        </p:grpSpPr>
        <p:sp>
          <p:nvSpPr>
            <p:cNvPr id="17" name="椭圆 34"/>
            <p:cNvSpPr/>
            <p:nvPr/>
          </p:nvSpPr>
          <p:spPr>
            <a:xfrm>
              <a:off x="1327219" y="5517724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7728" y="5594131"/>
              <a:ext cx="20081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办理一卡通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49506" y="1728144"/>
            <a:ext cx="560906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/>
              <a:t>提交相关资料，填写入职卡，领取文件袋</a:t>
            </a:r>
          </a:p>
          <a:p>
            <a:pPr>
              <a:lnSpc>
                <a:spcPct val="120000"/>
              </a:lnSpc>
            </a:pPr>
            <a:r>
              <a:rPr altLang="en-US" lang="zh-CN"/>
              <a:t>办理部门：人力资源部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49506" y="3568630"/>
            <a:ext cx="5609064" cy="107899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/>
              <a:t>签《劳动合同签署声明》，签《劳动（聘用）合同书》</a:t>
            </a:r>
          </a:p>
          <a:p>
            <a:pPr>
              <a:lnSpc>
                <a:spcPct val="120000"/>
              </a:lnSpc>
            </a:pPr>
            <a:r>
              <a:rPr altLang="en-US" lang="zh-CN"/>
              <a:t>办理部门：人力资源部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48038" y="5306166"/>
            <a:ext cx="6503903" cy="126187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latin typeface="+mn-ea"/>
              </a:rPr>
              <a:t>在公司住宿的员工需办理暂住证（身份证原件，2白底或蓝底1寸照片，交到人力资源部），办理一卡通（一卡通——考勤卡、饭卡、洗浴卡），办理胸卡（统一安排照相，需穿白衬衣）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latin typeface="+mn-ea"/>
              </a:rPr>
              <a:t>办理部门：人力资源部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4886913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1242134192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0"/>
      <p:bldP grpId="0" spid="27"/>
      <p:bldP grpId="0" spid="29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19"/>
          <p:cNvSpPr>
            <a:spLocks noChangeArrowheads="1" noChangeAspect="1"/>
          </p:cNvSpPr>
          <p:nvPr/>
        </p:nvSpPr>
        <p:spPr bwMode="auto">
          <a:xfrm flipV="1" rot="5400000">
            <a:off x="2127806" y="2951641"/>
            <a:ext cx="1008000" cy="208870"/>
          </a:xfrm>
          <a:prstGeom prst="rightArrow">
            <a:avLst>
              <a:gd fmla="val 50000" name="adj1"/>
              <a:gd fmla="val 120652" name="adj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4" name="AutoShape 19"/>
          <p:cNvSpPr>
            <a:spLocks noChangeArrowheads="1" noChangeAspect="1"/>
          </p:cNvSpPr>
          <p:nvPr/>
        </p:nvSpPr>
        <p:spPr bwMode="auto">
          <a:xfrm flipV="1" rot="5400000">
            <a:off x="2127806" y="4826213"/>
            <a:ext cx="1008000" cy="208870"/>
          </a:xfrm>
          <a:prstGeom prst="rightArrow">
            <a:avLst>
              <a:gd fmla="val 50000" name="adj1"/>
              <a:gd fmla="val 120652" name="adj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316068" y="1768580"/>
            <a:ext cx="2664000" cy="594344"/>
            <a:chOff x="1316068" y="1768580"/>
            <a:chExt cx="2664000" cy="594344"/>
          </a:xfrm>
        </p:grpSpPr>
        <p:sp>
          <p:nvSpPr>
            <p:cNvPr id="10" name="椭圆 34"/>
            <p:cNvSpPr/>
            <p:nvPr/>
          </p:nvSpPr>
          <p:spPr>
            <a:xfrm>
              <a:off x="1316068" y="1768580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16577" y="1846853"/>
              <a:ext cx="211362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办理工资社保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16068" y="3643152"/>
            <a:ext cx="2664000" cy="594344"/>
            <a:chOff x="1316068" y="3643152"/>
            <a:chExt cx="2664000" cy="594344"/>
          </a:xfrm>
        </p:grpSpPr>
        <p:sp>
          <p:nvSpPr>
            <p:cNvPr id="13" name="椭圆 34"/>
            <p:cNvSpPr/>
            <p:nvPr/>
          </p:nvSpPr>
          <p:spPr>
            <a:xfrm>
              <a:off x="1316068" y="3643152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538520" y="3721426"/>
              <a:ext cx="2230594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建立员工档案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27219" y="5517724"/>
            <a:ext cx="2664000" cy="594344"/>
            <a:chOff x="1327219" y="5517724"/>
            <a:chExt cx="2664000" cy="594344"/>
          </a:xfrm>
        </p:grpSpPr>
        <p:sp>
          <p:nvSpPr>
            <p:cNvPr id="17" name="椭圆 34"/>
            <p:cNvSpPr/>
            <p:nvPr/>
          </p:nvSpPr>
          <p:spPr>
            <a:xfrm>
              <a:off x="1327219" y="5517724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627728" y="5594131"/>
              <a:ext cx="2008156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2400">
                  <a:solidFill>
                    <a:schemeClr val="bg1"/>
                  </a:solidFill>
                </a:rPr>
                <a:t>解决住宿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849506" y="1728144"/>
            <a:ext cx="5609064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/>
              <a:t>办理工资卡</a:t>
            </a:r>
          </a:p>
          <a:p>
            <a:pPr>
              <a:lnSpc>
                <a:spcPct val="120000"/>
              </a:lnSpc>
            </a:pPr>
            <a:r>
              <a:rPr altLang="en-US" lang="zh-CN"/>
              <a:t>办理部门：人力资源部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49506" y="3501724"/>
            <a:ext cx="6413226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latin typeface="+mn-ea"/>
              </a:rPr>
              <a:t>交以下材料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latin typeface="+mn-ea"/>
              </a:rPr>
              <a:t>1）毕业证书复印件     2）学位证书复印件      3）职称证书复印件       4）身份证复印件        5）《员工履历表》      6）《员工基本信息表》</a:t>
            </a:r>
          </a:p>
          <a:p>
            <a:pPr>
              <a:lnSpc>
                <a:spcPct val="120000"/>
              </a:lnSpc>
            </a:pPr>
            <a:r>
              <a:rPr altLang="en-US" lang="zh-CN" sz="1600">
                <a:latin typeface="+mn-ea"/>
              </a:rPr>
              <a:t>办理部门：人力资源部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48038" y="5462281"/>
            <a:ext cx="6503903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>
                <a:latin typeface="+mn-ea"/>
              </a:rPr>
              <a:t>通过OA申请，办理住宿登记，领取钥匙，退宿时通过OA申请</a:t>
            </a:r>
          </a:p>
          <a:p>
            <a:pPr>
              <a:lnSpc>
                <a:spcPct val="120000"/>
              </a:lnSpc>
            </a:pPr>
            <a:r>
              <a:rPr altLang="en-US" lang="zh-CN">
                <a:latin typeface="+mn-ea"/>
              </a:rPr>
              <a:t>办理部门：行政部</a:t>
            </a:r>
          </a:p>
        </p:txBody>
      </p:sp>
      <p:sp>
        <p:nvSpPr>
          <p:cNvPr id="25" name="任意多边形 24"/>
          <p:cNvSpPr/>
          <p:nvPr/>
        </p:nvSpPr>
        <p:spPr>
          <a:xfrm>
            <a:off x="4886913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730693293"/>
      </p:ext>
    </p:extLst>
  </p:cSld>
  <p:clrMapOvr>
    <a:masterClrMapping/>
  </p:clrMapOvr>
  <p:transition advClick="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2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4"/>
      <p:bldP grpId="0" spid="20"/>
      <p:bldP grpId="0" spid="27"/>
      <p:bldP grpId="0" spid="2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椭圆 11"/>
          <p:cNvSpPr/>
          <p:nvPr/>
        </p:nvSpPr>
        <p:spPr>
          <a:xfrm>
            <a:off x="4690064" y="1692183"/>
            <a:ext cx="7152533" cy="4641710"/>
          </a:xfrm>
          <a:prstGeom prst="roundRect">
            <a:avLst>
              <a:gd fmla="val 8995" name="adj"/>
            </a:avLst>
          </a:prstGeom>
          <a:solidFill>
            <a:schemeClr val="bg1"/>
          </a:solidFill>
          <a:ln w="222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9594" y="1773044"/>
            <a:ext cx="6773429" cy="43708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1、公司实行每周六天工作制，上班佩戴工作卡，上下班打卡，工作时间为上午8:00-12:00，下午2：00-18：00（春季）， 8:00-12:00，下午13：30-17：30（夏季），。</a:t>
            </a:r>
          </a:p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2、遵守公司礼仪，谦和礼貌待人。</a:t>
            </a:r>
          </a:p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3、工作时间不得擅离职守，禁止聊天、办私事、大声喧哗，不得妨碍他人工作。</a:t>
            </a:r>
          </a:p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4、办公区内不得吸烟、吃东西。</a:t>
            </a:r>
          </a:p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5、工作时间衣着得体大方，男士不得穿无袖上装和短裤，女士不得穿太透、太露的衣衫或超短裙、连衣裙；男士头发不盖耳，女士不浓妆艳抹。</a:t>
            </a:r>
          </a:p>
          <a:p>
            <a:pPr>
              <a:lnSpc>
                <a:spcPct val="130000"/>
              </a:lnSpc>
            </a:pPr>
            <a:r>
              <a:rPr altLang="zh-CN" kumimoji="1" lang="en-US">
                <a:latin typeface="+mn-ea"/>
              </a:rPr>
              <a:t>6、接电话时应先致以“您好，XXX部XXX”，通话要简明扼要，尽量放低声音，以免影响他人工作。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156105" y="1678254"/>
            <a:ext cx="3880635" cy="4527409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4886913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692733820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2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3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AutoShape 19"/>
          <p:cNvSpPr>
            <a:spLocks noChangeArrowheads="1" noChangeAspect="1"/>
          </p:cNvSpPr>
          <p:nvPr/>
        </p:nvSpPr>
        <p:spPr bwMode="auto">
          <a:xfrm flipV="1">
            <a:off x="3483663" y="2885738"/>
            <a:ext cx="1216144" cy="252000"/>
          </a:xfrm>
          <a:prstGeom prst="rightArrow">
            <a:avLst>
              <a:gd fmla="val 50000" name="adj1"/>
              <a:gd fmla="val 120652" name="adj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45626" y="2576515"/>
            <a:ext cx="2260644" cy="876779"/>
            <a:chOff x="1316068" y="1768580"/>
            <a:chExt cx="2664000" cy="594344"/>
          </a:xfrm>
        </p:grpSpPr>
        <p:sp>
          <p:nvSpPr>
            <p:cNvPr id="10" name="椭圆 34"/>
            <p:cNvSpPr/>
            <p:nvPr/>
          </p:nvSpPr>
          <p:spPr>
            <a:xfrm>
              <a:off x="1316068" y="1768580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616577" y="1884648"/>
              <a:ext cx="2113626" cy="3925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200">
                  <a:solidFill>
                    <a:schemeClr val="bg1"/>
                  </a:solidFill>
                </a:rPr>
                <a:t>第一月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54155" y="2576515"/>
            <a:ext cx="2260644" cy="876779"/>
            <a:chOff x="1316068" y="1768580"/>
            <a:chExt cx="2664000" cy="594344"/>
          </a:xfrm>
        </p:grpSpPr>
        <p:sp>
          <p:nvSpPr>
            <p:cNvPr id="33" name="椭圆 34"/>
            <p:cNvSpPr/>
            <p:nvPr/>
          </p:nvSpPr>
          <p:spPr>
            <a:xfrm>
              <a:off x="1316068" y="1768580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616577" y="1884648"/>
              <a:ext cx="2113626" cy="3925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200">
                  <a:solidFill>
                    <a:schemeClr val="bg1"/>
                  </a:solidFill>
                </a:rPr>
                <a:t>第二月</a:t>
              </a:r>
            </a:p>
          </p:txBody>
        </p:sp>
      </p:grpSp>
      <p:sp>
        <p:nvSpPr>
          <p:cNvPr id="35" name="AutoShape 19"/>
          <p:cNvSpPr>
            <a:spLocks noChangeArrowheads="1" noChangeAspect="1"/>
          </p:cNvSpPr>
          <p:nvPr/>
        </p:nvSpPr>
        <p:spPr bwMode="auto">
          <a:xfrm flipV="1">
            <a:off x="7492193" y="2885738"/>
            <a:ext cx="1216144" cy="252000"/>
          </a:xfrm>
          <a:prstGeom prst="rightArrow">
            <a:avLst>
              <a:gd fmla="val 50000" name="adj1"/>
              <a:gd fmla="val 120652" name="adj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2700000" scaled="1"/>
          </a:gradFill>
          <a:ln algn="ctr" cap="flat" cmpd="sng" w="25400">
            <a:noFill/>
            <a:prstDash val="solid"/>
          </a:ln>
          <a:effectLst/>
        </p:spPr>
        <p:txBody>
          <a:bodyPr anchor="ctr" rtlCol="0" wrap="square">
            <a:noAutofit/>
          </a:bodyPr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962686" y="2576515"/>
            <a:ext cx="2260644" cy="876779"/>
            <a:chOff x="1316068" y="1768580"/>
            <a:chExt cx="2664000" cy="594344"/>
          </a:xfrm>
        </p:grpSpPr>
        <p:sp>
          <p:nvSpPr>
            <p:cNvPr id="40" name="椭圆 34"/>
            <p:cNvSpPr/>
            <p:nvPr/>
          </p:nvSpPr>
          <p:spPr>
            <a:xfrm>
              <a:off x="1316068" y="1768580"/>
              <a:ext cx="2664000" cy="594344"/>
            </a:xfrm>
            <a:prstGeom prst="roundRect">
              <a:avLst/>
            </a:prstGeom>
            <a:solidFill>
              <a:schemeClr val="accent1"/>
            </a:soli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/>
              <a:endParaRPr altLang="en-US" kern="0" lang="zh-CN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616576" y="1884648"/>
              <a:ext cx="2113626" cy="39256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mtClean="0" sz="3200">
                  <a:solidFill>
                    <a:schemeClr val="bg1"/>
                  </a:solidFill>
                </a:rPr>
                <a:t>第三月</a:t>
              </a: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526976" y="4187679"/>
            <a:ext cx="3140919" cy="4206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/>
              <a:t>参加培训熟悉相关制度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514017" y="4042715"/>
            <a:ext cx="3140919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/>
              <a:t>进入工作角色掌握</a:t>
            </a:r>
          </a:p>
          <a:p>
            <a:pPr algn="ctr">
              <a:lnSpc>
                <a:spcPct val="120000"/>
              </a:lnSpc>
            </a:pPr>
            <a:r>
              <a:rPr altLang="en-US" lang="zh-CN"/>
              <a:t>个人工作的主要工具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544037" y="4035073"/>
            <a:ext cx="3140919" cy="74980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altLang="en-US" lang="zh-CN"/>
              <a:t>独立承担工作任务</a:t>
            </a:r>
          </a:p>
          <a:p>
            <a:pPr algn="ctr">
              <a:lnSpc>
                <a:spcPct val="120000"/>
              </a:lnSpc>
            </a:pPr>
            <a:r>
              <a:rPr altLang="en-US" lang="zh-CN"/>
              <a:t>参加转正考察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268731" y="5468777"/>
            <a:ext cx="9654538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000"/>
              <a:t>在员工进入部门后的第三个月，除了逐渐具备独立工作任务的能力以外，还要参加</a:t>
            </a:r>
          </a:p>
          <a:p>
            <a:pPr algn="ctr">
              <a:lnSpc>
                <a:spcPct val="150000"/>
              </a:lnSpc>
            </a:pPr>
            <a:r>
              <a:rPr altLang="en-US" lang="zh-CN" sz="2000"/>
              <a:t>考察综合评定结果与新员工的转正结果挂钩。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4886913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文本框 30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4060847807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44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35"/>
      <p:bldP grpId="0" spid="41"/>
      <p:bldP grpId="0" spid="42"/>
      <p:bldP grpId="0" spid="43"/>
      <p:bldP grpId="0" spid="4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352544" y="1854200"/>
            <a:ext cx="7839456" cy="309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9" name="矩形 8"/>
          <p:cNvSpPr/>
          <p:nvPr/>
        </p:nvSpPr>
        <p:spPr>
          <a:xfrm>
            <a:off x="0" y="1854200"/>
            <a:ext cx="4352544" cy="309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5010" y="795884"/>
            <a:ext cx="3937534" cy="81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aseline="-3000" lang="zh-CN" smtClean="0" sz="7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b0604020202020204" pitchFamily="34" typeface="Arial"/>
              </a:rPr>
              <a:t>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6270" y="2135778"/>
            <a:ext cx="277356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公司保密规定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出勤考核管理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请假休假管理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工资保险制度</a:t>
            </a:r>
          </a:p>
        </p:txBody>
      </p:sp>
    </p:spTree>
    <p:extLst>
      <p:ext uri="{BB962C8B-B14F-4D97-AF65-F5344CB8AC3E}">
        <p14:creationId val="3709744519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1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1344208" y="1540572"/>
            <a:ext cx="2951792" cy="486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五角星 4"/>
          <p:cNvSpPr>
            <a:spLocks noChangeAspect="1"/>
          </p:cNvSpPr>
          <p:nvPr/>
        </p:nvSpPr>
        <p:spPr bwMode="auto">
          <a:xfrm>
            <a:off x="5654870" y="1828800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五角星 5"/>
          <p:cNvSpPr>
            <a:spLocks noChangeAspect="1"/>
          </p:cNvSpPr>
          <p:nvPr/>
        </p:nvSpPr>
        <p:spPr bwMode="auto">
          <a:xfrm>
            <a:off x="6050157" y="1828800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五角星 6"/>
          <p:cNvSpPr>
            <a:spLocks noChangeAspect="1"/>
          </p:cNvSpPr>
          <p:nvPr/>
        </p:nvSpPr>
        <p:spPr bwMode="auto">
          <a:xfrm>
            <a:off x="6448620" y="1828800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五角星 7"/>
          <p:cNvSpPr>
            <a:spLocks noChangeAspect="1"/>
          </p:cNvSpPr>
          <p:nvPr/>
        </p:nvSpPr>
        <p:spPr bwMode="auto">
          <a:xfrm>
            <a:off x="6848670" y="1828800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五角星 8"/>
          <p:cNvSpPr>
            <a:spLocks noChangeAspect="1"/>
          </p:cNvSpPr>
          <p:nvPr/>
        </p:nvSpPr>
        <p:spPr bwMode="auto">
          <a:xfrm>
            <a:off x="7248720" y="1828800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54869" y="2341563"/>
            <a:ext cx="558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  <a:alpha val="7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538982" y="2478088"/>
            <a:ext cx="4124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79" panose="020e0502060401010101" pitchFamily="34" typeface="David"/>
              </a:rPr>
              <a:t>文件保密规定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27882" y="3012535"/>
            <a:ext cx="5842000" cy="29718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随着公司的发展和市场竞争程度的加剧，企业商业秘密的重要性也越来越突出。为了更有利地贯彻实施公司的保密制度，防止公司商业秘密的泄露和流失，请大家遵守如下规定：公司不允许向外发布和扩散保密文件。公司的保密文件是指与公司一切经营活动有关的、包括各种文件、函件、文档、报告、报表、纪要、目录、清单、合同、协议、备忘录等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54869" y="6115590"/>
            <a:ext cx="558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  <a:alpha val="7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7250740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2761107409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1"/>
      <p:bldP grpId="0" spid="12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344208" y="2089391"/>
            <a:ext cx="2951792" cy="376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五角星 4"/>
          <p:cNvSpPr>
            <a:spLocks noChangeAspect="1"/>
          </p:cNvSpPr>
          <p:nvPr/>
        </p:nvSpPr>
        <p:spPr bwMode="auto">
          <a:xfrm>
            <a:off x="5654870" y="1996067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五角星 5"/>
          <p:cNvSpPr>
            <a:spLocks noChangeAspect="1"/>
          </p:cNvSpPr>
          <p:nvPr/>
        </p:nvSpPr>
        <p:spPr bwMode="auto">
          <a:xfrm>
            <a:off x="6050157" y="1996067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五角星 6"/>
          <p:cNvSpPr>
            <a:spLocks noChangeAspect="1"/>
          </p:cNvSpPr>
          <p:nvPr/>
        </p:nvSpPr>
        <p:spPr bwMode="auto">
          <a:xfrm>
            <a:off x="6448620" y="1996067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五角星 7"/>
          <p:cNvSpPr>
            <a:spLocks noChangeAspect="1"/>
          </p:cNvSpPr>
          <p:nvPr/>
        </p:nvSpPr>
        <p:spPr bwMode="auto">
          <a:xfrm>
            <a:off x="6848670" y="1996067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五角星 8"/>
          <p:cNvSpPr>
            <a:spLocks noChangeAspect="1"/>
          </p:cNvSpPr>
          <p:nvPr/>
        </p:nvSpPr>
        <p:spPr bwMode="auto">
          <a:xfrm>
            <a:off x="7248720" y="1996067"/>
            <a:ext cx="323850" cy="323850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654869" y="2508830"/>
            <a:ext cx="558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  <a:alpha val="7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538982" y="2645355"/>
            <a:ext cx="412432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b0502040204020203" pitchFamily="34" typeface="微软雅黑 Ligh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altLang="en-US" lang="zh-CN" smtClean="0" sz="3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00000000000000000" pitchFamily="2" typeface="方正兰亭黑简体"/>
                <a:ea charset="-122" panose="02000000000000000000" pitchFamily="2" typeface="方正兰亭黑简体"/>
                <a:cs charset="-79" panose="020e0502060401010101" pitchFamily="34" typeface="David"/>
              </a:rPr>
              <a:t>工资保密规定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27882" y="3179802"/>
            <a:ext cx="5842000" cy="2560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公司实行的是秘密薪制度，这是公司一项非常重要的制度，请您务必严格按照公司的薪酬保密制度执行。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主要原则有三点：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严禁向外发布和扩散公司的薪酬制度、薪酬数据。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严禁向他人泄露自己的薪酬。</a:t>
            </a:r>
          </a:p>
          <a:p>
            <a:pPr>
              <a:lnSpc>
                <a:spcPct val="150000"/>
              </a:lnSpc>
              <a:defRPr/>
            </a:pPr>
            <a:r>
              <a:rPr altLang="en-US" 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严禁打听别人的薪酬。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54869" y="5881415"/>
            <a:ext cx="5580000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  <a:alpha val="7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7250740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2205180850"/>
      </p:ext>
    </p:extLst>
  </p:cSld>
  <p:clrMapOvr>
    <a:masterClrMapping/>
  </p:clrMapOvr>
  <mc:AlternateContent>
    <mc:Choice Requires="p14">
      <p:transition advClick="0" p14:dur="900" spd="slow">
        <p14:warp dir="in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  <p:cond delay="0" evt="onBegin">
                          <p:tn val="8"/>
                        </p:cond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11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46" nodeType="afterEffect" presetClass="entr" presetID="2" presetSubtype="1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1"/>
      <p:bldP grpId="0" spid="1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352544" y="1854199"/>
            <a:ext cx="7839456" cy="3297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9" name="矩形 8"/>
          <p:cNvSpPr/>
          <p:nvPr/>
        </p:nvSpPr>
        <p:spPr>
          <a:xfrm>
            <a:off x="-10160" y="1854200"/>
            <a:ext cx="4352544" cy="32976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54717" y="803660"/>
            <a:ext cx="3443109" cy="1700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aseline="-3000" lang="zh-CN" smtClean="0" sz="80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b0604020202020204" pitchFamily="34" typeface="Arial"/>
              </a:rPr>
              <a:t>目录 Contents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04093" y="1854200"/>
            <a:ext cx="2531981" cy="1335638"/>
            <a:chOff x="5428562" y="70432"/>
            <a:chExt cx="2212825" cy="1167281"/>
          </a:xfrm>
        </p:grpSpPr>
        <p:sp>
          <p:nvSpPr>
            <p:cNvPr id="12" name="文本框 11"/>
            <p:cNvSpPr txBox="1"/>
            <p:nvPr/>
          </p:nvSpPr>
          <p:spPr>
            <a:xfrm>
              <a:off x="5428561" y="70432"/>
              <a:ext cx="526189" cy="10149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mtClean="0" sz="5400">
                  <a:solidFill>
                    <a:schemeClr val="bg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rPr>
                <a:t>1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5597913" y="501805"/>
              <a:ext cx="501804" cy="7359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921297" y="581215"/>
              <a:ext cx="1720090" cy="6339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3200">
                  <a:solidFill>
                    <a:schemeClr val="bg1"/>
                  </a:solidFill>
                  <a:latin typeface="+mn-ea"/>
                </a:rPr>
                <a:t>公司概况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243345" y="1834873"/>
            <a:ext cx="3252444" cy="1335638"/>
            <a:chOff x="5428562" y="70432"/>
            <a:chExt cx="2842474" cy="1167281"/>
          </a:xfrm>
        </p:grpSpPr>
        <p:sp>
          <p:nvSpPr>
            <p:cNvPr id="14" name="文本框 13"/>
            <p:cNvSpPr txBox="1"/>
            <p:nvPr/>
          </p:nvSpPr>
          <p:spPr>
            <a:xfrm>
              <a:off x="5428561" y="70432"/>
              <a:ext cx="526189" cy="10149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5400">
                  <a:solidFill>
                    <a:schemeClr val="bg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rPr>
                <a:t>2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5597913" y="501805"/>
              <a:ext cx="501804" cy="7359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5921299" y="581215"/>
              <a:ext cx="2349738" cy="6339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3200">
                  <a:solidFill>
                    <a:schemeClr val="bg1"/>
                  </a:solidFill>
                  <a:latin typeface="+mn-ea"/>
                </a:rPr>
                <a:t>公司规章制度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85415" y="3429845"/>
            <a:ext cx="3294288" cy="1335638"/>
            <a:chOff x="5428562" y="70432"/>
            <a:chExt cx="2879043" cy="1167281"/>
          </a:xfrm>
        </p:grpSpPr>
        <p:sp>
          <p:nvSpPr>
            <p:cNvPr id="18" name="文本框 17"/>
            <p:cNvSpPr txBox="1"/>
            <p:nvPr/>
          </p:nvSpPr>
          <p:spPr>
            <a:xfrm>
              <a:off x="5428561" y="70433"/>
              <a:ext cx="526189" cy="10149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5400">
                  <a:solidFill>
                    <a:schemeClr val="bg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rPr>
                <a:t>3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5597913" y="501805"/>
              <a:ext cx="501804" cy="7359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5921299" y="581215"/>
              <a:ext cx="2386306" cy="6339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3200">
                  <a:solidFill>
                    <a:schemeClr val="bg1"/>
                  </a:solidFill>
                  <a:latin typeface="+mn-ea"/>
                </a:rPr>
                <a:t>员工手册细则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4666" y="3410518"/>
            <a:ext cx="3252444" cy="1335638"/>
            <a:chOff x="5428562" y="70432"/>
            <a:chExt cx="2842474" cy="1167281"/>
          </a:xfrm>
        </p:grpSpPr>
        <p:sp>
          <p:nvSpPr>
            <p:cNvPr id="22" name="文本框 21"/>
            <p:cNvSpPr txBox="1"/>
            <p:nvPr/>
          </p:nvSpPr>
          <p:spPr>
            <a:xfrm>
              <a:off x="5428563" y="70432"/>
              <a:ext cx="526189" cy="10149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5400">
                  <a:solidFill>
                    <a:schemeClr val="bg1"/>
                  </a:solidFill>
                  <a:latin charset="-122" panose="02010600040101010101" pitchFamily="2" typeface="华文细黑"/>
                  <a:ea charset="-122" panose="02010600040101010101" pitchFamily="2" typeface="华文细黑"/>
                </a:rPr>
                <a:t>4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V="1">
              <a:off x="5597913" y="501805"/>
              <a:ext cx="501804" cy="73590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5921298" y="581215"/>
              <a:ext cx="2349738" cy="63398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mtClean="0" sz="3200">
                  <a:solidFill>
                    <a:schemeClr val="bg1"/>
                  </a:solidFill>
                  <a:latin typeface="+mn-ea"/>
                </a:rPr>
                <a:t>公司礼仪规范</a:t>
              </a:r>
            </a:p>
          </p:txBody>
        </p:sp>
      </p:grpSp>
    </p:spTree>
    <p:extLst>
      <p:ext uri="{BB962C8B-B14F-4D97-AF65-F5344CB8AC3E}">
        <p14:creationId val="2361728777"/>
      </p:ext>
    </p:extLst>
  </p:cSld>
  <p:clrMapOvr>
    <a:masterClrMapping/>
  </p:clrMapOvr>
  <p:transition advClick="0" advTm="4000" spd="slow">
    <p:push dir="u"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decel="100000" fill="hold" grpId="0" id="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817327" y="2040671"/>
            <a:ext cx="7374673" cy="36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936272" y="2174485"/>
            <a:ext cx="7197190" cy="326136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考勤工作是对员工的实际出勤情况进行记录，以加强员工对作息时间的实施，并提供必要的统计资料。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员工使用考勤卡【上下班刷卡】来记录每个人每天的出勤情况。公司严禁代打卡行为，对于代打卡员工，一经发现，一次扣罚当事人【代打卡人和委托人】人民币50元。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员工请假、休假必须履行相关的程序和手续。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凡是下列情况之一的行为，均视为迟到、早退：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迟到：上班时间已到，未打卡到岗者；</a:t>
            </a:r>
          </a:p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chemeClr val="bg1"/>
                </a:solidFill>
                <a:latin typeface="+mn-ea"/>
              </a:rPr>
              <a:t>早退：下班时间未到，提前离岗者【严禁在刷卡机旁边等待刷卡下班的行为，违反一次：罚10元/次】。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040672"/>
            <a:ext cx="4817327" cy="3636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 6"/>
          <p:cNvSpPr/>
          <p:nvPr/>
        </p:nvSpPr>
        <p:spPr>
          <a:xfrm>
            <a:off x="7250740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4159855921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  <p:cond delay="0" evt="onBegin">
                          <p:tn val="12"/>
                        </p:cond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  <p:bldP grpId="0" spid="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圆角矩形 16"/>
          <p:cNvSpPr/>
          <p:nvPr/>
        </p:nvSpPr>
        <p:spPr>
          <a:xfrm>
            <a:off x="4217942" y="1803695"/>
            <a:ext cx="7780771" cy="4329476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6962" y="1612958"/>
            <a:ext cx="3488268" cy="452021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38185" y="1884556"/>
            <a:ext cx="7363522" cy="60350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请假、休假管理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请假是指公司规定的时间内，员工需从事个人的特定活动，必须经过相关领导的批准，履行一定的手续。休假是指员工按国家或公司规定的时间进行休息或休养。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法定假日【除公休假日外，休假期间，带薪】公休假日：一周一天全民法定假日，【依据《全国年节及纪念日放假办法》】 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病假、事假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病假：员工患病停工治疗，实行医疗假的制度。</a:t>
            </a:r>
          </a:p>
          <a:p>
            <a:pPr>
              <a:lnSpc>
                <a:spcPct val="130000"/>
              </a:lnSpc>
            </a:pPr>
            <a:r>
              <a:rPr altLang="en-US" lang="zh-CN" sz="2000">
                <a:latin typeface="+mn-ea"/>
              </a:rPr>
              <a:t>注意：职工病假期间遇到国家法定节假日【新年、春节、清明节、国庆节等】和公休假时，应算做病假期间。事假：员工因个人或家庭需要请假的可以申请事假，事假以天或小时为计算单位。婚假【含公休假日和法定假日】：指劳动者本人结婚依法享有的假期；加入本公司满三年的员工方可享受带薪婚假；员工在原单位结婚的，婚假不能带入本公司；员工的婚假需在结婚后一年内修完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7250740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923930341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圆角矩形 3"/>
          <p:cNvSpPr/>
          <p:nvPr/>
        </p:nvSpPr>
        <p:spPr>
          <a:xfrm>
            <a:off x="8537553" y="2844325"/>
            <a:ext cx="2912826" cy="2607515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7" name="椭圆 34"/>
          <p:cNvSpPr/>
          <p:nvPr/>
        </p:nvSpPr>
        <p:spPr>
          <a:xfrm>
            <a:off x="8626050" y="1948278"/>
            <a:ext cx="2735832" cy="662342"/>
          </a:xfrm>
          <a:prstGeom prst="roundRect">
            <a:avLst/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631997" y="2844325"/>
            <a:ext cx="2912826" cy="2607515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11" name="椭圆 34"/>
          <p:cNvSpPr/>
          <p:nvPr/>
        </p:nvSpPr>
        <p:spPr>
          <a:xfrm>
            <a:off x="4720494" y="1948278"/>
            <a:ext cx="2735832" cy="662342"/>
          </a:xfrm>
          <a:prstGeom prst="roundRect">
            <a:avLst/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687028" y="2862071"/>
            <a:ext cx="2912826" cy="2607515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15" name="椭圆 34"/>
          <p:cNvSpPr/>
          <p:nvPr/>
        </p:nvSpPr>
        <p:spPr>
          <a:xfrm>
            <a:off x="775525" y="1966024"/>
            <a:ext cx="2735832" cy="662342"/>
          </a:xfrm>
          <a:prstGeom prst="roundRect">
            <a:avLst/>
          </a:prstGeom>
          <a:solidFill>
            <a:schemeClr val="accent1"/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/>
            <a:endParaRPr altLang="en-US" kern="0" lang="zh-CN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106483" y="1577164"/>
            <a:ext cx="10583" cy="38160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006291" y="1577164"/>
            <a:ext cx="8467" cy="381600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45901" y="2081180"/>
            <a:ext cx="259508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altLang="en-US" lang="zh-CN" smtClean="0" sz="2400">
                <a:solidFill>
                  <a:schemeClr val="bg1"/>
                </a:solidFill>
                <a:latin typeface="+mn-ea"/>
              </a:rPr>
              <a:t>保险种类</a:t>
            </a:r>
          </a:p>
        </p:txBody>
      </p:sp>
      <p:sp>
        <p:nvSpPr>
          <p:cNvPr id="19" name="文本框 92"/>
          <p:cNvSpPr txBox="1">
            <a:spLocks noChangeArrowheads="1"/>
          </p:cNvSpPr>
          <p:nvPr/>
        </p:nvSpPr>
        <p:spPr bwMode="auto">
          <a:xfrm>
            <a:off x="4862005" y="2081180"/>
            <a:ext cx="245281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9pPr>
          </a:lstStyle>
          <a:p>
            <a:pPr algn="ctr" eaLnBrk="1" hangingPunct="1"/>
            <a:r>
              <a:rPr altLang="en-US" lang="zh-CN" smtClean="0" sz="2400">
                <a:solidFill>
                  <a:schemeClr val="bg1"/>
                </a:solidFill>
                <a:latin typeface="+mn-ea"/>
                <a:ea typeface="+mn-ea"/>
              </a:rPr>
              <a:t>办理程序</a:t>
            </a:r>
          </a:p>
        </p:txBody>
      </p:sp>
      <p:sp>
        <p:nvSpPr>
          <p:cNvPr id="20" name="文本框 94"/>
          <p:cNvSpPr txBox="1">
            <a:spLocks noChangeArrowheads="1"/>
          </p:cNvSpPr>
          <p:nvPr/>
        </p:nvSpPr>
        <p:spPr bwMode="auto">
          <a:xfrm>
            <a:off x="8777302" y="2081180"/>
            <a:ext cx="243332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1pPr>
            <a:lvl2pPr indent="-285750" marL="74295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2pPr>
            <a:lvl3pPr indent="-228600" marL="11430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3pPr>
            <a:lvl4pPr indent="-228600" marL="16002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4pPr>
            <a:lvl5pPr indent="-228600" marL="2057400"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5pPr>
            <a:lvl6pPr defTabSz="685800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6pPr>
            <a:lvl7pPr defTabSz="685800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7pPr>
            <a:lvl8pPr defTabSz="685800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8pPr>
            <a:lvl9pPr defTabSz="685800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defRPr>
            </a:lvl9pPr>
          </a:lstStyle>
          <a:p>
            <a:pPr algn="ctr" eaLnBrk="1" hangingPunct="1"/>
            <a:r>
              <a:rPr altLang="en-US" lang="zh-CN" smtClean="0" sz="2400">
                <a:solidFill>
                  <a:schemeClr val="bg1"/>
                </a:solidFill>
                <a:latin typeface="+mn-ea"/>
                <a:ea typeface="+mn-ea"/>
              </a:rPr>
              <a:t>薪酬发放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60299" y="2920723"/>
            <a:ext cx="2808816" cy="137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15949">
              <a:lnSpc>
                <a:spcPct val="150000"/>
              </a:lnSpc>
              <a:buClr>
                <a:srgbClr val="E84E2D"/>
              </a:buClr>
              <a:defRPr/>
            </a:pPr>
            <a:r>
              <a:rPr altLang="en-US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社会保险：养老保险、失业保险、医疗保险、工伤保险、生育保险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744850" y="2886857"/>
            <a:ext cx="2793451" cy="17373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defTabSz="1015949">
              <a:lnSpc>
                <a:spcPct val="150000"/>
              </a:lnSpc>
              <a:buClr>
                <a:srgbClr val="E84E2D"/>
              </a:buClr>
              <a:defRPr/>
            </a:pPr>
            <a:r>
              <a:rPr altLang="en-US" lang="zh-CN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新参保人员需提交身份证和户口本复印件（首页和本人页）2张照片 4家定点医院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651587" y="2901673"/>
            <a:ext cx="2939949" cy="94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15949">
              <a:lnSpc>
                <a:spcPct val="150000"/>
              </a:lnSpc>
              <a:buClr>
                <a:srgbClr val="E84E2D"/>
              </a:buClr>
              <a:defRPr/>
            </a:pPr>
            <a:r>
              <a:rPr altLang="en-US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时间：每月30号</a:t>
            </a:r>
          </a:p>
          <a:p>
            <a:pPr defTabSz="1015949">
              <a:lnSpc>
                <a:spcPct val="150000"/>
              </a:lnSpc>
              <a:buClr>
                <a:srgbClr val="E84E2D"/>
              </a:buClr>
              <a:defRPr/>
            </a:pPr>
            <a:r>
              <a:rPr altLang="en-US" lang="zh-CN" sz="1867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形式：工资卡</a:t>
            </a:r>
          </a:p>
        </p:txBody>
      </p:sp>
      <p:sp>
        <p:nvSpPr>
          <p:cNvPr id="24" name="任意多边形 23"/>
          <p:cNvSpPr/>
          <p:nvPr/>
        </p:nvSpPr>
        <p:spPr>
          <a:xfrm>
            <a:off x="7250740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文本框 25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4007973765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decel="100000"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2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decel="100000" fill="hold" grpId="0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grpId="0" id="6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7"/>
      <p:bldP grpId="0" spid="8"/>
      <p:bldP grpId="0" spid="11"/>
      <p:bldP grpId="0" spid="12"/>
      <p:bldP grpId="0" spid="15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352544" y="1854200"/>
            <a:ext cx="7839456" cy="3098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9" name="矩形 8"/>
          <p:cNvSpPr/>
          <p:nvPr/>
        </p:nvSpPr>
        <p:spPr>
          <a:xfrm>
            <a:off x="0" y="1854200"/>
            <a:ext cx="4352544" cy="309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5010" y="795884"/>
            <a:ext cx="3937534" cy="81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aseline="-3000" lang="zh-CN" smtClean="0" sz="7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b0604020202020204" pitchFamily="34" typeface="Arial"/>
              </a:rPr>
              <a:t>公司礼仪规范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6270" y="2135778"/>
            <a:ext cx="2773565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男士着装规范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女士着装规范</a:t>
            </a:r>
          </a:p>
          <a:p>
            <a:pPr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typeface="+mn-ea"/>
              </a:rPr>
              <a:t>接打电话规范</a:t>
            </a:r>
          </a:p>
        </p:txBody>
      </p:sp>
    </p:spTree>
    <p:extLst>
      <p:ext uri="{BB962C8B-B14F-4D97-AF65-F5344CB8AC3E}">
        <p14:creationId val="1321154141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1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936" y="2170564"/>
            <a:ext cx="2839704" cy="43294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05614" y="2170564"/>
            <a:ext cx="7780771" cy="4329476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5857" y="2351784"/>
            <a:ext cx="7363522" cy="37490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第一条 员工上班着装应整洁、得体、大方，颜色力求稳重。保持服装纽扣齐全，无掉扣，无破洞。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第二条 男员工上班不得穿无袖背心、短裤、紧身衣服或其他有碍观瞻的奇装异服。着衬衫时需扣紧袖口，将衬衫的下摆束在裤内，不得敞胸露怀。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第三条 男员工穿衬衫时提倡系领带，领带外露时领带夹应夹在3—4个纽扣之间。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第四条 工作时间不得穿广告（或者带有不文明图案、标识）衫。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第五条 遇公司有宾客来访等重大活动时，由行政部通知，请各单位员工根据公司要求和场合不同，恰当着装，不得穿T恤衫、运动衣、运动鞋、牛仔裤、颜色艳丽、夸张等的服装。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第六条 工作时间不得穿拖鞋（含拖式凉鞋）或无带式凉鞋。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9624294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35518667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908449" y="2070205"/>
            <a:ext cx="2726848" cy="4329476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05614" y="2070205"/>
            <a:ext cx="7780771" cy="4329476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25857" y="2251425"/>
            <a:ext cx="7363522" cy="374903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第一条 员工上班着装应整洁、得体、大方，颜色力求稳重。保持服装纽扣齐全，无掉扣，无破洞。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第二条 女员工上班严禁穿无袖、低胸、露脐、露腰、露背、超薄、吊带裙、吊带背心、超短裙（膝盖上10cm以上）、短裤（膝盖上10cm以上）、及紧身衣服或其他有碍观瞻的奇装异服。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第三条 工作时间不得穿广告（或者带有不文明图案、标识）衫。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第四条 遇公司有宾客来访等重大活动时，由行政部通知，请各单位员工根据公司要求和场合不同，恰当着装，不得穿T恤衫、运动衣、运动鞋、牛仔裤、颜色艳丽、夸张等的服装。</a:t>
            </a:r>
          </a:p>
          <a:p>
            <a:pPr>
              <a:lnSpc>
                <a:spcPct val="150000"/>
              </a:lnSpc>
            </a:pPr>
            <a:r>
              <a:rPr altLang="en-US" lang="zh-CN" sz="1600">
                <a:latin typeface="+mn-ea"/>
              </a:rPr>
              <a:t>第五条 工作时间不得穿拖鞋（含拖式凉鞋）或无带式凉鞋。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9624294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文本框 8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2601689860"/>
      </p:ext>
    </p:extLst>
  </p:cSld>
  <p:clrMapOvr>
    <a:masterClrMapping/>
  </p:clrMapOvr>
  <mc:AlternateContent>
    <mc:Choice Requires="p14">
      <p:transition advClick="0" p14:dur="1250" spd="slow">
        <p14:switch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213479" y="2070205"/>
            <a:ext cx="3475804" cy="432379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005614" y="2070205"/>
            <a:ext cx="7780771" cy="4329476"/>
          </a:xfrm>
          <a:prstGeom prst="roundRect">
            <a:avLst>
              <a:gd fmla="val 6410" name="adj"/>
            </a:avLst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80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37210" y="2160150"/>
            <a:ext cx="7148545" cy="41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36005" lIns="72009" rIns="72009" tIns="36005" wrap="square">
            <a:spAutoFit/>
          </a:bodyPr>
          <a:lstStyle>
            <a:lvl1pPr defTabSz="720725" eaLnBrk="0" hangingPunct="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1pPr>
            <a:lvl2pPr defTabSz="720725" eaLnBrk="0" hangingPunct="0" indent="-285750" marL="74295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2pPr>
            <a:lvl3pPr defTabSz="720725" eaLnBrk="0" hangingPunct="0" indent="-228600" marL="11430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3pPr>
            <a:lvl4pPr defTabSz="720725" eaLnBrk="0" hangingPunct="0" indent="-228600" marL="16002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4pPr>
            <a:lvl5pPr defTabSz="720725" eaLnBrk="0" hangingPunct="0" indent="-228600" marL="2057400"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5pPr>
            <a:lvl6pPr algn="ctr" defTabSz="720725" eaLnBrk="0" fontAlgn="base" hangingPunct="0" indent="-228600" marL="25146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6pPr>
            <a:lvl7pPr algn="ctr" defTabSz="720725" eaLnBrk="0" fontAlgn="base" hangingPunct="0" indent="-228600" marL="29718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7pPr>
            <a:lvl8pPr algn="ctr" defTabSz="720725" eaLnBrk="0" fontAlgn="base" hangingPunct="0" indent="-228600" marL="34290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8pPr>
            <a:lvl9pPr algn="ctr" defTabSz="720725" eaLnBrk="0" fontAlgn="base" hangingPunct="0" indent="-228600" marL="388620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charset="0" panose="020b0604020202020204" pitchFamily="34" typeface="Arial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第一条 对方来电话应及时接答，未及时接答，应向对方表示歉意。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第二条 接电话应先问好，报单位和姓名，再询问对方单位、姓名和事由。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第三条 接转电话时应说“请您稍候”。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第四条 对方寻找的人不在时，应回答：“对不起，×××不在，您有事需要转告吗，或者在您方便的情况下可以留下您的联系方式？”。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第五条 对方打错电话时，应主动帮助接转电话或告知对方如何转接对象。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第六条 因故中途暂时中断通话，应说“对不起，请您稍等一下”。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第七条 打电话联系工作时，应说：“您好，我是北京恒日的×××，请问……”.。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第八条 重要通话，需问清要点，做好记录，必要时可向对方复述一遍。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第九条 重要电话通知，应事先备好通知提纲，以免遗漏。</a:t>
            </a:r>
          </a:p>
          <a:p>
            <a:pPr algn="l" eaLnBrk="1" hangingPunct="1">
              <a:lnSpc>
                <a:spcPct val="130000"/>
              </a:lnSpc>
            </a:pPr>
            <a:r>
              <a:rPr altLang="en-US" kumimoji="1" lang="zh-CN" smtClean="0" sz="1600">
                <a:latin typeface="+mn-ea"/>
              </a:rPr>
              <a:t>第十条 接转公司主要领导电话时，应问清对方的单位、姓名和事由，并说：“请您稍候，我看一下×××是否在公司”，在征得领导意见后说：“对不起，让您久等了，我帮您把电话 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9624294" y="152758"/>
            <a:ext cx="2196000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tx1">
                    <a:lumMod val="95000"/>
                    <a:lumOff val="5000"/>
                  </a:schemeClr>
                </a:solidFill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448311274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-22302" y="-22302"/>
            <a:ext cx="7783551" cy="6902604"/>
          </a:xfrm>
          <a:custGeom>
            <a:gdLst>
              <a:gd fmla="*/ 0 w 7783551" name="connsiteX0"/>
              <a:gd fmla="*/ 22302 h 6902604" name="connsiteY0"/>
              <a:gd fmla="*/ 7783551 w 7783551" name="connsiteX1"/>
              <a:gd fmla="*/ 0 h 6902604" name="connsiteY1"/>
              <a:gd fmla="*/ 6032810 w 7783551" name="connsiteX2"/>
              <a:gd fmla="*/ 6902604 h 6902604" name="connsiteY2"/>
              <a:gd fmla="*/ 11151 w 7783551" name="connsiteX3"/>
              <a:gd fmla="*/ 6891453 h 6902604" name="connsiteY3"/>
              <a:gd fmla="*/ 0 w 7783551" name="connsiteX4"/>
              <a:gd fmla="*/ 22302 h 69026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02604" w="7783551">
                <a:moveTo>
                  <a:pt x="0" y="22302"/>
                </a:moveTo>
                <a:lnTo>
                  <a:pt x="7783551" y="0"/>
                </a:lnTo>
                <a:lnTo>
                  <a:pt x="6032810" y="6902604"/>
                </a:lnTo>
                <a:lnTo>
                  <a:pt x="11151" y="6891453"/>
                </a:lnTo>
                <a:lnTo>
                  <a:pt x="0" y="22302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 3"/>
          <p:cNvSpPr/>
          <p:nvPr/>
        </p:nvSpPr>
        <p:spPr>
          <a:xfrm>
            <a:off x="5999356" y="-22302"/>
            <a:ext cx="3010829" cy="6902604"/>
          </a:xfrm>
          <a:custGeom>
            <a:gdLst>
              <a:gd fmla="*/ 1739590 w 3010829" name="connsiteX0"/>
              <a:gd fmla="*/ 0 h 6902604" name="connsiteY0"/>
              <a:gd fmla="*/ 3010829 w 3010829" name="connsiteX1"/>
              <a:gd fmla="*/ 22302 h 6902604" name="connsiteY1"/>
              <a:gd fmla="*/ 1393903 w 3010829" name="connsiteX2"/>
              <a:gd fmla="*/ 6880302 h 6902604" name="connsiteY2"/>
              <a:gd fmla="*/ 0 w 3010829" name="connsiteX3"/>
              <a:gd fmla="*/ 6902604 h 6902604" name="connsiteY3"/>
              <a:gd fmla="*/ 1739590 w 3010829" name="connsiteX4"/>
              <a:gd fmla="*/ 0 h 690260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902604" w="3010829">
                <a:moveTo>
                  <a:pt x="1739590" y="0"/>
                </a:moveTo>
                <a:lnTo>
                  <a:pt x="3010829" y="22302"/>
                </a:lnTo>
                <a:lnTo>
                  <a:pt x="1393903" y="6880302"/>
                </a:lnTo>
                <a:lnTo>
                  <a:pt x="0" y="6902604"/>
                </a:lnTo>
                <a:lnTo>
                  <a:pt x="1739590" y="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TextBox 4"/>
          <p:cNvSpPr txBox="1"/>
          <p:nvPr/>
        </p:nvSpPr>
        <p:spPr>
          <a:xfrm>
            <a:off x="58274" y="2116245"/>
            <a:ext cx="688893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pc="200" sz="8000">
                <a:solidFill>
                  <a:schemeClr val="bg1"/>
                </a:solidFill>
                <a:latin typeface="+mn-ea"/>
              </a:rPr>
              <a:t>员工入职培训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1481" y="1534041"/>
            <a:ext cx="6782523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chemeClr val="bg1"/>
                </a:solidFill>
                <a:latin charset="-122" panose="02010600040101010101" pitchFamily="2" typeface="华文细黑"/>
                <a:ea charset="-122" panose="02010600040101010101" pitchFamily="2" typeface="华文细黑"/>
              </a:rPr>
              <a:t>Employee training Business templates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1987" y="3636499"/>
            <a:ext cx="6238717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2000">
                <a:solidFill>
                  <a:schemeClr val="bg1"/>
                </a:solidFill>
                <a:latin typeface="+mn-ea"/>
              </a:rPr>
              <a:t>适用于员工入职培训 / 企业培训 / 企业介绍等场合</a:t>
            </a:r>
          </a:p>
        </p:txBody>
      </p:sp>
      <p:sp>
        <p:nvSpPr>
          <p:cNvPr id="15" name="TextBox 5"/>
          <p:cNvSpPr txBox="1"/>
          <p:nvPr/>
        </p:nvSpPr>
        <p:spPr>
          <a:xfrm>
            <a:off x="606536" y="4786102"/>
            <a:ext cx="2526957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867">
                <a:solidFill>
                  <a:schemeClr val="bg1"/>
                </a:solidFill>
                <a:latin typeface="+mn-ea"/>
              </a:rPr>
              <a:t>汇报人：人事部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606536" y="5453546"/>
            <a:ext cx="2526957" cy="37597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867">
                <a:solidFill>
                  <a:schemeClr val="bg1"/>
                </a:solidFill>
                <a:latin typeface="+mn-ea"/>
              </a:rPr>
              <a:t>时间：2019年1月16日</a:t>
            </a:r>
          </a:p>
        </p:txBody>
      </p:sp>
    </p:spTree>
    <p:extLst>
      <p:ext uri="{BB962C8B-B14F-4D97-AF65-F5344CB8AC3E}">
        <p14:creationId val="1035741975"/>
      </p:ext>
    </p:extLst>
  </p:cSld>
  <p:clrMapOvr>
    <a:masterClrMapping/>
  </p:clrMapOvr>
  <mc:AlternateContent>
    <mc:Choice Requires="p14">
      <p:transition advClick="0" p14:dur="1600" spd="slow">
        <p:blinds dir="vert"/>
      </p:transition>
    </mc:Choice>
    <mc:Fallback>
      <p:transition advClick="0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5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decel="100000"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fill="hold" grpId="0" id="19" nodeType="afterEffect" presetClass="entr" presetID="5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autoRev="1" dur="37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autoRev="1" decel="50000" dur="375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(-#ppt_h/2)" to="(#ppt_y)" valueType="num">
                                      <p:cBhvr>
                                        <p:cTn dur="7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dur="75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12"/>
      <p:bldP grpId="0" spid="13"/>
      <p:bldP grpId="0" spid="14"/>
      <p:bldP grpId="0" spid="15"/>
      <p:bldP grpId="0" spid="1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352544" y="1854200"/>
            <a:ext cx="7839456" cy="3297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9" name="矩形 8"/>
          <p:cNvSpPr/>
          <p:nvPr/>
        </p:nvSpPr>
        <p:spPr>
          <a:xfrm>
            <a:off x="0" y="1854200"/>
            <a:ext cx="4352544" cy="329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300"/>
          </a:p>
        </p:txBody>
      </p:sp>
      <p:sp>
        <p:nvSpPr>
          <p:cNvPr id="11" name="文本框 10"/>
          <p:cNvSpPr txBox="1"/>
          <p:nvPr/>
        </p:nvSpPr>
        <p:spPr bwMode="auto">
          <a:xfrm>
            <a:off x="415010" y="795884"/>
            <a:ext cx="3251757" cy="81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en-US" baseline="-3000" lang="zh-CN" smtClean="0" sz="72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0" panose="020b0604020202020204" pitchFamily="34" typeface="Arial"/>
              </a:rPr>
              <a:t>公司概况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66270" y="2135778"/>
            <a:ext cx="2773565" cy="2468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chemeClr val="bg1"/>
                </a:solidFill>
                <a:latin typeface="+mn-ea"/>
              </a:rPr>
              <a:t>公司介绍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chemeClr val="bg1"/>
                </a:solidFill>
                <a:latin typeface="+mn-ea"/>
              </a:rPr>
              <a:t>公司大事记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chemeClr val="bg1"/>
                </a:solidFill>
                <a:latin typeface="+mn-ea"/>
              </a:rPr>
              <a:t>高层领导介绍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chemeClr val="bg1"/>
                </a:solidFill>
                <a:latin typeface="+mn-ea"/>
              </a:rPr>
              <a:t>企业文化</a:t>
            </a:r>
          </a:p>
          <a:p>
            <a:pPr>
              <a:lnSpc>
                <a:spcPct val="130000"/>
              </a:lnSpc>
            </a:pPr>
            <a:r>
              <a:rPr altLang="en-US" lang="zh-CN" sz="2400">
                <a:solidFill>
                  <a:schemeClr val="bg1"/>
                </a:solidFill>
                <a:latin typeface="+mn-ea"/>
              </a:rPr>
              <a:t>企业追求</a:t>
            </a:r>
          </a:p>
        </p:txBody>
      </p:sp>
    </p:spTree>
    <p:extLst>
      <p:ext uri="{BB962C8B-B14F-4D97-AF65-F5344CB8AC3E}">
        <p14:creationId val="115670436"/>
      </p:ext>
    </p:extLst>
  </p:cSld>
  <p:clrMapOvr>
    <a:masterClrMapping/>
  </p:clrMapOvr>
  <mc:AlternateContent>
    <mc:Choice Requires="p14">
      <p:transition advClick="0" p14:dur="1250" spd="slow">
        <p14:flip dir="r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75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1"/>
      <p:bldP grpId="0" spid="12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文本框 32"/>
          <p:cNvSpPr txBox="1"/>
          <p:nvPr/>
        </p:nvSpPr>
        <p:spPr>
          <a:xfrm>
            <a:off x="6121400" y="2036869"/>
            <a:ext cx="5911275" cy="421233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中国熊猫总公司简介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一、1984年，由熊猫某创立的国企，注册资金超过1亿元。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现在隶属与首旅集团，是上海上市公司。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二、经营出境、入境、国内、商旅会展等全方位旅游产品和服务。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广州熊猫公司简介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一、接待国内及海外人数超过100万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二、2000-02年成为销售业绩广州第四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三、2003-06年连续成为 “广州地区最受欢迎的旅行社”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四、2007-2009年获南方航空国际组团旅行社金奖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五、2010-19年连续5年获工商局“守合同重信用企业”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六、营业网点广州60多个</a:t>
            </a:r>
          </a:p>
          <a:p>
            <a:pPr>
              <a:lnSpc>
                <a:spcPct val="130000"/>
              </a:lnSpc>
            </a:pPr>
            <a:r>
              <a:rPr altLang="zh-CN" lang="zh-CN" sz="16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七、珠三角网点东莞、佛山、深圳、惠州、肇庆、汕头、梅州、珠海</a:t>
            </a:r>
          </a:p>
        </p:txBody>
      </p:sp>
      <p:sp>
        <p:nvSpPr>
          <p:cNvPr id="37" name="椭圆 14"/>
          <p:cNvSpPr>
            <a:spLocks noChangeAspect="1"/>
          </p:cNvSpPr>
          <p:nvPr/>
        </p:nvSpPr>
        <p:spPr>
          <a:xfrm>
            <a:off x="500470" y="2036869"/>
            <a:ext cx="5130896" cy="367428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1629352754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1000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1000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000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  <p:bldP grpId="0" spid="3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6094747" y="1626788"/>
            <a:ext cx="1250580" cy="2756491"/>
            <a:chOff x="6094746" y="1626787"/>
            <a:chExt cx="1250580" cy="275649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4746" y="1626787"/>
              <a:ext cx="1254" cy="21945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c 5"/>
            <p:cNvSpPr/>
            <p:nvPr/>
          </p:nvSpPr>
          <p:spPr>
            <a:xfrm flipV="1" rot="5400000">
              <a:off x="6096000" y="3133952"/>
              <a:ext cx="1249326" cy="124932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351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6710029" y="4383279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526078" y="4290243"/>
            <a:ext cx="186071" cy="186071"/>
          </a:xfrm>
          <a:prstGeom prst="ellipse">
            <a:avLst/>
          </a:prstGeom>
          <a:solidFill>
            <a:schemeClr val="accent1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5335" y="3811062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2040204020203" pitchFamily="34" typeface="微软雅黑 Light"/>
              </a:rPr>
              <a:t>2018</a:t>
            </a:r>
          </a:p>
        </p:txBody>
      </p:sp>
      <p:sp>
        <p:nvSpPr>
          <p:cNvPr id="23" name="Oval 22"/>
          <p:cNvSpPr/>
          <p:nvPr/>
        </p:nvSpPr>
        <p:spPr>
          <a:xfrm>
            <a:off x="10481778" y="4290243"/>
            <a:ext cx="186071" cy="186071"/>
          </a:xfrm>
          <a:prstGeom prst="ellipse">
            <a:avLst/>
          </a:prstGeom>
          <a:solidFill>
            <a:schemeClr val="accent1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1035" y="3811062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2040204020203" pitchFamily="34" typeface="微软雅黑 Light"/>
              </a:rPr>
              <a:t>2019</a:t>
            </a:r>
          </a:p>
        </p:txBody>
      </p:sp>
      <p:sp>
        <p:nvSpPr>
          <p:cNvPr id="29" name="Oval 28"/>
          <p:cNvSpPr/>
          <p:nvPr/>
        </p:nvSpPr>
        <p:spPr>
          <a:xfrm>
            <a:off x="6060118" y="1586920"/>
            <a:ext cx="71765" cy="71765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cap="flat" w="28575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87934" y="4549085"/>
            <a:ext cx="2465551" cy="1625563"/>
            <a:chOff x="6387933" y="4549086"/>
            <a:chExt cx="2465550" cy="1625562"/>
          </a:xfrm>
        </p:grpSpPr>
        <p:sp>
          <p:nvSpPr>
            <p:cNvPr id="26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添加事件一</a:t>
              </a:r>
            </a:p>
          </p:txBody>
        </p:sp>
        <p:sp>
          <p:nvSpPr>
            <p:cNvPr id="27" name="Text Placeholder 5"/>
            <p:cNvSpPr txBox="1"/>
            <p:nvPr/>
          </p:nvSpPr>
          <p:spPr>
            <a:xfrm>
              <a:off x="6387933" y="4971934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342038" y="4549085"/>
            <a:ext cx="2465551" cy="1625563"/>
            <a:chOff x="6387933" y="4549086"/>
            <a:chExt cx="2465550" cy="1625562"/>
          </a:xfrm>
        </p:grpSpPr>
        <p:sp>
          <p:nvSpPr>
            <p:cNvPr id="33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添加事件二</a:t>
              </a:r>
            </a:p>
          </p:txBody>
        </p:sp>
        <p:sp>
          <p:nvSpPr>
            <p:cNvPr id="34" name="Text Placeholder 5"/>
            <p:cNvSpPr txBox="1"/>
            <p:nvPr/>
          </p:nvSpPr>
          <p:spPr>
            <a:xfrm>
              <a:off x="6387933" y="4971934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sp>
        <p:nvSpPr>
          <p:cNvPr id="35" name="Text Placeholder 7"/>
          <p:cNvSpPr txBox="1"/>
          <p:nvPr/>
        </p:nvSpPr>
        <p:spPr>
          <a:xfrm>
            <a:off x="722794" y="1859537"/>
            <a:ext cx="2095631" cy="338359"/>
          </a:xfrm>
          <a:prstGeom prst="rect">
            <a:avLst/>
          </a:prstGeom>
        </p:spPr>
        <p:txBody>
          <a:bodyPr anchor="ctr" bIns="103884" lIns="0" rIns="0" tIns="103884" vert="horz"/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buNone/>
              <a:defRPr b="1" kern="1200" sz="1400">
                <a:solidFill>
                  <a:schemeClr val="accent1"/>
                </a:solidFill>
                <a:latin typeface="Lato Regular"/>
                <a:ea typeface="+mn-ea"/>
                <a:cs typeface="Lato Regular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b="0" lang="zh-CN" sz="18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点击添加标题</a:t>
            </a:r>
          </a:p>
        </p:txBody>
      </p:sp>
      <p:sp>
        <p:nvSpPr>
          <p:cNvPr id="36" name="Text Placeholder 2"/>
          <p:cNvSpPr txBox="1"/>
          <p:nvPr/>
        </p:nvSpPr>
        <p:spPr>
          <a:xfrm>
            <a:off x="722794" y="2282865"/>
            <a:ext cx="4616949" cy="3056392"/>
          </a:xfrm>
          <a:prstGeom prst="rect">
            <a:avLst/>
          </a:prstGeom>
        </p:spPr>
        <p:txBody>
          <a:bodyPr bIns="0" lIns="0" rIns="0" tIns="0" vert="horz"/>
          <a:lstStyle>
            <a:lvl1pPr algn="l" defTabSz="914400" eaLnBrk="1" hangingPunct="1" indent="0" latinLnBrk="0" marL="0" rtl="0">
              <a:lnSpc>
                <a:spcPct val="120000"/>
              </a:lnSpc>
              <a:spcBef>
                <a:spcPct val="0"/>
              </a:spcBef>
              <a:buFont charset="0" panose="020b0604020202020204" pitchFamily="34" typeface="Arial"/>
              <a:buNone/>
              <a:defRPr baseline="0" kern="1200"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。点击输入简要文字内容</a:t>
            </a:r>
          </a:p>
          <a:p>
            <a:pPr>
              <a:lnSpc>
                <a:spcPct val="150000"/>
              </a:lnSpc>
            </a:pPr>
            <a:endParaRPr altLang="en-US" lang="zh-CN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点击输入简要文字内容，文字内容概括精炼，不用多余的文字修饰，言短意赅的说明该项内容。点击输入简要文字内容，文字内容概括精炼，不用多余的文字修饰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7043113" y="2557952"/>
            <a:ext cx="1152000" cy="1152000"/>
            <a:chOff x="9422815" y="656154"/>
            <a:chExt cx="1152000" cy="1152000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9422815" y="656154"/>
              <a:ext cx="1152000" cy="1152000"/>
            </a:xfrm>
            <a:prstGeom prst="ellipse">
              <a:avLst/>
            </a:prstGeom>
            <a:grpFill/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152400" dir="2700000" dist="381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9518215" y="751554"/>
              <a:ext cx="961200" cy="961200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998813" y="2549651"/>
            <a:ext cx="1152000" cy="1152000"/>
            <a:chOff x="9422815" y="656154"/>
            <a:chExt cx="1152000" cy="1152000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9422815" y="656154"/>
              <a:ext cx="1152000" cy="1152000"/>
            </a:xfrm>
            <a:prstGeom prst="ellipse">
              <a:avLst/>
            </a:prstGeom>
            <a:grpFill/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152400" dir="2700000" dist="381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518215" y="751554"/>
              <a:ext cx="961200" cy="961200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0" name="任意多边形 29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659149500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2" id="2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3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4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4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4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7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48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5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fill="hold" grpId="0" id="6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id="64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id="69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1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7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1"/>
      <p:bldP grpId="0" spid="23"/>
      <p:bldP grpId="0" spid="24"/>
      <p:bldP grpId="0" spid="29"/>
      <p:bldP grpId="1" spid="29"/>
      <p:bldP grpId="2" spid="29"/>
      <p:bldP grpId="0" spid="35"/>
      <p:bldP grpId="0" spid="3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4383279"/>
            <a:ext cx="54864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851987" y="1088244"/>
            <a:ext cx="2498652" cy="3295035"/>
            <a:chOff x="4851987" y="1088243"/>
            <a:chExt cx="2498652" cy="3295035"/>
          </a:xfrm>
        </p:grpSpPr>
        <p:sp>
          <p:nvSpPr>
            <p:cNvPr id="6" name="Arc 5"/>
            <p:cNvSpPr/>
            <p:nvPr/>
          </p:nvSpPr>
          <p:spPr>
            <a:xfrm flipH="1" flipV="1" rot="16200000">
              <a:off x="4851987" y="3133952"/>
              <a:ext cx="1249326" cy="124932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351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105379" y="1712906"/>
              <a:ext cx="1254" cy="205102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 rot="16200000">
              <a:off x="6101313" y="1088243"/>
              <a:ext cx="1249326" cy="1249326"/>
            </a:xfrm>
            <a:prstGeom prst="arc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lang="en-US" sz="1351"/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725976" y="1088243"/>
            <a:ext cx="2011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691936" y="1042523"/>
            <a:ext cx="91440" cy="91440"/>
          </a:xfrm>
          <a:prstGeom prst="ellipse">
            <a:avLst/>
          </a:prstGeom>
          <a:gradFill>
            <a:gsLst>
              <a:gs pos="100000">
                <a:schemeClr val="accent1"/>
              </a:gs>
              <a:gs pos="0">
                <a:schemeClr val="accent1">
                  <a:lumMod val="75000"/>
                </a:schemeClr>
              </a:gs>
            </a:gsLst>
            <a:lin ang="5400000" scaled="1"/>
          </a:gradFill>
          <a:ln cap="flat" w="28575"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5007" y="4290243"/>
            <a:ext cx="186071" cy="186071"/>
          </a:xfrm>
          <a:prstGeom prst="ellipse">
            <a:avLst/>
          </a:prstGeom>
          <a:solidFill>
            <a:schemeClr val="accent1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30109" y="4290243"/>
            <a:ext cx="186071" cy="186071"/>
          </a:xfrm>
          <a:prstGeom prst="ellipse">
            <a:avLst/>
          </a:prstGeom>
          <a:solidFill>
            <a:schemeClr val="accent1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02966" y="2480585"/>
            <a:ext cx="186071" cy="186071"/>
          </a:xfrm>
          <a:prstGeom prst="ellipse">
            <a:avLst/>
          </a:prstGeom>
          <a:solidFill>
            <a:schemeClr val="accent1"/>
          </a:solidFill>
          <a:ln cap="flat" w="28575">
            <a:noFill/>
            <a:prstDash val="solid"/>
            <a:miter lim="800000"/>
          </a:ln>
          <a:effectLst>
            <a:outerShdw algn="t" blurRad="228600" dir="5400000" dist="228600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542" y="3811058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2040204020203" pitchFamily="34" typeface="微软雅黑 Light"/>
              </a:rPr>
              <a:t>2017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90221" y="3811058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2040204020203" pitchFamily="34" typeface="微软雅黑 Light"/>
              </a:rPr>
              <a:t>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1021" y="2458203"/>
            <a:ext cx="519430" cy="2743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lang="en-US" smtClean="0" sz="1200">
                <a:solidFill>
                  <a:schemeClr val="tx1">
                    <a:lumMod val="65000"/>
                    <a:lumOff val="35000"/>
                  </a:schemeClr>
                </a:solidFill>
                <a:ea charset="-122" panose="020b0502040204020203" pitchFamily="34" typeface="微软雅黑 Light"/>
              </a:rPr>
              <a:t>2019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85266" y="4577137"/>
            <a:ext cx="2465551" cy="1625563"/>
            <a:chOff x="6387933" y="4549086"/>
            <a:chExt cx="2465550" cy="1625562"/>
          </a:xfrm>
        </p:grpSpPr>
        <p:sp>
          <p:nvSpPr>
            <p:cNvPr id="24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添加事件三</a:t>
              </a:r>
            </a:p>
          </p:txBody>
        </p:sp>
        <p:sp>
          <p:nvSpPr>
            <p:cNvPr id="25" name="Text Placeholder 5"/>
            <p:cNvSpPr txBox="1"/>
            <p:nvPr/>
          </p:nvSpPr>
          <p:spPr>
            <a:xfrm>
              <a:off x="6387933" y="4971934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190369" y="4577137"/>
            <a:ext cx="2465551" cy="1625563"/>
            <a:chOff x="6387933" y="4549086"/>
            <a:chExt cx="2465550" cy="1625562"/>
          </a:xfrm>
        </p:grpSpPr>
        <p:sp>
          <p:nvSpPr>
            <p:cNvPr id="27" name="Text Placeholder 4"/>
            <p:cNvSpPr txBox="1"/>
            <p:nvPr/>
          </p:nvSpPr>
          <p:spPr>
            <a:xfrm>
              <a:off x="6791412" y="4549086"/>
              <a:ext cx="1658592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添加事件四</a:t>
              </a:r>
            </a:p>
          </p:txBody>
        </p:sp>
        <p:sp>
          <p:nvSpPr>
            <p:cNvPr id="28" name="Text Placeholder 5"/>
            <p:cNvSpPr txBox="1"/>
            <p:nvPr/>
          </p:nvSpPr>
          <p:spPr>
            <a:xfrm>
              <a:off x="6387933" y="4971934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86386" y="2300913"/>
            <a:ext cx="2465551" cy="1543267"/>
            <a:chOff x="6387933" y="4549086"/>
            <a:chExt cx="2465550" cy="1543266"/>
          </a:xfrm>
        </p:grpSpPr>
        <p:sp>
          <p:nvSpPr>
            <p:cNvPr id="30" name="Text Placeholder 4"/>
            <p:cNvSpPr txBox="1"/>
            <p:nvPr/>
          </p:nvSpPr>
          <p:spPr>
            <a:xfrm>
              <a:off x="6387933" y="4549086"/>
              <a:ext cx="2062071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z="16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添加事件五</a:t>
              </a:r>
            </a:p>
          </p:txBody>
        </p:sp>
        <p:sp>
          <p:nvSpPr>
            <p:cNvPr id="31" name="Text Placeholder 5"/>
            <p:cNvSpPr txBox="1"/>
            <p:nvPr/>
          </p:nvSpPr>
          <p:spPr>
            <a:xfrm>
              <a:off x="6387933" y="4889638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42041" y="2534859"/>
            <a:ext cx="1152000" cy="1152000"/>
            <a:chOff x="9422815" y="656154"/>
            <a:chExt cx="1152000" cy="1152000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9422815" y="656154"/>
              <a:ext cx="1152000" cy="1152000"/>
            </a:xfrm>
            <a:prstGeom prst="ellipse">
              <a:avLst/>
            </a:prstGeom>
            <a:grpFill/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152400" dir="2700000" dist="381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9518215" y="751554"/>
              <a:ext cx="961200" cy="961200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47144" y="2534859"/>
            <a:ext cx="1152000" cy="1152000"/>
            <a:chOff x="9422815" y="656154"/>
            <a:chExt cx="1152000" cy="1152000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9422815" y="656154"/>
              <a:ext cx="1152000" cy="1152000"/>
            </a:xfrm>
            <a:prstGeom prst="ellipse">
              <a:avLst/>
            </a:prstGeom>
            <a:grpFill/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152400" dir="2700000" dist="381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9518215" y="751554"/>
              <a:ext cx="961200" cy="961200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931690" y="2178330"/>
            <a:ext cx="1152000" cy="1152000"/>
            <a:chOff x="9422815" y="656154"/>
            <a:chExt cx="1152000" cy="1152000"/>
          </a:xfrm>
          <a:blipFill dpi="0" rotWithShape="1"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a:blipFill>
        </p:grpSpPr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9422815" y="656154"/>
              <a:ext cx="1152000" cy="1152000"/>
            </a:xfrm>
            <a:prstGeom prst="ellipse">
              <a:avLst/>
            </a:prstGeom>
            <a:grpFill/>
            <a:ln w="44450">
              <a:gradFill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</a:gradFill>
            </a:ln>
            <a:effectLst>
              <a:outerShdw algn="tl" blurRad="152400" dir="2700000" dist="381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9518215" y="751554"/>
              <a:ext cx="961200" cy="961200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任意多边形 38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矩形 39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文本框 40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767219179"/>
      </p:ext>
    </p:extLst>
  </p:cSld>
  <p:clrMapOvr>
    <a:masterClrMapping/>
  </p:clrMapOvr>
  <p:transition advClick="0" spd="slow">
    <p:push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2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3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4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4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fill="hold" id="55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7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6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6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fill="hold" id="7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id="78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9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80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fill="hold" id="8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4"/>
      <p:bldP grpId="0" spid="15"/>
      <p:bldP grpId="0" spid="18"/>
      <p:bldP grpId="0" spid="20"/>
      <p:bldP grpId="0" spid="21"/>
      <p:bldP grpId="0" spid="2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1006009" y="2017146"/>
            <a:ext cx="1888067" cy="1888067"/>
            <a:chOff x="1006009" y="2017146"/>
            <a:chExt cx="1888067" cy="1888067"/>
          </a:xfrm>
        </p:grpSpPr>
        <p:sp>
          <p:nvSpPr>
            <p:cNvPr id="6148" name="AutoShape 4"/>
            <p:cNvSpPr/>
            <p:nvPr/>
          </p:nvSpPr>
          <p:spPr bwMode="auto">
            <a:xfrm>
              <a:off x="1006009" y="2017146"/>
              <a:ext cx="1888067" cy="1888067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dash"/>
              <a:miter lim="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  <p:sp>
          <p:nvSpPr>
            <p:cNvPr id="55" name="AutoShape 33"/>
            <p:cNvSpPr/>
            <p:nvPr/>
          </p:nvSpPr>
          <p:spPr bwMode="auto">
            <a:xfrm>
              <a:off x="1128777" y="2138914"/>
              <a:ext cx="1655233" cy="165523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cmpd="sng" w="25400">
              <a:noFill/>
              <a:prstDash val="solid"/>
              <a:miter lim="0"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99784" y="2017146"/>
            <a:ext cx="1888067" cy="1888067"/>
            <a:chOff x="3799784" y="2017146"/>
            <a:chExt cx="1888067" cy="1888067"/>
          </a:xfrm>
        </p:grpSpPr>
        <p:sp>
          <p:nvSpPr>
            <p:cNvPr id="6147" name="AutoShape 3"/>
            <p:cNvSpPr/>
            <p:nvPr/>
          </p:nvSpPr>
          <p:spPr bwMode="auto">
            <a:xfrm>
              <a:off x="3799784" y="2017146"/>
              <a:ext cx="1888067" cy="1888067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dash"/>
              <a:miter lim="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  <p:sp>
          <p:nvSpPr>
            <p:cNvPr id="56" name="AutoShape 36"/>
            <p:cNvSpPr/>
            <p:nvPr/>
          </p:nvSpPr>
          <p:spPr bwMode="auto">
            <a:xfrm>
              <a:off x="3922552" y="2136797"/>
              <a:ext cx="1655233" cy="1657349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cmpd="sng" w="25400">
              <a:noFill/>
              <a:prstDash val="solid"/>
              <a:miter lim="0"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93559" y="2017146"/>
            <a:ext cx="1888067" cy="1888067"/>
            <a:chOff x="6593559" y="2017146"/>
            <a:chExt cx="1888067" cy="1888067"/>
          </a:xfrm>
        </p:grpSpPr>
        <p:sp>
          <p:nvSpPr>
            <p:cNvPr id="6146" name="AutoShape 2"/>
            <p:cNvSpPr/>
            <p:nvPr/>
          </p:nvSpPr>
          <p:spPr bwMode="auto">
            <a:xfrm>
              <a:off x="6593559" y="2017146"/>
              <a:ext cx="1888067" cy="1888067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dash"/>
              <a:miter lim="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  <p:sp>
          <p:nvSpPr>
            <p:cNvPr id="57" name="AutoShape 39"/>
            <p:cNvSpPr/>
            <p:nvPr/>
          </p:nvSpPr>
          <p:spPr bwMode="auto">
            <a:xfrm>
              <a:off x="6716327" y="2138914"/>
              <a:ext cx="1655233" cy="1655233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cmpd="sng" w="25400">
              <a:noFill/>
              <a:prstDash val="solid"/>
              <a:miter lim="0"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387333" y="2017146"/>
            <a:ext cx="1885951" cy="1888067"/>
            <a:chOff x="9387333" y="2017146"/>
            <a:chExt cx="1885951" cy="1888067"/>
          </a:xfrm>
        </p:grpSpPr>
        <p:sp>
          <p:nvSpPr>
            <p:cNvPr id="6145" name="AutoShape 1"/>
            <p:cNvSpPr/>
            <p:nvPr/>
          </p:nvSpPr>
          <p:spPr bwMode="auto">
            <a:xfrm>
              <a:off x="9387333" y="2017146"/>
              <a:ext cx="1885951" cy="1888067"/>
            </a:xfrm>
            <a:custGeom>
              <a:gdLst>
                <a:gd fmla="+- 0 10800 961" name="T0"/>
                <a:gd fmla="*/ T0 w 19679" name="T1"/>
                <a:gd fmla="+- 0 10800 961" name="T2"/>
                <a:gd fmla="*/ 10800 h 19679" name="T3"/>
                <a:gd fmla="+- 0 10800 961" name="T4"/>
                <a:gd fmla="*/ T4 w 19679" name="T5"/>
                <a:gd fmla="+- 0 10800 961" name="T6"/>
                <a:gd fmla="*/ 10800 h 19679" name="T7"/>
                <a:gd fmla="+- 0 10800 961" name="T8"/>
                <a:gd fmla="*/ T8 w 19679" name="T9"/>
                <a:gd fmla="+- 0 10800 961" name="T10"/>
                <a:gd fmla="*/ 10800 h 19679" name="T11"/>
                <a:gd fmla="+- 0 10800 961" name="T12"/>
                <a:gd fmla="*/ T12 w 19679" name="T13"/>
                <a:gd fmla="+- 0 10800 961" name="T14"/>
                <a:gd fmla="*/ 10800 h 19679" name="T15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b="b" l="0" r="r" t="0"/>
              <a:pathLst>
                <a:path h="19679" w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dash"/>
              <a:miter lim="0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  <p:sp>
          <p:nvSpPr>
            <p:cNvPr id="58" name="AutoShape 42"/>
            <p:cNvSpPr/>
            <p:nvPr/>
          </p:nvSpPr>
          <p:spPr bwMode="auto">
            <a:xfrm>
              <a:off x="9507984" y="2138914"/>
              <a:ext cx="1655233" cy="1655233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 cap="flat" cmpd="sng" w="25400">
              <a:noFill/>
              <a:prstDash val="solid"/>
              <a:miter lim="0"/>
              <a:headEnd len="med" type="none" w="med"/>
              <a:tailEnd len="med" type="none" w="med"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s-ES" sz="2400">
                <a:cs charset="0" typeface="Calibri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68658" y="4164502"/>
            <a:ext cx="2465550" cy="1742202"/>
            <a:chOff x="768658" y="4164502"/>
            <a:chExt cx="2465550" cy="1742202"/>
          </a:xfrm>
        </p:grpSpPr>
        <p:sp>
          <p:nvSpPr>
            <p:cNvPr id="60" name="Text Placeholder 4"/>
            <p:cNvSpPr txBox="1"/>
            <p:nvPr/>
          </p:nvSpPr>
          <p:spPr>
            <a:xfrm>
              <a:off x="768658" y="4164502"/>
              <a:ext cx="2465550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董事长</a:t>
              </a:r>
            </a:p>
          </p:txBody>
        </p:sp>
        <p:sp>
          <p:nvSpPr>
            <p:cNvPr id="61" name="Text Placeholder 5"/>
            <p:cNvSpPr txBox="1"/>
            <p:nvPr/>
          </p:nvSpPr>
          <p:spPr>
            <a:xfrm>
              <a:off x="768658" y="4703990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sp>
        <p:nvSpPr>
          <p:cNvPr id="63" name="Text Placeholder 6"/>
          <p:cNvSpPr txBox="1"/>
          <p:nvPr/>
        </p:nvSpPr>
        <p:spPr>
          <a:xfrm>
            <a:off x="3523152" y="4197955"/>
            <a:ext cx="2465550" cy="453417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  <a:defRPr b="0" sz="1800">
                <a:solidFill>
                  <a:srgbClr val="000000"/>
                </a:solidFill>
              </a:defRPr>
            </a:pPr>
            <a:r>
              <a:rPr altLang="en-US" lang="zh-CN" smtClean="0" sz="2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总经理</a:t>
            </a:r>
          </a:p>
        </p:txBody>
      </p:sp>
      <p:sp>
        <p:nvSpPr>
          <p:cNvPr id="64" name="Text Placeholder 5"/>
          <p:cNvSpPr txBox="1"/>
          <p:nvPr/>
        </p:nvSpPr>
        <p:spPr>
          <a:xfrm>
            <a:off x="3523152" y="4701182"/>
            <a:ext cx="2465550" cy="1202714"/>
          </a:xfrm>
          <a:prstGeom prst="rect">
            <a:avLst/>
          </a:prstGeom>
        </p:spPr>
        <p:txBody>
          <a:bodyPr/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50000"/>
              </a:lnSpc>
              <a:spcBef>
                <a:spcPct val="0"/>
              </a:spcBef>
              <a:buNone/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点击输入简要文字内容，文字内容概括精炼，不用多余的文字修饰，言短意赅的说明该项内容点击输入简要文字内容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313780" y="4209106"/>
            <a:ext cx="2465550" cy="1694790"/>
            <a:chOff x="6313780" y="4209106"/>
            <a:chExt cx="2465550" cy="1694790"/>
          </a:xfrm>
        </p:grpSpPr>
        <p:sp>
          <p:nvSpPr>
            <p:cNvPr id="66" name="Text Placeholder 8"/>
            <p:cNvSpPr txBox="1"/>
            <p:nvPr/>
          </p:nvSpPr>
          <p:spPr>
            <a:xfrm>
              <a:off x="6313780" y="4209106"/>
              <a:ext cx="2465550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财务总监</a:t>
              </a:r>
            </a:p>
          </p:txBody>
        </p:sp>
        <p:sp>
          <p:nvSpPr>
            <p:cNvPr id="67" name="Text Placeholder 5"/>
            <p:cNvSpPr txBox="1"/>
            <p:nvPr/>
          </p:nvSpPr>
          <p:spPr>
            <a:xfrm>
              <a:off x="6313780" y="4701182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175979" y="4220257"/>
            <a:ext cx="2465550" cy="1683639"/>
            <a:chOff x="9175979" y="4220257"/>
            <a:chExt cx="2465550" cy="1683639"/>
          </a:xfrm>
        </p:grpSpPr>
        <p:sp>
          <p:nvSpPr>
            <p:cNvPr id="69" name="Text Placeholder 10"/>
            <p:cNvSpPr txBox="1"/>
            <p:nvPr/>
          </p:nvSpPr>
          <p:spPr>
            <a:xfrm>
              <a:off x="9175979" y="4220257"/>
              <a:ext cx="2465550" cy="453417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  <a:defRPr b="0" sz="1800">
                  <a:solidFill>
                    <a:srgbClr val="000000"/>
                  </a:solidFill>
                </a:defRPr>
              </a:pPr>
              <a:r>
                <a:rPr altLang="en-US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项目总监</a:t>
              </a:r>
            </a:p>
          </p:txBody>
        </p:sp>
        <p:sp>
          <p:nvSpPr>
            <p:cNvPr id="70" name="Text Placeholder 5"/>
            <p:cNvSpPr txBox="1"/>
            <p:nvPr/>
          </p:nvSpPr>
          <p:spPr>
            <a:xfrm>
              <a:off x="9175979" y="4701182"/>
              <a:ext cx="2465550" cy="1202714"/>
            </a:xfrm>
            <a:prstGeom prst="rect">
              <a:avLst/>
            </a:prstGeom>
          </p:spPr>
          <p:txBody>
            <a:bodyPr/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altLang="en-US" 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点击输入简要文字内容，文字内容概括精炼，不用多余的文字修饰，言短意赅的说明该项内容点击输入简要文字内容</a:t>
              </a: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矩形 25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212527057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decel="100000"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fill="hold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26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27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28"/>
                                        <p:tgtEl>
                                          <p:spTgt spid="10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decel="100000"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4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45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46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47"/>
                                        <p:tgtEl>
                                          <p:spTgt spid="11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decel="100000" fill="hold" id="4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fill="hold" id="5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59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60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61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62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decel="100000" fill="hold" id="6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3"/>
      <p:bldP grpId="0" spid="6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Text Placeholder 4"/>
          <p:cNvSpPr txBox="1"/>
          <p:nvPr/>
        </p:nvSpPr>
        <p:spPr>
          <a:xfrm>
            <a:off x="2842588" y="2168402"/>
            <a:ext cx="3856483" cy="193142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96017" y="2072494"/>
            <a:ext cx="4243795" cy="1785452"/>
            <a:chOff x="7096017" y="2072494"/>
            <a:chExt cx="4243795" cy="1785452"/>
          </a:xfrm>
        </p:grpSpPr>
        <p:sp>
          <p:nvSpPr>
            <p:cNvPr id="19" name="AutoShape 6"/>
            <p:cNvSpPr/>
            <p:nvPr/>
          </p:nvSpPr>
          <p:spPr bwMode="auto">
            <a:xfrm flipH="1" rot="10800000">
              <a:off x="8203210" y="2605984"/>
              <a:ext cx="3136602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2225">
              <a:noFil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ES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0" name="AutoShape 7"/>
            <p:cNvSpPr/>
            <p:nvPr/>
          </p:nvSpPr>
          <p:spPr bwMode="auto">
            <a:xfrm flipH="1" rot="10800000">
              <a:off x="8203210" y="2605984"/>
              <a:ext cx="2654048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/>
            </a:solidFill>
            <a:ln w="22225">
              <a:noFil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ES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1" name="AutoShape 8"/>
            <p:cNvSpPr/>
            <p:nvPr/>
          </p:nvSpPr>
          <p:spPr bwMode="auto">
            <a:xfrm>
              <a:off x="7136229" y="2557729"/>
              <a:ext cx="1069663" cy="21446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spcBef>
                  <a:spcPts val="600"/>
                </a:spcBef>
                <a:defRPr/>
              </a:pPr>
              <a:r>
                <a:rPr lang="es-ES" sz="1100">
                  <a:solidFill>
                    <a:srgbClr val="646464"/>
                  </a:solidFill>
                  <a:cs typeface="Lato Regular"/>
                  <a:sym typeface="Lato Regular"/>
                </a:rPr>
                <a:t>Web Design</a:t>
              </a:r>
            </a:p>
          </p:txBody>
        </p:sp>
        <p:sp>
          <p:nvSpPr>
            <p:cNvPr id="22" name="AutoShape 9"/>
            <p:cNvSpPr/>
            <p:nvPr/>
          </p:nvSpPr>
          <p:spPr bwMode="auto">
            <a:xfrm flipH="1" rot="10800000">
              <a:off x="8203210" y="2967902"/>
              <a:ext cx="3136602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2225">
              <a:noFil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ES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3" name="AutoShape 10"/>
            <p:cNvSpPr/>
            <p:nvPr/>
          </p:nvSpPr>
          <p:spPr bwMode="auto">
            <a:xfrm flipH="1" rot="10800000">
              <a:off x="8205892" y="2967902"/>
              <a:ext cx="2251919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/>
            </a:solidFill>
            <a:ln cap="flat" w="28575">
              <a:noFill/>
              <a:prstDash val="solid"/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4" name="AutoShape 11"/>
            <p:cNvSpPr/>
            <p:nvPr/>
          </p:nvSpPr>
          <p:spPr bwMode="auto">
            <a:xfrm>
              <a:off x="7125506" y="2919645"/>
              <a:ext cx="1072343" cy="21446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spcBef>
                  <a:spcPts val="600"/>
                </a:spcBef>
                <a:defRPr/>
              </a:pPr>
              <a:r>
                <a:rPr lang="es-ES" sz="1100">
                  <a:solidFill>
                    <a:srgbClr val="646464"/>
                  </a:solidFill>
                  <a:cs typeface="Lato Regular"/>
                  <a:sym typeface="Lato Regular"/>
                </a:rPr>
                <a:t>Graphic Design</a:t>
              </a:r>
            </a:p>
          </p:txBody>
        </p:sp>
        <p:sp>
          <p:nvSpPr>
            <p:cNvPr id="25" name="AutoShape 12"/>
            <p:cNvSpPr/>
            <p:nvPr/>
          </p:nvSpPr>
          <p:spPr bwMode="auto">
            <a:xfrm flipH="1" rot="10800000">
              <a:off x="8203210" y="3329817"/>
              <a:ext cx="3136602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2225">
              <a:noFil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ES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6" name="AutoShape 13"/>
            <p:cNvSpPr/>
            <p:nvPr/>
          </p:nvSpPr>
          <p:spPr bwMode="auto">
            <a:xfrm flipH="1" rot="10800000">
              <a:off x="8205892" y="3329817"/>
              <a:ext cx="1608514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/>
            </a:solidFill>
            <a:ln cap="flat" w="28575">
              <a:noFill/>
              <a:prstDash val="solid"/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27" name="AutoShape 14"/>
            <p:cNvSpPr/>
            <p:nvPr/>
          </p:nvSpPr>
          <p:spPr bwMode="auto">
            <a:xfrm>
              <a:off x="7136229" y="3281561"/>
              <a:ext cx="1069663" cy="21446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spcBef>
                  <a:spcPts val="600"/>
                </a:spcBef>
                <a:defRPr/>
              </a:pPr>
              <a:r>
                <a:rPr lang="es-ES" sz="1100">
                  <a:solidFill>
                    <a:srgbClr val="646464"/>
                  </a:solidFill>
                  <a:cs typeface="Lato Regular"/>
                  <a:sym typeface="Lato Regular"/>
                </a:rPr>
                <a:t>Muse Design</a:t>
              </a:r>
            </a:p>
          </p:txBody>
        </p:sp>
        <p:sp>
          <p:nvSpPr>
            <p:cNvPr id="28" name="AutoShape 15"/>
            <p:cNvSpPr/>
            <p:nvPr/>
          </p:nvSpPr>
          <p:spPr bwMode="auto">
            <a:xfrm flipH="1" rot="10800000">
              <a:off x="8203210" y="3691733"/>
              <a:ext cx="3136602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2225">
              <a:noFill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s-ES">
                <a:solidFill>
                  <a:schemeClr val="lt1"/>
                </a:solidFill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29" name="AutoShape 16"/>
            <p:cNvSpPr/>
            <p:nvPr/>
          </p:nvSpPr>
          <p:spPr bwMode="auto">
            <a:xfrm flipH="1" rot="10800000">
              <a:off x="8205892" y="3691733"/>
              <a:ext cx="2814899" cy="112596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chemeClr val="accent1"/>
            </a:solidFill>
            <a:ln cap="flat" w="28575">
              <a:noFill/>
              <a:prstDash val="solid"/>
              <a:miter lim="800000"/>
            </a:ln>
            <a:effectLst/>
            <a:extLs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s-ES">
                <a:solidFill>
                  <a:prstClr val="black"/>
                </a:solidFill>
              </a:endParaRPr>
            </a:p>
          </p:txBody>
        </p:sp>
        <p:sp>
          <p:nvSpPr>
            <p:cNvPr id="30" name="AutoShape 17"/>
            <p:cNvSpPr/>
            <p:nvPr/>
          </p:nvSpPr>
          <p:spPr bwMode="auto">
            <a:xfrm>
              <a:off x="7136229" y="3643478"/>
              <a:ext cx="1069663" cy="214468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bIns="0" lIns="0" rIns="0" tIns="0"/>
            <a:lstStyle/>
            <a:p>
              <a:pPr>
                <a:spcBef>
                  <a:spcPts val="600"/>
                </a:spcBef>
                <a:defRPr/>
              </a:pPr>
              <a:r>
                <a:rPr lang="es-ES" sz="1100">
                  <a:solidFill>
                    <a:srgbClr val="646464"/>
                  </a:solidFill>
                  <a:cs typeface="Lato Regular"/>
                  <a:sym typeface="Lato Regular"/>
                </a:rPr>
                <a:t>Development</a:t>
              </a:r>
            </a:p>
          </p:txBody>
        </p:sp>
        <p:sp>
          <p:nvSpPr>
            <p:cNvPr id="31" name="AutoShape 18"/>
            <p:cNvSpPr/>
            <p:nvPr/>
          </p:nvSpPr>
          <p:spPr bwMode="auto">
            <a:xfrm>
              <a:off x="7096017" y="2072494"/>
              <a:ext cx="1415492" cy="343150"/>
            </a:xfrm>
            <a:custGeom>
              <a:gdLst>
                <a:gd fmla="*/ 10800 w 21600" name="T0"/>
                <a:gd fmla="*/ 10800 h 21600" name="T1"/>
                <a:gd fmla="*/ 10800 w 21600" name="T2"/>
                <a:gd fmla="*/ 10800 h 21600" name="T3"/>
                <a:gd fmla="*/ 10800 w 21600" name="T4"/>
                <a:gd fmla="*/ 10800 h 21600" name="T5"/>
                <a:gd fmla="*/ 10800 w 21600" name="T6"/>
                <a:gd fmla="*/ 10800 h 216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cap="flat" cmpd="sng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 bIns="0" lIns="0" rIns="0" tIns="0"/>
            <a:lstStyle/>
            <a:p>
              <a:pPr>
                <a:defRPr/>
              </a:pPr>
              <a:r>
                <a:rPr lang="es-ES" sz="2400">
                  <a:solidFill>
                    <a:srgbClr val="313131"/>
                  </a:solidFill>
                  <a:cs charset="0" typeface="Lato Black"/>
                  <a:sym charset="0" typeface="Lato Black"/>
                </a:rPr>
                <a:t>Skills</a:t>
              </a:r>
            </a:p>
          </p:txBody>
        </p:sp>
      </p:grpSp>
      <p:sp>
        <p:nvSpPr>
          <p:cNvPr id="33" name="Text Placeholder 4"/>
          <p:cNvSpPr txBox="1"/>
          <p:nvPr/>
        </p:nvSpPr>
        <p:spPr>
          <a:xfrm>
            <a:off x="646284" y="4592724"/>
            <a:ext cx="10911309" cy="1275781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50000"/>
              </a:lnSpc>
              <a:buNone/>
            </a:pPr>
            <a:r>
              <a:rPr altLang="en-US" lang="zh-CN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点击输入简要文字内容，文字内容概括精炼，不用多余的文字修饰，言短意赅的说明该项内容。点击输入简要文字内容，文字内容概括精炼，不用多余的文字修饰，言短意赅的说明该项内容。点击输入简要文字内容。点击输入简要文字内容，文字内容概括精炼，不用多余的文字修饰，言短意赅的说明该项内容。点击输入简要文字内容，文字内容概括精炼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662065" y="2093448"/>
            <a:ext cx="1861502" cy="1861502"/>
            <a:chOff x="937979" y="1752909"/>
            <a:chExt cx="2701946" cy="2701946"/>
          </a:xfrm>
        </p:grpSpPr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937979" y="1752909"/>
              <a:ext cx="2701946" cy="2701946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prstDash val="sysDash"/>
            </a:ln>
            <a:effectLst>
              <a:outerShdw algn="tl" blurRad="254000" dir="2700000" dist="25400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1048835" y="1851061"/>
              <a:ext cx="2505640" cy="2505640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文本框 36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1216319455"/>
      </p:ext>
    </p:extLst>
  </p:cSld>
  <p:clrMapOvr>
    <a:masterClrMapping/>
  </p:clrMapOvr>
  <mc:AlternateContent>
    <mc:Choice Requires="p14">
      <p:transition advClick="0" p14:dur="1400" spd="slow">
        <p14:doors dir="vert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0" nodeType="withEffect" presetClass="emph" presetID="6" presetSubtype="0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dur="250" fill="hold" id="11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decel="100000" fill="hold" id="12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3"/>
                                        <p:tgtEl>
                                          <p:spTgt spid="39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decel="100000" fill="hold" grpId="0" id="23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3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Group 9"/>
          <p:cNvGrpSpPr/>
          <p:nvPr/>
        </p:nvGrpSpPr>
        <p:grpSpPr>
          <a:xfrm>
            <a:off x="1894359" y="2408767"/>
            <a:ext cx="3359149" cy="3517900"/>
            <a:chExt cx="2520000" cy="2636995"/>
          </a:xfrm>
          <a:solidFill>
            <a:schemeClr val="bg1">
              <a:lumMod val="85000"/>
            </a:schemeClr>
          </a:solidFill>
        </p:grpSpPr>
        <p:sp>
          <p:nvSpPr>
            <p:cNvPr id="33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2520000" cy="2520000"/>
            </a:xfrm>
            <a:custGeom>
              <a:gdLst>
                <a:gd fmla="+- 411 0 0" name="G0"/>
                <a:gd fmla="+- 21600 0 411" name="G1"/>
                <a:gd fmla="+- 21600 0 411" name="G2"/>
                <a:gd fmla="*/ G0 2929 10000" name="G3"/>
                <a:gd fmla="+- 21600 0 G3" name="G4"/>
                <a:gd fmla="+- 21600 0 G3" name="G5"/>
                <a:gd fmla="*/ 10800 w 21600" name="T0"/>
                <a:gd fmla="*/ 0 h 21600" name="T1"/>
                <a:gd fmla="*/ 3163 w 21600" name="T2"/>
                <a:gd fmla="*/ 3163 h 21600" name="T3"/>
                <a:gd fmla="*/ 0 w 21600" name="T4"/>
                <a:gd fmla="*/ 10800 h 21600" name="T5"/>
                <a:gd fmla="*/ 3163 w 21600" name="T6"/>
                <a:gd fmla="*/ 18437 h 21600" name="T7"/>
                <a:gd fmla="*/ 10800 w 21600" name="T8"/>
                <a:gd fmla="*/ 21600 h 21600" name="T9"/>
                <a:gd fmla="*/ 18437 w 21600" name="T10"/>
                <a:gd fmla="*/ 18437 h 21600" name="T11"/>
                <a:gd fmla="*/ 21600 w 21600" name="T12"/>
                <a:gd fmla="*/ 10800 h 21600" name="T13"/>
                <a:gd fmla="*/ 18437 w 21600" name="T14"/>
                <a:gd fmla="*/ 3163 h 21600" name="T15"/>
                <a:gd fmla="*/ 3163 w 21600" name="T16"/>
                <a:gd fmla="*/ 3163 h 21600" name="T17"/>
                <a:gd fmla="*/ 18437 w 21600" name="T18"/>
                <a:gd fmla="*/ 18437 h 2160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T19" l="T16" r="T18" t="T17"/>
              <a:pathLst>
                <a:path h="21600" w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11" y="10800"/>
                  </a:moveTo>
                  <a:cubicBezTo>
                    <a:pt x="411" y="16538"/>
                    <a:pt x="5062" y="21189"/>
                    <a:pt x="10800" y="21189"/>
                  </a:cubicBezTo>
                  <a:cubicBezTo>
                    <a:pt x="16538" y="21189"/>
                    <a:pt x="21189" y="16538"/>
                    <a:pt x="21189" y="10800"/>
                  </a:cubicBezTo>
                  <a:cubicBezTo>
                    <a:pt x="21189" y="5062"/>
                    <a:pt x="16538" y="411"/>
                    <a:pt x="10800" y="411"/>
                  </a:cubicBezTo>
                  <a:cubicBezTo>
                    <a:pt x="5062" y="411"/>
                    <a:pt x="411" y="5062"/>
                    <a:pt x="411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400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41" name="等腰三角形 103"/>
            <p:cNvSpPr>
              <a:spLocks noChangeArrowheads="1"/>
            </p:cNvSpPr>
            <p:nvPr/>
          </p:nvSpPr>
          <p:spPr bwMode="auto">
            <a:xfrm rot="8911463">
              <a:off x="2189868" y="530437"/>
              <a:ext cx="288032" cy="288032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400">
                <a:latin typeface="+mn-ea"/>
                <a:sym charset="-122" pitchFamily="2" typeface="宋体"/>
              </a:endParaRPr>
            </a:p>
          </p:txBody>
        </p:sp>
        <p:sp>
          <p:nvSpPr>
            <p:cNvPr id="42" name="等腰三角形 104"/>
            <p:cNvSpPr>
              <a:spLocks noChangeArrowheads="1"/>
            </p:cNvSpPr>
            <p:nvPr/>
          </p:nvSpPr>
          <p:spPr bwMode="auto">
            <a:xfrm rot="16200000">
              <a:off x="1153284" y="2348963"/>
              <a:ext cx="288032" cy="288032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400">
                <a:latin typeface="+mn-ea"/>
                <a:sym charset="-122" pitchFamily="2" typeface="宋体"/>
              </a:endParaRPr>
            </a:p>
          </p:txBody>
        </p:sp>
        <p:sp>
          <p:nvSpPr>
            <p:cNvPr id="43" name="等腰三角形 105"/>
            <p:cNvSpPr>
              <a:spLocks noChangeArrowheads="1"/>
            </p:cNvSpPr>
            <p:nvPr/>
          </p:nvSpPr>
          <p:spPr bwMode="auto">
            <a:xfrm rot="1626189">
              <a:off x="42101" y="505016"/>
              <a:ext cx="288032" cy="288032"/>
            </a:xfrm>
            <a:prstGeom prst="triangle">
              <a:avLst>
                <a:gd fmla="val 50000" name="adj"/>
              </a:avLst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400">
                <a:latin typeface="+mn-ea"/>
                <a:sym charset="-122" pitchFamily="2" typeface="宋体"/>
              </a:endParaRPr>
            </a:p>
          </p:txBody>
        </p:sp>
      </p:grpSp>
      <p:grpSp>
        <p:nvGrpSpPr>
          <p:cNvPr id="44" name="Group 14"/>
          <p:cNvGrpSpPr/>
          <p:nvPr/>
        </p:nvGrpSpPr>
        <p:grpSpPr>
          <a:xfrm>
            <a:off x="2800293" y="1682751"/>
            <a:ext cx="1536700" cy="1534583"/>
            <a:chExt cx="1152000" cy="1152000"/>
          </a:xfrm>
        </p:grpSpPr>
        <p:sp>
          <p:nvSpPr>
            <p:cNvPr id="46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48" name="椭圆 111"/>
            <p:cNvSpPr>
              <a:spLocks noChangeArrowheads="1"/>
            </p:cNvSpPr>
            <p:nvPr/>
          </p:nvSpPr>
          <p:spPr bwMode="auto">
            <a:xfrm>
              <a:off x="75419" y="67304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49" name="矩形 113"/>
            <p:cNvSpPr>
              <a:spLocks noChangeArrowheads="1"/>
            </p:cNvSpPr>
            <p:nvPr/>
          </p:nvSpPr>
          <p:spPr bwMode="auto">
            <a:xfrm>
              <a:off x="87777" y="435482"/>
              <a:ext cx="986691" cy="2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267"/>
                </a:lnSpc>
              </a:pPr>
              <a:r>
                <a:rPr altLang="en-US" lang="zh-CN" sz="1867">
                  <a:solidFill>
                    <a:srgbClr val="FFFFFF"/>
                  </a:solidFill>
                  <a:latin typeface="+mn-ea"/>
                  <a:sym charset="-122" panose="020b0503020204020204" pitchFamily="34" typeface="微软雅黑"/>
                </a:rPr>
                <a:t>尊重人才</a:t>
              </a:r>
            </a:p>
          </p:txBody>
        </p:sp>
      </p:grpSp>
      <p:grpSp>
        <p:nvGrpSpPr>
          <p:cNvPr id="50" name="Group 19"/>
          <p:cNvGrpSpPr/>
          <p:nvPr/>
        </p:nvGrpSpPr>
        <p:grpSpPr>
          <a:xfrm>
            <a:off x="2614025" y="3128434"/>
            <a:ext cx="1919816" cy="1921933"/>
            <a:chExt cx="1440000" cy="1440000"/>
          </a:xfrm>
          <a:solidFill>
            <a:schemeClr val="bg1">
              <a:lumMod val="85000"/>
            </a:schemeClr>
          </a:solidFill>
        </p:grpSpPr>
        <p:sp>
          <p:nvSpPr>
            <p:cNvPr id="51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440000" cy="14400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400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52" name="矩形 108"/>
            <p:cNvSpPr>
              <a:spLocks noChangeArrowheads="1"/>
            </p:cNvSpPr>
            <p:nvPr/>
          </p:nvSpPr>
          <p:spPr bwMode="auto">
            <a:xfrm>
              <a:off x="33039" y="490822"/>
              <a:ext cx="1377331" cy="3856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3333"/>
                </a:lnSpc>
              </a:pPr>
              <a:r>
                <a:rPr altLang="en-US" lang="zh-CN" sz="2667">
                  <a:solidFill>
                    <a:srgbClr val="000000"/>
                  </a:solidFill>
                  <a:latin typeface="+mn-ea"/>
                  <a:sym charset="-122" panose="020b0503020204020204" pitchFamily="34" typeface="微软雅黑"/>
                </a:rPr>
                <a:t>人文精神</a:t>
              </a:r>
            </a:p>
          </p:txBody>
        </p:sp>
      </p:grpSp>
      <p:grpSp>
        <p:nvGrpSpPr>
          <p:cNvPr id="53" name="Group 22"/>
          <p:cNvGrpSpPr/>
          <p:nvPr/>
        </p:nvGrpSpPr>
        <p:grpSpPr>
          <a:xfrm>
            <a:off x="4237509" y="4148667"/>
            <a:ext cx="1536700" cy="1536700"/>
            <a:chExt cx="1152000" cy="1152000"/>
          </a:xfrm>
        </p:grpSpPr>
        <p:sp>
          <p:nvSpPr>
            <p:cNvPr id="54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60" name="椭圆 116"/>
            <p:cNvSpPr>
              <a:spLocks noChangeArrowheads="1"/>
            </p:cNvSpPr>
            <p:nvPr/>
          </p:nvSpPr>
          <p:spPr bwMode="auto">
            <a:xfrm>
              <a:off x="72000" y="69125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61" name="矩形 118"/>
            <p:cNvSpPr>
              <a:spLocks noChangeArrowheads="1"/>
            </p:cNvSpPr>
            <p:nvPr/>
          </p:nvSpPr>
          <p:spPr bwMode="auto">
            <a:xfrm>
              <a:off x="82655" y="453988"/>
              <a:ext cx="986691" cy="28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267"/>
                </a:lnSpc>
              </a:pPr>
              <a:r>
                <a:rPr altLang="en-US" lang="zh-CN" sz="1867">
                  <a:solidFill>
                    <a:schemeClr val="bg1"/>
                  </a:solidFill>
                  <a:latin typeface="+mn-ea"/>
                </a:rPr>
                <a:t>策略先导</a:t>
              </a:r>
            </a:p>
          </p:txBody>
        </p:sp>
      </p:grpSp>
      <p:grpSp>
        <p:nvGrpSpPr>
          <p:cNvPr id="62" name="Group 27"/>
          <p:cNvGrpSpPr/>
          <p:nvPr/>
        </p:nvGrpSpPr>
        <p:grpSpPr>
          <a:xfrm>
            <a:off x="1377893" y="4148667"/>
            <a:ext cx="1536700" cy="1536700"/>
            <a:chExt cx="1152000" cy="1152000"/>
          </a:xfrm>
        </p:grpSpPr>
        <p:sp>
          <p:nvSpPr>
            <p:cNvPr id="63" name="灰色圆形背景"/>
            <p:cNvSpPr>
              <a:spLocks noChangeArrowheads="1"/>
            </p:cNvSpPr>
            <p:nvPr/>
          </p:nvSpPr>
          <p:spPr bwMode="auto">
            <a:xfrm>
              <a:off x="0" y="0"/>
              <a:ext cx="1152000" cy="115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64" name="椭圆 121"/>
            <p:cNvSpPr>
              <a:spLocks noChangeArrowheads="1"/>
            </p:cNvSpPr>
            <p:nvPr/>
          </p:nvSpPr>
          <p:spPr bwMode="auto">
            <a:xfrm>
              <a:off x="68592" y="69125"/>
              <a:ext cx="1008000" cy="100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cap="flat" cmpd="sng" w="25400">
                  <a:solidFill>
                    <a:srgbClr val="395E8A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 sz="2667">
                <a:solidFill>
                  <a:srgbClr val="FFFFFF"/>
                </a:solidFill>
                <a:latin typeface="+mn-ea"/>
                <a:sym charset="-122" pitchFamily="2" typeface="宋体"/>
              </a:endParaRPr>
            </a:p>
          </p:txBody>
        </p:sp>
        <p:sp>
          <p:nvSpPr>
            <p:cNvPr id="65" name="矩形 123"/>
            <p:cNvSpPr>
              <a:spLocks noChangeArrowheads="1"/>
            </p:cNvSpPr>
            <p:nvPr/>
          </p:nvSpPr>
          <p:spPr bwMode="auto">
            <a:xfrm>
              <a:off x="79245" y="396173"/>
              <a:ext cx="986691" cy="284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ts val="2267"/>
                </a:lnSpc>
              </a:pPr>
              <a:r>
                <a:rPr altLang="en-US" lang="zh-CN" sz="1867">
                  <a:solidFill>
                    <a:schemeClr val="bg1"/>
                  </a:solidFill>
                  <a:latin typeface="+mn-ea"/>
                </a:rPr>
                <a:t>人文感知</a:t>
              </a:r>
            </a:p>
          </p:txBody>
        </p:sp>
      </p:grpSp>
      <p:grpSp>
        <p:nvGrpSpPr>
          <p:cNvPr id="66" name="Group 32"/>
          <p:cNvGrpSpPr/>
          <p:nvPr/>
        </p:nvGrpSpPr>
        <p:grpSpPr>
          <a:xfrm>
            <a:off x="6760575" y="2058524"/>
            <a:ext cx="5087540" cy="1016055"/>
            <a:chOff x="0" y="-13435"/>
            <a:chExt cx="3816626" cy="761435"/>
          </a:xfrm>
        </p:grpSpPr>
        <p:sp>
          <p:nvSpPr>
            <p:cNvPr id="67" name="椭圆 125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altLang="zh-CN" b="1" lang="zh-CN" sz="2400">
                <a:latin typeface="+mn-ea"/>
                <a:sym charset="0" panose="020b0604020202020204" pitchFamily="34" typeface="Arial"/>
              </a:endParaRPr>
            </a:p>
          </p:txBody>
        </p:sp>
        <p:sp>
          <p:nvSpPr>
            <p:cNvPr id="68" name="TextBox 96"/>
            <p:cNvSpPr>
              <a:spLocks noChangeArrowheads="1"/>
            </p:cNvSpPr>
            <p:nvPr/>
          </p:nvSpPr>
          <p:spPr bwMode="auto">
            <a:xfrm>
              <a:off x="154351" y="-13435"/>
              <a:ext cx="3662274" cy="25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尊重人才、鼓励创新，全方位打造人文气息</a:t>
              </a:r>
            </a:p>
          </p:txBody>
        </p:sp>
        <p:sp>
          <p:nvSpPr>
            <p:cNvPr id="69" name="TextBox 97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2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3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您的内容打在这里，或者通过复制您的文本后，在此框中选择粘贴，并选择只保留文字您的内容</a:t>
              </a:r>
            </a:p>
          </p:txBody>
        </p:sp>
      </p:grpSp>
      <p:grpSp>
        <p:nvGrpSpPr>
          <p:cNvPr id="70" name="Group 36"/>
          <p:cNvGrpSpPr/>
          <p:nvPr/>
        </p:nvGrpSpPr>
        <p:grpSpPr>
          <a:xfrm>
            <a:off x="6760575" y="3323167"/>
            <a:ext cx="4415367" cy="998128"/>
            <a:chExt cx="3312368" cy="748000"/>
          </a:xfrm>
        </p:grpSpPr>
        <p:sp>
          <p:nvSpPr>
            <p:cNvPr id="71" name="椭圆 129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altLang="zh-CN" b="1" lang="zh-CN" sz="2400">
                <a:latin typeface="+mn-ea"/>
                <a:sym charset="0" panose="020b0604020202020204" pitchFamily="34" typeface="Arial"/>
              </a:endParaRPr>
            </a:p>
          </p:txBody>
        </p:sp>
        <p:sp>
          <p:nvSpPr>
            <p:cNvPr id="72" name="TextBox 91"/>
            <p:cNvSpPr>
              <a:spLocks noChangeArrowheads="1"/>
            </p:cNvSpPr>
            <p:nvPr/>
          </p:nvSpPr>
          <p:spPr bwMode="auto">
            <a:xfrm>
              <a:off x="154351" y="0"/>
              <a:ext cx="3112542" cy="25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人文感知，社会责任感</a:t>
              </a:r>
            </a:p>
          </p:txBody>
        </p:sp>
        <p:sp>
          <p:nvSpPr>
            <p:cNvPr id="73" name="TextBox 92"/>
            <p:cNvSpPr>
              <a:spLocks noChangeArrowheads="1"/>
            </p:cNvSpPr>
            <p:nvPr/>
          </p:nvSpPr>
          <p:spPr bwMode="auto">
            <a:xfrm>
              <a:off x="165046" y="217604"/>
              <a:ext cx="3147322" cy="525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3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您的内容打在这里，或者通过复制您的文本后，在此框中选择粘贴，并选择只保留文字您的内容</a:t>
              </a:r>
            </a:p>
          </p:txBody>
        </p:sp>
      </p:grpSp>
      <p:grpSp>
        <p:nvGrpSpPr>
          <p:cNvPr id="74" name="Group 40"/>
          <p:cNvGrpSpPr/>
          <p:nvPr/>
        </p:nvGrpSpPr>
        <p:grpSpPr>
          <a:xfrm>
            <a:off x="6760576" y="4605867"/>
            <a:ext cx="4703497" cy="998128"/>
            <a:chExt cx="3528521" cy="748000"/>
          </a:xfrm>
        </p:grpSpPr>
        <p:sp>
          <p:nvSpPr>
            <p:cNvPr id="75" name="椭圆 133"/>
            <p:cNvSpPr/>
            <p:nvPr/>
          </p:nvSpPr>
          <p:spPr bwMode="auto">
            <a:xfrm>
              <a:off x="0" y="431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cap="flat" cmpd="sng" w="19050">
              <a:solidFill>
                <a:srgbClr val="C0C0C0"/>
              </a:solidFill>
              <a:bevel/>
            </a:ln>
          </p:spPr>
          <p:txBody>
            <a:bodyPr/>
            <a:lstStyle/>
            <a:p>
              <a:endParaRPr altLang="zh-CN" b="1" lang="zh-CN" sz="2400">
                <a:latin typeface="+mn-ea"/>
                <a:sym charset="0" panose="020b0604020202020204" pitchFamily="34" typeface="Arial"/>
              </a:endParaRPr>
            </a:p>
          </p:txBody>
        </p:sp>
        <p:sp>
          <p:nvSpPr>
            <p:cNvPr id="76" name="TextBox 87"/>
            <p:cNvSpPr>
              <a:spLocks noChangeArrowheads="1"/>
            </p:cNvSpPr>
            <p:nvPr/>
          </p:nvSpPr>
          <p:spPr bwMode="auto">
            <a:xfrm>
              <a:off x="154352" y="0"/>
              <a:ext cx="3374169" cy="25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altLang="en-US" b="1" lang="zh-CN" sz="1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策略先导-实效执行-解决之道，定制式解决方案</a:t>
              </a:r>
            </a:p>
          </p:txBody>
        </p:sp>
        <p:sp>
          <p:nvSpPr>
            <p:cNvPr id="77" name="TextBox 88"/>
            <p:cNvSpPr>
              <a:spLocks noChangeArrowheads="1"/>
            </p:cNvSpPr>
            <p:nvPr/>
          </p:nvSpPr>
          <p:spPr bwMode="auto">
            <a:xfrm>
              <a:off x="165047" y="217604"/>
              <a:ext cx="3147322" cy="525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altLang="en-US" lang="zh-CN" sz="1333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您的内容打在这里，或者通过复制您的文本后，在此框中选择粘贴，并选择只保留文字您的内容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5133" y="85835"/>
            <a:ext cx="3811643" cy="593879"/>
            <a:chOff x="138850" y="64376"/>
            <a:chExt cx="2858732" cy="445409"/>
          </a:xfrm>
        </p:grpSpPr>
        <p:sp>
          <p:nvSpPr>
            <p:cNvPr id="58" name="文本框 57"/>
            <p:cNvSpPr txBox="1"/>
            <p:nvPr/>
          </p:nvSpPr>
          <p:spPr>
            <a:xfrm>
              <a:off x="138850" y="64376"/>
              <a:ext cx="1579948" cy="4343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3200">
                  <a:solidFill>
                    <a:schemeClr val="bg1"/>
                  </a:solidFill>
                  <a:latin charset="-122" panose="02010509060101010101" pitchFamily="49" typeface="幼圆"/>
                  <a:ea charset="-122" panose="02010509060101010101" pitchFamily="49" typeface="幼圆"/>
                </a:rPr>
                <a:t>人文精神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464826" y="194362"/>
              <a:ext cx="1532756" cy="31238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z="2133">
                  <a:solidFill>
                    <a:schemeClr val="bg1"/>
                  </a:solidFill>
                  <a:cs charset="0" panose="020b0604020202020204" pitchFamily="34" typeface="Arial"/>
                </a:rPr>
                <a:t>Human Spirit</a:t>
              </a: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2814918" y="152758"/>
            <a:ext cx="1976718" cy="468000"/>
          </a:xfrm>
          <a:custGeom>
            <a:gdLst>
              <a:gd fmla="*/ 0 w 2232212" name="connsiteX0"/>
              <a:gd fmla="*/ 0 h 421341" name="connsiteY0"/>
              <a:gd fmla="*/ 107577 w 2232212" name="connsiteX1"/>
              <a:gd fmla="*/ 215153 h 421341" name="connsiteY1"/>
              <a:gd fmla="*/ 17930 w 2232212" name="connsiteX2"/>
              <a:gd fmla="*/ 421341 h 421341" name="connsiteY2"/>
              <a:gd fmla="*/ 2133600 w 2232212" name="connsiteX3"/>
              <a:gd fmla="*/ 421341 h 421341" name="connsiteY3"/>
              <a:gd fmla="*/ 2232212 w 2232212" name="connsiteX4"/>
              <a:gd fmla="*/ 188259 h 421341" name="connsiteY4"/>
              <a:gd fmla="*/ 2124636 w 2232212" name="connsiteX5"/>
              <a:gd fmla="*/ 0 h 421341" name="connsiteY5"/>
              <a:gd fmla="*/ 0 w 2232212" name="connsiteX6"/>
              <a:gd fmla="*/ 0 h 42134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1340" w="2232212">
                <a:moveTo>
                  <a:pt x="0" y="0"/>
                </a:moveTo>
                <a:lnTo>
                  <a:pt x="107577" y="215153"/>
                </a:lnTo>
                <a:lnTo>
                  <a:pt x="17930" y="421341"/>
                </a:lnTo>
                <a:lnTo>
                  <a:pt x="2133600" y="421341"/>
                </a:lnTo>
                <a:lnTo>
                  <a:pt x="2232212" y="188259"/>
                </a:lnTo>
                <a:lnTo>
                  <a:pt x="21246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0" y="717175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文本框 39"/>
          <p:cNvSpPr txBox="1"/>
          <p:nvPr/>
        </p:nvSpPr>
        <p:spPr>
          <a:xfrm>
            <a:off x="2940423" y="197584"/>
            <a:ext cx="172122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solidFill>
                  <a:schemeClr val="bg1"/>
                </a:solidFill>
                <a:latin charset="0" panose="020b0806030902050204" pitchFamily="34" typeface="Impact"/>
              </a:rPr>
              <a:t>01     公司概况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968239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02     公司规章制度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340301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03     员工手册细则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712364" y="197584"/>
            <a:ext cx="2065470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>
                <a:latin charset="0" panose="020b0806030902050204" pitchFamily="34" typeface="Impact"/>
              </a:rPr>
              <a:t>04    公司礼仪规范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09368" y="188619"/>
            <a:ext cx="2524462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>
                <a:latin charset="0" panose="020b0806030902050204" pitchFamily="34" typeface="Impact"/>
              </a:rPr>
              <a:t>此处输入您的企业名称</a:t>
            </a:r>
          </a:p>
        </p:txBody>
      </p:sp>
    </p:spTree>
    <p:extLst>
      <p:ext uri="{BB962C8B-B14F-4D97-AF65-F5344CB8AC3E}">
        <p14:creationId val="3180666637"/>
      </p:ext>
    </p:extLst>
  </p:cSld>
  <p:clrMapOvr>
    <a:masterClrMapping/>
  </p:clrMapOvr>
  <mc:AlternateContent>
    <mc:Choice Requires="p15">
      <p:transition advClick="0" p14:dur="1250" spd="slow">
        <p15:prstTrans prst="pageCurlDouble"/>
      </p:transition>
    </mc:Choice>
    <mc:Fallback>
      <p:transition advClick="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1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18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2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fill="hold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fill="hold" id="4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400" fill="hold" id="4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00" fill="hold" id="4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46-橙色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DA572E"/>
      </a:accent1>
      <a:accent2>
        <a:srgbClr val="1C2738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F59E00"/>
      </a:hlink>
      <a:folHlink>
        <a:srgbClr val="42835E"/>
      </a:folHlink>
    </a:clrScheme>
    <a:fontScheme name="自定义 6">
      <a:majorFont>
        <a:latin typeface="Arial"/>
        <a:ea typeface="微软雅黑 Light"/>
        <a:cs typeface="Arial"/>
      </a:majorFont>
      <a:minorFont>
        <a:latin typeface="Arial"/>
        <a:ea typeface="微软雅黑 Ligh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291</Paragraphs>
  <Slides>27</Slides>
  <Notes>27</Notes>
  <TotalTime>389355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3">
      <vt:lpstr>Arial</vt:lpstr>
      <vt:lpstr>微软雅黑 Light</vt:lpstr>
      <vt:lpstr>Calibri Light</vt:lpstr>
      <vt:lpstr>Calibri</vt:lpstr>
      <vt:lpstr>华文细黑</vt:lpstr>
      <vt:lpstr>Impact</vt:lpstr>
      <vt:lpstr>Lato Regular</vt:lpstr>
      <vt:lpstr>微软雅黑</vt:lpstr>
      <vt:lpstr>Lato Black</vt:lpstr>
      <vt:lpstr>宋体</vt:lpstr>
      <vt:lpstr>幼圆</vt:lpstr>
      <vt:lpstr>造字工房悦黑（非商用）常规体</vt:lpstr>
      <vt:lpstr>方正兰亭黑简体</vt:lpstr>
      <vt:lpstr>David</vt:lpstr>
      <vt:lpstr>方正正黑简体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2015-10-07T12:54:40Z</dcterms:created>
  <cp:lastModifiedBy>kan</cp:lastModifiedBy>
  <dcterms:modified xsi:type="dcterms:W3CDTF">2021-08-20T11:10:00Z</dcterms:modified>
  <cp:revision>4</cp:revision>
  <dc:title>PowerPoint 演示文稿</dc:title>
</cp:coreProperties>
</file>