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removePersonalInfoOnSave="1" saveSubsetFonts="1">
  <p:sldMasterIdLst>
    <p:sldMasterId id="2147483673" r:id="rId1"/>
    <p:sldMasterId id="2147483734" r:id="rId2"/>
  </p:sldMasterIdLst>
  <p:notesMasterIdLst>
    <p:notesMasterId r:id="rId3"/>
  </p:notesMasterIdLst>
  <p:sldIdLst>
    <p:sldId id="475" r:id="rId4"/>
    <p:sldId id="490" r:id="rId5"/>
    <p:sldId id="491" r:id="rId6"/>
    <p:sldId id="492" r:id="rId7"/>
    <p:sldId id="493" r:id="rId8"/>
    <p:sldId id="480" r:id="rId9"/>
    <p:sldId id="481" r:id="rId10"/>
    <p:sldId id="494" r:id="rId11"/>
    <p:sldId id="483" r:id="rId12"/>
    <p:sldId id="484" r:id="rId13"/>
    <p:sldId id="485" r:id="rId14"/>
    <p:sldId id="486" r:id="rId15"/>
    <p:sldId id="495" r:id="rId16"/>
    <p:sldId id="488" r:id="rId17"/>
    <p:sldId id="489" r:id="rId18"/>
    <p:sldId id="497" r:id="rId19"/>
  </p:sldIdLst>
  <p:sldSz cx="9144000" cy="5143500" type="screen16x9"/>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9" autoAdjust="0"/>
    <p:restoredTop sz="96314" autoAdjust="0"/>
  </p:normalViewPr>
  <p:slideViewPr>
    <p:cSldViewPr>
      <p:cViewPr varScale="1">
        <p:scale>
          <a:sx n="143" d="100"/>
          <a:sy n="143" d="100"/>
        </p:scale>
        <p:origin x="684" y="12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p:cViewPr>
        <p:scale>
          <a:sx n="1" d="100"/>
          <a:sy n="1" d="100"/>
        </p:scale>
        <p:origin x="0" y="0"/>
      </p:cViewPr>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tags/tag44.xml" Type="http://schemas.openxmlformats.org/officeDocument/2006/relationships/tags"/><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ADD754-F49E-4351-AAFE-19D83F43501C}" type="datetimeFigureOut">
              <a:rPr lang="en-US" smtClean="0"/>
              <a:t>1/7/2021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F6036-E835-44CB-A25A-34C755DFD5D4}" type="slidenum">
              <a:rPr lang="en-US" smtClean="0"/>
              <a:t>‹#›</a:t>
            </a:fld>
            <a:endParaRPr lang="en-US"/>
          </a:p>
        </p:txBody>
      </p:sp>
    </p:spTree>
    <p:extLst>
      <p:ext uri="{BB962C8B-B14F-4D97-AF65-F5344CB8AC3E}">
        <p14:creationId val="3614133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65256840"/>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5809123"/>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2275581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89465105"/>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18134862"/>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71928312"/>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18997787"/>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09522075"/>
      </p:ext>
    </p:extLst>
  </p:cSld>
  <p:clrMapOvr>
    <a:masterClrMapping/>
  </p:clrMapOvr>
</p:notes>
</file>

<file path=ppt/slideLayouts/_rels/slideLayout1.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节标题">
    <p:bg>
      <p:bgPr>
        <a:solidFill>
          <a:srgbClr val="FFFBEF"/>
        </a:solidFill>
        <a:effectLst/>
      </p:bgPr>
    </p:bg>
    <p:spTree>
      <p:nvGrpSpPr>
        <p:cNvPr id="1" name=""/>
        <p:cNvGrpSpPr/>
        <p:nvPr/>
      </p:nvGrpSpPr>
      <p:grpSpPr>
        <a:xfrm>
          <a:off x="0" y="0"/>
          <a:ext cx="0" cy="0"/>
        </a:xfrm>
      </p:grpSpPr>
      <p:sp>
        <p:nvSpPr>
          <p:cNvPr id="7" name="文本框 6"/>
          <p:cNvSpPr txBox="1"/>
          <p:nvPr userDrawn="1"/>
        </p:nvSpPr>
        <p:spPr>
          <a:xfrm>
            <a:off x="615579" y="251362"/>
            <a:ext cx="2031325" cy="369332"/>
          </a:xfrm>
          <a:prstGeom prst="rect">
            <a:avLst/>
          </a:prstGeom>
          <a:noFill/>
        </p:spPr>
        <p:txBody>
          <a:bodyPr wrap="none" rtlCol="0">
            <a:spAutoFit/>
          </a:bodyPr>
          <a:lstStyle/>
          <a:p>
            <a:r>
              <a:rPr lang="zh-CN" altLang="en-US" sz="1800" smtClean="0">
                <a:solidFill>
                  <a:schemeClr val="accent1"/>
                </a:solidFill>
              </a:rPr>
              <a:t>什么是特殊党费？</a:t>
            </a:r>
          </a:p>
        </p:txBody>
      </p:sp>
      <p:pic>
        <p:nvPicPr>
          <p:cNvPr id="4" name="图片 3"/>
          <p:cNvPicPr>
            <a:picLocks noChangeAspect="1"/>
          </p:cNvPicPr>
          <p:nvPr userDrawn="1"/>
        </p:nvPicPr>
        <p:blipFill>
          <a:blip r:embed="rId1">
            <a:extLst>
              <a:ext uri="{28A0092B-C50C-407E-A947-70E740481C1C}">
                <a14:useLocalDpi val="0"/>
              </a:ext>
            </a:extLst>
          </a:blip>
          <a:stretch>
            <a:fillRect/>
          </a:stretch>
        </p:blipFill>
        <p:spPr>
          <a:xfrm>
            <a:off x="228600" y="209550"/>
            <a:ext cx="369842" cy="369332"/>
          </a:xfrm>
          <a:prstGeom prst="rect">
            <a:avLst/>
          </a:prstGeom>
        </p:spPr>
      </p:pic>
    </p:spTree>
    <p:extLst>
      <p:ext uri="{BB962C8B-B14F-4D97-AF65-F5344CB8AC3E}">
        <p14:creationId val="3604731928"/>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93307021"/>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90242482"/>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41551881"/>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2329635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20339768"/>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4232244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39362765"/>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5442497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节标题">
    <p:bg>
      <p:bgPr>
        <a:solidFill>
          <a:srgbClr val="FFFBEF"/>
        </a:solidFill>
        <a:effectLst/>
      </p:bgPr>
    </p:bg>
    <p:spTree>
      <p:nvGrpSpPr>
        <p:cNvPr id="1" name=""/>
        <p:cNvGrpSpPr/>
        <p:nvPr/>
      </p:nvGrpSpPr>
      <p:grpSpPr>
        <a:xfrm>
          <a:off x="0" y="0"/>
          <a:ext cx="0" cy="0"/>
        </a:xfrm>
      </p:grpSpPr>
      <p:sp>
        <p:nvSpPr>
          <p:cNvPr id="7" name="文本框 6"/>
          <p:cNvSpPr txBox="1"/>
          <p:nvPr userDrawn="1"/>
        </p:nvSpPr>
        <p:spPr>
          <a:xfrm>
            <a:off x="457200" y="251362"/>
            <a:ext cx="2262158" cy="369332"/>
          </a:xfrm>
          <a:prstGeom prst="rect">
            <a:avLst/>
          </a:prstGeom>
          <a:noFill/>
        </p:spPr>
        <p:txBody>
          <a:bodyPr wrap="none" rtlCol="0">
            <a:spAutoFit/>
          </a:bodyPr>
          <a:lstStyle/>
          <a:p>
            <a:r>
              <a:rPr lang="zh-CN" altLang="en-US" sz="1800" smtClean="0">
                <a:solidFill>
                  <a:schemeClr val="accent1"/>
                </a:solidFill>
              </a:rPr>
              <a:t>“特殊党费”的诞生</a:t>
            </a:r>
          </a:p>
        </p:txBody>
      </p:sp>
      <p:pic>
        <p:nvPicPr>
          <p:cNvPr id="4" name="图片 3"/>
          <p:cNvPicPr>
            <a:picLocks noChangeAspect="1"/>
          </p:cNvPicPr>
          <p:nvPr userDrawn="1"/>
        </p:nvPicPr>
        <p:blipFill>
          <a:blip r:embed="rId1">
            <a:extLst>
              <a:ext uri="{28A0092B-C50C-407E-A947-70E740481C1C}">
                <a14:useLocalDpi val="0"/>
              </a:ext>
            </a:extLst>
          </a:blip>
          <a:stretch>
            <a:fillRect/>
          </a:stretch>
        </p:blipFill>
        <p:spPr>
          <a:xfrm>
            <a:off x="228600" y="209550"/>
            <a:ext cx="369842" cy="369332"/>
          </a:xfrm>
          <a:prstGeom prst="rect">
            <a:avLst/>
          </a:prstGeom>
        </p:spPr>
      </p:pic>
    </p:spTree>
    <p:extLst>
      <p:ext uri="{BB962C8B-B14F-4D97-AF65-F5344CB8AC3E}">
        <p14:creationId val="4150510361"/>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节标题">
    <p:bg>
      <p:bgPr>
        <a:solidFill>
          <a:srgbClr val="FFFBEF"/>
        </a:solidFill>
        <a:effectLst/>
      </p:bgPr>
    </p:bg>
    <p:spTree>
      <p:nvGrpSpPr>
        <p:cNvPr id="1" name=""/>
        <p:cNvGrpSpPr/>
        <p:nvPr/>
      </p:nvGrpSpPr>
      <p:grpSpPr>
        <a:xfrm>
          <a:off x="0" y="0"/>
          <a:ext cx="0" cy="0"/>
        </a:xfrm>
      </p:grpSpPr>
      <p:sp>
        <p:nvSpPr>
          <p:cNvPr id="7" name="文本框 6"/>
          <p:cNvSpPr txBox="1"/>
          <p:nvPr userDrawn="1"/>
        </p:nvSpPr>
        <p:spPr>
          <a:xfrm>
            <a:off x="457200" y="251362"/>
            <a:ext cx="2723823" cy="369332"/>
          </a:xfrm>
          <a:prstGeom prst="rect">
            <a:avLst/>
          </a:prstGeom>
          <a:noFill/>
        </p:spPr>
        <p:txBody>
          <a:bodyPr wrap="none" rtlCol="0">
            <a:spAutoFit/>
          </a:bodyPr>
          <a:lstStyle/>
          <a:p>
            <a:r>
              <a:rPr lang="zh-CN" altLang="en-US" sz="1800" smtClean="0">
                <a:solidFill>
                  <a:schemeClr val="accent1"/>
                </a:solidFill>
              </a:rPr>
              <a:t>“特殊党费”为何特殊？</a:t>
            </a:r>
          </a:p>
        </p:txBody>
      </p:sp>
      <p:pic>
        <p:nvPicPr>
          <p:cNvPr id="4" name="图片 3"/>
          <p:cNvPicPr>
            <a:picLocks noChangeAspect="1"/>
          </p:cNvPicPr>
          <p:nvPr userDrawn="1"/>
        </p:nvPicPr>
        <p:blipFill>
          <a:blip r:embed="rId1">
            <a:extLst>
              <a:ext uri="{28A0092B-C50C-407E-A947-70E740481C1C}">
                <a14:useLocalDpi val="0"/>
              </a:ext>
            </a:extLst>
          </a:blip>
          <a:stretch>
            <a:fillRect/>
          </a:stretch>
        </p:blipFill>
        <p:spPr>
          <a:xfrm>
            <a:off x="228600" y="209550"/>
            <a:ext cx="369842" cy="369332"/>
          </a:xfrm>
          <a:prstGeom prst="rect">
            <a:avLst/>
          </a:prstGeom>
        </p:spPr>
      </p:pic>
    </p:spTree>
    <p:extLst>
      <p:ext uri="{BB962C8B-B14F-4D97-AF65-F5344CB8AC3E}">
        <p14:creationId val="2887497458"/>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bg>
      <p:bgPr>
        <a:solidFill>
          <a:srgbClr val="FFFBEF"/>
        </a:solidFill>
        <a:effectLst/>
      </p:bgPr>
    </p:bg>
    <p:spTree>
      <p:nvGrpSpPr>
        <p:cNvPr id="1" name=""/>
        <p:cNvGrpSpPr/>
        <p:nvPr/>
      </p:nvGrpSpPr>
      <p:grpSpPr>
        <a:xfrm>
          <a:off x="0" y="0"/>
          <a:ext cx="0" cy="0"/>
        </a:xfrm>
      </p:grpSpPr>
    </p:spTree>
    <p:extLst>
      <p:ext uri="{BB962C8B-B14F-4D97-AF65-F5344CB8AC3E}">
        <p14:creationId val="1765925991"/>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1_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96AD8240-3148-4746-BA4B-7B32B016BA56}"/>
              </a:ext>
            </a:extLst>
          </p:cNvPr>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a:extLst>
              <a:ext uri="{FF2B5EF4-FFF2-40B4-BE49-F238E27FC236}">
                <a16:creationId xmlns:a16="http://schemas.microsoft.com/office/drawing/2014/main" id="{B51CC32A-496B-42D5-8EC6-30D10EB5C166}"/>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a:extLst>
              <a:ext uri="{FF2B5EF4-FFF2-40B4-BE49-F238E27FC236}">
                <a16:creationId xmlns:a16="http://schemas.microsoft.com/office/drawing/2014/main" id="{C0F25E7C-B1D9-4999-8D1F-ED84C4EE9A27}"/>
              </a:ext>
            </a:extLst>
          </p:cNvPr>
          <p:cNvSpPr>
            <a:spLocks noGrp="1"/>
          </p:cNvSpPr>
          <p:nvPr>
            <p:ph type="dt" sz="half" idx="10"/>
          </p:nvPr>
        </p:nvSpPr>
        <p:spPr/>
        <p:txBody>
          <a:bodyPr/>
          <a:lstStyle/>
          <a:p>
            <a:fld id="{0DA2CC75-8280-4D50-8556-C2874ADEF926}" type="datetimeFigureOut">
              <a:rPr lang="zh-CN" altLang="en-US" smtClean="0"/>
              <a:t>2021/1/7</a:t>
            </a:fld>
            <a:endParaRPr lang="zh-CN" altLang="en-US"/>
          </a:p>
        </p:txBody>
      </p:sp>
      <p:sp>
        <p:nvSpPr>
          <p:cNvPr id="5" name="页脚占位符 4">
            <a:extLst>
              <a:ext uri="{FF2B5EF4-FFF2-40B4-BE49-F238E27FC236}">
                <a16:creationId xmlns:a16="http://schemas.microsoft.com/office/drawing/2014/main" id="{E18A7BBD-E847-449A-AA53-B3DBD3F53D1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1910074-A50B-4F6C-9D3A-997C16815E9A}"/>
              </a:ext>
            </a:extLst>
          </p:cNvPr>
          <p:cNvSpPr>
            <a:spLocks noGrp="1"/>
          </p:cNvSpPr>
          <p:nvPr>
            <p:ph type="sldNum" sz="quarter" idx="12"/>
          </p:nvPr>
        </p:nvSpPr>
        <p:spPr/>
        <p:txBody>
          <a:bodyPr/>
          <a:lstStyle/>
          <a:p>
            <a:fld id="{6E190E77-D57C-49F8-ADC2-FB99C50EBC2E}" type="slidenum">
              <a:rPr lang="zh-CN" altLang="en-US" smtClean="0"/>
              <a:t>‹#›</a:t>
            </a:fld>
            <a:endParaRPr lang="zh-CN" altLang="en-US"/>
          </a:p>
        </p:txBody>
      </p:sp>
    </p:spTree>
    <p:extLst>
      <p:ext uri="{BB962C8B-B14F-4D97-AF65-F5344CB8AC3E}">
        <p14:creationId val="2798950009"/>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3E0A40A9-BFCB-4029-AF13-A0C970ABC038}"/>
              </a:ext>
            </a:extLst>
          </p:cNvPr>
          <p:cNvSpPr>
            <a:spLocks noGrp="1"/>
          </p:cNvSpPr>
          <p:nvPr>
            <p:ph type="title"/>
          </p:nvPr>
        </p:nvSpPr>
        <p:spPr>
          <a:xfrm>
            <a:off x="628650" y="273844"/>
            <a:ext cx="7886700" cy="994172"/>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512F68B-0911-42DA-A349-E99E6466926E}"/>
              </a:ext>
            </a:extLst>
          </p:cNvPr>
          <p:cNvSpPr>
            <a:spLocks noGrp="1"/>
          </p:cNvSpPr>
          <p:nvPr>
            <p:ph idx="1"/>
          </p:nvPr>
        </p:nvSpPr>
        <p:spPr>
          <a:xfrm>
            <a:off x="628650" y="1369219"/>
            <a:ext cx="7886700" cy="3263504"/>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721D488-7B1F-4490-B5C9-F9B918ECDE19}"/>
              </a:ext>
            </a:extLst>
          </p:cNvPr>
          <p:cNvSpPr>
            <a:spLocks noGrp="1"/>
          </p:cNvSpPr>
          <p:nvPr>
            <p:ph type="dt" sz="half" idx="10"/>
          </p:nvPr>
        </p:nvSpPr>
        <p:spPr>
          <a:xfrm>
            <a:off x="628650" y="4767263"/>
            <a:ext cx="2057400" cy="273844"/>
          </a:xfrm>
          <a:prstGeom prst="rect">
            <a:avLst/>
          </a:prstGeom>
        </p:spPr>
        <p:txBody>
          <a:bodyPr/>
          <a:lstStyle/>
          <a:p>
            <a:fld id="{A85492CE-6FBE-4A7D-BCF9-3D6921BB1238}" type="datetimeFigureOut">
              <a:rPr lang="zh-CN" altLang="en-US" smtClean="0"/>
              <a:t>2021/1/7</a:t>
            </a:fld>
            <a:endParaRPr lang="zh-CN" altLang="en-US"/>
          </a:p>
        </p:txBody>
      </p:sp>
      <p:sp>
        <p:nvSpPr>
          <p:cNvPr id="5" name="页脚占位符 4">
            <a:extLst>
              <a:ext uri="{FF2B5EF4-FFF2-40B4-BE49-F238E27FC236}">
                <a16:creationId xmlns:a16="http://schemas.microsoft.com/office/drawing/2014/main" id="{0FCAA587-5F90-4FF6-95B4-AD4160C709B6}"/>
              </a:ext>
            </a:extLst>
          </p:cNvPr>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0FE9844A-1D8E-405B-B3C6-801BDD9BAF16}"/>
              </a:ext>
            </a:extLst>
          </p:cNvPr>
          <p:cNvSpPr>
            <a:spLocks noGrp="1"/>
          </p:cNvSpPr>
          <p:nvPr>
            <p:ph type="sldNum" sz="quarter" idx="12"/>
          </p:nvPr>
        </p:nvSpPr>
        <p:spPr>
          <a:xfrm>
            <a:off x="6457950" y="4767263"/>
            <a:ext cx="2057400" cy="273844"/>
          </a:xfrm>
          <a:prstGeom prst="rect">
            <a:avLst/>
          </a:prstGeom>
        </p:spPr>
        <p:txBody>
          <a:bodyPr/>
          <a:lstStyle/>
          <a:p>
            <a:fld id="{E9C73502-FF61-43A7-9E96-83D0CA1AC315}" type="slidenum">
              <a:rPr lang="zh-CN" altLang="en-US" smtClean="0"/>
              <a:t>‹#›</a:t>
            </a:fld>
            <a:endParaRPr lang="zh-CN" altLang="en-US"/>
          </a:p>
        </p:txBody>
      </p:sp>
    </p:spTree>
    <p:extLst>
      <p:ext uri="{BB962C8B-B14F-4D97-AF65-F5344CB8AC3E}">
        <p14:creationId val="1252258936"/>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7218878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2974261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5243902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7.xml" Type="http://schemas.openxmlformats.org/officeDocument/2006/relationships/slideLayout"/><Relationship Id="rId10" Target="../slideLayouts/slideLayout16.xml" Type="http://schemas.openxmlformats.org/officeDocument/2006/relationships/slideLayout"/><Relationship Id="rId11" Target="../slideLayouts/slideLayout17.xml" Type="http://schemas.openxmlformats.org/officeDocument/2006/relationships/slideLayout"/><Relationship Id="rId12" Target="../theme/theme2.xml" Type="http://schemas.openxmlformats.org/officeDocument/2006/relationships/theme"/><Relationship Id="rId2" Target="../slideLayouts/slideLayout8.xml" Type="http://schemas.openxmlformats.org/officeDocument/2006/relationships/slideLayout"/><Relationship Id="rId3" Target="../slideLayouts/slideLayout9.xml" Type="http://schemas.openxmlformats.org/officeDocument/2006/relationships/slideLayout"/><Relationship Id="rId4" Target="../slideLayouts/slideLayout10.xml" Type="http://schemas.openxmlformats.org/officeDocument/2006/relationships/slideLayout"/><Relationship Id="rId5" Target="../slideLayouts/slideLayout11.xml" Type="http://schemas.openxmlformats.org/officeDocument/2006/relationships/slideLayout"/><Relationship Id="rId6" Target="../slideLayouts/slideLayout12.xml" Type="http://schemas.openxmlformats.org/officeDocument/2006/relationships/slideLayout"/><Relationship Id="rId7" Target="../slideLayouts/slideLayout13.xml" Type="http://schemas.openxmlformats.org/officeDocument/2006/relationships/slideLayout"/><Relationship Id="rId8" Target="../slideLayouts/slideLayout14.xml" Type="http://schemas.openxmlformats.org/officeDocument/2006/relationships/slideLayout"/><Relationship Id="rId9" Target="../slideLayouts/slideLayout1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0CEB1B6A-AEF1-4ACD-BD61-958570690F55}" type="datetimeFigureOut">
              <a:rPr lang="zh-CN" altLang="en-US" smtClean="0"/>
              <a:t>2021/1/7</a:t>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B6CB991-6BD3-42F2-8A94-1903E9425430}" type="slidenum">
              <a:rPr lang="zh-CN" altLang="en-US" smtClean="0"/>
              <a:t>‹#›</a:t>
            </a:fld>
            <a:endParaRPr lang="zh-CN" altLang="en-US"/>
          </a:p>
        </p:txBody>
      </p:sp>
    </p:spTree>
    <p:extLst>
      <p:ext uri="{BB962C8B-B14F-4D97-AF65-F5344CB8AC3E}">
        <p14:creationId val="3420558747"/>
      </p:ext>
    </p:extLst>
  </p:cSld>
  <p:clrMap bg1="lt1" tx1="dk1" bg2="lt2" tx2="dk2" accent1="accent1" accent2="accent2" accent3="accent3" accent4="accent4" accent5="accent5" accent6="accent6" hlink="hlink" folHlink="folHlink"/>
  <p:sldLayoutIdLst>
    <p:sldLayoutId id="2147483729" r:id="rId1"/>
    <p:sldLayoutId id="2147483732" r:id="rId2"/>
    <p:sldLayoutId id="2147483733" r:id="rId3"/>
    <p:sldLayoutId id="2147483703" r:id="rId4"/>
    <p:sldLayoutId id="2147483730" r:id="rId5"/>
    <p:sldLayoutId id="2147483731" r:id="rId6"/>
  </p:sldLayoutIdLst>
  <mc:AlternateContent>
    <mc:Choice Requires="p14">
      <p:transition spd="slow" advTm="4000" p14:dur="1250">
        <p14:switch dir="r"/>
      </p:transition>
    </mc:Choice>
    <mc:Fallback>
      <p:transition spd="slow" advTm="4000">
        <p:fade/>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2021/1/7</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03939390"/>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tags/tag18.xml" Type="http://schemas.openxmlformats.org/officeDocument/2006/relationships/tags"/><Relationship Id="rId3" Target="../tags/tag19.xml" Type="http://schemas.openxmlformats.org/officeDocument/2006/relationships/tags"/><Relationship Id="rId4" Target="../tags/tag20.xml" Type="http://schemas.openxmlformats.org/officeDocument/2006/relationships/tags"/><Relationship Id="rId5" Target="../tags/tag21.xml" Type="http://schemas.openxmlformats.org/officeDocument/2006/relationships/tags"/><Relationship Id="rId6" Target="../media/image12.png" Type="http://schemas.openxmlformats.org/officeDocument/2006/relationships/image"/><Relationship Id="rId7" Target="../media/image13.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tags/tag22.xml" Type="http://schemas.openxmlformats.org/officeDocument/2006/relationships/tags"/><Relationship Id="rId3" Target="../media/image14.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tags/tag23.xml" Type="http://schemas.openxmlformats.org/officeDocument/2006/relationships/tags"/><Relationship Id="rId3" Target="../tags/tag24.xml" Type="http://schemas.openxmlformats.org/officeDocument/2006/relationships/tags"/><Relationship Id="rId4" Target="../tags/tag25.xml" Type="http://schemas.openxmlformats.org/officeDocument/2006/relationships/tags"/><Relationship Id="rId5" Target="../tags/tag26.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7.xml" Type="http://schemas.openxmlformats.org/officeDocument/2006/relationships/notesSlide"/><Relationship Id="rId3" Target="../media/image2.png" Type="http://schemas.openxmlformats.org/officeDocument/2006/relationships/image"/><Relationship Id="rId4" Target="../media/image9.png" Type="http://schemas.openxmlformats.org/officeDocument/2006/relationships/image"/><Relationship Id="rId5"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tags/tag27.xml" Type="http://schemas.openxmlformats.org/officeDocument/2006/relationships/tags"/><Relationship Id="rId3" Target="../tags/tag28.xml" Type="http://schemas.openxmlformats.org/officeDocument/2006/relationships/tags"/><Relationship Id="rId4" Target="../tags/tag29.xml" Type="http://schemas.openxmlformats.org/officeDocument/2006/relationships/tags"/><Relationship Id="rId5" Target="../tags/tag30.xml" Type="http://schemas.openxmlformats.org/officeDocument/2006/relationships/tags"/><Relationship Id="rId6" Target="../tags/tag31.xml" Type="http://schemas.openxmlformats.org/officeDocument/2006/relationships/tags"/><Relationship Id="rId7" Target="../tags/tag32.xml" Type="http://schemas.openxmlformats.org/officeDocument/2006/relationships/tags"/><Relationship Id="rId8" Target="../tags/tag33.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10" Target="../tags/tag42.xml" Type="http://schemas.openxmlformats.org/officeDocument/2006/relationships/tags"/><Relationship Id="rId11" Target="../tags/tag43.xml" Type="http://schemas.openxmlformats.org/officeDocument/2006/relationships/tags"/><Relationship Id="rId2" Target="../tags/tag34.xml" Type="http://schemas.openxmlformats.org/officeDocument/2006/relationships/tags"/><Relationship Id="rId3" Target="../tags/tag35.xml" Type="http://schemas.openxmlformats.org/officeDocument/2006/relationships/tags"/><Relationship Id="rId4" Target="../tags/tag36.xml" Type="http://schemas.openxmlformats.org/officeDocument/2006/relationships/tags"/><Relationship Id="rId5" Target="../tags/tag37.xml" Type="http://schemas.openxmlformats.org/officeDocument/2006/relationships/tags"/><Relationship Id="rId6" Target="../tags/tag38.xml" Type="http://schemas.openxmlformats.org/officeDocument/2006/relationships/tags"/><Relationship Id="rId7" Target="../tags/tag39.xml" Type="http://schemas.openxmlformats.org/officeDocument/2006/relationships/tags"/><Relationship Id="rId8" Target="../tags/tag40.xml" Type="http://schemas.openxmlformats.org/officeDocument/2006/relationships/tags"/><Relationship Id="rId9" Target="../tags/tag41.xml" Type="http://schemas.openxmlformats.org/officeDocument/2006/relationships/tags"/></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8.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 Id="rId3" Target="../media/image2.png" Type="http://schemas.openxmlformats.org/officeDocument/2006/relationships/image"/><Relationship Id="rId4" Target="../media/image6.png" Type="http://schemas.openxmlformats.org/officeDocument/2006/relationships/image"/><Relationship Id="rId5"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3.xml" Type="http://schemas.openxmlformats.org/officeDocument/2006/relationships/notesSlide"/><Relationship Id="rId3" Target="../media/image2.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 Id="rId4" Target="../media/image8.png" Type="http://schemas.openxmlformats.org/officeDocument/2006/relationships/image"/><Relationship Id="rId5"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5.xml" Type="http://schemas.openxmlformats.org/officeDocument/2006/relationships/notesSlide"/><Relationship Id="rId3" Target="../media/image2.png" Type="http://schemas.openxmlformats.org/officeDocument/2006/relationships/image"/><Relationship Id="rId4" Target="../media/image9.png" Type="http://schemas.openxmlformats.org/officeDocument/2006/relationships/image"/><Relationship Id="rId5"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9.xml" Type="http://schemas.openxmlformats.org/officeDocument/2006/relationships/tags"/><Relationship Id="rId11" Target="../tags/tag10.xml" Type="http://schemas.openxmlformats.org/officeDocument/2006/relationships/tags"/><Relationship Id="rId12" Target="../tags/tag11.xml" Type="http://schemas.openxmlformats.org/officeDocument/2006/relationships/tags"/><Relationship Id="rId13" Target="../tags/tag12.xml" Type="http://schemas.openxmlformats.org/officeDocument/2006/relationships/tags"/><Relationship Id="rId14" Target="../media/image10.png" Type="http://schemas.openxmlformats.org/officeDocument/2006/relationships/image"/><Relationship Id="rId2" Target="../tags/tag1.xml" Type="http://schemas.openxmlformats.org/officeDocument/2006/relationships/tags"/><Relationship Id="rId3" Target="../tags/tag2.xml" Type="http://schemas.openxmlformats.org/officeDocument/2006/relationships/tags"/><Relationship Id="rId4" Target="../tags/tag3.xml" Type="http://schemas.openxmlformats.org/officeDocument/2006/relationships/tags"/><Relationship Id="rId5" Target="../tags/tag4.xml" Type="http://schemas.openxmlformats.org/officeDocument/2006/relationships/tags"/><Relationship Id="rId6" Target="../tags/tag5.xml" Type="http://schemas.openxmlformats.org/officeDocument/2006/relationships/tags"/><Relationship Id="rId7" Target="../tags/tag6.xml" Type="http://schemas.openxmlformats.org/officeDocument/2006/relationships/tags"/><Relationship Id="rId8" Target="../tags/tag7.xml" Type="http://schemas.openxmlformats.org/officeDocument/2006/relationships/tags"/><Relationship Id="rId9" Target="../tags/tag8.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tags/tag13.xml" Type="http://schemas.openxmlformats.org/officeDocument/2006/relationships/tags"/><Relationship Id="rId3" Target="../tags/tag14.xml" Type="http://schemas.openxmlformats.org/officeDocument/2006/relationships/tags"/><Relationship Id="rId4" Target="../tags/tag15.xml" Type="http://schemas.openxmlformats.org/officeDocument/2006/relationships/tags"/><Relationship Id="rId5" Target="../tags/tag16.xml" Type="http://schemas.openxmlformats.org/officeDocument/2006/relationships/tags"/></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6.xml" Type="http://schemas.openxmlformats.org/officeDocument/2006/relationships/notesSlide"/><Relationship Id="rId3" Target="../media/image2.png" Type="http://schemas.openxmlformats.org/officeDocument/2006/relationships/image"/><Relationship Id="rId4" Target="../media/image9.png" Type="http://schemas.openxmlformats.org/officeDocument/2006/relationships/image"/><Relationship Id="rId5" Target="../media/image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tags/tag17.xml" Type="http://schemas.openxmlformats.org/officeDocument/2006/relationships/tags"/><Relationship Id="rId3" Target="../media/image11.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sp>
        <p:nvSpPr>
          <p:cNvPr id="13" name="文本框 12">
            <a:extLst>
              <a:ext uri="{FF2B5EF4-FFF2-40B4-BE49-F238E27FC236}">
                <a16:creationId xmlns:a16="http://schemas.microsoft.com/office/drawing/2014/main" id="{AB00EAC5-D0DA-4D69-881D-8C151BB513CA}"/>
              </a:ext>
            </a:extLst>
          </p:cNvPr>
          <p:cNvSpPr txBox="1"/>
          <p:nvPr/>
        </p:nvSpPr>
        <p:spPr>
          <a:xfrm>
            <a:off x="1622222" y="1522672"/>
            <a:ext cx="6150179" cy="914400"/>
          </a:xfrm>
          <a:prstGeom prst="rect">
            <a:avLst/>
          </a:prstGeom>
          <a:noFill/>
          <a:effectLst/>
        </p:spPr>
        <p:txBody>
          <a:bodyPr rtlCol="0" wrap="square">
            <a:spAutoFit/>
          </a:bodyPr>
          <a:lstStyle/>
          <a:p>
            <a:r>
              <a:rPr altLang="en-US" b="1" lang="zh-CN" spc="1200" sz="5400">
                <a:solidFill>
                  <a:schemeClr val="accent1"/>
                </a:solidFill>
                <a:latin typeface="+mn-ea"/>
                <a:cs charset="-122" panose="02010600030101010101" pitchFamily="2" typeface="胡晓波男神体"/>
              </a:rPr>
              <a:t>什么是特殊党费</a:t>
            </a:r>
          </a:p>
        </p:txBody>
      </p:sp>
      <p:grpSp>
        <p:nvGrpSpPr>
          <p:cNvPr id="18" name="组合 17">
            <a:extLst>
              <a:ext uri="{FF2B5EF4-FFF2-40B4-BE49-F238E27FC236}">
                <a16:creationId xmlns:a16="http://schemas.microsoft.com/office/drawing/2014/main" id="{7B7F3F49-9630-4DBA-8832-BA5EB6F2A203}"/>
              </a:ext>
            </a:extLst>
          </p:cNvPr>
          <p:cNvGrpSpPr/>
          <p:nvPr/>
        </p:nvGrpSpPr>
        <p:grpSpPr>
          <a:xfrm>
            <a:off x="2871833" y="2952748"/>
            <a:ext cx="3383213" cy="278634"/>
            <a:chOff x="3684506" y="3154955"/>
            <a:chExt cx="4510950" cy="371512"/>
          </a:xfrm>
        </p:grpSpPr>
        <p:sp>
          <p:nvSpPr>
            <p:cNvPr id="16" name="矩形: 圆角 15">
              <a:extLst>
                <a:ext uri="{FF2B5EF4-FFF2-40B4-BE49-F238E27FC236}">
                  <a16:creationId xmlns:a16="http://schemas.microsoft.com/office/drawing/2014/main" id="{AB3A30BC-FF95-45EE-845D-70B4DDCE0839}"/>
                </a:ext>
              </a:extLst>
            </p:cNvPr>
            <p:cNvSpPr/>
            <p:nvPr/>
          </p:nvSpPr>
          <p:spPr>
            <a:xfrm>
              <a:off x="3684506" y="3154958"/>
              <a:ext cx="4502089" cy="371509"/>
            </a:xfrm>
            <a:prstGeom prst="roundRect">
              <a:avLst>
                <a:gd fmla="val 50000"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sz="1200">
                <a:latin typeface="+mn-ea"/>
              </a:endParaRPr>
            </a:p>
          </p:txBody>
        </p:sp>
        <p:sp>
          <p:nvSpPr>
            <p:cNvPr id="17" name="文本框 16">
              <a:extLst>
                <a:ext uri="{FF2B5EF4-FFF2-40B4-BE49-F238E27FC236}">
                  <a16:creationId xmlns:a16="http://schemas.microsoft.com/office/drawing/2014/main" id="{DCA1A4D3-23FA-4804-A49D-F2EC113FD68B}"/>
                </a:ext>
              </a:extLst>
            </p:cNvPr>
            <p:cNvSpPr txBox="1"/>
            <p:nvPr/>
          </p:nvSpPr>
          <p:spPr>
            <a:xfrm>
              <a:off x="3716195" y="3154955"/>
              <a:ext cx="4479261" cy="365760"/>
            </a:xfrm>
            <a:prstGeom prst="rect">
              <a:avLst/>
            </a:prstGeom>
            <a:noFill/>
          </p:spPr>
          <p:txBody>
            <a:bodyPr rtlCol="0" wrap="square">
              <a:spAutoFit/>
            </a:bodyPr>
            <a:lstStyle/>
            <a:p>
              <a:pPr algn="ctr"/>
              <a:r>
                <a:rPr altLang="en-US" lang="zh-CN" spc="600" sz="1200">
                  <a:solidFill>
                    <a:srgbClr val="FFFBEF"/>
                  </a:solidFill>
                  <a:latin typeface="+mn-ea"/>
                  <a:cs charset="-122" panose="00020600040101010101" pitchFamily="18" typeface="阿里巴巴普惠体 M"/>
                </a:rPr>
                <a:t>自愿捐款和特殊党费的区别</a:t>
              </a:r>
            </a:p>
          </p:txBody>
        </p:sp>
      </p:grpSp>
      <p:sp>
        <p:nvSpPr>
          <p:cNvPr id="19" name="文本框 18">
            <a:extLst>
              <a:ext uri="{FF2B5EF4-FFF2-40B4-BE49-F238E27FC236}">
                <a16:creationId xmlns:a16="http://schemas.microsoft.com/office/drawing/2014/main" id="{073D2D1D-BFC6-417F-AC3F-2748E707E31D}"/>
              </a:ext>
            </a:extLst>
          </p:cNvPr>
          <p:cNvSpPr txBox="1"/>
          <p:nvPr/>
        </p:nvSpPr>
        <p:spPr>
          <a:xfrm>
            <a:off x="3352597" y="3300739"/>
            <a:ext cx="2375217" cy="259080"/>
          </a:xfrm>
          <a:prstGeom prst="rect">
            <a:avLst/>
          </a:prstGeom>
          <a:noFill/>
        </p:spPr>
        <p:txBody>
          <a:bodyPr rtlCol="0" wrap="none">
            <a:spAutoFit/>
          </a:bodyPr>
          <a:lstStyle/>
          <a:p>
            <a:r>
              <a:rPr altLang="en-US" lang="zh-CN" smtClean="0" sz="1100">
                <a:solidFill>
                  <a:schemeClr val="accent1"/>
                </a:solidFill>
                <a:latin typeface="+mn-ea"/>
                <a:cs charset="-122" panose="00020600040101010101" pitchFamily="18" typeface="阿里巴巴普惠体 M"/>
              </a:rPr>
              <a:t>宣讲人：优页PPT   时间：20XX.XX</a:t>
            </a:r>
          </a:p>
        </p:txBody>
      </p:sp>
      <p:pic>
        <p:nvPicPr>
          <p:cNvPr id="25" name="图片 24"/>
          <p:cNvPicPr>
            <a:picLocks noChangeAspect="1"/>
          </p:cNvPicPr>
          <p:nvPr/>
        </p:nvPicPr>
        <p:blipFill>
          <a:blip r:embed="rId4">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52771"/>
          <a:stretch>
            <a:fillRect/>
          </a:stretch>
        </p:blipFill>
        <p:spPr>
          <a:xfrm>
            <a:off x="521985" y="514349"/>
            <a:ext cx="1002015" cy="1066801"/>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3" name="矩形 2"/>
          <p:cNvSpPr/>
          <p:nvPr/>
        </p:nvSpPr>
        <p:spPr>
          <a:xfrm>
            <a:off x="1600200" y="2345737"/>
            <a:ext cx="5867400" cy="566928"/>
          </a:xfrm>
          <a:prstGeom prst="rect">
            <a:avLst/>
          </a:prstGeom>
        </p:spPr>
        <p:txBody>
          <a:bodyPr wrap="square">
            <a:spAutoFit/>
          </a:bodyPr>
          <a:lstStyle/>
          <a:p>
            <a:pPr algn="ctr">
              <a:lnSpc>
                <a:spcPct val="130000"/>
              </a:lnSpc>
            </a:pPr>
            <a:r>
              <a:rPr altLang="en-US" lang="zh-CN" spc="300" sz="1200">
                <a:solidFill>
                  <a:schemeClr val="accent1"/>
                </a:solidFill>
              </a:rPr>
              <a:t>中共中央组织部近日印发通知，要求各级党组织就党员自愿捐款加强指导服务支持新冠肺炎疫情防控工作</a:t>
            </a:r>
          </a:p>
        </p:txBody>
      </p:sp>
      <p:grpSp>
        <p:nvGrpSpPr>
          <p:cNvPr id="27" name="组合 26"/>
          <p:cNvGrpSpPr/>
          <p:nvPr/>
        </p:nvGrpSpPr>
        <p:grpSpPr>
          <a:xfrm>
            <a:off x="2509854" y="971550"/>
            <a:ext cx="4139642" cy="555568"/>
            <a:chOff x="2475526" y="880952"/>
            <a:chExt cx="4139642" cy="555568"/>
          </a:xfrm>
        </p:grpSpPr>
        <p:pic>
          <p:nvPicPr>
            <p:cNvPr id="22" name="图片 21"/>
            <p:cNvPicPr>
              <a:picLocks noChangeAspect="1"/>
            </p:cNvPicPr>
            <p:nvPr/>
          </p:nvPicPr>
          <p:blipFill>
            <a:blip r:embed="rId6">
              <a:extLst>
                <a:ext uri="{28A0092B-C50C-407E-A947-70E740481C1C}">
                  <a14:useLocalDpi val="0"/>
                </a:ext>
              </a:extLst>
            </a:blip>
            <a:stretch>
              <a:fillRect/>
            </a:stretch>
          </p:blipFill>
          <p:spPr>
            <a:xfrm>
              <a:off x="4214369" y="880952"/>
              <a:ext cx="556335" cy="555568"/>
            </a:xfrm>
            <a:prstGeom prst="rect">
              <a:avLst/>
            </a:prstGeom>
          </p:spPr>
        </p:pic>
        <p:sp>
          <p:nvSpPr>
            <p:cNvPr id="4" name="五角星 3"/>
            <p:cNvSpPr/>
            <p:nvPr/>
          </p:nvSpPr>
          <p:spPr>
            <a:xfrm>
              <a:off x="5378347"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五角星 14"/>
            <p:cNvSpPr/>
            <p:nvPr/>
          </p:nvSpPr>
          <p:spPr>
            <a:xfrm>
              <a:off x="5881214"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五角星 19"/>
            <p:cNvSpPr/>
            <p:nvPr/>
          </p:nvSpPr>
          <p:spPr>
            <a:xfrm>
              <a:off x="6384080"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五角星 20"/>
            <p:cNvSpPr/>
            <p:nvPr/>
          </p:nvSpPr>
          <p:spPr>
            <a:xfrm>
              <a:off x="2475526"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五角星 22"/>
            <p:cNvSpPr/>
            <p:nvPr/>
          </p:nvSpPr>
          <p:spPr>
            <a:xfrm>
              <a:off x="2978393"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五角星 23"/>
            <p:cNvSpPr/>
            <p:nvPr/>
          </p:nvSpPr>
          <p:spPr>
            <a:xfrm>
              <a:off x="3481259"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8" name="直接连接符 27"/>
            <p:cNvCxnSpPr/>
            <p:nvPr/>
          </p:nvCxnSpPr>
          <p:spPr>
            <a:xfrm flipH="1">
              <a:off x="3762587" y="1235318"/>
              <a:ext cx="4439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a:off x="4856704" y="1235318"/>
              <a:ext cx="443996"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4127713135"/>
      </p:ext>
    </p:extLst>
  </p:cSld>
  <p:clrMapOvr>
    <a:masterClrMapping/>
  </p:clrMapOvr>
  <mc:AlternateContent>
    <mc:Choice Requires="p14">
      <p:transition advTm="6000" p14:dur="0"/>
    </mc:Choice>
    <mc:Fallback>
      <p:transition advTm="6000"/>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7"/>
                                        </p:tgtEl>
                                        <p:attrNameLst>
                                          <p:attrName>style.visibility</p:attrName>
                                        </p:attrNameLst>
                                      </p:cBhvr>
                                      <p:to>
                                        <p:strVal val="visible"/>
                                      </p:to>
                                    </p:set>
                                    <p:anim calcmode="lin" valueType="num">
                                      <p:cBhvr>
                                        <p:cTn dur="500" fill="hold" id="18"/>
                                        <p:tgtEl>
                                          <p:spTgt spid="27"/>
                                        </p:tgtEl>
                                        <p:attrNameLst>
                                          <p:attrName>ppt_w</p:attrName>
                                        </p:attrNameLst>
                                      </p:cBhvr>
                                      <p:tavLst>
                                        <p:tav tm="0">
                                          <p:val>
                                            <p:fltVal val="0"/>
                                          </p:val>
                                        </p:tav>
                                        <p:tav tm="100000">
                                          <p:val>
                                            <p:strVal val="#ppt_w"/>
                                          </p:val>
                                        </p:tav>
                                      </p:tavLst>
                                    </p:anim>
                                    <p:anim calcmode="lin" valueType="num">
                                      <p:cBhvr>
                                        <p:cTn dur="500" fill="hold" id="19"/>
                                        <p:tgtEl>
                                          <p:spTgt spid="27"/>
                                        </p:tgtEl>
                                        <p:attrNameLst>
                                          <p:attrName>ppt_h</p:attrName>
                                        </p:attrNameLst>
                                      </p:cBhvr>
                                      <p:tavLst>
                                        <p:tav tm="0">
                                          <p:val>
                                            <p:fltVal val="0"/>
                                          </p:val>
                                        </p:tav>
                                        <p:tav tm="100000">
                                          <p:val>
                                            <p:strVal val="#ppt_h"/>
                                          </p:val>
                                        </p:tav>
                                      </p:tavLst>
                                    </p:anim>
                                    <p:animEffect filter="fade" transition="in">
                                      <p:cBhvr>
                                        <p:cTn dur="500" id="20"/>
                                        <p:tgtEl>
                                          <p:spTgt spid="27"/>
                                        </p:tgtEl>
                                      </p:cBhvr>
                                    </p:animEffect>
                                  </p:childTnLst>
                                </p:cTn>
                              </p:par>
                            </p:childTnLst>
                          </p:cTn>
                        </p:par>
                        <p:par>
                          <p:cTn fill="hold" id="21" nodeType="afterGroup">
                            <p:stCondLst>
                              <p:cond delay="1500"/>
                            </p:stCondLst>
                            <p:childTnLst>
                              <p:par>
                                <p:cTn fill="hold" grpId="0" id="22" nodeType="afterEffect" presetClass="entr" presetID="52" presetSubtype="0">
                                  <p:stCondLst>
                                    <p:cond delay="0"/>
                                  </p:stCondLst>
                                  <p:iterate type="lt">
                                    <p:tmPct val="10000"/>
                                  </p:iterate>
                                  <p:childTnLst>
                                    <p:set>
                                      <p:cBhvr>
                                        <p:cTn dur="1" fill="hold" id="23">
                                          <p:stCondLst>
                                            <p:cond delay="0"/>
                                          </p:stCondLst>
                                        </p:cTn>
                                        <p:tgtEl>
                                          <p:spTgt spid="13"/>
                                        </p:tgtEl>
                                        <p:attrNameLst>
                                          <p:attrName>style.visibility</p:attrName>
                                        </p:attrNameLst>
                                      </p:cBhvr>
                                      <p:to>
                                        <p:strVal val="visible"/>
                                      </p:to>
                                    </p:set>
                                    <p:animScale>
                                      <p:cBhvr>
                                        <p:cTn decel="50000" dur="1000" fill="hold" id="24">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5">
                                          <p:stCondLst>
                                            <p:cond delay="0"/>
                                          </p:stCondLst>
                                        </p:cTn>
                                        <p:tgtEl>
                                          <p:spTgt spid="13"/>
                                        </p:tgtEl>
                                        <p:attrNameLst>
                                          <p:attrName>ppt_x</p:attrName>
                                          <p:attrName>ppt_y</p:attrName>
                                        </p:attrNameLst>
                                      </p:cBhvr>
                                    </p:animMotion>
                                    <p:animEffect filter="fade" transition="in">
                                      <p:cBhvr>
                                        <p:cTn dur="1000" id="26"/>
                                        <p:tgtEl>
                                          <p:spTgt spid="13"/>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3"/>
                                        </p:tgtEl>
                                        <p:attrNameLst>
                                          <p:attrName>style.visibility</p:attrName>
                                        </p:attrNameLst>
                                      </p:cBhvr>
                                      <p:to>
                                        <p:strVal val="visible"/>
                                      </p:to>
                                    </p:set>
                                    <p:animEffect filter="barn(inVertical)" transition="in">
                                      <p:cBhvr>
                                        <p:cTn dur="500" id="30"/>
                                        <p:tgtEl>
                                          <p:spTgt spid="3"/>
                                        </p:tgtEl>
                                      </p:cBhvr>
                                    </p:animEffect>
                                  </p:childTnLst>
                                </p:cTn>
                              </p:par>
                            </p:childTnLst>
                          </p:cTn>
                        </p:par>
                        <p:par>
                          <p:cTn fill="hold" id="31" nodeType="afterGroup">
                            <p:stCondLst>
                              <p:cond delay="3000"/>
                            </p:stCondLst>
                            <p:childTnLst>
                              <p:par>
                                <p:cTn fill="hold" id="32" nodeType="afterEffect" presetClass="entr" presetID="2" presetSubtype="4">
                                  <p:stCondLst>
                                    <p:cond delay="0"/>
                                  </p:stCondLst>
                                  <p:childTnLst>
                                    <p:set>
                                      <p:cBhvr>
                                        <p:cTn dur="1" fill="hold" id="33">
                                          <p:stCondLst>
                                            <p:cond delay="0"/>
                                          </p:stCondLst>
                                        </p:cTn>
                                        <p:tgtEl>
                                          <p:spTgt spid="18"/>
                                        </p:tgtEl>
                                        <p:attrNameLst>
                                          <p:attrName>style.visibility</p:attrName>
                                        </p:attrNameLst>
                                      </p:cBhvr>
                                      <p:to>
                                        <p:strVal val="visible"/>
                                      </p:to>
                                    </p:set>
                                    <p:anim calcmode="lin" valueType="num">
                                      <p:cBhvr additive="base">
                                        <p:cTn dur="500" fill="hold" id="34"/>
                                        <p:tgtEl>
                                          <p:spTgt spid="18"/>
                                        </p:tgtEl>
                                        <p:attrNameLst>
                                          <p:attrName>ppt_x</p:attrName>
                                        </p:attrNameLst>
                                      </p:cBhvr>
                                      <p:tavLst>
                                        <p:tav tm="0">
                                          <p:val>
                                            <p:strVal val="#ppt_x"/>
                                          </p:val>
                                        </p:tav>
                                        <p:tav tm="100000">
                                          <p:val>
                                            <p:strVal val="#ppt_x"/>
                                          </p:val>
                                        </p:tav>
                                      </p:tavLst>
                                    </p:anim>
                                    <p:anim calcmode="lin" valueType="num">
                                      <p:cBhvr additive="base">
                                        <p:cTn dur="500" fill="hold" id="35"/>
                                        <p:tgtEl>
                                          <p:spTgt spid="18"/>
                                        </p:tgtEl>
                                        <p:attrNameLst>
                                          <p:attrName>ppt_y</p:attrName>
                                        </p:attrNameLst>
                                      </p:cBhvr>
                                      <p:tavLst>
                                        <p:tav tm="0">
                                          <p:val>
                                            <p:strVal val="1+#ppt_h/2"/>
                                          </p:val>
                                        </p:tav>
                                        <p:tav tm="100000">
                                          <p:val>
                                            <p:strVal val="#ppt_y"/>
                                          </p:val>
                                        </p:tav>
                                      </p:tavLst>
                                    </p:anim>
                                  </p:childTnLst>
                                </p:cTn>
                              </p:par>
                            </p:childTnLst>
                          </p:cTn>
                        </p:par>
                        <p:par>
                          <p:cTn fill="hold" id="36" nodeType="afterGroup">
                            <p:stCondLst>
                              <p:cond delay="3500"/>
                            </p:stCondLst>
                            <p:childTnLst>
                              <p:par>
                                <p:cTn fill="hold" grpId="0" id="37" nodeType="afterEffect" presetClass="entr" presetID="53" presetSubtype="0">
                                  <p:stCondLst>
                                    <p:cond delay="0"/>
                                  </p:stCondLst>
                                  <p:childTnLst>
                                    <p:set>
                                      <p:cBhvr>
                                        <p:cTn dur="1" fill="hold" id="38">
                                          <p:stCondLst>
                                            <p:cond delay="0"/>
                                          </p:stCondLst>
                                        </p:cTn>
                                        <p:tgtEl>
                                          <p:spTgt spid="19"/>
                                        </p:tgtEl>
                                        <p:attrNameLst>
                                          <p:attrName>style.visibility</p:attrName>
                                        </p:attrNameLst>
                                      </p:cBhvr>
                                      <p:to>
                                        <p:strVal val="visible"/>
                                      </p:to>
                                    </p:set>
                                    <p:anim calcmode="lin" valueType="num">
                                      <p:cBhvr>
                                        <p:cTn dur="500" fill="hold" id="39"/>
                                        <p:tgtEl>
                                          <p:spTgt spid="19"/>
                                        </p:tgtEl>
                                        <p:attrNameLst>
                                          <p:attrName>ppt_w</p:attrName>
                                        </p:attrNameLst>
                                      </p:cBhvr>
                                      <p:tavLst>
                                        <p:tav tm="0">
                                          <p:val>
                                            <p:fltVal val="0"/>
                                          </p:val>
                                        </p:tav>
                                        <p:tav tm="100000">
                                          <p:val>
                                            <p:strVal val="#ppt_w"/>
                                          </p:val>
                                        </p:tav>
                                      </p:tavLst>
                                    </p:anim>
                                    <p:anim calcmode="lin" valueType="num">
                                      <p:cBhvr>
                                        <p:cTn dur="500" fill="hold" id="40"/>
                                        <p:tgtEl>
                                          <p:spTgt spid="19"/>
                                        </p:tgtEl>
                                        <p:attrNameLst>
                                          <p:attrName>ppt_h</p:attrName>
                                        </p:attrNameLst>
                                      </p:cBhvr>
                                      <p:tavLst>
                                        <p:tav tm="0">
                                          <p:val>
                                            <p:fltVal val="0"/>
                                          </p:val>
                                        </p:tav>
                                        <p:tav tm="100000">
                                          <p:val>
                                            <p:strVal val="#ppt_h"/>
                                          </p:val>
                                        </p:tav>
                                      </p:tavLst>
                                    </p:anim>
                                    <p:animEffect filter="fade" transition="in">
                                      <p:cBhvr>
                                        <p:cTn dur="500" id="41"/>
                                        <p:tgtEl>
                                          <p:spTgt spid="19"/>
                                        </p:tgtEl>
                                      </p:cBhvr>
                                    </p:animEffect>
                                  </p:childTnLst>
                                </p:cTn>
                              </p:par>
                            </p:childTnLst>
                          </p:cTn>
                        </p:par>
                        <p:par>
                          <p:cTn fill="hold" id="42" nodeType="afterGroup">
                            <p:stCondLst>
                              <p:cond delay="4000"/>
                            </p:stCondLst>
                            <p:childTnLst>
                              <p:par>
                                <p:cTn fill="hold" id="43" nodeType="afterEffect" presetClass="entr" presetID="2" presetSubtype="9">
                                  <p:stCondLst>
                                    <p:cond delay="0"/>
                                  </p:stCondLst>
                                  <p:childTnLst>
                                    <p:set>
                                      <p:cBhvr>
                                        <p:cTn dur="1" fill="hold" id="44">
                                          <p:stCondLst>
                                            <p:cond delay="0"/>
                                          </p:stCondLst>
                                        </p:cTn>
                                        <p:tgtEl>
                                          <p:spTgt spid="25"/>
                                        </p:tgtEl>
                                        <p:attrNameLst>
                                          <p:attrName>style.visibility</p:attrName>
                                        </p:attrNameLst>
                                      </p:cBhvr>
                                      <p:to>
                                        <p:strVal val="visible"/>
                                      </p:to>
                                    </p:set>
                                    <p:anim calcmode="lin" valueType="num">
                                      <p:cBhvr additive="base">
                                        <p:cTn dur="500" fill="hold" id="45"/>
                                        <p:tgtEl>
                                          <p:spTgt spid="25"/>
                                        </p:tgtEl>
                                        <p:attrNameLst>
                                          <p:attrName>ppt_x</p:attrName>
                                        </p:attrNameLst>
                                      </p:cBhvr>
                                      <p:tavLst>
                                        <p:tav tm="0">
                                          <p:val>
                                            <p:strVal val="0-#ppt_w/2"/>
                                          </p:val>
                                        </p:tav>
                                        <p:tav tm="100000">
                                          <p:val>
                                            <p:strVal val="#ppt_x"/>
                                          </p:val>
                                        </p:tav>
                                      </p:tavLst>
                                    </p:anim>
                                    <p:anim calcmode="lin" valueType="num">
                                      <p:cBhvr additive="base">
                                        <p:cTn dur="500" fill="hold" id="46"/>
                                        <p:tgtEl>
                                          <p:spTgt spid="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9"/>
      <p:bldP grpId="0" spid="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PA-1022109">
            <a:extLst>
              <a:ext uri="{FF2B5EF4-FFF2-40B4-BE49-F238E27FC236}">
                <a16:creationId xmlns:a16="http://schemas.microsoft.com/office/drawing/2014/main" id="{B63CB6CC-33AD-4300-B1DA-46C77CCA9361}"/>
              </a:ext>
            </a:extLst>
          </p:cNvPr>
          <p:cNvGrpSpPr/>
          <p:nvPr>
            <p:custDataLst>
              <p:tags r:id="rId2"/>
            </p:custDataLst>
          </p:nvPr>
        </p:nvGrpSpPr>
        <p:grpSpPr>
          <a:xfrm>
            <a:off x="613395" y="1029267"/>
            <a:ext cx="4852201" cy="588947"/>
            <a:chOff x="1643201" y="3586692"/>
            <a:chExt cx="6348906" cy="803962"/>
          </a:xfrm>
        </p:grpSpPr>
        <p:sp>
          <p:nvSpPr>
            <p:cNvPr id="12" name="PA-对角圆角矩形 2">
              <a:extLst>
                <a:ext uri="{FF2B5EF4-FFF2-40B4-BE49-F238E27FC236}">
                  <a16:creationId xmlns:a16="http://schemas.microsoft.com/office/drawing/2014/main" id="{36F70537-3BA8-4404-81A0-A5A6A86ABC9A}"/>
                </a:ext>
              </a:extLst>
            </p:cNvPr>
            <p:cNvSpPr/>
            <p:nvPr>
              <p:custDataLst>
                <p:tags r:id="rId3"/>
              </p:custDataLst>
            </p:nvPr>
          </p:nvSpPr>
          <p:spPr>
            <a:xfrm>
              <a:off x="1643201" y="3586692"/>
              <a:ext cx="6348906" cy="803962"/>
            </a:xfrm>
            <a:prstGeom prst="round2DiagRect">
              <a:avLst>
                <a:gd fmla="val 0" name="adj1"/>
                <a:gd fmla="val 0" name="adj2"/>
              </a:avLst>
            </a:prstGeom>
            <a:solidFill>
              <a:srgbClr val="C00000"/>
            </a:solidFill>
            <a:ln algn="ctr" cap="flat" cmpd="sng" w="12700">
              <a:noFill/>
              <a:prstDash val="solid"/>
              <a:miter lim="800000"/>
            </a:ln>
            <a:effectLst/>
          </p:spPr>
          <p:txBody>
            <a:bodyPr anchor="ctr" rtlCol="0"/>
            <a:lstStyle/>
            <a:p>
              <a:pPr algn="ctr" defTabSz="514350">
                <a:defRPr/>
              </a:pPr>
              <a:endParaRPr altLang="en-US" kern="0" lang="zh-CN" sz="1013">
                <a:solidFill>
                  <a:prstClr val="white"/>
                </a:solidFill>
                <a:latin charset="-122" pitchFamily="34" typeface="微软雅黑"/>
                <a:ea charset="-122" pitchFamily="34" typeface="微软雅黑"/>
              </a:endParaRPr>
            </a:p>
          </p:txBody>
        </p:sp>
        <p:sp>
          <p:nvSpPr>
            <p:cNvPr id="13" name="PA-矩形 11">
              <a:extLst>
                <a:ext uri="{FF2B5EF4-FFF2-40B4-BE49-F238E27FC236}">
                  <a16:creationId xmlns:a16="http://schemas.microsoft.com/office/drawing/2014/main" id="{DA931451-25A7-47A0-B39D-9B56410707BB}"/>
                </a:ext>
              </a:extLst>
            </p:cNvPr>
            <p:cNvSpPr/>
            <p:nvPr>
              <p:custDataLst>
                <p:tags r:id="rId4"/>
              </p:custDataLst>
            </p:nvPr>
          </p:nvSpPr>
          <p:spPr>
            <a:xfrm>
              <a:off x="2560480" y="3728329"/>
              <a:ext cx="3747646" cy="624116"/>
            </a:xfrm>
            <a:prstGeom prst="rect">
              <a:avLst/>
            </a:prstGeom>
          </p:spPr>
          <p:txBody>
            <a:bodyPr wrap="none">
              <a:spAutoFit/>
            </a:bodyPr>
            <a:lstStyle/>
            <a:p>
              <a:pPr lvl="0"/>
              <a:r>
                <a:rPr altLang="en-US" kern="0" lang="zh-CN" sz="2400">
                  <a:solidFill>
                    <a:prstClr val="white"/>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 第一笔“特殊党费”</a:t>
              </a:r>
            </a:p>
          </p:txBody>
        </p:sp>
      </p:grpSp>
      <p:sp>
        <p:nvSpPr>
          <p:cNvPr id="17" name="PA-圆角矩形 30">
            <a:extLst>
              <a:ext uri="{FF2B5EF4-FFF2-40B4-BE49-F238E27FC236}">
                <a16:creationId xmlns:a16="http://schemas.microsoft.com/office/drawing/2014/main" id="{CAE6F060-D61C-4D3E-9F8D-76660465D1F4}"/>
              </a:ext>
            </a:extLst>
          </p:cNvPr>
          <p:cNvSpPr/>
          <p:nvPr>
            <p:custDataLst>
              <p:tags r:id="rId5"/>
            </p:custDataLst>
          </p:nvPr>
        </p:nvSpPr>
        <p:spPr>
          <a:xfrm>
            <a:off x="613396" y="1721973"/>
            <a:ext cx="4862769" cy="2992902"/>
          </a:xfrm>
          <a:prstGeom prst="roundRect">
            <a:avLst>
              <a:gd fmla="val 0" name="adj"/>
            </a:avLst>
          </a:prstGeom>
          <a:noFill/>
          <a:ln cap="flat" cmpd="sng" w="25400">
            <a:solidFill>
              <a:srgbClr val="C00000"/>
            </a:solidFill>
            <a:prstDash val="solid"/>
            <a:headEnd len="med" type="none" w="med"/>
            <a:tailEnd len="med" type="none" w="med"/>
          </a:ln>
        </p:spPr>
        <p:txBody>
          <a:bodyPr anchor="ctr"/>
          <a:lstStyle/>
          <a:p>
            <a:pPr algn="ctr"/>
            <a:endParaRPr altLang="en-US" lang="zh-CN" sz="1350">
              <a:solidFill>
                <a:srgbClr val="FFFFFF"/>
              </a:solidFill>
              <a:latin typeface="+mj-ea"/>
              <a:ea typeface="+mj-ea"/>
            </a:endParaRPr>
          </a:p>
        </p:txBody>
      </p:sp>
      <p:sp>
        <p:nvSpPr>
          <p:cNvPr id="18" name="文本框 17">
            <a:extLst>
              <a:ext uri="{FF2B5EF4-FFF2-40B4-BE49-F238E27FC236}">
                <a16:creationId xmlns:a16="http://schemas.microsoft.com/office/drawing/2014/main" id="{B53959BA-2C62-4AE2-B8DD-68B6B2F9D0D5}"/>
              </a:ext>
            </a:extLst>
          </p:cNvPr>
          <p:cNvSpPr txBox="1"/>
          <p:nvPr/>
        </p:nvSpPr>
        <p:spPr>
          <a:xfrm>
            <a:off x="823082" y="1818437"/>
            <a:ext cx="4432829" cy="2491740"/>
          </a:xfrm>
          <a:prstGeom prst="rect">
            <a:avLst/>
          </a:prstGeom>
          <a:noFill/>
          <a:ln>
            <a:noFill/>
          </a:ln>
        </p:spPr>
        <p:txBody>
          <a:bodyPr rtlCol="0" wrap="square">
            <a:spAutoFit/>
          </a:bodyPr>
          <a:lstStyle/>
          <a:p>
            <a:pPr algn="just">
              <a:lnSpc>
                <a:spcPct val="150000"/>
              </a:lnSpc>
            </a:pPr>
            <a:r>
              <a:rPr altLang="zh-CN" lang="en-US" sz="1500">
                <a:solidFill>
                  <a:schemeClr val="tx1">
                    <a:lumMod val="75000"/>
                    <a:lumOff val="25000"/>
                  </a:schemeClr>
                </a:solidFill>
                <a:latin charset="-122" panose="020b0500000000000000" pitchFamily="34" typeface="思源黑体 CN Regular"/>
                <a:ea charset="-122" panose="020b0500000000000000" pitchFamily="34" typeface="思源黑体 CN Regular"/>
              </a:rPr>
              <a:t>2008年5月13日14时，也就是汶川大地震发生24小时内，绍兴县柯岩街道党工委书记的办公室里，急匆匆来了一个60多岁的男子。他头发灰白，脸上满是汗水和焦急，上身着一件旧衣服，裤管一只高一只低，手里提着一个沉甸甸的黑色塑料袋。“这是我的10万元党费，请组织帮助转交给四川灾区。”</a:t>
            </a:r>
          </a:p>
        </p:txBody>
      </p:sp>
      <p:sp>
        <p:nvSpPr>
          <p:cNvPr id="3" name="矩形 2">
            <a:extLst>
              <a:ext uri="{FF2B5EF4-FFF2-40B4-BE49-F238E27FC236}">
                <a16:creationId xmlns:a16="http://schemas.microsoft.com/office/drawing/2014/main" id="{265C258D-52A2-486B-984C-037E0D605CBE}"/>
              </a:ext>
            </a:extLst>
          </p:cNvPr>
          <p:cNvSpPr/>
          <p:nvPr/>
        </p:nvSpPr>
        <p:spPr>
          <a:xfrm>
            <a:off x="613396" y="4543425"/>
            <a:ext cx="4862769" cy="171450"/>
          </a:xfrm>
          <a:prstGeom prst="rect">
            <a:avLst/>
          </a:prstGeom>
          <a:solidFill>
            <a:srgbClr val="C900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350"/>
          </a:p>
        </p:txBody>
      </p:sp>
      <p:pic>
        <p:nvPicPr>
          <p:cNvPr id="21" name="图片 20">
            <a:extLst>
              <a:ext uri="{FF2B5EF4-FFF2-40B4-BE49-F238E27FC236}">
                <a16:creationId xmlns:a16="http://schemas.microsoft.com/office/drawing/2014/main" id="{BB901255-B04B-45B4-B7EE-2460915780C9}"/>
              </a:ext>
            </a:extLst>
          </p:cNvPr>
          <p:cNvPicPr>
            <a:picLocks noChangeAspect="1"/>
          </p:cNvPicPr>
          <p:nvPr/>
        </p:nvPicPr>
        <p:blipFill>
          <a:blip r:embed="rId6">
            <a:extLst>
              <a:ext uri="{28A0092B-C50C-407E-A947-70E740481C1C}">
                <a14:useLocalDpi val="0"/>
              </a:ext>
            </a:extLst>
          </a:blip>
          <a:srcRect b="32046"/>
          <a:stretch>
            <a:fillRect/>
          </a:stretch>
        </p:blipFill>
        <p:spPr>
          <a:xfrm>
            <a:off x="1476879" y="3670131"/>
            <a:ext cx="3117181" cy="1044745"/>
          </a:xfrm>
          <a:prstGeom prst="rect">
            <a:avLst/>
          </a:prstGeom>
        </p:spPr>
      </p:pic>
      <p:pic>
        <p:nvPicPr>
          <p:cNvPr id="5" name="图片 4">
            <a:extLst>
              <a:ext uri="{FF2B5EF4-FFF2-40B4-BE49-F238E27FC236}">
                <a16:creationId xmlns:a16="http://schemas.microsoft.com/office/drawing/2014/main" id="{E374FB94-B53B-4504-89E4-AB15F37963A8}"/>
              </a:ext>
            </a:extLst>
          </p:cNvPr>
          <p:cNvPicPr>
            <a:picLocks noChangeAspect="1"/>
          </p:cNvPicPr>
          <p:nvPr/>
        </p:nvPicPr>
        <p:blipFill>
          <a:blip r:embed="rId7">
            <a:extLst>
              <a:ext uri="{28A0092B-C50C-407E-A947-70E740481C1C}">
                <a14:useLocalDpi val="0"/>
              </a:ext>
            </a:extLst>
          </a:blip>
          <a:stretch>
            <a:fillRect/>
          </a:stretch>
        </p:blipFill>
        <p:spPr>
          <a:xfrm>
            <a:off x="4929380" y="666750"/>
            <a:ext cx="4824220" cy="4427821"/>
          </a:xfrm>
          <a:prstGeom prst="rect">
            <a:avLst/>
          </a:prstGeom>
        </p:spPr>
      </p:pic>
    </p:spTree>
    <p:extLst>
      <p:ext uri="{BB962C8B-B14F-4D97-AF65-F5344CB8AC3E}">
        <p14:creationId val="739679612"/>
      </p:ext>
    </p:extLst>
  </p:cSld>
  <p:clrMapOvr>
    <a:masterClrMapping/>
  </p:clrMapOvr>
  <mc:AlternateContent>
    <mc:Choice Requires="p14">
      <p:transition advTm="4000" p14:dur="1400" spd="slow">
        <p14:doors dir="vert"/>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4">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fill="hold" id="7"/>
                                        <p:tgtEl>
                                          <p:spTgt spid="5"/>
                                        </p:tgtEl>
                                        <p:attrNameLst>
                                          <p:attrName>ppt_x</p:attrName>
                                        </p:attrNameLst>
                                      </p:cBhvr>
                                      <p:tavLst>
                                        <p:tav tm="0">
                                          <p:val>
                                            <p:strVal val="#ppt_x"/>
                                          </p:val>
                                        </p:tav>
                                        <p:tav tm="100000">
                                          <p:val>
                                            <p:strVal val="#ppt_x"/>
                                          </p:val>
                                        </p:tav>
                                      </p:tavLst>
                                    </p:anim>
                                    <p:anim calcmode="lin" valueType="num">
                                      <p:cBhvr additive="base">
                                        <p:cTn dur="500" fill="hold" id="8"/>
                                        <p:tgtEl>
                                          <p:spTgt spid="5"/>
                                        </p:tgtEl>
                                        <p:attrNameLst>
                                          <p:attrName>ppt_y</p:attrName>
                                        </p:attrNameLst>
                                      </p:cBhvr>
                                      <p:tavLst>
                                        <p:tav tm="0">
                                          <p:val>
                                            <p:strVal val="1+#ppt_h/2"/>
                                          </p:val>
                                        </p:tav>
                                        <p:tav tm="100000">
                                          <p:val>
                                            <p:strVal val="#ppt_y"/>
                                          </p:val>
                                        </p:tav>
                                      </p:tavLst>
                                    </p:anim>
                                  </p:childTnLst>
                                </p:cTn>
                              </p:par>
                              <p:par>
                                <p:cTn fill="hold" id="9" nodeType="withEffect" presetClass="entr" presetID="2" presetSubtype="4">
                                  <p:stCondLst>
                                    <p:cond delay="0"/>
                                  </p:stCondLst>
                                  <p:childTnLst>
                                    <p:set>
                                      <p:cBhvr>
                                        <p:cTn dur="1" fill="hold" id="10">
                                          <p:stCondLst>
                                            <p:cond delay="0"/>
                                          </p:stCondLst>
                                        </p:cTn>
                                        <p:tgtEl>
                                          <p:spTgt spid="11"/>
                                        </p:tgtEl>
                                        <p:attrNameLst>
                                          <p:attrName>style.visibility</p:attrName>
                                        </p:attrNameLst>
                                      </p:cBhvr>
                                      <p:to>
                                        <p:strVal val="visible"/>
                                      </p:to>
                                    </p:set>
                                    <p:anim calcmode="lin" valueType="num">
                                      <p:cBhvr additive="base">
                                        <p:cTn dur="500" fill="hold" id="11"/>
                                        <p:tgtEl>
                                          <p:spTgt spid="11"/>
                                        </p:tgtEl>
                                        <p:attrNameLst>
                                          <p:attrName>ppt_x</p:attrName>
                                        </p:attrNameLst>
                                      </p:cBhvr>
                                      <p:tavLst>
                                        <p:tav tm="0">
                                          <p:val>
                                            <p:strVal val="#ppt_x"/>
                                          </p:val>
                                        </p:tav>
                                        <p:tav tm="100000">
                                          <p:val>
                                            <p:strVal val="#ppt_x"/>
                                          </p:val>
                                        </p:tav>
                                      </p:tavLst>
                                    </p:anim>
                                    <p:anim calcmode="lin" valueType="num">
                                      <p:cBhvr additive="base">
                                        <p:cTn dur="500" fill="hold" id="12"/>
                                        <p:tgtEl>
                                          <p:spTgt spid="11"/>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additive="base">
                                        <p:cTn dur="500" fill="hold" id="15"/>
                                        <p:tgtEl>
                                          <p:spTgt spid="17"/>
                                        </p:tgtEl>
                                        <p:attrNameLst>
                                          <p:attrName>ppt_x</p:attrName>
                                        </p:attrNameLst>
                                      </p:cBhvr>
                                      <p:tavLst>
                                        <p:tav tm="0">
                                          <p:val>
                                            <p:strVal val="#ppt_x"/>
                                          </p:val>
                                        </p:tav>
                                        <p:tav tm="100000">
                                          <p:val>
                                            <p:strVal val="#ppt_x"/>
                                          </p:val>
                                        </p:tav>
                                      </p:tavLst>
                                    </p:anim>
                                    <p:anim calcmode="lin" valueType="num">
                                      <p:cBhvr additive="base">
                                        <p:cTn dur="500" fill="hold" id="16"/>
                                        <p:tgtEl>
                                          <p:spTgt spid="17"/>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4">
                                  <p:stCondLst>
                                    <p:cond delay="0"/>
                                  </p:stCondLst>
                                  <p:childTnLst>
                                    <p:set>
                                      <p:cBhvr>
                                        <p:cTn dur="1" fill="hold" id="18">
                                          <p:stCondLst>
                                            <p:cond delay="0"/>
                                          </p:stCondLst>
                                        </p:cTn>
                                        <p:tgtEl>
                                          <p:spTgt spid="18"/>
                                        </p:tgtEl>
                                        <p:attrNameLst>
                                          <p:attrName>style.visibility</p:attrName>
                                        </p:attrNameLst>
                                      </p:cBhvr>
                                      <p:to>
                                        <p:strVal val="visible"/>
                                      </p:to>
                                    </p:set>
                                    <p:anim calcmode="lin" valueType="num">
                                      <p:cBhvr additive="base">
                                        <p:cTn dur="500" fill="hold" id="19"/>
                                        <p:tgtEl>
                                          <p:spTgt spid="18"/>
                                        </p:tgtEl>
                                        <p:attrNameLst>
                                          <p:attrName>ppt_x</p:attrName>
                                        </p:attrNameLst>
                                      </p:cBhvr>
                                      <p:tavLst>
                                        <p:tav tm="0">
                                          <p:val>
                                            <p:strVal val="#ppt_x"/>
                                          </p:val>
                                        </p:tav>
                                        <p:tav tm="100000">
                                          <p:val>
                                            <p:strVal val="#ppt_x"/>
                                          </p:val>
                                        </p:tav>
                                      </p:tavLst>
                                    </p:anim>
                                    <p:anim calcmode="lin" valueType="num">
                                      <p:cBhvr additive="base">
                                        <p:cTn dur="500" fill="hold" id="20"/>
                                        <p:tgtEl>
                                          <p:spTgt spid="18"/>
                                        </p:tgtEl>
                                        <p:attrNameLst>
                                          <p:attrName>ppt_y</p:attrName>
                                        </p:attrNameLst>
                                      </p:cBhvr>
                                      <p:tavLst>
                                        <p:tav tm="0">
                                          <p:val>
                                            <p:strVal val="1+#ppt_h/2"/>
                                          </p:val>
                                        </p:tav>
                                        <p:tav tm="100000">
                                          <p:val>
                                            <p:strVal val="#ppt_y"/>
                                          </p:val>
                                        </p:tav>
                                      </p:tavLst>
                                    </p:anim>
                                  </p:childTnLst>
                                </p:cTn>
                              </p:par>
                              <p:par>
                                <p:cTn fill="hold" id="21" nodeType="withEffect" presetClass="entr" presetID="2" presetSubtype="4">
                                  <p:stCondLst>
                                    <p:cond delay="0"/>
                                  </p:stCondLst>
                                  <p:childTnLst>
                                    <p:set>
                                      <p:cBhvr>
                                        <p:cTn dur="1" fill="hold" id="22">
                                          <p:stCondLst>
                                            <p:cond delay="0"/>
                                          </p:stCondLst>
                                        </p:cTn>
                                        <p:tgtEl>
                                          <p:spTgt spid="21"/>
                                        </p:tgtEl>
                                        <p:attrNameLst>
                                          <p:attrName>style.visibility</p:attrName>
                                        </p:attrNameLst>
                                      </p:cBhvr>
                                      <p:to>
                                        <p:strVal val="visible"/>
                                      </p:to>
                                    </p:set>
                                    <p:anim calcmode="lin" valueType="num">
                                      <p:cBhvr additive="base">
                                        <p:cTn dur="500" fill="hold" id="23"/>
                                        <p:tgtEl>
                                          <p:spTgt spid="21"/>
                                        </p:tgtEl>
                                        <p:attrNameLst>
                                          <p:attrName>ppt_x</p:attrName>
                                        </p:attrNameLst>
                                      </p:cBhvr>
                                      <p:tavLst>
                                        <p:tav tm="0">
                                          <p:val>
                                            <p:strVal val="#ppt_x"/>
                                          </p:val>
                                        </p:tav>
                                        <p:tav tm="100000">
                                          <p:val>
                                            <p:strVal val="#ppt_x"/>
                                          </p:val>
                                        </p:tav>
                                      </p:tavLst>
                                    </p:anim>
                                    <p:anim calcmode="lin" valueType="num">
                                      <p:cBhvr additive="base">
                                        <p:cTn dur="500" fill="hold" id="24"/>
                                        <p:tgtEl>
                                          <p:spTgt spid="21"/>
                                        </p:tgtEl>
                                        <p:attrNameLst>
                                          <p:attrName>ppt_y</p:attrName>
                                        </p:attrNameLst>
                                      </p:cBhvr>
                                      <p:tavLst>
                                        <p:tav tm="0">
                                          <p:val>
                                            <p:strVal val="1+#ppt_h/2"/>
                                          </p:val>
                                        </p:tav>
                                        <p:tav tm="100000">
                                          <p:val>
                                            <p:strVal val="#ppt_y"/>
                                          </p:val>
                                        </p:tav>
                                      </p:tavLst>
                                    </p:anim>
                                  </p:childTnLst>
                                </p:cTn>
                              </p:par>
                              <p:par>
                                <p:cTn fill="hold" grpId="0" id="25" nodeType="withEffect" presetClass="entr" presetID="2" presetSubtype="4">
                                  <p:stCondLst>
                                    <p:cond delay="0"/>
                                  </p:stCondLst>
                                  <p:childTnLst>
                                    <p:set>
                                      <p:cBhvr>
                                        <p:cTn dur="1" fill="hold" id="26">
                                          <p:stCondLst>
                                            <p:cond delay="0"/>
                                          </p:stCondLst>
                                        </p:cTn>
                                        <p:tgtEl>
                                          <p:spTgt spid="3"/>
                                        </p:tgtEl>
                                        <p:attrNameLst>
                                          <p:attrName>style.visibility</p:attrName>
                                        </p:attrNameLst>
                                      </p:cBhvr>
                                      <p:to>
                                        <p:strVal val="visible"/>
                                      </p:to>
                                    </p:set>
                                    <p:anim calcmode="lin" valueType="num">
                                      <p:cBhvr additive="base">
                                        <p:cTn dur="500" fill="hold" id="27"/>
                                        <p:tgtEl>
                                          <p:spTgt spid="3"/>
                                        </p:tgtEl>
                                        <p:attrNameLst>
                                          <p:attrName>ppt_x</p:attrName>
                                        </p:attrNameLst>
                                      </p:cBhvr>
                                      <p:tavLst>
                                        <p:tav tm="0">
                                          <p:val>
                                            <p:strVal val="#ppt_x"/>
                                          </p:val>
                                        </p:tav>
                                        <p:tav tm="100000">
                                          <p:val>
                                            <p:strVal val="#ppt_x"/>
                                          </p:val>
                                        </p:tav>
                                      </p:tavLst>
                                    </p:anim>
                                    <p:anim calcmode="lin" valueType="num">
                                      <p:cBhvr additive="base">
                                        <p:cTn dur="500" fill="hold" id="28"/>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3"/>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PA-矩形 31">
            <a:extLst>
              <a:ext uri="{FF2B5EF4-FFF2-40B4-BE49-F238E27FC236}">
                <a16:creationId xmlns:a16="http://schemas.microsoft.com/office/drawing/2014/main" id="{2016059B-6528-4803-B92C-E67DC5E391EA}"/>
              </a:ext>
            </a:extLst>
          </p:cNvPr>
          <p:cNvSpPr>
            <a:spLocks noChangeAspect="1"/>
          </p:cNvSpPr>
          <p:nvPr>
            <p:custDataLst>
              <p:tags r:id="rId2"/>
            </p:custDataLst>
          </p:nvPr>
        </p:nvSpPr>
        <p:spPr>
          <a:xfrm>
            <a:off x="838200" y="1535612"/>
            <a:ext cx="7486090" cy="2838044"/>
          </a:xfrm>
          <a:prstGeom prst="rect">
            <a:avLst/>
          </a:prstGeom>
          <a:noFill/>
          <a:ln w="9525">
            <a:solidFill>
              <a:schemeClr val="accent1"/>
            </a:solidFill>
          </a:ln>
          <a:effectLst/>
        </p:spPr>
        <p:txBody>
          <a:bodyPr anchor="ctr"/>
          <a:lstStyle/>
          <a:p>
            <a:pPr algn="ctr"/>
            <a:endParaRPr altLang="en-US" b="1" lang="zh-CN" sz="1350">
              <a:solidFill>
                <a:srgbClr val="FFFFFF"/>
              </a:solidFill>
              <a:latin typeface="+mj-ea"/>
              <a:ea typeface="+mj-ea"/>
            </a:endParaRPr>
          </a:p>
        </p:txBody>
      </p:sp>
      <p:sp>
        <p:nvSpPr>
          <p:cNvPr id="19" name="矩形 18">
            <a:extLst>
              <a:ext uri="{FF2B5EF4-FFF2-40B4-BE49-F238E27FC236}">
                <a16:creationId xmlns:a16="http://schemas.microsoft.com/office/drawing/2014/main" id="{7CD6272A-FE1C-445E-9399-127769A1C305}"/>
              </a:ext>
            </a:extLst>
          </p:cNvPr>
          <p:cNvSpPr/>
          <p:nvPr/>
        </p:nvSpPr>
        <p:spPr>
          <a:xfrm>
            <a:off x="1165000" y="1809750"/>
            <a:ext cx="6912199" cy="2286000"/>
          </a:xfrm>
          <a:prstGeom prst="rect">
            <a:avLst/>
          </a:prstGeom>
        </p:spPr>
        <p:txBody>
          <a:bodyPr wrap="square">
            <a:spAutoFit/>
          </a:bodyPr>
          <a:lstStyle/>
          <a:p>
            <a:pPr algn="ctr">
              <a:lnSpc>
                <a:spcPct val="150000"/>
              </a:lnSpc>
            </a:pPr>
            <a:r>
              <a:rPr altLang="en-US" kern="0" lang="zh-CN" sz="1600">
                <a:solidFill>
                  <a:schemeClr val="tx1">
                    <a:lumMod val="85000"/>
                    <a:lumOff val="15000"/>
                  </a:schemeClr>
                </a:solidFill>
                <a:latin charset="-122" panose="020b0500000000000000" pitchFamily="34" typeface="思源黑体 CN Regular"/>
                <a:ea charset="-122" panose="020b0500000000000000" pitchFamily="34" typeface="思源黑体 CN Regular"/>
              </a:rPr>
              <a:t>他是绍兴县柯岩街道梅墅村村民祁友富，一名有着35年党龄的老党员。“我能有今天，全靠党的政策好。现在国家有难，我是一个老党员，多出一份力是应该的。”这次他交纳的10万元党费，是街道收到的第一笔支援灾区的“特殊党费”，也是绍兴市、浙江省收到的第一笔“特殊党费”。祁友富压根儿就没想到，就是他的这一举动，在全国党员中引发了交纳“特殊党费”的热潮。</a:t>
            </a:r>
          </a:p>
        </p:txBody>
      </p:sp>
      <p:pic>
        <p:nvPicPr>
          <p:cNvPr id="11" name="图片 10">
            <a:extLst>
              <a:ext uri="{FF2B5EF4-FFF2-40B4-BE49-F238E27FC236}">
                <a16:creationId xmlns:a16="http://schemas.microsoft.com/office/drawing/2014/main" id="{5C345DCD-D224-4CBA-B4C8-307AF5891F6B}"/>
              </a:ext>
            </a:extLst>
          </p:cNvPr>
          <p:cNvPicPr>
            <a:picLocks noChangeAspect="1"/>
          </p:cNvPicPr>
          <p:nvPr/>
        </p:nvPicPr>
        <p:blipFill>
          <a:blip r:embed="rId3">
            <a:extLst>
              <a:ext uri="{28A0092B-C50C-407E-A947-70E740481C1C}">
                <a14:useLocalDpi val="0"/>
              </a:ext>
            </a:extLst>
          </a:blip>
          <a:srcRect b="32046"/>
          <a:stretch>
            <a:fillRect/>
          </a:stretch>
        </p:blipFill>
        <p:spPr>
          <a:xfrm>
            <a:off x="3285044" y="666750"/>
            <a:ext cx="2592401" cy="868862"/>
          </a:xfrm>
          <a:prstGeom prst="rect">
            <a:avLst/>
          </a:prstGeom>
        </p:spPr>
      </p:pic>
    </p:spTree>
    <p:extLst>
      <p:ext uri="{BB962C8B-B14F-4D97-AF65-F5344CB8AC3E}">
        <p14:creationId val="2963526833"/>
      </p:ext>
    </p:extLst>
  </p:cSld>
  <p:clrMapOvr>
    <a:masterClrMapping/>
  </p:clrMapOvr>
  <mc:AlternateContent>
    <mc:Choice Requires="p14">
      <p:transition advTm="4000" p14:dur="1400" spd="slow">
        <p14:doors dir="vert"/>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p:cTn dur="500" fill="hold" id="7"/>
                                        <p:tgtEl>
                                          <p:spTgt spid="11"/>
                                        </p:tgtEl>
                                        <p:attrNameLst>
                                          <p:attrName>ppt_w</p:attrName>
                                        </p:attrNameLst>
                                      </p:cBhvr>
                                      <p:tavLst>
                                        <p:tav tm="0">
                                          <p:val>
                                            <p:fltVal val="0"/>
                                          </p:val>
                                        </p:tav>
                                        <p:tav tm="100000">
                                          <p:val>
                                            <p:strVal val="#ppt_w"/>
                                          </p:val>
                                        </p:tav>
                                      </p:tavLst>
                                    </p:anim>
                                    <p:anim calcmode="lin" valueType="num">
                                      <p:cBhvr>
                                        <p:cTn dur="500" fill="hold" id="8"/>
                                        <p:tgtEl>
                                          <p:spTgt spid="11"/>
                                        </p:tgtEl>
                                        <p:attrNameLst>
                                          <p:attrName>ppt_h</p:attrName>
                                        </p:attrNameLst>
                                      </p:cBhvr>
                                      <p:tavLst>
                                        <p:tav tm="0">
                                          <p:val>
                                            <p:fltVal val="0"/>
                                          </p:val>
                                        </p:tav>
                                        <p:tav tm="100000">
                                          <p:val>
                                            <p:strVal val="#ppt_h"/>
                                          </p:val>
                                        </p:tav>
                                      </p:tavLst>
                                    </p:anim>
                                    <p:animEffect filter="fade" transition="in">
                                      <p:cBhvr>
                                        <p:cTn dur="500" id="9"/>
                                        <p:tgtEl>
                                          <p:spTgt spid="11"/>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19"/>
                                        </p:tgtEl>
                                        <p:attrNameLst>
                                          <p:attrName>style.visibility</p:attrName>
                                        </p:attrNameLst>
                                      </p:cBhvr>
                                      <p:to>
                                        <p:strVal val="visible"/>
                                      </p:to>
                                    </p:set>
                                    <p:anim calcmode="lin" valueType="num">
                                      <p:cBhvr>
                                        <p:cTn dur="500" fill="hold" id="12"/>
                                        <p:tgtEl>
                                          <p:spTgt spid="19"/>
                                        </p:tgtEl>
                                        <p:attrNameLst>
                                          <p:attrName>ppt_w</p:attrName>
                                        </p:attrNameLst>
                                      </p:cBhvr>
                                      <p:tavLst>
                                        <p:tav tm="0">
                                          <p:val>
                                            <p:fltVal val="0"/>
                                          </p:val>
                                        </p:tav>
                                        <p:tav tm="100000">
                                          <p:val>
                                            <p:strVal val="#ppt_w"/>
                                          </p:val>
                                        </p:tav>
                                      </p:tavLst>
                                    </p:anim>
                                    <p:anim calcmode="lin" valueType="num">
                                      <p:cBhvr>
                                        <p:cTn dur="500" fill="hold" id="13"/>
                                        <p:tgtEl>
                                          <p:spTgt spid="19"/>
                                        </p:tgtEl>
                                        <p:attrNameLst>
                                          <p:attrName>ppt_h</p:attrName>
                                        </p:attrNameLst>
                                      </p:cBhvr>
                                      <p:tavLst>
                                        <p:tav tm="0">
                                          <p:val>
                                            <p:fltVal val="0"/>
                                          </p:val>
                                        </p:tav>
                                        <p:tav tm="100000">
                                          <p:val>
                                            <p:strVal val="#ppt_h"/>
                                          </p:val>
                                        </p:tav>
                                      </p:tavLst>
                                    </p:anim>
                                    <p:animEffect filter="fade" transition="in">
                                      <p:cBhvr>
                                        <p:cTn dur="500" id="14"/>
                                        <p:tgtEl>
                                          <p:spTgt spid="19"/>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16"/>
                                        </p:tgtEl>
                                        <p:attrNameLst>
                                          <p:attrName>style.visibility</p:attrName>
                                        </p:attrNameLst>
                                      </p:cBhvr>
                                      <p:to>
                                        <p:strVal val="visible"/>
                                      </p:to>
                                    </p:set>
                                    <p:anim calcmode="lin" valueType="num">
                                      <p:cBhvr>
                                        <p:cTn dur="500" fill="hold" id="17"/>
                                        <p:tgtEl>
                                          <p:spTgt spid="16"/>
                                        </p:tgtEl>
                                        <p:attrNameLst>
                                          <p:attrName>ppt_w</p:attrName>
                                        </p:attrNameLst>
                                      </p:cBhvr>
                                      <p:tavLst>
                                        <p:tav tm="0">
                                          <p:val>
                                            <p:fltVal val="0"/>
                                          </p:val>
                                        </p:tav>
                                        <p:tav tm="100000">
                                          <p:val>
                                            <p:strVal val="#ppt_w"/>
                                          </p:val>
                                        </p:tav>
                                      </p:tavLst>
                                    </p:anim>
                                    <p:anim calcmode="lin" valueType="num">
                                      <p:cBhvr>
                                        <p:cTn dur="500" fill="hold" id="18"/>
                                        <p:tgtEl>
                                          <p:spTgt spid="16"/>
                                        </p:tgtEl>
                                        <p:attrNameLst>
                                          <p:attrName>ppt_h</p:attrName>
                                        </p:attrNameLst>
                                      </p:cBhvr>
                                      <p:tavLst>
                                        <p:tav tm="0">
                                          <p:val>
                                            <p:fltVal val="0"/>
                                          </p:val>
                                        </p:tav>
                                        <p:tav tm="100000">
                                          <p:val>
                                            <p:strVal val="#ppt_h"/>
                                          </p:val>
                                        </p:tav>
                                      </p:tavLst>
                                    </p:anim>
                                    <p:animEffect filter="fade" transition="in">
                                      <p:cBhvr>
                                        <p:cTn dur="500" id="19"/>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9"/>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PA-1022109">
            <a:extLst>
              <a:ext uri="{FF2B5EF4-FFF2-40B4-BE49-F238E27FC236}">
                <a16:creationId xmlns:a16="http://schemas.microsoft.com/office/drawing/2014/main" id="{B63CB6CC-33AD-4300-B1DA-46C77CCA9361}"/>
              </a:ext>
            </a:extLst>
          </p:cNvPr>
          <p:cNvGrpSpPr/>
          <p:nvPr>
            <p:custDataLst>
              <p:tags r:id="rId2"/>
            </p:custDataLst>
          </p:nvPr>
        </p:nvGrpSpPr>
        <p:grpSpPr>
          <a:xfrm>
            <a:off x="577048" y="1029266"/>
            <a:ext cx="4995077" cy="588947"/>
            <a:chOff x="1643202" y="3586692"/>
            <a:chExt cx="6535853" cy="803962"/>
          </a:xfrm>
        </p:grpSpPr>
        <p:sp>
          <p:nvSpPr>
            <p:cNvPr id="12" name="PA-对角圆角矩形 2">
              <a:extLst>
                <a:ext uri="{FF2B5EF4-FFF2-40B4-BE49-F238E27FC236}">
                  <a16:creationId xmlns:a16="http://schemas.microsoft.com/office/drawing/2014/main" id="{36F70537-3BA8-4404-81A0-A5A6A86ABC9A}"/>
                </a:ext>
              </a:extLst>
            </p:cNvPr>
            <p:cNvSpPr/>
            <p:nvPr>
              <p:custDataLst>
                <p:tags r:id="rId3"/>
              </p:custDataLst>
            </p:nvPr>
          </p:nvSpPr>
          <p:spPr>
            <a:xfrm>
              <a:off x="1643202" y="3586692"/>
              <a:ext cx="6535853" cy="803962"/>
            </a:xfrm>
            <a:prstGeom prst="round2DiagRect">
              <a:avLst>
                <a:gd fmla="val 0" name="adj1"/>
                <a:gd fmla="val 0" name="adj2"/>
              </a:avLst>
            </a:prstGeom>
            <a:solidFill>
              <a:srgbClr val="C00000"/>
            </a:solidFill>
            <a:ln algn="ctr" cap="flat" cmpd="sng" w="12700">
              <a:noFill/>
              <a:prstDash val="solid"/>
              <a:miter lim="800000"/>
            </a:ln>
            <a:effectLst/>
          </p:spPr>
          <p:txBody>
            <a:bodyPr anchor="ctr" rtlCol="0"/>
            <a:lstStyle/>
            <a:p>
              <a:pPr algn="ctr" defTabSz="514350">
                <a:defRPr/>
              </a:pPr>
              <a:endParaRPr altLang="en-US" kern="0" lang="zh-CN" sz="1013">
                <a:solidFill>
                  <a:prstClr val="white"/>
                </a:solidFill>
                <a:latin charset="-122" pitchFamily="34" typeface="微软雅黑"/>
                <a:ea charset="-122" pitchFamily="34" typeface="微软雅黑"/>
              </a:endParaRPr>
            </a:p>
          </p:txBody>
        </p:sp>
        <p:sp>
          <p:nvSpPr>
            <p:cNvPr id="13" name="PA-矩形 11">
              <a:extLst>
                <a:ext uri="{FF2B5EF4-FFF2-40B4-BE49-F238E27FC236}">
                  <a16:creationId xmlns:a16="http://schemas.microsoft.com/office/drawing/2014/main" id="{DA931451-25A7-47A0-B39D-9B56410707BB}"/>
                </a:ext>
              </a:extLst>
            </p:cNvPr>
            <p:cNvSpPr/>
            <p:nvPr>
              <p:custDataLst>
                <p:tags r:id="rId4"/>
              </p:custDataLst>
            </p:nvPr>
          </p:nvSpPr>
          <p:spPr>
            <a:xfrm>
              <a:off x="2569262" y="3689322"/>
              <a:ext cx="5104043" cy="624116"/>
            </a:xfrm>
            <a:prstGeom prst="rect">
              <a:avLst/>
            </a:prstGeom>
          </p:spPr>
          <p:txBody>
            <a:bodyPr wrap="none">
              <a:spAutoFit/>
            </a:bodyPr>
            <a:lstStyle/>
            <a:p>
              <a:pPr lvl="0"/>
              <a:r>
                <a:rPr altLang="en-US" kern="0" lang="zh-CN" sz="2400">
                  <a:solidFill>
                    <a:prstClr val="white"/>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全国性党员交纳“特殊党费”</a:t>
              </a:r>
            </a:p>
          </p:txBody>
        </p:sp>
      </p:grpSp>
      <p:sp>
        <p:nvSpPr>
          <p:cNvPr id="17" name="PA-圆角矩形 30">
            <a:extLst>
              <a:ext uri="{FF2B5EF4-FFF2-40B4-BE49-F238E27FC236}">
                <a16:creationId xmlns:a16="http://schemas.microsoft.com/office/drawing/2014/main" id="{CAE6F060-D61C-4D3E-9F8D-76660465D1F4}"/>
              </a:ext>
            </a:extLst>
          </p:cNvPr>
          <p:cNvSpPr/>
          <p:nvPr>
            <p:custDataLst>
              <p:tags r:id="rId5"/>
            </p:custDataLst>
          </p:nvPr>
        </p:nvSpPr>
        <p:spPr>
          <a:xfrm>
            <a:off x="577049" y="1721973"/>
            <a:ext cx="7989903" cy="2992902"/>
          </a:xfrm>
          <a:prstGeom prst="roundRect">
            <a:avLst>
              <a:gd fmla="val 0" name="adj"/>
            </a:avLst>
          </a:prstGeom>
          <a:noFill/>
          <a:ln cap="flat" cmpd="sng" w="25400">
            <a:solidFill>
              <a:srgbClr val="C00000"/>
            </a:solidFill>
            <a:prstDash val="solid"/>
            <a:headEnd len="med" type="none" w="med"/>
            <a:tailEnd len="med" type="none" w="med"/>
          </a:ln>
        </p:spPr>
        <p:txBody>
          <a:bodyPr anchor="ctr"/>
          <a:lstStyle/>
          <a:p>
            <a:pPr algn="ctr"/>
            <a:endParaRPr altLang="en-US" lang="zh-CN" sz="1350">
              <a:solidFill>
                <a:srgbClr val="FFFFFF"/>
              </a:solidFill>
              <a:latin typeface="+mj-ea"/>
              <a:ea typeface="+mj-ea"/>
            </a:endParaRPr>
          </a:p>
        </p:txBody>
      </p:sp>
      <p:sp>
        <p:nvSpPr>
          <p:cNvPr id="18" name="文本框 17">
            <a:extLst>
              <a:ext uri="{FF2B5EF4-FFF2-40B4-BE49-F238E27FC236}">
                <a16:creationId xmlns:a16="http://schemas.microsoft.com/office/drawing/2014/main" id="{B53959BA-2C62-4AE2-B8DD-68B6B2F9D0D5}"/>
              </a:ext>
            </a:extLst>
          </p:cNvPr>
          <p:cNvSpPr txBox="1"/>
          <p:nvPr/>
        </p:nvSpPr>
        <p:spPr>
          <a:xfrm>
            <a:off x="769972" y="1925925"/>
            <a:ext cx="7604056" cy="2148840"/>
          </a:xfrm>
          <a:prstGeom prst="rect">
            <a:avLst/>
          </a:prstGeom>
          <a:noFill/>
          <a:ln>
            <a:noFill/>
          </a:ln>
        </p:spPr>
        <p:txBody>
          <a:bodyPr rtlCol="0" wrap="square">
            <a:spAutoFit/>
          </a:bodyPr>
          <a:lstStyle/>
          <a:p>
            <a:pPr algn="just">
              <a:lnSpc>
                <a:spcPct val="150000"/>
              </a:lnSpc>
            </a:pPr>
            <a:r>
              <a:rPr altLang="zh-CN" lang="en-US" sz="1500">
                <a:solidFill>
                  <a:schemeClr val="tx1">
                    <a:lumMod val="75000"/>
                    <a:lumOff val="25000"/>
                  </a:schemeClr>
                </a:solidFill>
                <a:latin charset="-122" panose="020b0500000000000000" pitchFamily="34" typeface="思源黑体 CN Regular"/>
                <a:ea charset="-122" panose="020b0500000000000000" pitchFamily="34" typeface="思源黑体 CN Regular"/>
              </a:rPr>
              <a:t>2008年5月18日，中共中央组织部下发了《关于做好部分党员交纳“特殊党费”用于支援抗震救灾工作的通知》，开启了全国性党员交纳“特殊党费”赈灾的“第一次”。</a:t>
            </a:r>
          </a:p>
          <a:p>
            <a:pPr algn="just">
              <a:lnSpc>
                <a:spcPct val="150000"/>
              </a:lnSpc>
            </a:pPr>
            <a:r>
              <a:rPr altLang="zh-CN" lang="en-US" sz="1500">
                <a:solidFill>
                  <a:schemeClr val="tx1">
                    <a:lumMod val="75000"/>
                    <a:lumOff val="25000"/>
                  </a:schemeClr>
                </a:solidFill>
                <a:latin charset="-122" panose="020b0500000000000000" pitchFamily="34" typeface="思源黑体 CN Regular"/>
                <a:ea charset="-122" panose="020b0500000000000000" pitchFamily="34" typeface="思源黑体 CN Regular"/>
              </a:rPr>
              <a:t>本着“自愿、不定标准、不强行摊派”的原则，有4550多万名党员（包括国家最高领导人）缴纳了“特殊党费”，用以赈灾。在此之前，“特殊党费”这个词一般出现在建党、入党周年等纪念日，由党员用来表达对党的特殊情意。更多时候，“特殊党费”出现在党员的遗嘱中，作为个人上交的最后一笔党费。</a:t>
            </a:r>
          </a:p>
        </p:txBody>
      </p:sp>
      <p:sp>
        <p:nvSpPr>
          <p:cNvPr id="3" name="矩形 2">
            <a:extLst>
              <a:ext uri="{FF2B5EF4-FFF2-40B4-BE49-F238E27FC236}">
                <a16:creationId xmlns:a16="http://schemas.microsoft.com/office/drawing/2014/main" id="{265C258D-52A2-486B-984C-037E0D605CBE}"/>
              </a:ext>
            </a:extLst>
          </p:cNvPr>
          <p:cNvSpPr/>
          <p:nvPr/>
        </p:nvSpPr>
        <p:spPr>
          <a:xfrm>
            <a:off x="577049" y="4543425"/>
            <a:ext cx="7989903" cy="171450"/>
          </a:xfrm>
          <a:prstGeom prst="rect">
            <a:avLst/>
          </a:prstGeom>
          <a:solidFill>
            <a:srgbClr val="C900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350"/>
          </a:p>
        </p:txBody>
      </p:sp>
    </p:spTree>
    <p:extLst>
      <p:ext uri="{BB962C8B-B14F-4D97-AF65-F5344CB8AC3E}">
        <p14:creationId val="3572207418"/>
      </p:ext>
    </p:extLst>
  </p:cSld>
  <p:clrMapOvr>
    <a:masterClrMapping/>
  </p:clrMapOvr>
  <mc:AlternateContent>
    <mc:Choice Requires="p14">
      <p:transition advTm="4000" p14:dur="1400" spd="slow">
        <p14:doors dir="vert"/>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4">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500" fill="hold" id="7"/>
                                        <p:tgtEl>
                                          <p:spTgt spid="11"/>
                                        </p:tgtEl>
                                        <p:attrNameLst>
                                          <p:attrName>ppt_x</p:attrName>
                                        </p:attrNameLst>
                                      </p:cBhvr>
                                      <p:tavLst>
                                        <p:tav tm="0">
                                          <p:val>
                                            <p:strVal val="#ppt_x"/>
                                          </p:val>
                                        </p:tav>
                                        <p:tav tm="100000">
                                          <p:val>
                                            <p:strVal val="#ppt_x"/>
                                          </p:val>
                                        </p:tav>
                                      </p:tavLst>
                                    </p:anim>
                                    <p:anim calcmode="lin" valueType="num">
                                      <p:cBhvr additive="base">
                                        <p:cTn dur="500" fill="hold" id="8"/>
                                        <p:tgtEl>
                                          <p:spTgt spid="11"/>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17"/>
                                        </p:tgtEl>
                                        <p:attrNameLst>
                                          <p:attrName>style.visibility</p:attrName>
                                        </p:attrNameLst>
                                      </p:cBhvr>
                                      <p:to>
                                        <p:strVal val="visible"/>
                                      </p:to>
                                    </p:set>
                                    <p:anim calcmode="lin" valueType="num">
                                      <p:cBhvr additive="base">
                                        <p:cTn dur="500" fill="hold" id="11"/>
                                        <p:tgtEl>
                                          <p:spTgt spid="17"/>
                                        </p:tgtEl>
                                        <p:attrNameLst>
                                          <p:attrName>ppt_x</p:attrName>
                                        </p:attrNameLst>
                                      </p:cBhvr>
                                      <p:tavLst>
                                        <p:tav tm="0">
                                          <p:val>
                                            <p:strVal val="#ppt_x"/>
                                          </p:val>
                                        </p:tav>
                                        <p:tav tm="100000">
                                          <p:val>
                                            <p:strVal val="#ppt_x"/>
                                          </p:val>
                                        </p:tav>
                                      </p:tavLst>
                                    </p:anim>
                                    <p:anim calcmode="lin" valueType="num">
                                      <p:cBhvr additive="base">
                                        <p:cTn dur="500" fill="hold" id="12"/>
                                        <p:tgtEl>
                                          <p:spTgt spid="17"/>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18"/>
                                        </p:tgtEl>
                                        <p:attrNameLst>
                                          <p:attrName>style.visibility</p:attrName>
                                        </p:attrNameLst>
                                      </p:cBhvr>
                                      <p:to>
                                        <p:strVal val="visible"/>
                                      </p:to>
                                    </p:set>
                                    <p:anim calcmode="lin" valueType="num">
                                      <p:cBhvr additive="base">
                                        <p:cTn dur="500" fill="hold" id="15"/>
                                        <p:tgtEl>
                                          <p:spTgt spid="18"/>
                                        </p:tgtEl>
                                        <p:attrNameLst>
                                          <p:attrName>ppt_x</p:attrName>
                                        </p:attrNameLst>
                                      </p:cBhvr>
                                      <p:tavLst>
                                        <p:tav tm="0">
                                          <p:val>
                                            <p:strVal val="#ppt_x"/>
                                          </p:val>
                                        </p:tav>
                                        <p:tav tm="100000">
                                          <p:val>
                                            <p:strVal val="#ppt_x"/>
                                          </p:val>
                                        </p:tav>
                                      </p:tavLst>
                                    </p:anim>
                                    <p:anim calcmode="lin" valueType="num">
                                      <p:cBhvr additive="base">
                                        <p:cTn dur="500" fill="hold" id="16"/>
                                        <p:tgtEl>
                                          <p:spTgt spid="18"/>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4">
                                  <p:stCondLst>
                                    <p:cond delay="0"/>
                                  </p:stCondLst>
                                  <p:childTnLst>
                                    <p:set>
                                      <p:cBhvr>
                                        <p:cTn dur="1" fill="hold" id="18">
                                          <p:stCondLst>
                                            <p:cond delay="0"/>
                                          </p:stCondLst>
                                        </p:cTn>
                                        <p:tgtEl>
                                          <p:spTgt spid="3"/>
                                        </p:tgtEl>
                                        <p:attrNameLst>
                                          <p:attrName>style.visibility</p:attrName>
                                        </p:attrNameLst>
                                      </p:cBhvr>
                                      <p:to>
                                        <p:strVal val="visible"/>
                                      </p:to>
                                    </p:set>
                                    <p:anim calcmode="lin" valueType="num">
                                      <p:cBhvr additive="base">
                                        <p:cTn dur="500" fill="hold" id="19"/>
                                        <p:tgtEl>
                                          <p:spTgt spid="3"/>
                                        </p:tgtEl>
                                        <p:attrNameLst>
                                          <p:attrName>ppt_x</p:attrName>
                                        </p:attrNameLst>
                                      </p:cBhvr>
                                      <p:tavLst>
                                        <p:tav tm="0">
                                          <p:val>
                                            <p:strVal val="#ppt_x"/>
                                          </p:val>
                                        </p:tav>
                                        <p:tav tm="100000">
                                          <p:val>
                                            <p:strVal val="#ppt_x"/>
                                          </p:val>
                                        </p:tav>
                                      </p:tavLst>
                                    </p:anim>
                                    <p:anim calcmode="lin" valueType="num">
                                      <p:cBhvr additive="base">
                                        <p:cTn dur="500" fill="hold" id="20"/>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3"/>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2743200" y="1330783"/>
            <a:ext cx="762000" cy="760948"/>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3304222" y="1395356"/>
            <a:ext cx="2819400" cy="762000"/>
          </a:xfrm>
          <a:prstGeom prst="rect">
            <a:avLst/>
          </a:prstGeom>
          <a:noFill/>
          <a:effectLst/>
        </p:spPr>
        <p:txBody>
          <a:bodyPr rtlCol="0" wrap="square">
            <a:spAutoFit/>
          </a:bodyPr>
          <a:lstStyle/>
          <a:p>
            <a:pPr algn="ctr"/>
            <a:r>
              <a:rPr altLang="en-US" b="1" lang="zh-CN" smtClean="0" sz="4400">
                <a:solidFill>
                  <a:schemeClr val="accent1"/>
                </a:solidFill>
                <a:latin typeface="+mn-ea"/>
                <a:cs charset="-122" panose="02010600030101010101" pitchFamily="2" typeface="胡晓波男神体"/>
              </a:rPr>
              <a:t>第三部分</a:t>
            </a:r>
          </a:p>
        </p:txBody>
      </p:sp>
      <p:sp>
        <p:nvSpPr>
          <p:cNvPr id="21" name="文本框 20">
            <a:extLst>
              <a:ext uri="{FF2B5EF4-FFF2-40B4-BE49-F238E27FC236}">
                <a16:creationId xmlns:a16="http://schemas.microsoft.com/office/drawing/2014/main" id="{BD81FE95-46A1-44AF-9390-A1A86B6B4895}"/>
              </a:ext>
            </a:extLst>
          </p:cNvPr>
          <p:cNvSpPr txBox="1"/>
          <p:nvPr/>
        </p:nvSpPr>
        <p:spPr>
          <a:xfrm>
            <a:off x="1447800" y="2190750"/>
            <a:ext cx="6378224" cy="1554480"/>
          </a:xfrm>
          <a:prstGeom prst="rect">
            <a:avLst/>
          </a:prstGeom>
          <a:noFill/>
          <a:effectLst/>
        </p:spPr>
        <p:txBody>
          <a:bodyPr rtlCol="0" wrap="square">
            <a:spAutoFit/>
          </a:bodyPr>
          <a:lstStyle/>
          <a:p>
            <a:pPr algn="ctr"/>
            <a:r>
              <a:rPr altLang="en-US" b="1" lang="zh-CN" sz="4800">
                <a:solidFill>
                  <a:schemeClr val="accent1"/>
                </a:solidFill>
                <a:latin typeface="+mn-ea"/>
                <a:cs charset="-122" panose="02010600030101010101" pitchFamily="2" typeface="胡晓波男神体"/>
              </a:rPr>
              <a:t>“特殊党费”为何特殊？</a:t>
            </a:r>
          </a:p>
        </p:txBody>
      </p:sp>
    </p:spTree>
    <p:extLst>
      <p:ext uri="{BB962C8B-B14F-4D97-AF65-F5344CB8AC3E}">
        <p14:creationId val="3780555900"/>
      </p:ext>
    </p:extLst>
  </p:cSld>
  <p:clrMapOvr>
    <a:masterClrMapping/>
  </p:clrMapOvr>
  <mc:AlternateContent>
    <mc:Choice Requires="p14">
      <p:transition advTm="4000" p14:dur="1250" spd="slow">
        <p14:switch dir="r"/>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par>
                                <p:cTn fill="hold" grpId="0" id="21" nodeType="withEffect" presetClass="entr" presetID="53" presetSubtype="0">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ppt_w</p:attrName>
                                        </p:attrNameLst>
                                      </p:cBhvr>
                                      <p:tavLst>
                                        <p:tav tm="0">
                                          <p:val>
                                            <p:fltVal val="0"/>
                                          </p:val>
                                        </p:tav>
                                        <p:tav tm="100000">
                                          <p:val>
                                            <p:strVal val="#ppt_w"/>
                                          </p:val>
                                        </p:tav>
                                      </p:tavLst>
                                    </p:anim>
                                    <p:anim calcmode="lin" valueType="num">
                                      <p:cBhvr>
                                        <p:cTn dur="500" fill="hold" id="24"/>
                                        <p:tgtEl>
                                          <p:spTgt spid="11"/>
                                        </p:tgtEl>
                                        <p:attrNameLst>
                                          <p:attrName>ppt_h</p:attrName>
                                        </p:attrNameLst>
                                      </p:cBhvr>
                                      <p:tavLst>
                                        <p:tav tm="0">
                                          <p:val>
                                            <p:fltVal val="0"/>
                                          </p:val>
                                        </p:tav>
                                        <p:tav tm="100000">
                                          <p:val>
                                            <p:strVal val="#ppt_h"/>
                                          </p:val>
                                        </p:tav>
                                      </p:tavLst>
                                    </p:anim>
                                    <p:animEffect filter="fade" transition="in">
                                      <p:cBhvr>
                                        <p:cTn dur="500" id="25"/>
                                        <p:tgtEl>
                                          <p:spTgt spid="11"/>
                                        </p:tgtEl>
                                      </p:cBhvr>
                                    </p:animEffect>
                                  </p:childTnLst>
                                </p:cTn>
                              </p:par>
                              <p:par>
                                <p:cTn fill="hold" grpId="0" id="26" nodeType="withEffect" presetClass="entr" presetID="53" presetSubtype="0">
                                  <p:stCondLst>
                                    <p:cond delay="0"/>
                                  </p:stCondLst>
                                  <p:childTnLst>
                                    <p:set>
                                      <p:cBhvr>
                                        <p:cTn dur="1" fill="hold" id="27">
                                          <p:stCondLst>
                                            <p:cond delay="0"/>
                                          </p:stCondLst>
                                        </p:cTn>
                                        <p:tgtEl>
                                          <p:spTgt spid="21"/>
                                        </p:tgtEl>
                                        <p:attrNameLst>
                                          <p:attrName>style.visibility</p:attrName>
                                        </p:attrNameLst>
                                      </p:cBhvr>
                                      <p:to>
                                        <p:strVal val="visible"/>
                                      </p:to>
                                    </p:set>
                                    <p:anim calcmode="lin" valueType="num">
                                      <p:cBhvr>
                                        <p:cTn dur="500" fill="hold" id="28"/>
                                        <p:tgtEl>
                                          <p:spTgt spid="21"/>
                                        </p:tgtEl>
                                        <p:attrNameLst>
                                          <p:attrName>ppt_w</p:attrName>
                                        </p:attrNameLst>
                                      </p:cBhvr>
                                      <p:tavLst>
                                        <p:tav tm="0">
                                          <p:val>
                                            <p:fltVal val="0"/>
                                          </p:val>
                                        </p:tav>
                                        <p:tav tm="100000">
                                          <p:val>
                                            <p:strVal val="#ppt_w"/>
                                          </p:val>
                                        </p:tav>
                                      </p:tavLst>
                                    </p:anim>
                                    <p:anim calcmode="lin" valueType="num">
                                      <p:cBhvr>
                                        <p:cTn dur="500" fill="hold" id="29"/>
                                        <p:tgtEl>
                                          <p:spTgt spid="21"/>
                                        </p:tgtEl>
                                        <p:attrNameLst>
                                          <p:attrName>ppt_h</p:attrName>
                                        </p:attrNameLst>
                                      </p:cBhvr>
                                      <p:tavLst>
                                        <p:tav tm="0">
                                          <p:val>
                                            <p:fltVal val="0"/>
                                          </p:val>
                                        </p:tav>
                                        <p:tav tm="100000">
                                          <p:val>
                                            <p:strVal val="#ppt_h"/>
                                          </p:val>
                                        </p:tav>
                                      </p:tavLst>
                                    </p:anim>
                                    <p:animEffect filter="fade" transition="in">
                                      <p:cBhvr>
                                        <p:cTn dur="500" id="30"/>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21"/>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PA-1022109">
            <a:extLst>
              <a:ext uri="{FF2B5EF4-FFF2-40B4-BE49-F238E27FC236}">
                <a16:creationId xmlns:a16="http://schemas.microsoft.com/office/drawing/2014/main" id="{72710F17-AA1C-4A74-982B-080FF736A3DE}"/>
              </a:ext>
            </a:extLst>
          </p:cNvPr>
          <p:cNvGrpSpPr/>
          <p:nvPr>
            <p:custDataLst>
              <p:tags r:id="rId2"/>
            </p:custDataLst>
          </p:nvPr>
        </p:nvGrpSpPr>
        <p:grpSpPr>
          <a:xfrm>
            <a:off x="3739349" y="1072129"/>
            <a:ext cx="4294989" cy="588947"/>
            <a:chOff x="1643202" y="3586692"/>
            <a:chExt cx="5619817" cy="803962"/>
          </a:xfrm>
        </p:grpSpPr>
        <p:sp>
          <p:nvSpPr>
            <p:cNvPr id="16" name="PA-对角圆角矩形 2">
              <a:extLst>
                <a:ext uri="{FF2B5EF4-FFF2-40B4-BE49-F238E27FC236}">
                  <a16:creationId xmlns:a16="http://schemas.microsoft.com/office/drawing/2014/main" id="{022EDFD5-557C-42FD-99E1-C65727CACFD7}"/>
                </a:ext>
              </a:extLst>
            </p:cNvPr>
            <p:cNvSpPr/>
            <p:nvPr>
              <p:custDataLst>
                <p:tags r:id="rId3"/>
              </p:custDataLst>
            </p:nvPr>
          </p:nvSpPr>
          <p:spPr>
            <a:xfrm>
              <a:off x="1643202" y="3586692"/>
              <a:ext cx="5619817" cy="803962"/>
            </a:xfrm>
            <a:prstGeom prst="round2DiagRect">
              <a:avLst>
                <a:gd fmla="val 0" name="adj1"/>
                <a:gd fmla="val 0" name="adj2"/>
              </a:avLst>
            </a:prstGeom>
            <a:noFill/>
            <a:ln algn="ctr" cap="flat" cmpd="sng" w="12700">
              <a:solidFill>
                <a:schemeClr val="accent1"/>
              </a:solidFill>
              <a:prstDash val="solid"/>
              <a:miter lim="800000"/>
            </a:ln>
            <a:effectLst/>
          </p:spPr>
          <p:txBody>
            <a:bodyPr anchor="ctr" rtlCol="0"/>
            <a:lstStyle/>
            <a:p>
              <a:pPr algn="ctr" defTabSz="514350">
                <a:defRPr/>
              </a:pPr>
              <a:endParaRPr altLang="en-US" kern="0" lang="zh-CN" sz="1013">
                <a:solidFill>
                  <a:schemeClr val="accent1"/>
                </a:solidFill>
                <a:latin charset="-122" pitchFamily="34" typeface="微软雅黑"/>
                <a:ea charset="-122" pitchFamily="34" typeface="微软雅黑"/>
              </a:endParaRPr>
            </a:p>
          </p:txBody>
        </p:sp>
        <p:sp>
          <p:nvSpPr>
            <p:cNvPr id="19" name="PA-矩形 11">
              <a:extLst>
                <a:ext uri="{FF2B5EF4-FFF2-40B4-BE49-F238E27FC236}">
                  <a16:creationId xmlns:a16="http://schemas.microsoft.com/office/drawing/2014/main" id="{5C2EDD25-03ED-4A81-9EBB-0B0247FA3DD8}"/>
                </a:ext>
              </a:extLst>
            </p:cNvPr>
            <p:cNvSpPr/>
            <p:nvPr>
              <p:custDataLst>
                <p:tags r:id="rId4"/>
              </p:custDataLst>
            </p:nvPr>
          </p:nvSpPr>
          <p:spPr>
            <a:xfrm>
              <a:off x="2569263" y="3689322"/>
              <a:ext cx="4306407" cy="624116"/>
            </a:xfrm>
            <a:prstGeom prst="rect">
              <a:avLst/>
            </a:prstGeom>
          </p:spPr>
          <p:txBody>
            <a:bodyPr wrap="none">
              <a:spAutoFit/>
            </a:bodyPr>
            <a:lstStyle/>
            <a:p>
              <a:pPr lvl="0"/>
              <a:r>
                <a:rPr altLang="en-US" kern="0" lang="zh-CN" sz="2400">
                  <a:solidFill>
                    <a:schemeClr val="accent1"/>
                  </a:solidFill>
                  <a:latin charset="-122" panose="00020600040101010101" pitchFamily="18" typeface="阿里巴巴普惠体 M"/>
                  <a:ea charset="-122" panose="00020600040101010101" pitchFamily="18" typeface="阿里巴巴普惠体 M"/>
                  <a:cs charset="-122" panose="00020600040101010101" pitchFamily="18" typeface="阿里巴巴普惠体 M"/>
                </a:rPr>
                <a:t>“特殊党费”区别于党费</a:t>
              </a:r>
            </a:p>
          </p:txBody>
        </p:sp>
      </p:grpSp>
      <p:grpSp>
        <p:nvGrpSpPr>
          <p:cNvPr id="23" name="PA-1022109">
            <a:extLst>
              <a:ext uri="{FF2B5EF4-FFF2-40B4-BE49-F238E27FC236}">
                <a16:creationId xmlns:a16="http://schemas.microsoft.com/office/drawing/2014/main" id="{C00E141C-34AB-42EE-BB27-3DA1E902A63F}"/>
              </a:ext>
            </a:extLst>
          </p:cNvPr>
          <p:cNvGrpSpPr/>
          <p:nvPr>
            <p:custDataLst>
              <p:tags r:id="rId5"/>
            </p:custDataLst>
          </p:nvPr>
        </p:nvGrpSpPr>
        <p:grpSpPr>
          <a:xfrm>
            <a:off x="3739349" y="3072641"/>
            <a:ext cx="4294989" cy="588947"/>
            <a:chOff x="1643202" y="3586692"/>
            <a:chExt cx="5619817" cy="803962"/>
          </a:xfrm>
        </p:grpSpPr>
        <p:sp>
          <p:nvSpPr>
            <p:cNvPr id="24" name="PA-对角圆角矩形 2">
              <a:extLst>
                <a:ext uri="{FF2B5EF4-FFF2-40B4-BE49-F238E27FC236}">
                  <a16:creationId xmlns:a16="http://schemas.microsoft.com/office/drawing/2014/main" id="{4C951BA5-B0C1-49A7-8FE5-F16E0AE8D919}"/>
                </a:ext>
              </a:extLst>
            </p:cNvPr>
            <p:cNvSpPr/>
            <p:nvPr>
              <p:custDataLst>
                <p:tags r:id="rId6"/>
              </p:custDataLst>
            </p:nvPr>
          </p:nvSpPr>
          <p:spPr>
            <a:xfrm>
              <a:off x="1643202" y="3586692"/>
              <a:ext cx="5619817" cy="803962"/>
            </a:xfrm>
            <a:prstGeom prst="round2DiagRect">
              <a:avLst>
                <a:gd fmla="val 0" name="adj1"/>
                <a:gd fmla="val 0" name="adj2"/>
              </a:avLst>
            </a:prstGeom>
            <a:noFill/>
            <a:ln algn="ctr" cap="flat" cmpd="sng" w="12700">
              <a:solidFill>
                <a:schemeClr val="accent1"/>
              </a:solidFill>
              <a:prstDash val="solid"/>
              <a:miter lim="800000"/>
            </a:ln>
            <a:effectLst/>
          </p:spPr>
          <p:txBody>
            <a:bodyPr anchor="ctr" rtlCol="0"/>
            <a:lstStyle/>
            <a:p>
              <a:pPr algn="ctr" defTabSz="514350">
                <a:defRPr/>
              </a:pPr>
              <a:endParaRPr altLang="en-US" kern="0" lang="zh-CN" sz="1013">
                <a:solidFill>
                  <a:schemeClr val="accent1"/>
                </a:solidFill>
                <a:latin charset="-122" pitchFamily="34" typeface="微软雅黑"/>
                <a:ea charset="-122" pitchFamily="34" typeface="微软雅黑"/>
              </a:endParaRPr>
            </a:p>
          </p:txBody>
        </p:sp>
        <p:sp>
          <p:nvSpPr>
            <p:cNvPr id="26" name="PA-矩形 11">
              <a:extLst>
                <a:ext uri="{FF2B5EF4-FFF2-40B4-BE49-F238E27FC236}">
                  <a16:creationId xmlns:a16="http://schemas.microsoft.com/office/drawing/2014/main" id="{53DB1EAA-E690-440B-985C-FC8A8A030E32}"/>
                </a:ext>
              </a:extLst>
            </p:cNvPr>
            <p:cNvSpPr/>
            <p:nvPr>
              <p:custDataLst>
                <p:tags r:id="rId7"/>
              </p:custDataLst>
            </p:nvPr>
          </p:nvSpPr>
          <p:spPr>
            <a:xfrm>
              <a:off x="2294160" y="3689322"/>
              <a:ext cx="4705226" cy="624116"/>
            </a:xfrm>
            <a:prstGeom prst="rect">
              <a:avLst/>
            </a:prstGeom>
          </p:spPr>
          <p:txBody>
            <a:bodyPr wrap="none">
              <a:spAutoFit/>
            </a:bodyPr>
            <a:lstStyle/>
            <a:p>
              <a:pPr lvl="0"/>
              <a:r>
                <a:rPr altLang="en-US" kern="0" lang="zh-CN" sz="2400">
                  <a:solidFill>
                    <a:schemeClr val="accent1"/>
                  </a:solidFill>
                  <a:latin charset="-122" panose="00020600040101010101" pitchFamily="18" typeface="阿里巴巴普惠体 M"/>
                  <a:ea charset="-122" panose="00020600040101010101" pitchFamily="18" typeface="阿里巴巴普惠体 M"/>
                  <a:cs charset="-122" panose="00020600040101010101" pitchFamily="18" typeface="阿里巴巴普惠体 M"/>
                </a:rPr>
                <a:t>“特殊党费”重视程度特殊</a:t>
              </a:r>
            </a:p>
          </p:txBody>
        </p:sp>
      </p:grpSp>
      <p:sp>
        <p:nvSpPr>
          <p:cNvPr id="28" name="文本框 27">
            <a:extLst>
              <a:ext uri="{FF2B5EF4-FFF2-40B4-BE49-F238E27FC236}">
                <a16:creationId xmlns:a16="http://schemas.microsoft.com/office/drawing/2014/main" id="{FFC59BC9-C081-4703-9BAD-260880317B5E}"/>
              </a:ext>
            </a:extLst>
          </p:cNvPr>
          <p:cNvSpPr txBox="1"/>
          <p:nvPr/>
        </p:nvSpPr>
        <p:spPr>
          <a:xfrm>
            <a:off x="3739348" y="1682972"/>
            <a:ext cx="4795052" cy="1325880"/>
          </a:xfrm>
          <a:prstGeom prst="rect">
            <a:avLst/>
          </a:prstGeom>
        </p:spPr>
        <p:txBody>
          <a:bodyPr wrap="square">
            <a:spAutoFit/>
          </a:bodyPr>
          <a:lstStyle>
            <a:defPPr>
              <a:defRPr lang="zh-CN"/>
            </a:defPPr>
            <a:lvl1pPr eaLnBrk="1" hangingPunct="1">
              <a:lnSpc>
                <a:spcPct val="120000"/>
              </a:lnSpc>
              <a:spcBef>
                <a:spcPts val="400"/>
              </a:spcBef>
              <a:spcAft>
                <a:spcPts val="400"/>
              </a:spcAft>
              <a:defRPr kern="100" sz="1600">
                <a:latin typeface="+mj-ea"/>
                <a:ea typeface="+mj-ea"/>
                <a:cs charset="-122" panose="02010609030101010101" pitchFamily="49" typeface="仿宋_GB2312"/>
              </a:defRPr>
            </a:lvl1pPr>
          </a:lstStyle>
          <a:p>
            <a:pPr algn="just">
              <a:lnSpc>
                <a:spcPct val="150000"/>
              </a:lnSpc>
            </a:pPr>
            <a:r>
              <a:rPr altLang="en-US" lang="zh-CN" sz="1350">
                <a:solidFill>
                  <a:schemeClr val="tx1">
                    <a:lumMod val="75000"/>
                    <a:lumOff val="25000"/>
                  </a:schemeClr>
                </a:solidFill>
                <a:latin charset="-122" panose="020b0500000000000000" pitchFamily="34" typeface="思源黑体 CN Regular"/>
                <a:ea charset="-122" panose="020b0500000000000000" pitchFamily="34" typeface="思源黑体 CN Regular"/>
              </a:rPr>
              <a:t>“党费必须用于党的活动，主要作为党员教育经费的补充”。也就是说，党费只能用在党内。比如：抗震救灾的“特殊党费”，主要用在了灾区的教育、民生、慰问、党建上，非党员同样是“特殊党费”的受益者。</a:t>
            </a:r>
          </a:p>
        </p:txBody>
      </p:sp>
      <p:sp>
        <p:nvSpPr>
          <p:cNvPr id="29" name="文本框 28">
            <a:extLst>
              <a:ext uri="{FF2B5EF4-FFF2-40B4-BE49-F238E27FC236}">
                <a16:creationId xmlns:a16="http://schemas.microsoft.com/office/drawing/2014/main" id="{E4AE0BDA-4B70-4C0B-ACAD-4F42266D5F5B}"/>
              </a:ext>
            </a:extLst>
          </p:cNvPr>
          <p:cNvSpPr txBox="1"/>
          <p:nvPr/>
        </p:nvSpPr>
        <p:spPr>
          <a:xfrm>
            <a:off x="3739348" y="3714750"/>
            <a:ext cx="4795052" cy="1017270"/>
          </a:xfrm>
          <a:prstGeom prst="rect">
            <a:avLst/>
          </a:prstGeom>
        </p:spPr>
        <p:txBody>
          <a:bodyPr wrap="square">
            <a:spAutoFit/>
          </a:bodyPr>
          <a:lstStyle>
            <a:defPPr>
              <a:defRPr lang="zh-CN"/>
            </a:defPPr>
            <a:lvl1pPr eaLnBrk="1" hangingPunct="1">
              <a:lnSpc>
                <a:spcPct val="120000"/>
              </a:lnSpc>
              <a:spcBef>
                <a:spcPts val="400"/>
              </a:spcBef>
              <a:spcAft>
                <a:spcPts val="400"/>
              </a:spcAft>
              <a:defRPr kern="100" sz="1600">
                <a:latin typeface="+mj-ea"/>
                <a:ea typeface="+mj-ea"/>
                <a:cs charset="-122" panose="02010609030101010101" pitchFamily="49" typeface="仿宋_GB2312"/>
              </a:defRPr>
            </a:lvl1pPr>
          </a:lstStyle>
          <a:p>
            <a:pPr algn="just">
              <a:lnSpc>
                <a:spcPct val="150000"/>
              </a:lnSpc>
            </a:pPr>
            <a:r>
              <a:rPr altLang="en-US" lang="zh-CN" sz="1350">
                <a:solidFill>
                  <a:schemeClr val="tx1">
                    <a:lumMod val="75000"/>
                    <a:lumOff val="25000"/>
                  </a:schemeClr>
                </a:solidFill>
                <a:latin charset="-122" panose="020b0500000000000000" pitchFamily="34" typeface="思源黑体 CN Regular"/>
                <a:ea charset="-122" panose="020b0500000000000000" pitchFamily="34" typeface="思源黑体 CN Regular"/>
              </a:rPr>
              <a:t>从一开始，“特殊党费”就受到了中央的特殊“关怀”，中央领导曾先后作出重要批示，要求认真做好“特殊党费”的使用和监督。</a:t>
            </a:r>
          </a:p>
        </p:txBody>
      </p:sp>
      <p:sp>
        <p:nvSpPr>
          <p:cNvPr id="32" name="PA-矩形 31">
            <a:extLst>
              <a:ext uri="{FF2B5EF4-FFF2-40B4-BE49-F238E27FC236}">
                <a16:creationId xmlns:a16="http://schemas.microsoft.com/office/drawing/2014/main" id="{721BA86F-D239-41A9-8BB5-332D59ECB66C}"/>
              </a:ext>
            </a:extLst>
          </p:cNvPr>
          <p:cNvSpPr>
            <a:spLocks noChangeAspect="1"/>
          </p:cNvSpPr>
          <p:nvPr>
            <p:custDataLst>
              <p:tags r:id="rId8"/>
            </p:custDataLst>
          </p:nvPr>
        </p:nvSpPr>
        <p:spPr>
          <a:xfrm>
            <a:off x="647087" y="1072129"/>
            <a:ext cx="2686663" cy="3328421"/>
          </a:xfrm>
          <a:prstGeom prst="rect">
            <a:avLst/>
          </a:prstGeom>
          <a:solidFill>
            <a:srgbClr val="C00000"/>
          </a:solidFill>
          <a:ln w="9525">
            <a:noFill/>
          </a:ln>
          <a:effectLst/>
        </p:spPr>
        <p:txBody>
          <a:bodyPr anchor="ctr"/>
          <a:lstStyle/>
          <a:p>
            <a:pPr algn="ctr"/>
            <a:endParaRPr altLang="en-US" b="1" lang="zh-CN" sz="1350">
              <a:solidFill>
                <a:srgbClr val="FFFFFF"/>
              </a:solidFill>
              <a:latin typeface="+mj-ea"/>
              <a:ea typeface="+mj-ea"/>
            </a:endParaRPr>
          </a:p>
        </p:txBody>
      </p:sp>
      <p:sp>
        <p:nvSpPr>
          <p:cNvPr id="34" name="矩形 33">
            <a:extLst>
              <a:ext uri="{FF2B5EF4-FFF2-40B4-BE49-F238E27FC236}">
                <a16:creationId xmlns:a16="http://schemas.microsoft.com/office/drawing/2014/main" id="{544C27D1-DDBA-466F-9988-D0AC81C94D8B}"/>
              </a:ext>
            </a:extLst>
          </p:cNvPr>
          <p:cNvSpPr/>
          <p:nvPr/>
        </p:nvSpPr>
        <p:spPr>
          <a:xfrm>
            <a:off x="922807" y="2103064"/>
            <a:ext cx="2246954" cy="1737360"/>
          </a:xfrm>
          <a:prstGeom prst="rect">
            <a:avLst/>
          </a:prstGeom>
        </p:spPr>
        <p:txBody>
          <a:bodyPr wrap="square">
            <a:spAutoFit/>
          </a:bodyPr>
          <a:lstStyle/>
          <a:p>
            <a:pPr algn="ctr">
              <a:lnSpc>
                <a:spcPct val="120000"/>
              </a:lnSpc>
            </a:pPr>
            <a:r>
              <a:rPr altLang="en-US" b="1" kern="0" lang="zh-CN" sz="1500">
                <a:solidFill>
                  <a:schemeClr val="bg1"/>
                </a:solidFill>
                <a:latin charset="-122" panose="020b0500000000000000" pitchFamily="34" typeface="思源黑体 CN Regular"/>
                <a:ea charset="-122" panose="020b0500000000000000" pitchFamily="34" typeface="思源黑体 CN Regular"/>
                <a:cs charset="0" panose="02020603050405020304" pitchFamily="18" typeface="Times New Roman"/>
              </a:rPr>
              <a:t>作为党费，“特殊党费”之特殊，在于其用途超出了中组部下发的《关于中国共产党党费收缴、使用和管理的规定》。</a:t>
            </a:r>
          </a:p>
        </p:txBody>
      </p:sp>
    </p:spTree>
    <p:extLst>
      <p:ext uri="{BB962C8B-B14F-4D97-AF65-F5344CB8AC3E}">
        <p14:creationId val="2384331195"/>
      </p:ext>
    </p:extLst>
  </p:cSld>
  <p:clrMapOvr>
    <a:masterClrMapping/>
  </p:clrMapOvr>
  <mc:AlternateContent>
    <mc:Choice Requires="p14">
      <p:transition advTm="4000" p14:dur="1600" spd="slow">
        <p14:prism isInverted="1"/>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3" presetSubtype="0">
                                  <p:stCondLst>
                                    <p:cond delay="0"/>
                                  </p:stCondLst>
                                  <p:childTnLst>
                                    <p:set>
                                      <p:cBhvr>
                                        <p:cTn dur="1" fill="hold" id="6">
                                          <p:stCondLst>
                                            <p:cond delay="0"/>
                                          </p:stCondLst>
                                        </p:cTn>
                                        <p:tgtEl>
                                          <p:spTgt spid="34"/>
                                        </p:tgtEl>
                                        <p:attrNameLst>
                                          <p:attrName>style.visibility</p:attrName>
                                        </p:attrNameLst>
                                      </p:cBhvr>
                                      <p:to>
                                        <p:strVal val="visible"/>
                                      </p:to>
                                    </p:set>
                                    <p:anim calcmode="lin" valueType="num">
                                      <p:cBhvr>
                                        <p:cTn dur="500" fill="hold" id="7"/>
                                        <p:tgtEl>
                                          <p:spTgt spid="34"/>
                                        </p:tgtEl>
                                        <p:attrNameLst>
                                          <p:attrName>ppt_w</p:attrName>
                                        </p:attrNameLst>
                                      </p:cBhvr>
                                      <p:tavLst>
                                        <p:tav tm="0">
                                          <p:val>
                                            <p:fltVal val="0"/>
                                          </p:val>
                                        </p:tav>
                                        <p:tav tm="100000">
                                          <p:val>
                                            <p:strVal val="#ppt_w"/>
                                          </p:val>
                                        </p:tav>
                                      </p:tavLst>
                                    </p:anim>
                                    <p:anim calcmode="lin" valueType="num">
                                      <p:cBhvr>
                                        <p:cTn dur="500" fill="hold" id="8"/>
                                        <p:tgtEl>
                                          <p:spTgt spid="34"/>
                                        </p:tgtEl>
                                        <p:attrNameLst>
                                          <p:attrName>ppt_h</p:attrName>
                                        </p:attrNameLst>
                                      </p:cBhvr>
                                      <p:tavLst>
                                        <p:tav tm="0">
                                          <p:val>
                                            <p:fltVal val="0"/>
                                          </p:val>
                                        </p:tav>
                                        <p:tav tm="100000">
                                          <p:val>
                                            <p:strVal val="#ppt_h"/>
                                          </p:val>
                                        </p:tav>
                                      </p:tavLst>
                                    </p:anim>
                                    <p:animEffect filter="fade" transition="in">
                                      <p:cBhvr>
                                        <p:cTn dur="500" id="9"/>
                                        <p:tgtEl>
                                          <p:spTgt spid="34"/>
                                        </p:tgtEl>
                                      </p:cBhvr>
                                    </p:animEffect>
                                  </p:childTnLst>
                                </p:cTn>
                              </p:par>
                              <p:par>
                                <p:cTn fill="hold" id="10" nodeType="withEffect" presetClass="entr" presetID="53" presetSubtype="0">
                                  <p:stCondLst>
                                    <p:cond delay="0"/>
                                  </p:stCondLst>
                                  <p:childTnLst>
                                    <p:set>
                                      <p:cBhvr>
                                        <p:cTn dur="1" fill="hold" id="11">
                                          <p:stCondLst>
                                            <p:cond delay="0"/>
                                          </p:stCondLst>
                                        </p:cTn>
                                        <p:tgtEl>
                                          <p:spTgt spid="15"/>
                                        </p:tgtEl>
                                        <p:attrNameLst>
                                          <p:attrName>style.visibility</p:attrName>
                                        </p:attrNameLst>
                                      </p:cBhvr>
                                      <p:to>
                                        <p:strVal val="visible"/>
                                      </p:to>
                                    </p:set>
                                    <p:anim calcmode="lin" valueType="num">
                                      <p:cBhvr>
                                        <p:cTn dur="500" fill="hold" id="12"/>
                                        <p:tgtEl>
                                          <p:spTgt spid="15"/>
                                        </p:tgtEl>
                                        <p:attrNameLst>
                                          <p:attrName>ppt_w</p:attrName>
                                        </p:attrNameLst>
                                      </p:cBhvr>
                                      <p:tavLst>
                                        <p:tav tm="0">
                                          <p:val>
                                            <p:fltVal val="0"/>
                                          </p:val>
                                        </p:tav>
                                        <p:tav tm="100000">
                                          <p:val>
                                            <p:strVal val="#ppt_w"/>
                                          </p:val>
                                        </p:tav>
                                      </p:tavLst>
                                    </p:anim>
                                    <p:anim calcmode="lin" valueType="num">
                                      <p:cBhvr>
                                        <p:cTn dur="500" fill="hold" id="13"/>
                                        <p:tgtEl>
                                          <p:spTgt spid="15"/>
                                        </p:tgtEl>
                                        <p:attrNameLst>
                                          <p:attrName>ppt_h</p:attrName>
                                        </p:attrNameLst>
                                      </p:cBhvr>
                                      <p:tavLst>
                                        <p:tav tm="0">
                                          <p:val>
                                            <p:fltVal val="0"/>
                                          </p:val>
                                        </p:tav>
                                        <p:tav tm="100000">
                                          <p:val>
                                            <p:strVal val="#ppt_h"/>
                                          </p:val>
                                        </p:tav>
                                      </p:tavLst>
                                    </p:anim>
                                    <p:animEffect filter="fade" transition="in">
                                      <p:cBhvr>
                                        <p:cTn dur="500" id="14"/>
                                        <p:tgtEl>
                                          <p:spTgt spid="15"/>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28"/>
                                        </p:tgtEl>
                                        <p:attrNameLst>
                                          <p:attrName>style.visibility</p:attrName>
                                        </p:attrNameLst>
                                      </p:cBhvr>
                                      <p:to>
                                        <p:strVal val="visible"/>
                                      </p:to>
                                    </p:set>
                                    <p:anim calcmode="lin" valueType="num">
                                      <p:cBhvr>
                                        <p:cTn dur="500" fill="hold" id="17"/>
                                        <p:tgtEl>
                                          <p:spTgt spid="28"/>
                                        </p:tgtEl>
                                        <p:attrNameLst>
                                          <p:attrName>ppt_w</p:attrName>
                                        </p:attrNameLst>
                                      </p:cBhvr>
                                      <p:tavLst>
                                        <p:tav tm="0">
                                          <p:val>
                                            <p:fltVal val="0"/>
                                          </p:val>
                                        </p:tav>
                                        <p:tav tm="100000">
                                          <p:val>
                                            <p:strVal val="#ppt_w"/>
                                          </p:val>
                                        </p:tav>
                                      </p:tavLst>
                                    </p:anim>
                                    <p:anim calcmode="lin" valueType="num">
                                      <p:cBhvr>
                                        <p:cTn dur="500" fill="hold" id="18"/>
                                        <p:tgtEl>
                                          <p:spTgt spid="28"/>
                                        </p:tgtEl>
                                        <p:attrNameLst>
                                          <p:attrName>ppt_h</p:attrName>
                                        </p:attrNameLst>
                                      </p:cBhvr>
                                      <p:tavLst>
                                        <p:tav tm="0">
                                          <p:val>
                                            <p:fltVal val="0"/>
                                          </p:val>
                                        </p:tav>
                                        <p:tav tm="100000">
                                          <p:val>
                                            <p:strVal val="#ppt_h"/>
                                          </p:val>
                                        </p:tav>
                                      </p:tavLst>
                                    </p:anim>
                                    <p:animEffect filter="fade" transition="in">
                                      <p:cBhvr>
                                        <p:cTn dur="500" id="19"/>
                                        <p:tgtEl>
                                          <p:spTgt spid="28"/>
                                        </p:tgtEl>
                                      </p:cBhvr>
                                    </p:animEffect>
                                  </p:childTnLst>
                                </p:cTn>
                              </p:par>
                              <p:par>
                                <p:cTn fill="hold" id="20" nodeType="withEffect" presetClass="entr" presetID="53" presetSubtype="0">
                                  <p:stCondLst>
                                    <p:cond delay="0"/>
                                  </p:stCondLst>
                                  <p:childTnLst>
                                    <p:set>
                                      <p:cBhvr>
                                        <p:cTn dur="1" fill="hold" id="21">
                                          <p:stCondLst>
                                            <p:cond delay="0"/>
                                          </p:stCondLst>
                                        </p:cTn>
                                        <p:tgtEl>
                                          <p:spTgt spid="23"/>
                                        </p:tgtEl>
                                        <p:attrNameLst>
                                          <p:attrName>style.visibility</p:attrName>
                                        </p:attrNameLst>
                                      </p:cBhvr>
                                      <p:to>
                                        <p:strVal val="visible"/>
                                      </p:to>
                                    </p:set>
                                    <p:anim calcmode="lin" valueType="num">
                                      <p:cBhvr>
                                        <p:cTn dur="500" fill="hold" id="22"/>
                                        <p:tgtEl>
                                          <p:spTgt spid="23"/>
                                        </p:tgtEl>
                                        <p:attrNameLst>
                                          <p:attrName>ppt_w</p:attrName>
                                        </p:attrNameLst>
                                      </p:cBhvr>
                                      <p:tavLst>
                                        <p:tav tm="0">
                                          <p:val>
                                            <p:fltVal val="0"/>
                                          </p:val>
                                        </p:tav>
                                        <p:tav tm="100000">
                                          <p:val>
                                            <p:strVal val="#ppt_w"/>
                                          </p:val>
                                        </p:tav>
                                      </p:tavLst>
                                    </p:anim>
                                    <p:anim calcmode="lin" valueType="num">
                                      <p:cBhvr>
                                        <p:cTn dur="500" fill="hold" id="23"/>
                                        <p:tgtEl>
                                          <p:spTgt spid="23"/>
                                        </p:tgtEl>
                                        <p:attrNameLst>
                                          <p:attrName>ppt_h</p:attrName>
                                        </p:attrNameLst>
                                      </p:cBhvr>
                                      <p:tavLst>
                                        <p:tav tm="0">
                                          <p:val>
                                            <p:fltVal val="0"/>
                                          </p:val>
                                        </p:tav>
                                        <p:tav tm="100000">
                                          <p:val>
                                            <p:strVal val="#ppt_h"/>
                                          </p:val>
                                        </p:tav>
                                      </p:tavLst>
                                    </p:anim>
                                    <p:animEffect filter="fade" transition="in">
                                      <p:cBhvr>
                                        <p:cTn dur="500" id="24"/>
                                        <p:tgtEl>
                                          <p:spTgt spid="23"/>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29"/>
                                        </p:tgtEl>
                                        <p:attrNameLst>
                                          <p:attrName>style.visibility</p:attrName>
                                        </p:attrNameLst>
                                      </p:cBhvr>
                                      <p:to>
                                        <p:strVal val="visible"/>
                                      </p:to>
                                    </p:set>
                                    <p:anim calcmode="lin" valueType="num">
                                      <p:cBhvr>
                                        <p:cTn dur="500" fill="hold" id="27"/>
                                        <p:tgtEl>
                                          <p:spTgt spid="29"/>
                                        </p:tgtEl>
                                        <p:attrNameLst>
                                          <p:attrName>ppt_w</p:attrName>
                                        </p:attrNameLst>
                                      </p:cBhvr>
                                      <p:tavLst>
                                        <p:tav tm="0">
                                          <p:val>
                                            <p:fltVal val="0"/>
                                          </p:val>
                                        </p:tav>
                                        <p:tav tm="100000">
                                          <p:val>
                                            <p:strVal val="#ppt_w"/>
                                          </p:val>
                                        </p:tav>
                                      </p:tavLst>
                                    </p:anim>
                                    <p:anim calcmode="lin" valueType="num">
                                      <p:cBhvr>
                                        <p:cTn dur="500" fill="hold" id="28"/>
                                        <p:tgtEl>
                                          <p:spTgt spid="29"/>
                                        </p:tgtEl>
                                        <p:attrNameLst>
                                          <p:attrName>ppt_h</p:attrName>
                                        </p:attrNameLst>
                                      </p:cBhvr>
                                      <p:tavLst>
                                        <p:tav tm="0">
                                          <p:val>
                                            <p:fltVal val="0"/>
                                          </p:val>
                                        </p:tav>
                                        <p:tav tm="100000">
                                          <p:val>
                                            <p:strVal val="#ppt_h"/>
                                          </p:val>
                                        </p:tav>
                                      </p:tavLst>
                                    </p:anim>
                                    <p:animEffect filter="fade" transition="in">
                                      <p:cBhvr>
                                        <p:cTn dur="500" id="29"/>
                                        <p:tgtEl>
                                          <p:spTgt spid="29"/>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32"/>
                                        </p:tgtEl>
                                        <p:attrNameLst>
                                          <p:attrName>style.visibility</p:attrName>
                                        </p:attrNameLst>
                                      </p:cBhvr>
                                      <p:to>
                                        <p:strVal val="visible"/>
                                      </p:to>
                                    </p:set>
                                    <p:anim calcmode="lin" valueType="num">
                                      <p:cBhvr>
                                        <p:cTn dur="500" fill="hold" id="32"/>
                                        <p:tgtEl>
                                          <p:spTgt spid="32"/>
                                        </p:tgtEl>
                                        <p:attrNameLst>
                                          <p:attrName>ppt_w</p:attrName>
                                        </p:attrNameLst>
                                      </p:cBhvr>
                                      <p:tavLst>
                                        <p:tav tm="0">
                                          <p:val>
                                            <p:fltVal val="0"/>
                                          </p:val>
                                        </p:tav>
                                        <p:tav tm="100000">
                                          <p:val>
                                            <p:strVal val="#ppt_w"/>
                                          </p:val>
                                        </p:tav>
                                      </p:tavLst>
                                    </p:anim>
                                    <p:anim calcmode="lin" valueType="num">
                                      <p:cBhvr>
                                        <p:cTn dur="500" fill="hold" id="33"/>
                                        <p:tgtEl>
                                          <p:spTgt spid="32"/>
                                        </p:tgtEl>
                                        <p:attrNameLst>
                                          <p:attrName>ppt_h</p:attrName>
                                        </p:attrNameLst>
                                      </p:cBhvr>
                                      <p:tavLst>
                                        <p:tav tm="0">
                                          <p:val>
                                            <p:fltVal val="0"/>
                                          </p:val>
                                        </p:tav>
                                        <p:tav tm="100000">
                                          <p:val>
                                            <p:strVal val="#ppt_h"/>
                                          </p:val>
                                        </p:tav>
                                      </p:tavLst>
                                    </p:anim>
                                    <p:animEffect filter="fade" transition="in">
                                      <p:cBhvr>
                                        <p:cTn dur="500" id="34"/>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2"/>
      <p:bldP grpId="0" spid="3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PA-1022109">
            <a:extLst>
              <a:ext uri="{FF2B5EF4-FFF2-40B4-BE49-F238E27FC236}">
                <a16:creationId xmlns:a16="http://schemas.microsoft.com/office/drawing/2014/main" id="{403E6CED-30C0-46A3-9D1F-E0B78DC72903}"/>
              </a:ext>
            </a:extLst>
          </p:cNvPr>
          <p:cNvGrpSpPr/>
          <p:nvPr>
            <p:custDataLst>
              <p:tags r:id="rId2"/>
            </p:custDataLst>
          </p:nvPr>
        </p:nvGrpSpPr>
        <p:grpSpPr>
          <a:xfrm>
            <a:off x="814131" y="929254"/>
            <a:ext cx="4605594" cy="588947"/>
            <a:chOff x="1643202" y="3586692"/>
            <a:chExt cx="6026231" cy="803962"/>
          </a:xfrm>
        </p:grpSpPr>
        <p:sp>
          <p:nvSpPr>
            <p:cNvPr id="7" name="PA-对角圆角矩形 2">
              <a:extLst>
                <a:ext uri="{FF2B5EF4-FFF2-40B4-BE49-F238E27FC236}">
                  <a16:creationId xmlns:a16="http://schemas.microsoft.com/office/drawing/2014/main" id="{2F63C7C3-68CE-4FF4-8DF0-EBF9B070978A}"/>
                </a:ext>
              </a:extLst>
            </p:cNvPr>
            <p:cNvSpPr/>
            <p:nvPr>
              <p:custDataLst>
                <p:tags r:id="rId3"/>
              </p:custDataLst>
            </p:nvPr>
          </p:nvSpPr>
          <p:spPr>
            <a:xfrm>
              <a:off x="1643202" y="3586692"/>
              <a:ext cx="6026231" cy="803962"/>
            </a:xfrm>
            <a:prstGeom prst="round2DiagRect">
              <a:avLst>
                <a:gd fmla="val 0" name="adj1"/>
                <a:gd fmla="val 0" name="adj2"/>
              </a:avLst>
            </a:prstGeom>
            <a:solidFill>
              <a:srgbClr val="C00000"/>
            </a:solidFill>
            <a:ln algn="ctr" cap="flat" cmpd="sng" w="12700">
              <a:noFill/>
              <a:prstDash val="solid"/>
              <a:miter lim="800000"/>
            </a:ln>
            <a:effectLst/>
          </p:spPr>
          <p:txBody>
            <a:bodyPr anchor="ctr" rtlCol="0"/>
            <a:lstStyle/>
            <a:p>
              <a:pPr algn="ctr" defTabSz="514350">
                <a:defRPr/>
              </a:pPr>
              <a:endParaRPr altLang="en-US" kern="0" lang="zh-CN" sz="1013">
                <a:solidFill>
                  <a:prstClr val="white"/>
                </a:solidFill>
                <a:latin charset="-122" pitchFamily="34" typeface="微软雅黑"/>
                <a:ea charset="-122" pitchFamily="34" typeface="微软雅黑"/>
              </a:endParaRPr>
            </a:p>
          </p:txBody>
        </p:sp>
        <p:sp>
          <p:nvSpPr>
            <p:cNvPr id="9" name="PA-矩形 11">
              <a:extLst>
                <a:ext uri="{FF2B5EF4-FFF2-40B4-BE49-F238E27FC236}">
                  <a16:creationId xmlns:a16="http://schemas.microsoft.com/office/drawing/2014/main" id="{A668DDC6-507A-47CD-9B8E-F9CDA5C19C5D}"/>
                </a:ext>
              </a:extLst>
            </p:cNvPr>
            <p:cNvSpPr/>
            <p:nvPr>
              <p:custDataLst>
                <p:tags r:id="rId4"/>
              </p:custDataLst>
            </p:nvPr>
          </p:nvSpPr>
          <p:spPr>
            <a:xfrm>
              <a:off x="2294159" y="3689322"/>
              <a:ext cx="4705226" cy="624116"/>
            </a:xfrm>
            <a:prstGeom prst="rect">
              <a:avLst/>
            </a:prstGeom>
          </p:spPr>
          <p:txBody>
            <a:bodyPr wrap="none">
              <a:spAutoFit/>
            </a:bodyPr>
            <a:lstStyle/>
            <a:p>
              <a:pPr lvl="0"/>
              <a:r>
                <a:rPr altLang="en-US" kern="0" lang="zh-CN" sz="2400">
                  <a:solidFill>
                    <a:prstClr val="white"/>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“特殊党费”运作模式特殊</a:t>
              </a:r>
            </a:p>
          </p:txBody>
        </p:sp>
      </p:grpSp>
      <p:sp>
        <p:nvSpPr>
          <p:cNvPr id="13" name="PA-102242">
            <a:extLst>
              <a:ext uri="{FF2B5EF4-FFF2-40B4-BE49-F238E27FC236}">
                <a16:creationId xmlns:a16="http://schemas.microsoft.com/office/drawing/2014/main" id="{35710954-D8DE-4BC3-BD65-4A95CD812F54}"/>
              </a:ext>
            </a:extLst>
          </p:cNvPr>
          <p:cNvSpPr/>
          <p:nvPr>
            <p:custDataLst>
              <p:tags r:id="rId5"/>
            </p:custDataLst>
          </p:nvPr>
        </p:nvSpPr>
        <p:spPr>
          <a:xfrm>
            <a:off x="780095" y="1719044"/>
            <a:ext cx="1596393" cy="43858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b="1" lang="zh-CN" sz="15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地方党委组织部</a:t>
            </a:r>
          </a:p>
        </p:txBody>
      </p:sp>
      <p:sp>
        <p:nvSpPr>
          <p:cNvPr id="15" name="PA-102242">
            <a:extLst>
              <a:ext uri="{FF2B5EF4-FFF2-40B4-BE49-F238E27FC236}">
                <a16:creationId xmlns:a16="http://schemas.microsoft.com/office/drawing/2014/main" id="{CEF86A6F-4211-43A6-B2EB-028BD8E4D3BE}"/>
              </a:ext>
            </a:extLst>
          </p:cNvPr>
          <p:cNvSpPr/>
          <p:nvPr>
            <p:custDataLst>
              <p:tags r:id="rId6"/>
            </p:custDataLst>
          </p:nvPr>
        </p:nvSpPr>
        <p:spPr>
          <a:xfrm>
            <a:off x="2819400" y="1719044"/>
            <a:ext cx="1178650" cy="43858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b="1" lang="zh-CN" sz="15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中央组织部</a:t>
            </a:r>
          </a:p>
        </p:txBody>
      </p:sp>
      <p:sp>
        <p:nvSpPr>
          <p:cNvPr id="17" name="PA-102242">
            <a:extLst>
              <a:ext uri="{FF2B5EF4-FFF2-40B4-BE49-F238E27FC236}">
                <a16:creationId xmlns:a16="http://schemas.microsoft.com/office/drawing/2014/main" id="{0BD8C376-C541-4592-A27B-BE87A44A2B29}"/>
              </a:ext>
            </a:extLst>
          </p:cNvPr>
          <p:cNvSpPr/>
          <p:nvPr>
            <p:custDataLst>
              <p:tags r:id="rId7"/>
            </p:custDataLst>
          </p:nvPr>
        </p:nvSpPr>
        <p:spPr>
          <a:xfrm>
            <a:off x="4495800" y="1719044"/>
            <a:ext cx="1006368" cy="43858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b="1" lang="zh-CN" sz="15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民政部</a:t>
            </a:r>
          </a:p>
        </p:txBody>
      </p:sp>
      <p:sp>
        <p:nvSpPr>
          <p:cNvPr id="18" name="PA-102242">
            <a:extLst>
              <a:ext uri="{FF2B5EF4-FFF2-40B4-BE49-F238E27FC236}">
                <a16:creationId xmlns:a16="http://schemas.microsoft.com/office/drawing/2014/main" id="{F7C4F009-37F1-40E1-B89D-AE9B7FF2BB24}"/>
              </a:ext>
            </a:extLst>
          </p:cNvPr>
          <p:cNvSpPr/>
          <p:nvPr>
            <p:custDataLst>
              <p:tags r:id="rId8"/>
            </p:custDataLst>
          </p:nvPr>
        </p:nvSpPr>
        <p:spPr>
          <a:xfrm>
            <a:off x="6019800" y="1723588"/>
            <a:ext cx="2283680" cy="43858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b="1" lang="zh-CN" sz="15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灾区的流通渠道到达灾区</a:t>
            </a:r>
          </a:p>
        </p:txBody>
      </p:sp>
      <p:grpSp>
        <p:nvGrpSpPr>
          <p:cNvPr id="2" name="组合 1">
            <a:extLst>
              <a:ext uri="{FF2B5EF4-FFF2-40B4-BE49-F238E27FC236}">
                <a16:creationId xmlns:a16="http://schemas.microsoft.com/office/drawing/2014/main" id="{77E639EE-750F-49B5-B676-C4E04E8FFA40}"/>
              </a:ext>
            </a:extLst>
          </p:cNvPr>
          <p:cNvGrpSpPr/>
          <p:nvPr/>
        </p:nvGrpSpPr>
        <p:grpSpPr>
          <a:xfrm>
            <a:off x="762000" y="2262617"/>
            <a:ext cx="7596287" cy="778611"/>
            <a:chOff x="1031809" y="3144619"/>
            <a:chExt cx="10128382" cy="1038148"/>
          </a:xfrm>
        </p:grpSpPr>
        <p:sp>
          <p:nvSpPr>
            <p:cNvPr id="19" name="PA-圆角矩形 30">
              <a:extLst>
                <a:ext uri="{FF2B5EF4-FFF2-40B4-BE49-F238E27FC236}">
                  <a16:creationId xmlns:a16="http://schemas.microsoft.com/office/drawing/2014/main" id="{3294D226-8E8D-414C-9537-AD5430063AEB}"/>
                </a:ext>
              </a:extLst>
            </p:cNvPr>
            <p:cNvSpPr/>
            <p:nvPr>
              <p:custDataLst>
                <p:tags r:id="rId9"/>
              </p:custDataLst>
            </p:nvPr>
          </p:nvSpPr>
          <p:spPr>
            <a:xfrm>
              <a:off x="1342442" y="3144619"/>
              <a:ext cx="9817749" cy="1038148"/>
            </a:xfrm>
            <a:prstGeom prst="roundRect">
              <a:avLst>
                <a:gd fmla="val 0" name="adj"/>
              </a:avLst>
            </a:prstGeom>
            <a:noFill/>
            <a:ln cap="flat" cmpd="sng" w="25400">
              <a:solidFill>
                <a:srgbClr val="C00000"/>
              </a:solidFill>
              <a:prstDash val="solid"/>
              <a:headEnd len="med" type="none" w="med"/>
              <a:tailEnd len="med" type="none" w="med"/>
            </a:ln>
          </p:spPr>
          <p:txBody>
            <a:bodyPr anchor="ctr"/>
            <a:lstStyle/>
            <a:p>
              <a:pPr algn="ctr"/>
              <a:endParaRPr altLang="en-US" lang="zh-CN" sz="1350">
                <a:solidFill>
                  <a:srgbClr val="FFFFFF"/>
                </a:solidFill>
                <a:latin typeface="+mj-ea"/>
                <a:ea typeface="+mj-ea"/>
              </a:endParaRPr>
            </a:p>
          </p:txBody>
        </p:sp>
        <p:sp>
          <p:nvSpPr>
            <p:cNvPr id="20" name="11">
              <a:extLst>
                <a:ext uri="{FF2B5EF4-FFF2-40B4-BE49-F238E27FC236}">
                  <a16:creationId xmlns:a16="http://schemas.microsoft.com/office/drawing/2014/main" id="{7E1EBE66-A135-42AF-9F2A-28C32C90E7A7}"/>
                </a:ext>
              </a:extLst>
            </p:cNvPr>
            <p:cNvSpPr>
              <a:spLocks noChangeAspect="1"/>
            </p:cNvSpPr>
            <p:nvPr/>
          </p:nvSpPr>
          <p:spPr>
            <a:xfrm flipH="1">
              <a:off x="1031809" y="3313961"/>
              <a:ext cx="683221" cy="683221"/>
            </a:xfrm>
            <a:prstGeom prst="ellipse">
              <a:avLst/>
            </a:prstGeom>
            <a:solidFill>
              <a:srgbClr val="C90001"/>
            </a:solidFill>
            <a:ln>
              <a:solidFill>
                <a:srgbClr val="F9D273"/>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b="1" lang="en-US" sz="27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sym typeface="+mn-lt"/>
                </a:rPr>
                <a:t>1</a:t>
              </a:r>
            </a:p>
          </p:txBody>
        </p:sp>
        <p:sp>
          <p:nvSpPr>
            <p:cNvPr id="21" name="矩形 20">
              <a:extLst>
                <a:ext uri="{FF2B5EF4-FFF2-40B4-BE49-F238E27FC236}">
                  <a16:creationId xmlns:a16="http://schemas.microsoft.com/office/drawing/2014/main" id="{B6F4BAE6-C014-4953-84C6-33432B7FA26F}"/>
                </a:ext>
              </a:extLst>
            </p:cNvPr>
            <p:cNvSpPr/>
            <p:nvPr/>
          </p:nvSpPr>
          <p:spPr>
            <a:xfrm>
              <a:off x="1768222" y="3426714"/>
              <a:ext cx="8966187" cy="487680"/>
            </a:xfrm>
            <a:prstGeom prst="rect">
              <a:avLst/>
            </a:prstGeom>
          </p:spPr>
          <p:txBody>
            <a:bodyPr wrap="square">
              <a:spAutoFit/>
            </a:bodyPr>
            <a:lstStyle/>
            <a:p>
              <a:pPr algn="just">
                <a:lnSpc>
                  <a:spcPct val="150000"/>
                </a:lnSpc>
              </a:pPr>
              <a:r>
                <a:rPr altLang="en-US" lang="zh-CN" sz="1200">
                  <a:solidFill>
                    <a:schemeClr val="tx1">
                      <a:lumMod val="75000"/>
                      <a:lumOff val="25000"/>
                    </a:schemeClr>
                  </a:solidFill>
                  <a:latin charset="-122" panose="020b0500000000000000" pitchFamily="34" typeface="思源黑体 CN Regular"/>
                  <a:ea charset="-122" panose="020b0500000000000000" pitchFamily="34" typeface="思源黑体 CN Regular"/>
                </a:rPr>
                <a:t>“特殊党费”捐款与普通捐款的最大不同，在于其特殊的捐款渠道和管理体系。</a:t>
              </a:r>
            </a:p>
          </p:txBody>
        </p:sp>
      </p:grpSp>
      <p:grpSp>
        <p:nvGrpSpPr>
          <p:cNvPr id="22" name="组合 21">
            <a:extLst>
              <a:ext uri="{FF2B5EF4-FFF2-40B4-BE49-F238E27FC236}">
                <a16:creationId xmlns:a16="http://schemas.microsoft.com/office/drawing/2014/main" id="{C64C24BB-3AD4-4D5F-8B24-D3F09D6CBB0B}"/>
              </a:ext>
            </a:extLst>
          </p:cNvPr>
          <p:cNvGrpSpPr/>
          <p:nvPr/>
        </p:nvGrpSpPr>
        <p:grpSpPr>
          <a:xfrm>
            <a:off x="762000" y="3126410"/>
            <a:ext cx="7596287" cy="778611"/>
            <a:chOff x="1031809" y="3144619"/>
            <a:chExt cx="10128382" cy="1038148"/>
          </a:xfrm>
        </p:grpSpPr>
        <p:sp>
          <p:nvSpPr>
            <p:cNvPr id="23" name="PA-圆角矩形 30">
              <a:extLst>
                <a:ext uri="{FF2B5EF4-FFF2-40B4-BE49-F238E27FC236}">
                  <a16:creationId xmlns:a16="http://schemas.microsoft.com/office/drawing/2014/main" id="{28FE290E-B1DE-47D7-9E47-B3080EFC7B2F}"/>
                </a:ext>
              </a:extLst>
            </p:cNvPr>
            <p:cNvSpPr/>
            <p:nvPr>
              <p:custDataLst>
                <p:tags r:id="rId10"/>
              </p:custDataLst>
            </p:nvPr>
          </p:nvSpPr>
          <p:spPr>
            <a:xfrm>
              <a:off x="1342442" y="3144619"/>
              <a:ext cx="9817749" cy="1038148"/>
            </a:xfrm>
            <a:prstGeom prst="roundRect">
              <a:avLst>
                <a:gd fmla="val 0" name="adj"/>
              </a:avLst>
            </a:prstGeom>
            <a:noFill/>
            <a:ln cap="flat" cmpd="sng" w="25400">
              <a:solidFill>
                <a:srgbClr val="C00000"/>
              </a:solidFill>
              <a:prstDash val="solid"/>
              <a:headEnd len="med" type="none" w="med"/>
              <a:tailEnd len="med" type="none" w="med"/>
            </a:ln>
          </p:spPr>
          <p:txBody>
            <a:bodyPr anchor="ctr"/>
            <a:lstStyle/>
            <a:p>
              <a:pPr algn="ctr"/>
              <a:endParaRPr altLang="en-US" lang="zh-CN" sz="1350">
                <a:solidFill>
                  <a:srgbClr val="FFFFFF"/>
                </a:solidFill>
                <a:latin typeface="+mj-ea"/>
                <a:ea typeface="+mj-ea"/>
              </a:endParaRPr>
            </a:p>
          </p:txBody>
        </p:sp>
        <p:sp>
          <p:nvSpPr>
            <p:cNvPr id="24" name="11">
              <a:extLst>
                <a:ext uri="{FF2B5EF4-FFF2-40B4-BE49-F238E27FC236}">
                  <a16:creationId xmlns:a16="http://schemas.microsoft.com/office/drawing/2014/main" id="{7ECC90A8-1F1D-45B7-AD66-283A499F6D87}"/>
                </a:ext>
              </a:extLst>
            </p:cNvPr>
            <p:cNvSpPr>
              <a:spLocks noChangeAspect="1"/>
            </p:cNvSpPr>
            <p:nvPr/>
          </p:nvSpPr>
          <p:spPr>
            <a:xfrm flipH="1">
              <a:off x="1031809" y="3313961"/>
              <a:ext cx="683221" cy="683221"/>
            </a:xfrm>
            <a:prstGeom prst="ellipse">
              <a:avLst/>
            </a:prstGeom>
            <a:solidFill>
              <a:srgbClr val="C90001"/>
            </a:solidFill>
            <a:ln>
              <a:solidFill>
                <a:srgbClr val="F9D273"/>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b="1" lang="en-US" sz="27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sym typeface="+mn-lt"/>
                </a:rPr>
                <a:t>2</a:t>
              </a:r>
            </a:p>
          </p:txBody>
        </p:sp>
        <p:sp>
          <p:nvSpPr>
            <p:cNvPr id="25" name="矩形 24">
              <a:extLst>
                <a:ext uri="{FF2B5EF4-FFF2-40B4-BE49-F238E27FC236}">
                  <a16:creationId xmlns:a16="http://schemas.microsoft.com/office/drawing/2014/main" id="{54602366-C09B-44A0-96F8-192573F47A2F}"/>
                </a:ext>
              </a:extLst>
            </p:cNvPr>
            <p:cNvSpPr/>
            <p:nvPr/>
          </p:nvSpPr>
          <p:spPr>
            <a:xfrm>
              <a:off x="1768222" y="3254748"/>
              <a:ext cx="8966187" cy="853440"/>
            </a:xfrm>
            <a:prstGeom prst="rect">
              <a:avLst/>
            </a:prstGeom>
          </p:spPr>
          <p:txBody>
            <a:bodyPr wrap="square">
              <a:spAutoFit/>
            </a:bodyPr>
            <a:lstStyle/>
            <a:p>
              <a:pPr algn="just">
                <a:lnSpc>
                  <a:spcPct val="150000"/>
                </a:lnSpc>
              </a:pPr>
              <a:r>
                <a:rPr altLang="en-US" lang="zh-CN" sz="1200">
                  <a:solidFill>
                    <a:schemeClr val="tx1">
                      <a:lumMod val="75000"/>
                      <a:lumOff val="25000"/>
                    </a:schemeClr>
                  </a:solidFill>
                  <a:latin charset="-122" panose="020b0500000000000000" pitchFamily="34" typeface="思源黑体 CN Regular"/>
                  <a:ea charset="-122" panose="020b0500000000000000" pitchFamily="34" typeface="思源黑体 CN Regular"/>
                </a:rPr>
                <a:t>一个普通公民要支援灾区，可以捐款给红十字会、扶贫基金会、中华慈善总会等公益性社会团体，也可以直接捐给灾区的学校、医院等公益性非营利事业机构。</a:t>
              </a:r>
            </a:p>
          </p:txBody>
        </p:sp>
      </p:grpSp>
      <p:grpSp>
        <p:nvGrpSpPr>
          <p:cNvPr id="26" name="组合 25">
            <a:extLst>
              <a:ext uri="{FF2B5EF4-FFF2-40B4-BE49-F238E27FC236}">
                <a16:creationId xmlns:a16="http://schemas.microsoft.com/office/drawing/2014/main" id="{E0D6F517-C5BA-4D10-9978-C3E3B3B5AE5E}"/>
              </a:ext>
            </a:extLst>
          </p:cNvPr>
          <p:cNvGrpSpPr/>
          <p:nvPr/>
        </p:nvGrpSpPr>
        <p:grpSpPr>
          <a:xfrm>
            <a:off x="762000" y="3990204"/>
            <a:ext cx="7596287" cy="778611"/>
            <a:chOff x="1031809" y="3144619"/>
            <a:chExt cx="10128382" cy="1038148"/>
          </a:xfrm>
        </p:grpSpPr>
        <p:sp>
          <p:nvSpPr>
            <p:cNvPr id="27" name="PA-圆角矩形 30">
              <a:extLst>
                <a:ext uri="{FF2B5EF4-FFF2-40B4-BE49-F238E27FC236}">
                  <a16:creationId xmlns:a16="http://schemas.microsoft.com/office/drawing/2014/main" id="{EFF9C943-9C50-44FB-A414-4AC3DF5F18A8}"/>
                </a:ext>
              </a:extLst>
            </p:cNvPr>
            <p:cNvSpPr/>
            <p:nvPr>
              <p:custDataLst>
                <p:tags r:id="rId11"/>
              </p:custDataLst>
            </p:nvPr>
          </p:nvSpPr>
          <p:spPr>
            <a:xfrm>
              <a:off x="1342442" y="3144619"/>
              <a:ext cx="9817749" cy="1038148"/>
            </a:xfrm>
            <a:prstGeom prst="roundRect">
              <a:avLst>
                <a:gd fmla="val 0" name="adj"/>
              </a:avLst>
            </a:prstGeom>
            <a:noFill/>
            <a:ln cap="flat" cmpd="sng" w="25400">
              <a:solidFill>
                <a:srgbClr val="C00000"/>
              </a:solidFill>
              <a:prstDash val="solid"/>
              <a:headEnd len="med" type="none" w="med"/>
              <a:tailEnd len="med" type="none" w="med"/>
            </a:ln>
          </p:spPr>
          <p:txBody>
            <a:bodyPr anchor="ctr"/>
            <a:lstStyle/>
            <a:p>
              <a:pPr algn="ctr"/>
              <a:endParaRPr altLang="en-US" lang="zh-CN" sz="1350">
                <a:solidFill>
                  <a:srgbClr val="FFFFFF"/>
                </a:solidFill>
                <a:latin typeface="+mj-ea"/>
                <a:ea typeface="+mj-ea"/>
              </a:endParaRPr>
            </a:p>
          </p:txBody>
        </p:sp>
        <p:sp>
          <p:nvSpPr>
            <p:cNvPr id="28" name="11">
              <a:extLst>
                <a:ext uri="{FF2B5EF4-FFF2-40B4-BE49-F238E27FC236}">
                  <a16:creationId xmlns:a16="http://schemas.microsoft.com/office/drawing/2014/main" id="{DE995E94-1CC4-4146-A866-05AF25F4463D}"/>
                </a:ext>
              </a:extLst>
            </p:cNvPr>
            <p:cNvSpPr>
              <a:spLocks noChangeAspect="1"/>
            </p:cNvSpPr>
            <p:nvPr/>
          </p:nvSpPr>
          <p:spPr>
            <a:xfrm flipH="1">
              <a:off x="1031809" y="3313961"/>
              <a:ext cx="683221" cy="683221"/>
            </a:xfrm>
            <a:prstGeom prst="ellipse">
              <a:avLst/>
            </a:prstGeom>
            <a:solidFill>
              <a:srgbClr val="C90001"/>
            </a:solidFill>
            <a:ln>
              <a:solidFill>
                <a:srgbClr val="F9D273"/>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b="1" lang="en-US" sz="2700">
                  <a:solidFill>
                    <a:schemeClr val="bg1"/>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sym typeface="+mn-lt"/>
                </a:rPr>
                <a:t>3</a:t>
              </a:r>
            </a:p>
          </p:txBody>
        </p:sp>
        <p:sp>
          <p:nvSpPr>
            <p:cNvPr id="29" name="矩形 28">
              <a:extLst>
                <a:ext uri="{FF2B5EF4-FFF2-40B4-BE49-F238E27FC236}">
                  <a16:creationId xmlns:a16="http://schemas.microsoft.com/office/drawing/2014/main" id="{A74F5E19-593C-4C96-AE85-B47472D6650D}"/>
                </a:ext>
              </a:extLst>
            </p:cNvPr>
            <p:cNvSpPr/>
            <p:nvPr/>
          </p:nvSpPr>
          <p:spPr>
            <a:xfrm>
              <a:off x="1768222" y="3259244"/>
              <a:ext cx="8966187" cy="853440"/>
            </a:xfrm>
            <a:prstGeom prst="rect">
              <a:avLst/>
            </a:prstGeom>
          </p:spPr>
          <p:txBody>
            <a:bodyPr wrap="square">
              <a:spAutoFit/>
            </a:bodyPr>
            <a:lstStyle/>
            <a:p>
              <a:pPr algn="just">
                <a:lnSpc>
                  <a:spcPct val="150000"/>
                </a:lnSpc>
              </a:pPr>
              <a:r>
                <a:rPr altLang="en-US" lang="zh-CN" sz="1200">
                  <a:solidFill>
                    <a:schemeClr val="tx1">
                      <a:lumMod val="75000"/>
                      <a:lumOff val="25000"/>
                    </a:schemeClr>
                  </a:solidFill>
                  <a:latin charset="-122" panose="020b0500000000000000" pitchFamily="34" typeface="思源黑体 CN Regular"/>
                  <a:ea charset="-122" panose="020b0500000000000000" pitchFamily="34" typeface="思源黑体 CN Regular"/>
                </a:rPr>
                <a:t>“特殊党费”是由党员上交到县级以上党委组织部门，然后经由地方党委组织部→中央组织部→民政部→灾区的流通渠道到达灾区。</a:t>
              </a:r>
            </a:p>
          </p:txBody>
        </p:sp>
      </p:grpSp>
    </p:spTree>
    <p:extLst>
      <p:ext uri="{BB962C8B-B14F-4D97-AF65-F5344CB8AC3E}">
        <p14:creationId val="4152083621"/>
      </p:ext>
    </p:extLst>
  </p:cSld>
  <p:clrMapOvr>
    <a:masterClrMapping/>
  </p:clrMapOvr>
  <mc:AlternateContent>
    <mc:Choice Requires="p14">
      <p:transition advTm="4000" p14:dur="1600" spd="slow">
        <p14:prism isInverted="1"/>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Effect filter="fade" transition="in">
                                      <p:cBhvr>
                                        <p:cTn dur="500" id="9"/>
                                        <p:tgtEl>
                                          <p:spTgt spid="5"/>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13"/>
                                        </p:tgtEl>
                                        <p:attrNameLst>
                                          <p:attrName>style.visibility</p:attrName>
                                        </p:attrNameLst>
                                      </p:cBhvr>
                                      <p:to>
                                        <p:strVal val="visible"/>
                                      </p:to>
                                    </p:set>
                                    <p:anim calcmode="lin" valueType="num">
                                      <p:cBhvr>
                                        <p:cTn dur="500" fill="hold" id="12"/>
                                        <p:tgtEl>
                                          <p:spTgt spid="13"/>
                                        </p:tgtEl>
                                        <p:attrNameLst>
                                          <p:attrName>ppt_w</p:attrName>
                                        </p:attrNameLst>
                                      </p:cBhvr>
                                      <p:tavLst>
                                        <p:tav tm="0">
                                          <p:val>
                                            <p:fltVal val="0"/>
                                          </p:val>
                                        </p:tav>
                                        <p:tav tm="100000">
                                          <p:val>
                                            <p:strVal val="#ppt_w"/>
                                          </p:val>
                                        </p:tav>
                                      </p:tavLst>
                                    </p:anim>
                                    <p:anim calcmode="lin" valueType="num">
                                      <p:cBhvr>
                                        <p:cTn dur="500" fill="hold" id="13"/>
                                        <p:tgtEl>
                                          <p:spTgt spid="13"/>
                                        </p:tgtEl>
                                        <p:attrNameLst>
                                          <p:attrName>ppt_h</p:attrName>
                                        </p:attrNameLst>
                                      </p:cBhvr>
                                      <p:tavLst>
                                        <p:tav tm="0">
                                          <p:val>
                                            <p:fltVal val="0"/>
                                          </p:val>
                                        </p:tav>
                                        <p:tav tm="100000">
                                          <p:val>
                                            <p:strVal val="#ppt_h"/>
                                          </p:val>
                                        </p:tav>
                                      </p:tavLst>
                                    </p:anim>
                                    <p:animEffect filter="fade" transition="in">
                                      <p:cBhvr>
                                        <p:cTn dur="500" id="14"/>
                                        <p:tgtEl>
                                          <p:spTgt spid="13"/>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15"/>
                                        </p:tgtEl>
                                        <p:attrNameLst>
                                          <p:attrName>style.visibility</p:attrName>
                                        </p:attrNameLst>
                                      </p:cBhvr>
                                      <p:to>
                                        <p:strVal val="visible"/>
                                      </p:to>
                                    </p:set>
                                    <p:anim calcmode="lin" valueType="num">
                                      <p:cBhvr>
                                        <p:cTn dur="500" fill="hold" id="17"/>
                                        <p:tgtEl>
                                          <p:spTgt spid="15"/>
                                        </p:tgtEl>
                                        <p:attrNameLst>
                                          <p:attrName>ppt_w</p:attrName>
                                        </p:attrNameLst>
                                      </p:cBhvr>
                                      <p:tavLst>
                                        <p:tav tm="0">
                                          <p:val>
                                            <p:fltVal val="0"/>
                                          </p:val>
                                        </p:tav>
                                        <p:tav tm="100000">
                                          <p:val>
                                            <p:strVal val="#ppt_w"/>
                                          </p:val>
                                        </p:tav>
                                      </p:tavLst>
                                    </p:anim>
                                    <p:anim calcmode="lin" valueType="num">
                                      <p:cBhvr>
                                        <p:cTn dur="500" fill="hold" id="18"/>
                                        <p:tgtEl>
                                          <p:spTgt spid="15"/>
                                        </p:tgtEl>
                                        <p:attrNameLst>
                                          <p:attrName>ppt_h</p:attrName>
                                        </p:attrNameLst>
                                      </p:cBhvr>
                                      <p:tavLst>
                                        <p:tav tm="0">
                                          <p:val>
                                            <p:fltVal val="0"/>
                                          </p:val>
                                        </p:tav>
                                        <p:tav tm="100000">
                                          <p:val>
                                            <p:strVal val="#ppt_h"/>
                                          </p:val>
                                        </p:tav>
                                      </p:tavLst>
                                    </p:anim>
                                    <p:animEffect filter="fade" transition="in">
                                      <p:cBhvr>
                                        <p:cTn dur="500" id="19"/>
                                        <p:tgtEl>
                                          <p:spTgt spid="15"/>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17"/>
                                        </p:tgtEl>
                                        <p:attrNameLst>
                                          <p:attrName>style.visibility</p:attrName>
                                        </p:attrNameLst>
                                      </p:cBhvr>
                                      <p:to>
                                        <p:strVal val="visible"/>
                                      </p:to>
                                    </p:set>
                                    <p:anim calcmode="lin" valueType="num">
                                      <p:cBhvr>
                                        <p:cTn dur="500" fill="hold" id="22"/>
                                        <p:tgtEl>
                                          <p:spTgt spid="17"/>
                                        </p:tgtEl>
                                        <p:attrNameLst>
                                          <p:attrName>ppt_w</p:attrName>
                                        </p:attrNameLst>
                                      </p:cBhvr>
                                      <p:tavLst>
                                        <p:tav tm="0">
                                          <p:val>
                                            <p:fltVal val="0"/>
                                          </p:val>
                                        </p:tav>
                                        <p:tav tm="100000">
                                          <p:val>
                                            <p:strVal val="#ppt_w"/>
                                          </p:val>
                                        </p:tav>
                                      </p:tavLst>
                                    </p:anim>
                                    <p:anim calcmode="lin" valueType="num">
                                      <p:cBhvr>
                                        <p:cTn dur="500" fill="hold" id="23"/>
                                        <p:tgtEl>
                                          <p:spTgt spid="17"/>
                                        </p:tgtEl>
                                        <p:attrNameLst>
                                          <p:attrName>ppt_h</p:attrName>
                                        </p:attrNameLst>
                                      </p:cBhvr>
                                      <p:tavLst>
                                        <p:tav tm="0">
                                          <p:val>
                                            <p:fltVal val="0"/>
                                          </p:val>
                                        </p:tav>
                                        <p:tav tm="100000">
                                          <p:val>
                                            <p:strVal val="#ppt_h"/>
                                          </p:val>
                                        </p:tav>
                                      </p:tavLst>
                                    </p:anim>
                                    <p:animEffect filter="fade" transition="in">
                                      <p:cBhvr>
                                        <p:cTn dur="500" id="24"/>
                                        <p:tgtEl>
                                          <p:spTgt spid="17"/>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18"/>
                                        </p:tgtEl>
                                        <p:attrNameLst>
                                          <p:attrName>style.visibility</p:attrName>
                                        </p:attrNameLst>
                                      </p:cBhvr>
                                      <p:to>
                                        <p:strVal val="visible"/>
                                      </p:to>
                                    </p:set>
                                    <p:anim calcmode="lin" valueType="num">
                                      <p:cBhvr>
                                        <p:cTn dur="500" fill="hold" id="27"/>
                                        <p:tgtEl>
                                          <p:spTgt spid="18"/>
                                        </p:tgtEl>
                                        <p:attrNameLst>
                                          <p:attrName>ppt_w</p:attrName>
                                        </p:attrNameLst>
                                      </p:cBhvr>
                                      <p:tavLst>
                                        <p:tav tm="0">
                                          <p:val>
                                            <p:fltVal val="0"/>
                                          </p:val>
                                        </p:tav>
                                        <p:tav tm="100000">
                                          <p:val>
                                            <p:strVal val="#ppt_w"/>
                                          </p:val>
                                        </p:tav>
                                      </p:tavLst>
                                    </p:anim>
                                    <p:anim calcmode="lin" valueType="num">
                                      <p:cBhvr>
                                        <p:cTn dur="500" fill="hold" id="28"/>
                                        <p:tgtEl>
                                          <p:spTgt spid="18"/>
                                        </p:tgtEl>
                                        <p:attrNameLst>
                                          <p:attrName>ppt_h</p:attrName>
                                        </p:attrNameLst>
                                      </p:cBhvr>
                                      <p:tavLst>
                                        <p:tav tm="0">
                                          <p:val>
                                            <p:fltVal val="0"/>
                                          </p:val>
                                        </p:tav>
                                        <p:tav tm="100000">
                                          <p:val>
                                            <p:strVal val="#ppt_h"/>
                                          </p:val>
                                        </p:tav>
                                      </p:tavLst>
                                    </p:anim>
                                    <p:animEffect filter="fade" transition="in">
                                      <p:cBhvr>
                                        <p:cTn dur="500" id="29"/>
                                        <p:tgtEl>
                                          <p:spTgt spid="18"/>
                                        </p:tgtEl>
                                      </p:cBhvr>
                                    </p:animEffect>
                                  </p:childTnLst>
                                </p:cTn>
                              </p:par>
                              <p:par>
                                <p:cTn fill="hold" id="30" nodeType="withEffect" presetClass="entr" presetID="53" presetSubtype="0">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p:cTn dur="500" fill="hold" id="32"/>
                                        <p:tgtEl>
                                          <p:spTgt spid="2"/>
                                        </p:tgtEl>
                                        <p:attrNameLst>
                                          <p:attrName>ppt_w</p:attrName>
                                        </p:attrNameLst>
                                      </p:cBhvr>
                                      <p:tavLst>
                                        <p:tav tm="0">
                                          <p:val>
                                            <p:fltVal val="0"/>
                                          </p:val>
                                        </p:tav>
                                        <p:tav tm="100000">
                                          <p:val>
                                            <p:strVal val="#ppt_w"/>
                                          </p:val>
                                        </p:tav>
                                      </p:tavLst>
                                    </p:anim>
                                    <p:anim calcmode="lin" valueType="num">
                                      <p:cBhvr>
                                        <p:cTn dur="500" fill="hold" id="33"/>
                                        <p:tgtEl>
                                          <p:spTgt spid="2"/>
                                        </p:tgtEl>
                                        <p:attrNameLst>
                                          <p:attrName>ppt_h</p:attrName>
                                        </p:attrNameLst>
                                      </p:cBhvr>
                                      <p:tavLst>
                                        <p:tav tm="0">
                                          <p:val>
                                            <p:fltVal val="0"/>
                                          </p:val>
                                        </p:tav>
                                        <p:tav tm="100000">
                                          <p:val>
                                            <p:strVal val="#ppt_h"/>
                                          </p:val>
                                        </p:tav>
                                      </p:tavLst>
                                    </p:anim>
                                    <p:animEffect filter="fade" transition="in">
                                      <p:cBhvr>
                                        <p:cTn dur="500" id="34"/>
                                        <p:tgtEl>
                                          <p:spTgt spid="2"/>
                                        </p:tgtEl>
                                      </p:cBhvr>
                                    </p:animEffect>
                                  </p:childTnLst>
                                </p:cTn>
                              </p:par>
                              <p:par>
                                <p:cTn fill="hold" id="35" nodeType="withEffect" presetClass="entr" presetID="53" presetSubtype="0">
                                  <p:stCondLst>
                                    <p:cond delay="0"/>
                                  </p:stCondLst>
                                  <p:childTnLst>
                                    <p:set>
                                      <p:cBhvr>
                                        <p:cTn dur="1" fill="hold" id="36">
                                          <p:stCondLst>
                                            <p:cond delay="0"/>
                                          </p:stCondLst>
                                        </p:cTn>
                                        <p:tgtEl>
                                          <p:spTgt spid="22"/>
                                        </p:tgtEl>
                                        <p:attrNameLst>
                                          <p:attrName>style.visibility</p:attrName>
                                        </p:attrNameLst>
                                      </p:cBhvr>
                                      <p:to>
                                        <p:strVal val="visible"/>
                                      </p:to>
                                    </p:set>
                                    <p:anim calcmode="lin" valueType="num">
                                      <p:cBhvr>
                                        <p:cTn dur="500" fill="hold" id="37"/>
                                        <p:tgtEl>
                                          <p:spTgt spid="22"/>
                                        </p:tgtEl>
                                        <p:attrNameLst>
                                          <p:attrName>ppt_w</p:attrName>
                                        </p:attrNameLst>
                                      </p:cBhvr>
                                      <p:tavLst>
                                        <p:tav tm="0">
                                          <p:val>
                                            <p:fltVal val="0"/>
                                          </p:val>
                                        </p:tav>
                                        <p:tav tm="100000">
                                          <p:val>
                                            <p:strVal val="#ppt_w"/>
                                          </p:val>
                                        </p:tav>
                                      </p:tavLst>
                                    </p:anim>
                                    <p:anim calcmode="lin" valueType="num">
                                      <p:cBhvr>
                                        <p:cTn dur="500" fill="hold" id="38"/>
                                        <p:tgtEl>
                                          <p:spTgt spid="22"/>
                                        </p:tgtEl>
                                        <p:attrNameLst>
                                          <p:attrName>ppt_h</p:attrName>
                                        </p:attrNameLst>
                                      </p:cBhvr>
                                      <p:tavLst>
                                        <p:tav tm="0">
                                          <p:val>
                                            <p:fltVal val="0"/>
                                          </p:val>
                                        </p:tav>
                                        <p:tav tm="100000">
                                          <p:val>
                                            <p:strVal val="#ppt_h"/>
                                          </p:val>
                                        </p:tav>
                                      </p:tavLst>
                                    </p:anim>
                                    <p:animEffect filter="fade" transition="in">
                                      <p:cBhvr>
                                        <p:cTn dur="500" id="39"/>
                                        <p:tgtEl>
                                          <p:spTgt spid="22"/>
                                        </p:tgtEl>
                                      </p:cBhvr>
                                    </p:animEffect>
                                  </p:childTnLst>
                                </p:cTn>
                              </p:par>
                              <p:par>
                                <p:cTn fill="hold" id="40" nodeType="withEffect" presetClass="entr" presetID="53" presetSubtype="0">
                                  <p:stCondLst>
                                    <p:cond delay="0"/>
                                  </p:stCondLst>
                                  <p:childTnLst>
                                    <p:set>
                                      <p:cBhvr>
                                        <p:cTn dur="1" fill="hold" id="41">
                                          <p:stCondLst>
                                            <p:cond delay="0"/>
                                          </p:stCondLst>
                                        </p:cTn>
                                        <p:tgtEl>
                                          <p:spTgt spid="26"/>
                                        </p:tgtEl>
                                        <p:attrNameLst>
                                          <p:attrName>style.visibility</p:attrName>
                                        </p:attrNameLst>
                                      </p:cBhvr>
                                      <p:to>
                                        <p:strVal val="visible"/>
                                      </p:to>
                                    </p:set>
                                    <p:anim calcmode="lin" valueType="num">
                                      <p:cBhvr>
                                        <p:cTn dur="500" fill="hold" id="42"/>
                                        <p:tgtEl>
                                          <p:spTgt spid="26"/>
                                        </p:tgtEl>
                                        <p:attrNameLst>
                                          <p:attrName>ppt_w</p:attrName>
                                        </p:attrNameLst>
                                      </p:cBhvr>
                                      <p:tavLst>
                                        <p:tav tm="0">
                                          <p:val>
                                            <p:fltVal val="0"/>
                                          </p:val>
                                        </p:tav>
                                        <p:tav tm="100000">
                                          <p:val>
                                            <p:strVal val="#ppt_w"/>
                                          </p:val>
                                        </p:tav>
                                      </p:tavLst>
                                    </p:anim>
                                    <p:anim calcmode="lin" valueType="num">
                                      <p:cBhvr>
                                        <p:cTn dur="500" fill="hold" id="43"/>
                                        <p:tgtEl>
                                          <p:spTgt spid="26"/>
                                        </p:tgtEl>
                                        <p:attrNameLst>
                                          <p:attrName>ppt_h</p:attrName>
                                        </p:attrNameLst>
                                      </p:cBhvr>
                                      <p:tavLst>
                                        <p:tav tm="0">
                                          <p:val>
                                            <p:fltVal val="0"/>
                                          </p:val>
                                        </p:tav>
                                        <p:tav tm="100000">
                                          <p:val>
                                            <p:strVal val="#ppt_h"/>
                                          </p:val>
                                        </p:tav>
                                      </p:tavLst>
                                    </p:anim>
                                    <p:animEffect filter="fade" transition="in">
                                      <p:cBhvr>
                                        <p:cTn dur="500" id="44"/>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5"/>
      <p:bldP grpId="0" spid="17"/>
      <p:bldP grpId="0" spid="18"/>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sp>
        <p:nvSpPr>
          <p:cNvPr id="13" name="文本框 12">
            <a:extLst>
              <a:ext uri="{FF2B5EF4-FFF2-40B4-BE49-F238E27FC236}">
                <a16:creationId xmlns:a16="http://schemas.microsoft.com/office/drawing/2014/main" id="{AB00EAC5-D0DA-4D69-881D-8C151BB513CA}"/>
              </a:ext>
            </a:extLst>
          </p:cNvPr>
          <p:cNvSpPr txBox="1"/>
          <p:nvPr/>
        </p:nvSpPr>
        <p:spPr>
          <a:xfrm>
            <a:off x="1546021" y="1578939"/>
            <a:ext cx="6150179" cy="792480"/>
          </a:xfrm>
          <a:prstGeom prst="rect">
            <a:avLst/>
          </a:prstGeom>
          <a:noFill/>
          <a:effectLst/>
        </p:spPr>
        <p:txBody>
          <a:bodyPr rtlCol="0" wrap="square">
            <a:spAutoFit/>
          </a:bodyPr>
          <a:lstStyle/>
          <a:p>
            <a:r>
              <a:rPr altLang="en-US" b="1" lang="zh-CN" smtClean="0" spc="1200" sz="4600">
                <a:solidFill>
                  <a:schemeClr val="accent1"/>
                </a:solidFill>
                <a:latin typeface="+mn-ea"/>
                <a:cs charset="-122" panose="02010600030101010101" pitchFamily="2" typeface="胡晓波男神体"/>
              </a:rPr>
              <a:t>演示完毕感谢观看</a:t>
            </a:r>
          </a:p>
        </p:txBody>
      </p:sp>
      <p:grpSp>
        <p:nvGrpSpPr>
          <p:cNvPr id="18" name="组合 17">
            <a:extLst>
              <a:ext uri="{FF2B5EF4-FFF2-40B4-BE49-F238E27FC236}">
                <a16:creationId xmlns:a16="http://schemas.microsoft.com/office/drawing/2014/main" id="{7B7F3F49-9630-4DBA-8832-BA5EB6F2A203}"/>
              </a:ext>
            </a:extLst>
          </p:cNvPr>
          <p:cNvGrpSpPr/>
          <p:nvPr/>
        </p:nvGrpSpPr>
        <p:grpSpPr>
          <a:xfrm>
            <a:off x="2871833" y="2952748"/>
            <a:ext cx="3383213" cy="278634"/>
            <a:chOff x="3684506" y="3154955"/>
            <a:chExt cx="4510950" cy="371512"/>
          </a:xfrm>
        </p:grpSpPr>
        <p:sp>
          <p:nvSpPr>
            <p:cNvPr id="16" name="矩形: 圆角 15">
              <a:extLst>
                <a:ext uri="{FF2B5EF4-FFF2-40B4-BE49-F238E27FC236}">
                  <a16:creationId xmlns:a16="http://schemas.microsoft.com/office/drawing/2014/main" id="{AB3A30BC-FF95-45EE-845D-70B4DDCE0839}"/>
                </a:ext>
              </a:extLst>
            </p:cNvPr>
            <p:cNvSpPr/>
            <p:nvPr/>
          </p:nvSpPr>
          <p:spPr>
            <a:xfrm>
              <a:off x="3684506" y="3154958"/>
              <a:ext cx="4502089" cy="371509"/>
            </a:xfrm>
            <a:prstGeom prst="roundRect">
              <a:avLst>
                <a:gd fmla="val 50000"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sz="1200">
                <a:latin typeface="+mn-ea"/>
              </a:endParaRPr>
            </a:p>
          </p:txBody>
        </p:sp>
        <p:sp>
          <p:nvSpPr>
            <p:cNvPr id="17" name="文本框 16">
              <a:extLst>
                <a:ext uri="{FF2B5EF4-FFF2-40B4-BE49-F238E27FC236}">
                  <a16:creationId xmlns:a16="http://schemas.microsoft.com/office/drawing/2014/main" id="{DCA1A4D3-23FA-4804-A49D-F2EC113FD68B}"/>
                </a:ext>
              </a:extLst>
            </p:cNvPr>
            <p:cNvSpPr txBox="1"/>
            <p:nvPr/>
          </p:nvSpPr>
          <p:spPr>
            <a:xfrm>
              <a:off x="3716195" y="3154955"/>
              <a:ext cx="4479261" cy="365760"/>
            </a:xfrm>
            <a:prstGeom prst="rect">
              <a:avLst/>
            </a:prstGeom>
            <a:noFill/>
          </p:spPr>
          <p:txBody>
            <a:bodyPr rtlCol="0" wrap="square">
              <a:spAutoFit/>
            </a:bodyPr>
            <a:lstStyle/>
            <a:p>
              <a:pPr algn="ctr"/>
              <a:r>
                <a:rPr altLang="en-US" lang="zh-CN" spc="600" sz="1200">
                  <a:solidFill>
                    <a:srgbClr val="FFFBEF"/>
                  </a:solidFill>
                  <a:latin typeface="+mn-ea"/>
                  <a:cs charset="-122" panose="00020600040101010101" pitchFamily="18" typeface="阿里巴巴普惠体 M"/>
                </a:rPr>
                <a:t>自愿捐款和特殊党费的区别</a:t>
              </a:r>
            </a:p>
          </p:txBody>
        </p:sp>
      </p:grpSp>
      <p:sp>
        <p:nvSpPr>
          <p:cNvPr id="19" name="文本框 18">
            <a:extLst>
              <a:ext uri="{FF2B5EF4-FFF2-40B4-BE49-F238E27FC236}">
                <a16:creationId xmlns:a16="http://schemas.microsoft.com/office/drawing/2014/main" id="{073D2D1D-BFC6-417F-AC3F-2748E707E31D}"/>
              </a:ext>
            </a:extLst>
          </p:cNvPr>
          <p:cNvSpPr txBox="1"/>
          <p:nvPr/>
        </p:nvSpPr>
        <p:spPr>
          <a:xfrm>
            <a:off x="3352597" y="3300739"/>
            <a:ext cx="2375217" cy="259080"/>
          </a:xfrm>
          <a:prstGeom prst="rect">
            <a:avLst/>
          </a:prstGeom>
          <a:noFill/>
        </p:spPr>
        <p:txBody>
          <a:bodyPr rtlCol="0" wrap="none">
            <a:spAutoFit/>
          </a:bodyPr>
          <a:lstStyle/>
          <a:p>
            <a:r>
              <a:rPr altLang="en-US" lang="zh-CN" smtClean="0" sz="1100">
                <a:solidFill>
                  <a:schemeClr val="accent1"/>
                </a:solidFill>
                <a:latin typeface="+mn-ea"/>
                <a:cs charset="-122" panose="00020600040101010101" pitchFamily="18" typeface="阿里巴巴普惠体 M"/>
              </a:rPr>
              <a:t>宣讲人：优页PPT   时间：20XX.XX</a:t>
            </a:r>
          </a:p>
        </p:txBody>
      </p:sp>
      <p:pic>
        <p:nvPicPr>
          <p:cNvPr id="25" name="图片 24"/>
          <p:cNvPicPr>
            <a:picLocks noChangeAspect="1"/>
          </p:cNvPicPr>
          <p:nvPr/>
        </p:nvPicPr>
        <p:blipFill>
          <a:blip r:embed="rId4">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52771"/>
          <a:stretch>
            <a:fillRect/>
          </a:stretch>
        </p:blipFill>
        <p:spPr>
          <a:xfrm>
            <a:off x="521985" y="514349"/>
            <a:ext cx="1002015" cy="1066801"/>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3" name="矩形 2"/>
          <p:cNvSpPr/>
          <p:nvPr/>
        </p:nvSpPr>
        <p:spPr>
          <a:xfrm>
            <a:off x="1600200" y="2345737"/>
            <a:ext cx="5867400" cy="566928"/>
          </a:xfrm>
          <a:prstGeom prst="rect">
            <a:avLst/>
          </a:prstGeom>
        </p:spPr>
        <p:txBody>
          <a:bodyPr wrap="square">
            <a:spAutoFit/>
          </a:bodyPr>
          <a:lstStyle/>
          <a:p>
            <a:pPr algn="ctr">
              <a:lnSpc>
                <a:spcPct val="130000"/>
              </a:lnSpc>
            </a:pPr>
            <a:r>
              <a:rPr altLang="en-US" lang="zh-CN" spc="300" sz="1200">
                <a:solidFill>
                  <a:schemeClr val="accent1"/>
                </a:solidFill>
              </a:rPr>
              <a:t>中共中央组织部近日印发通知，要求各级党组织就党员自愿捐款加强指导服务支持新冠肺炎疫情防控工作</a:t>
            </a:r>
          </a:p>
        </p:txBody>
      </p:sp>
      <p:grpSp>
        <p:nvGrpSpPr>
          <p:cNvPr id="27" name="组合 26"/>
          <p:cNvGrpSpPr/>
          <p:nvPr/>
        </p:nvGrpSpPr>
        <p:grpSpPr>
          <a:xfrm>
            <a:off x="2489758" y="949382"/>
            <a:ext cx="4139642" cy="555568"/>
            <a:chOff x="2475526" y="880952"/>
            <a:chExt cx="4139642" cy="555568"/>
          </a:xfrm>
        </p:grpSpPr>
        <p:pic>
          <p:nvPicPr>
            <p:cNvPr id="22" name="图片 21"/>
            <p:cNvPicPr>
              <a:picLocks noChangeAspect="1"/>
            </p:cNvPicPr>
            <p:nvPr/>
          </p:nvPicPr>
          <p:blipFill>
            <a:blip r:embed="rId6">
              <a:extLst>
                <a:ext uri="{28A0092B-C50C-407E-A947-70E740481C1C}">
                  <a14:useLocalDpi val="0"/>
                </a:ext>
              </a:extLst>
            </a:blip>
            <a:stretch>
              <a:fillRect/>
            </a:stretch>
          </p:blipFill>
          <p:spPr>
            <a:xfrm>
              <a:off x="4214369" y="880952"/>
              <a:ext cx="556335" cy="555568"/>
            </a:xfrm>
            <a:prstGeom prst="rect">
              <a:avLst/>
            </a:prstGeom>
          </p:spPr>
        </p:pic>
        <p:sp>
          <p:nvSpPr>
            <p:cNvPr id="4" name="五角星 3"/>
            <p:cNvSpPr/>
            <p:nvPr/>
          </p:nvSpPr>
          <p:spPr>
            <a:xfrm>
              <a:off x="5378347"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五角星 14"/>
            <p:cNvSpPr/>
            <p:nvPr/>
          </p:nvSpPr>
          <p:spPr>
            <a:xfrm>
              <a:off x="5881214"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五角星 19"/>
            <p:cNvSpPr/>
            <p:nvPr/>
          </p:nvSpPr>
          <p:spPr>
            <a:xfrm>
              <a:off x="6384080"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五角星 20"/>
            <p:cNvSpPr/>
            <p:nvPr/>
          </p:nvSpPr>
          <p:spPr>
            <a:xfrm>
              <a:off x="2475526"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五角星 22"/>
            <p:cNvSpPr/>
            <p:nvPr/>
          </p:nvSpPr>
          <p:spPr>
            <a:xfrm>
              <a:off x="2978393"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五角星 23"/>
            <p:cNvSpPr/>
            <p:nvPr/>
          </p:nvSpPr>
          <p:spPr>
            <a:xfrm>
              <a:off x="3481259" y="1107825"/>
              <a:ext cx="231088" cy="231088"/>
            </a:xfrm>
            <a:prstGeom prst="star5">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8" name="直接连接符 27"/>
            <p:cNvCxnSpPr/>
            <p:nvPr/>
          </p:nvCxnSpPr>
          <p:spPr>
            <a:xfrm flipH="1">
              <a:off x="3762587" y="1235318"/>
              <a:ext cx="4439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a:off x="4856704" y="1235318"/>
              <a:ext cx="443996"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97296209"/>
      </p:ext>
    </p:extLst>
  </p:cSld>
  <p:clrMapOvr>
    <a:masterClrMapping/>
  </p:clrMapOvr>
  <mc:AlternateContent>
    <mc:Choice Requires="p14">
      <p:transition advTm="6000" p14:dur="0"/>
    </mc:Choice>
    <mc:Fallback>
      <p:transition advTm="6000"/>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7"/>
                                        </p:tgtEl>
                                        <p:attrNameLst>
                                          <p:attrName>style.visibility</p:attrName>
                                        </p:attrNameLst>
                                      </p:cBhvr>
                                      <p:to>
                                        <p:strVal val="visible"/>
                                      </p:to>
                                    </p:set>
                                    <p:anim calcmode="lin" valueType="num">
                                      <p:cBhvr>
                                        <p:cTn dur="500" fill="hold" id="18"/>
                                        <p:tgtEl>
                                          <p:spTgt spid="27"/>
                                        </p:tgtEl>
                                        <p:attrNameLst>
                                          <p:attrName>ppt_w</p:attrName>
                                        </p:attrNameLst>
                                      </p:cBhvr>
                                      <p:tavLst>
                                        <p:tav tm="0">
                                          <p:val>
                                            <p:fltVal val="0"/>
                                          </p:val>
                                        </p:tav>
                                        <p:tav tm="100000">
                                          <p:val>
                                            <p:strVal val="#ppt_w"/>
                                          </p:val>
                                        </p:tav>
                                      </p:tavLst>
                                    </p:anim>
                                    <p:anim calcmode="lin" valueType="num">
                                      <p:cBhvr>
                                        <p:cTn dur="500" fill="hold" id="19"/>
                                        <p:tgtEl>
                                          <p:spTgt spid="27"/>
                                        </p:tgtEl>
                                        <p:attrNameLst>
                                          <p:attrName>ppt_h</p:attrName>
                                        </p:attrNameLst>
                                      </p:cBhvr>
                                      <p:tavLst>
                                        <p:tav tm="0">
                                          <p:val>
                                            <p:fltVal val="0"/>
                                          </p:val>
                                        </p:tav>
                                        <p:tav tm="100000">
                                          <p:val>
                                            <p:strVal val="#ppt_h"/>
                                          </p:val>
                                        </p:tav>
                                      </p:tavLst>
                                    </p:anim>
                                    <p:animEffect filter="fade" transition="in">
                                      <p:cBhvr>
                                        <p:cTn dur="500" id="20"/>
                                        <p:tgtEl>
                                          <p:spTgt spid="27"/>
                                        </p:tgtEl>
                                      </p:cBhvr>
                                    </p:animEffect>
                                  </p:childTnLst>
                                </p:cTn>
                              </p:par>
                            </p:childTnLst>
                          </p:cTn>
                        </p:par>
                        <p:par>
                          <p:cTn fill="hold" id="21" nodeType="afterGroup">
                            <p:stCondLst>
                              <p:cond delay="1500"/>
                            </p:stCondLst>
                            <p:childTnLst>
                              <p:par>
                                <p:cTn fill="hold" grpId="0" id="22" nodeType="afterEffect" presetClass="entr" presetID="52" presetSubtype="0">
                                  <p:stCondLst>
                                    <p:cond delay="0"/>
                                  </p:stCondLst>
                                  <p:iterate type="lt">
                                    <p:tmPct val="10000"/>
                                  </p:iterate>
                                  <p:childTnLst>
                                    <p:set>
                                      <p:cBhvr>
                                        <p:cTn dur="1" fill="hold" id="23">
                                          <p:stCondLst>
                                            <p:cond delay="0"/>
                                          </p:stCondLst>
                                        </p:cTn>
                                        <p:tgtEl>
                                          <p:spTgt spid="13"/>
                                        </p:tgtEl>
                                        <p:attrNameLst>
                                          <p:attrName>style.visibility</p:attrName>
                                        </p:attrNameLst>
                                      </p:cBhvr>
                                      <p:to>
                                        <p:strVal val="visible"/>
                                      </p:to>
                                    </p:set>
                                    <p:animScale>
                                      <p:cBhvr>
                                        <p:cTn decel="50000" dur="1000" fill="hold" id="24">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5">
                                          <p:stCondLst>
                                            <p:cond delay="0"/>
                                          </p:stCondLst>
                                        </p:cTn>
                                        <p:tgtEl>
                                          <p:spTgt spid="13"/>
                                        </p:tgtEl>
                                        <p:attrNameLst>
                                          <p:attrName>ppt_x</p:attrName>
                                          <p:attrName>ppt_y</p:attrName>
                                        </p:attrNameLst>
                                      </p:cBhvr>
                                    </p:animMotion>
                                    <p:animEffect filter="fade" transition="in">
                                      <p:cBhvr>
                                        <p:cTn dur="1000" id="26"/>
                                        <p:tgtEl>
                                          <p:spTgt spid="13"/>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3"/>
                                        </p:tgtEl>
                                        <p:attrNameLst>
                                          <p:attrName>style.visibility</p:attrName>
                                        </p:attrNameLst>
                                      </p:cBhvr>
                                      <p:to>
                                        <p:strVal val="visible"/>
                                      </p:to>
                                    </p:set>
                                    <p:animEffect filter="barn(inVertical)" transition="in">
                                      <p:cBhvr>
                                        <p:cTn dur="500" id="30"/>
                                        <p:tgtEl>
                                          <p:spTgt spid="3"/>
                                        </p:tgtEl>
                                      </p:cBhvr>
                                    </p:animEffect>
                                  </p:childTnLst>
                                </p:cTn>
                              </p:par>
                            </p:childTnLst>
                          </p:cTn>
                        </p:par>
                        <p:par>
                          <p:cTn fill="hold" id="31" nodeType="afterGroup">
                            <p:stCondLst>
                              <p:cond delay="3000"/>
                            </p:stCondLst>
                            <p:childTnLst>
                              <p:par>
                                <p:cTn fill="hold" id="32" nodeType="afterEffect" presetClass="entr" presetID="2" presetSubtype="4">
                                  <p:stCondLst>
                                    <p:cond delay="0"/>
                                  </p:stCondLst>
                                  <p:childTnLst>
                                    <p:set>
                                      <p:cBhvr>
                                        <p:cTn dur="1" fill="hold" id="33">
                                          <p:stCondLst>
                                            <p:cond delay="0"/>
                                          </p:stCondLst>
                                        </p:cTn>
                                        <p:tgtEl>
                                          <p:spTgt spid="18"/>
                                        </p:tgtEl>
                                        <p:attrNameLst>
                                          <p:attrName>style.visibility</p:attrName>
                                        </p:attrNameLst>
                                      </p:cBhvr>
                                      <p:to>
                                        <p:strVal val="visible"/>
                                      </p:to>
                                    </p:set>
                                    <p:anim calcmode="lin" valueType="num">
                                      <p:cBhvr additive="base">
                                        <p:cTn dur="500" fill="hold" id="34"/>
                                        <p:tgtEl>
                                          <p:spTgt spid="18"/>
                                        </p:tgtEl>
                                        <p:attrNameLst>
                                          <p:attrName>ppt_x</p:attrName>
                                        </p:attrNameLst>
                                      </p:cBhvr>
                                      <p:tavLst>
                                        <p:tav tm="0">
                                          <p:val>
                                            <p:strVal val="#ppt_x"/>
                                          </p:val>
                                        </p:tav>
                                        <p:tav tm="100000">
                                          <p:val>
                                            <p:strVal val="#ppt_x"/>
                                          </p:val>
                                        </p:tav>
                                      </p:tavLst>
                                    </p:anim>
                                    <p:anim calcmode="lin" valueType="num">
                                      <p:cBhvr additive="base">
                                        <p:cTn dur="500" fill="hold" id="35"/>
                                        <p:tgtEl>
                                          <p:spTgt spid="18"/>
                                        </p:tgtEl>
                                        <p:attrNameLst>
                                          <p:attrName>ppt_y</p:attrName>
                                        </p:attrNameLst>
                                      </p:cBhvr>
                                      <p:tavLst>
                                        <p:tav tm="0">
                                          <p:val>
                                            <p:strVal val="1+#ppt_h/2"/>
                                          </p:val>
                                        </p:tav>
                                        <p:tav tm="100000">
                                          <p:val>
                                            <p:strVal val="#ppt_y"/>
                                          </p:val>
                                        </p:tav>
                                      </p:tavLst>
                                    </p:anim>
                                  </p:childTnLst>
                                </p:cTn>
                              </p:par>
                            </p:childTnLst>
                          </p:cTn>
                        </p:par>
                        <p:par>
                          <p:cTn fill="hold" id="36" nodeType="afterGroup">
                            <p:stCondLst>
                              <p:cond delay="3500"/>
                            </p:stCondLst>
                            <p:childTnLst>
                              <p:par>
                                <p:cTn fill="hold" grpId="0" id="37" nodeType="afterEffect" presetClass="entr" presetID="53" presetSubtype="0">
                                  <p:stCondLst>
                                    <p:cond delay="0"/>
                                  </p:stCondLst>
                                  <p:childTnLst>
                                    <p:set>
                                      <p:cBhvr>
                                        <p:cTn dur="1" fill="hold" id="38">
                                          <p:stCondLst>
                                            <p:cond delay="0"/>
                                          </p:stCondLst>
                                        </p:cTn>
                                        <p:tgtEl>
                                          <p:spTgt spid="19"/>
                                        </p:tgtEl>
                                        <p:attrNameLst>
                                          <p:attrName>style.visibility</p:attrName>
                                        </p:attrNameLst>
                                      </p:cBhvr>
                                      <p:to>
                                        <p:strVal val="visible"/>
                                      </p:to>
                                    </p:set>
                                    <p:anim calcmode="lin" valueType="num">
                                      <p:cBhvr>
                                        <p:cTn dur="500" fill="hold" id="39"/>
                                        <p:tgtEl>
                                          <p:spTgt spid="19"/>
                                        </p:tgtEl>
                                        <p:attrNameLst>
                                          <p:attrName>ppt_w</p:attrName>
                                        </p:attrNameLst>
                                      </p:cBhvr>
                                      <p:tavLst>
                                        <p:tav tm="0">
                                          <p:val>
                                            <p:fltVal val="0"/>
                                          </p:val>
                                        </p:tav>
                                        <p:tav tm="100000">
                                          <p:val>
                                            <p:strVal val="#ppt_w"/>
                                          </p:val>
                                        </p:tav>
                                      </p:tavLst>
                                    </p:anim>
                                    <p:anim calcmode="lin" valueType="num">
                                      <p:cBhvr>
                                        <p:cTn dur="500" fill="hold" id="40"/>
                                        <p:tgtEl>
                                          <p:spTgt spid="19"/>
                                        </p:tgtEl>
                                        <p:attrNameLst>
                                          <p:attrName>ppt_h</p:attrName>
                                        </p:attrNameLst>
                                      </p:cBhvr>
                                      <p:tavLst>
                                        <p:tav tm="0">
                                          <p:val>
                                            <p:fltVal val="0"/>
                                          </p:val>
                                        </p:tav>
                                        <p:tav tm="100000">
                                          <p:val>
                                            <p:strVal val="#ppt_h"/>
                                          </p:val>
                                        </p:tav>
                                      </p:tavLst>
                                    </p:anim>
                                    <p:animEffect filter="fade" transition="in">
                                      <p:cBhvr>
                                        <p:cTn dur="500" id="41"/>
                                        <p:tgtEl>
                                          <p:spTgt spid="19"/>
                                        </p:tgtEl>
                                      </p:cBhvr>
                                    </p:animEffect>
                                  </p:childTnLst>
                                </p:cTn>
                              </p:par>
                            </p:childTnLst>
                          </p:cTn>
                        </p:par>
                        <p:par>
                          <p:cTn fill="hold" id="42" nodeType="afterGroup">
                            <p:stCondLst>
                              <p:cond delay="4000"/>
                            </p:stCondLst>
                            <p:childTnLst>
                              <p:par>
                                <p:cTn fill="hold" id="43" nodeType="afterEffect" presetClass="entr" presetID="2" presetSubtype="9">
                                  <p:stCondLst>
                                    <p:cond delay="0"/>
                                  </p:stCondLst>
                                  <p:childTnLst>
                                    <p:set>
                                      <p:cBhvr>
                                        <p:cTn dur="1" fill="hold" id="44">
                                          <p:stCondLst>
                                            <p:cond delay="0"/>
                                          </p:stCondLst>
                                        </p:cTn>
                                        <p:tgtEl>
                                          <p:spTgt spid="25"/>
                                        </p:tgtEl>
                                        <p:attrNameLst>
                                          <p:attrName>style.visibility</p:attrName>
                                        </p:attrNameLst>
                                      </p:cBhvr>
                                      <p:to>
                                        <p:strVal val="visible"/>
                                      </p:to>
                                    </p:set>
                                    <p:anim calcmode="lin" valueType="num">
                                      <p:cBhvr additive="base">
                                        <p:cTn dur="500" fill="hold" id="45"/>
                                        <p:tgtEl>
                                          <p:spTgt spid="25"/>
                                        </p:tgtEl>
                                        <p:attrNameLst>
                                          <p:attrName>ppt_x</p:attrName>
                                        </p:attrNameLst>
                                      </p:cBhvr>
                                      <p:tavLst>
                                        <p:tav tm="0">
                                          <p:val>
                                            <p:strVal val="0-#ppt_w/2"/>
                                          </p:val>
                                        </p:tav>
                                        <p:tav tm="100000">
                                          <p:val>
                                            <p:strVal val="#ppt_x"/>
                                          </p:val>
                                        </p:tav>
                                      </p:tavLst>
                                    </p:anim>
                                    <p:anim calcmode="lin" valueType="num">
                                      <p:cBhvr additive="base">
                                        <p:cTn dur="500" fill="hold" id="46"/>
                                        <p:tgtEl>
                                          <p:spTgt spid="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9"/>
      <p:bldP grpId="0" spid="3"/>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729872" y="819150"/>
            <a:ext cx="685800" cy="684854"/>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1295400" y="819150"/>
            <a:ext cx="1586273" cy="762000"/>
          </a:xfrm>
          <a:prstGeom prst="rect">
            <a:avLst/>
          </a:prstGeom>
          <a:noFill/>
          <a:effectLst/>
        </p:spPr>
        <p:txBody>
          <a:bodyPr rtlCol="0" wrap="square">
            <a:spAutoFit/>
          </a:bodyPr>
          <a:lstStyle/>
          <a:p>
            <a:pPr algn="ctr"/>
            <a:r>
              <a:rPr altLang="en-US" b="1" lang="zh-CN" sz="4400">
                <a:solidFill>
                  <a:schemeClr val="accent1"/>
                </a:solidFill>
                <a:latin typeface="+mn-ea"/>
                <a:cs charset="-122" panose="02010600030101010101" pitchFamily="2" typeface="胡晓波男神体"/>
              </a:rPr>
              <a:t>前言</a:t>
            </a:r>
          </a:p>
        </p:txBody>
      </p:sp>
      <p:sp>
        <p:nvSpPr>
          <p:cNvPr id="12" name="矩形 11">
            <a:extLst>
              <a:ext uri="{FF2B5EF4-FFF2-40B4-BE49-F238E27FC236}">
                <a16:creationId xmlns:a16="http://schemas.microsoft.com/office/drawing/2014/main" id="{CA194B65-FC0E-4698-9A2B-88B1D9CC2C77}"/>
              </a:ext>
            </a:extLst>
          </p:cNvPr>
          <p:cNvSpPr/>
          <p:nvPr/>
        </p:nvSpPr>
        <p:spPr>
          <a:xfrm>
            <a:off x="1371600" y="1662574"/>
            <a:ext cx="6477000" cy="1805940"/>
          </a:xfrm>
          <a:prstGeom prst="rect">
            <a:avLst/>
          </a:prstGeom>
        </p:spPr>
        <p:txBody>
          <a:bodyPr wrap="square">
            <a:spAutoFit/>
          </a:bodyPr>
          <a:lstStyle/>
          <a:p>
            <a:pPr>
              <a:lnSpc>
                <a:spcPct val="150000"/>
              </a:lnSpc>
              <a:spcBef>
                <a:spcPts val="600"/>
              </a:spcBef>
              <a:buClr>
                <a:srgbClr val="FF0000"/>
              </a:buClr>
            </a:pPr>
            <a:r>
              <a:rPr altLang="en-US" lang="zh-CN" sz="1500">
                <a:solidFill>
                  <a:schemeClr val="tx1">
                    <a:lumMod val="85000"/>
                    <a:lumOff val="15000"/>
                  </a:schemeClr>
                </a:solidFill>
                <a:latin typeface="+mn-ea"/>
                <a:cs charset="-122" panose="00020600040101010101" pitchFamily="18" typeface="阿里巴巴普惠体 M"/>
              </a:rPr>
              <a:t>中共中央政治局常务委员会2月26日召开会议，听取中央应对新型冠状病毒感染肺炎疫情工作领导小组汇报，分析当前疫情形势，研究部署近期防控重点工作。中共中央总书记习近平主持会议并发表重要讲话。响应党中央对广大党员的号召，习近平、李克强、栗战书、汪洋、王沪宁、赵乐际、韩正同志为支持新冠肺炎疫情防控工作捐款。</a:t>
            </a:r>
          </a:p>
        </p:txBody>
      </p:sp>
    </p:spTree>
    <p:extLst>
      <p:ext uri="{BB962C8B-B14F-4D97-AF65-F5344CB8AC3E}">
        <p14:creationId val="790614948"/>
      </p:ext>
    </p:extLst>
  </p:cSld>
  <p:clrMapOvr>
    <a:masterClrMapping/>
  </p:clrMapOvr>
  <mc:AlternateContent>
    <mc:Choice Requires="p14">
      <p:transition advTm="4000" p14:dur="1600" spd="slow">
        <p14:gallery dir="l"/>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childTnLst>
                          </p:cTn>
                        </p:par>
                        <p:par>
                          <p:cTn fill="hold" id="21" nodeType="afterGroup">
                            <p:stCondLst>
                              <p:cond delay="1500"/>
                            </p:stCondLst>
                            <p:childTnLst>
                              <p:par>
                                <p:cTn fill="hold" grpId="0" id="22" nodeType="afterEffect" presetClass="entr" presetID="23" presetSubtype="36">
                                  <p:stCondLst>
                                    <p:cond delay="0"/>
                                  </p:stCondLst>
                                  <p:childTnLst>
                                    <p:set>
                                      <p:cBhvr>
                                        <p:cTn dur="1" fill="hold" id="23">
                                          <p:stCondLst>
                                            <p:cond delay="0"/>
                                          </p:stCondLst>
                                        </p:cTn>
                                        <p:tgtEl>
                                          <p:spTgt spid="11"/>
                                        </p:tgtEl>
                                        <p:attrNameLst>
                                          <p:attrName>style.visibility</p:attrName>
                                        </p:attrNameLst>
                                      </p:cBhvr>
                                      <p:to>
                                        <p:strVal val="visible"/>
                                      </p:to>
                                    </p:set>
                                    <p:anim calcmode="lin" valueType="num">
                                      <p:cBhvr>
                                        <p:cTn dur="500" fill="hold" id="24"/>
                                        <p:tgtEl>
                                          <p:spTgt spid="11"/>
                                        </p:tgtEl>
                                        <p:attrNameLst>
                                          <p:attrName>ppt_w</p:attrName>
                                        </p:attrNameLst>
                                      </p:cBhvr>
                                      <p:tavLst>
                                        <p:tav tm="0">
                                          <p:val>
                                            <p:strVal val="(6*min(max(#ppt_w*#ppt_h,.3),1)-7.4)/-.7*#ppt_w"/>
                                          </p:val>
                                        </p:tav>
                                        <p:tav tm="100000">
                                          <p:val>
                                            <p:strVal val="#ppt_w"/>
                                          </p:val>
                                        </p:tav>
                                      </p:tavLst>
                                    </p:anim>
                                    <p:anim calcmode="lin" valueType="num">
                                      <p:cBhvr>
                                        <p:cTn dur="500" fill="hold" id="25"/>
                                        <p:tgtEl>
                                          <p:spTgt spid="11"/>
                                        </p:tgtEl>
                                        <p:attrNameLst>
                                          <p:attrName>ppt_h</p:attrName>
                                        </p:attrNameLst>
                                      </p:cBhvr>
                                      <p:tavLst>
                                        <p:tav tm="0">
                                          <p:val>
                                            <p:strVal val="(6*min(max(#ppt_w*#ppt_h,.3),1)-7.4)/-.7*#ppt_h"/>
                                          </p:val>
                                        </p:tav>
                                        <p:tav tm="100000">
                                          <p:val>
                                            <p:strVal val="#ppt_h"/>
                                          </p:val>
                                        </p:tav>
                                      </p:tavLst>
                                    </p:anim>
                                    <p:anim calcmode="lin" valueType="num">
                                      <p:cBhvr>
                                        <p:cTn dur="500" fill="hold" id="26"/>
                                        <p:tgtEl>
                                          <p:spTgt spid="11"/>
                                        </p:tgtEl>
                                        <p:attrNameLst>
                                          <p:attrName>ppt_x</p:attrName>
                                        </p:attrNameLst>
                                      </p:cBhvr>
                                      <p:tavLst>
                                        <p:tav tm="0">
                                          <p:val>
                                            <p:fltVal val="0.5"/>
                                          </p:val>
                                        </p:tav>
                                        <p:tav tm="100000">
                                          <p:val>
                                            <p:strVal val="#ppt_x"/>
                                          </p:val>
                                        </p:tav>
                                      </p:tavLst>
                                    </p:anim>
                                    <p:anim calcmode="lin" valueType="num">
                                      <p:cBhvr>
                                        <p:cTn dur="500" fill="hold" id="27"/>
                                        <p:tgtEl>
                                          <p:spTgt spid="11"/>
                                        </p:tgtEl>
                                        <p:attrNameLst>
                                          <p:attrName>ppt_y</p:attrName>
                                        </p:attrNameLst>
                                      </p:cBhvr>
                                      <p:tavLst>
                                        <p:tav tm="0">
                                          <p:val>
                                            <p:strVal val="1+(6*min(max(#ppt_w*#ppt_h,.3),1)-7.4)/-.7*#ppt_h/2"/>
                                          </p:val>
                                        </p:tav>
                                        <p:tav tm="100000">
                                          <p:val>
                                            <p:strVal val="#ppt_y"/>
                                          </p:val>
                                        </p:tav>
                                      </p:tavLst>
                                    </p:anim>
                                  </p:childTnLst>
                                </p:cTn>
                              </p:par>
                            </p:childTnLst>
                          </p:cTn>
                        </p:par>
                        <p:par>
                          <p:cTn fill="hold" id="28" nodeType="afterGroup">
                            <p:stCondLst>
                              <p:cond delay="2000"/>
                            </p:stCondLst>
                            <p:childTnLst>
                              <p:par>
                                <p:cTn fill="hold" grpId="0" id="29" nodeType="afterEffect" presetClass="entr" presetID="22" presetSubtype="1">
                                  <p:stCondLst>
                                    <p:cond delay="0"/>
                                  </p:stCondLst>
                                  <p:childTnLst>
                                    <p:set>
                                      <p:cBhvr>
                                        <p:cTn dur="1" fill="hold" id="30">
                                          <p:stCondLst>
                                            <p:cond delay="0"/>
                                          </p:stCondLst>
                                        </p:cTn>
                                        <p:tgtEl>
                                          <p:spTgt spid="12"/>
                                        </p:tgtEl>
                                        <p:attrNameLst>
                                          <p:attrName>style.visibility</p:attrName>
                                        </p:attrNameLst>
                                      </p:cBhvr>
                                      <p:to>
                                        <p:strVal val="visible"/>
                                      </p:to>
                                    </p:set>
                                    <p:animEffect filter="wipe(up)" transition="in">
                                      <p:cBhvr>
                                        <p:cTn dur="500" id="31"/>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rcRect b="16667"/>
          <a:stretch>
            <a:fillRect/>
          </a:stretch>
        </p:blipFill>
        <p:spPr>
          <a:xfrm>
            <a:off x="0" y="3257550"/>
            <a:ext cx="9144793" cy="1905000"/>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729872" y="819150"/>
            <a:ext cx="685800" cy="684854"/>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781800" y="1"/>
            <a:ext cx="2362200" cy="2678552"/>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1371600" y="819150"/>
            <a:ext cx="2438400" cy="762000"/>
          </a:xfrm>
          <a:prstGeom prst="rect">
            <a:avLst/>
          </a:prstGeom>
          <a:noFill/>
          <a:effectLst/>
        </p:spPr>
        <p:txBody>
          <a:bodyPr rtlCol="0" wrap="square">
            <a:spAutoFit/>
          </a:bodyPr>
          <a:lstStyle/>
          <a:p>
            <a:pPr algn="ctr"/>
            <a:r>
              <a:rPr altLang="en-US" b="1" lang="zh-CN" smtClean="0" sz="4400">
                <a:solidFill>
                  <a:schemeClr val="accent1"/>
                </a:solidFill>
                <a:latin typeface="+mn-ea"/>
                <a:cs charset="-122" panose="02010600030101010101" pitchFamily="2" typeface="胡晓波男神体"/>
              </a:rPr>
              <a:t>通知强调</a:t>
            </a:r>
          </a:p>
        </p:txBody>
      </p:sp>
      <p:sp>
        <p:nvSpPr>
          <p:cNvPr id="13" name="1">
            <a:extLst>
              <a:ext uri="{FF2B5EF4-FFF2-40B4-BE49-F238E27FC236}">
                <a16:creationId xmlns:a16="http://schemas.microsoft.com/office/drawing/2014/main" id="{123C8B86-30D6-4497-9090-3CDBB45A3D78}"/>
              </a:ext>
            </a:extLst>
          </p:cNvPr>
          <p:cNvSpPr/>
          <p:nvPr/>
        </p:nvSpPr>
        <p:spPr>
          <a:xfrm>
            <a:off x="1246446" y="2195439"/>
            <a:ext cx="741000" cy="1178214"/>
          </a:xfrm>
          <a:prstGeom prst="ellipse">
            <a:avLst/>
          </a:prstGeom>
          <a:no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17145" compatLnSpc="1" forceAA="0" lIns="34290" rIns="34290" rot="0" spcFirstLastPara="0" tIns="17145" vert="horz" wrap="none">
            <a:noAutofit/>
          </a:bodyPr>
          <a:lstStyle/>
          <a:p>
            <a:pPr algn="ctr" lvl="0">
              <a:defRPr/>
            </a:pPr>
            <a:r>
              <a:rPr altLang="en-US" b="1" lang="zh-CN" smtClean="0" sz="2400">
                <a:solidFill>
                  <a:schemeClr val="accent1"/>
                </a:solidFill>
                <a:latin typeface="+mn-ea"/>
                <a:cs charset="-122" panose="00020600040101010101" pitchFamily="18" typeface="阿里巴巴普惠体 M"/>
                <a:sym typeface="+mn-lt"/>
              </a:rPr>
              <a:t>捐款</a:t>
            </a:r>
          </a:p>
          <a:p>
            <a:pPr algn="ctr" lvl="0">
              <a:defRPr/>
            </a:pPr>
            <a:r>
              <a:rPr altLang="en-US" b="1" lang="zh-CN" smtClean="0" sz="2400">
                <a:solidFill>
                  <a:schemeClr val="accent1"/>
                </a:solidFill>
                <a:latin typeface="+mn-ea"/>
                <a:cs charset="-122" panose="00020600040101010101" pitchFamily="18" typeface="阿里巴巴普惠体 M"/>
                <a:sym typeface="+mn-lt"/>
              </a:rPr>
              <a:t>主要</a:t>
            </a:r>
          </a:p>
          <a:p>
            <a:pPr algn="ctr" lvl="0">
              <a:defRPr/>
            </a:pPr>
            <a:r>
              <a:rPr altLang="en-US" b="1" lang="zh-CN" smtClean="0" sz="2400">
                <a:solidFill>
                  <a:schemeClr val="accent1"/>
                </a:solidFill>
                <a:latin typeface="+mn-ea"/>
                <a:cs charset="-122" panose="00020600040101010101" pitchFamily="18" typeface="阿里巴巴普惠体 M"/>
                <a:sym typeface="+mn-lt"/>
              </a:rPr>
              <a:t>用于</a:t>
            </a:r>
          </a:p>
          <a:p>
            <a:pPr algn="ctr" lvl="0">
              <a:defRPr/>
            </a:pPr>
            <a:r>
              <a:rPr altLang="en-US" b="1" lang="zh-CN" smtClean="0" sz="2400">
                <a:solidFill>
                  <a:schemeClr val="accent1"/>
                </a:solidFill>
                <a:latin typeface="+mn-ea"/>
                <a:cs charset="-122" panose="00020600040101010101" pitchFamily="18" typeface="阿里巴巴普惠体 M"/>
                <a:sym typeface="+mn-lt"/>
              </a:rPr>
              <a:t>慰问</a:t>
            </a:r>
          </a:p>
          <a:p>
            <a:pPr algn="ctr" lvl="0">
              <a:defRPr/>
            </a:pPr>
            <a:r>
              <a:rPr altLang="en-US" b="1" lang="zh-CN" smtClean="0" sz="2400">
                <a:solidFill>
                  <a:schemeClr val="accent1"/>
                </a:solidFill>
                <a:latin typeface="+mn-ea"/>
                <a:cs charset="-122" panose="00020600040101010101" pitchFamily="18" typeface="阿里巴巴普惠体 M"/>
                <a:sym typeface="+mn-lt"/>
              </a:rPr>
              <a:t>一线</a:t>
            </a:r>
          </a:p>
        </p:txBody>
      </p:sp>
      <p:sp>
        <p:nvSpPr>
          <p:cNvPr id="14" name="11">
            <a:extLst>
              <a:ext uri="{FF2B5EF4-FFF2-40B4-BE49-F238E27FC236}">
                <a16:creationId xmlns:a16="http://schemas.microsoft.com/office/drawing/2014/main" id="{16094D11-506E-40AC-AA19-F1B7D0713E71}"/>
              </a:ext>
            </a:extLst>
          </p:cNvPr>
          <p:cNvSpPr>
            <a:spLocks noChangeAspect="1"/>
          </p:cNvSpPr>
          <p:nvPr/>
        </p:nvSpPr>
        <p:spPr>
          <a:xfrm flipH="1">
            <a:off x="2369239" y="1697253"/>
            <a:ext cx="405000" cy="405000"/>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lang="en-US" sz="1350">
                <a:solidFill>
                  <a:srgbClr val="FFFBEF"/>
                </a:solidFill>
                <a:latin typeface="+mn-ea"/>
                <a:cs charset="-122" panose="00020600040101010101" pitchFamily="18" typeface="阿里巴巴普惠体 M"/>
                <a:sym typeface="+mn-lt"/>
              </a:rPr>
              <a:t>1</a:t>
            </a:r>
          </a:p>
        </p:txBody>
      </p:sp>
      <p:sp>
        <p:nvSpPr>
          <p:cNvPr id="15" name="33">
            <a:extLst>
              <a:ext uri="{FF2B5EF4-FFF2-40B4-BE49-F238E27FC236}">
                <a16:creationId xmlns:a16="http://schemas.microsoft.com/office/drawing/2014/main" id="{775C7908-2783-4B71-B739-287C5BDA8994}"/>
              </a:ext>
            </a:extLst>
          </p:cNvPr>
          <p:cNvSpPr>
            <a:spLocks noChangeAspect="1"/>
          </p:cNvSpPr>
          <p:nvPr/>
        </p:nvSpPr>
        <p:spPr>
          <a:xfrm flipH="1">
            <a:off x="2369239" y="3538350"/>
            <a:ext cx="405000" cy="405000"/>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lang="en-US" sz="1350">
                <a:solidFill>
                  <a:srgbClr val="FFFBEF"/>
                </a:solidFill>
                <a:latin typeface="+mn-ea"/>
                <a:cs charset="-122" panose="00020600040101010101" pitchFamily="18" typeface="阿里巴巴普惠体 M"/>
                <a:sym typeface="+mn-lt"/>
              </a:rPr>
              <a:t>4</a:t>
            </a:r>
          </a:p>
        </p:txBody>
      </p:sp>
      <p:sp>
        <p:nvSpPr>
          <p:cNvPr id="16" name="22">
            <a:extLst>
              <a:ext uri="{FF2B5EF4-FFF2-40B4-BE49-F238E27FC236}">
                <a16:creationId xmlns:a16="http://schemas.microsoft.com/office/drawing/2014/main" id="{36D627C9-201F-4857-91BC-5C158CD1CD34}"/>
              </a:ext>
            </a:extLst>
          </p:cNvPr>
          <p:cNvSpPr>
            <a:spLocks noChangeAspect="1"/>
          </p:cNvSpPr>
          <p:nvPr/>
        </p:nvSpPr>
        <p:spPr>
          <a:xfrm flipH="1">
            <a:off x="2369239" y="2306853"/>
            <a:ext cx="405000" cy="405000"/>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lang="en-US" sz="1350">
                <a:solidFill>
                  <a:srgbClr val="FFFBEF"/>
                </a:solidFill>
                <a:latin typeface="+mn-ea"/>
                <a:cs charset="-122" panose="00020600040101010101" pitchFamily="18" typeface="阿里巴巴普惠体 M"/>
                <a:sym typeface="+mn-lt"/>
              </a:rPr>
              <a:t>2</a:t>
            </a:r>
          </a:p>
        </p:txBody>
      </p:sp>
      <p:sp>
        <p:nvSpPr>
          <p:cNvPr id="17" name="矩形 16">
            <a:extLst>
              <a:ext uri="{FF2B5EF4-FFF2-40B4-BE49-F238E27FC236}">
                <a16:creationId xmlns:a16="http://schemas.microsoft.com/office/drawing/2014/main" id="{95BAA10E-40F8-4D58-A78F-BB2595E21A2E}"/>
              </a:ext>
            </a:extLst>
          </p:cNvPr>
          <p:cNvSpPr/>
          <p:nvPr/>
        </p:nvSpPr>
        <p:spPr>
          <a:xfrm>
            <a:off x="4766973" y="1635026"/>
            <a:ext cx="3386427" cy="2286000"/>
          </a:xfrm>
          <a:prstGeom prst="rect">
            <a:avLst/>
          </a:prstGeom>
        </p:spPr>
        <p:txBody>
          <a:bodyPr wrap="square">
            <a:spAutoFit/>
          </a:bodyPr>
          <a:lstStyle/>
          <a:p>
            <a:pPr algn="just">
              <a:lnSpc>
                <a:spcPct val="150000"/>
              </a:lnSpc>
            </a:pPr>
            <a:r>
              <a:rPr altLang="en-US" lang="zh-CN" sz="1200">
                <a:solidFill>
                  <a:schemeClr val="tx1">
                    <a:lumMod val="75000"/>
                    <a:lumOff val="25000"/>
                  </a:schemeClr>
                </a:solidFill>
                <a:latin typeface="+mn-ea"/>
                <a:cs charset="-122" panose="00020600040101010101" pitchFamily="18" typeface="阿里巴巴普惠体 M"/>
              </a:rPr>
              <a:t>中共中央组织部近日印发通知，要求各级党组织就党员自愿捐款加强指导服务，支持新冠肺炎疫情防控工作。通知强调，捐款主要用于慰问战斗在疫情防控斗争第一线的医务人员、基层干部群众、公安民警和社区工作者等，资助因患新冠肺炎而遇到生活困难的群众和因患新冠肺炎去世的群众家属，慰问在疫情防控斗争中牺牲的干部群众家属等。</a:t>
            </a:r>
          </a:p>
        </p:txBody>
      </p:sp>
      <p:sp>
        <p:nvSpPr>
          <p:cNvPr id="19" name="22">
            <a:extLst>
              <a:ext uri="{FF2B5EF4-FFF2-40B4-BE49-F238E27FC236}">
                <a16:creationId xmlns:a16="http://schemas.microsoft.com/office/drawing/2014/main" id="{9F7479A8-0DEF-453B-971B-3EF981BB68D3}"/>
              </a:ext>
            </a:extLst>
          </p:cNvPr>
          <p:cNvSpPr>
            <a:spLocks noChangeAspect="1"/>
          </p:cNvSpPr>
          <p:nvPr/>
        </p:nvSpPr>
        <p:spPr>
          <a:xfrm flipH="1">
            <a:off x="2374298" y="2880925"/>
            <a:ext cx="405000" cy="405000"/>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r>
              <a:rPr altLang="zh-CN" lang="en-US" sz="1350">
                <a:solidFill>
                  <a:srgbClr val="FFFBEF"/>
                </a:solidFill>
                <a:latin typeface="+mn-ea"/>
                <a:cs charset="-122" panose="00020600040101010101" pitchFamily="18" typeface="阿里巴巴普惠体 M"/>
                <a:sym typeface="+mn-lt"/>
              </a:rPr>
              <a:t>3</a:t>
            </a:r>
          </a:p>
        </p:txBody>
      </p:sp>
      <p:sp>
        <p:nvSpPr>
          <p:cNvPr id="20" name="矩形: 圆角 8">
            <a:extLst>
              <a:ext uri="{FF2B5EF4-FFF2-40B4-BE49-F238E27FC236}">
                <a16:creationId xmlns:a16="http://schemas.microsoft.com/office/drawing/2014/main" id="{83744640-533D-4EFB-853B-866C5C4AAF92}"/>
              </a:ext>
            </a:extLst>
          </p:cNvPr>
          <p:cNvSpPr/>
          <p:nvPr/>
        </p:nvSpPr>
        <p:spPr bwMode="auto">
          <a:xfrm>
            <a:off x="2858570" y="1712990"/>
            <a:ext cx="1792229" cy="373527"/>
          </a:xfrm>
          <a:prstGeom prst="roundRect">
            <a:avLst/>
          </a:prstGeom>
          <a:solidFill>
            <a:srgbClr val="C90001"/>
          </a:solidFill>
          <a:ln algn="ctr" cap="flat" cmpd="sng" w="12700">
            <a:solidFill>
              <a:schemeClr val="bg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r>
              <a:rPr altLang="en-US" lang="zh-CN" sz="1875">
                <a:solidFill>
                  <a:srgbClr val="FFFBEF"/>
                </a:solidFill>
                <a:effectLst>
                  <a:outerShdw algn="tl" blurRad="38100" dir="2700000" dist="38100">
                    <a:srgbClr val="000000">
                      <a:alpha val="43137"/>
                    </a:srgbClr>
                  </a:outerShdw>
                </a:effectLst>
                <a:latin typeface="+mn-ea"/>
                <a:cs charset="-122" panose="00020600040101010101" pitchFamily="18" typeface="阿里巴巴普惠体 M"/>
              </a:rPr>
              <a:t>医务人员</a:t>
            </a:r>
          </a:p>
        </p:txBody>
      </p:sp>
      <p:sp>
        <p:nvSpPr>
          <p:cNvPr id="21" name="矩形: 圆角 8">
            <a:extLst>
              <a:ext uri="{FF2B5EF4-FFF2-40B4-BE49-F238E27FC236}">
                <a16:creationId xmlns:a16="http://schemas.microsoft.com/office/drawing/2014/main" id="{9EECD5B4-293D-4650-8257-28FAE704F14A}"/>
              </a:ext>
            </a:extLst>
          </p:cNvPr>
          <p:cNvSpPr/>
          <p:nvPr/>
        </p:nvSpPr>
        <p:spPr bwMode="auto">
          <a:xfrm>
            <a:off x="2858570" y="2306854"/>
            <a:ext cx="1792229" cy="373527"/>
          </a:xfrm>
          <a:prstGeom prst="roundRect">
            <a:avLst/>
          </a:prstGeom>
          <a:solidFill>
            <a:srgbClr val="C90001"/>
          </a:solidFill>
          <a:ln algn="ctr" cap="flat" cmpd="sng" w="12700">
            <a:solidFill>
              <a:schemeClr val="bg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r>
              <a:rPr altLang="en-US" lang="zh-CN" sz="1875">
                <a:solidFill>
                  <a:srgbClr val="FFFBEF"/>
                </a:solidFill>
                <a:effectLst>
                  <a:outerShdw algn="tl" blurRad="38100" dir="2700000" dist="38100">
                    <a:srgbClr val="000000">
                      <a:alpha val="43137"/>
                    </a:srgbClr>
                  </a:outerShdw>
                </a:effectLst>
                <a:latin typeface="+mn-ea"/>
                <a:cs charset="-122" panose="00020600040101010101" pitchFamily="18" typeface="阿里巴巴普惠体 M"/>
              </a:rPr>
              <a:t>基层干部群众</a:t>
            </a:r>
          </a:p>
        </p:txBody>
      </p:sp>
      <p:sp>
        <p:nvSpPr>
          <p:cNvPr id="23" name="矩形: 圆角 8">
            <a:extLst>
              <a:ext uri="{FF2B5EF4-FFF2-40B4-BE49-F238E27FC236}">
                <a16:creationId xmlns:a16="http://schemas.microsoft.com/office/drawing/2014/main" id="{348BCFE0-7A9C-4287-82C3-C73A34561DAD}"/>
              </a:ext>
            </a:extLst>
          </p:cNvPr>
          <p:cNvSpPr/>
          <p:nvPr/>
        </p:nvSpPr>
        <p:spPr bwMode="auto">
          <a:xfrm>
            <a:off x="2858570" y="2919737"/>
            <a:ext cx="1792229" cy="373527"/>
          </a:xfrm>
          <a:prstGeom prst="roundRect">
            <a:avLst/>
          </a:prstGeom>
          <a:solidFill>
            <a:srgbClr val="C90001"/>
          </a:solidFill>
          <a:ln algn="ctr" cap="flat" cmpd="sng" w="12700">
            <a:solidFill>
              <a:schemeClr val="bg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r>
              <a:rPr altLang="en-US" lang="zh-CN" sz="1875">
                <a:solidFill>
                  <a:srgbClr val="FFFBEF"/>
                </a:solidFill>
                <a:effectLst>
                  <a:outerShdw algn="tl" blurRad="38100" dir="2700000" dist="38100">
                    <a:srgbClr val="000000">
                      <a:alpha val="43137"/>
                    </a:srgbClr>
                  </a:outerShdw>
                </a:effectLst>
                <a:latin typeface="+mn-ea"/>
                <a:cs charset="-122" panose="00020600040101010101" pitchFamily="18" typeface="阿里巴巴普惠体 M"/>
              </a:rPr>
              <a:t>公安民警</a:t>
            </a:r>
          </a:p>
        </p:txBody>
      </p:sp>
      <p:sp>
        <p:nvSpPr>
          <p:cNvPr id="24" name="矩形: 圆角 8">
            <a:extLst>
              <a:ext uri="{FF2B5EF4-FFF2-40B4-BE49-F238E27FC236}">
                <a16:creationId xmlns:a16="http://schemas.microsoft.com/office/drawing/2014/main" id="{818C63A8-7A3F-4013-BB83-1DF96023FF12}"/>
              </a:ext>
            </a:extLst>
          </p:cNvPr>
          <p:cNvSpPr/>
          <p:nvPr/>
        </p:nvSpPr>
        <p:spPr bwMode="auto">
          <a:xfrm>
            <a:off x="2858570" y="3530357"/>
            <a:ext cx="1792229" cy="373527"/>
          </a:xfrm>
          <a:prstGeom prst="roundRect">
            <a:avLst/>
          </a:prstGeom>
          <a:solidFill>
            <a:srgbClr val="C90001"/>
          </a:solidFill>
          <a:ln algn="ctr" cap="flat" cmpd="sng" w="12700">
            <a:solidFill>
              <a:schemeClr val="bg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r>
              <a:rPr altLang="en-US" lang="zh-CN" sz="1875">
                <a:solidFill>
                  <a:srgbClr val="FFFBEF"/>
                </a:solidFill>
                <a:effectLst>
                  <a:outerShdw algn="tl" blurRad="38100" dir="2700000" dist="38100">
                    <a:srgbClr val="000000">
                      <a:alpha val="43137"/>
                    </a:srgbClr>
                  </a:outerShdw>
                </a:effectLst>
                <a:latin typeface="+mn-ea"/>
                <a:cs charset="-122" panose="00020600040101010101" pitchFamily="18" typeface="阿里巴巴普惠体 M"/>
              </a:rPr>
              <a:t>社区工作者等</a:t>
            </a:r>
          </a:p>
        </p:txBody>
      </p:sp>
      <p:sp>
        <p:nvSpPr>
          <p:cNvPr id="2" name="矩形 1"/>
          <p:cNvSpPr/>
          <p:nvPr/>
        </p:nvSpPr>
        <p:spPr>
          <a:xfrm>
            <a:off x="990600" y="1712990"/>
            <a:ext cx="1226239" cy="221638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164230719"/>
      </p:ext>
    </p:extLst>
  </p:cSld>
  <p:clrMapOvr>
    <a:masterClrMapping/>
  </p:clrMapOvr>
  <mc:AlternateContent>
    <mc:Choice Requires="p14">
      <p:transition advTm="4000" p14:dur="1200" spd="slow">
        <p14:prism/>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childTnLst>
                          </p:cTn>
                        </p:par>
                        <p:par>
                          <p:cTn fill="hold" id="21" nodeType="afterGroup">
                            <p:stCondLst>
                              <p:cond delay="1500"/>
                            </p:stCondLst>
                            <p:childTnLst>
                              <p:par>
                                <p:cTn fill="hold" grpId="0" id="22" nodeType="afterEffect" presetClass="entr" presetID="23" presetSubtype="36">
                                  <p:stCondLst>
                                    <p:cond delay="0"/>
                                  </p:stCondLst>
                                  <p:childTnLst>
                                    <p:set>
                                      <p:cBhvr>
                                        <p:cTn dur="1" fill="hold" id="23">
                                          <p:stCondLst>
                                            <p:cond delay="0"/>
                                          </p:stCondLst>
                                        </p:cTn>
                                        <p:tgtEl>
                                          <p:spTgt spid="11"/>
                                        </p:tgtEl>
                                        <p:attrNameLst>
                                          <p:attrName>style.visibility</p:attrName>
                                        </p:attrNameLst>
                                      </p:cBhvr>
                                      <p:to>
                                        <p:strVal val="visible"/>
                                      </p:to>
                                    </p:set>
                                    <p:anim calcmode="lin" valueType="num">
                                      <p:cBhvr>
                                        <p:cTn dur="500" fill="hold" id="24"/>
                                        <p:tgtEl>
                                          <p:spTgt spid="11"/>
                                        </p:tgtEl>
                                        <p:attrNameLst>
                                          <p:attrName>ppt_w</p:attrName>
                                        </p:attrNameLst>
                                      </p:cBhvr>
                                      <p:tavLst>
                                        <p:tav tm="0">
                                          <p:val>
                                            <p:strVal val="(6*min(max(#ppt_w*#ppt_h,.3),1)-7.4)/-.7*#ppt_w"/>
                                          </p:val>
                                        </p:tav>
                                        <p:tav tm="100000">
                                          <p:val>
                                            <p:strVal val="#ppt_w"/>
                                          </p:val>
                                        </p:tav>
                                      </p:tavLst>
                                    </p:anim>
                                    <p:anim calcmode="lin" valueType="num">
                                      <p:cBhvr>
                                        <p:cTn dur="500" fill="hold" id="25"/>
                                        <p:tgtEl>
                                          <p:spTgt spid="11"/>
                                        </p:tgtEl>
                                        <p:attrNameLst>
                                          <p:attrName>ppt_h</p:attrName>
                                        </p:attrNameLst>
                                      </p:cBhvr>
                                      <p:tavLst>
                                        <p:tav tm="0">
                                          <p:val>
                                            <p:strVal val="(6*min(max(#ppt_w*#ppt_h,.3),1)-7.4)/-.7*#ppt_h"/>
                                          </p:val>
                                        </p:tav>
                                        <p:tav tm="100000">
                                          <p:val>
                                            <p:strVal val="#ppt_h"/>
                                          </p:val>
                                        </p:tav>
                                      </p:tavLst>
                                    </p:anim>
                                    <p:anim calcmode="lin" valueType="num">
                                      <p:cBhvr>
                                        <p:cTn dur="500" fill="hold" id="26"/>
                                        <p:tgtEl>
                                          <p:spTgt spid="11"/>
                                        </p:tgtEl>
                                        <p:attrNameLst>
                                          <p:attrName>ppt_x</p:attrName>
                                        </p:attrNameLst>
                                      </p:cBhvr>
                                      <p:tavLst>
                                        <p:tav tm="0">
                                          <p:val>
                                            <p:fltVal val="0.5"/>
                                          </p:val>
                                        </p:tav>
                                        <p:tav tm="100000">
                                          <p:val>
                                            <p:strVal val="#ppt_x"/>
                                          </p:val>
                                        </p:tav>
                                      </p:tavLst>
                                    </p:anim>
                                    <p:anim calcmode="lin" valueType="num">
                                      <p:cBhvr>
                                        <p:cTn dur="500" fill="hold" id="27"/>
                                        <p:tgtEl>
                                          <p:spTgt spid="11"/>
                                        </p:tgtEl>
                                        <p:attrNameLst>
                                          <p:attrName>ppt_y</p:attrName>
                                        </p:attrNameLst>
                                      </p:cBhvr>
                                      <p:tavLst>
                                        <p:tav tm="0">
                                          <p:val>
                                            <p:strVal val="1+(6*min(max(#ppt_w*#ppt_h,.3),1)-7.4)/-.7*#ppt_h/2"/>
                                          </p:val>
                                        </p:tav>
                                        <p:tav tm="100000">
                                          <p:val>
                                            <p:strVal val="#ppt_y"/>
                                          </p:val>
                                        </p:tav>
                                      </p:tavLst>
                                    </p:anim>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3"/>
                                        </p:tgtEl>
                                        <p:attrNameLst>
                                          <p:attrName>style.visibility</p:attrName>
                                        </p:attrNameLst>
                                      </p:cBhvr>
                                      <p:to>
                                        <p:strVal val="visible"/>
                                      </p:to>
                                    </p:set>
                                    <p:anim calcmode="lin" valueType="num">
                                      <p:cBhvr>
                                        <p:cTn dur="500" fill="hold" id="31"/>
                                        <p:tgtEl>
                                          <p:spTgt spid="13"/>
                                        </p:tgtEl>
                                        <p:attrNameLst>
                                          <p:attrName>ppt_w</p:attrName>
                                        </p:attrNameLst>
                                      </p:cBhvr>
                                      <p:tavLst>
                                        <p:tav tm="0">
                                          <p:val>
                                            <p:fltVal val="0"/>
                                          </p:val>
                                        </p:tav>
                                        <p:tav tm="100000">
                                          <p:val>
                                            <p:strVal val="#ppt_w"/>
                                          </p:val>
                                        </p:tav>
                                      </p:tavLst>
                                    </p:anim>
                                    <p:anim calcmode="lin" valueType="num">
                                      <p:cBhvr>
                                        <p:cTn dur="500" fill="hold" id="32"/>
                                        <p:tgtEl>
                                          <p:spTgt spid="13"/>
                                        </p:tgtEl>
                                        <p:attrNameLst>
                                          <p:attrName>ppt_h</p:attrName>
                                        </p:attrNameLst>
                                      </p:cBhvr>
                                      <p:tavLst>
                                        <p:tav tm="0">
                                          <p:val>
                                            <p:fltVal val="0"/>
                                          </p:val>
                                        </p:tav>
                                        <p:tav tm="100000">
                                          <p:val>
                                            <p:strVal val="#ppt_h"/>
                                          </p:val>
                                        </p:tav>
                                      </p:tavLst>
                                    </p:anim>
                                    <p:animEffect filter="fade" transition="in">
                                      <p:cBhvr>
                                        <p:cTn dur="500" id="33"/>
                                        <p:tgtEl>
                                          <p:spTgt spid="13"/>
                                        </p:tgtEl>
                                      </p:cBhvr>
                                    </p:animEffect>
                                  </p:childTnLst>
                                </p:cTn>
                              </p:par>
                              <p:par>
                                <p:cTn fill="hold" grpId="0" id="34" nodeType="withEffect" presetClass="entr" presetID="53" presetSubtype="0">
                                  <p:stCondLst>
                                    <p:cond delay="0"/>
                                  </p:stCondLst>
                                  <p:childTnLst>
                                    <p:set>
                                      <p:cBhvr>
                                        <p:cTn dur="1" fill="hold" id="35">
                                          <p:stCondLst>
                                            <p:cond delay="0"/>
                                          </p:stCondLst>
                                        </p:cTn>
                                        <p:tgtEl>
                                          <p:spTgt spid="14"/>
                                        </p:tgtEl>
                                        <p:attrNameLst>
                                          <p:attrName>style.visibility</p:attrName>
                                        </p:attrNameLst>
                                      </p:cBhvr>
                                      <p:to>
                                        <p:strVal val="visible"/>
                                      </p:to>
                                    </p:set>
                                    <p:anim calcmode="lin" valueType="num">
                                      <p:cBhvr>
                                        <p:cTn dur="500" fill="hold" id="36"/>
                                        <p:tgtEl>
                                          <p:spTgt spid="14"/>
                                        </p:tgtEl>
                                        <p:attrNameLst>
                                          <p:attrName>ppt_w</p:attrName>
                                        </p:attrNameLst>
                                      </p:cBhvr>
                                      <p:tavLst>
                                        <p:tav tm="0">
                                          <p:val>
                                            <p:fltVal val="0"/>
                                          </p:val>
                                        </p:tav>
                                        <p:tav tm="100000">
                                          <p:val>
                                            <p:strVal val="#ppt_w"/>
                                          </p:val>
                                        </p:tav>
                                      </p:tavLst>
                                    </p:anim>
                                    <p:anim calcmode="lin" valueType="num">
                                      <p:cBhvr>
                                        <p:cTn dur="500" fill="hold" id="37"/>
                                        <p:tgtEl>
                                          <p:spTgt spid="14"/>
                                        </p:tgtEl>
                                        <p:attrNameLst>
                                          <p:attrName>ppt_h</p:attrName>
                                        </p:attrNameLst>
                                      </p:cBhvr>
                                      <p:tavLst>
                                        <p:tav tm="0">
                                          <p:val>
                                            <p:fltVal val="0"/>
                                          </p:val>
                                        </p:tav>
                                        <p:tav tm="100000">
                                          <p:val>
                                            <p:strVal val="#ppt_h"/>
                                          </p:val>
                                        </p:tav>
                                      </p:tavLst>
                                    </p:anim>
                                    <p:animEffect filter="fade" transition="in">
                                      <p:cBhvr>
                                        <p:cTn dur="500" id="38"/>
                                        <p:tgtEl>
                                          <p:spTgt spid="14"/>
                                        </p:tgtEl>
                                      </p:cBhvr>
                                    </p:animEffect>
                                  </p:childTnLst>
                                </p:cTn>
                              </p:par>
                              <p:par>
                                <p:cTn fill="hold" grpId="0" id="39" nodeType="withEffect" presetClass="entr" presetID="53" presetSubtype="0">
                                  <p:stCondLst>
                                    <p:cond delay="0"/>
                                  </p:stCondLst>
                                  <p:childTnLst>
                                    <p:set>
                                      <p:cBhvr>
                                        <p:cTn dur="1" fill="hold" id="40">
                                          <p:stCondLst>
                                            <p:cond delay="0"/>
                                          </p:stCondLst>
                                        </p:cTn>
                                        <p:tgtEl>
                                          <p:spTgt spid="16"/>
                                        </p:tgtEl>
                                        <p:attrNameLst>
                                          <p:attrName>style.visibility</p:attrName>
                                        </p:attrNameLst>
                                      </p:cBhvr>
                                      <p:to>
                                        <p:strVal val="visible"/>
                                      </p:to>
                                    </p:set>
                                    <p:anim calcmode="lin" valueType="num">
                                      <p:cBhvr>
                                        <p:cTn dur="500" fill="hold" id="41"/>
                                        <p:tgtEl>
                                          <p:spTgt spid="16"/>
                                        </p:tgtEl>
                                        <p:attrNameLst>
                                          <p:attrName>ppt_w</p:attrName>
                                        </p:attrNameLst>
                                      </p:cBhvr>
                                      <p:tavLst>
                                        <p:tav tm="0">
                                          <p:val>
                                            <p:fltVal val="0"/>
                                          </p:val>
                                        </p:tav>
                                        <p:tav tm="100000">
                                          <p:val>
                                            <p:strVal val="#ppt_w"/>
                                          </p:val>
                                        </p:tav>
                                      </p:tavLst>
                                    </p:anim>
                                    <p:anim calcmode="lin" valueType="num">
                                      <p:cBhvr>
                                        <p:cTn dur="500" fill="hold" id="42"/>
                                        <p:tgtEl>
                                          <p:spTgt spid="16"/>
                                        </p:tgtEl>
                                        <p:attrNameLst>
                                          <p:attrName>ppt_h</p:attrName>
                                        </p:attrNameLst>
                                      </p:cBhvr>
                                      <p:tavLst>
                                        <p:tav tm="0">
                                          <p:val>
                                            <p:fltVal val="0"/>
                                          </p:val>
                                        </p:tav>
                                        <p:tav tm="100000">
                                          <p:val>
                                            <p:strVal val="#ppt_h"/>
                                          </p:val>
                                        </p:tav>
                                      </p:tavLst>
                                    </p:anim>
                                    <p:animEffect filter="fade" transition="in">
                                      <p:cBhvr>
                                        <p:cTn dur="500" id="43"/>
                                        <p:tgtEl>
                                          <p:spTgt spid="16"/>
                                        </p:tgtEl>
                                      </p:cBhvr>
                                    </p:animEffect>
                                  </p:childTnLst>
                                </p:cTn>
                              </p:par>
                              <p:par>
                                <p:cTn fill="hold" grpId="0" id="44" nodeType="withEffect" presetClass="entr" presetID="53" presetSubtype="0">
                                  <p:stCondLst>
                                    <p:cond delay="0"/>
                                  </p:stCondLst>
                                  <p:childTnLst>
                                    <p:set>
                                      <p:cBhvr>
                                        <p:cTn dur="1" fill="hold" id="45">
                                          <p:stCondLst>
                                            <p:cond delay="0"/>
                                          </p:stCondLst>
                                        </p:cTn>
                                        <p:tgtEl>
                                          <p:spTgt spid="15"/>
                                        </p:tgtEl>
                                        <p:attrNameLst>
                                          <p:attrName>style.visibility</p:attrName>
                                        </p:attrNameLst>
                                      </p:cBhvr>
                                      <p:to>
                                        <p:strVal val="visible"/>
                                      </p:to>
                                    </p:set>
                                    <p:anim calcmode="lin" valueType="num">
                                      <p:cBhvr>
                                        <p:cTn dur="500" fill="hold" id="46"/>
                                        <p:tgtEl>
                                          <p:spTgt spid="15"/>
                                        </p:tgtEl>
                                        <p:attrNameLst>
                                          <p:attrName>ppt_w</p:attrName>
                                        </p:attrNameLst>
                                      </p:cBhvr>
                                      <p:tavLst>
                                        <p:tav tm="0">
                                          <p:val>
                                            <p:fltVal val="0"/>
                                          </p:val>
                                        </p:tav>
                                        <p:tav tm="100000">
                                          <p:val>
                                            <p:strVal val="#ppt_w"/>
                                          </p:val>
                                        </p:tav>
                                      </p:tavLst>
                                    </p:anim>
                                    <p:anim calcmode="lin" valueType="num">
                                      <p:cBhvr>
                                        <p:cTn dur="500" fill="hold" id="47"/>
                                        <p:tgtEl>
                                          <p:spTgt spid="15"/>
                                        </p:tgtEl>
                                        <p:attrNameLst>
                                          <p:attrName>ppt_h</p:attrName>
                                        </p:attrNameLst>
                                      </p:cBhvr>
                                      <p:tavLst>
                                        <p:tav tm="0">
                                          <p:val>
                                            <p:fltVal val="0"/>
                                          </p:val>
                                        </p:tav>
                                        <p:tav tm="100000">
                                          <p:val>
                                            <p:strVal val="#ppt_h"/>
                                          </p:val>
                                        </p:tav>
                                      </p:tavLst>
                                    </p:anim>
                                    <p:animEffect filter="fade" transition="in">
                                      <p:cBhvr>
                                        <p:cTn dur="500" id="48"/>
                                        <p:tgtEl>
                                          <p:spTgt spid="15"/>
                                        </p:tgtEl>
                                      </p:cBhvr>
                                    </p:animEffect>
                                  </p:childTnLst>
                                </p:cTn>
                              </p:par>
                              <p:par>
                                <p:cTn fill="hold" grpId="0" id="49" nodeType="withEffect" presetClass="entr" presetID="53" presetSubtype="0">
                                  <p:stCondLst>
                                    <p:cond delay="0"/>
                                  </p:stCondLst>
                                  <p:childTnLst>
                                    <p:set>
                                      <p:cBhvr>
                                        <p:cTn dur="1" fill="hold" id="50">
                                          <p:stCondLst>
                                            <p:cond delay="0"/>
                                          </p:stCondLst>
                                        </p:cTn>
                                        <p:tgtEl>
                                          <p:spTgt spid="17"/>
                                        </p:tgtEl>
                                        <p:attrNameLst>
                                          <p:attrName>style.visibility</p:attrName>
                                        </p:attrNameLst>
                                      </p:cBhvr>
                                      <p:to>
                                        <p:strVal val="visible"/>
                                      </p:to>
                                    </p:set>
                                    <p:anim calcmode="lin" valueType="num">
                                      <p:cBhvr>
                                        <p:cTn dur="500" fill="hold" id="51"/>
                                        <p:tgtEl>
                                          <p:spTgt spid="17"/>
                                        </p:tgtEl>
                                        <p:attrNameLst>
                                          <p:attrName>ppt_w</p:attrName>
                                        </p:attrNameLst>
                                      </p:cBhvr>
                                      <p:tavLst>
                                        <p:tav tm="0">
                                          <p:val>
                                            <p:fltVal val="0"/>
                                          </p:val>
                                        </p:tav>
                                        <p:tav tm="100000">
                                          <p:val>
                                            <p:strVal val="#ppt_w"/>
                                          </p:val>
                                        </p:tav>
                                      </p:tavLst>
                                    </p:anim>
                                    <p:anim calcmode="lin" valueType="num">
                                      <p:cBhvr>
                                        <p:cTn dur="500" fill="hold" id="52"/>
                                        <p:tgtEl>
                                          <p:spTgt spid="17"/>
                                        </p:tgtEl>
                                        <p:attrNameLst>
                                          <p:attrName>ppt_h</p:attrName>
                                        </p:attrNameLst>
                                      </p:cBhvr>
                                      <p:tavLst>
                                        <p:tav tm="0">
                                          <p:val>
                                            <p:fltVal val="0"/>
                                          </p:val>
                                        </p:tav>
                                        <p:tav tm="100000">
                                          <p:val>
                                            <p:strVal val="#ppt_h"/>
                                          </p:val>
                                        </p:tav>
                                      </p:tavLst>
                                    </p:anim>
                                    <p:animEffect filter="fade" transition="in">
                                      <p:cBhvr>
                                        <p:cTn dur="500" id="53"/>
                                        <p:tgtEl>
                                          <p:spTgt spid="17"/>
                                        </p:tgtEl>
                                      </p:cBhvr>
                                    </p:animEffect>
                                  </p:childTnLst>
                                </p:cTn>
                              </p:par>
                              <p:par>
                                <p:cTn fill="hold" grpId="0" id="54" nodeType="withEffect" presetClass="entr" presetID="53" presetSubtype="0">
                                  <p:stCondLst>
                                    <p:cond delay="0"/>
                                  </p:stCondLst>
                                  <p:childTnLst>
                                    <p:set>
                                      <p:cBhvr>
                                        <p:cTn dur="1" fill="hold" id="55">
                                          <p:stCondLst>
                                            <p:cond delay="0"/>
                                          </p:stCondLst>
                                        </p:cTn>
                                        <p:tgtEl>
                                          <p:spTgt spid="19"/>
                                        </p:tgtEl>
                                        <p:attrNameLst>
                                          <p:attrName>style.visibility</p:attrName>
                                        </p:attrNameLst>
                                      </p:cBhvr>
                                      <p:to>
                                        <p:strVal val="visible"/>
                                      </p:to>
                                    </p:set>
                                    <p:anim calcmode="lin" valueType="num">
                                      <p:cBhvr>
                                        <p:cTn dur="500" fill="hold" id="56"/>
                                        <p:tgtEl>
                                          <p:spTgt spid="19"/>
                                        </p:tgtEl>
                                        <p:attrNameLst>
                                          <p:attrName>ppt_w</p:attrName>
                                        </p:attrNameLst>
                                      </p:cBhvr>
                                      <p:tavLst>
                                        <p:tav tm="0">
                                          <p:val>
                                            <p:fltVal val="0"/>
                                          </p:val>
                                        </p:tav>
                                        <p:tav tm="100000">
                                          <p:val>
                                            <p:strVal val="#ppt_w"/>
                                          </p:val>
                                        </p:tav>
                                      </p:tavLst>
                                    </p:anim>
                                    <p:anim calcmode="lin" valueType="num">
                                      <p:cBhvr>
                                        <p:cTn dur="500" fill="hold" id="57"/>
                                        <p:tgtEl>
                                          <p:spTgt spid="19"/>
                                        </p:tgtEl>
                                        <p:attrNameLst>
                                          <p:attrName>ppt_h</p:attrName>
                                        </p:attrNameLst>
                                      </p:cBhvr>
                                      <p:tavLst>
                                        <p:tav tm="0">
                                          <p:val>
                                            <p:fltVal val="0"/>
                                          </p:val>
                                        </p:tav>
                                        <p:tav tm="100000">
                                          <p:val>
                                            <p:strVal val="#ppt_h"/>
                                          </p:val>
                                        </p:tav>
                                      </p:tavLst>
                                    </p:anim>
                                    <p:animEffect filter="fade" transition="in">
                                      <p:cBhvr>
                                        <p:cTn dur="500" id="58"/>
                                        <p:tgtEl>
                                          <p:spTgt spid="19"/>
                                        </p:tgtEl>
                                      </p:cBhvr>
                                    </p:animEffect>
                                  </p:childTnLst>
                                </p:cTn>
                              </p:par>
                              <p:par>
                                <p:cTn fill="hold" grpId="0" id="59" nodeType="withEffect" presetClass="entr" presetID="53" presetSubtype="0">
                                  <p:stCondLst>
                                    <p:cond delay="0"/>
                                  </p:stCondLst>
                                  <p:childTnLst>
                                    <p:set>
                                      <p:cBhvr>
                                        <p:cTn dur="1" fill="hold" id="60">
                                          <p:stCondLst>
                                            <p:cond delay="0"/>
                                          </p:stCondLst>
                                        </p:cTn>
                                        <p:tgtEl>
                                          <p:spTgt spid="20"/>
                                        </p:tgtEl>
                                        <p:attrNameLst>
                                          <p:attrName>style.visibility</p:attrName>
                                        </p:attrNameLst>
                                      </p:cBhvr>
                                      <p:to>
                                        <p:strVal val="visible"/>
                                      </p:to>
                                    </p:set>
                                    <p:anim calcmode="lin" valueType="num">
                                      <p:cBhvr>
                                        <p:cTn dur="500" fill="hold" id="61"/>
                                        <p:tgtEl>
                                          <p:spTgt spid="20"/>
                                        </p:tgtEl>
                                        <p:attrNameLst>
                                          <p:attrName>ppt_w</p:attrName>
                                        </p:attrNameLst>
                                      </p:cBhvr>
                                      <p:tavLst>
                                        <p:tav tm="0">
                                          <p:val>
                                            <p:fltVal val="0"/>
                                          </p:val>
                                        </p:tav>
                                        <p:tav tm="100000">
                                          <p:val>
                                            <p:strVal val="#ppt_w"/>
                                          </p:val>
                                        </p:tav>
                                      </p:tavLst>
                                    </p:anim>
                                    <p:anim calcmode="lin" valueType="num">
                                      <p:cBhvr>
                                        <p:cTn dur="500" fill="hold" id="62"/>
                                        <p:tgtEl>
                                          <p:spTgt spid="20"/>
                                        </p:tgtEl>
                                        <p:attrNameLst>
                                          <p:attrName>ppt_h</p:attrName>
                                        </p:attrNameLst>
                                      </p:cBhvr>
                                      <p:tavLst>
                                        <p:tav tm="0">
                                          <p:val>
                                            <p:fltVal val="0"/>
                                          </p:val>
                                        </p:tav>
                                        <p:tav tm="100000">
                                          <p:val>
                                            <p:strVal val="#ppt_h"/>
                                          </p:val>
                                        </p:tav>
                                      </p:tavLst>
                                    </p:anim>
                                    <p:animEffect filter="fade" transition="in">
                                      <p:cBhvr>
                                        <p:cTn dur="500" id="63"/>
                                        <p:tgtEl>
                                          <p:spTgt spid="20"/>
                                        </p:tgtEl>
                                      </p:cBhvr>
                                    </p:animEffect>
                                  </p:childTnLst>
                                </p:cTn>
                              </p:par>
                              <p:par>
                                <p:cTn fill="hold" grpId="0" id="64" nodeType="withEffect" presetClass="entr" presetID="53" presetSubtype="0">
                                  <p:stCondLst>
                                    <p:cond delay="0"/>
                                  </p:stCondLst>
                                  <p:childTnLst>
                                    <p:set>
                                      <p:cBhvr>
                                        <p:cTn dur="1" fill="hold" id="65">
                                          <p:stCondLst>
                                            <p:cond delay="0"/>
                                          </p:stCondLst>
                                        </p:cTn>
                                        <p:tgtEl>
                                          <p:spTgt spid="21"/>
                                        </p:tgtEl>
                                        <p:attrNameLst>
                                          <p:attrName>style.visibility</p:attrName>
                                        </p:attrNameLst>
                                      </p:cBhvr>
                                      <p:to>
                                        <p:strVal val="visible"/>
                                      </p:to>
                                    </p:set>
                                    <p:anim calcmode="lin" valueType="num">
                                      <p:cBhvr>
                                        <p:cTn dur="500" fill="hold" id="66"/>
                                        <p:tgtEl>
                                          <p:spTgt spid="21"/>
                                        </p:tgtEl>
                                        <p:attrNameLst>
                                          <p:attrName>ppt_w</p:attrName>
                                        </p:attrNameLst>
                                      </p:cBhvr>
                                      <p:tavLst>
                                        <p:tav tm="0">
                                          <p:val>
                                            <p:fltVal val="0"/>
                                          </p:val>
                                        </p:tav>
                                        <p:tav tm="100000">
                                          <p:val>
                                            <p:strVal val="#ppt_w"/>
                                          </p:val>
                                        </p:tav>
                                      </p:tavLst>
                                    </p:anim>
                                    <p:anim calcmode="lin" valueType="num">
                                      <p:cBhvr>
                                        <p:cTn dur="500" fill="hold" id="67"/>
                                        <p:tgtEl>
                                          <p:spTgt spid="21"/>
                                        </p:tgtEl>
                                        <p:attrNameLst>
                                          <p:attrName>ppt_h</p:attrName>
                                        </p:attrNameLst>
                                      </p:cBhvr>
                                      <p:tavLst>
                                        <p:tav tm="0">
                                          <p:val>
                                            <p:fltVal val="0"/>
                                          </p:val>
                                        </p:tav>
                                        <p:tav tm="100000">
                                          <p:val>
                                            <p:strVal val="#ppt_h"/>
                                          </p:val>
                                        </p:tav>
                                      </p:tavLst>
                                    </p:anim>
                                    <p:animEffect filter="fade" transition="in">
                                      <p:cBhvr>
                                        <p:cTn dur="500" id="68"/>
                                        <p:tgtEl>
                                          <p:spTgt spid="21"/>
                                        </p:tgtEl>
                                      </p:cBhvr>
                                    </p:animEffect>
                                  </p:childTnLst>
                                </p:cTn>
                              </p:par>
                              <p:par>
                                <p:cTn fill="hold" grpId="0" id="69" nodeType="withEffect" presetClass="entr" presetID="53" presetSubtype="0">
                                  <p:stCondLst>
                                    <p:cond delay="0"/>
                                  </p:stCondLst>
                                  <p:childTnLst>
                                    <p:set>
                                      <p:cBhvr>
                                        <p:cTn dur="1" fill="hold" id="70">
                                          <p:stCondLst>
                                            <p:cond delay="0"/>
                                          </p:stCondLst>
                                        </p:cTn>
                                        <p:tgtEl>
                                          <p:spTgt spid="23"/>
                                        </p:tgtEl>
                                        <p:attrNameLst>
                                          <p:attrName>style.visibility</p:attrName>
                                        </p:attrNameLst>
                                      </p:cBhvr>
                                      <p:to>
                                        <p:strVal val="visible"/>
                                      </p:to>
                                    </p:set>
                                    <p:anim calcmode="lin" valueType="num">
                                      <p:cBhvr>
                                        <p:cTn dur="500" fill="hold" id="71"/>
                                        <p:tgtEl>
                                          <p:spTgt spid="23"/>
                                        </p:tgtEl>
                                        <p:attrNameLst>
                                          <p:attrName>ppt_w</p:attrName>
                                        </p:attrNameLst>
                                      </p:cBhvr>
                                      <p:tavLst>
                                        <p:tav tm="0">
                                          <p:val>
                                            <p:fltVal val="0"/>
                                          </p:val>
                                        </p:tav>
                                        <p:tav tm="100000">
                                          <p:val>
                                            <p:strVal val="#ppt_w"/>
                                          </p:val>
                                        </p:tav>
                                      </p:tavLst>
                                    </p:anim>
                                    <p:anim calcmode="lin" valueType="num">
                                      <p:cBhvr>
                                        <p:cTn dur="500" fill="hold" id="72"/>
                                        <p:tgtEl>
                                          <p:spTgt spid="23"/>
                                        </p:tgtEl>
                                        <p:attrNameLst>
                                          <p:attrName>ppt_h</p:attrName>
                                        </p:attrNameLst>
                                      </p:cBhvr>
                                      <p:tavLst>
                                        <p:tav tm="0">
                                          <p:val>
                                            <p:fltVal val="0"/>
                                          </p:val>
                                        </p:tav>
                                        <p:tav tm="100000">
                                          <p:val>
                                            <p:strVal val="#ppt_h"/>
                                          </p:val>
                                        </p:tav>
                                      </p:tavLst>
                                    </p:anim>
                                    <p:animEffect filter="fade" transition="in">
                                      <p:cBhvr>
                                        <p:cTn dur="500" id="73"/>
                                        <p:tgtEl>
                                          <p:spTgt spid="23"/>
                                        </p:tgtEl>
                                      </p:cBhvr>
                                    </p:animEffect>
                                  </p:childTnLst>
                                </p:cTn>
                              </p:par>
                              <p:par>
                                <p:cTn fill="hold" grpId="0" id="74" nodeType="withEffect" presetClass="entr" presetID="53" presetSubtype="0">
                                  <p:stCondLst>
                                    <p:cond delay="0"/>
                                  </p:stCondLst>
                                  <p:childTnLst>
                                    <p:set>
                                      <p:cBhvr>
                                        <p:cTn dur="1" fill="hold" id="75">
                                          <p:stCondLst>
                                            <p:cond delay="0"/>
                                          </p:stCondLst>
                                        </p:cTn>
                                        <p:tgtEl>
                                          <p:spTgt spid="24"/>
                                        </p:tgtEl>
                                        <p:attrNameLst>
                                          <p:attrName>style.visibility</p:attrName>
                                        </p:attrNameLst>
                                      </p:cBhvr>
                                      <p:to>
                                        <p:strVal val="visible"/>
                                      </p:to>
                                    </p:set>
                                    <p:anim calcmode="lin" valueType="num">
                                      <p:cBhvr>
                                        <p:cTn dur="500" fill="hold" id="76"/>
                                        <p:tgtEl>
                                          <p:spTgt spid="24"/>
                                        </p:tgtEl>
                                        <p:attrNameLst>
                                          <p:attrName>ppt_w</p:attrName>
                                        </p:attrNameLst>
                                      </p:cBhvr>
                                      <p:tavLst>
                                        <p:tav tm="0">
                                          <p:val>
                                            <p:fltVal val="0"/>
                                          </p:val>
                                        </p:tav>
                                        <p:tav tm="100000">
                                          <p:val>
                                            <p:strVal val="#ppt_w"/>
                                          </p:val>
                                        </p:tav>
                                      </p:tavLst>
                                    </p:anim>
                                    <p:anim calcmode="lin" valueType="num">
                                      <p:cBhvr>
                                        <p:cTn dur="500" fill="hold" id="77"/>
                                        <p:tgtEl>
                                          <p:spTgt spid="24"/>
                                        </p:tgtEl>
                                        <p:attrNameLst>
                                          <p:attrName>ppt_h</p:attrName>
                                        </p:attrNameLst>
                                      </p:cBhvr>
                                      <p:tavLst>
                                        <p:tav tm="0">
                                          <p:val>
                                            <p:fltVal val="0"/>
                                          </p:val>
                                        </p:tav>
                                        <p:tav tm="100000">
                                          <p:val>
                                            <p:strVal val="#ppt_h"/>
                                          </p:val>
                                        </p:tav>
                                      </p:tavLst>
                                    </p:anim>
                                    <p:animEffect filter="fade" transition="in">
                                      <p:cBhvr>
                                        <p:cTn dur="500" id="78"/>
                                        <p:tgtEl>
                                          <p:spTgt spid="24"/>
                                        </p:tgtEl>
                                      </p:cBhvr>
                                    </p:animEffect>
                                  </p:childTnLst>
                                </p:cTn>
                              </p:par>
                              <p:par>
                                <p:cTn fill="hold" grpId="0" id="79" nodeType="withEffect" presetClass="entr" presetID="53" presetSubtype="0">
                                  <p:stCondLst>
                                    <p:cond delay="0"/>
                                  </p:stCondLst>
                                  <p:childTnLst>
                                    <p:set>
                                      <p:cBhvr>
                                        <p:cTn dur="1" fill="hold" id="80">
                                          <p:stCondLst>
                                            <p:cond delay="0"/>
                                          </p:stCondLst>
                                        </p:cTn>
                                        <p:tgtEl>
                                          <p:spTgt spid="2"/>
                                        </p:tgtEl>
                                        <p:attrNameLst>
                                          <p:attrName>style.visibility</p:attrName>
                                        </p:attrNameLst>
                                      </p:cBhvr>
                                      <p:to>
                                        <p:strVal val="visible"/>
                                      </p:to>
                                    </p:set>
                                    <p:anim calcmode="lin" valueType="num">
                                      <p:cBhvr>
                                        <p:cTn dur="500" fill="hold" id="81"/>
                                        <p:tgtEl>
                                          <p:spTgt spid="2"/>
                                        </p:tgtEl>
                                        <p:attrNameLst>
                                          <p:attrName>ppt_w</p:attrName>
                                        </p:attrNameLst>
                                      </p:cBhvr>
                                      <p:tavLst>
                                        <p:tav tm="0">
                                          <p:val>
                                            <p:fltVal val="0"/>
                                          </p:val>
                                        </p:tav>
                                        <p:tav tm="100000">
                                          <p:val>
                                            <p:strVal val="#ppt_w"/>
                                          </p:val>
                                        </p:tav>
                                      </p:tavLst>
                                    </p:anim>
                                    <p:anim calcmode="lin" valueType="num">
                                      <p:cBhvr>
                                        <p:cTn dur="500" fill="hold" id="82"/>
                                        <p:tgtEl>
                                          <p:spTgt spid="2"/>
                                        </p:tgtEl>
                                        <p:attrNameLst>
                                          <p:attrName>ppt_h</p:attrName>
                                        </p:attrNameLst>
                                      </p:cBhvr>
                                      <p:tavLst>
                                        <p:tav tm="0">
                                          <p:val>
                                            <p:fltVal val="0"/>
                                          </p:val>
                                        </p:tav>
                                        <p:tav tm="100000">
                                          <p:val>
                                            <p:strVal val="#ppt_h"/>
                                          </p:val>
                                        </p:tav>
                                      </p:tavLst>
                                    </p:anim>
                                    <p:animEffect filter="fade" transition="in">
                                      <p:cBhvr>
                                        <p:cTn dur="500" id="83"/>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3"/>
      <p:bldP grpId="0" spid="14"/>
      <p:bldP grpId="0" spid="15"/>
      <p:bldP grpId="0" spid="16"/>
      <p:bldP grpId="0" spid="17"/>
      <p:bldP grpId="0" spid="19"/>
      <p:bldP grpId="0" spid="20"/>
      <p:bldP grpId="0" spid="21"/>
      <p:bldP grpId="0" spid="23"/>
      <p:bldP grpId="0" spid="24"/>
      <p:bldP grpId="0" spid="2"/>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1295400" y="929115"/>
            <a:ext cx="976774" cy="975426"/>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1066800" y="1878509"/>
            <a:ext cx="1586273" cy="762000"/>
          </a:xfrm>
          <a:prstGeom prst="rect">
            <a:avLst/>
          </a:prstGeom>
          <a:noFill/>
          <a:effectLst/>
        </p:spPr>
        <p:txBody>
          <a:bodyPr rtlCol="0" wrap="square">
            <a:spAutoFit/>
          </a:bodyPr>
          <a:lstStyle/>
          <a:p>
            <a:pPr algn="ctr"/>
            <a:r>
              <a:rPr altLang="en-US" b="1" lang="zh-CN" smtClean="0" sz="4400">
                <a:solidFill>
                  <a:schemeClr val="accent1"/>
                </a:solidFill>
                <a:latin typeface="+mn-ea"/>
                <a:cs charset="-122" panose="02010600030101010101" pitchFamily="2" typeface="胡晓波男神体"/>
              </a:rPr>
              <a:t>目录</a:t>
            </a:r>
          </a:p>
        </p:txBody>
      </p:sp>
      <p:grpSp>
        <p:nvGrpSpPr>
          <p:cNvPr id="7" name="组合 6">
            <a:extLst>
              <a:ext uri="{FF2B5EF4-FFF2-40B4-BE49-F238E27FC236}">
                <a16:creationId xmlns:a16="http://schemas.microsoft.com/office/drawing/2014/main" id="{74BE115D-E9ED-4EFA-9267-CFE1DA69D4FD}"/>
              </a:ext>
            </a:extLst>
          </p:cNvPr>
          <p:cNvGrpSpPr/>
          <p:nvPr/>
        </p:nvGrpSpPr>
        <p:grpSpPr>
          <a:xfrm>
            <a:off x="2590800" y="1216640"/>
            <a:ext cx="4191000" cy="428899"/>
            <a:chOff x="3642958" y="1681702"/>
            <a:chExt cx="5588000" cy="571865"/>
          </a:xfrm>
        </p:grpSpPr>
        <p:grpSp>
          <p:nvGrpSpPr>
            <p:cNvPr id="8" name="组合 7">
              <a:extLst>
                <a:ext uri="{FF2B5EF4-FFF2-40B4-BE49-F238E27FC236}">
                  <a16:creationId xmlns:a16="http://schemas.microsoft.com/office/drawing/2014/main" id="{3DC6F572-403B-4BC2-9CE8-C9D6E77DD54D}"/>
                </a:ext>
              </a:extLst>
            </p:cNvPr>
            <p:cNvGrpSpPr/>
            <p:nvPr/>
          </p:nvGrpSpPr>
          <p:grpSpPr>
            <a:xfrm>
              <a:off x="4371701" y="1681703"/>
              <a:ext cx="4859257" cy="571864"/>
              <a:chOff x="4343037" y="2933012"/>
              <a:chExt cx="4859257" cy="571864"/>
            </a:xfrm>
          </p:grpSpPr>
          <p:sp>
            <p:nvSpPr>
              <p:cNvPr id="10" name="矩形: 圆角 10">
                <a:extLst>
                  <a:ext uri="{FF2B5EF4-FFF2-40B4-BE49-F238E27FC236}">
                    <a16:creationId xmlns:a16="http://schemas.microsoft.com/office/drawing/2014/main" id="{06EAFA96-2CFD-406C-A779-C965467DEFDA}"/>
                  </a:ext>
                </a:extLst>
              </p:cNvPr>
              <p:cNvSpPr/>
              <p:nvPr/>
            </p:nvSpPr>
            <p:spPr>
              <a:xfrm>
                <a:off x="4343037" y="2933012"/>
                <a:ext cx="4859257" cy="571864"/>
              </a:xfrm>
              <a:prstGeom prst="roundRect">
                <a:avLst>
                  <a:gd fmla="val 28749"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sz="1350">
                  <a:latin typeface="+mn-ea"/>
                </a:endParaRPr>
              </a:p>
            </p:txBody>
          </p:sp>
          <p:sp>
            <p:nvSpPr>
              <p:cNvPr id="13" name="文本框 12">
                <a:extLst>
                  <a:ext uri="{FF2B5EF4-FFF2-40B4-BE49-F238E27FC236}">
                    <a16:creationId xmlns:a16="http://schemas.microsoft.com/office/drawing/2014/main" id="{7E2906A2-B8CD-4520-9E2A-4B72541414C7}"/>
                  </a:ext>
                </a:extLst>
              </p:cNvPr>
              <p:cNvSpPr txBox="1"/>
              <p:nvPr/>
            </p:nvSpPr>
            <p:spPr>
              <a:xfrm>
                <a:off x="4833494" y="2950203"/>
                <a:ext cx="3472837" cy="528320"/>
              </a:xfrm>
              <a:prstGeom prst="rect">
                <a:avLst/>
              </a:prstGeom>
              <a:noFill/>
            </p:spPr>
            <p:txBody>
              <a:bodyPr rtlCol="0" wrap="square">
                <a:spAutoFit/>
              </a:bodyPr>
              <a:lstStyle/>
              <a:p>
                <a:r>
                  <a:rPr altLang="en-US" lang="zh-CN" spc="300" sz="2000">
                    <a:solidFill>
                      <a:srgbClr val="FFFBEF"/>
                    </a:solidFill>
                    <a:latin typeface="+mn-ea"/>
                    <a:cs charset="-122" panose="00020600040101010101" pitchFamily="18" typeface="阿里巴巴普惠体 M"/>
                  </a:rPr>
                  <a:t>什么是特殊党费？</a:t>
                </a:r>
              </a:p>
            </p:txBody>
          </p:sp>
        </p:grpSp>
        <p:sp>
          <p:nvSpPr>
            <p:cNvPr id="9" name="矩形: 圆角 12">
              <a:extLst>
                <a:ext uri="{FF2B5EF4-FFF2-40B4-BE49-F238E27FC236}">
                  <a16:creationId xmlns:a16="http://schemas.microsoft.com/office/drawing/2014/main" id="{01BBDB89-53D2-4443-8B92-6FA905C76A6D}"/>
                </a:ext>
              </a:extLst>
            </p:cNvPr>
            <p:cNvSpPr/>
            <p:nvPr/>
          </p:nvSpPr>
          <p:spPr>
            <a:xfrm>
              <a:off x="3642958" y="1681702"/>
              <a:ext cx="637780" cy="57186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600">
                  <a:solidFill>
                    <a:srgbClr val="FFFBEF"/>
                  </a:solidFill>
                  <a:latin typeface="+mn-ea"/>
                  <a:cs charset="-122" panose="00020600040101010101" pitchFamily="18" typeface="阿里巴巴普惠体 M"/>
                </a:rPr>
                <a:t>01</a:t>
              </a:r>
            </a:p>
          </p:txBody>
        </p:sp>
      </p:grpSp>
      <p:grpSp>
        <p:nvGrpSpPr>
          <p:cNvPr id="25" name="组合 24">
            <a:extLst>
              <a:ext uri="{FF2B5EF4-FFF2-40B4-BE49-F238E27FC236}">
                <a16:creationId xmlns:a16="http://schemas.microsoft.com/office/drawing/2014/main" id="{74BE115D-E9ED-4EFA-9267-CFE1DA69D4FD}"/>
              </a:ext>
            </a:extLst>
          </p:cNvPr>
          <p:cNvGrpSpPr/>
          <p:nvPr/>
        </p:nvGrpSpPr>
        <p:grpSpPr>
          <a:xfrm>
            <a:off x="2590800" y="2213145"/>
            <a:ext cx="4191000" cy="428899"/>
            <a:chOff x="3642958" y="1681702"/>
            <a:chExt cx="5588000" cy="571865"/>
          </a:xfrm>
        </p:grpSpPr>
        <p:grpSp>
          <p:nvGrpSpPr>
            <p:cNvPr id="26" name="组合 25">
              <a:extLst>
                <a:ext uri="{FF2B5EF4-FFF2-40B4-BE49-F238E27FC236}">
                  <a16:creationId xmlns:a16="http://schemas.microsoft.com/office/drawing/2014/main" id="{3DC6F572-403B-4BC2-9CE8-C9D6E77DD54D}"/>
                </a:ext>
              </a:extLst>
            </p:cNvPr>
            <p:cNvGrpSpPr/>
            <p:nvPr/>
          </p:nvGrpSpPr>
          <p:grpSpPr>
            <a:xfrm>
              <a:off x="4371701" y="1681703"/>
              <a:ext cx="4859257" cy="571864"/>
              <a:chOff x="4343037" y="2933012"/>
              <a:chExt cx="4859257" cy="571864"/>
            </a:xfrm>
          </p:grpSpPr>
          <p:sp>
            <p:nvSpPr>
              <p:cNvPr id="28" name="矩形: 圆角 10">
                <a:extLst>
                  <a:ext uri="{FF2B5EF4-FFF2-40B4-BE49-F238E27FC236}">
                    <a16:creationId xmlns:a16="http://schemas.microsoft.com/office/drawing/2014/main" id="{06EAFA96-2CFD-406C-A779-C965467DEFDA}"/>
                  </a:ext>
                </a:extLst>
              </p:cNvPr>
              <p:cNvSpPr/>
              <p:nvPr/>
            </p:nvSpPr>
            <p:spPr>
              <a:xfrm>
                <a:off x="4343037" y="2933012"/>
                <a:ext cx="4859257" cy="571864"/>
              </a:xfrm>
              <a:prstGeom prst="roundRect">
                <a:avLst>
                  <a:gd fmla="val 28749"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sz="1350">
                  <a:latin typeface="+mn-ea"/>
                </a:endParaRPr>
              </a:p>
            </p:txBody>
          </p:sp>
          <p:sp>
            <p:nvSpPr>
              <p:cNvPr id="30" name="文本框 29">
                <a:extLst>
                  <a:ext uri="{FF2B5EF4-FFF2-40B4-BE49-F238E27FC236}">
                    <a16:creationId xmlns:a16="http://schemas.microsoft.com/office/drawing/2014/main" id="{7E2906A2-B8CD-4520-9E2A-4B72541414C7}"/>
                  </a:ext>
                </a:extLst>
              </p:cNvPr>
              <p:cNvSpPr txBox="1"/>
              <p:nvPr/>
            </p:nvSpPr>
            <p:spPr>
              <a:xfrm>
                <a:off x="4518985" y="2950203"/>
                <a:ext cx="4378508" cy="528320"/>
              </a:xfrm>
              <a:prstGeom prst="rect">
                <a:avLst/>
              </a:prstGeom>
              <a:noFill/>
            </p:spPr>
            <p:txBody>
              <a:bodyPr rtlCol="0" wrap="square">
                <a:spAutoFit/>
              </a:bodyPr>
              <a:lstStyle/>
              <a:p>
                <a:r>
                  <a:rPr altLang="en-US" lang="zh-CN" spc="300" sz="2000">
                    <a:solidFill>
                      <a:srgbClr val="FFFBEF"/>
                    </a:solidFill>
                    <a:latin typeface="+mn-ea"/>
                    <a:cs charset="-122" panose="00020600040101010101" pitchFamily="18" typeface="阿里巴巴普惠体 M"/>
                  </a:rPr>
                  <a:t>“特殊党费”的诞生</a:t>
                </a:r>
              </a:p>
            </p:txBody>
          </p:sp>
        </p:grpSp>
        <p:sp>
          <p:nvSpPr>
            <p:cNvPr id="27" name="矩形: 圆角 12">
              <a:extLst>
                <a:ext uri="{FF2B5EF4-FFF2-40B4-BE49-F238E27FC236}">
                  <a16:creationId xmlns:a16="http://schemas.microsoft.com/office/drawing/2014/main" id="{01BBDB89-53D2-4443-8B92-6FA905C76A6D}"/>
                </a:ext>
              </a:extLst>
            </p:cNvPr>
            <p:cNvSpPr/>
            <p:nvPr/>
          </p:nvSpPr>
          <p:spPr>
            <a:xfrm>
              <a:off x="3642958" y="1681702"/>
              <a:ext cx="637780" cy="57186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1600">
                  <a:solidFill>
                    <a:srgbClr val="FFFBEF"/>
                  </a:solidFill>
                  <a:latin typeface="+mn-ea"/>
                  <a:cs charset="-122" panose="00020600040101010101" pitchFamily="18" typeface="阿里巴巴普惠体 M"/>
                </a:rPr>
                <a:t>02</a:t>
              </a:r>
            </a:p>
          </p:txBody>
        </p:sp>
      </p:grpSp>
      <p:grpSp>
        <p:nvGrpSpPr>
          <p:cNvPr id="31" name="组合 30">
            <a:extLst>
              <a:ext uri="{FF2B5EF4-FFF2-40B4-BE49-F238E27FC236}">
                <a16:creationId xmlns:a16="http://schemas.microsoft.com/office/drawing/2014/main" id="{74BE115D-E9ED-4EFA-9267-CFE1DA69D4FD}"/>
              </a:ext>
            </a:extLst>
          </p:cNvPr>
          <p:cNvGrpSpPr/>
          <p:nvPr/>
        </p:nvGrpSpPr>
        <p:grpSpPr>
          <a:xfrm>
            <a:off x="2590800" y="3209651"/>
            <a:ext cx="4191000" cy="428899"/>
            <a:chOff x="3642958" y="1681702"/>
            <a:chExt cx="5588000" cy="571865"/>
          </a:xfrm>
        </p:grpSpPr>
        <p:grpSp>
          <p:nvGrpSpPr>
            <p:cNvPr id="33" name="组合 32">
              <a:extLst>
                <a:ext uri="{FF2B5EF4-FFF2-40B4-BE49-F238E27FC236}">
                  <a16:creationId xmlns:a16="http://schemas.microsoft.com/office/drawing/2014/main" id="{3DC6F572-403B-4BC2-9CE8-C9D6E77DD54D}"/>
                </a:ext>
              </a:extLst>
            </p:cNvPr>
            <p:cNvGrpSpPr/>
            <p:nvPr/>
          </p:nvGrpSpPr>
          <p:grpSpPr>
            <a:xfrm>
              <a:off x="4371701" y="1681703"/>
              <a:ext cx="4859257" cy="571864"/>
              <a:chOff x="4343037" y="2933012"/>
              <a:chExt cx="4859257" cy="571864"/>
            </a:xfrm>
          </p:grpSpPr>
          <p:sp>
            <p:nvSpPr>
              <p:cNvPr id="35" name="矩形: 圆角 10">
                <a:extLst>
                  <a:ext uri="{FF2B5EF4-FFF2-40B4-BE49-F238E27FC236}">
                    <a16:creationId xmlns:a16="http://schemas.microsoft.com/office/drawing/2014/main" id="{06EAFA96-2CFD-406C-A779-C965467DEFDA}"/>
                  </a:ext>
                </a:extLst>
              </p:cNvPr>
              <p:cNvSpPr/>
              <p:nvPr/>
            </p:nvSpPr>
            <p:spPr>
              <a:xfrm>
                <a:off x="4343037" y="2933012"/>
                <a:ext cx="4859257" cy="571864"/>
              </a:xfrm>
              <a:prstGeom prst="roundRect">
                <a:avLst>
                  <a:gd fmla="val 28749"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sz="1350">
                  <a:latin typeface="+mn-ea"/>
                </a:endParaRPr>
              </a:p>
            </p:txBody>
          </p:sp>
          <p:sp>
            <p:nvSpPr>
              <p:cNvPr id="36" name="文本框 35">
                <a:extLst>
                  <a:ext uri="{FF2B5EF4-FFF2-40B4-BE49-F238E27FC236}">
                    <a16:creationId xmlns:a16="http://schemas.microsoft.com/office/drawing/2014/main" id="{7E2906A2-B8CD-4520-9E2A-4B72541414C7}"/>
                  </a:ext>
                </a:extLst>
              </p:cNvPr>
              <p:cNvSpPr txBox="1"/>
              <p:nvPr/>
            </p:nvSpPr>
            <p:spPr>
              <a:xfrm>
                <a:off x="4518987" y="2950203"/>
                <a:ext cx="4215188" cy="934719"/>
              </a:xfrm>
              <a:prstGeom prst="rect">
                <a:avLst/>
              </a:prstGeom>
              <a:noFill/>
            </p:spPr>
            <p:txBody>
              <a:bodyPr rtlCol="0" wrap="square">
                <a:spAutoFit/>
              </a:bodyPr>
              <a:lstStyle/>
              <a:p>
                <a:r>
                  <a:rPr altLang="en-US" lang="zh-CN" spc="300" sz="2000">
                    <a:solidFill>
                      <a:srgbClr val="FFFBEF"/>
                    </a:solidFill>
                    <a:latin typeface="+mn-ea"/>
                    <a:cs charset="-122" panose="00020600040101010101" pitchFamily="18" typeface="阿里巴巴普惠体 M"/>
                  </a:rPr>
                  <a:t>“特殊党费”为何特殊？</a:t>
                </a:r>
              </a:p>
            </p:txBody>
          </p:sp>
        </p:grpSp>
        <p:sp>
          <p:nvSpPr>
            <p:cNvPr id="34" name="矩形: 圆角 12">
              <a:extLst>
                <a:ext uri="{FF2B5EF4-FFF2-40B4-BE49-F238E27FC236}">
                  <a16:creationId xmlns:a16="http://schemas.microsoft.com/office/drawing/2014/main" id="{01BBDB89-53D2-4443-8B92-6FA905C76A6D}"/>
                </a:ext>
              </a:extLst>
            </p:cNvPr>
            <p:cNvSpPr/>
            <p:nvPr/>
          </p:nvSpPr>
          <p:spPr>
            <a:xfrm>
              <a:off x="3642958" y="1681702"/>
              <a:ext cx="637780" cy="57186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1600">
                  <a:solidFill>
                    <a:srgbClr val="FFFBEF"/>
                  </a:solidFill>
                  <a:latin typeface="+mn-ea"/>
                  <a:cs charset="-122" panose="00020600040101010101" pitchFamily="18" typeface="阿里巴巴普惠体 M"/>
                </a:rPr>
                <a:t>03</a:t>
              </a:r>
            </a:p>
          </p:txBody>
        </p:sp>
      </p:grpSp>
    </p:spTree>
    <p:extLst>
      <p:ext uri="{BB962C8B-B14F-4D97-AF65-F5344CB8AC3E}">
        <p14:creationId val="3644949438"/>
      </p:ext>
    </p:extLst>
  </p:cSld>
  <p:clrMapOvr>
    <a:masterClrMapping/>
  </p:clrMapOvr>
  <mc:AlternateContent>
    <mc:Choice Requires="p14">
      <p:transition advTm="4000" p14:dur="1400" spd="slow">
        <p14:doors dir="vert"/>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childTnLst>
                          </p:cTn>
                        </p:par>
                        <p:par>
                          <p:cTn fill="hold" id="21" nodeType="afterGroup">
                            <p:stCondLst>
                              <p:cond delay="1500"/>
                            </p:stCondLst>
                            <p:childTnLst>
                              <p:par>
                                <p:cTn fill="hold" grpId="0" id="22" nodeType="afterEffect" presetClass="entr" presetID="23" presetSubtype="36">
                                  <p:stCondLst>
                                    <p:cond delay="0"/>
                                  </p:stCondLst>
                                  <p:childTnLst>
                                    <p:set>
                                      <p:cBhvr>
                                        <p:cTn dur="1" fill="hold" id="23">
                                          <p:stCondLst>
                                            <p:cond delay="0"/>
                                          </p:stCondLst>
                                        </p:cTn>
                                        <p:tgtEl>
                                          <p:spTgt spid="11"/>
                                        </p:tgtEl>
                                        <p:attrNameLst>
                                          <p:attrName>style.visibility</p:attrName>
                                        </p:attrNameLst>
                                      </p:cBhvr>
                                      <p:to>
                                        <p:strVal val="visible"/>
                                      </p:to>
                                    </p:set>
                                    <p:anim calcmode="lin" valueType="num">
                                      <p:cBhvr>
                                        <p:cTn dur="500" fill="hold" id="24"/>
                                        <p:tgtEl>
                                          <p:spTgt spid="11"/>
                                        </p:tgtEl>
                                        <p:attrNameLst>
                                          <p:attrName>ppt_w</p:attrName>
                                        </p:attrNameLst>
                                      </p:cBhvr>
                                      <p:tavLst>
                                        <p:tav tm="0">
                                          <p:val>
                                            <p:strVal val="(6*min(max(#ppt_w*#ppt_h,.3),1)-7.4)/-.7*#ppt_w"/>
                                          </p:val>
                                        </p:tav>
                                        <p:tav tm="100000">
                                          <p:val>
                                            <p:strVal val="#ppt_w"/>
                                          </p:val>
                                        </p:tav>
                                      </p:tavLst>
                                    </p:anim>
                                    <p:anim calcmode="lin" valueType="num">
                                      <p:cBhvr>
                                        <p:cTn dur="500" fill="hold" id="25"/>
                                        <p:tgtEl>
                                          <p:spTgt spid="11"/>
                                        </p:tgtEl>
                                        <p:attrNameLst>
                                          <p:attrName>ppt_h</p:attrName>
                                        </p:attrNameLst>
                                      </p:cBhvr>
                                      <p:tavLst>
                                        <p:tav tm="0">
                                          <p:val>
                                            <p:strVal val="(6*min(max(#ppt_w*#ppt_h,.3),1)-7.4)/-.7*#ppt_h"/>
                                          </p:val>
                                        </p:tav>
                                        <p:tav tm="100000">
                                          <p:val>
                                            <p:strVal val="#ppt_h"/>
                                          </p:val>
                                        </p:tav>
                                      </p:tavLst>
                                    </p:anim>
                                    <p:anim calcmode="lin" valueType="num">
                                      <p:cBhvr>
                                        <p:cTn dur="500" fill="hold" id="26"/>
                                        <p:tgtEl>
                                          <p:spTgt spid="11"/>
                                        </p:tgtEl>
                                        <p:attrNameLst>
                                          <p:attrName>ppt_x</p:attrName>
                                        </p:attrNameLst>
                                      </p:cBhvr>
                                      <p:tavLst>
                                        <p:tav tm="0">
                                          <p:val>
                                            <p:fltVal val="0.5"/>
                                          </p:val>
                                        </p:tav>
                                        <p:tav tm="100000">
                                          <p:val>
                                            <p:strVal val="#ppt_x"/>
                                          </p:val>
                                        </p:tav>
                                      </p:tavLst>
                                    </p:anim>
                                    <p:anim calcmode="lin" valueType="num">
                                      <p:cBhvr>
                                        <p:cTn dur="500" fill="hold" id="27"/>
                                        <p:tgtEl>
                                          <p:spTgt spid="11"/>
                                        </p:tgtEl>
                                        <p:attrNameLst>
                                          <p:attrName>ppt_y</p:attrName>
                                        </p:attrNameLst>
                                      </p:cBhvr>
                                      <p:tavLst>
                                        <p:tav tm="0">
                                          <p:val>
                                            <p:strVal val="1+(6*min(max(#ppt_w*#ppt_h,.3),1)-7.4)/-.7*#ppt_h/2"/>
                                          </p:val>
                                        </p:tav>
                                        <p:tav tm="100000">
                                          <p:val>
                                            <p:strVal val="#ppt_y"/>
                                          </p:val>
                                        </p:tav>
                                      </p:tavLst>
                                    </p:anim>
                                  </p:childTnLst>
                                </p:cTn>
                              </p:par>
                            </p:childTnLst>
                          </p:cTn>
                        </p:par>
                        <p:par>
                          <p:cTn fill="hold" id="28" nodeType="afterGroup">
                            <p:stCondLst>
                              <p:cond delay="2000"/>
                            </p:stCondLst>
                            <p:childTnLst>
                              <p:par>
                                <p:cTn fill="hold" id="29" nodeType="afterEffect" presetClass="entr" presetID="2" presetSubtype="4">
                                  <p:stCondLst>
                                    <p:cond delay="0"/>
                                  </p:stCondLst>
                                  <p:childTnLst>
                                    <p:set>
                                      <p:cBhvr>
                                        <p:cTn dur="1" fill="hold" id="30">
                                          <p:stCondLst>
                                            <p:cond delay="0"/>
                                          </p:stCondLst>
                                        </p:cTn>
                                        <p:tgtEl>
                                          <p:spTgt spid="7"/>
                                        </p:tgtEl>
                                        <p:attrNameLst>
                                          <p:attrName>style.visibility</p:attrName>
                                        </p:attrNameLst>
                                      </p:cBhvr>
                                      <p:to>
                                        <p:strVal val="visible"/>
                                      </p:to>
                                    </p:set>
                                    <p:anim calcmode="lin" valueType="num">
                                      <p:cBhvr additive="base">
                                        <p:cTn dur="500" fill="hold" id="31"/>
                                        <p:tgtEl>
                                          <p:spTgt spid="7"/>
                                        </p:tgtEl>
                                        <p:attrNameLst>
                                          <p:attrName>ppt_x</p:attrName>
                                        </p:attrNameLst>
                                      </p:cBhvr>
                                      <p:tavLst>
                                        <p:tav tm="0">
                                          <p:val>
                                            <p:strVal val="#ppt_x"/>
                                          </p:val>
                                        </p:tav>
                                        <p:tav tm="100000">
                                          <p:val>
                                            <p:strVal val="#ppt_x"/>
                                          </p:val>
                                        </p:tav>
                                      </p:tavLst>
                                    </p:anim>
                                    <p:anim calcmode="lin" valueType="num">
                                      <p:cBhvr additive="base">
                                        <p:cTn dur="500" fill="hold" id="32"/>
                                        <p:tgtEl>
                                          <p:spTgt spid="7"/>
                                        </p:tgtEl>
                                        <p:attrNameLst>
                                          <p:attrName>ppt_y</p:attrName>
                                        </p:attrNameLst>
                                      </p:cBhvr>
                                      <p:tavLst>
                                        <p:tav tm="0">
                                          <p:val>
                                            <p:strVal val="1+#ppt_h/2"/>
                                          </p:val>
                                        </p:tav>
                                        <p:tav tm="100000">
                                          <p:val>
                                            <p:strVal val="#ppt_y"/>
                                          </p:val>
                                        </p:tav>
                                      </p:tavLst>
                                    </p:anim>
                                  </p:childTnLst>
                                </p:cTn>
                              </p:par>
                              <p:par>
                                <p:cTn fill="hold" id="33" nodeType="withEffect" presetClass="entr" presetID="2" presetSubtype="4">
                                  <p:stCondLst>
                                    <p:cond delay="0"/>
                                  </p:stCondLst>
                                  <p:childTnLst>
                                    <p:set>
                                      <p:cBhvr>
                                        <p:cTn dur="1" fill="hold" id="34">
                                          <p:stCondLst>
                                            <p:cond delay="0"/>
                                          </p:stCondLst>
                                        </p:cTn>
                                        <p:tgtEl>
                                          <p:spTgt spid="25"/>
                                        </p:tgtEl>
                                        <p:attrNameLst>
                                          <p:attrName>style.visibility</p:attrName>
                                        </p:attrNameLst>
                                      </p:cBhvr>
                                      <p:to>
                                        <p:strVal val="visible"/>
                                      </p:to>
                                    </p:set>
                                    <p:anim calcmode="lin" valueType="num">
                                      <p:cBhvr additive="base">
                                        <p:cTn dur="500" fill="hold" id="35"/>
                                        <p:tgtEl>
                                          <p:spTgt spid="25"/>
                                        </p:tgtEl>
                                        <p:attrNameLst>
                                          <p:attrName>ppt_x</p:attrName>
                                        </p:attrNameLst>
                                      </p:cBhvr>
                                      <p:tavLst>
                                        <p:tav tm="0">
                                          <p:val>
                                            <p:strVal val="#ppt_x"/>
                                          </p:val>
                                        </p:tav>
                                        <p:tav tm="100000">
                                          <p:val>
                                            <p:strVal val="#ppt_x"/>
                                          </p:val>
                                        </p:tav>
                                      </p:tavLst>
                                    </p:anim>
                                    <p:anim calcmode="lin" valueType="num">
                                      <p:cBhvr additive="base">
                                        <p:cTn dur="500" fill="hold" id="36"/>
                                        <p:tgtEl>
                                          <p:spTgt spid="25"/>
                                        </p:tgtEl>
                                        <p:attrNameLst>
                                          <p:attrName>ppt_y</p:attrName>
                                        </p:attrNameLst>
                                      </p:cBhvr>
                                      <p:tavLst>
                                        <p:tav tm="0">
                                          <p:val>
                                            <p:strVal val="1+#ppt_h/2"/>
                                          </p:val>
                                        </p:tav>
                                        <p:tav tm="100000">
                                          <p:val>
                                            <p:strVal val="#ppt_y"/>
                                          </p:val>
                                        </p:tav>
                                      </p:tavLst>
                                    </p:anim>
                                  </p:childTnLst>
                                </p:cTn>
                              </p:par>
                              <p:par>
                                <p:cTn fill="hold" id="37" nodeType="withEffect" presetClass="entr" presetID="2" presetSubtype="4">
                                  <p:stCondLst>
                                    <p:cond delay="0"/>
                                  </p:stCondLst>
                                  <p:childTnLst>
                                    <p:set>
                                      <p:cBhvr>
                                        <p:cTn dur="1" fill="hold" id="38">
                                          <p:stCondLst>
                                            <p:cond delay="0"/>
                                          </p:stCondLst>
                                        </p:cTn>
                                        <p:tgtEl>
                                          <p:spTgt spid="31"/>
                                        </p:tgtEl>
                                        <p:attrNameLst>
                                          <p:attrName>style.visibility</p:attrName>
                                        </p:attrNameLst>
                                      </p:cBhvr>
                                      <p:to>
                                        <p:strVal val="visible"/>
                                      </p:to>
                                    </p:set>
                                    <p:anim calcmode="lin" valueType="num">
                                      <p:cBhvr additive="base">
                                        <p:cTn dur="500" fill="hold" id="39"/>
                                        <p:tgtEl>
                                          <p:spTgt spid="31"/>
                                        </p:tgtEl>
                                        <p:attrNameLst>
                                          <p:attrName>ppt_x</p:attrName>
                                        </p:attrNameLst>
                                      </p:cBhvr>
                                      <p:tavLst>
                                        <p:tav tm="0">
                                          <p:val>
                                            <p:strVal val="#ppt_x"/>
                                          </p:val>
                                        </p:tav>
                                        <p:tav tm="100000">
                                          <p:val>
                                            <p:strVal val="#ppt_x"/>
                                          </p:val>
                                        </p:tav>
                                      </p:tavLst>
                                    </p:anim>
                                    <p:anim calcmode="lin" valueType="num">
                                      <p:cBhvr additive="base">
                                        <p:cTn dur="500" fill="hold" id="40"/>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2743200" y="1330783"/>
            <a:ext cx="762000" cy="760948"/>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3304222" y="1395356"/>
            <a:ext cx="2819400" cy="762000"/>
          </a:xfrm>
          <a:prstGeom prst="rect">
            <a:avLst/>
          </a:prstGeom>
          <a:noFill/>
          <a:effectLst/>
        </p:spPr>
        <p:txBody>
          <a:bodyPr rtlCol="0" wrap="square">
            <a:spAutoFit/>
          </a:bodyPr>
          <a:lstStyle/>
          <a:p>
            <a:pPr algn="ctr"/>
            <a:r>
              <a:rPr altLang="en-US" b="1" lang="zh-CN" smtClean="0" sz="4400">
                <a:solidFill>
                  <a:schemeClr val="accent1"/>
                </a:solidFill>
                <a:latin typeface="+mn-ea"/>
                <a:cs charset="-122" panose="02010600030101010101" pitchFamily="2" typeface="胡晓波男神体"/>
              </a:rPr>
              <a:t>第一部分</a:t>
            </a:r>
          </a:p>
        </p:txBody>
      </p:sp>
      <p:sp>
        <p:nvSpPr>
          <p:cNvPr id="21" name="文本框 20">
            <a:extLst>
              <a:ext uri="{FF2B5EF4-FFF2-40B4-BE49-F238E27FC236}">
                <a16:creationId xmlns:a16="http://schemas.microsoft.com/office/drawing/2014/main" id="{BD81FE95-46A1-44AF-9390-A1A86B6B4895}"/>
              </a:ext>
            </a:extLst>
          </p:cNvPr>
          <p:cNvSpPr txBox="1"/>
          <p:nvPr/>
        </p:nvSpPr>
        <p:spPr>
          <a:xfrm>
            <a:off x="2057400" y="2181820"/>
            <a:ext cx="5387624" cy="1737360"/>
          </a:xfrm>
          <a:prstGeom prst="rect">
            <a:avLst/>
          </a:prstGeom>
          <a:noFill/>
          <a:effectLst/>
        </p:spPr>
        <p:txBody>
          <a:bodyPr rtlCol="0" wrap="square">
            <a:spAutoFit/>
          </a:bodyPr>
          <a:lstStyle/>
          <a:p>
            <a:pPr algn="ctr"/>
            <a:r>
              <a:rPr altLang="en-US" b="1" lang="zh-CN" sz="5400">
                <a:solidFill>
                  <a:schemeClr val="accent1"/>
                </a:solidFill>
                <a:latin typeface="+mn-ea"/>
                <a:cs charset="-122" panose="02010600030101010101" pitchFamily="2" typeface="胡晓波男神体"/>
              </a:rPr>
              <a:t>什么是特殊党费？</a:t>
            </a:r>
          </a:p>
        </p:txBody>
      </p:sp>
    </p:spTree>
    <p:extLst>
      <p:ext uri="{BB962C8B-B14F-4D97-AF65-F5344CB8AC3E}">
        <p14:creationId val="25771051"/>
      </p:ext>
    </p:extLst>
  </p:cSld>
  <p:clrMapOvr>
    <a:masterClrMapping/>
  </p:clrMapOvr>
  <mc:AlternateContent>
    <mc:Choice Requires="p14">
      <p:transition advTm="4000" p14:dur="1600" spd="slow">
        <p14:prism isInverted="1"/>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par>
                                <p:cTn fill="hold" grpId="0" id="21" nodeType="withEffect" presetClass="entr" presetID="53" presetSubtype="0">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ppt_w</p:attrName>
                                        </p:attrNameLst>
                                      </p:cBhvr>
                                      <p:tavLst>
                                        <p:tav tm="0">
                                          <p:val>
                                            <p:fltVal val="0"/>
                                          </p:val>
                                        </p:tav>
                                        <p:tav tm="100000">
                                          <p:val>
                                            <p:strVal val="#ppt_w"/>
                                          </p:val>
                                        </p:tav>
                                      </p:tavLst>
                                    </p:anim>
                                    <p:anim calcmode="lin" valueType="num">
                                      <p:cBhvr>
                                        <p:cTn dur="500" fill="hold" id="24"/>
                                        <p:tgtEl>
                                          <p:spTgt spid="11"/>
                                        </p:tgtEl>
                                        <p:attrNameLst>
                                          <p:attrName>ppt_h</p:attrName>
                                        </p:attrNameLst>
                                      </p:cBhvr>
                                      <p:tavLst>
                                        <p:tav tm="0">
                                          <p:val>
                                            <p:fltVal val="0"/>
                                          </p:val>
                                        </p:tav>
                                        <p:tav tm="100000">
                                          <p:val>
                                            <p:strVal val="#ppt_h"/>
                                          </p:val>
                                        </p:tav>
                                      </p:tavLst>
                                    </p:anim>
                                    <p:animEffect filter="fade" transition="in">
                                      <p:cBhvr>
                                        <p:cTn dur="500" id="25"/>
                                        <p:tgtEl>
                                          <p:spTgt spid="11"/>
                                        </p:tgtEl>
                                      </p:cBhvr>
                                    </p:animEffect>
                                  </p:childTnLst>
                                </p:cTn>
                              </p:par>
                              <p:par>
                                <p:cTn fill="hold" grpId="0" id="26" nodeType="withEffect" presetClass="entr" presetID="53" presetSubtype="0">
                                  <p:stCondLst>
                                    <p:cond delay="0"/>
                                  </p:stCondLst>
                                  <p:childTnLst>
                                    <p:set>
                                      <p:cBhvr>
                                        <p:cTn dur="1" fill="hold" id="27">
                                          <p:stCondLst>
                                            <p:cond delay="0"/>
                                          </p:stCondLst>
                                        </p:cTn>
                                        <p:tgtEl>
                                          <p:spTgt spid="21"/>
                                        </p:tgtEl>
                                        <p:attrNameLst>
                                          <p:attrName>style.visibility</p:attrName>
                                        </p:attrNameLst>
                                      </p:cBhvr>
                                      <p:to>
                                        <p:strVal val="visible"/>
                                      </p:to>
                                    </p:set>
                                    <p:anim calcmode="lin" valueType="num">
                                      <p:cBhvr>
                                        <p:cTn dur="500" fill="hold" id="28"/>
                                        <p:tgtEl>
                                          <p:spTgt spid="21"/>
                                        </p:tgtEl>
                                        <p:attrNameLst>
                                          <p:attrName>ppt_w</p:attrName>
                                        </p:attrNameLst>
                                      </p:cBhvr>
                                      <p:tavLst>
                                        <p:tav tm="0">
                                          <p:val>
                                            <p:fltVal val="0"/>
                                          </p:val>
                                        </p:tav>
                                        <p:tav tm="100000">
                                          <p:val>
                                            <p:strVal val="#ppt_w"/>
                                          </p:val>
                                        </p:tav>
                                      </p:tavLst>
                                    </p:anim>
                                    <p:anim calcmode="lin" valueType="num">
                                      <p:cBhvr>
                                        <p:cTn dur="500" fill="hold" id="29"/>
                                        <p:tgtEl>
                                          <p:spTgt spid="21"/>
                                        </p:tgtEl>
                                        <p:attrNameLst>
                                          <p:attrName>ppt_h</p:attrName>
                                        </p:attrNameLst>
                                      </p:cBhvr>
                                      <p:tavLst>
                                        <p:tav tm="0">
                                          <p:val>
                                            <p:fltVal val="0"/>
                                          </p:val>
                                        </p:tav>
                                        <p:tav tm="100000">
                                          <p:val>
                                            <p:strVal val="#ppt_h"/>
                                          </p:val>
                                        </p:tav>
                                      </p:tavLst>
                                    </p:anim>
                                    <p:animEffect filter="fade" transition="in">
                                      <p:cBhvr>
                                        <p:cTn dur="500" id="30"/>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21"/>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PA-102241">
            <a:extLst>
              <a:ext uri="{FF2B5EF4-FFF2-40B4-BE49-F238E27FC236}">
                <a16:creationId xmlns:a16="http://schemas.microsoft.com/office/drawing/2014/main" id="{267A7E3C-3E11-4ADF-A453-F312D8172BB3}"/>
              </a:ext>
            </a:extLst>
          </p:cNvPr>
          <p:cNvSpPr>
            <a:spLocks noChangeAspect="1"/>
          </p:cNvSpPr>
          <p:nvPr>
            <p:custDataLst>
              <p:tags r:id="rId2"/>
            </p:custDataLst>
          </p:nvPr>
        </p:nvSpPr>
        <p:spPr>
          <a:xfrm>
            <a:off x="999903" y="1795802"/>
            <a:ext cx="141750" cy="141750"/>
          </a:xfrm>
          <a:prstGeom prst="ellipse">
            <a:avLst/>
          </a:prstGeom>
          <a:solidFill>
            <a:srgbClr val="C90001"/>
          </a:solidFill>
          <a:ln w="50800">
            <a:solidFill>
              <a:srgbClr val="C9000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latin typeface="+mn-ea"/>
              <a:cs charset="-122" panose="00020600040101010101" pitchFamily="18" typeface="阿里巴巴普惠体 M"/>
            </a:endParaRPr>
          </a:p>
        </p:txBody>
      </p:sp>
      <p:sp>
        <p:nvSpPr>
          <p:cNvPr id="9" name="PA-102242">
            <a:extLst>
              <a:ext uri="{FF2B5EF4-FFF2-40B4-BE49-F238E27FC236}">
                <a16:creationId xmlns:a16="http://schemas.microsoft.com/office/drawing/2014/main" id="{5A55C858-FF1A-4BBA-B37D-B38A5B78F319}"/>
              </a:ext>
            </a:extLst>
          </p:cNvPr>
          <p:cNvSpPr/>
          <p:nvPr>
            <p:custDataLst>
              <p:tags r:id="rId3"/>
            </p:custDataLst>
          </p:nvPr>
        </p:nvSpPr>
        <p:spPr>
          <a:xfrm>
            <a:off x="1395771" y="1714801"/>
            <a:ext cx="3132779" cy="3193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lang="zh-CN" sz="1600">
                <a:solidFill>
                  <a:srgbClr val="FFFBEF"/>
                </a:solidFill>
                <a:latin typeface="+mn-ea"/>
                <a:cs charset="-122" panose="00020600040101010101" pitchFamily="18" typeface="阿里巴巴普惠体 M"/>
              </a:rPr>
              <a:t>什么是特殊党费？</a:t>
            </a:r>
          </a:p>
        </p:txBody>
      </p:sp>
      <p:sp>
        <p:nvSpPr>
          <p:cNvPr id="11" name="PA-102243">
            <a:extLst>
              <a:ext uri="{FF2B5EF4-FFF2-40B4-BE49-F238E27FC236}">
                <a16:creationId xmlns:a16="http://schemas.microsoft.com/office/drawing/2014/main" id="{F306B1DA-1319-44FD-AEC7-7D4391999DD7}"/>
              </a:ext>
            </a:extLst>
          </p:cNvPr>
          <p:cNvSpPr/>
          <p:nvPr>
            <p:custDataLst>
              <p:tags r:id="rId4"/>
            </p:custDataLst>
          </p:nvPr>
        </p:nvSpPr>
        <p:spPr>
          <a:xfrm>
            <a:off x="1395772" y="2098854"/>
            <a:ext cx="3633428" cy="365760"/>
          </a:xfrm>
          <a:prstGeom prst="rect">
            <a:avLst/>
          </a:prstGeom>
        </p:spPr>
        <p:txBody>
          <a:bodyPr wrap="square">
            <a:spAutoFit/>
          </a:bodyPr>
          <a:lstStyle/>
          <a:p>
            <a:pPr defTabSz="684610">
              <a:lnSpc>
                <a:spcPct val="120000"/>
              </a:lnSpc>
              <a:spcAft>
                <a:spcPts val="375"/>
              </a:spcAft>
              <a:defRPr/>
            </a:pPr>
            <a:r>
              <a:rPr altLang="en-US" kern="0" lang="zh-CN" sz="1500">
                <a:solidFill>
                  <a:schemeClr val="tx1">
                    <a:lumMod val="75000"/>
                    <a:lumOff val="25000"/>
                  </a:schemeClr>
                </a:solidFill>
                <a:latin typeface="+mn-ea"/>
                <a:cs typeface="+mn-ea"/>
                <a:sym charset="-122" pitchFamily="34" typeface="微软雅黑"/>
              </a:rPr>
              <a:t>党员自愿一次多交纳1000元以上的党费。</a:t>
            </a:r>
          </a:p>
        </p:txBody>
      </p:sp>
      <p:sp>
        <p:nvSpPr>
          <p:cNvPr id="12" name="PA-102244">
            <a:extLst>
              <a:ext uri="{FF2B5EF4-FFF2-40B4-BE49-F238E27FC236}">
                <a16:creationId xmlns:a16="http://schemas.microsoft.com/office/drawing/2014/main" id="{0DB1409F-8742-4169-A994-A9F346A72F2D}"/>
              </a:ext>
            </a:extLst>
          </p:cNvPr>
          <p:cNvSpPr>
            <a:spLocks noChangeAspect="1"/>
          </p:cNvSpPr>
          <p:nvPr>
            <p:custDataLst>
              <p:tags r:id="rId5"/>
            </p:custDataLst>
          </p:nvPr>
        </p:nvSpPr>
        <p:spPr>
          <a:xfrm>
            <a:off x="999903" y="2643988"/>
            <a:ext cx="141750" cy="141750"/>
          </a:xfrm>
          <a:prstGeom prst="ellipse">
            <a:avLst/>
          </a:prstGeom>
          <a:solidFill>
            <a:srgbClr val="C90001"/>
          </a:solidFill>
          <a:ln w="50800">
            <a:solidFill>
              <a:srgbClr val="C9000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latin typeface="+mn-ea"/>
              <a:cs charset="-122" panose="00020600040101010101" pitchFamily="18" typeface="阿里巴巴普惠体 M"/>
            </a:endParaRPr>
          </a:p>
        </p:txBody>
      </p:sp>
      <p:sp>
        <p:nvSpPr>
          <p:cNvPr id="13" name="PA-102245">
            <a:extLst>
              <a:ext uri="{FF2B5EF4-FFF2-40B4-BE49-F238E27FC236}">
                <a16:creationId xmlns:a16="http://schemas.microsoft.com/office/drawing/2014/main" id="{8F88E4A8-E330-478B-81E1-8DB2411F768A}"/>
              </a:ext>
            </a:extLst>
          </p:cNvPr>
          <p:cNvSpPr/>
          <p:nvPr>
            <p:custDataLst>
              <p:tags r:id="rId6"/>
            </p:custDataLst>
          </p:nvPr>
        </p:nvSpPr>
        <p:spPr>
          <a:xfrm>
            <a:off x="1395773" y="2562988"/>
            <a:ext cx="3132779" cy="319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25718" compatLnSpc="1" forceAA="0" fromWordArt="0" horzOverflow="overflow" lIns="51435" numCol="1" rIns="51435" rot="0" rtlCol="0" spcCol="0" spcFirstLastPara="0" tIns="25718" vert="horz" vertOverflow="overflow" wrap="square">
            <a:prstTxWarp prst="textNoShape">
              <a:avLst/>
            </a:prstTxWarp>
            <a:noAutofit/>
          </a:bodyPr>
          <a:lstStyle/>
          <a:p>
            <a:pPr algn="ctr" lvl="0">
              <a:defRPr/>
            </a:pPr>
            <a:r>
              <a:rPr altLang="en-US" lang="zh-CN" sz="1600">
                <a:solidFill>
                  <a:srgbClr val="FFFBEF"/>
                </a:solidFill>
                <a:latin typeface="+mn-ea"/>
                <a:cs charset="-122" panose="00020600040101010101" pitchFamily="18" typeface="阿里巴巴普惠体 M"/>
              </a:rPr>
              <a:t>特殊党费交给谁？</a:t>
            </a:r>
          </a:p>
        </p:txBody>
      </p:sp>
      <p:cxnSp>
        <p:nvCxnSpPr>
          <p:cNvPr id="14" name="PA-102246">
            <a:extLst>
              <a:ext uri="{FF2B5EF4-FFF2-40B4-BE49-F238E27FC236}">
                <a16:creationId xmlns:a16="http://schemas.microsoft.com/office/drawing/2014/main" id="{608FCAC5-C84E-43E9-8E16-261A3D1A0B65}"/>
              </a:ext>
            </a:extLst>
          </p:cNvPr>
          <p:cNvCxnSpPr>
            <a:stCxn id="7" idx="6"/>
            <a:endCxn id="9" idx="1"/>
          </p:cNvCxnSpPr>
          <p:nvPr>
            <p:custDataLst>
              <p:tags r:id="rId7"/>
            </p:custDataLst>
          </p:nvPr>
        </p:nvCxnSpPr>
        <p:spPr>
          <a:xfrm>
            <a:off x="1141653" y="1866677"/>
            <a:ext cx="254119" cy="7784"/>
          </a:xfrm>
          <a:prstGeom prst="straightConnector1">
            <a:avLst/>
          </a:prstGeom>
          <a:ln w="12700">
            <a:solidFill>
              <a:srgbClr val="C9000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5" name="PA-102247">
            <a:extLst>
              <a:ext uri="{FF2B5EF4-FFF2-40B4-BE49-F238E27FC236}">
                <a16:creationId xmlns:a16="http://schemas.microsoft.com/office/drawing/2014/main" id="{3711E45A-5B55-41A3-9564-B769437B94C4}"/>
              </a:ext>
            </a:extLst>
          </p:cNvPr>
          <p:cNvCxnSpPr/>
          <p:nvPr>
            <p:custDataLst>
              <p:tags r:id="rId8"/>
            </p:custDataLst>
          </p:nvPr>
        </p:nvCxnSpPr>
        <p:spPr>
          <a:xfrm>
            <a:off x="1141654" y="2714863"/>
            <a:ext cx="254120" cy="0"/>
          </a:xfrm>
          <a:prstGeom prst="straightConnector1">
            <a:avLst/>
          </a:prstGeom>
          <a:ln w="12700">
            <a:solidFill>
              <a:srgbClr val="C9000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6" name="PA-102248">
            <a:extLst>
              <a:ext uri="{FF2B5EF4-FFF2-40B4-BE49-F238E27FC236}">
                <a16:creationId xmlns:a16="http://schemas.microsoft.com/office/drawing/2014/main" id="{18000EE5-F8BB-4581-8E3E-2DDDF050ED29}"/>
              </a:ext>
            </a:extLst>
          </p:cNvPr>
          <p:cNvSpPr/>
          <p:nvPr>
            <p:custDataLst>
              <p:tags r:id="rId9"/>
            </p:custDataLst>
          </p:nvPr>
        </p:nvSpPr>
        <p:spPr>
          <a:xfrm>
            <a:off x="1395772" y="2927579"/>
            <a:ext cx="3633428" cy="365760"/>
          </a:xfrm>
          <a:prstGeom prst="rect">
            <a:avLst/>
          </a:prstGeom>
        </p:spPr>
        <p:txBody>
          <a:bodyPr wrap="square">
            <a:spAutoFit/>
          </a:bodyPr>
          <a:lstStyle/>
          <a:p>
            <a:pPr defTabSz="684610">
              <a:lnSpc>
                <a:spcPct val="120000"/>
              </a:lnSpc>
              <a:spcAft>
                <a:spcPts val="375"/>
              </a:spcAft>
              <a:defRPr/>
            </a:pPr>
            <a:r>
              <a:rPr altLang="en-US" kern="0" lang="zh-CN" sz="1500">
                <a:solidFill>
                  <a:schemeClr val="tx1">
                    <a:lumMod val="75000"/>
                    <a:lumOff val="25000"/>
                  </a:schemeClr>
                </a:solidFill>
                <a:latin typeface="+mn-ea"/>
                <a:cs typeface="+mn-ea"/>
                <a:sym charset="-122" pitchFamily="34" typeface="微软雅黑"/>
              </a:rPr>
              <a:t>全部上缴中央。</a:t>
            </a:r>
          </a:p>
        </p:txBody>
      </p:sp>
      <p:sp>
        <p:nvSpPr>
          <p:cNvPr id="17" name="PA-102249">
            <a:extLst>
              <a:ext uri="{FF2B5EF4-FFF2-40B4-BE49-F238E27FC236}">
                <a16:creationId xmlns:a16="http://schemas.microsoft.com/office/drawing/2014/main" id="{E13F1F47-05FA-4AB8-A6A3-B2D046B72435}"/>
              </a:ext>
            </a:extLst>
          </p:cNvPr>
          <p:cNvSpPr>
            <a:spLocks noChangeAspect="1"/>
          </p:cNvSpPr>
          <p:nvPr>
            <p:custDataLst>
              <p:tags r:id="rId10"/>
            </p:custDataLst>
          </p:nvPr>
        </p:nvSpPr>
        <p:spPr>
          <a:xfrm>
            <a:off x="999907" y="3570440"/>
            <a:ext cx="141750" cy="141750"/>
          </a:xfrm>
          <a:prstGeom prst="ellipse">
            <a:avLst/>
          </a:prstGeom>
          <a:solidFill>
            <a:srgbClr val="C90001"/>
          </a:solidFill>
          <a:ln w="50800">
            <a:solidFill>
              <a:srgbClr val="C9000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latin typeface="+mn-ea"/>
              <a:cs charset="-122" panose="00020600040101010101" pitchFamily="18" typeface="阿里巴巴普惠体 M"/>
            </a:endParaRPr>
          </a:p>
        </p:txBody>
      </p:sp>
      <p:sp>
        <p:nvSpPr>
          <p:cNvPr id="18" name="PA-102250">
            <a:extLst>
              <a:ext uri="{FF2B5EF4-FFF2-40B4-BE49-F238E27FC236}">
                <a16:creationId xmlns:a16="http://schemas.microsoft.com/office/drawing/2014/main" id="{B4ECDB18-63B3-45B5-8180-EB94D05EF182}"/>
              </a:ext>
            </a:extLst>
          </p:cNvPr>
          <p:cNvSpPr/>
          <p:nvPr>
            <p:custDataLst>
              <p:tags r:id="rId11"/>
            </p:custDataLst>
          </p:nvPr>
        </p:nvSpPr>
        <p:spPr>
          <a:xfrm>
            <a:off x="1395776" y="3489441"/>
            <a:ext cx="3132781" cy="29741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25718" compatLnSpc="1" forceAA="0" fromWordArt="0" horzOverflow="overflow" lIns="51435" numCol="1" rIns="51435" rot="0" rtlCol="0" spcCol="0" spcFirstLastPara="0" tIns="25718" vert="horz" vertOverflow="overflow" wrap="square">
            <a:prstTxWarp prst="textNoShape">
              <a:avLst/>
            </a:prstTxWarp>
            <a:noAutofit/>
          </a:bodyPr>
          <a:lstStyle/>
          <a:p>
            <a:pPr algn="ctr" lvl="0">
              <a:defRPr/>
            </a:pPr>
            <a:r>
              <a:rPr altLang="en-US" lang="zh-CN" sz="1600">
                <a:solidFill>
                  <a:srgbClr val="FFFBEF"/>
                </a:solidFill>
                <a:latin typeface="+mn-ea"/>
                <a:cs charset="-122" panose="00020600040101010101" pitchFamily="18" typeface="阿里巴巴普惠体 M"/>
              </a:rPr>
              <a:t>特殊党费是否有上限？</a:t>
            </a:r>
          </a:p>
        </p:txBody>
      </p:sp>
      <p:cxnSp>
        <p:nvCxnSpPr>
          <p:cNvPr id="19" name="PA-102251">
            <a:extLst>
              <a:ext uri="{FF2B5EF4-FFF2-40B4-BE49-F238E27FC236}">
                <a16:creationId xmlns:a16="http://schemas.microsoft.com/office/drawing/2014/main" id="{496E1535-F62B-458F-AC3E-E28725021D9D}"/>
              </a:ext>
            </a:extLst>
          </p:cNvPr>
          <p:cNvCxnSpPr/>
          <p:nvPr>
            <p:custDataLst>
              <p:tags r:id="rId12"/>
            </p:custDataLst>
          </p:nvPr>
        </p:nvCxnSpPr>
        <p:spPr>
          <a:xfrm>
            <a:off x="1141658" y="3641315"/>
            <a:ext cx="254120" cy="0"/>
          </a:xfrm>
          <a:prstGeom prst="straightConnector1">
            <a:avLst/>
          </a:prstGeom>
          <a:ln w="12700">
            <a:solidFill>
              <a:srgbClr val="C9000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0" name="PA-102252">
            <a:extLst>
              <a:ext uri="{FF2B5EF4-FFF2-40B4-BE49-F238E27FC236}">
                <a16:creationId xmlns:a16="http://schemas.microsoft.com/office/drawing/2014/main" id="{40CF1040-6428-407C-BA96-0111777EE961}"/>
              </a:ext>
            </a:extLst>
          </p:cNvPr>
          <p:cNvSpPr/>
          <p:nvPr>
            <p:custDataLst>
              <p:tags r:id="rId13"/>
            </p:custDataLst>
          </p:nvPr>
        </p:nvSpPr>
        <p:spPr>
          <a:xfrm>
            <a:off x="1395775" y="3802618"/>
            <a:ext cx="3633425" cy="365760"/>
          </a:xfrm>
          <a:prstGeom prst="rect">
            <a:avLst/>
          </a:prstGeom>
        </p:spPr>
        <p:txBody>
          <a:bodyPr wrap="square">
            <a:spAutoFit/>
          </a:bodyPr>
          <a:lstStyle/>
          <a:p>
            <a:pPr defTabSz="684610">
              <a:lnSpc>
                <a:spcPct val="120000"/>
              </a:lnSpc>
              <a:spcAft>
                <a:spcPts val="375"/>
              </a:spcAft>
              <a:defRPr/>
            </a:pPr>
            <a:r>
              <a:rPr altLang="en-US" kern="0" lang="zh-CN" sz="1500">
                <a:solidFill>
                  <a:schemeClr val="tx1">
                    <a:lumMod val="75000"/>
                    <a:lumOff val="25000"/>
                  </a:schemeClr>
                </a:solidFill>
                <a:latin typeface="+mn-ea"/>
                <a:cs typeface="+mn-ea"/>
                <a:sym charset="-122" pitchFamily="34" typeface="微软雅黑"/>
              </a:rPr>
              <a:t>没有。</a:t>
            </a:r>
          </a:p>
        </p:txBody>
      </p:sp>
      <p:pic>
        <p:nvPicPr>
          <p:cNvPr id="23" name="图片 22">
            <a:extLst>
              <a:ext uri="{FF2B5EF4-FFF2-40B4-BE49-F238E27FC236}">
                <a16:creationId xmlns:a16="http://schemas.microsoft.com/office/drawing/2014/main" id="{04671178-8F36-4EE9-8726-9A2F95BFD836}"/>
              </a:ext>
            </a:extLst>
          </p:cNvPr>
          <p:cNvPicPr>
            <a:picLocks noChangeAspect="1"/>
          </p:cNvPicPr>
          <p:nvPr/>
        </p:nvPicPr>
        <p:blipFill>
          <a:blip r:embed="rId14">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tretch>
            <a:fillRect/>
          </a:stretch>
        </p:blipFill>
        <p:spPr>
          <a:xfrm>
            <a:off x="3962400" y="745809"/>
            <a:ext cx="5246463" cy="4035741"/>
          </a:xfrm>
          <a:prstGeom prst="rect">
            <a:avLst/>
          </a:prstGeom>
        </p:spPr>
      </p:pic>
    </p:spTree>
    <p:extLst>
      <p:ext uri="{BB962C8B-B14F-4D97-AF65-F5344CB8AC3E}">
        <p14:creationId val="2911641813"/>
      </p:ext>
    </p:extLst>
  </p:cSld>
  <p:clrMapOvr>
    <a:masterClrMapping/>
  </p:clrMapOvr>
  <mc:AlternateContent>
    <mc:Choice Requires="p14">
      <p:transition advTm="4000" p14:dur="1200" spd="slow">
        <p14:prism/>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4">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additive="base">
                                        <p:cTn dur="500" fill="hold" id="7"/>
                                        <p:tgtEl>
                                          <p:spTgt spid="7"/>
                                        </p:tgtEl>
                                        <p:attrNameLst>
                                          <p:attrName>ppt_x</p:attrName>
                                        </p:attrNameLst>
                                      </p:cBhvr>
                                      <p:tavLst>
                                        <p:tav tm="0">
                                          <p:val>
                                            <p:strVal val="#ppt_x"/>
                                          </p:val>
                                        </p:tav>
                                        <p:tav tm="100000">
                                          <p:val>
                                            <p:strVal val="#ppt_x"/>
                                          </p:val>
                                        </p:tav>
                                      </p:tavLst>
                                    </p:anim>
                                    <p:anim calcmode="lin" valueType="num">
                                      <p:cBhvr additive="base">
                                        <p:cTn dur="500" fill="hold" id="8"/>
                                        <p:tgtEl>
                                          <p:spTgt spid="7"/>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additive="base">
                                        <p:cTn dur="500" fill="hold" id="11"/>
                                        <p:tgtEl>
                                          <p:spTgt spid="12"/>
                                        </p:tgtEl>
                                        <p:attrNameLst>
                                          <p:attrName>ppt_x</p:attrName>
                                        </p:attrNameLst>
                                      </p:cBhvr>
                                      <p:tavLst>
                                        <p:tav tm="0">
                                          <p:val>
                                            <p:strVal val="#ppt_x"/>
                                          </p:val>
                                        </p:tav>
                                        <p:tav tm="100000">
                                          <p:val>
                                            <p:strVal val="#ppt_x"/>
                                          </p:val>
                                        </p:tav>
                                      </p:tavLst>
                                    </p:anim>
                                    <p:anim calcmode="lin" valueType="num">
                                      <p:cBhvr additive="base">
                                        <p:cTn dur="500" fill="hold" id="12"/>
                                        <p:tgtEl>
                                          <p:spTgt spid="12"/>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additive="base">
                                        <p:cTn dur="500" fill="hold" id="15"/>
                                        <p:tgtEl>
                                          <p:spTgt spid="17"/>
                                        </p:tgtEl>
                                        <p:attrNameLst>
                                          <p:attrName>ppt_x</p:attrName>
                                        </p:attrNameLst>
                                      </p:cBhvr>
                                      <p:tavLst>
                                        <p:tav tm="0">
                                          <p:val>
                                            <p:strVal val="#ppt_x"/>
                                          </p:val>
                                        </p:tav>
                                        <p:tav tm="100000">
                                          <p:val>
                                            <p:strVal val="#ppt_x"/>
                                          </p:val>
                                        </p:tav>
                                      </p:tavLst>
                                    </p:anim>
                                    <p:anim calcmode="lin" valueType="num">
                                      <p:cBhvr additive="base">
                                        <p:cTn dur="500" fill="hold" id="16"/>
                                        <p:tgtEl>
                                          <p:spTgt spid="17"/>
                                        </p:tgtEl>
                                        <p:attrNameLst>
                                          <p:attrName>ppt_y</p:attrName>
                                        </p:attrNameLst>
                                      </p:cBhvr>
                                      <p:tavLst>
                                        <p:tav tm="0">
                                          <p:val>
                                            <p:strVal val="1+#ppt_h/2"/>
                                          </p:val>
                                        </p:tav>
                                        <p:tav tm="100000">
                                          <p:val>
                                            <p:strVal val="#ppt_y"/>
                                          </p:val>
                                        </p:tav>
                                      </p:tavLst>
                                    </p:anim>
                                  </p:childTnLst>
                                </p:cTn>
                              </p:par>
                              <p:par>
                                <p:cTn fill="hold" id="17" nodeType="withEffect" presetClass="entr" presetID="2" presetSubtype="4">
                                  <p:stCondLst>
                                    <p:cond delay="0"/>
                                  </p:stCondLst>
                                  <p:childTnLst>
                                    <p:set>
                                      <p:cBhvr>
                                        <p:cTn dur="1" fill="hold" id="18">
                                          <p:stCondLst>
                                            <p:cond delay="0"/>
                                          </p:stCondLst>
                                        </p:cTn>
                                        <p:tgtEl>
                                          <p:spTgt spid="14"/>
                                        </p:tgtEl>
                                        <p:attrNameLst>
                                          <p:attrName>style.visibility</p:attrName>
                                        </p:attrNameLst>
                                      </p:cBhvr>
                                      <p:to>
                                        <p:strVal val="visible"/>
                                      </p:to>
                                    </p:set>
                                    <p:anim calcmode="lin" valueType="num">
                                      <p:cBhvr additive="base">
                                        <p:cTn dur="500" fill="hold" id="19"/>
                                        <p:tgtEl>
                                          <p:spTgt spid="14"/>
                                        </p:tgtEl>
                                        <p:attrNameLst>
                                          <p:attrName>ppt_x</p:attrName>
                                        </p:attrNameLst>
                                      </p:cBhvr>
                                      <p:tavLst>
                                        <p:tav tm="0">
                                          <p:val>
                                            <p:strVal val="#ppt_x"/>
                                          </p:val>
                                        </p:tav>
                                        <p:tav tm="100000">
                                          <p:val>
                                            <p:strVal val="#ppt_x"/>
                                          </p:val>
                                        </p:tav>
                                      </p:tavLst>
                                    </p:anim>
                                    <p:anim calcmode="lin" valueType="num">
                                      <p:cBhvr additive="base">
                                        <p:cTn dur="500" fill="hold" id="20"/>
                                        <p:tgtEl>
                                          <p:spTgt spid="14"/>
                                        </p:tgtEl>
                                        <p:attrNameLst>
                                          <p:attrName>ppt_y</p:attrName>
                                        </p:attrNameLst>
                                      </p:cBhvr>
                                      <p:tavLst>
                                        <p:tav tm="0">
                                          <p:val>
                                            <p:strVal val="1+#ppt_h/2"/>
                                          </p:val>
                                        </p:tav>
                                        <p:tav tm="100000">
                                          <p:val>
                                            <p:strVal val="#ppt_y"/>
                                          </p:val>
                                        </p:tav>
                                      </p:tavLst>
                                    </p:anim>
                                  </p:childTnLst>
                                </p:cTn>
                              </p:par>
                              <p:par>
                                <p:cTn fill="hold" id="21" nodeType="withEffect" presetClass="entr" presetID="2" presetSubtype="4">
                                  <p:stCondLst>
                                    <p:cond delay="0"/>
                                  </p:stCondLst>
                                  <p:childTnLst>
                                    <p:set>
                                      <p:cBhvr>
                                        <p:cTn dur="1" fill="hold" id="22">
                                          <p:stCondLst>
                                            <p:cond delay="0"/>
                                          </p:stCondLst>
                                        </p:cTn>
                                        <p:tgtEl>
                                          <p:spTgt spid="15"/>
                                        </p:tgtEl>
                                        <p:attrNameLst>
                                          <p:attrName>style.visibility</p:attrName>
                                        </p:attrNameLst>
                                      </p:cBhvr>
                                      <p:to>
                                        <p:strVal val="visible"/>
                                      </p:to>
                                    </p:set>
                                    <p:anim calcmode="lin" valueType="num">
                                      <p:cBhvr additive="base">
                                        <p:cTn dur="500" fill="hold" id="23"/>
                                        <p:tgtEl>
                                          <p:spTgt spid="15"/>
                                        </p:tgtEl>
                                        <p:attrNameLst>
                                          <p:attrName>ppt_x</p:attrName>
                                        </p:attrNameLst>
                                      </p:cBhvr>
                                      <p:tavLst>
                                        <p:tav tm="0">
                                          <p:val>
                                            <p:strVal val="#ppt_x"/>
                                          </p:val>
                                        </p:tav>
                                        <p:tav tm="100000">
                                          <p:val>
                                            <p:strVal val="#ppt_x"/>
                                          </p:val>
                                        </p:tav>
                                      </p:tavLst>
                                    </p:anim>
                                    <p:anim calcmode="lin" valueType="num">
                                      <p:cBhvr additive="base">
                                        <p:cTn dur="500" fill="hold" id="24"/>
                                        <p:tgtEl>
                                          <p:spTgt spid="15"/>
                                        </p:tgtEl>
                                        <p:attrNameLst>
                                          <p:attrName>ppt_y</p:attrName>
                                        </p:attrNameLst>
                                      </p:cBhvr>
                                      <p:tavLst>
                                        <p:tav tm="0">
                                          <p:val>
                                            <p:strVal val="1+#ppt_h/2"/>
                                          </p:val>
                                        </p:tav>
                                        <p:tav tm="100000">
                                          <p:val>
                                            <p:strVal val="#ppt_y"/>
                                          </p:val>
                                        </p:tav>
                                      </p:tavLst>
                                    </p:anim>
                                  </p:childTnLst>
                                </p:cTn>
                              </p:par>
                              <p:par>
                                <p:cTn fill="hold" id="25" nodeType="withEffect" presetClass="entr" presetID="2" presetSubtype="4">
                                  <p:stCondLst>
                                    <p:cond delay="0"/>
                                  </p:stCondLst>
                                  <p:childTnLst>
                                    <p:set>
                                      <p:cBhvr>
                                        <p:cTn dur="1" fill="hold" id="26">
                                          <p:stCondLst>
                                            <p:cond delay="0"/>
                                          </p:stCondLst>
                                        </p:cTn>
                                        <p:tgtEl>
                                          <p:spTgt spid="19"/>
                                        </p:tgtEl>
                                        <p:attrNameLst>
                                          <p:attrName>style.visibility</p:attrName>
                                        </p:attrNameLst>
                                      </p:cBhvr>
                                      <p:to>
                                        <p:strVal val="visible"/>
                                      </p:to>
                                    </p:set>
                                    <p:anim calcmode="lin" valueType="num">
                                      <p:cBhvr additive="base">
                                        <p:cTn dur="500" fill="hold" id="27"/>
                                        <p:tgtEl>
                                          <p:spTgt spid="19"/>
                                        </p:tgtEl>
                                        <p:attrNameLst>
                                          <p:attrName>ppt_x</p:attrName>
                                        </p:attrNameLst>
                                      </p:cBhvr>
                                      <p:tavLst>
                                        <p:tav tm="0">
                                          <p:val>
                                            <p:strVal val="#ppt_x"/>
                                          </p:val>
                                        </p:tav>
                                        <p:tav tm="100000">
                                          <p:val>
                                            <p:strVal val="#ppt_x"/>
                                          </p:val>
                                        </p:tav>
                                      </p:tavLst>
                                    </p:anim>
                                    <p:anim calcmode="lin" valueType="num">
                                      <p:cBhvr additive="base">
                                        <p:cTn dur="500" fill="hold" id="28"/>
                                        <p:tgtEl>
                                          <p:spTgt spid="19"/>
                                        </p:tgtEl>
                                        <p:attrNameLst>
                                          <p:attrName>ppt_y</p:attrName>
                                        </p:attrNameLst>
                                      </p:cBhvr>
                                      <p:tavLst>
                                        <p:tav tm="0">
                                          <p:val>
                                            <p:strVal val="1+#ppt_h/2"/>
                                          </p:val>
                                        </p:tav>
                                        <p:tav tm="100000">
                                          <p:val>
                                            <p:strVal val="#ppt_y"/>
                                          </p:val>
                                        </p:tav>
                                      </p:tavLst>
                                    </p:anim>
                                  </p:childTnLst>
                                </p:cTn>
                              </p:par>
                              <p:par>
                                <p:cTn fill="hold" grpId="0" id="29" nodeType="withEffect" presetClass="entr" presetID="2" presetSubtype="4">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additive="base">
                                        <p:cTn dur="500" fill="hold" id="31"/>
                                        <p:tgtEl>
                                          <p:spTgt spid="9"/>
                                        </p:tgtEl>
                                        <p:attrNameLst>
                                          <p:attrName>ppt_x</p:attrName>
                                        </p:attrNameLst>
                                      </p:cBhvr>
                                      <p:tavLst>
                                        <p:tav tm="0">
                                          <p:val>
                                            <p:strVal val="#ppt_x"/>
                                          </p:val>
                                        </p:tav>
                                        <p:tav tm="100000">
                                          <p:val>
                                            <p:strVal val="#ppt_x"/>
                                          </p:val>
                                        </p:tav>
                                      </p:tavLst>
                                    </p:anim>
                                    <p:anim calcmode="lin" valueType="num">
                                      <p:cBhvr additive="base">
                                        <p:cTn dur="500" fill="hold" id="32"/>
                                        <p:tgtEl>
                                          <p:spTgt spid="9"/>
                                        </p:tgtEl>
                                        <p:attrNameLst>
                                          <p:attrName>ppt_y</p:attrName>
                                        </p:attrNameLst>
                                      </p:cBhvr>
                                      <p:tavLst>
                                        <p:tav tm="0">
                                          <p:val>
                                            <p:strVal val="1+#ppt_h/2"/>
                                          </p:val>
                                        </p:tav>
                                        <p:tav tm="100000">
                                          <p:val>
                                            <p:strVal val="#ppt_y"/>
                                          </p:val>
                                        </p:tav>
                                      </p:tavLst>
                                    </p:anim>
                                  </p:childTnLst>
                                </p:cTn>
                              </p:par>
                              <p:par>
                                <p:cTn fill="hold" grpId="0" id="33" nodeType="withEffect" presetClass="entr" presetID="2" presetSubtype="4">
                                  <p:stCondLst>
                                    <p:cond delay="0"/>
                                  </p:stCondLst>
                                  <p:childTnLst>
                                    <p:set>
                                      <p:cBhvr>
                                        <p:cTn dur="1" fill="hold" id="34">
                                          <p:stCondLst>
                                            <p:cond delay="0"/>
                                          </p:stCondLst>
                                        </p:cTn>
                                        <p:tgtEl>
                                          <p:spTgt spid="13"/>
                                        </p:tgtEl>
                                        <p:attrNameLst>
                                          <p:attrName>style.visibility</p:attrName>
                                        </p:attrNameLst>
                                      </p:cBhvr>
                                      <p:to>
                                        <p:strVal val="visible"/>
                                      </p:to>
                                    </p:set>
                                    <p:anim calcmode="lin" valueType="num">
                                      <p:cBhvr additive="base">
                                        <p:cTn dur="500" fill="hold" id="35"/>
                                        <p:tgtEl>
                                          <p:spTgt spid="13"/>
                                        </p:tgtEl>
                                        <p:attrNameLst>
                                          <p:attrName>ppt_x</p:attrName>
                                        </p:attrNameLst>
                                      </p:cBhvr>
                                      <p:tavLst>
                                        <p:tav tm="0">
                                          <p:val>
                                            <p:strVal val="#ppt_x"/>
                                          </p:val>
                                        </p:tav>
                                        <p:tav tm="100000">
                                          <p:val>
                                            <p:strVal val="#ppt_x"/>
                                          </p:val>
                                        </p:tav>
                                      </p:tavLst>
                                    </p:anim>
                                    <p:anim calcmode="lin" valueType="num">
                                      <p:cBhvr additive="base">
                                        <p:cTn dur="500" fill="hold" id="36"/>
                                        <p:tgtEl>
                                          <p:spTgt spid="13"/>
                                        </p:tgtEl>
                                        <p:attrNameLst>
                                          <p:attrName>ppt_y</p:attrName>
                                        </p:attrNameLst>
                                      </p:cBhvr>
                                      <p:tavLst>
                                        <p:tav tm="0">
                                          <p:val>
                                            <p:strVal val="1+#ppt_h/2"/>
                                          </p:val>
                                        </p:tav>
                                        <p:tav tm="100000">
                                          <p:val>
                                            <p:strVal val="#ppt_y"/>
                                          </p:val>
                                        </p:tav>
                                      </p:tavLst>
                                    </p:anim>
                                  </p:childTnLst>
                                </p:cTn>
                              </p:par>
                              <p:par>
                                <p:cTn fill="hold" grpId="0" id="37" nodeType="withEffect" presetClass="entr" presetID="2" presetSubtype="4">
                                  <p:stCondLst>
                                    <p:cond delay="0"/>
                                  </p:stCondLst>
                                  <p:childTnLst>
                                    <p:set>
                                      <p:cBhvr>
                                        <p:cTn dur="1" fill="hold" id="38">
                                          <p:stCondLst>
                                            <p:cond delay="0"/>
                                          </p:stCondLst>
                                        </p:cTn>
                                        <p:tgtEl>
                                          <p:spTgt spid="18"/>
                                        </p:tgtEl>
                                        <p:attrNameLst>
                                          <p:attrName>style.visibility</p:attrName>
                                        </p:attrNameLst>
                                      </p:cBhvr>
                                      <p:to>
                                        <p:strVal val="visible"/>
                                      </p:to>
                                    </p:set>
                                    <p:anim calcmode="lin" valueType="num">
                                      <p:cBhvr additive="base">
                                        <p:cTn dur="500" fill="hold" id="39"/>
                                        <p:tgtEl>
                                          <p:spTgt spid="18"/>
                                        </p:tgtEl>
                                        <p:attrNameLst>
                                          <p:attrName>ppt_x</p:attrName>
                                        </p:attrNameLst>
                                      </p:cBhvr>
                                      <p:tavLst>
                                        <p:tav tm="0">
                                          <p:val>
                                            <p:strVal val="#ppt_x"/>
                                          </p:val>
                                        </p:tav>
                                        <p:tav tm="100000">
                                          <p:val>
                                            <p:strVal val="#ppt_x"/>
                                          </p:val>
                                        </p:tav>
                                      </p:tavLst>
                                    </p:anim>
                                    <p:anim calcmode="lin" valueType="num">
                                      <p:cBhvr additive="base">
                                        <p:cTn dur="500" fill="hold" id="40"/>
                                        <p:tgtEl>
                                          <p:spTgt spid="18"/>
                                        </p:tgtEl>
                                        <p:attrNameLst>
                                          <p:attrName>ppt_y</p:attrName>
                                        </p:attrNameLst>
                                      </p:cBhvr>
                                      <p:tavLst>
                                        <p:tav tm="0">
                                          <p:val>
                                            <p:strVal val="1+#ppt_h/2"/>
                                          </p:val>
                                        </p:tav>
                                        <p:tav tm="100000">
                                          <p:val>
                                            <p:strVal val="#ppt_y"/>
                                          </p:val>
                                        </p:tav>
                                      </p:tavLst>
                                    </p:anim>
                                  </p:childTnLst>
                                </p:cTn>
                              </p:par>
                              <p:par>
                                <p:cTn fill="hold" grpId="0" id="41" nodeType="withEffect" presetClass="entr" presetID="2" presetSubtype="4">
                                  <p:stCondLst>
                                    <p:cond delay="0"/>
                                  </p:stCondLst>
                                  <p:childTnLst>
                                    <p:set>
                                      <p:cBhvr>
                                        <p:cTn dur="1" fill="hold" id="42">
                                          <p:stCondLst>
                                            <p:cond delay="0"/>
                                          </p:stCondLst>
                                        </p:cTn>
                                        <p:tgtEl>
                                          <p:spTgt spid="11"/>
                                        </p:tgtEl>
                                        <p:attrNameLst>
                                          <p:attrName>style.visibility</p:attrName>
                                        </p:attrNameLst>
                                      </p:cBhvr>
                                      <p:to>
                                        <p:strVal val="visible"/>
                                      </p:to>
                                    </p:set>
                                    <p:anim calcmode="lin" valueType="num">
                                      <p:cBhvr additive="base">
                                        <p:cTn dur="500" fill="hold" id="43"/>
                                        <p:tgtEl>
                                          <p:spTgt spid="11"/>
                                        </p:tgtEl>
                                        <p:attrNameLst>
                                          <p:attrName>ppt_x</p:attrName>
                                        </p:attrNameLst>
                                      </p:cBhvr>
                                      <p:tavLst>
                                        <p:tav tm="0">
                                          <p:val>
                                            <p:strVal val="#ppt_x"/>
                                          </p:val>
                                        </p:tav>
                                        <p:tav tm="100000">
                                          <p:val>
                                            <p:strVal val="#ppt_x"/>
                                          </p:val>
                                        </p:tav>
                                      </p:tavLst>
                                    </p:anim>
                                    <p:anim calcmode="lin" valueType="num">
                                      <p:cBhvr additive="base">
                                        <p:cTn dur="500" fill="hold" id="44"/>
                                        <p:tgtEl>
                                          <p:spTgt spid="11"/>
                                        </p:tgtEl>
                                        <p:attrNameLst>
                                          <p:attrName>ppt_y</p:attrName>
                                        </p:attrNameLst>
                                      </p:cBhvr>
                                      <p:tavLst>
                                        <p:tav tm="0">
                                          <p:val>
                                            <p:strVal val="1+#ppt_h/2"/>
                                          </p:val>
                                        </p:tav>
                                        <p:tav tm="100000">
                                          <p:val>
                                            <p:strVal val="#ppt_y"/>
                                          </p:val>
                                        </p:tav>
                                      </p:tavLst>
                                    </p:anim>
                                  </p:childTnLst>
                                </p:cTn>
                              </p:par>
                              <p:par>
                                <p:cTn fill="hold" grpId="0" id="45" nodeType="withEffect" presetClass="entr" presetID="2" presetSubtype="4">
                                  <p:stCondLst>
                                    <p:cond delay="0"/>
                                  </p:stCondLst>
                                  <p:childTnLst>
                                    <p:set>
                                      <p:cBhvr>
                                        <p:cTn dur="1" fill="hold" id="46">
                                          <p:stCondLst>
                                            <p:cond delay="0"/>
                                          </p:stCondLst>
                                        </p:cTn>
                                        <p:tgtEl>
                                          <p:spTgt spid="16"/>
                                        </p:tgtEl>
                                        <p:attrNameLst>
                                          <p:attrName>style.visibility</p:attrName>
                                        </p:attrNameLst>
                                      </p:cBhvr>
                                      <p:to>
                                        <p:strVal val="visible"/>
                                      </p:to>
                                    </p:set>
                                    <p:anim calcmode="lin" valueType="num">
                                      <p:cBhvr additive="base">
                                        <p:cTn dur="500" fill="hold" id="47"/>
                                        <p:tgtEl>
                                          <p:spTgt spid="16"/>
                                        </p:tgtEl>
                                        <p:attrNameLst>
                                          <p:attrName>ppt_x</p:attrName>
                                        </p:attrNameLst>
                                      </p:cBhvr>
                                      <p:tavLst>
                                        <p:tav tm="0">
                                          <p:val>
                                            <p:strVal val="#ppt_x"/>
                                          </p:val>
                                        </p:tav>
                                        <p:tav tm="100000">
                                          <p:val>
                                            <p:strVal val="#ppt_x"/>
                                          </p:val>
                                        </p:tav>
                                      </p:tavLst>
                                    </p:anim>
                                    <p:anim calcmode="lin" valueType="num">
                                      <p:cBhvr additive="base">
                                        <p:cTn dur="500" fill="hold" id="48"/>
                                        <p:tgtEl>
                                          <p:spTgt spid="16"/>
                                        </p:tgtEl>
                                        <p:attrNameLst>
                                          <p:attrName>ppt_y</p:attrName>
                                        </p:attrNameLst>
                                      </p:cBhvr>
                                      <p:tavLst>
                                        <p:tav tm="0">
                                          <p:val>
                                            <p:strVal val="1+#ppt_h/2"/>
                                          </p:val>
                                        </p:tav>
                                        <p:tav tm="100000">
                                          <p:val>
                                            <p:strVal val="#ppt_y"/>
                                          </p:val>
                                        </p:tav>
                                      </p:tavLst>
                                    </p:anim>
                                  </p:childTnLst>
                                </p:cTn>
                              </p:par>
                              <p:par>
                                <p:cTn fill="hold" grpId="0" id="49" nodeType="withEffect" presetClass="entr" presetID="2" presetSubtype="4">
                                  <p:stCondLst>
                                    <p:cond delay="0"/>
                                  </p:stCondLst>
                                  <p:childTnLst>
                                    <p:set>
                                      <p:cBhvr>
                                        <p:cTn dur="1" fill="hold" id="50">
                                          <p:stCondLst>
                                            <p:cond delay="0"/>
                                          </p:stCondLst>
                                        </p:cTn>
                                        <p:tgtEl>
                                          <p:spTgt spid="20"/>
                                        </p:tgtEl>
                                        <p:attrNameLst>
                                          <p:attrName>style.visibility</p:attrName>
                                        </p:attrNameLst>
                                      </p:cBhvr>
                                      <p:to>
                                        <p:strVal val="visible"/>
                                      </p:to>
                                    </p:set>
                                    <p:anim calcmode="lin" valueType="num">
                                      <p:cBhvr additive="base">
                                        <p:cTn dur="500" fill="hold" id="51"/>
                                        <p:tgtEl>
                                          <p:spTgt spid="20"/>
                                        </p:tgtEl>
                                        <p:attrNameLst>
                                          <p:attrName>ppt_x</p:attrName>
                                        </p:attrNameLst>
                                      </p:cBhvr>
                                      <p:tavLst>
                                        <p:tav tm="0">
                                          <p:val>
                                            <p:strVal val="#ppt_x"/>
                                          </p:val>
                                        </p:tav>
                                        <p:tav tm="100000">
                                          <p:val>
                                            <p:strVal val="#ppt_x"/>
                                          </p:val>
                                        </p:tav>
                                      </p:tavLst>
                                    </p:anim>
                                    <p:anim calcmode="lin" valueType="num">
                                      <p:cBhvr additive="base">
                                        <p:cTn dur="500" fill="hold" id="52"/>
                                        <p:tgtEl>
                                          <p:spTgt spid="20"/>
                                        </p:tgtEl>
                                        <p:attrNameLst>
                                          <p:attrName>ppt_y</p:attrName>
                                        </p:attrNameLst>
                                      </p:cBhvr>
                                      <p:tavLst>
                                        <p:tav tm="0">
                                          <p:val>
                                            <p:strVal val="1+#ppt_h/2"/>
                                          </p:val>
                                        </p:tav>
                                        <p:tav tm="100000">
                                          <p:val>
                                            <p:strVal val="#ppt_y"/>
                                          </p:val>
                                        </p:tav>
                                      </p:tavLst>
                                    </p:anim>
                                  </p:childTnLst>
                                </p:cTn>
                              </p:par>
                              <p:par>
                                <p:cTn fill="hold" id="53" nodeType="withEffect" presetClass="entr" presetID="2" presetSubtype="4">
                                  <p:stCondLst>
                                    <p:cond delay="0"/>
                                  </p:stCondLst>
                                  <p:childTnLst>
                                    <p:set>
                                      <p:cBhvr>
                                        <p:cTn dur="1" fill="hold" id="54">
                                          <p:stCondLst>
                                            <p:cond delay="0"/>
                                          </p:stCondLst>
                                        </p:cTn>
                                        <p:tgtEl>
                                          <p:spTgt spid="23"/>
                                        </p:tgtEl>
                                        <p:attrNameLst>
                                          <p:attrName>style.visibility</p:attrName>
                                        </p:attrNameLst>
                                      </p:cBhvr>
                                      <p:to>
                                        <p:strVal val="visible"/>
                                      </p:to>
                                    </p:set>
                                    <p:anim calcmode="lin" valueType="num">
                                      <p:cBhvr additive="base">
                                        <p:cTn dur="500" fill="hold" id="55"/>
                                        <p:tgtEl>
                                          <p:spTgt spid="23"/>
                                        </p:tgtEl>
                                        <p:attrNameLst>
                                          <p:attrName>ppt_x</p:attrName>
                                        </p:attrNameLst>
                                      </p:cBhvr>
                                      <p:tavLst>
                                        <p:tav tm="0">
                                          <p:val>
                                            <p:strVal val="#ppt_x"/>
                                          </p:val>
                                        </p:tav>
                                        <p:tav tm="100000">
                                          <p:val>
                                            <p:strVal val="#ppt_x"/>
                                          </p:val>
                                        </p:tav>
                                      </p:tavLst>
                                    </p:anim>
                                    <p:anim calcmode="lin" valueType="num">
                                      <p:cBhvr additive="base">
                                        <p:cTn dur="500" fill="hold" id="56"/>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9"/>
      <p:bldP grpId="0" spid="11"/>
      <p:bldP grpId="0" spid="12"/>
      <p:bldP grpId="0" spid="13"/>
      <p:bldP grpId="0" spid="16"/>
      <p:bldP grpId="0" spid="17"/>
      <p:bldP grpId="0" spid="18"/>
      <p:bldP grpId="0" spid="2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5" name="PA-1022109">
            <a:extLst>
              <a:ext uri="{FF2B5EF4-FFF2-40B4-BE49-F238E27FC236}">
                <a16:creationId xmlns:a16="http://schemas.microsoft.com/office/drawing/2014/main" id="{F049B3FF-C446-4E65-A79B-C0694A19E226}"/>
              </a:ext>
            </a:extLst>
          </p:cNvPr>
          <p:cNvGrpSpPr/>
          <p:nvPr>
            <p:custDataLst>
              <p:tags r:id="rId2"/>
            </p:custDataLst>
          </p:nvPr>
        </p:nvGrpSpPr>
        <p:grpSpPr>
          <a:xfrm>
            <a:off x="838200" y="1118566"/>
            <a:ext cx="7620000" cy="472232"/>
            <a:chOff x="-1923546" y="3586692"/>
            <a:chExt cx="12725035" cy="839522"/>
          </a:xfrm>
        </p:grpSpPr>
        <p:sp>
          <p:nvSpPr>
            <p:cNvPr id="26" name="PA-对角圆角矩形 2">
              <a:extLst>
                <a:ext uri="{FF2B5EF4-FFF2-40B4-BE49-F238E27FC236}">
                  <a16:creationId xmlns:a16="http://schemas.microsoft.com/office/drawing/2014/main" id="{20C7CB0F-14AD-4B5B-BF9C-7AD5E5E6BFF2}"/>
                </a:ext>
              </a:extLst>
            </p:cNvPr>
            <p:cNvSpPr/>
            <p:nvPr>
              <p:custDataLst>
                <p:tags r:id="rId3"/>
              </p:custDataLst>
            </p:nvPr>
          </p:nvSpPr>
          <p:spPr>
            <a:xfrm>
              <a:off x="-1923546" y="3586692"/>
              <a:ext cx="12725035" cy="803961"/>
            </a:xfrm>
            <a:prstGeom prst="round2DiagRect">
              <a:avLst>
                <a:gd fmla="val 0" name="adj1"/>
                <a:gd fmla="val 0" name="adj2"/>
              </a:avLst>
            </a:prstGeom>
            <a:solidFill>
              <a:srgbClr val="C00000"/>
            </a:solidFill>
            <a:ln algn="ctr" cap="flat" cmpd="sng" w="12700">
              <a:noFill/>
              <a:prstDash val="solid"/>
              <a:miter lim="800000"/>
            </a:ln>
            <a:effectLst/>
          </p:spPr>
          <p:txBody>
            <a:bodyPr anchor="ctr" rtlCol="0"/>
            <a:lstStyle/>
            <a:p>
              <a:pPr algn="ctr" defTabSz="514350">
                <a:defRPr/>
              </a:pPr>
              <a:endParaRPr altLang="en-US" kern="0" lang="zh-CN" sz="1013">
                <a:solidFill>
                  <a:prstClr val="white"/>
                </a:solidFill>
                <a:latin charset="-122" pitchFamily="34" typeface="微软雅黑"/>
                <a:ea charset="-122" pitchFamily="34" typeface="微软雅黑"/>
              </a:endParaRPr>
            </a:p>
          </p:txBody>
        </p:sp>
        <p:sp>
          <p:nvSpPr>
            <p:cNvPr id="27" name="PA-矩形 11">
              <a:extLst>
                <a:ext uri="{FF2B5EF4-FFF2-40B4-BE49-F238E27FC236}">
                  <a16:creationId xmlns:a16="http://schemas.microsoft.com/office/drawing/2014/main" id="{75D995C7-3F9D-4132-8CE1-2D039582B298}"/>
                </a:ext>
              </a:extLst>
            </p:cNvPr>
            <p:cNvSpPr/>
            <p:nvPr>
              <p:custDataLst>
                <p:tags r:id="rId4"/>
              </p:custDataLst>
            </p:nvPr>
          </p:nvSpPr>
          <p:spPr>
            <a:xfrm>
              <a:off x="2574323" y="3687552"/>
              <a:ext cx="3868410" cy="731519"/>
            </a:xfrm>
            <a:prstGeom prst="rect">
              <a:avLst/>
            </a:prstGeom>
          </p:spPr>
          <p:txBody>
            <a:bodyPr wrap="none">
              <a:spAutoFit/>
            </a:bodyPr>
            <a:lstStyle/>
            <a:p>
              <a:pPr lvl="0"/>
              <a:r>
                <a:rPr altLang="en-US" kern="0" lang="zh-CN" sz="2100">
                  <a:solidFill>
                    <a:prstClr val="white"/>
                  </a:solidFill>
                  <a:effectLst>
                    <a:outerShdw algn="tl" blurRad="38100" dir="2700000" dist="38100">
                      <a:srgbClr val="000000">
                        <a:alpha val="43137"/>
                      </a:srgbClr>
                    </a:outerShdw>
                  </a:effectLst>
                  <a:latin charset="-122" panose="00020600040101010101" pitchFamily="18" typeface="阿里巴巴普惠体 M"/>
                  <a:ea charset="-122" panose="00020600040101010101" pitchFamily="18" typeface="阿里巴巴普惠体 M"/>
                  <a:cs charset="-122" panose="00020600040101010101" pitchFamily="18" typeface="阿里巴巴普惠体 M"/>
                </a:rPr>
                <a:t>特殊党费怎么交？</a:t>
              </a:r>
            </a:p>
          </p:txBody>
        </p:sp>
      </p:grpSp>
      <p:sp>
        <p:nvSpPr>
          <p:cNvPr id="29" name="矩形: 圆角 8">
            <a:extLst>
              <a:ext uri="{FF2B5EF4-FFF2-40B4-BE49-F238E27FC236}">
                <a16:creationId xmlns:a16="http://schemas.microsoft.com/office/drawing/2014/main" id="{C8F3F9E7-5528-4F04-BC13-EAF004A9C6F4}"/>
              </a:ext>
            </a:extLst>
          </p:cNvPr>
          <p:cNvSpPr/>
          <p:nvPr/>
        </p:nvSpPr>
        <p:spPr bwMode="auto">
          <a:xfrm>
            <a:off x="838200" y="1885950"/>
            <a:ext cx="1784151" cy="1604566"/>
          </a:xfrm>
          <a:prstGeom prst="roundRect">
            <a:avLst/>
          </a:prstGeom>
          <a:noFill/>
          <a:ln algn="ctr" cap="flat" cmpd="sng" w="12700">
            <a:solidFill>
              <a:srgbClr val="C9000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lnSpc>
                <a:spcPct val="150000"/>
              </a:lnSpc>
            </a:pPr>
            <a:r>
              <a:rPr altLang="en-US" lang="zh-CN" sz="1350">
                <a:solidFill>
                  <a:schemeClr val="tx1">
                    <a:lumMod val="75000"/>
                    <a:lumOff val="25000"/>
                  </a:schemeClr>
                </a:solidFill>
                <a:latin charset="-122" panose="020b0500000000000000" pitchFamily="34" typeface="思源黑体 CN Regular"/>
                <a:ea charset="-122" panose="020b0500000000000000" pitchFamily="34" typeface="思源黑体 CN Regular"/>
              </a:rPr>
              <a:t>特殊党费由所在基层党委代收，并提供</a:t>
            </a:r>
          </a:p>
          <a:p>
            <a:pPr algn="ctr">
              <a:lnSpc>
                <a:spcPct val="150000"/>
              </a:lnSpc>
            </a:pPr>
            <a:r>
              <a:rPr altLang="en-US" lang="zh-CN" sz="1350">
                <a:solidFill>
                  <a:schemeClr val="tx1">
                    <a:lumMod val="75000"/>
                    <a:lumOff val="25000"/>
                  </a:schemeClr>
                </a:solidFill>
                <a:latin charset="-122" panose="020b0500000000000000" pitchFamily="34" typeface="思源黑体 CN Regular"/>
                <a:ea charset="-122" panose="020b0500000000000000" pitchFamily="34" typeface="思源黑体 CN Regular"/>
              </a:rPr>
              <a:t>该党员的简要情况</a:t>
            </a:r>
          </a:p>
        </p:txBody>
      </p:sp>
      <p:sp>
        <p:nvSpPr>
          <p:cNvPr id="32" name="矩形: 圆角 8">
            <a:extLst>
              <a:ext uri="{FF2B5EF4-FFF2-40B4-BE49-F238E27FC236}">
                <a16:creationId xmlns:a16="http://schemas.microsoft.com/office/drawing/2014/main" id="{1E953663-4954-4523-9E1E-7BD72F8512A0}"/>
              </a:ext>
            </a:extLst>
          </p:cNvPr>
          <p:cNvSpPr/>
          <p:nvPr/>
        </p:nvSpPr>
        <p:spPr bwMode="auto">
          <a:xfrm>
            <a:off x="2896066" y="1885950"/>
            <a:ext cx="3243017" cy="1604566"/>
          </a:xfrm>
          <a:prstGeom prst="roundRect">
            <a:avLst/>
          </a:prstGeom>
          <a:noFill/>
          <a:ln algn="ctr" cap="flat" cmpd="sng" w="12700">
            <a:solidFill>
              <a:srgbClr val="C9000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lnSpc>
                <a:spcPct val="150000"/>
              </a:lnSpc>
            </a:pPr>
            <a:r>
              <a:rPr altLang="en-US" lang="zh-CN" sz="1200">
                <a:solidFill>
                  <a:schemeClr val="tx1">
                    <a:lumMod val="75000"/>
                    <a:lumOff val="25000"/>
                  </a:schemeClr>
                </a:solidFill>
                <a:latin charset="-122" panose="020b0500000000000000" pitchFamily="34" typeface="思源黑体 CN Regular"/>
                <a:ea charset="-122" panose="020b0500000000000000" pitchFamily="34" typeface="思源黑体 CN Regular"/>
              </a:rPr>
              <a:t>通过省、自治区、直辖市党委组织部，中央直属机关工委、中央国家机关工委组织部，国务院国资委党委、中央各金融机构党委组织部，铁道部政治部、民航总局党委组织部，解放军总政治部组织部</a:t>
            </a:r>
          </a:p>
        </p:txBody>
      </p:sp>
      <p:sp>
        <p:nvSpPr>
          <p:cNvPr id="33" name="矩形: 圆角 8">
            <a:extLst>
              <a:ext uri="{FF2B5EF4-FFF2-40B4-BE49-F238E27FC236}">
                <a16:creationId xmlns:a16="http://schemas.microsoft.com/office/drawing/2014/main" id="{7FD2ED7D-6201-403E-87E1-00CAA855A8B3}"/>
              </a:ext>
            </a:extLst>
          </p:cNvPr>
          <p:cNvSpPr/>
          <p:nvPr/>
        </p:nvSpPr>
        <p:spPr bwMode="auto">
          <a:xfrm>
            <a:off x="6629400" y="1885950"/>
            <a:ext cx="1784151" cy="1604566"/>
          </a:xfrm>
          <a:prstGeom prst="roundRect">
            <a:avLst/>
          </a:prstGeom>
          <a:noFill/>
          <a:ln algn="ctr" cap="flat" cmpd="sng" w="12700">
            <a:solidFill>
              <a:srgbClr val="C90001"/>
            </a:solidFill>
            <a:prstDash val="solid"/>
            <a:round/>
            <a:headEnd len="med" type="none" w="med"/>
            <a:tailEnd len="med" type="none" w="med"/>
          </a:ln>
          <a:effectLst/>
        </p:spPr>
        <p:txBody>
          <a:bodyPr anchor="ctr" anchorCtr="0" bIns="0" compatLnSpc="1" lIns="0" numCol="1" rIns="0" rtlCol="0" tIns="0" vert="horz" wrap="square">
            <a:prstTxWarp prst="textNoShape">
              <a:avLst/>
            </a:prstTxWarp>
          </a:bodyPr>
          <a:lstStyle/>
          <a:p>
            <a:pPr algn="ctr">
              <a:lnSpc>
                <a:spcPct val="150000"/>
              </a:lnSpc>
            </a:pPr>
            <a:r>
              <a:rPr altLang="en-US" lang="zh-CN" sz="1350">
                <a:solidFill>
                  <a:schemeClr val="tx1">
                    <a:lumMod val="75000"/>
                    <a:lumOff val="25000"/>
                  </a:schemeClr>
                </a:solidFill>
                <a:latin charset="-122" panose="020b0500000000000000" pitchFamily="34" typeface="思源黑体 CN Regular"/>
                <a:ea charset="-122" panose="020b0500000000000000" pitchFamily="34" typeface="思源黑体 CN Regular"/>
              </a:rPr>
              <a:t>转交中央组织部</a:t>
            </a:r>
          </a:p>
        </p:txBody>
      </p:sp>
      <p:sp>
        <p:nvSpPr>
          <p:cNvPr id="34" name="PA-102242">
            <a:extLst>
              <a:ext uri="{FF2B5EF4-FFF2-40B4-BE49-F238E27FC236}">
                <a16:creationId xmlns:a16="http://schemas.microsoft.com/office/drawing/2014/main" id="{E9C7F84D-7E09-45C9-8DEE-F8B280DBF6F7}"/>
              </a:ext>
            </a:extLst>
          </p:cNvPr>
          <p:cNvSpPr/>
          <p:nvPr>
            <p:custDataLst>
              <p:tags r:id="rId5"/>
            </p:custDataLst>
          </p:nvPr>
        </p:nvSpPr>
        <p:spPr>
          <a:xfrm>
            <a:off x="838199" y="3885431"/>
            <a:ext cx="7619999" cy="36271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lvl="0">
              <a:defRPr/>
            </a:pPr>
            <a:r>
              <a:rPr altLang="en-US" b="1" lang="zh-CN" sz="1500">
                <a:solidFill>
                  <a:schemeClr val="accent1"/>
                </a:solidFill>
                <a:latin typeface="+mn-ea"/>
                <a:cs charset="-122" panose="00020600040101010101" pitchFamily="18" typeface="阿里巴巴普惠体 M"/>
              </a:rPr>
              <a:t>中央组织部给本人出具收据。</a:t>
            </a:r>
          </a:p>
        </p:txBody>
      </p:sp>
    </p:spTree>
    <p:extLst>
      <p:ext uri="{BB962C8B-B14F-4D97-AF65-F5344CB8AC3E}">
        <p14:creationId val="1982416533"/>
      </p:ext>
    </p:extLst>
  </p:cSld>
  <p:clrMapOvr>
    <a:masterClrMapping/>
  </p:clrMapOvr>
  <mc:AlternateContent>
    <mc:Choice Requires="p14">
      <p:transition advTm="4000" p14:dur="1200" spd="slow">
        <p14:prism/>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p:cTn dur="500" fill="hold" id="7"/>
                                        <p:tgtEl>
                                          <p:spTgt spid="25"/>
                                        </p:tgtEl>
                                        <p:attrNameLst>
                                          <p:attrName>ppt_w</p:attrName>
                                        </p:attrNameLst>
                                      </p:cBhvr>
                                      <p:tavLst>
                                        <p:tav tm="0">
                                          <p:val>
                                            <p:fltVal val="0"/>
                                          </p:val>
                                        </p:tav>
                                        <p:tav tm="100000">
                                          <p:val>
                                            <p:strVal val="#ppt_w"/>
                                          </p:val>
                                        </p:tav>
                                      </p:tavLst>
                                    </p:anim>
                                    <p:anim calcmode="lin" valueType="num">
                                      <p:cBhvr>
                                        <p:cTn dur="500" fill="hold" id="8"/>
                                        <p:tgtEl>
                                          <p:spTgt spid="25"/>
                                        </p:tgtEl>
                                        <p:attrNameLst>
                                          <p:attrName>ppt_h</p:attrName>
                                        </p:attrNameLst>
                                      </p:cBhvr>
                                      <p:tavLst>
                                        <p:tav tm="0">
                                          <p:val>
                                            <p:fltVal val="0"/>
                                          </p:val>
                                        </p:tav>
                                        <p:tav tm="100000">
                                          <p:val>
                                            <p:strVal val="#ppt_h"/>
                                          </p:val>
                                        </p:tav>
                                      </p:tavLst>
                                    </p:anim>
                                    <p:animEffect filter="fade" transition="in">
                                      <p:cBhvr>
                                        <p:cTn dur="500" id="9"/>
                                        <p:tgtEl>
                                          <p:spTgt spid="25"/>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29"/>
                                        </p:tgtEl>
                                        <p:attrNameLst>
                                          <p:attrName>style.visibility</p:attrName>
                                        </p:attrNameLst>
                                      </p:cBhvr>
                                      <p:to>
                                        <p:strVal val="visible"/>
                                      </p:to>
                                    </p:set>
                                    <p:anim calcmode="lin" valueType="num">
                                      <p:cBhvr>
                                        <p:cTn dur="500" fill="hold" id="12"/>
                                        <p:tgtEl>
                                          <p:spTgt spid="29"/>
                                        </p:tgtEl>
                                        <p:attrNameLst>
                                          <p:attrName>ppt_w</p:attrName>
                                        </p:attrNameLst>
                                      </p:cBhvr>
                                      <p:tavLst>
                                        <p:tav tm="0">
                                          <p:val>
                                            <p:fltVal val="0"/>
                                          </p:val>
                                        </p:tav>
                                        <p:tav tm="100000">
                                          <p:val>
                                            <p:strVal val="#ppt_w"/>
                                          </p:val>
                                        </p:tav>
                                      </p:tavLst>
                                    </p:anim>
                                    <p:anim calcmode="lin" valueType="num">
                                      <p:cBhvr>
                                        <p:cTn dur="500" fill="hold" id="13"/>
                                        <p:tgtEl>
                                          <p:spTgt spid="29"/>
                                        </p:tgtEl>
                                        <p:attrNameLst>
                                          <p:attrName>ppt_h</p:attrName>
                                        </p:attrNameLst>
                                      </p:cBhvr>
                                      <p:tavLst>
                                        <p:tav tm="0">
                                          <p:val>
                                            <p:fltVal val="0"/>
                                          </p:val>
                                        </p:tav>
                                        <p:tav tm="100000">
                                          <p:val>
                                            <p:strVal val="#ppt_h"/>
                                          </p:val>
                                        </p:tav>
                                      </p:tavLst>
                                    </p:anim>
                                    <p:animEffect filter="fade" transition="in">
                                      <p:cBhvr>
                                        <p:cTn dur="500" id="14"/>
                                        <p:tgtEl>
                                          <p:spTgt spid="29"/>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32"/>
                                        </p:tgtEl>
                                        <p:attrNameLst>
                                          <p:attrName>style.visibility</p:attrName>
                                        </p:attrNameLst>
                                      </p:cBhvr>
                                      <p:to>
                                        <p:strVal val="visible"/>
                                      </p:to>
                                    </p:set>
                                    <p:anim calcmode="lin" valueType="num">
                                      <p:cBhvr>
                                        <p:cTn dur="500" fill="hold" id="17"/>
                                        <p:tgtEl>
                                          <p:spTgt spid="32"/>
                                        </p:tgtEl>
                                        <p:attrNameLst>
                                          <p:attrName>ppt_w</p:attrName>
                                        </p:attrNameLst>
                                      </p:cBhvr>
                                      <p:tavLst>
                                        <p:tav tm="0">
                                          <p:val>
                                            <p:fltVal val="0"/>
                                          </p:val>
                                        </p:tav>
                                        <p:tav tm="100000">
                                          <p:val>
                                            <p:strVal val="#ppt_w"/>
                                          </p:val>
                                        </p:tav>
                                      </p:tavLst>
                                    </p:anim>
                                    <p:anim calcmode="lin" valueType="num">
                                      <p:cBhvr>
                                        <p:cTn dur="500" fill="hold" id="18"/>
                                        <p:tgtEl>
                                          <p:spTgt spid="32"/>
                                        </p:tgtEl>
                                        <p:attrNameLst>
                                          <p:attrName>ppt_h</p:attrName>
                                        </p:attrNameLst>
                                      </p:cBhvr>
                                      <p:tavLst>
                                        <p:tav tm="0">
                                          <p:val>
                                            <p:fltVal val="0"/>
                                          </p:val>
                                        </p:tav>
                                        <p:tav tm="100000">
                                          <p:val>
                                            <p:strVal val="#ppt_h"/>
                                          </p:val>
                                        </p:tav>
                                      </p:tavLst>
                                    </p:anim>
                                    <p:animEffect filter="fade" transition="in">
                                      <p:cBhvr>
                                        <p:cTn dur="500" id="19"/>
                                        <p:tgtEl>
                                          <p:spTgt spid="32"/>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33"/>
                                        </p:tgtEl>
                                        <p:attrNameLst>
                                          <p:attrName>style.visibility</p:attrName>
                                        </p:attrNameLst>
                                      </p:cBhvr>
                                      <p:to>
                                        <p:strVal val="visible"/>
                                      </p:to>
                                    </p:set>
                                    <p:anim calcmode="lin" valueType="num">
                                      <p:cBhvr>
                                        <p:cTn dur="500" fill="hold" id="22"/>
                                        <p:tgtEl>
                                          <p:spTgt spid="33"/>
                                        </p:tgtEl>
                                        <p:attrNameLst>
                                          <p:attrName>ppt_w</p:attrName>
                                        </p:attrNameLst>
                                      </p:cBhvr>
                                      <p:tavLst>
                                        <p:tav tm="0">
                                          <p:val>
                                            <p:fltVal val="0"/>
                                          </p:val>
                                        </p:tav>
                                        <p:tav tm="100000">
                                          <p:val>
                                            <p:strVal val="#ppt_w"/>
                                          </p:val>
                                        </p:tav>
                                      </p:tavLst>
                                    </p:anim>
                                    <p:anim calcmode="lin" valueType="num">
                                      <p:cBhvr>
                                        <p:cTn dur="500" fill="hold" id="23"/>
                                        <p:tgtEl>
                                          <p:spTgt spid="33"/>
                                        </p:tgtEl>
                                        <p:attrNameLst>
                                          <p:attrName>ppt_h</p:attrName>
                                        </p:attrNameLst>
                                      </p:cBhvr>
                                      <p:tavLst>
                                        <p:tav tm="0">
                                          <p:val>
                                            <p:fltVal val="0"/>
                                          </p:val>
                                        </p:tav>
                                        <p:tav tm="100000">
                                          <p:val>
                                            <p:strVal val="#ppt_h"/>
                                          </p:val>
                                        </p:tav>
                                      </p:tavLst>
                                    </p:anim>
                                    <p:animEffect filter="fade" transition="in">
                                      <p:cBhvr>
                                        <p:cTn dur="500" id="24"/>
                                        <p:tgtEl>
                                          <p:spTgt spid="33"/>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34"/>
                                        </p:tgtEl>
                                        <p:attrNameLst>
                                          <p:attrName>style.visibility</p:attrName>
                                        </p:attrNameLst>
                                      </p:cBhvr>
                                      <p:to>
                                        <p:strVal val="visible"/>
                                      </p:to>
                                    </p:set>
                                    <p:anim calcmode="lin" valueType="num">
                                      <p:cBhvr>
                                        <p:cTn dur="500" fill="hold" id="27"/>
                                        <p:tgtEl>
                                          <p:spTgt spid="34"/>
                                        </p:tgtEl>
                                        <p:attrNameLst>
                                          <p:attrName>ppt_w</p:attrName>
                                        </p:attrNameLst>
                                      </p:cBhvr>
                                      <p:tavLst>
                                        <p:tav tm="0">
                                          <p:val>
                                            <p:fltVal val="0"/>
                                          </p:val>
                                        </p:tav>
                                        <p:tav tm="100000">
                                          <p:val>
                                            <p:strVal val="#ppt_w"/>
                                          </p:val>
                                        </p:tav>
                                      </p:tavLst>
                                    </p:anim>
                                    <p:anim calcmode="lin" valueType="num">
                                      <p:cBhvr>
                                        <p:cTn dur="500" fill="hold" id="28"/>
                                        <p:tgtEl>
                                          <p:spTgt spid="34"/>
                                        </p:tgtEl>
                                        <p:attrNameLst>
                                          <p:attrName>ppt_h</p:attrName>
                                        </p:attrNameLst>
                                      </p:cBhvr>
                                      <p:tavLst>
                                        <p:tav tm="0">
                                          <p:val>
                                            <p:fltVal val="0"/>
                                          </p:val>
                                        </p:tav>
                                        <p:tav tm="100000">
                                          <p:val>
                                            <p:strVal val="#ppt_h"/>
                                          </p:val>
                                        </p:tav>
                                      </p:tavLst>
                                    </p:anim>
                                    <p:animEffect filter="fade" transition="in">
                                      <p:cBhvr>
                                        <p:cTn dur="500" id="29"/>
                                        <p:tgtEl>
                                          <p:spTgt spid="3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P grpId="0" spid="32"/>
      <p:bldP grpId="0" spid="33"/>
      <p:bldP grpId="0" spid="34"/>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2" name="图片 31"/>
          <p:cNvPicPr>
            <a:picLocks noChangeAspect="1"/>
          </p:cNvPicPr>
          <p:nvPr/>
        </p:nvPicPr>
        <p:blipFill>
          <a:blip r:embed="rId3"/>
          <a:stretch>
            <a:fillRect/>
          </a:stretch>
        </p:blipFill>
        <p:spPr>
          <a:xfrm>
            <a:off x="0" y="2723178"/>
            <a:ext cx="9144793" cy="2420322"/>
          </a:xfrm>
          <a:prstGeom prst="rect">
            <a:avLst/>
          </a:prstGeom>
        </p:spPr>
      </p:pic>
      <p:pic>
        <p:nvPicPr>
          <p:cNvPr id="22" name="图片 21"/>
          <p:cNvPicPr>
            <a:picLocks noChangeAspect="1"/>
          </p:cNvPicPr>
          <p:nvPr/>
        </p:nvPicPr>
        <p:blipFill>
          <a:blip r:embed="rId4">
            <a:extLst>
              <a:ext uri="{28A0092B-C50C-407E-A947-70E740481C1C}">
                <a14:useLocalDpi val="0"/>
              </a:ext>
            </a:extLst>
          </a:blip>
          <a:stretch>
            <a:fillRect/>
          </a:stretch>
        </p:blipFill>
        <p:spPr>
          <a:xfrm>
            <a:off x="2743200" y="1330783"/>
            <a:ext cx="762000" cy="760948"/>
          </a:xfrm>
          <a:prstGeom prst="rect">
            <a:avLst/>
          </a:prstGeom>
        </p:spPr>
      </p:pic>
      <p:pic>
        <p:nvPicPr>
          <p:cNvPr id="29" name="图片 28"/>
          <p:cNvPicPr>
            <a:picLocks noChangeAspect="1"/>
          </p:cNvPicPr>
          <p:nvPr/>
        </p:nvPicPr>
        <p:blipFill>
          <a:blip r:embed="rId5">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rcRect r="18335"/>
          <a:stretch>
            <a:fillRect/>
          </a:stretch>
        </p:blipFill>
        <p:spPr>
          <a:xfrm>
            <a:off x="6533673" y="0"/>
            <a:ext cx="2610327" cy="2959909"/>
          </a:xfrm>
          <a:prstGeom prst="rect">
            <a:avLst/>
          </a:prstGeom>
        </p:spPr>
      </p:pic>
      <p:sp>
        <p:nvSpPr>
          <p:cNvPr id="11" name="文本框 10">
            <a:extLst>
              <a:ext uri="{FF2B5EF4-FFF2-40B4-BE49-F238E27FC236}">
                <a16:creationId xmlns:a16="http://schemas.microsoft.com/office/drawing/2014/main" id="{FD373D22-CE2D-48B1-B7B5-65D37D830C93}"/>
              </a:ext>
            </a:extLst>
          </p:cNvPr>
          <p:cNvSpPr txBox="1"/>
          <p:nvPr/>
        </p:nvSpPr>
        <p:spPr>
          <a:xfrm>
            <a:off x="3304222" y="1395356"/>
            <a:ext cx="2819400" cy="762000"/>
          </a:xfrm>
          <a:prstGeom prst="rect">
            <a:avLst/>
          </a:prstGeom>
          <a:noFill/>
          <a:effectLst/>
        </p:spPr>
        <p:txBody>
          <a:bodyPr rtlCol="0" wrap="square">
            <a:spAutoFit/>
          </a:bodyPr>
          <a:lstStyle/>
          <a:p>
            <a:pPr algn="ctr"/>
            <a:r>
              <a:rPr altLang="en-US" b="1" lang="zh-CN" smtClean="0" sz="4400">
                <a:solidFill>
                  <a:schemeClr val="accent1"/>
                </a:solidFill>
                <a:latin typeface="+mn-ea"/>
                <a:cs charset="-122" panose="02010600030101010101" pitchFamily="2" typeface="胡晓波男神体"/>
              </a:rPr>
              <a:t>第二部分</a:t>
            </a:r>
          </a:p>
        </p:txBody>
      </p:sp>
      <p:sp>
        <p:nvSpPr>
          <p:cNvPr id="21" name="文本框 20">
            <a:extLst>
              <a:ext uri="{FF2B5EF4-FFF2-40B4-BE49-F238E27FC236}">
                <a16:creationId xmlns:a16="http://schemas.microsoft.com/office/drawing/2014/main" id="{BD81FE95-46A1-44AF-9390-A1A86B6B4895}"/>
              </a:ext>
            </a:extLst>
          </p:cNvPr>
          <p:cNvSpPr txBox="1"/>
          <p:nvPr/>
        </p:nvSpPr>
        <p:spPr>
          <a:xfrm>
            <a:off x="1165576" y="2181820"/>
            <a:ext cx="6378224" cy="914400"/>
          </a:xfrm>
          <a:prstGeom prst="rect">
            <a:avLst/>
          </a:prstGeom>
          <a:noFill/>
          <a:effectLst/>
        </p:spPr>
        <p:txBody>
          <a:bodyPr rtlCol="0" wrap="square">
            <a:spAutoFit/>
          </a:bodyPr>
          <a:lstStyle/>
          <a:p>
            <a:pPr algn="ctr"/>
            <a:r>
              <a:rPr altLang="en-US" b="1" lang="zh-CN" sz="5400">
                <a:solidFill>
                  <a:schemeClr val="accent1"/>
                </a:solidFill>
                <a:latin typeface="+mn-ea"/>
                <a:cs charset="-122" panose="02010600030101010101" pitchFamily="2" typeface="胡晓波男神体"/>
              </a:rPr>
              <a:t>“特殊党费”的诞生</a:t>
            </a:r>
          </a:p>
        </p:txBody>
      </p:sp>
    </p:spTree>
    <p:extLst>
      <p:ext uri="{BB962C8B-B14F-4D97-AF65-F5344CB8AC3E}">
        <p14:creationId val="1064100650"/>
      </p:ext>
    </p:extLst>
  </p:cSld>
  <p:clrMapOvr>
    <a:masterClrMapping/>
  </p:clrMapOvr>
  <mc:AlternateContent>
    <mc:Choice Requires="p14">
      <p:transition advTm="4000" p14:dur="1250" spd="slow">
        <p14:switch dir="r"/>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29"/>
                                        </p:tgtEl>
                                        <p:attrNameLst>
                                          <p:attrName>style.visibility</p:attrName>
                                        </p:attrNameLst>
                                      </p:cBhvr>
                                      <p:to>
                                        <p:strVal val="visible"/>
                                      </p:to>
                                    </p:set>
                                    <p:animEffect filter="fade" transition="in">
                                      <p:cBhvr>
                                        <p:cTn dur="1000" id="12"/>
                                        <p:tgtEl>
                                          <p:spTgt spid="29"/>
                                        </p:tgtEl>
                                      </p:cBhvr>
                                    </p:animEffect>
                                    <p:anim calcmode="lin" valueType="num">
                                      <p:cBhvr>
                                        <p:cTn dur="1000" fill="hold" id="13"/>
                                        <p:tgtEl>
                                          <p:spTgt spid="29"/>
                                        </p:tgtEl>
                                        <p:attrNameLst>
                                          <p:attrName>ppt_x</p:attrName>
                                        </p:attrNameLst>
                                      </p:cBhvr>
                                      <p:tavLst>
                                        <p:tav tm="0">
                                          <p:val>
                                            <p:strVal val="#ppt_x"/>
                                          </p:val>
                                        </p:tav>
                                        <p:tav tm="100000">
                                          <p:val>
                                            <p:strVal val="#ppt_x"/>
                                          </p:val>
                                        </p:tav>
                                      </p:tavLst>
                                    </p:anim>
                                    <p:anim calcmode="lin" valueType="num">
                                      <p:cBhvr>
                                        <p:cTn dur="1000" fill="hold" id="14"/>
                                        <p:tgtEl>
                                          <p:spTgt spid="29"/>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id="16" nodeType="afterEffect" presetClass="entr" presetID="53" presetSubtype="0">
                                  <p:stCondLst>
                                    <p:cond delay="0"/>
                                  </p:stCondLst>
                                  <p:childTnLst>
                                    <p:set>
                                      <p:cBhvr>
                                        <p:cTn dur="1" fill="hold" id="17">
                                          <p:stCondLst>
                                            <p:cond delay="0"/>
                                          </p:stCondLst>
                                        </p:cTn>
                                        <p:tgtEl>
                                          <p:spTgt spid="22"/>
                                        </p:tgtEl>
                                        <p:attrNameLst>
                                          <p:attrName>style.visibility</p:attrName>
                                        </p:attrNameLst>
                                      </p:cBhvr>
                                      <p:to>
                                        <p:strVal val="visible"/>
                                      </p:to>
                                    </p:set>
                                    <p:anim calcmode="lin" valueType="num">
                                      <p:cBhvr>
                                        <p:cTn dur="500" fill="hold" id="18"/>
                                        <p:tgtEl>
                                          <p:spTgt spid="22"/>
                                        </p:tgtEl>
                                        <p:attrNameLst>
                                          <p:attrName>ppt_w</p:attrName>
                                        </p:attrNameLst>
                                      </p:cBhvr>
                                      <p:tavLst>
                                        <p:tav tm="0">
                                          <p:val>
                                            <p:fltVal val="0"/>
                                          </p:val>
                                        </p:tav>
                                        <p:tav tm="100000">
                                          <p:val>
                                            <p:strVal val="#ppt_w"/>
                                          </p:val>
                                        </p:tav>
                                      </p:tavLst>
                                    </p:anim>
                                    <p:anim calcmode="lin" valueType="num">
                                      <p:cBhvr>
                                        <p:cTn dur="500" fill="hold" id="19"/>
                                        <p:tgtEl>
                                          <p:spTgt spid="22"/>
                                        </p:tgtEl>
                                        <p:attrNameLst>
                                          <p:attrName>ppt_h</p:attrName>
                                        </p:attrNameLst>
                                      </p:cBhvr>
                                      <p:tavLst>
                                        <p:tav tm="0">
                                          <p:val>
                                            <p:fltVal val="0"/>
                                          </p:val>
                                        </p:tav>
                                        <p:tav tm="100000">
                                          <p:val>
                                            <p:strVal val="#ppt_h"/>
                                          </p:val>
                                        </p:tav>
                                      </p:tavLst>
                                    </p:anim>
                                    <p:animEffect filter="fade" transition="in">
                                      <p:cBhvr>
                                        <p:cTn dur="500" id="20"/>
                                        <p:tgtEl>
                                          <p:spTgt spid="22"/>
                                        </p:tgtEl>
                                      </p:cBhvr>
                                    </p:animEffect>
                                  </p:childTnLst>
                                </p:cTn>
                              </p:par>
                              <p:par>
                                <p:cTn fill="hold" grpId="0" id="21" nodeType="withEffect" presetClass="entr" presetID="53" presetSubtype="0">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ppt_w</p:attrName>
                                        </p:attrNameLst>
                                      </p:cBhvr>
                                      <p:tavLst>
                                        <p:tav tm="0">
                                          <p:val>
                                            <p:fltVal val="0"/>
                                          </p:val>
                                        </p:tav>
                                        <p:tav tm="100000">
                                          <p:val>
                                            <p:strVal val="#ppt_w"/>
                                          </p:val>
                                        </p:tav>
                                      </p:tavLst>
                                    </p:anim>
                                    <p:anim calcmode="lin" valueType="num">
                                      <p:cBhvr>
                                        <p:cTn dur="500" fill="hold" id="24"/>
                                        <p:tgtEl>
                                          <p:spTgt spid="11"/>
                                        </p:tgtEl>
                                        <p:attrNameLst>
                                          <p:attrName>ppt_h</p:attrName>
                                        </p:attrNameLst>
                                      </p:cBhvr>
                                      <p:tavLst>
                                        <p:tav tm="0">
                                          <p:val>
                                            <p:fltVal val="0"/>
                                          </p:val>
                                        </p:tav>
                                        <p:tav tm="100000">
                                          <p:val>
                                            <p:strVal val="#ppt_h"/>
                                          </p:val>
                                        </p:tav>
                                      </p:tavLst>
                                    </p:anim>
                                    <p:animEffect filter="fade" transition="in">
                                      <p:cBhvr>
                                        <p:cTn dur="500" id="25"/>
                                        <p:tgtEl>
                                          <p:spTgt spid="11"/>
                                        </p:tgtEl>
                                      </p:cBhvr>
                                    </p:animEffect>
                                  </p:childTnLst>
                                </p:cTn>
                              </p:par>
                              <p:par>
                                <p:cTn fill="hold" grpId="0" id="26" nodeType="withEffect" presetClass="entr" presetID="53" presetSubtype="0">
                                  <p:stCondLst>
                                    <p:cond delay="0"/>
                                  </p:stCondLst>
                                  <p:childTnLst>
                                    <p:set>
                                      <p:cBhvr>
                                        <p:cTn dur="1" fill="hold" id="27">
                                          <p:stCondLst>
                                            <p:cond delay="0"/>
                                          </p:stCondLst>
                                        </p:cTn>
                                        <p:tgtEl>
                                          <p:spTgt spid="21"/>
                                        </p:tgtEl>
                                        <p:attrNameLst>
                                          <p:attrName>style.visibility</p:attrName>
                                        </p:attrNameLst>
                                      </p:cBhvr>
                                      <p:to>
                                        <p:strVal val="visible"/>
                                      </p:to>
                                    </p:set>
                                    <p:anim calcmode="lin" valueType="num">
                                      <p:cBhvr>
                                        <p:cTn dur="500" fill="hold" id="28"/>
                                        <p:tgtEl>
                                          <p:spTgt spid="21"/>
                                        </p:tgtEl>
                                        <p:attrNameLst>
                                          <p:attrName>ppt_w</p:attrName>
                                        </p:attrNameLst>
                                      </p:cBhvr>
                                      <p:tavLst>
                                        <p:tav tm="0">
                                          <p:val>
                                            <p:fltVal val="0"/>
                                          </p:val>
                                        </p:tav>
                                        <p:tav tm="100000">
                                          <p:val>
                                            <p:strVal val="#ppt_w"/>
                                          </p:val>
                                        </p:tav>
                                      </p:tavLst>
                                    </p:anim>
                                    <p:anim calcmode="lin" valueType="num">
                                      <p:cBhvr>
                                        <p:cTn dur="500" fill="hold" id="29"/>
                                        <p:tgtEl>
                                          <p:spTgt spid="21"/>
                                        </p:tgtEl>
                                        <p:attrNameLst>
                                          <p:attrName>ppt_h</p:attrName>
                                        </p:attrNameLst>
                                      </p:cBhvr>
                                      <p:tavLst>
                                        <p:tav tm="0">
                                          <p:val>
                                            <p:fltVal val="0"/>
                                          </p:val>
                                        </p:tav>
                                        <p:tav tm="100000">
                                          <p:val>
                                            <p:strVal val="#ppt_h"/>
                                          </p:val>
                                        </p:tav>
                                      </p:tavLst>
                                    </p:anim>
                                    <p:animEffect filter="fade" transition="in">
                                      <p:cBhvr>
                                        <p:cTn dur="500" id="30"/>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21"/>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PA-矩形 31">
            <a:extLst>
              <a:ext uri="{FF2B5EF4-FFF2-40B4-BE49-F238E27FC236}">
                <a16:creationId xmlns:a16="http://schemas.microsoft.com/office/drawing/2014/main" id="{2016059B-6528-4803-B92C-E67DC5E391EA}"/>
              </a:ext>
            </a:extLst>
          </p:cNvPr>
          <p:cNvSpPr>
            <a:spLocks noChangeAspect="1"/>
          </p:cNvSpPr>
          <p:nvPr>
            <p:custDataLst>
              <p:tags r:id="rId2"/>
            </p:custDataLst>
          </p:nvPr>
        </p:nvSpPr>
        <p:spPr>
          <a:xfrm>
            <a:off x="600092" y="1523848"/>
            <a:ext cx="5022530" cy="2601580"/>
          </a:xfrm>
          <a:prstGeom prst="rect">
            <a:avLst/>
          </a:prstGeom>
          <a:noFill/>
          <a:ln w="9525">
            <a:solidFill>
              <a:schemeClr val="accent1"/>
            </a:solidFill>
          </a:ln>
          <a:effectLst/>
        </p:spPr>
        <p:txBody>
          <a:bodyPr anchor="ctr"/>
          <a:lstStyle/>
          <a:p>
            <a:pPr algn="ctr"/>
            <a:endParaRPr altLang="en-US" b="1" lang="zh-CN" sz="1350">
              <a:solidFill>
                <a:srgbClr val="FFFFFF"/>
              </a:solidFill>
              <a:latin typeface="+mj-ea"/>
              <a:ea typeface="+mj-ea"/>
            </a:endParaRPr>
          </a:p>
        </p:txBody>
      </p:sp>
      <p:sp>
        <p:nvSpPr>
          <p:cNvPr id="19" name="矩形 18">
            <a:extLst>
              <a:ext uri="{FF2B5EF4-FFF2-40B4-BE49-F238E27FC236}">
                <a16:creationId xmlns:a16="http://schemas.microsoft.com/office/drawing/2014/main" id="{7CD6272A-FE1C-445E-9399-127769A1C305}"/>
              </a:ext>
            </a:extLst>
          </p:cNvPr>
          <p:cNvSpPr/>
          <p:nvPr/>
        </p:nvSpPr>
        <p:spPr>
          <a:xfrm>
            <a:off x="990600" y="1895431"/>
            <a:ext cx="4208862" cy="1920240"/>
          </a:xfrm>
          <a:prstGeom prst="rect">
            <a:avLst/>
          </a:prstGeom>
        </p:spPr>
        <p:txBody>
          <a:bodyPr wrap="square">
            <a:spAutoFit/>
          </a:bodyPr>
          <a:lstStyle/>
          <a:p>
            <a:pPr>
              <a:lnSpc>
                <a:spcPct val="150000"/>
              </a:lnSpc>
            </a:pPr>
            <a:r>
              <a:rPr altLang="en-US" kern="0" lang="zh-CN" sz="1600">
                <a:solidFill>
                  <a:schemeClr val="tx1">
                    <a:lumMod val="85000"/>
                    <a:lumOff val="15000"/>
                  </a:schemeClr>
                </a:solidFill>
                <a:latin typeface="+mn-ea"/>
              </a:rPr>
              <a:t>在我们党和国家的发展历史上，党费更有着厚重的“软实力”，其中蕴含着深厚的政治思想意义和精神价值。在“5•12”汶川特大地震中催生的“特殊党费”现象，给全中国人民带来了深刻思想启迪和巨大精神震撼。</a:t>
            </a:r>
          </a:p>
        </p:txBody>
      </p:sp>
      <p:pic>
        <p:nvPicPr>
          <p:cNvPr id="3" name="图片 2"/>
          <p:cNvPicPr>
            <a:picLocks noChangeAspect="1"/>
          </p:cNvPicPr>
          <p:nvPr/>
        </p:nvPicPr>
        <p:blipFill>
          <a:blip r:embed="rId3">
            <a:extLst>
              <a:ext uri="{BEBA8EAE-BF5A-486C-A8C5-ECC9F3942E4B}">
                <a14:imgProps>
                  <a14:imgLayer xmlns:d3p1="http://schemas.openxmlformats.org/officeDocument/2006/relationships" d3p1:embed="">
                    <a14:imgEffect>
                      <a14:brightnessContrast bright="-20000" contrast="40000"/>
                    </a14:imgEffect>
                  </a14:imgLayer>
                </a14:imgProps>
              </a:ext>
              <a:ext uri="{28A0092B-C50C-407E-A947-70E740481C1C}">
                <a14:useLocalDpi val="0"/>
              </a:ext>
            </a:extLst>
          </a:blip>
          <a:stretch>
            <a:fillRect/>
          </a:stretch>
        </p:blipFill>
        <p:spPr>
          <a:xfrm>
            <a:off x="5181600" y="666750"/>
            <a:ext cx="3978579" cy="3978579"/>
          </a:xfrm>
          <a:prstGeom prst="rect">
            <a:avLst/>
          </a:prstGeom>
        </p:spPr>
      </p:pic>
      <p:sp>
        <p:nvSpPr>
          <p:cNvPr id="12" name="矩形 11">
            <a:extLst>
              <a:ext uri="{FF2B5EF4-FFF2-40B4-BE49-F238E27FC236}">
                <a16:creationId xmlns:a16="http://schemas.microsoft.com/office/drawing/2014/main" id="{7CD6272A-FE1C-445E-9399-127769A1C305}"/>
              </a:ext>
            </a:extLst>
          </p:cNvPr>
          <p:cNvSpPr/>
          <p:nvPr/>
        </p:nvSpPr>
        <p:spPr>
          <a:xfrm>
            <a:off x="6553199" y="2266950"/>
            <a:ext cx="1010261" cy="1066800"/>
          </a:xfrm>
          <a:prstGeom prst="rect">
            <a:avLst/>
          </a:prstGeom>
        </p:spPr>
        <p:txBody>
          <a:bodyPr wrap="square">
            <a:spAutoFit/>
          </a:bodyPr>
          <a:lstStyle/>
          <a:p>
            <a:r>
              <a:rPr altLang="en-US" b="1" kern="0" lang="zh-CN" smtClean="0" sz="3200">
                <a:solidFill>
                  <a:srgbClr val="FFFBEF"/>
                </a:solidFill>
                <a:latin typeface="+mn-ea"/>
              </a:rPr>
              <a:t>特殊</a:t>
            </a:r>
          </a:p>
          <a:p>
            <a:r>
              <a:rPr altLang="en-US" b="1" kern="0" lang="zh-CN" smtClean="0" sz="3200">
                <a:solidFill>
                  <a:srgbClr val="FFFBEF"/>
                </a:solidFill>
                <a:latin typeface="+mn-ea"/>
              </a:rPr>
              <a:t>党费</a:t>
            </a:r>
          </a:p>
        </p:txBody>
      </p:sp>
    </p:spTree>
    <p:extLst>
      <p:ext uri="{BB962C8B-B14F-4D97-AF65-F5344CB8AC3E}">
        <p14:creationId val="3898051688"/>
      </p:ext>
    </p:extLst>
  </p:cSld>
  <p:clrMapOvr>
    <a:masterClrMapping/>
  </p:clrMapOvr>
  <mc:AlternateContent>
    <mc:Choice Requires="p14">
      <p:transition advTm="4000" p14:dur="1400" spd="slow">
        <p14:doors dir="vert"/>
      </p:transition>
    </mc:Choice>
    <mc:Fallback>
      <p:transition advTm="4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3" presetSubtype="0">
                                  <p:stCondLst>
                                    <p:cond delay="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Effect filter="fade" transition="in">
                                      <p:cBhvr>
                                        <p:cTn dur="500" id="9"/>
                                        <p:tgtEl>
                                          <p:spTgt spid="19"/>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12"/>
                                        </p:tgtEl>
                                        <p:attrNameLst>
                                          <p:attrName>style.visibility</p:attrName>
                                        </p:attrNameLst>
                                      </p:cBhvr>
                                      <p:to>
                                        <p:strVal val="visible"/>
                                      </p:to>
                                    </p:set>
                                    <p:anim calcmode="lin" valueType="num">
                                      <p:cBhvr>
                                        <p:cTn dur="500" fill="hold" id="12"/>
                                        <p:tgtEl>
                                          <p:spTgt spid="12"/>
                                        </p:tgtEl>
                                        <p:attrNameLst>
                                          <p:attrName>ppt_w</p:attrName>
                                        </p:attrNameLst>
                                      </p:cBhvr>
                                      <p:tavLst>
                                        <p:tav tm="0">
                                          <p:val>
                                            <p:fltVal val="0"/>
                                          </p:val>
                                        </p:tav>
                                        <p:tav tm="100000">
                                          <p:val>
                                            <p:strVal val="#ppt_w"/>
                                          </p:val>
                                        </p:tav>
                                      </p:tavLst>
                                    </p:anim>
                                    <p:anim calcmode="lin" valueType="num">
                                      <p:cBhvr>
                                        <p:cTn dur="500" fill="hold" id="13"/>
                                        <p:tgtEl>
                                          <p:spTgt spid="12"/>
                                        </p:tgtEl>
                                        <p:attrNameLst>
                                          <p:attrName>ppt_h</p:attrName>
                                        </p:attrNameLst>
                                      </p:cBhvr>
                                      <p:tavLst>
                                        <p:tav tm="0">
                                          <p:val>
                                            <p:fltVal val="0"/>
                                          </p:val>
                                        </p:tav>
                                        <p:tav tm="100000">
                                          <p:val>
                                            <p:strVal val="#ppt_h"/>
                                          </p:val>
                                        </p:tav>
                                      </p:tavLst>
                                    </p:anim>
                                    <p:animEffect filter="fade" transition="in">
                                      <p:cBhvr>
                                        <p:cTn dur="500" id="14"/>
                                        <p:tgtEl>
                                          <p:spTgt spid="12"/>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16"/>
                                        </p:tgtEl>
                                        <p:attrNameLst>
                                          <p:attrName>style.visibility</p:attrName>
                                        </p:attrNameLst>
                                      </p:cBhvr>
                                      <p:to>
                                        <p:strVal val="visible"/>
                                      </p:to>
                                    </p:set>
                                    <p:anim calcmode="lin" valueType="num">
                                      <p:cBhvr>
                                        <p:cTn dur="500" fill="hold" id="17"/>
                                        <p:tgtEl>
                                          <p:spTgt spid="16"/>
                                        </p:tgtEl>
                                        <p:attrNameLst>
                                          <p:attrName>ppt_w</p:attrName>
                                        </p:attrNameLst>
                                      </p:cBhvr>
                                      <p:tavLst>
                                        <p:tav tm="0">
                                          <p:val>
                                            <p:fltVal val="0"/>
                                          </p:val>
                                        </p:tav>
                                        <p:tav tm="100000">
                                          <p:val>
                                            <p:strVal val="#ppt_w"/>
                                          </p:val>
                                        </p:tav>
                                      </p:tavLst>
                                    </p:anim>
                                    <p:anim calcmode="lin" valueType="num">
                                      <p:cBhvr>
                                        <p:cTn dur="500" fill="hold" id="18"/>
                                        <p:tgtEl>
                                          <p:spTgt spid="16"/>
                                        </p:tgtEl>
                                        <p:attrNameLst>
                                          <p:attrName>ppt_h</p:attrName>
                                        </p:attrNameLst>
                                      </p:cBhvr>
                                      <p:tavLst>
                                        <p:tav tm="0">
                                          <p:val>
                                            <p:fltVal val="0"/>
                                          </p:val>
                                        </p:tav>
                                        <p:tav tm="100000">
                                          <p:val>
                                            <p:strVal val="#ppt_h"/>
                                          </p:val>
                                        </p:tav>
                                      </p:tavLst>
                                    </p:anim>
                                    <p:animEffect filter="fade" transition="in">
                                      <p:cBhvr>
                                        <p:cTn dur="500" id="19"/>
                                        <p:tgtEl>
                                          <p:spTgt spid="16"/>
                                        </p:tgtEl>
                                      </p:cBhvr>
                                    </p:animEffect>
                                  </p:childTnLst>
                                </p:cTn>
                              </p:par>
                              <p:par>
                                <p:cTn fill="hold" id="20" nodeType="withEffect" presetClass="entr" presetID="53" presetSubtype="0">
                                  <p:stCondLst>
                                    <p:cond delay="0"/>
                                  </p:stCondLst>
                                  <p:childTnLst>
                                    <p:set>
                                      <p:cBhvr>
                                        <p:cTn dur="1" fill="hold" id="21">
                                          <p:stCondLst>
                                            <p:cond delay="0"/>
                                          </p:stCondLst>
                                        </p:cTn>
                                        <p:tgtEl>
                                          <p:spTgt spid="3"/>
                                        </p:tgtEl>
                                        <p:attrNameLst>
                                          <p:attrName>style.visibility</p:attrName>
                                        </p:attrNameLst>
                                      </p:cBhvr>
                                      <p:to>
                                        <p:strVal val="visible"/>
                                      </p:to>
                                    </p:set>
                                    <p:anim calcmode="lin" valueType="num">
                                      <p:cBhvr>
                                        <p:cTn dur="500" fill="hold" id="22"/>
                                        <p:tgtEl>
                                          <p:spTgt spid="3"/>
                                        </p:tgtEl>
                                        <p:attrNameLst>
                                          <p:attrName>ppt_w</p:attrName>
                                        </p:attrNameLst>
                                      </p:cBhvr>
                                      <p:tavLst>
                                        <p:tav tm="0">
                                          <p:val>
                                            <p:fltVal val="0"/>
                                          </p:val>
                                        </p:tav>
                                        <p:tav tm="100000">
                                          <p:val>
                                            <p:strVal val="#ppt_w"/>
                                          </p:val>
                                        </p:tav>
                                      </p:tavLst>
                                    </p:anim>
                                    <p:anim calcmode="lin" valueType="num">
                                      <p:cBhvr>
                                        <p:cTn dur="500" fill="hold" id="23"/>
                                        <p:tgtEl>
                                          <p:spTgt spid="3"/>
                                        </p:tgtEl>
                                        <p:attrNameLst>
                                          <p:attrName>ppt_h</p:attrName>
                                        </p:attrNameLst>
                                      </p:cBhvr>
                                      <p:tavLst>
                                        <p:tav tm="0">
                                          <p:val>
                                            <p:fltVal val="0"/>
                                          </p:val>
                                        </p:tav>
                                        <p:tav tm="100000">
                                          <p:val>
                                            <p:strVal val="#ppt_h"/>
                                          </p:val>
                                        </p:tav>
                                      </p:tavLst>
                                    </p:anim>
                                    <p:animEffect filter="fade" transition="in">
                                      <p:cBhvr>
                                        <p:cTn dur="500" id="24"/>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9"/>
      <p:bldP grpId="0" spid="12"/>
    </p:bldLst>
  </p:timing>
</p:sld>
</file>

<file path=ppt/tags/tag1.xml><?xml version="1.0" encoding="utf-8"?>
<p:tagLst xmlns:p="http://schemas.openxmlformats.org/presentationml/2006/main">
  <p:tag name="PA" val="v5.2.8"/>
</p:tagLst>
</file>

<file path=ppt/tags/tag10.xml><?xml version="1.0" encoding="utf-8"?>
<p:tagLst xmlns:p="http://schemas.openxmlformats.org/presentationml/2006/main">
  <p:tag name="PA" val="v5.2.8"/>
</p:tagLst>
</file>

<file path=ppt/tags/tag11.xml><?xml version="1.0" encoding="utf-8"?>
<p:tagLst xmlns:p="http://schemas.openxmlformats.org/presentationml/2006/main">
  <p:tag name="PA" val="v5.2.8"/>
</p:tagLst>
</file>

<file path=ppt/tags/tag12.xml><?xml version="1.0" encoding="utf-8"?>
<p:tagLst xmlns:p="http://schemas.openxmlformats.org/presentationml/2006/main">
  <p:tag name="PA" val="v5.2.8"/>
</p:tagLst>
</file>

<file path=ppt/tags/tag13.xml><?xml version="1.0" encoding="utf-8"?>
<p:tagLst xmlns:p="http://schemas.openxmlformats.org/presentationml/2006/main">
  <p:tag name="PA" val="v5.2.8"/>
</p:tagLst>
</file>

<file path=ppt/tags/tag14.xml><?xml version="1.0" encoding="utf-8"?>
<p:tagLst xmlns:p="http://schemas.openxmlformats.org/presentationml/2006/main">
  <p:tag name="PA" val="v5.2.8"/>
</p:tagLst>
</file>

<file path=ppt/tags/tag15.xml><?xml version="1.0" encoding="utf-8"?>
<p:tagLst xmlns:p="http://schemas.openxmlformats.org/presentationml/2006/main">
  <p:tag name="PA" val="v5.2.8"/>
</p:tagLst>
</file>

<file path=ppt/tags/tag16.xml><?xml version="1.0" encoding="utf-8"?>
<p:tagLst xmlns:p="http://schemas.openxmlformats.org/presentationml/2006/main">
  <p:tag name="PA" val="v5.2.8"/>
</p:tagLst>
</file>

<file path=ppt/tags/tag17.xml><?xml version="1.0" encoding="utf-8"?>
<p:tagLst xmlns:p="http://schemas.openxmlformats.org/presentationml/2006/main">
  <p:tag name="PA" val="v5.2.8"/>
</p:tagLst>
</file>

<file path=ppt/tags/tag18.xml><?xml version="1.0" encoding="utf-8"?>
<p:tagLst xmlns:p="http://schemas.openxmlformats.org/presentationml/2006/main">
  <p:tag name="PA" val="v5.2.8"/>
</p:tagLst>
</file>

<file path=ppt/tags/tag19.xml><?xml version="1.0" encoding="utf-8"?>
<p:tagLst xmlns:p="http://schemas.openxmlformats.org/presentationml/2006/main">
  <p:tag name="PA" val="v5.2.8"/>
</p:tagLst>
</file>

<file path=ppt/tags/tag2.xml><?xml version="1.0" encoding="utf-8"?>
<p:tagLst xmlns:p="http://schemas.openxmlformats.org/presentationml/2006/main">
  <p:tag name="PA" val="v5.2.8"/>
</p:tagLst>
</file>

<file path=ppt/tags/tag20.xml><?xml version="1.0" encoding="utf-8"?>
<p:tagLst xmlns:p="http://schemas.openxmlformats.org/presentationml/2006/main">
  <p:tag name="PA" val="v5.2.8"/>
</p:tagLst>
</file>

<file path=ppt/tags/tag21.xml><?xml version="1.0" encoding="utf-8"?>
<p:tagLst xmlns:p="http://schemas.openxmlformats.org/presentationml/2006/main">
  <p:tag name="PA" val="v5.2.8"/>
</p:tagLst>
</file>

<file path=ppt/tags/tag22.xml><?xml version="1.0" encoding="utf-8"?>
<p:tagLst xmlns:p="http://schemas.openxmlformats.org/presentationml/2006/main">
  <p:tag name="PA" val="v5.2.8"/>
</p:tagLst>
</file>

<file path=ppt/tags/tag23.xml><?xml version="1.0" encoding="utf-8"?>
<p:tagLst xmlns:p="http://schemas.openxmlformats.org/presentationml/2006/main">
  <p:tag name="PA" val="v5.2.8"/>
</p:tagLst>
</file>

<file path=ppt/tags/tag24.xml><?xml version="1.0" encoding="utf-8"?>
<p:tagLst xmlns:p="http://schemas.openxmlformats.org/presentationml/2006/main">
  <p:tag name="PA" val="v5.2.8"/>
</p:tagLst>
</file>

<file path=ppt/tags/tag25.xml><?xml version="1.0" encoding="utf-8"?>
<p:tagLst xmlns:p="http://schemas.openxmlformats.org/presentationml/2006/main">
  <p:tag name="PA" val="v5.2.8"/>
</p:tagLst>
</file>

<file path=ppt/tags/tag26.xml><?xml version="1.0" encoding="utf-8"?>
<p:tagLst xmlns:p="http://schemas.openxmlformats.org/presentationml/2006/main">
  <p:tag name="PA" val="v5.2.8"/>
</p:tagLst>
</file>

<file path=ppt/tags/tag27.xml><?xml version="1.0" encoding="utf-8"?>
<p:tagLst xmlns:p="http://schemas.openxmlformats.org/presentationml/2006/main">
  <p:tag name="PA" val="v5.2.8"/>
</p:tagLst>
</file>

<file path=ppt/tags/tag28.xml><?xml version="1.0" encoding="utf-8"?>
<p:tagLst xmlns:p="http://schemas.openxmlformats.org/presentationml/2006/main">
  <p:tag name="PA" val="v5.2.8"/>
</p:tagLst>
</file>

<file path=ppt/tags/tag29.xml><?xml version="1.0" encoding="utf-8"?>
<p:tagLst xmlns:p="http://schemas.openxmlformats.org/presentationml/2006/main">
  <p:tag name="PA" val="v5.2.8"/>
</p:tagLst>
</file>

<file path=ppt/tags/tag3.xml><?xml version="1.0" encoding="utf-8"?>
<p:tagLst xmlns:p="http://schemas.openxmlformats.org/presentationml/2006/main">
  <p:tag name="PA" val="v5.2.8"/>
</p:tagLst>
</file>

<file path=ppt/tags/tag30.xml><?xml version="1.0" encoding="utf-8"?>
<p:tagLst xmlns:p="http://schemas.openxmlformats.org/presentationml/2006/main">
  <p:tag name="PA" val="v5.2.8"/>
</p:tagLst>
</file>

<file path=ppt/tags/tag31.xml><?xml version="1.0" encoding="utf-8"?>
<p:tagLst xmlns:p="http://schemas.openxmlformats.org/presentationml/2006/main">
  <p:tag name="PA" val="v5.2.8"/>
</p:tagLst>
</file>

<file path=ppt/tags/tag32.xml><?xml version="1.0" encoding="utf-8"?>
<p:tagLst xmlns:p="http://schemas.openxmlformats.org/presentationml/2006/main">
  <p:tag name="PA" val="v5.2.8"/>
</p:tagLst>
</file>

<file path=ppt/tags/tag33.xml><?xml version="1.0" encoding="utf-8"?>
<p:tagLst xmlns:p="http://schemas.openxmlformats.org/presentationml/2006/main">
  <p:tag name="PA" val="v5.2.8"/>
</p:tagLst>
</file>

<file path=ppt/tags/tag34.xml><?xml version="1.0" encoding="utf-8"?>
<p:tagLst xmlns:p="http://schemas.openxmlformats.org/presentationml/2006/main">
  <p:tag name="PA" val="v5.2.8"/>
</p:tagLst>
</file>

<file path=ppt/tags/tag35.xml><?xml version="1.0" encoding="utf-8"?>
<p:tagLst xmlns:p="http://schemas.openxmlformats.org/presentationml/2006/main">
  <p:tag name="PA" val="v5.2.8"/>
</p:tagLst>
</file>

<file path=ppt/tags/tag36.xml><?xml version="1.0" encoding="utf-8"?>
<p:tagLst xmlns:p="http://schemas.openxmlformats.org/presentationml/2006/main">
  <p:tag name="PA" val="v5.2.8"/>
</p:tagLst>
</file>

<file path=ppt/tags/tag37.xml><?xml version="1.0" encoding="utf-8"?>
<p:tagLst xmlns:p="http://schemas.openxmlformats.org/presentationml/2006/main">
  <p:tag name="PA" val="v5.2.8"/>
</p:tagLst>
</file>

<file path=ppt/tags/tag38.xml><?xml version="1.0" encoding="utf-8"?>
<p:tagLst xmlns:p="http://schemas.openxmlformats.org/presentationml/2006/main">
  <p:tag name="PA" val="v5.2.8"/>
</p:tagLst>
</file>

<file path=ppt/tags/tag39.xml><?xml version="1.0" encoding="utf-8"?>
<p:tagLst xmlns:p="http://schemas.openxmlformats.org/presentationml/2006/main">
  <p:tag name="PA" val="v5.2.8"/>
</p:tagLst>
</file>

<file path=ppt/tags/tag4.xml><?xml version="1.0" encoding="utf-8"?>
<p:tagLst xmlns:p="http://schemas.openxmlformats.org/presentationml/2006/main">
  <p:tag name="PA" val="v5.2.8"/>
</p:tagLst>
</file>

<file path=ppt/tags/tag40.xml><?xml version="1.0" encoding="utf-8"?>
<p:tagLst xmlns:p="http://schemas.openxmlformats.org/presentationml/2006/main">
  <p:tag name="PA" val="v5.2.8"/>
</p:tagLst>
</file>

<file path=ppt/tags/tag41.xml><?xml version="1.0" encoding="utf-8"?>
<p:tagLst xmlns:p="http://schemas.openxmlformats.org/presentationml/2006/main">
  <p:tag name="PA" val="v5.2.8"/>
</p:tagLst>
</file>

<file path=ppt/tags/tag42.xml><?xml version="1.0" encoding="utf-8"?>
<p:tagLst xmlns:p="http://schemas.openxmlformats.org/presentationml/2006/main">
  <p:tag name="PA" val="v5.2.8"/>
</p:tagLst>
</file>

<file path=ppt/tags/tag43.xml><?xml version="1.0" encoding="utf-8"?>
<p:tagLst xmlns:p="http://schemas.openxmlformats.org/presentationml/2006/main">
  <p:tag name="PA" val="v5.2.8"/>
</p:tagLst>
</file>

<file path=ppt/tags/tag44.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FIRST_PUBLISH" val="1"/>
  <p:tag name="ISPRING_OUTPUT_FOLDER" val="F:\我图VIP设计PPT上传\10月份上传文件\372"/>
  <p:tag name="ISPRING_PLAYERS_CUSTOMIZATION" val="UEsDBBQAAgAIAJCuo0gOaiROYgQAAAURAAAdAAAAdW5pdmVyc2FsL2NvbW1vbl9tZXNzYWdlcy5sbmetWG1v2zYQ/l6g/4EQUGADtrQd0KIYEge0xNhEZMmV6DjZMAiMxNhEKDHVi9vs037Nfth+yY6UncR9gaQkgG2YlO+54909d0cfHn/JFdqIspK6OHLeHrxxkChSnclideQs2MmvHxxU1bzIuNKFOHIK7aDj0csXh4oXq4avBHx/+QKhw1xUFSyrkVndr5HMjpz5OHHD2RwHF4kfTsJkTCfOyNX5DS9uka9X+qff3n/48vbd+58PX2/l+sDEM+z7+0DIIr170wMoYFHoJ4BG/CQg58wZmc9hcuGC+TQgzmj7ZZj0PCJnzsh8dsotoogELIl96pGExkkQMusLnzDiOaML3aA13whUa7SR4jOq1wLiWMtSoErJzD5INWwUjehS5oUzTIMkIjGLqMtoGDijWJfl7S8Wljf1WpegrkKZrPilEpnVCRljn9+UogLVvIaMQvCq1xJ+qXMui4NO1RFe0mCSsDD044QE3m7HGZEiQ17JjZqBKBGOSQQAJa9E+QjZxGaZFUdYqWEIUzqZ+vBmxoSpXK0VvOuhdswJxGAuii4pyBESQXbF8TKMPOM0UIU4uuFV9VmX2V5+PAxUFzAN3BBS0GUPwJnB2AFDjCXUjbIUad0FNiNxjCckGYfnkMjAu3CIRHgKdDsdInFBYqAIibtkAnxGJ9gkvKHYLv93/Eq5SWd1i3iagpxx30bqpoId41JggWVadTBMTUw+LiBsFPs/oHGLCt61q5XcCLCjzETZqQgqi0s8k0UfF/SP5ARTn3gJpJUXLhNmS57RmPNbVOga8WzDi1SgS5HyBnL9Fp5lMrPPTJyt/k+N/BvxeltVXm0LUuCR81dD7dmrYd8xq6nAproW+U3dpdo4bGv+Y6wwOf1DE/oc/XH6Y5cEOKLh80Smknmj2qr75PjcWTY0Rp1GPNFT/aP13JbEbW0dUyhYY6n7SxDopqZ/QANU/aVocAKK5m2JhhpOi6sBOoNwCxBo9FiMM3DVngln4MIB8ksyjimD2WgpLitZd44dlo1tgL4f2hTmPCVqcU/GS3GlYcJRgm/a6QO6kI10Z0AfDDd7rYJR5oPJAQCu2uQBSCVzsD/rgbmYkZ0H2gK/d5KlblRmyavktS3y4NsmF9+OTVelzu2u4tUuedsmc/wUK9rDRa3S+YD2f8e/3vF5QL/HRykmOHKniYsDl5hB33BV9RQCChhX+CxOfDw24sCFnNfpGprplW6KrCdQO6t75AQD2PbMseBluv7vn397YnxlSbuLtru/DwIBYpsqSO7A/gx0Laq/ukAYHu/L2UUfqe3dZifX86rDKGThs9wheNtacp3D1kG3XkjybdAwY9idzoAHsU173ZQwug1BmOHoFGqZncKd0YyX11AImdZqEIp1tUnAepj2++tlUytZiCGyT2sl5sCMzhPsefauDeRTMr1ue2YGN4p0e+lWcOnuC+ZOcQB19is8kcl6IKBtTbsqBERv1/c033zbqe5Wlf3D4vD1g/8v/gdQSwMEFAACAAgAkK6jSAh+CyMpAwAAhgwAACcAAAB1bml2ZXJzYWwvZmxhc2hfcHVibGlzaGluZ19zZXR0aW5ncy54bWzVV91u2jAUvucpLE+9LGk7unYooaoKaNVaQIVt7VVlYkOsOnYW21B6tafZg+1JdhwDBbXr0h+kTQgRn5/v/J+Y8Og2FWjCcs2VjPBudQcjJmNFuRxH+MugvX2IkTZEUiKUZBGWCqOjRiXM7FBwnfSZMSCqEcBIXc9MhBNjsnoQTKfTKtdZ7rhKWAP4uhqrNMhyppk0LA8yQWbwY2YZ03iOUAIAvqmSc7VGpYJQ6JHOFbWCIU7Bc8ldUES0BdEJDrzYkMQ341xZSU+UUDnKx8MIvzs8dp+FjIdq8pRJlxPdAKIjmzqhlDsviOjzO4YSxscJuHtQw2jKqUkivFdzKCAdPEQpsH3oxKGcKMiBNHP4lBlCiSH+6O0Zdmv0guBJdCZJyuMBcJCLP8LNwfWnq17r4uy08/l60O2eDU573olCJ1jHCYN1QyE4pGwes6WdkBhD4gT8Bp0REZqFwSppITZScs05d0ZDJSD3hRa0UTpktENStlKN/g2XbZDcxWgEgYhZhI9zTgRG3BDB46WytkNtuCmq3l6VRIAF7cnQeR/fm/fZiROSa7bq1oKjXc7jxjdlBUUzZZHgNwwZhSB+m8JTwtBqcdAoV2lBhfYxSAsOFiecTRk9KnI6B/yToSswkVrQhF7NBDPewnfL79CQjVQOuIxMoLOBzrXHrz4LOCNa34OShY9b/bPTZuv6tNNsXW65AAmdEBk/ExwKztLMbASfzJBUZqEH6YiJ1awoCuW04JWJrfryMmieWuHL/NbFWIHeYEk2Y+U5hfmrB6XNJmRSDKIbrgIaRpBDSTwmMGJYF1xaVhYwJhIpKWaIxLDWtBvrCVdWA8UPsIfWL/fQ6yMui9MYVhtYzCnLS0Hu7O69r+1/ODj8WK8Gv3783H5Sab7we4I4c37jnzy58pdr/+E2DAO3pR9f2ia3/+bO7l20vpbJa6d1OShV0la/FFy3jFT3cxmpC/+S6a28YEq5AEtp7IcM1pLgKTeMvmWLvaBNXvVu9z22mTbZYMyvGY3/JmR/Wl4T1+6FYfDoxdVxUi55ColwK3F5223s13bgpvkoq1IBtPX/Do3Kb1BLAwQUAAIACACQrqNItfwJZLoCAABVCgAAIQAAAHVuaXZlcnNhbC9mbGFzaF9za2luX3NldHRpbmdzLnhtbJVWbW/iMAz+fr8Ccd/p7pWd1CExxkmTdrfpNu172po2Ik2qJGXHv784TdYEKPSwJhH7eWzHsc1StaV88WEySXPBhHwGrSkvFWq8bkKLm2nWai34LBdcA9czLmRN2HTx8af9pIlFXmKJHcixnA3JoQ8zt58xFBfj2xxliJCLuiF8/yBKMctIvi2laHlxMbVq34BklG8N8urHfLUeDMCo0vca6iin9TXKOEojQSnAlL6vUS6yGMmA+UhX9jOS04c6f/sD2o4qqi1t+QlliNaQEuIiXy9RhvHceI9fZY5ynqDhrzbQL59RBqGM7EHGzu++ogwyRNM2/9MjjRQlFjTmnH/Edw4TpDDjh1ldoVwk4IUw0MVXcOWxd70LQO5rOPcpjqsU7AnrerAQ8NEzBgstW0gTf+psqhJvj6028wGLDWHKAEJVD3oyST+RVnk3sa7H/YE3yovQl9P0kFfB2hpWXcKBu1jf41erW7srQqfvuiBDCTunDFLslT3yt6nrETJQ9shnRgt45Gx/nMGhqSP5R74l7jnP199YgRNzLJzVn7wVIz3g6KogVafwmFoUsFCYzgutAd8tTayuSyk5yinlZEdLoqngvxCX7e1lVJocGFyvne6sVFPN4FTD2RzNmg7LZc9xPzpr3JDdz0J/ue480WaL30yJ1iSvavOzpKYTxzNjYgozTU4zcE8aOMh7vhEBx8YeItVEbkG+CMHGhuFCgxrrXnTDNQRPk6AGaXK6yqlzcqr8vK0zkGvzahSUr3Ks7IAVLStm/vQrhTcoDhgD1o6qK+OPE/rel4HCNQEQmVe+a7tDZ6lbpimDHfjhDxT2ykN3S5Xp0qGGW+oH2Oiw5ZxmVE+6XdH3SrxDAv0J/KtJK3J8YBnR9ppkyt4smny/hvtcosXs1xk2X7jJ7Nn1UuTY2I8raJT47+Q/UEsDBBQAAgAIAJCuo0gqlg9n/gIAAJcLAAAmAAAAdW5pdmVyc2FsL2h0bWxfcHVibGlzaGluZ19zZXR0aW5ncy54bWzNlm9PGjEYwN/zKZouvpRT56YjdxgjGIlOiLBNX5lyLVxjr721PfB8tU+zD7ZPsqdXQIiOnUaWhRDo0z6/51/7tOHRfSrQhGnDlYzwbn0HIyZjRbkcR/jL4HT7ECNjiaREKMkiLBVGR81amOVDwU3SZ9bCUoMAI00jsxFOrM0aQTCdTuvcZNrNKpFb4Jt6rNIg08wwaZkOMkEK+LFFxgyeESoA4JsqOVNr1moIhZ70WdFcMMQpeC65C4qIM5sKHPhVQxLfjbXKJT1RQmmkx8MIvzs8dp/5Gk9q8ZRJlxLTBKET2wahlDsniOjzB4YSxscJeHuwj9GUU5tEeG/fUWB18JRSsn3kxFFOFKRA2hk+ZZZQYokfenuW3VszF3gRLSRJeTyAGeTCj3BrcHt202tfXXQuz28H3e7FoNPzTpQ6wSonDFYNheCQynXMFnZCYi2JE/AbdEZEGBYGy6L5spGSK865MRoqAakvtTAagaeiiPCx5kRgxC0RPF7MWqLHzJ5yATE43d36SFr8CPTxxgnRhi0bms8Yl8W4+U3lgqJC5UjwO4asQhBRnsK/hKHldKORVmkpFcRYZASnDE04mzJ6VGZpBvyToRswkeagCZsvE8x6C99z/oCGbKQ0cBmZwFYFOTeeX38ROCPGPELJ3Met/kWn1b7tXLba11suQEInRMYvhEMJWZrZjfBJgaSycz1IR0xyw8qiUE7LuSqx1V9fBsPTXPgyv3UxltAbLMlmrLykMH/1oLLZhEzKg+gOV4mGI8ihJJ4JEzEcdy5zVhUYE4mUFAUiMTQq4471hKvcgMQfYI82r/fQ6yMuy9EYbg6wqCnTlZA7u3vv9z98PDj81KgHv3783F6rNGvhPUGcOd/DT9Y28UUjf9oNw8D1zufbsNX5v+rCvav21yqZumxfDyoVqd2vhOtWWdU9r7Lqyl8bvaUro5IL0GbG/thAoxE85ZbRt9w0ryj8+vvXb4s3KvwGo1i7ff/fIPxo8dxaeV+FwbMPwBrIVx/TzdpvUEsDBBQAAgAIAJCuo0hocVKRmgEAAB8GAAAfAAAAdW5pdmVyc2FsL2h0bWxfc2tpbl9zZXR0aW5ncy5qc42UTW/CMAyG7/wKlF0nxD5hu6HBpEkcJo3btEMoplSkSZWkHR3iv68OX03qjsUX8vLkdewq3na61WIR6z53t+6327/7e6cBalbncO3rokVPUWdGJAuYJSmIRAILkOJ49CTvzgRlzKQznZcfaGtqfkzhP0suTB3PCAtNaIY6XBDgN6FtqMM/J7FTq2tfU63R89xaJXuRkhak7UmlU+4YdvXqVr3EAFYF6AvokkfgmQ7caiPPjg8DjDoXqTTjspyqWPXmPFrHWuVy0ZZ/VWagq0++3gP9p8HLxLMTibFvFtIw8WSI0U5mGoyBQ97HCQYJCz4HUfPtu/UH6hk3CwroIjGJPdKjG4w6nfEYGl0ajjB8TFZejW4OMJqchY3dE3e3GB4heAm6YTW+x/BAleXZPz5gplWMHWmgzZ6fUKH4IpHxIXUfg+Twsmjb1r1zoe76Y+Y9IRU8oRX1/NK22RGChgCtN5aOeU2Qd0rZCUqURA5FaNS0Kug5YsM5gvvPLuPW8miVVuOhGo5VG7heg54pJarbf126Z5irs/sFUEsDBBQAAgAIAJCuo0g9PC/RwQAAAOUBAAAaAAAAdW5pdmVyc2FsL2kxOG5fcHJlc2V0cy54bWydkbEKwjAQhvc+RbjdxG6lJHUT3Bx0lpqmGmkvJZdaH9+UinSRgEMg//F9PyQnd6++Y0/jyTpUkPMtMIPaNRZvCs6n/aYARqHGpu4cGgXogO2qTNq8wKM3ZAKxWIGk4B7CUAoxTRO3NPjYQK4bQywmrl0v4ukditkUw6LC4pb2L/szgyrLGJPX0XbhgFW8x7QgjLxWMDsXjdxi60D8AhqTAEyqwVACaH0CeAwJwI8rQIrvm+ekRwrxo2KQYrWeKnsDUEsDBBQAAgAIAJCuo0izv7NQbQAAAHIAAAAcAAAAdW5pdmVyc2FsL2xvY2FsX3NldHRpbmdzLnhtbA3MPQ6DMAxA4Z1TWJ7K0L+NgcDGWFUqPYAVLITk2CixqnJ7sr3h0+vHfxL4cS6bacDn7YHAGm3ZdA34nadrh1CcdCEx5YBqCOPQ9GKR5MPuFRbYhQ7OM6cazi9KVb4zF1Ynr2e4RNuPFu9DcwJ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kK6jSIyYS/o+CAAAjyAAACkAAAB1bml2ZXJzYWwvc2tpbl9jdXN0b21pemF0aW9uX3NldHRpbmdzLnhtbLVa627iShL+v0/RYnWks9IqXMwtK4aVL01iDTEc7CQzu1qhBneCFdvNsRtmOOLHPs0+2D7JVrftYBMgdmYWT6JxddVX1XXrCxnEL16ob2LOAu8Pwj0W2pRzL3yOh39CaLBkPoumEY0pj+sHyqMXuuybGT4xQQNqzEnoksjVxWg8bKCR/KB+T+0bfXhra+0W6rVxC/eRgTs6jF0rxrWiw5jRauqD+hFEghvRJQ35adRBvTD6VsAMYxpxM3Tp96FS5M4PFWdwExHXA7542G2LZ59p3Rtt8aB2s9Pr4H1LVRSli/SO0TQa+17vuqc2EW60Ow1lr/VbSktBzU6ned3dN3utjgJvo+suoLTxdRe1e+12y9i3cAukkapqRkvf95TrZlMFbbh/re9HI63XaKBms6m0jX2nq4y0BgJuBTBUpS8cqBiKpnT3qqY2+woa6SNt1N5jA3f1Duq3cLfR2Lc1TWk0Ds49zC7vrgO19HQyd74DeDIEJ0dFbtVPJNdguYkiYHZosPYJpygkAf1UkzkZcpmx6NclW+/+UksTVCZzxp7ZVaQmRCALsOEJrEFdjmRs0q58YeTpyHM/1RYbzll4tWQhB6irkEUB8WvDPye5k86sjCTb0qiK3BNZ0oO6nvyUFUt1QT7Dc0loyYI1CXdj9syuFmT58hyxTeiWMnO1W9PI98IX4G5c93R8UZHvxdzkNCjYh/viKS+2hnjGVJjXxeIpJemTBfUzjQ35qSB3UPm+R45Et17scSmqNsVzSXRNnmkxAH1VPJdlQtBSjFpPPO8LcfqdA7siyr91kd0nOxoVlSTt8qIUW2/WVfNpHbFn4eyi3PuBfpXzGXSf8FlY2BBPKSExQaGwVJRSt8n5G0eM6etxLxkEoAWCm28uKUlCTrW5PrmbqtbX+XhyM5lr5k1tqCdViURZ/trq9r83O13oXKlcSST7Th2Pi1hIgnUa5bAsZzYZzwEQj+cW/uLUhuJ3ZdHJvTM2LVwbpv+pDDCd4YfaUPwuI3o/m2HLmdtj08Bz055bE0f6ZYwdbNSGX9kGrciWIs7Q1qPfEF9RBO3ZiyiKfc+VA6Jle+GGltBnTO5U05rPsO3MTN0xJ1ZtaLMo2v1VIpMNX0HyrEiMXC8mC5+6Ui2kiBxf51co+MdXHnCygHjhVRntM/XRtG7mzmQytufYMjJKbYhDFxkREZqqA81UG88AIyKwjn9MfC6zTyIg1fcrg9yaN7dj+HGEIbfe88qHH/4Ba6YYQjKlYQlBSBw8g6yz7cfJzBA+BIWIoDWJ428scgtJkw9dCWzT0ieQmrqTw3cETIYNgffCJaQOXfISeHfYttUbPNcmXyDHoTYnFYUmn6EkP1cU+optqCFslxCz1AfzRhUVIcowK5CsBpdE5Lu/Q2S5BDnhza3HNjFQhIehTGQ1xleVNdn4t3sIpKmOz1R7AgzOlm/P3paCKZELy1wJXdCGdGyI7Prt3vzHfKSaY2zMId2MyePckV1SKA3IDoWMI+JuSbikaEGXZAOVsIMx13PlmIi8NOH3jfcHIjztP7+krcsy8JdfPmBSoeGdsAz2y6AMtilr/p524bZ0Bh80ROT6WSvKOODDJtg6ttSZOfk5IYq9YOMnXfpnBOrVuKrBeteOH/dX+bD9H4yxkxasmdDRNI9VEsKwEoslBxZPv5KgaY1AXXpYhIYvTqiVAKxJimEx9AMwD+C5giEP4NFqEI9Ys00HNluPdCFOHyWEZa0mUTsdb3FG9Ckc0F9LdUGfGOyXfEq2yUYG1i4Z/jJRzm2VCkuLYzpjMNwCzOckqQDV9wJxhioHe3+HM1ckq0FhPo9s47uyun3vRa4I4OdNQN/uw54iFkiqT+Isr5NF6e8/aEgyxVmid1ptA/FaoKVjlavPH4qYjdWZfjvXVUvH4kQh6tkvLwfVIXwyduz5WNUEApRJQPhyBavwkzjnlcdKTgQGHqmAl07epiRarv777/+UhzmyJ6GilPq3qjhQ/KJr4le8f1qM0/hfJXAcVSuKypeSgumBKhMtf75yTEjQn3JkIcmyFLBAXHGVUg0lkIZRdRxVv72DKrFlUbBNBHvBiiB36uwzND65168N70j0Ao3TYcyvCiQ9L3KTV7bhcMTdcN8LaUXxH16JxOQdczpXDUOe/aFGfW/5kiy/Lhxg0ms+5LPnKnj6rWpBdz6CpK7Hq2PKxS3rWtASkvdDQ9ieXOteCYcLFZ9AD+eF+5mQR8yfiputt1e5wCAu4iCNhzwSR/rsLc8Rr9i3NHbDJ+LHwJYnHbNOwYap2CymkEXaMfdM1I6bx00px4wPzId1QU+mk4Mu0o+ldF2TN795Ba+0N5bDMSsdypl+IB7zW/Q7f8OfIx7z22JNmcC57q1Nx0N50ew6TiNRnl4mdsBDQ9mlUp7srcgjLBiLa9k4N5GUUOQMmEuHcm10vICm5SxoeYPrZywehK/blzshs9jJacfia4fCwCF965fzd8A97tPzyS3nASWYd7V8P1UBKc+pEki+Pjh2RkJFfLemn2pwECHLlej0cQ2lGJ9qwp3JNzTn5NZZPxPtLCcprbksGsh+Ltt5JZWh6OLVVLGk2C8LDepv/DSoX4rQIIU9H8BwEyxohCEHPOhyaYSKxDz7KrsKe5A70iO5M6N5AL4C7BDOSFkl5AiFxJLbqqxakpf8OOwtuefTLc1aVY6Qc87l+Q9iqI7Lya3yMX3i+fROKZWrIO11h1ws9sAc/ayUPJHllRyNVCw6ThaxnP2JbpUtPgcbTyxHWZsW6Z7v0IwfRb1+QhXwnvP+oJ5fZqFHvfmW9ZgGooB39m8O/gdQSwMEFAACAAgAkK6jSCqKN+aHEQAA8GEAABcAAAB1bml2ZXJzYWwvdW5pdmVyc2FsLnBuZ+3d+VeS2f8AcEszJ2eizcwsbZq0xQXUGjMXWmzSkXKd1FLR1GwzNTMUWVKnsUUldcpdmlzaJW3S3MAlJdSgCZXSlAqFEJUQkR0+9J2az4x+5g/4nvNwDni49znPva/73NUf3lzyOrDvm0WrF2lpaX3j7ubqo6WlA9PS0o7T09WkqHZb7tP8mRfvs2+3VhV1DVfzRSdq1/5dWlrVOH1F2ALN969i3QLjtbQWt396zyPH3I7Q0gq74O66yy8xZGIIfuVBpJIsUOajtJzPH9AGteV+tHya9SNk04+uznrL59ssmXgGKf/ouv5F2jL9+Xt0Lnl5KrRTkJWBFJlobZNiSH7uQT2fdujRUcI2JuOX/fUcWml9FaOnNIlP6yE+LlBIpume9vxm8TC7BDFcL5Gyi2Jk3K9XhZ6fp/v3j7c/rF6lLDvkti2bizvMgrpI3qYZS7uuuNw01P4a0qL194/7Nl7REYoneuamWEV1wM2Vtv/MhrTsTNbucxsjP6BB1U3KsPt3YCb7MiNmlXcjPeWEWd0Y72xQIk4fQZss+Gf2+ZRI7b4fTyuVfKwhDFY1p7rnU8Df+FnUV1ha5ZlFjWTMzv8QuRPivcTAVXd2Rr7REliTd2LZnPvNay1n/PwsogdtN0tz1fghxHvpT3Nv9RBCuZezjNMzt+yWNte9fkuNZpfR0lbuv9R355D97Batn6e/3MB7b8ScOunnNm3ZHEfNmG0P0bWE+bkaZM++XpOMNLBZ0AsgAASAABAAAkAACAABIAAEgAAQAAJAAAgAASAABIAAEAACQAAIAAEgAASAABAAAkAACAABIAAEgAAQAAJAAAgAASAABIAAEAACQAAIAAEgAASAABAAAkAACAABIAAEgAAQAAJAAAgAASAABIAAEAACQAAIAAEgAASAABAA4v8RIkXaNvKI5jIo+R/RAs+nqO1ju8MS0+bG0dM9bb8uP+BVwCqb2WEBW3rOh77PbDNeMCeioJ750YNHD85OhcT+e/v+W/I12ObIOXV9dh5MmWc+v2zn3RezylirKTr1Umib1uwq+QucYS7SkdznHuDm35OmKBvtcU5Tz9gpC0221+NFZ/q6/cFRzU1rx/IY3qP/LNDaHqJEzayA5gXLbfs4jSJhHUkZPe0Q06wSbWVxGSrMLUkiWVUMDclHSd6lF5mqJeSNhm7WjU3IJN7oTFa7qck/YynCtflE+SRFVaH+dtdNF84DRjTlnDO1Hu1CYgedgFSzRfAdeGk7K3TqTTyt5CdLo/TDYARy+0kT9QXDkFe9tG04ebupKlZIdeSjJuLgaFHfczBGcOUKnuYiH7/LecwWC7d3Y5c0CTqN4SVKPlYtH6RikGBRYiP10eSpN0yoWkobNAE3M4J/qHovDkAGmqCn/3geSeD8VlqFLDi6t3Zc/sJROE3N//L0c1JkHtO+ykWXtnmHcuNKk9gFHTQzXtz1Ulq9S9PkzN30ZXEQB8bqn8Din0jVjI3ViKEERsfG7pOl4mbxsPwx+d4rH1IIvphBi8EIiwzVjWxpUnG7WuveI4KXT5SqmY/mv1cz6g9KViG8QY3yyUZEZxWyAVmMHEA2xYFHb65/qgcWqfMmTxVlC2rWTiUHzdT08g4R9gS6XG8OB9PvP1uMPRxQw333V4Wpr3cqR4dYOCgmPLz14hoPxNkqm4iJ7mAE6hoz57vF5ifhL3xRTWZOlHbe8h7ZyBMVYj/kTiSl1jP/pDdEuSHhvlZOXgdrUpzO0PuWpTgR7J1drkrW+UXw8HJ4gr+IaVDfWZL51taE4JTR4b3gIvf9iDFT0tn/wbb0XF42GotDru28ya3JqwjhvJMGtI7suH6cfCg7ST7An+iud7D/3K+2m2mLmq08BfG99zAF16mKu1iSLwqTwPDgPJx5l0opZX6VhOK2DbR442NppJHwQbPA/CCmqSWrO6hS7BX2myrZpGbLhgzRvguEpXu3pMLwmMTbXjbwKxlmf1TZU4N/mFE6j4ktbnmAuy9u8QAzBxBbBk34n2oSkL12akfyAC/58Ll+auGXDm7nxRx8vwJaDe3s/n26NjaDKewt5QzwOTVnD4piWyNoobaLEdGQO6RWPBZ7RbqgbyM3vOMhe8qJGoaFnGpsXApjC0JXw2oXXK9Pj8aRVmw4Z2QEphNJ5IG8SO6o49PBhOblziOR07+nNzs7QDnkz2Ph1rEbRCeWOZaZIyW/9kDEBpvmMbnMW8StUVzLfqcgSH1laM1Esm+G/t2rPiBDjyoxqMBX37wxQ8+cp349tY0/7UQVEUscYjjPP98Q8bJlv8r81uDNpy8DmdyrcSUkrJJO8eBUT8e2jqxOdUdvplbx432qy4mGXYUxeg1nC0xKlWF+8IN2mX50fpgPyUXJwFUy2yOQVJGZHx0rPYYC5coeC5RenSz4jDPM2u7MB371TGQ1hKJITI4P+WsaPG6cOPGYMYDanBUja1CCA+FYpSjtJmWtvnnRa9zx4w3jYekr7oQ37TksNHPIU8Y/EF1KWpArIIz0qk/Lb6XjBDUIbGkC1cCmU1xWgHH368hpyFt06LsTmedtlZUE+q07HLvM9QY7Kj3tQJvoQritbduBqWQYicsrzBvtTaWYqj6mP8C29MnTg/kLG4pmZPiZhdGTZOXnKRetm6UkbDWZSuLa4M9RXtlg+b6o4XTVycJUSop+ruznxAbXV7pnGXmHMsAdd9I9sdbOpAr7+SC4OusJtYE4UoHJ2mlLJazvSAyw2tdJ8NQUe3EzS1CJsH//g/P93V2R6vnPX+ad6uu+rjJhFRH7u5vZkfWWA2tObEniBPJ7hzHyiSunGya4OrkiIqjZ3pN///NC9jbomzVTnnoM+JvnWNWYP0k2Fk6XPUmSfTSEo+KEvb6e0RiVEM+cEfBqOb6kGYWQBkddaJWohbgkXlJf+xg2F1fGi8ubtEBjRBKRZk7Yjh4Q2PbzvEkhBHoVo84khOMPwpeGK5HOTJlItiaUQecnr2SNOo/IC/TMF+rmml01mQQZ6bocVmYRhwUYGfcWPLOH3f1IFtP6dPDXus1/BdK11YxVi5mvtFnH2XABRJXsmibLT2Dg7Jko4T1mMoPVC1/cz9/mMlmivpLDJ6lVHblZq7KbrD1ijCnCQjx561u/p7dNWYxOeOLp5BKe1A9211S0A8eoe++uXMWpFnqpxeeDecLHBBqRSXOFLIWttBh5aVySLtc+SWmJ5D+zTiZvyn/4OKK73Sjs8/p3J6VuGMm7EWCrSj2NWgY9uITuOb4PUoBZBo9jaSY+otVZGP7oILkdq+TBwSbYhuHbHF/olsL7mfPo5MPI5FecpCwcgycy9iRZ5AfNKMj0Xl7wHxE6ZUmrVnMcm9PQIZNS+q+ZFcICaJCmPke2brbF8UHVe1IpAb/2qBGDwojMbX+F/a1LuSfxj6u9kFUtu43bVbcgVyaCqgS4ugfW1zXXB8NYbh25Mm/4+xrPDQFTJJqwWLWAc9FVrpMrayY7ZO3tqh19Vp3q/jpgh2mr67pL2eW3nTB8aHntECm07Wex/l9jLGHVq416Pfijlk5jy8Uyh91uVusrW8tduKZMRLhqe/idmuj9zpk64ddsiWqK3iIhmB4oR1qVCAY4dnAkg3cIfLikVaKyEDVYod2pKDPb9d7OE2erbZXKLAPYmPhT4Rv0zDUrN/R7kmIUDN4Jw/YT+tpfts9IVFc/nNgJCSPdQxPs5X9WJ4iQgk5tqQ2tsTqbEROww+U30+oyk7rdu9HqHG5eXgaccAyidAjGZbzwUTsS19wiRkQyGeGUQRcawjKykxdM4FRdoCgSHjBOypIPkFZEMfLe6JnDMazOzW1JrQOih2jrRKfny0oFHy9/e0GkkvOZTjOvwos2lia+r8WDoIqP7EamcrKDpbeRIV8cO7EW2URvMGwd+X2yfTBd/mWHVHTibfY+k9eO32fgAjn6uVLSQTt1TvFSEDsulOtxZkxchLHrFYxuF2LdzaVrErkhuZxtzril9p3iYCO4jx0839JZfdkqPNhWrbJiHccZwLo6X0oD8i0tYS6yD2XPxSS1cv/e7NQGHofuCUULtoueiLZyW5NRWLcE21g3SAGxzITeGUwj0AuQwc2gsC9bKeLpt9f8Q+pzQs+8tl8zpJlSO/Ne9qivFW9jPjnb4PdaFLnF49sjE26hE8LXM2YOopP0C89qwZT6cSmj5qhr+fFNher4HvIi88jv0EWC/fCoeRX9G0AukrcV1RGrvcfieMdfpoklqvO8iNAJR7Y3h9x2SpV1CCI4R+dOdPK6HP9cJeRGiZrdH+iyuUf31WD1j1TJqnP3rc9peoXTzYxId2cVqqJmhvWBt8hcJM/ALk48DCnAuh9QIhZky8YyZDUVAmevMWkGI1kFnr/2u/xfL6GHS3Vy3SFJrEx7a2Ivu0azkUgfiqc5F2meEaKIpJyIwZS+NlKw7Un1kpcWUAR+V3PaIKeke/p4DmJatPiMYnn4YGnVsM3h/HFxa/tv4g/cks8V/bo4LcVTs2U98lU26usd6DeyDeqaWG9TUwarR21WtEiLZdzaLxxcCeok7MeSLn/FYnDUT0/LdlgOecoUnTwbKE72snjpnrG4sXeNIcwdBNmVP5CSabxX1S1jWpQs0o2FAmXuYyVY6Uce4Z6qdQ6CFGiG5NEqkbMH27vcWuyJldE7aDK1MB06/WJPEV4xsvEIpaAjZ+mTpzmjob/THPPQaZR82UQheJG5i5djb9mtqIufu17M2wd1wwOO+ePLDQ6MHr9+Ct/VnVQCJvMIJKK/5Z1HTeGaXRHo2IQTV7MNbpREZVfuKl/0CuXgQ/oeXVwoRskHmSthOrnGjX6BSHLj9EceMhmOdHBSsLGxI1lDNp8b52ttcPO0T+OxmhF1g4s19BqTU88pHXS8rmf+iA8/w28WY6Kda3jdp9gWuTFo3mHNmWB9/riksoshWhzPBemBxPNWfNmSv+hu0Uyaw1sKLaXEKly35zvxHaxBFBPcYcQ5FmYr1fGEcKXOASh3KlfTS4j80DzV+Y8fQ0zX1ceIv2w9TDGSd7uYtAgmzoPfS7cqIPmCGSUSNBMtHkrrN1tp/oj0DfNTj9Y0rkWuVGwjMHPgrD2kk8tamLuHyO0fQFSJki2V8969czl25MtgkRnd5odVz4R3xWObzJgclewBWgpPnnhsIX3T0haxbP8YfuHwzH44HCMdJdx0V6qjmdOPVUlhmi6d9Mvy1hFJaznxXOyEYx3alP+C4Bkka+9ol6NjR6lDDn/W2Z7ckoByauCTq/2lZz2OEqbEO/o4Cdfwhk81z0dVKVm1kMSOwasVHCgcBbo8jTdQURHER1IRAWuVX/xODJF2w1Vnwkn8Zz9duGGqeLtwIeN1uOe3vIlGDK4Cuk7zvFAvWNZDZp9buVx3zEI7S1DPvuNEk5Wu9YjywcVvAfNtQrIaWBV2biYmC3PjreJPWtBxmOmy5+0gaNOOwl5WP31D+mRcczxfs1f85eMqrFufsOkywXM8cWNIFP/KlyUoNyVcbTZsM3/nlBMDRU2uwtMIDunhCrMTa2DUpYFnYj8Fy68k5lE+9WmPMsp/p6yS4T8Sg5WtXX8/KHKO3VDdnAginXhfc+zhTPxwvAKFibZ06ITf7GwtH96UJbLvOLl4PboYrZqpn++GhubKfH6WMaV5HxTjUdBGiW0WMj/gPehyvCKtrbvH6r/HPn9tzrR0vJCGpdOSGkmqS/LmVPcp42IhizjVZVG0zxR91lf95uN0lPKQ83gx3B7cCF03+8j/KnonpEBJb3uYmN4654Cr6eFHNrfPSbbTZNgvilkx5ywOAZmrZQzSmsv2X+vO/fEAj/8L1i9nqs+tG970b8H6RR2G8O1L/se9W1rydO9eezOg4Kdfu8RX8Rx32s25IsowsxwTpJlzBJo+ts/dZ/mcf3DceJBy4jsW2b+1HPNOs+Dw2UIaNCYZ8mNhYdfs3yeAavftvnsJhlWYFhB7mn9T60K1NC/3vQdcq3aHpv4HUEsDBBQAAgAIAJCuo0iV7pF+SwAAAGsAAAAbAAAAdW5pdmVyc2FsL3VuaXZlcnNhbC5wbmcueG1ss7GvyM1RKEstKs7Mz7NVMtQzULK34+WyKShKLctMLVeoAIoBBSFASaESyDVCcMszU0oygEIG5mYIwYzUzPSMElslCwNzuKA+0EwAUEsBAgAAFAACAAgAkK6jSA5qJE5iBAAABREAAB0AAAAAAAAAAQAAAAAAAAAAAHVuaXZlcnNhbC9jb21tb25fbWVzc2FnZXMubG5nUEsBAgAAFAACAAgAkK6jSAh+CyMpAwAAhgwAACcAAAAAAAAAAQAAAAAAnQQAAHVuaXZlcnNhbC9mbGFzaF9wdWJsaXNoaW5nX3NldHRpbmdzLnhtbFBLAQIAABQAAgAIAJCuo0i1/AlkugIAAFUKAAAhAAAAAAAAAAEAAAAAAAsIAAB1bml2ZXJzYWwvZmxhc2hfc2tpbl9zZXR0aW5ncy54bWxQSwECAAAUAAIACACQrqNIKpYPZ/4CAACXCwAAJgAAAAAAAAABAAAAAAAECwAAdW5pdmVyc2FsL2h0bWxfcHVibGlzaGluZ19zZXR0aW5ncy54bWxQSwECAAAUAAIACACQrqNIaHFSkZoBAAAfBgAAHwAAAAAAAAABAAAAAABGDgAAdW5pdmVyc2FsL2h0bWxfc2tpbl9zZXR0aW5ncy5qc1BLAQIAABQAAgAIAJCuo0g9PC/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o+CAAAjyAAACkAAAAAAAAAAQAAAAAA6hQAAHVuaXZlcnNhbC9za2luX2N1c3RvbWl6YXRpb25fc2V0dGluZ3MueG1sUEsBAgAAFAACAAgAkK6jSCqKN+aHEQAA8GEAABcAAAAAAAAAAAAAAAAAbx0AAHVuaXZlcnNhbC91bml2ZXJzYWwucG5nUEsBAgAAFAACAAgAkK6jSJXukX5LAAAAawAAABsAAAAAAAAAAQAAAAAAKy8AAHVuaXZlcnNhbC91bml2ZXJzYWwucG5nLnhtbFBLBQYAAAAACwALAEkDAACvLwAAAAA="/>
  <p:tag name="ISPRING_PRESENTATION_TITLE" val="1"/>
  <p:tag name="ISPRING_SCORM_ENDPOINT" val="&lt;endpoint&gt;&lt;enable&gt;0&lt;/enable&gt;&lt;lrs&gt;http://&lt;/lrs&gt;&lt;auth&gt;0&lt;/auth&gt;&lt;login&gt;&lt;/login&gt;&lt;password&gt;&lt;/password&gt;&lt;key&gt;&lt;/key&gt;&lt;name&gt;&lt;/name&gt;&lt;email&gt;&lt;/email&gt;&lt;/endpoint&gt;&#10;"/>
  <p:tag name="ISPRING_SCORM_PASSING_SCORE" val="100.000000"/>
  <p:tag name="ISPRING_SCORM_RATE_QUIZZES" val="0"/>
  <p:tag name="ISPRING_SCORM_RATE_SLIDES" val="1"/>
  <p:tag name="ISPRING_ULTRA_SCORM_COURSE_ID" val="82ADB108-2F67-4B4E-A97E-19ABB6FAC58E"/>
  <p:tag name="ISPRINGCLOUDFOLDERID" val="0"/>
  <p:tag name="ISPRINGCLOUDFOLDERPATH" val="Repository"/>
  <p:tag name="ISPRINGONLINEFOLDERID" val="0"/>
  <p:tag name="ISPRINGONLINEFOLDERPATH" val="Content List"/>
</p:tagLst>
</file>

<file path=ppt/tags/tag5.xml><?xml version="1.0" encoding="utf-8"?>
<p:tagLst xmlns:p="http://schemas.openxmlformats.org/presentationml/2006/main">
  <p:tag name="PA" val="v5.2.8"/>
</p:tagLst>
</file>

<file path=ppt/tags/tag6.xml><?xml version="1.0" encoding="utf-8"?>
<p:tagLst xmlns:p="http://schemas.openxmlformats.org/presentationml/2006/main">
  <p:tag name="PA" val="v5.2.8"/>
</p:tagLst>
</file>

<file path=ppt/tags/tag7.xml><?xml version="1.0" encoding="utf-8"?>
<p:tagLst xmlns:p="http://schemas.openxmlformats.org/presentationml/2006/main">
  <p:tag name="PA" val="v5.2.8"/>
</p:tagLst>
</file>

<file path=ppt/tags/tag8.xml><?xml version="1.0" encoding="utf-8"?>
<p:tagLst xmlns:p="http://schemas.openxmlformats.org/presentationml/2006/main">
  <p:tag name="PA" val="v5.2.8"/>
</p:tagLst>
</file>

<file path=ppt/tags/tag9.xml><?xml version="1.0" encoding="utf-8"?>
<p:tagLst xmlns:p="http://schemas.openxmlformats.org/presentationml/2006/main">
  <p:tag name="PA" val="v5.2.8"/>
</p:tagLst>
</file>

<file path=ppt/theme/theme1.xml><?xml version="1.0" encoding="utf-8"?>
<a:theme xmlns:r="http://schemas.openxmlformats.org/officeDocument/2006/relationships" xmlns:a="http://schemas.openxmlformats.org/drawingml/2006/main" name="">
  <a:themeElements>
    <a:clrScheme name="自定义 98">
      <a:dk1>
        <a:srgbClr val="000000"/>
      </a:dk1>
      <a:lt1>
        <a:srgbClr val="FFFFFF"/>
      </a:lt1>
      <a:dk2>
        <a:srgbClr val="000000"/>
      </a:dk2>
      <a:lt2>
        <a:srgbClr val="FFFFFF"/>
      </a:lt2>
      <a:accent1>
        <a:srgbClr val="C00000"/>
      </a:accent1>
      <a:accent2>
        <a:srgbClr val="FFC000"/>
      </a:accent2>
      <a:accent3>
        <a:srgbClr val="C00000"/>
      </a:accent3>
      <a:accent4>
        <a:srgbClr val="FFC000"/>
      </a:accent4>
      <a:accent5>
        <a:srgbClr val="C00000"/>
      </a:accent5>
      <a:accent6>
        <a:srgbClr val="FFC000"/>
      </a:accent6>
      <a:hlink>
        <a:srgbClr val="C00000"/>
      </a:hlink>
      <a:folHlink>
        <a:srgbClr val="FFC000"/>
      </a:folHlink>
    </a:clrScheme>
    <a:fontScheme name="自定义 1">
      <a:majorFont>
        <a:latin typeface="Arial Black"/>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75</Paragraphs>
  <Slides>16</Slides>
  <Notes>8</Notes>
  <TotalTime>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16</vt:i4>
      </vt:variant>
    </vt:vector>
  </HeadingPairs>
  <TitlesOfParts>
    <vt:vector baseType="lpstr" size="27">
      <vt:lpstr>Arial</vt:lpstr>
      <vt:lpstr>Arial Black</vt:lpstr>
      <vt:lpstr>微软雅黑</vt:lpstr>
      <vt:lpstr>Calibri Light</vt:lpstr>
      <vt:lpstr>Calibri</vt:lpstr>
      <vt:lpstr>胡晓波男神体</vt:lpstr>
      <vt:lpstr>阿里巴巴普惠体 M</vt:lpstr>
      <vt:lpstr>思源黑体 CN Regular</vt:lpstr>
      <vt:lpstr>仿宋_GB2312</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2021-08-22T11:48:09Z</dcterms:created>
  <cp:lastPrinted>2021-08-22T11:48:09Z</cp:lastPrinted>
  <dcterms:modified xsi:type="dcterms:W3CDTF">2021-08-22T05:35:16Z</dcterms:modified>
  <cp:revision>1</cp:revision>
</cp:coreProperties>
</file>