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79" r:id="rId4"/>
    <p:sldId id="257" r:id="rId5"/>
    <p:sldId id="258" r:id="rId6"/>
    <p:sldId id="275" r:id="rId7"/>
    <p:sldId id="276" r:id="rId8"/>
    <p:sldId id="277" r:id="rId9"/>
    <p:sldId id="278"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9144000" cy="5143500" type="screen16x9"/>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1392" userDrawn="1">
          <p15:clr>
            <a:srgbClr val="A4A3A4"/>
          </p15:clr>
        </p15:guide>
        <p15:guide id="3" pos="3648"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182" autoAdjust="0"/>
  </p:normalViewPr>
  <p:slideViewPr>
    <p:cSldViewPr>
      <p:cViewPr varScale="1">
        <p:scale>
          <a:sx n="138" d="100"/>
          <a:sy n="138" d="100"/>
        </p:scale>
        <p:origin x="528" y="102"/>
      </p:cViewPr>
      <p:guideLst>
        <p:guide orient="horz" pos="1620"/>
        <p:guide pos="1392"/>
        <p:guide pos="3648"/>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tags/tag1.xml" Type="http://schemas.openxmlformats.org/officeDocument/2006/relationships/tag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CAC9E-3515-4563-9D9B-53746615290E}" type="datetimeFigureOut">
              <a:rPr lang="zh-CN" altLang="en-US" smtClean="0"/>
              <a:t>2021/3/15</a:t>
            </a:fld>
            <a:endParaRPr lang="zh-CN"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CN"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6C7DCD-568A-488F-BCFD-FDD4F882EE50}" type="slidenum">
              <a:rPr lang="zh-CN" altLang="en-US" smtClean="0"/>
              <a:t>‹#›</a:t>
            </a:fld>
            <a:endParaRPr lang="zh-CN" altLang="en-US"/>
          </a:p>
        </p:txBody>
      </p:sp>
    </p:spTree>
    <p:extLst>
      <p:ext uri="{BB962C8B-B14F-4D97-AF65-F5344CB8AC3E}">
        <p14:creationId val="2981174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391623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7681372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7246646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511924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395034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438616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3451579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3422290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16258115"/>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91291884"/>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1624447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9595812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7148589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8256551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D8BD707-D9CF-40AE-B4C6-C98DA3205C09}"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3/15/2021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2021/3/15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264749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5.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http://dzzq.njnews.cn/res/1/562/2010-02/27/B08/res03_attpic_brief.jpg" id="1028" name="Picture 4"/>
          <p:cNvPicPr>
            <a:picLocks noChangeArrowheads="1" noChangeAspect="1"/>
          </p:cNvPicPr>
          <p:nvPr/>
        </p:nvPicPr>
        <p:blipFill>
          <a:blip r:embed="rId2"/>
          <a:stretch>
            <a:fillRect/>
          </a:stretch>
        </p:blipFill>
        <p:spPr bwMode="auto">
          <a:xfrm flipH="1">
            <a:off x="7086600" y="3028950"/>
            <a:ext cx="3254332" cy="2266950"/>
          </a:xfrm>
          <a:prstGeom prst="rect">
            <a:avLst/>
          </a:prstGeom>
          <a:noFill/>
          <a:effectLst>
            <a:softEdge rad="317500"/>
          </a:effectLst>
        </p:spPr>
      </p:pic>
      <p:sp>
        <p:nvSpPr>
          <p:cNvPr id="5" name="矩形 4"/>
          <p:cNvSpPr/>
          <p:nvPr/>
        </p:nvSpPr>
        <p:spPr>
          <a:xfrm>
            <a:off x="0" y="514350"/>
            <a:ext cx="9144000" cy="2286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4000">
                <a:solidFill>
                  <a:srgbClr val="FFD600"/>
                </a:solidFill>
                <a:effectLst>
                  <a:outerShdw algn="tl" blurRad="38100" dir="2700000" dist="38100">
                    <a:srgbClr val="000000">
                      <a:alpha val="43137"/>
                    </a:srgbClr>
                  </a:outerShdw>
                </a:effectLst>
                <a:latin charset="-122" pitchFamily="34" typeface="微软雅黑"/>
                <a:ea charset="-122" pitchFamily="34" typeface="微软雅黑"/>
              </a:rPr>
              <a:t>一张图告诉你彼得▪林奇的</a:t>
            </a:r>
          </a:p>
          <a:p>
            <a:pPr algn="ctr"/>
            <a:r>
              <a:rPr altLang="en-US" b="1" lang="zh-CN" smtClean="0" sz="4000">
                <a:solidFill>
                  <a:srgbClr val="FFD600"/>
                </a:solidFill>
                <a:effectLst>
                  <a:outerShdw algn="tl" blurRad="38100" dir="2700000" dist="38100">
                    <a:srgbClr val="000000">
                      <a:alpha val="43137"/>
                    </a:srgbClr>
                  </a:outerShdw>
                </a:effectLst>
                <a:latin charset="-122" pitchFamily="34" typeface="微软雅黑"/>
                <a:ea charset="-122" pitchFamily="34" typeface="微软雅黑"/>
              </a:rPr>
              <a:t>投资哲学</a:t>
            </a:r>
          </a:p>
        </p:txBody>
      </p:sp>
      <p:sp>
        <p:nvSpPr>
          <p:cNvPr id="4" name="矩形 3"/>
          <p:cNvSpPr/>
          <p:nvPr/>
        </p:nvSpPr>
        <p:spPr>
          <a:xfrm>
            <a:off x="0" y="2800350"/>
            <a:ext cx="1447800" cy="234315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Tree>
    <p:extLst>
      <p:ext uri="{BB962C8B-B14F-4D97-AF65-F5344CB8AC3E}">
        <p14:creationId val="3159107646"/>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flipV="1">
            <a:off x="0" y="-8878"/>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2286000" y="4336018"/>
            <a:ext cx="66294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说法2：既然股价已经上涨了这么多，它还能涨多少呢？</a:t>
            </a:r>
          </a:p>
        </p:txBody>
      </p:sp>
      <p:pic>
        <p:nvPicPr>
          <p:cNvPr descr="21181262055734981.jpg" id="4" name="圖片 3"/>
          <p:cNvPicPr>
            <a:picLocks noChangeAspect="1"/>
          </p:cNvPicPr>
          <p:nvPr/>
        </p:nvPicPr>
        <p:blipFill>
          <a:blip r:embed="rId2"/>
          <a:srcRect l="3667" r="3667"/>
          <a:stretch>
            <a:fillRect/>
          </a:stretch>
        </p:blipFill>
        <p:spPr>
          <a:xfrm>
            <a:off x="7594092" y="971550"/>
            <a:ext cx="1271016" cy="1271016"/>
          </a:xfrm>
          <a:prstGeom prst="ellipse">
            <a:avLst/>
          </a:prstGeom>
        </p:spPr>
      </p:pic>
      <p:sp>
        <p:nvSpPr>
          <p:cNvPr id="5" name="矩形 4"/>
          <p:cNvSpPr/>
          <p:nvPr/>
        </p:nvSpPr>
        <p:spPr>
          <a:xfrm>
            <a:off x="4114800" y="2754690"/>
            <a:ext cx="5029200" cy="15696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spcBef>
                <a:spcPts val="1200"/>
              </a:spcBef>
            </a:pPr>
            <a:r>
              <a:rPr altLang="en-US" lang="zh-CN" smtClean="0" sz="1600">
                <a:solidFill>
                  <a:srgbClr val="333333"/>
                </a:solidFill>
                <a:latin charset="-122" pitchFamily="34" typeface="微软雅黑"/>
                <a:ea charset="-122" pitchFamily="34" typeface="微软雅黑"/>
              </a:rPr>
              <a:t>如果一只股票的价格上涨，股票评论员会不断地添加新的称谓。如果你喜欢这家公司，你真的需要将这些评论屏蔽起来免遭它们的影响。</a:t>
            </a:r>
          </a:p>
          <a:p>
            <a:pPr>
              <a:spcBef>
                <a:spcPts val="1200"/>
              </a:spcBef>
            </a:pPr>
            <a:r>
              <a:rPr altLang="en-US" lang="zh-CN" smtClean="0" sz="1600">
                <a:solidFill>
                  <a:srgbClr val="333333"/>
                </a:solidFill>
                <a:latin charset="-122" pitchFamily="34" typeface="微软雅黑"/>
                <a:ea charset="-122" pitchFamily="34" typeface="微软雅黑"/>
              </a:rPr>
              <a:t>股票的历史表现和未来表现无关。公司的绩效才与未来表现有关。</a:t>
            </a:r>
          </a:p>
        </p:txBody>
      </p:sp>
    </p:spTree>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a:off x="0" y="-8878"/>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4419600" y="3105150"/>
            <a:ext cx="46482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说法3：我能赔多少？股价只有3美元</a:t>
            </a:r>
          </a:p>
        </p:txBody>
      </p:sp>
      <p:pic>
        <p:nvPicPr>
          <p:cNvPr descr="21181262055734981.jpg" id="4" name="圖片 3"/>
          <p:cNvPicPr>
            <a:picLocks noChangeAspect="1"/>
          </p:cNvPicPr>
          <p:nvPr/>
        </p:nvPicPr>
        <p:blipFill>
          <a:blip r:embed="rId2"/>
          <a:srcRect l="3667" r="3667"/>
          <a:stretch>
            <a:fillRect/>
          </a:stretch>
        </p:blipFill>
        <p:spPr>
          <a:xfrm>
            <a:off x="3022092" y="157734"/>
            <a:ext cx="1271016" cy="1271016"/>
          </a:xfrm>
          <a:prstGeom prst="ellipse">
            <a:avLst/>
          </a:prstGeom>
        </p:spPr>
      </p:pic>
      <p:sp>
        <p:nvSpPr>
          <p:cNvPr id="5" name="矩形 4"/>
          <p:cNvSpPr/>
          <p:nvPr/>
        </p:nvSpPr>
        <p:spPr>
          <a:xfrm>
            <a:off x="4343400" y="1200150"/>
            <a:ext cx="4800600" cy="190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spcBef>
                <a:spcPts val="1200"/>
              </a:spcBef>
            </a:pPr>
            <a:r>
              <a:rPr altLang="en-US" lang="zh-CN" smtClean="0" sz="1600">
                <a:solidFill>
                  <a:srgbClr val="333333"/>
                </a:solidFill>
                <a:latin charset="-122" pitchFamily="34" typeface="微软雅黑"/>
                <a:ea charset="-122" pitchFamily="34" typeface="微软雅黑"/>
              </a:rPr>
              <a:t>如果你买入一只股价为60美元和另外一只6美元的股票，他们的股价全都跌至零，你赔的钱完全一样。</a:t>
            </a:r>
          </a:p>
          <a:p>
            <a:pPr>
              <a:spcBef>
                <a:spcPts val="1200"/>
              </a:spcBef>
            </a:pPr>
            <a:r>
              <a:rPr altLang="en-US" lang="zh-CN" smtClean="0" sz="1600">
                <a:solidFill>
                  <a:srgbClr val="333333"/>
                </a:solidFill>
                <a:latin charset="-122" pitchFamily="34" typeface="微软雅黑"/>
                <a:ea charset="-122" pitchFamily="34" typeface="微软雅黑"/>
              </a:rPr>
              <a:t>空头会选择在股价下降的过程中杀进来，在股价跌至3美元的时候卖空。</a:t>
            </a:r>
          </a:p>
          <a:p>
            <a:pPr>
              <a:spcBef>
                <a:spcPts val="1200"/>
              </a:spcBef>
            </a:pPr>
            <a:r>
              <a:rPr altLang="en-US" lang="zh-CN" smtClean="0" sz="1600">
                <a:solidFill>
                  <a:srgbClr val="333333"/>
                </a:solidFill>
                <a:latin charset="-122" pitchFamily="34" typeface="微软雅黑"/>
                <a:ea charset="-122" pitchFamily="34" typeface="微软雅黑"/>
              </a:rPr>
              <a:t>那么是谁在接盘这些人卖空的股票呢？就是那些说“股价只有3美元，还能跌到哪去”的人。</a:t>
            </a:r>
          </a:p>
        </p:txBody>
      </p:sp>
    </p:spTree>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flipH="1" flipV="1">
            <a:off x="2209800" y="0"/>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228600" y="4324350"/>
            <a:ext cx="46482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说法4：最终，跌去的将全部反弹回来</a:t>
            </a:r>
          </a:p>
        </p:txBody>
      </p:sp>
      <p:sp>
        <p:nvSpPr>
          <p:cNvPr id="1025" name="Rectangle 1"/>
          <p:cNvSpPr>
            <a:spLocks noChangeArrowheads="1"/>
          </p:cNvSpPr>
          <p:nvPr/>
        </p:nvSpPr>
        <p:spPr bwMode="auto">
          <a:xfrm>
            <a:off x="152400" y="2647950"/>
            <a:ext cx="4724400" cy="1828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fontAlgn="base" indent="0" lvl="0" marR="0">
              <a:lnSpc>
                <a:spcPct val="100000"/>
              </a:lnSpc>
              <a:spcBef>
                <a:spcPts val="1200"/>
              </a:spcBef>
              <a:spcAft>
                <a:spcPct val="0"/>
              </a:spcAft>
              <a:buClrTx/>
              <a:buSzTx/>
              <a:buFontTx/>
              <a:buNone/>
            </a:pPr>
            <a:r>
              <a:rPr altLang="zh-CN" lang="zh-CN" smtClean="0" sz="1600">
                <a:solidFill>
                  <a:srgbClr val="333333"/>
                </a:solidFill>
                <a:latin charset="-122" pitchFamily="34" typeface="微软雅黑"/>
                <a:ea charset="-122" pitchFamily="34" typeface="微软雅黑"/>
              </a:rPr>
              <a:t>Johns Manville公司、移动房屋公司、软盘公司--Winchester光盘驱动公司，它们的股价跌下去之后就永远没有反弹回去 。</a:t>
            </a:r>
          </a:p>
          <a:p>
            <a:pPr fontAlgn="base" indent="0" lvl="0" marR="0">
              <a:lnSpc>
                <a:spcPct val="100000"/>
              </a:lnSpc>
              <a:spcBef>
                <a:spcPts val="1200"/>
              </a:spcBef>
              <a:spcAft>
                <a:spcPct val="0"/>
              </a:spcAft>
              <a:buClrTx/>
              <a:buSzTx/>
              <a:buFontTx/>
              <a:buNone/>
            </a:pPr>
            <a:r>
              <a:rPr altLang="zh-CN" lang="zh-CN" smtClean="0" sz="1600">
                <a:solidFill>
                  <a:srgbClr val="333333"/>
                </a:solidFill>
                <a:latin charset="-122" pitchFamily="34" typeface="微软雅黑"/>
                <a:ea charset="-122" pitchFamily="34" typeface="微软雅黑"/>
              </a:rPr>
              <a:t>所以抱牢一只股票并认为它终将反弹到某个价位的想法完全行不通。</a:t>
            </a:r>
          </a:p>
        </p:txBody>
      </p:sp>
      <p:pic>
        <p:nvPicPr>
          <p:cNvPr descr="21181262055734981.jpg" id="5" name="圖片 4"/>
          <p:cNvPicPr>
            <a:picLocks noChangeAspect="1"/>
          </p:cNvPicPr>
          <p:nvPr/>
        </p:nvPicPr>
        <p:blipFill>
          <a:blip r:embed="rId2"/>
          <a:srcRect l="3667" r="3667"/>
          <a:stretch>
            <a:fillRect/>
          </a:stretch>
        </p:blipFill>
        <p:spPr>
          <a:xfrm>
            <a:off x="355092" y="819150"/>
            <a:ext cx="1271016" cy="1271016"/>
          </a:xfrm>
          <a:prstGeom prst="ellipse">
            <a:avLst/>
          </a:prstGeom>
        </p:spPr>
      </p:pic>
    </p:spTree>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flipH="1">
            <a:off x="2209800" y="-8878"/>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304800" y="438150"/>
            <a:ext cx="54864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说法5：情况糟糕得不能再糟糕了，我应该买入</a:t>
            </a:r>
          </a:p>
        </p:txBody>
      </p:sp>
      <p:pic>
        <p:nvPicPr>
          <p:cNvPr descr="21181262055734981.jpg" id="4" name="圖片 3"/>
          <p:cNvPicPr>
            <a:picLocks noChangeAspect="1"/>
          </p:cNvPicPr>
          <p:nvPr/>
        </p:nvPicPr>
        <p:blipFill>
          <a:blip r:embed="rId2"/>
          <a:srcRect l="3667" r="3667"/>
          <a:stretch>
            <a:fillRect/>
          </a:stretch>
        </p:blipFill>
        <p:spPr>
          <a:xfrm>
            <a:off x="3250692" y="1047750"/>
            <a:ext cx="1271016" cy="1271016"/>
          </a:xfrm>
          <a:prstGeom prst="ellipse">
            <a:avLst/>
          </a:prstGeom>
        </p:spPr>
      </p:pic>
      <p:sp>
        <p:nvSpPr>
          <p:cNvPr id="5" name="矩形 4"/>
          <p:cNvSpPr/>
          <p:nvPr/>
        </p:nvSpPr>
        <p:spPr>
          <a:xfrm>
            <a:off x="228600" y="1504950"/>
            <a:ext cx="3124200" cy="30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fontAlgn="base">
              <a:spcBef>
                <a:spcPct val="0"/>
              </a:spcBef>
              <a:spcAft>
                <a:spcPct val="0"/>
              </a:spcAft>
            </a:pPr>
            <a:r>
              <a:rPr altLang="en-US" lang="zh-CN" smtClean="0" sz="1600">
                <a:solidFill>
                  <a:srgbClr val="333333"/>
                </a:solidFill>
                <a:latin charset="-122" pitchFamily="34" typeface="微软雅黑"/>
                <a:ea charset="-122" pitchFamily="34" typeface="微软雅黑"/>
              </a:rPr>
              <a:t>当情况糟糕得不能再糟糕的时候就是买入的时候是很危险的。我见到过处境不佳的公司，下一次你称它们的情况糟糕得让人难以相信，然后你会用可怕、失望或者惨不忍睹等字眼来形容它们的境况，因此仅仅因为某家公司的状况很糟糕而买入是不明智的。</a:t>
            </a:r>
          </a:p>
        </p:txBody>
      </p:sp>
    </p:spTree>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flipV="1">
            <a:off x="0" y="0"/>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3733800" y="4324350"/>
            <a:ext cx="52578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说法6：当股价反弹到某个价格，我就卖出</a:t>
            </a:r>
          </a:p>
        </p:txBody>
      </p:sp>
      <p:pic>
        <p:nvPicPr>
          <p:cNvPr descr="21181262055734981.jpg" id="4" name="圖片 3"/>
          <p:cNvPicPr>
            <a:picLocks noChangeAspect="1"/>
          </p:cNvPicPr>
          <p:nvPr/>
        </p:nvPicPr>
        <p:blipFill>
          <a:blip r:embed="rId3"/>
          <a:srcRect l="3667" r="3667"/>
          <a:stretch>
            <a:fillRect/>
          </a:stretch>
        </p:blipFill>
        <p:spPr>
          <a:xfrm>
            <a:off x="278892" y="209550"/>
            <a:ext cx="1271016" cy="1271016"/>
          </a:xfrm>
          <a:prstGeom prst="ellipse">
            <a:avLst/>
          </a:prstGeom>
        </p:spPr>
      </p:pic>
      <p:sp>
        <p:nvSpPr>
          <p:cNvPr id="5" name="矩形 4"/>
          <p:cNvSpPr/>
          <p:nvPr/>
        </p:nvSpPr>
        <p:spPr>
          <a:xfrm>
            <a:off x="3733800" y="2262247"/>
            <a:ext cx="5410200" cy="20621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你挑选了一个价格，然后说‘我不喜欢这只股票，当股价回到10美元的时候，我就卖出。’这种态度将让你饱受折磨。</a:t>
            </a:r>
          </a:p>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不管你当时的买入价是40美元还是4美元，如果公司成功的因素不在了，如果基本面变弱，那么你应该忘记股票以前的价格走势，希望和祈祷股价上涨没有任何用处。</a:t>
            </a:r>
          </a:p>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我曾经试着这么做过，没用。股票可不知道是你在持有它。</a:t>
            </a:r>
          </a:p>
        </p:txBody>
      </p:sp>
    </p:spTree>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a:off x="-149441" y="-8878"/>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3505200" y="361950"/>
            <a:ext cx="51054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说法7：永远不卖某家公司</a:t>
            </a:r>
          </a:p>
        </p:txBody>
      </p:sp>
      <p:sp>
        <p:nvSpPr>
          <p:cNvPr id="4" name="矩形 3"/>
          <p:cNvSpPr/>
          <p:nvPr/>
        </p:nvSpPr>
        <p:spPr>
          <a:xfrm>
            <a:off x="3429000" y="895350"/>
            <a:ext cx="5334000" cy="15696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人生的一个悲剧是有时候人们会继承股票。</a:t>
            </a:r>
          </a:p>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他们继承了一只股票，不知道这只股票是什么，但是他们的母亲告诉他们，‘不管你做什么，永远不要出售长岛照明公司的股票。‘</a:t>
            </a:r>
          </a:p>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公司是动态的。他们的发展是由一些力量推动的。你必须清楚这些力量是什么。</a:t>
            </a:r>
          </a:p>
        </p:txBody>
      </p:sp>
      <p:pic>
        <p:nvPicPr>
          <p:cNvPr descr="21181262055734981.jpg" id="5" name="圖片 4"/>
          <p:cNvPicPr>
            <a:picLocks noChangeAspect="1"/>
          </p:cNvPicPr>
          <p:nvPr/>
        </p:nvPicPr>
        <p:blipFill>
          <a:blip r:embed="rId2"/>
          <a:srcRect l="3667" r="3667"/>
          <a:stretch>
            <a:fillRect/>
          </a:stretch>
        </p:blipFill>
        <p:spPr>
          <a:xfrm>
            <a:off x="7314692" y="2876550"/>
            <a:ext cx="1271016" cy="1271016"/>
          </a:xfrm>
          <a:prstGeom prst="ellipse">
            <a:avLst/>
          </a:prstGeom>
        </p:spPr>
      </p:pic>
    </p:spTree>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flipV="1">
            <a:off x="0" y="-8878"/>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4381500" y="4273490"/>
            <a:ext cx="43815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说法8：因为没有买入而赔的钱</a:t>
            </a:r>
          </a:p>
        </p:txBody>
      </p:sp>
      <p:sp>
        <p:nvSpPr>
          <p:cNvPr id="4" name="矩形 3"/>
          <p:cNvSpPr/>
          <p:nvPr/>
        </p:nvSpPr>
        <p:spPr>
          <a:xfrm>
            <a:off x="4381500" y="2190750"/>
            <a:ext cx="4610100" cy="1815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记住：如果你没有买入某只股票，然而股价后来涨了上去，你实际上并没有赔钱。</a:t>
            </a:r>
          </a:p>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赔钱的唯一方式就是持有了某只股票，然后股价下跌，这种情况我经历了很多次。</a:t>
            </a:r>
          </a:p>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有一个很常见也很基本的事实是，如果你在一只股票上面投入1000美元，除非你疯了去做保证金交易，不然你的全部损失顶多是1000美元。</a:t>
            </a:r>
          </a:p>
        </p:txBody>
      </p:sp>
      <p:pic>
        <p:nvPicPr>
          <p:cNvPr descr="21181262055734981.jpg" id="5" name="圖片 4"/>
          <p:cNvPicPr>
            <a:picLocks noChangeAspect="1"/>
          </p:cNvPicPr>
          <p:nvPr/>
        </p:nvPicPr>
        <p:blipFill>
          <a:blip r:embed="rId2"/>
          <a:srcRect l="3667" r="3667"/>
          <a:stretch>
            <a:fillRect/>
          </a:stretch>
        </p:blipFill>
        <p:spPr>
          <a:xfrm>
            <a:off x="7491984" y="652876"/>
            <a:ext cx="1271016" cy="1271016"/>
          </a:xfrm>
          <a:prstGeom prst="ellipse">
            <a:avLst/>
          </a:prstGeom>
        </p:spPr>
      </p:pic>
    </p:spTree>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a:off x="0" y="-8878"/>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4572000" y="361950"/>
            <a:ext cx="43434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说法9：这是下一个伟大的公司</a:t>
            </a:r>
          </a:p>
        </p:txBody>
      </p:sp>
      <p:sp>
        <p:nvSpPr>
          <p:cNvPr id="4" name="矩形 3"/>
          <p:cNvSpPr/>
          <p:nvPr/>
        </p:nvSpPr>
        <p:spPr>
          <a:xfrm>
            <a:off x="4495800" y="1200150"/>
            <a:ext cx="4495800" cy="1815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不管什么时候，当你听到‘这是下一个……’的时候赶紧试着中断你的思维不要听后面的话，因 为后面的话将永远是激动人心的。</a:t>
            </a:r>
          </a:p>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下一个伟大的公司永远都没有成功过。下一个玩具反斗城没有成功，下一个家德宝没有成功，下一个施乐都失败了。</a:t>
            </a:r>
          </a:p>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任何时候你听到下一个什么什么的时候，不要理它就是了。</a:t>
            </a:r>
          </a:p>
        </p:txBody>
      </p:sp>
      <p:pic>
        <p:nvPicPr>
          <p:cNvPr descr="21181262055734981.jpg" id="5" name="圖片 4"/>
          <p:cNvPicPr>
            <a:picLocks noChangeAspect="1"/>
          </p:cNvPicPr>
          <p:nvPr/>
        </p:nvPicPr>
        <p:blipFill>
          <a:blip r:embed="rId2"/>
          <a:srcRect l="3667" r="3667"/>
          <a:stretch>
            <a:fillRect/>
          </a:stretch>
        </p:blipFill>
        <p:spPr>
          <a:xfrm>
            <a:off x="7517892" y="3181350"/>
            <a:ext cx="1271016" cy="1271016"/>
          </a:xfrm>
          <a:prstGeom prst="ellipse">
            <a:avLst/>
          </a:prstGeom>
        </p:spPr>
      </p:pic>
    </p:spTree>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矩形 6"/>
          <p:cNvSpPr/>
          <p:nvPr/>
        </p:nvSpPr>
        <p:spPr>
          <a:xfrm>
            <a:off x="2209800" y="0"/>
            <a:ext cx="3581400" cy="51435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304800" y="647640"/>
            <a:ext cx="52578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说法10：股价上涨了，我的说法肯定是对的</a:t>
            </a:r>
          </a:p>
        </p:txBody>
      </p:sp>
      <p:sp>
        <p:nvSpPr>
          <p:cNvPr id="5" name="矩形 4"/>
          <p:cNvSpPr/>
          <p:nvPr/>
        </p:nvSpPr>
        <p:spPr>
          <a:xfrm>
            <a:off x="6324600" y="2114550"/>
            <a:ext cx="2667000" cy="2819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股价上涨了，所以我的看法肯定是对的，或者股价下跌了，我的看法肯定是错的。</a:t>
            </a:r>
          </a:p>
          <a:p>
            <a:pPr fontAlgn="base">
              <a:spcBef>
                <a:spcPts val="1200"/>
              </a:spcBef>
              <a:spcAft>
                <a:spcPct val="0"/>
              </a:spcAft>
            </a:pPr>
            <a:r>
              <a:rPr altLang="en-US" lang="zh-CN" smtClean="0" sz="1600">
                <a:solidFill>
                  <a:srgbClr val="333333"/>
                </a:solidFill>
                <a:latin charset="-122" pitchFamily="34" typeface="微软雅黑"/>
                <a:ea charset="-122" pitchFamily="34" typeface="微软雅黑"/>
              </a:rPr>
              <a:t>显然，人们觉得股价上涨的事实意味着他们是对的。这并不意味着他们可以指点别人。这什么都意味不了。</a:t>
            </a:r>
          </a:p>
        </p:txBody>
      </p:sp>
      <p:pic>
        <p:nvPicPr>
          <p:cNvPr descr="21181262055734981.jpg" id="6" name="圖片 5"/>
          <p:cNvPicPr preferRelativeResize="0"/>
          <p:nvPr/>
        </p:nvPicPr>
        <p:blipFill>
          <a:blip r:embed="rId2"/>
          <a:stretch>
            <a:fillRect/>
          </a:stretch>
        </p:blipFill>
        <p:spPr>
          <a:xfrm>
            <a:off x="6400799" y="1148334"/>
            <a:ext cx="1307654" cy="1296000"/>
          </a:xfrm>
          <a:prstGeom prst="ellipse">
            <a:avLst/>
          </a:prstGeom>
        </p:spPr>
      </p:pic>
    </p:spTree>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p:cNvSpPr/>
          <p:nvPr/>
        </p:nvSpPr>
        <p:spPr>
          <a:xfrm>
            <a:off x="2209800" y="2889841"/>
            <a:ext cx="7010400" cy="2286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7200">
              <a:solidFill>
                <a:srgbClr val="FFD600"/>
              </a:solidFill>
              <a:latin charset="-122" pitchFamily="34" typeface="微软雅黑"/>
              <a:ea charset="-122" pitchFamily="34" typeface="微软雅黑"/>
            </a:endParaRPr>
          </a:p>
        </p:txBody>
      </p:sp>
      <p:sp>
        <p:nvSpPr>
          <p:cNvPr id="12" name="矩形 11"/>
          <p:cNvSpPr/>
          <p:nvPr/>
        </p:nvSpPr>
        <p:spPr>
          <a:xfrm>
            <a:off x="2209800" y="0"/>
            <a:ext cx="3581400" cy="2911771"/>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http://img32.ddimg.cn/61/20/23233282-1_u_1.jpg" id="27650" name="Picture 2"/>
          <p:cNvPicPr>
            <a:picLocks noChangeArrowheads="1" noChangeAspect="1"/>
          </p:cNvPicPr>
          <p:nvPr/>
        </p:nvPicPr>
        <p:blipFill>
          <a:blip r:embed="rId2">
            <a:extLst>
              <a:ext uri="{BEBA8EAE-BF5A-486C-A8C5-ECC9F3942E4B}">
                <a14:imgProps>
                  <a14:imgLayer xmlns:d3p1="http://schemas.openxmlformats.org/officeDocument/2006/relationships" d3p1:embed="">
                    <a14:imgEffect>
                      <a14:backgroundRemoval b="100000" l="0" r="100000" t="0"/>
                    </a14:imgEffect>
                  </a14:imgLayer>
                </a14:imgProps>
              </a:ext>
            </a:extLst>
          </a:blip>
          <a:stretch>
            <a:fillRect/>
          </a:stretch>
        </p:blipFill>
        <p:spPr bwMode="auto">
          <a:xfrm>
            <a:off x="235800" y="1055504"/>
            <a:ext cx="3124200" cy="3124200"/>
          </a:xfrm>
          <a:prstGeom prst="rect">
            <a:avLst/>
          </a:prstGeom>
          <a:noFill/>
        </p:spPr>
      </p:pic>
      <p:grpSp>
        <p:nvGrpSpPr>
          <p:cNvPr id="2" name="组合 1"/>
          <p:cNvGrpSpPr/>
          <p:nvPr/>
        </p:nvGrpSpPr>
        <p:grpSpPr>
          <a:xfrm>
            <a:off x="4919663" y="1237919"/>
            <a:ext cx="4010025" cy="2805887"/>
            <a:chOff x="4572000" y="1543050"/>
            <a:chExt cx="4010025" cy="2805887"/>
          </a:xfrm>
        </p:grpSpPr>
        <p:sp>
          <p:nvSpPr>
            <p:cNvPr id="4" name="手繪多邊形 3"/>
            <p:cNvSpPr/>
            <p:nvPr/>
          </p:nvSpPr>
          <p:spPr>
            <a:xfrm>
              <a:off x="6905626" y="3524250"/>
              <a:ext cx="1276350" cy="495300"/>
            </a:xfrm>
            <a:custGeom>
              <a:gdLst>
                <a:gd fmla="*/ 1209675 w 1209675" name="connsiteX0"/>
                <a:gd fmla="*/ 0 h 485775" name="connsiteY0"/>
                <a:gd fmla="*/ 361950 w 1209675" name="connsiteX1"/>
                <a:gd fmla="*/ 47625 h 485775" name="connsiteY1"/>
                <a:gd fmla="*/ 0 w 1209675" name="connsiteX2"/>
                <a:gd fmla="*/ 485775 h 485775" name="connsiteY2"/>
                <a:gd fmla="*/ 1209675 w 1209675" name="connsiteX3"/>
                <a:gd fmla="*/ 0 h 485775" name="connsiteY3"/>
              </a:gdLst>
              <a:cxnLst>
                <a:cxn ang="0">
                  <a:pos x="connsiteX0" y="connsiteY0"/>
                </a:cxn>
                <a:cxn ang="0">
                  <a:pos x="connsiteX1" y="connsiteY1"/>
                </a:cxn>
                <a:cxn ang="0">
                  <a:pos x="connsiteX2" y="connsiteY2"/>
                </a:cxn>
                <a:cxn ang="0">
                  <a:pos x="connsiteX3" y="connsiteY3"/>
                </a:cxn>
              </a:cxnLst>
              <a:rect b="b" l="l" r="r" t="t"/>
              <a:pathLst>
                <a:path h="485775" w="1209675">
                  <a:moveTo>
                    <a:pt x="1209675" y="0"/>
                  </a:moveTo>
                  <a:lnTo>
                    <a:pt x="361950" y="47625"/>
                  </a:lnTo>
                  <a:lnTo>
                    <a:pt x="0" y="485775"/>
                  </a:lnTo>
                  <a:lnTo>
                    <a:pt x="1209675" y="0"/>
                  </a:lnTo>
                  <a:close/>
                </a:path>
              </a:pathLst>
            </a:custGeom>
            <a:gradFill flip="none" rotWithShape="1">
              <a:gsLst>
                <a:gs pos="0">
                  <a:schemeClr val="accent6">
                    <a:lumMod val="75000"/>
                  </a:schemeClr>
                </a:gs>
                <a:gs pos="44000">
                  <a:srgbClr val="FFCF37"/>
                </a:gs>
                <a:gs pos="100000">
                  <a:srgbClr val="FFCF3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手繪多邊形 4"/>
            <p:cNvSpPr/>
            <p:nvPr/>
          </p:nvSpPr>
          <p:spPr>
            <a:xfrm>
              <a:off x="6905626" y="3910787"/>
              <a:ext cx="304800" cy="438150"/>
            </a:xfrm>
            <a:custGeom>
              <a:gdLst>
                <a:gd fmla="*/ 0 w 304800" name="connsiteX0"/>
                <a:gd fmla="*/ 114300 h 438150" name="connsiteY0"/>
                <a:gd fmla="*/ 304800 w 304800" name="connsiteX1"/>
                <a:gd fmla="*/ 0 h 438150" name="connsiteY1"/>
                <a:gd fmla="*/ 304800 w 304800" name="connsiteX2"/>
                <a:gd fmla="*/ 438150 h 438150" name="connsiteY2"/>
                <a:gd fmla="*/ 0 w 304800" name="connsiteX3"/>
                <a:gd fmla="*/ 114300 h 438150" name="connsiteY3"/>
              </a:gdLst>
              <a:cxnLst>
                <a:cxn ang="0">
                  <a:pos x="connsiteX0" y="connsiteY0"/>
                </a:cxn>
                <a:cxn ang="0">
                  <a:pos x="connsiteX1" y="connsiteY1"/>
                </a:cxn>
                <a:cxn ang="0">
                  <a:pos x="connsiteX2" y="connsiteY2"/>
                </a:cxn>
                <a:cxn ang="0">
                  <a:pos x="connsiteX3" y="connsiteY3"/>
                </a:cxn>
              </a:cxnLst>
              <a:rect b="b" l="l" r="r" t="t"/>
              <a:pathLst>
                <a:path h="438150" w="304800">
                  <a:moveTo>
                    <a:pt x="0" y="114300"/>
                  </a:moveTo>
                  <a:lnTo>
                    <a:pt x="304800" y="0"/>
                  </a:lnTo>
                  <a:lnTo>
                    <a:pt x="304800" y="438150"/>
                  </a:lnTo>
                  <a:lnTo>
                    <a:pt x="0" y="11430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手繪多邊形 5"/>
            <p:cNvSpPr/>
            <p:nvPr/>
          </p:nvSpPr>
          <p:spPr>
            <a:xfrm>
              <a:off x="4838700" y="1543050"/>
              <a:ext cx="3571875" cy="2152650"/>
            </a:xfrm>
            <a:custGeom>
              <a:gdLst>
                <a:gd fmla="*/ 0 w 3571875" name="connsiteX0"/>
                <a:gd fmla="*/ 0 h 2152650" name="connsiteY0"/>
                <a:gd fmla="*/ 0 w 3571875" name="connsiteX1"/>
                <a:gd fmla="*/ 0 h 2152650" name="connsiteY1"/>
                <a:gd fmla="*/ 3571875 w 3571875" name="connsiteX2"/>
                <a:gd fmla="*/ 133350 h 2152650" name="connsiteY2"/>
                <a:gd fmla="*/ 3343275 w 3571875" name="connsiteX3"/>
                <a:gd fmla="*/ 1990725 h 2152650" name="connsiteY3"/>
                <a:gd fmla="*/ 400050 w 3571875" name="connsiteX4"/>
                <a:gd fmla="*/ 2152650 h 2152650" name="connsiteY4"/>
                <a:gd fmla="*/ 0 w 3571875" name="connsiteX5"/>
                <a:gd fmla="*/ 0 h 215265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152650" w="3571875">
                  <a:moveTo>
                    <a:pt x="0" y="0"/>
                  </a:moveTo>
                  <a:lnTo>
                    <a:pt x="0" y="0"/>
                  </a:lnTo>
                  <a:lnTo>
                    <a:pt x="3571875" y="133350"/>
                  </a:lnTo>
                  <a:lnTo>
                    <a:pt x="3343275" y="1990725"/>
                  </a:lnTo>
                  <a:lnTo>
                    <a:pt x="400050" y="2152650"/>
                  </a:lnTo>
                  <a:lnTo>
                    <a:pt x="0" y="0"/>
                  </a:lnTo>
                  <a:close/>
                </a:path>
              </a:pathLst>
            </a:custGeom>
            <a:gradFill flip="none" rotWithShape="1">
              <a:gsLst>
                <a:gs pos="0">
                  <a:srgbClr val="BC9D00"/>
                </a:gs>
                <a:gs pos="44000">
                  <a:srgbClr val="FFD600">
                    <a:alpha val="68000"/>
                  </a:srgbClr>
                </a:gs>
                <a:gs pos="100000">
                  <a:srgbClr val="FFD6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手繪多邊形 6"/>
            <p:cNvSpPr/>
            <p:nvPr/>
          </p:nvSpPr>
          <p:spPr>
            <a:xfrm>
              <a:off x="8172450" y="1676400"/>
              <a:ext cx="409575" cy="1847850"/>
            </a:xfrm>
            <a:custGeom>
              <a:gdLst>
                <a:gd fmla="*/ 228600 w 409575" name="connsiteX0"/>
                <a:gd fmla="*/ 0 h 1847850" name="connsiteY0"/>
                <a:gd fmla="*/ 0 w 409575" name="connsiteX1"/>
                <a:gd fmla="*/ 1847850 h 1847850" name="connsiteY1"/>
                <a:gd fmla="*/ 409575 w 409575" name="connsiteX2"/>
                <a:gd fmla="*/ 209550 h 1847850" name="connsiteY2"/>
                <a:gd fmla="*/ 228600 w 409575" name="connsiteX3"/>
                <a:gd fmla="*/ 0 h 1847850" name="connsiteY3"/>
              </a:gdLst>
              <a:cxnLst>
                <a:cxn ang="0">
                  <a:pos x="connsiteX0" y="connsiteY0"/>
                </a:cxn>
                <a:cxn ang="0">
                  <a:pos x="connsiteX1" y="connsiteY1"/>
                </a:cxn>
                <a:cxn ang="0">
                  <a:pos x="connsiteX2" y="connsiteY2"/>
                </a:cxn>
                <a:cxn ang="0">
                  <a:pos x="connsiteX3" y="connsiteY3"/>
                </a:cxn>
              </a:cxnLst>
              <a:rect b="b" l="l" r="r" t="t"/>
              <a:pathLst>
                <a:path h="1847850" w="409575">
                  <a:moveTo>
                    <a:pt x="228600" y="0"/>
                  </a:moveTo>
                  <a:lnTo>
                    <a:pt x="0" y="1847850"/>
                  </a:lnTo>
                  <a:lnTo>
                    <a:pt x="409575" y="209550"/>
                  </a:lnTo>
                  <a:lnTo>
                    <a:pt x="228600" y="0"/>
                  </a:lnTo>
                  <a:close/>
                </a:path>
              </a:pathLst>
            </a:custGeom>
            <a:solidFill>
              <a:srgbClr val="BC9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手繪多邊形 7"/>
            <p:cNvSpPr/>
            <p:nvPr/>
          </p:nvSpPr>
          <p:spPr>
            <a:xfrm>
              <a:off x="4572000" y="1543050"/>
              <a:ext cx="676275" cy="2152650"/>
            </a:xfrm>
            <a:custGeom>
              <a:gdLst>
                <a:gd fmla="*/ 266700 w 676275" name="connsiteX0"/>
                <a:gd fmla="*/ 0 h 2152650" name="connsiteY0"/>
                <a:gd fmla="*/ 0 w 676275" name="connsiteX1"/>
                <a:gd fmla="*/ 314325 h 2152650" name="connsiteY1"/>
                <a:gd fmla="*/ 409575 w 676275" name="connsiteX2"/>
                <a:gd fmla="*/ 1962150 h 2152650" name="connsiteY2"/>
                <a:gd fmla="*/ 676275 w 676275" name="connsiteX3"/>
                <a:gd fmla="*/ 2152650 h 2152650" name="connsiteY3"/>
                <a:gd fmla="*/ 266700 w 676275" name="connsiteX4"/>
                <a:gd fmla="*/ 0 h 215265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52650" w="676275">
                  <a:moveTo>
                    <a:pt x="266700" y="0"/>
                  </a:moveTo>
                  <a:lnTo>
                    <a:pt x="0" y="314325"/>
                  </a:lnTo>
                  <a:lnTo>
                    <a:pt x="409575" y="1962150"/>
                  </a:lnTo>
                  <a:lnTo>
                    <a:pt x="676275" y="2152650"/>
                  </a:lnTo>
                  <a:lnTo>
                    <a:pt x="266700" y="0"/>
                  </a:lnTo>
                  <a:close/>
                </a:path>
              </a:pathLst>
            </a:custGeom>
            <a:gradFill flip="none" rotWithShape="1">
              <a:gsLst>
                <a:gs pos="0">
                  <a:srgbClr val="FFD600"/>
                </a:gs>
                <a:gs pos="44000">
                  <a:srgbClr val="FFD600">
                    <a:alpha val="66000"/>
                  </a:srgbClr>
                </a:gs>
                <a:gs pos="100000">
                  <a:srgbClr val="FFD600">
                    <a:alpha val="65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a:off x="5410200" y="2000250"/>
              <a:ext cx="2667000" cy="114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solidFill>
                  <a:schemeClr val="tx1"/>
                </a:solidFill>
                <a:latin charset="-122" pitchFamily="34" typeface="微软雅黑"/>
                <a:ea charset="-122" pitchFamily="34" typeface="微软雅黑"/>
              </a:endParaRPr>
            </a:p>
          </p:txBody>
        </p:sp>
        <p:sp>
          <p:nvSpPr>
            <p:cNvPr id="10" name="矩形 9"/>
            <p:cNvSpPr/>
            <p:nvPr/>
          </p:nvSpPr>
          <p:spPr>
            <a:xfrm>
              <a:off x="5262561" y="1909043"/>
              <a:ext cx="2895600" cy="1219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3600">
                  <a:ln>
                    <a:solidFill>
                      <a:sysClr lastClr="000000" val="windowText"/>
                    </a:solidFill>
                  </a:ln>
                  <a:solidFill>
                    <a:sysClr lastClr="000000" val="windowText"/>
                  </a:solidFill>
                  <a:latin charset="-122" pitchFamily="34" typeface="微软雅黑"/>
                  <a:ea charset="-122" pitchFamily="34" typeface="微软雅黑"/>
                </a:rPr>
                <a:t>想了解更多赶紧看书！</a:t>
              </a:r>
            </a:p>
          </p:txBody>
        </p:sp>
      </p:grpSp>
      <p:sp>
        <p:nvSpPr>
          <p:cNvPr id="13" name="矩形 12"/>
          <p:cNvSpPr/>
          <p:nvPr/>
        </p:nvSpPr>
        <p:spPr>
          <a:xfrm>
            <a:off x="5143722" y="3829715"/>
            <a:ext cx="3581178" cy="1219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2000">
                <a:solidFill>
                  <a:schemeClr val="bg1"/>
                </a:solidFill>
                <a:latin charset="-122" pitchFamily="34" typeface="微软雅黑"/>
                <a:ea charset="-122" pitchFamily="34" typeface="微软雅黑"/>
              </a:rPr>
              <a:t>PPT制作：@林晓飞已被注册</a:t>
            </a:r>
          </a:p>
        </p:txBody>
      </p:sp>
      <p:sp>
        <p:nvSpPr>
          <p:cNvPr id="14" name="矩形 13"/>
          <p:cNvSpPr/>
          <p:nvPr/>
        </p:nvSpPr>
        <p:spPr>
          <a:xfrm>
            <a:off x="5143722" y="4128091"/>
            <a:ext cx="3581178" cy="1219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schemeClr val="bg1"/>
              </a:solidFill>
              <a:latin charset="-122" pitchFamily="34" typeface="微软雅黑"/>
              <a:ea charset="-122" pitchFamily="34" typeface="微软雅黑"/>
            </a:endParaRPr>
          </a:p>
        </p:txBody>
      </p:sp>
      <p:sp>
        <p:nvSpPr>
          <p:cNvPr id="3" name="矩形 2"/>
          <p:cNvSpPr/>
          <p:nvPr/>
        </p:nvSpPr>
        <p:spPr>
          <a:xfrm>
            <a:off x="5192666" y="3913874"/>
            <a:ext cx="2011680" cy="365760"/>
          </a:xfrm>
          <a:prstGeom prst="rect">
            <a:avLst/>
          </a:prstGeom>
        </p:spPr>
        <p:txBody>
          <a:bodyPr wrap="none">
            <a:spAutoFit/>
          </a:bodyPr>
          <a:lstStyle/>
          <a:p>
            <a:pPr algn="ctr"/>
            <a:r>
              <a:rPr altLang="en-US" b="1" lang="zh-CN">
                <a:solidFill>
                  <a:schemeClr val="bg1"/>
                </a:solidFill>
                <a:latin charset="-122" pitchFamily="34" typeface="微软雅黑"/>
                <a:ea charset="-122" pitchFamily="34" typeface="微软雅黑"/>
              </a:rPr>
              <a:t>华章经管系列图书</a:t>
            </a:r>
          </a:p>
        </p:txBody>
      </p:sp>
    </p:spTree>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手繪多邊形 7"/>
          <p:cNvSpPr/>
          <p:nvPr/>
        </p:nvSpPr>
        <p:spPr>
          <a:xfrm>
            <a:off x="0" y="-8878"/>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5257800" y="1410589"/>
            <a:ext cx="3581400" cy="289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r"/>
            <a:r>
              <a:rPr altLang="en-US" b="1" lang="zh-CN" smtClean="0" sz="3600">
                <a:ln>
                  <a:solidFill>
                    <a:srgbClr val="FFD600"/>
                  </a:solidFill>
                </a:ln>
                <a:solidFill>
                  <a:srgbClr val="FFD600"/>
                </a:solidFill>
                <a:latin charset="-122" pitchFamily="34" typeface="微软雅黑"/>
                <a:ea charset="-122" pitchFamily="34" typeface="微软雅黑"/>
              </a:rPr>
              <a:t>彼得·林奇</a:t>
            </a:r>
          </a:p>
          <a:p>
            <a:pPr algn="r"/>
            <a:r>
              <a:rPr altLang="en-US" b="1" lang="zh-CN" smtClean="0" sz="3600">
                <a:ln>
                  <a:solidFill>
                    <a:srgbClr val="FFD600"/>
                  </a:solidFill>
                </a:ln>
                <a:solidFill>
                  <a:srgbClr val="FFD600"/>
                </a:solidFill>
                <a:latin charset="-122" pitchFamily="34" typeface="微软雅黑"/>
                <a:ea charset="-122" pitchFamily="34" typeface="微软雅黑"/>
              </a:rPr>
              <a:t>Peter  Lynch</a:t>
            </a:r>
          </a:p>
          <a:p>
            <a:pPr algn="r"/>
            <a:endParaRPr altLang="en-US" b="1" lang="zh-CN" smtClean="0" sz="3600">
              <a:ln>
                <a:solidFill>
                  <a:srgbClr val="FFD600"/>
                </a:solidFill>
              </a:ln>
              <a:solidFill>
                <a:srgbClr val="FFD600"/>
              </a:solidFill>
              <a:latin charset="-122" pitchFamily="34" typeface="微软雅黑"/>
              <a:ea charset="-122" pitchFamily="34" typeface="微软雅黑"/>
            </a:endParaRPr>
          </a:p>
          <a:p>
            <a:pPr algn="r"/>
            <a:r>
              <a:rPr altLang="en-US" b="1" lang="zh-CN" smtClean="0" sz="3600">
                <a:ln>
                  <a:solidFill>
                    <a:srgbClr val="FFD600"/>
                  </a:solidFill>
                </a:ln>
                <a:solidFill>
                  <a:srgbClr val="FFD600"/>
                </a:solidFill>
                <a:latin charset="-122" pitchFamily="34" typeface="微软雅黑"/>
                <a:ea charset="-122" pitchFamily="34" typeface="微软雅黑"/>
              </a:rPr>
              <a:t>      </a:t>
            </a:r>
          </a:p>
          <a:p>
            <a:pPr algn="r"/>
            <a:endParaRPr altLang="en-US" b="1" lang="zh-CN" smtClean="0" sz="3600">
              <a:ln>
                <a:solidFill>
                  <a:srgbClr val="FFD600"/>
                </a:solidFill>
              </a:ln>
              <a:solidFill>
                <a:srgbClr val="FFD600"/>
              </a:solidFill>
              <a:latin charset="-122" pitchFamily="34" typeface="微软雅黑"/>
              <a:ea charset="-122" pitchFamily="34" typeface="微软雅黑"/>
            </a:endParaRPr>
          </a:p>
          <a:p>
            <a:pPr algn="r"/>
            <a:r>
              <a:rPr altLang="en-US" b="1" lang="zh-CN" smtClean="0" sz="3600">
                <a:ln>
                  <a:solidFill>
                    <a:srgbClr val="FFD600"/>
                  </a:solidFill>
                </a:ln>
                <a:solidFill>
                  <a:srgbClr val="FFD600"/>
                </a:solidFill>
                <a:latin charset="-122" pitchFamily="34" typeface="微软雅黑"/>
                <a:ea charset="-122" pitchFamily="34" typeface="微软雅黑"/>
              </a:rPr>
              <a:t> 华尔街传奇股圣</a:t>
            </a:r>
          </a:p>
          <a:p>
            <a:pPr algn="r"/>
            <a:r>
              <a:rPr altLang="en-US" b="1" lang="zh-CN" smtClean="0" sz="3600">
                <a:ln>
                  <a:solidFill>
                    <a:srgbClr val="FFD600"/>
                  </a:solidFill>
                </a:ln>
                <a:solidFill>
                  <a:srgbClr val="FFD600"/>
                </a:solidFill>
                <a:latin charset="-122" pitchFamily="34" typeface="微软雅黑"/>
                <a:ea charset="-122" pitchFamily="34" typeface="微软雅黑"/>
              </a:rPr>
              <a:t>任麦哲伦基金经理人13年</a:t>
            </a:r>
          </a:p>
          <a:p>
            <a:pPr algn="r"/>
            <a:r>
              <a:rPr altLang="en-US" b="1" lang="zh-CN" smtClean="0" sz="3600">
                <a:ln>
                  <a:solidFill>
                    <a:srgbClr val="FFD600"/>
                  </a:solidFill>
                </a:ln>
                <a:solidFill>
                  <a:srgbClr val="FFD600"/>
                </a:solidFill>
                <a:latin charset="-122" pitchFamily="34" typeface="微软雅黑"/>
                <a:ea charset="-122" pitchFamily="34" typeface="微软雅黑"/>
              </a:rPr>
              <a:t>资产由2000万成长至140亿美元</a:t>
            </a:r>
          </a:p>
          <a:p>
            <a:pPr algn="r"/>
            <a:r>
              <a:rPr altLang="en-US" b="1" lang="zh-CN" smtClean="0" sz="3600">
                <a:ln>
                  <a:solidFill>
                    <a:srgbClr val="FFD600"/>
                  </a:solidFill>
                </a:ln>
                <a:solidFill>
                  <a:srgbClr val="FFD600"/>
                </a:solidFill>
                <a:latin charset="-122" pitchFamily="34" typeface="微软雅黑"/>
                <a:ea charset="-122" pitchFamily="34" typeface="微软雅黑"/>
              </a:rPr>
              <a:t>年平均复利报酬率达29%</a:t>
            </a:r>
          </a:p>
          <a:p>
            <a:pPr algn="r"/>
            <a:endParaRPr altLang="en-US" b="1" lang="zh-CN" smtClean="0" sz="3600">
              <a:ln>
                <a:solidFill>
                  <a:srgbClr val="FFD600"/>
                </a:solidFill>
              </a:ln>
              <a:solidFill>
                <a:srgbClr val="FFD600"/>
              </a:solidFill>
              <a:latin charset="-122" pitchFamily="34" typeface="微软雅黑"/>
              <a:ea charset="-122" pitchFamily="34" typeface="微软雅黑"/>
            </a:endParaRPr>
          </a:p>
          <a:p>
            <a:pPr algn="r"/>
            <a:r>
              <a:rPr altLang="en-US" b="1" lang="zh-CN" smtClean="0" sz="3600">
                <a:ln>
                  <a:solidFill>
                    <a:srgbClr val="FFD600"/>
                  </a:solidFill>
                </a:ln>
                <a:solidFill>
                  <a:srgbClr val="FFD600"/>
                </a:solidFill>
                <a:latin charset="-122" pitchFamily="34" typeface="微软雅黑"/>
                <a:ea charset="-122" pitchFamily="34" typeface="微软雅黑"/>
              </a:rPr>
              <a:t>他让投资变成了一种艺术</a:t>
            </a:r>
          </a:p>
          <a:p>
            <a:pPr algn="r"/>
            <a:endParaRPr altLang="en-US" b="1" lang="zh-CN" smtClean="0" sz="3600">
              <a:ln>
                <a:solidFill>
                  <a:srgbClr val="FFD600"/>
                </a:solidFill>
              </a:ln>
              <a:solidFill>
                <a:srgbClr val="FFD600"/>
              </a:solidFill>
              <a:latin charset="-122" pitchFamily="34" typeface="微软雅黑"/>
              <a:ea charset="-122" pitchFamily="34" typeface="微软雅黑"/>
            </a:endParaRPr>
          </a:p>
          <a:p>
            <a:pPr algn="r"/>
            <a:endParaRPr altLang="en-US" b="1" lang="zh-CN" smtClean="0" sz="3600">
              <a:ln>
                <a:solidFill>
                  <a:srgbClr val="FFD600"/>
                </a:solidFill>
              </a:ln>
              <a:solidFill>
                <a:srgbClr val="FFD600"/>
              </a:solidFill>
              <a:latin charset="-122" pitchFamily="34" typeface="微软雅黑"/>
              <a:ea charset="-122" pitchFamily="34" typeface="微软雅黑"/>
            </a:endParaRPr>
          </a:p>
          <a:p>
            <a:pPr algn="r"/>
            <a:endParaRPr altLang="en-US" b="1" lang="zh-CN" smtClean="0" sz="3600">
              <a:ln>
                <a:solidFill>
                  <a:srgbClr val="FFD600"/>
                </a:solidFill>
              </a:ln>
              <a:solidFill>
                <a:srgbClr val="FFD600"/>
              </a:solidFill>
              <a:latin charset="-122" pitchFamily="34" typeface="微软雅黑"/>
              <a:ea charset="-122" pitchFamily="34" typeface="微软雅黑"/>
            </a:endParaRPr>
          </a:p>
          <a:p>
            <a:pPr algn="r"/>
            <a:r>
              <a:rPr altLang="en-US" b="1" lang="zh-CN" smtClean="0" sz="3600">
                <a:ln>
                  <a:solidFill>
                    <a:srgbClr val="FFD600"/>
                  </a:solidFill>
                </a:ln>
                <a:solidFill>
                  <a:srgbClr val="FFD600"/>
                </a:solidFill>
                <a:latin charset="-122" pitchFamily="34" typeface="微软雅黑"/>
                <a:ea charset="-122" pitchFamily="34" typeface="微软雅黑"/>
              </a:rPr>
              <a:t>      </a:t>
            </a:r>
          </a:p>
          <a:p>
            <a:pPr algn="r"/>
            <a:r>
              <a:rPr altLang="en-US" b="1" lang="zh-CN" smtClean="0" sz="3600">
                <a:ln>
                  <a:solidFill>
                    <a:srgbClr val="FFD600"/>
                  </a:solidFill>
                </a:ln>
                <a:solidFill>
                  <a:srgbClr val="FFD600"/>
                </a:solidFill>
                <a:latin charset="-122" pitchFamily="34" typeface="微软雅黑"/>
                <a:ea charset="-122" pitchFamily="34" typeface="微软雅黑"/>
              </a:rPr>
              <a:t>      * 内容摘自他在哈佛商学院纽约俱乐部</a:t>
            </a:r>
          </a:p>
          <a:p>
            <a:pPr algn="r"/>
            <a:r>
              <a:rPr altLang="en-US" b="1" lang="zh-CN" smtClean="0" sz="3600">
                <a:ln>
                  <a:solidFill>
                    <a:srgbClr val="FFD600"/>
                  </a:solidFill>
                </a:ln>
                <a:solidFill>
                  <a:srgbClr val="FFD600"/>
                </a:solidFill>
                <a:latin charset="-122" pitchFamily="34" typeface="微软雅黑"/>
                <a:ea charset="-122" pitchFamily="34" typeface="微软雅黑"/>
              </a:rPr>
              <a:t>1990年年度聚会--晚宴上的演讲</a:t>
            </a:r>
          </a:p>
          <a:p>
            <a:pPr algn="r"/>
            <a:r>
              <a:rPr altLang="en-US" b="1" lang="zh-CN" smtClean="0" sz="3600">
                <a:ln>
                  <a:solidFill>
                    <a:srgbClr val="FFD600"/>
                  </a:solidFill>
                </a:ln>
                <a:solidFill>
                  <a:srgbClr val="FFD600"/>
                </a:solidFill>
                <a:latin charset="-122" pitchFamily="34" typeface="微软雅黑"/>
                <a:ea charset="-122" pitchFamily="34" typeface="微软雅黑"/>
              </a:rPr>
              <a:t>可以说是他迄今为止最全面、最珍贵的投资理念</a:t>
            </a:r>
          </a:p>
        </p:txBody>
      </p:sp>
      <p:pic>
        <p:nvPicPr>
          <p:cNvPr descr="http://cqcbepaper.cqnews.net/cqcb/res/1/20070503/10281178148266193.jpg" id="14338" name="Picture 2"/>
          <p:cNvPicPr>
            <a:picLocks noChangeArrowheads="1" noChangeAspect="1"/>
          </p:cNvPicPr>
          <p:nvPr/>
        </p:nvPicPr>
        <p:blipFill>
          <a:blip r:embed="rId3"/>
          <a:stretch>
            <a:fillRect/>
          </a:stretch>
        </p:blipFill>
        <p:spPr bwMode="auto">
          <a:xfrm>
            <a:off x="1103616" y="1200150"/>
            <a:ext cx="3124200" cy="2322322"/>
          </a:xfrm>
          <a:prstGeom prst="rect">
            <a:avLst/>
          </a:prstGeom>
          <a:ln>
            <a:noFill/>
          </a:ln>
          <a:effectLst>
            <a:outerShdw algn="tl" blurRad="292100" dir="2700000" dist="139700" rotWithShape="0">
              <a:srgbClr val="333333">
                <a:alpha val="65000"/>
              </a:srgbClr>
            </a:outerShdw>
            <a:reflection algn="bl" blurRad="6350" dir="5400000" endA="300" endPos="55000" rotWithShape="0" stA="50000" sy="-100000"/>
          </a:effectLst>
        </p:spPr>
      </p:pic>
    </p:spTree>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flipV="1">
            <a:off x="0" y="-8878"/>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685800" y="971550"/>
            <a:ext cx="6934200" cy="2133600"/>
          </a:xfrm>
          <a:prstGeom prst="rect">
            <a:avLst/>
          </a:prstGeom>
          <a:solidFill>
            <a:srgbClr val="FFD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9600">
                <a:ln>
                  <a:solidFill>
                    <a:srgbClr val="333333"/>
                  </a:solidFill>
                </a:ln>
                <a:solidFill>
                  <a:srgbClr val="333333"/>
                </a:solidFill>
                <a:latin charset="-122" pitchFamily="34" typeface="微软雅黑"/>
                <a:ea charset="-122" pitchFamily="34" typeface="微软雅黑"/>
              </a:rPr>
              <a:t>四个关于投资的规则</a:t>
            </a:r>
          </a:p>
        </p:txBody>
      </p:sp>
      <p:sp>
        <p:nvSpPr>
          <p:cNvPr id="4" name="文本框 3"/>
          <p:cNvSpPr txBox="1"/>
          <p:nvPr/>
        </p:nvSpPr>
        <p:spPr>
          <a:xfrm>
            <a:off x="6096000" y="4019549"/>
            <a:ext cx="2514600" cy="640080"/>
          </a:xfrm>
          <a:prstGeom prst="rect">
            <a:avLst/>
          </a:prstGeom>
          <a:noFill/>
        </p:spPr>
        <p:txBody>
          <a:bodyPr rtlCol="0" wrap="square">
            <a:spAutoFit/>
          </a:bodyPr>
          <a:lstStyle/>
          <a:p>
            <a:r>
              <a:rPr altLang="zh-CN" lang="en-US">
                <a:solidFill>
                  <a:srgbClr val="FFFFFF"/>
                </a:solidFill>
              </a:rPr>
              <a:t>https://www.youyedoc.com/</a:t>
            </a:r>
          </a:p>
        </p:txBody>
      </p:sp>
    </p:spTree>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http://www.feidee.com/licai/attachments/2010/12/1_20101207163813154Gl.jpg" id="4098" name="Picture 2"/>
          <p:cNvPicPr>
            <a:picLocks noChangeArrowheads="1" noChangeAspect="1"/>
          </p:cNvPicPr>
          <p:nvPr/>
        </p:nvPicPr>
        <p:blipFill>
          <a:blip r:embed="rId3"/>
          <a:srcRect r="14667"/>
          <a:stretch>
            <a:fillRect/>
          </a:stretch>
        </p:blipFill>
        <p:spPr bwMode="auto">
          <a:xfrm>
            <a:off x="7772400" y="3005731"/>
            <a:ext cx="1371600" cy="2137768"/>
          </a:xfrm>
          <a:prstGeom prst="rect">
            <a:avLst/>
          </a:prstGeom>
          <a:noFill/>
        </p:spPr>
      </p:pic>
      <p:sp>
        <p:nvSpPr>
          <p:cNvPr id="19" name="手繪多邊形 18"/>
          <p:cNvSpPr/>
          <p:nvPr/>
        </p:nvSpPr>
        <p:spPr>
          <a:xfrm>
            <a:off x="7137400" y="2000250"/>
            <a:ext cx="1016000" cy="1447800"/>
          </a:xfrm>
          <a:custGeom>
            <a:gdLst>
              <a:gd fmla="*/ 0 w 1016000" name="connsiteX0"/>
              <a:gd fmla="*/ 0 h 1447800" name="connsiteY0"/>
              <a:gd fmla="*/ 520700 w 1016000" name="connsiteX1"/>
              <a:gd fmla="*/ 0 h 1447800" name="connsiteY1"/>
              <a:gd fmla="*/ 1016000 w 1016000" name="connsiteX2"/>
              <a:gd fmla="*/ 1447800 h 1447800" name="connsiteY2"/>
              <a:gd fmla="*/ 63500 w 1016000" name="connsiteX3"/>
              <a:gd fmla="*/ 1447800 h 1447800" name="connsiteY3"/>
              <a:gd fmla="*/ 0 w 1016000" name="connsiteX4"/>
              <a:gd fmla="*/ 0 h 14478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47800" w="1016000">
                <a:moveTo>
                  <a:pt x="0" y="0"/>
                </a:moveTo>
                <a:lnTo>
                  <a:pt x="520700" y="0"/>
                </a:lnTo>
                <a:lnTo>
                  <a:pt x="1016000" y="1447800"/>
                </a:lnTo>
                <a:lnTo>
                  <a:pt x="63500" y="1447800"/>
                </a:lnTo>
                <a:lnTo>
                  <a:pt x="0" y="0"/>
                </a:lnTo>
                <a:close/>
              </a:path>
            </a:pathLst>
          </a:custGeom>
          <a:solidFill>
            <a:srgbClr val="BC9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8" name="手繪多邊形 17"/>
          <p:cNvSpPr/>
          <p:nvPr/>
        </p:nvSpPr>
        <p:spPr>
          <a:xfrm>
            <a:off x="2324100" y="1828800"/>
            <a:ext cx="1079500" cy="1733550"/>
          </a:xfrm>
          <a:custGeom>
            <a:gdLst>
              <a:gd fmla="*/ 0 w 1079500" name="connsiteX0"/>
              <a:gd fmla="*/ 0 h 1651000" name="connsiteY0"/>
              <a:gd fmla="*/ 1079500 w 1079500" name="connsiteX1"/>
              <a:gd fmla="*/ 127000 h 1651000" name="connsiteY1"/>
              <a:gd fmla="*/ 660400 w 1079500" name="connsiteX2"/>
              <a:gd fmla="*/ 1651000 h 1651000" name="connsiteY2"/>
              <a:gd fmla="*/ 0 w 1079500" name="connsiteX3"/>
              <a:gd fmla="*/ 0 h 1651000" name="connsiteY3"/>
            </a:gdLst>
            <a:cxnLst>
              <a:cxn ang="0">
                <a:pos x="connsiteX0" y="connsiteY0"/>
              </a:cxn>
              <a:cxn ang="0">
                <a:pos x="connsiteX1" y="connsiteY1"/>
              </a:cxn>
              <a:cxn ang="0">
                <a:pos x="connsiteX2" y="connsiteY2"/>
              </a:cxn>
              <a:cxn ang="0">
                <a:pos x="connsiteX3" y="connsiteY3"/>
              </a:cxn>
            </a:cxnLst>
            <a:rect b="b" l="l" r="r" t="t"/>
            <a:pathLst>
              <a:path h="1651000" w="1079500">
                <a:moveTo>
                  <a:pt x="0" y="0"/>
                </a:moveTo>
                <a:lnTo>
                  <a:pt x="1079500" y="127000"/>
                </a:lnTo>
                <a:lnTo>
                  <a:pt x="660400" y="1651000"/>
                </a:lnTo>
                <a:lnTo>
                  <a:pt x="0" y="0"/>
                </a:lnTo>
                <a:close/>
              </a:path>
            </a:pathLst>
          </a:custGeom>
          <a:gradFill flip="none" rotWithShape="1">
            <a:gsLst>
              <a:gs pos="0">
                <a:srgbClr val="BC9D00"/>
              </a:gs>
              <a:gs pos="50000">
                <a:srgbClr val="FFD600">
                  <a:alpha val="78000"/>
                </a:srgbClr>
              </a:gs>
              <a:gs pos="100000">
                <a:srgbClr val="FFE043"/>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 name="矩形 1"/>
          <p:cNvSpPr/>
          <p:nvPr/>
        </p:nvSpPr>
        <p:spPr>
          <a:xfrm>
            <a:off x="0" y="0"/>
            <a:ext cx="1447800" cy="51435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3" name="等腰三角形 2"/>
          <p:cNvSpPr/>
          <p:nvPr/>
        </p:nvSpPr>
        <p:spPr>
          <a:xfrm rot="5400000">
            <a:off x="200025" y="-200025"/>
            <a:ext cx="1962150" cy="2362200"/>
          </a:xfrm>
          <a:prstGeom prst="triangle">
            <a:avLst/>
          </a:prstGeom>
          <a:solidFill>
            <a:srgbClr val="FFD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6" name="等腰三角形 5"/>
          <p:cNvSpPr/>
          <p:nvPr/>
        </p:nvSpPr>
        <p:spPr>
          <a:xfrm rot="5400000">
            <a:off x="-114300" y="1162050"/>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7" name="等腰三角形 6"/>
          <p:cNvSpPr/>
          <p:nvPr/>
        </p:nvSpPr>
        <p:spPr>
          <a:xfrm rot="5400000">
            <a:off x="-114300" y="2305049"/>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8" name="等腰三角形 7"/>
          <p:cNvSpPr/>
          <p:nvPr/>
        </p:nvSpPr>
        <p:spPr>
          <a:xfrm rot="5400000">
            <a:off x="-114300" y="3371850"/>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9" name="圓角矩形 8"/>
          <p:cNvSpPr/>
          <p:nvPr/>
        </p:nvSpPr>
        <p:spPr>
          <a:xfrm>
            <a:off x="228600" y="590550"/>
            <a:ext cx="685800" cy="609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6000">
                <a:ln>
                  <a:solidFill>
                    <a:srgbClr val="333333"/>
                  </a:solidFill>
                </a:ln>
                <a:solidFill>
                  <a:srgbClr val="333333"/>
                </a:solidFill>
                <a:latin charset="0" pitchFamily="18" typeface="Times New Roman"/>
                <a:cs charset="0" pitchFamily="18" typeface="Times New Roman"/>
              </a:rPr>
              <a:t>1</a:t>
            </a:r>
          </a:p>
        </p:txBody>
      </p:sp>
      <p:sp>
        <p:nvSpPr>
          <p:cNvPr id="12" name="矩形 11"/>
          <p:cNvSpPr/>
          <p:nvPr/>
        </p:nvSpPr>
        <p:spPr>
          <a:xfrm>
            <a:off x="1981200" y="590550"/>
            <a:ext cx="44196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3600">
                <a:solidFill>
                  <a:srgbClr val="333333"/>
                </a:solidFill>
                <a:latin charset="-122" pitchFamily="34" typeface="微软雅黑"/>
                <a:ea charset="-122" pitchFamily="34" typeface="微软雅黑"/>
              </a:rPr>
              <a:t>了解你持有的股票</a:t>
            </a:r>
          </a:p>
        </p:txBody>
      </p:sp>
      <p:sp>
        <p:nvSpPr>
          <p:cNvPr id="17" name="手繪多邊形 16"/>
          <p:cNvSpPr/>
          <p:nvPr/>
        </p:nvSpPr>
        <p:spPr>
          <a:xfrm>
            <a:off x="2971800" y="2127250"/>
            <a:ext cx="4457700" cy="1435100"/>
          </a:xfrm>
          <a:custGeom>
            <a:gdLst>
              <a:gd fmla="*/ 114300 w 4457700" name="connsiteX0"/>
              <a:gd fmla="*/ 0 h 1435100" name="connsiteY0"/>
              <a:gd fmla="*/ 0 w 4457700" name="connsiteX1"/>
              <a:gd fmla="*/ 1435100 h 1435100" name="connsiteY1"/>
              <a:gd fmla="*/ 4457700 w 4457700" name="connsiteX2"/>
              <a:gd fmla="*/ 1435100 h 1435100" name="connsiteY2"/>
              <a:gd fmla="*/ 4457700 w 4457700" name="connsiteX3"/>
              <a:gd fmla="*/ 12700 h 1435100" name="connsiteY3"/>
              <a:gd fmla="*/ 114300 w 4457700" name="connsiteX4"/>
              <a:gd fmla="*/ 0 h 14351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35100" w="4457700">
                <a:moveTo>
                  <a:pt x="114300" y="0"/>
                </a:moveTo>
                <a:lnTo>
                  <a:pt x="0" y="1435100"/>
                </a:lnTo>
                <a:lnTo>
                  <a:pt x="4457700" y="1435100"/>
                </a:lnTo>
                <a:lnTo>
                  <a:pt x="4457700" y="12700"/>
                </a:lnTo>
                <a:lnTo>
                  <a:pt x="114300" y="0"/>
                </a:lnTo>
                <a:close/>
              </a:path>
            </a:pathLst>
          </a:custGeom>
          <a:gradFill>
            <a:gsLst>
              <a:gs pos="0">
                <a:srgbClr val="FFE047"/>
              </a:gs>
              <a:gs pos="50000">
                <a:srgbClr val="FFD600">
                  <a:alpha val="78000"/>
                </a:srgbClr>
              </a:gs>
              <a:gs pos="100000">
                <a:srgbClr val="BC9D00"/>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1" name="手繪多邊形 20"/>
          <p:cNvSpPr/>
          <p:nvPr/>
        </p:nvSpPr>
        <p:spPr>
          <a:xfrm>
            <a:off x="7124700" y="2000250"/>
            <a:ext cx="292100" cy="139700"/>
          </a:xfrm>
          <a:custGeom>
            <a:gdLst>
              <a:gd fmla="*/ 0 w 292100" name="connsiteX0"/>
              <a:gd fmla="*/ 0 h 139700" name="connsiteY0"/>
              <a:gd fmla="*/ 12700 w 292100" name="connsiteX1"/>
              <a:gd fmla="*/ 139700 h 139700" name="connsiteY1"/>
              <a:gd fmla="*/ 292100 w 292100" name="connsiteX2"/>
              <a:gd fmla="*/ 139700 h 139700" name="connsiteY2"/>
              <a:gd fmla="*/ 0 w 292100" name="connsiteX3"/>
              <a:gd fmla="*/ 0 h 139700" name="connsiteY3"/>
            </a:gdLst>
            <a:cxnLst>
              <a:cxn ang="0">
                <a:pos x="connsiteX0" y="connsiteY0"/>
              </a:cxn>
              <a:cxn ang="0">
                <a:pos x="connsiteX1" y="connsiteY1"/>
              </a:cxn>
              <a:cxn ang="0">
                <a:pos x="connsiteX2" y="connsiteY2"/>
              </a:cxn>
              <a:cxn ang="0">
                <a:pos x="connsiteX3" y="connsiteY3"/>
              </a:cxn>
            </a:cxnLst>
            <a:rect b="b" l="l" r="r" t="t"/>
            <a:pathLst>
              <a:path h="139700" w="292100">
                <a:moveTo>
                  <a:pt x="0" y="0"/>
                </a:moveTo>
                <a:lnTo>
                  <a:pt x="12700" y="139700"/>
                </a:lnTo>
                <a:lnTo>
                  <a:pt x="292100" y="139700"/>
                </a:lnTo>
                <a:lnTo>
                  <a:pt x="0" y="0"/>
                </a:ln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2" name="手繪多邊形 21"/>
          <p:cNvSpPr/>
          <p:nvPr/>
        </p:nvSpPr>
        <p:spPr>
          <a:xfrm>
            <a:off x="3086100" y="1962150"/>
            <a:ext cx="314325" cy="168275"/>
          </a:xfrm>
          <a:custGeom>
            <a:gdLst>
              <a:gd fmla="*/ 314325 w 314325" name="connsiteX0"/>
              <a:gd fmla="*/ 0 h 168275" name="connsiteY0"/>
              <a:gd fmla="*/ 273050 w 314325" name="connsiteX1"/>
              <a:gd fmla="*/ 168275 h 168275" name="connsiteY1"/>
              <a:gd fmla="*/ 0 w 314325" name="connsiteX2"/>
              <a:gd fmla="*/ 165100 h 168275" name="connsiteY2"/>
              <a:gd fmla="*/ 314325 w 314325" name="connsiteX3"/>
              <a:gd fmla="*/ 0 h 168275" name="connsiteY3"/>
            </a:gdLst>
            <a:cxnLst>
              <a:cxn ang="0">
                <a:pos x="connsiteX0" y="connsiteY0"/>
              </a:cxn>
              <a:cxn ang="0">
                <a:pos x="connsiteX1" y="connsiteY1"/>
              </a:cxn>
              <a:cxn ang="0">
                <a:pos x="connsiteX2" y="connsiteY2"/>
              </a:cxn>
              <a:cxn ang="0">
                <a:pos x="connsiteX3" y="connsiteY3"/>
              </a:cxn>
            </a:cxnLst>
            <a:rect b="b" l="l" r="r" t="t"/>
            <a:pathLst>
              <a:path h="168275" w="314325">
                <a:moveTo>
                  <a:pt x="314325" y="0"/>
                </a:moveTo>
                <a:lnTo>
                  <a:pt x="273050" y="168275"/>
                </a:lnTo>
                <a:lnTo>
                  <a:pt x="0" y="165100"/>
                </a:lnTo>
                <a:lnTo>
                  <a:pt x="314325" y="0"/>
                </a:ln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1" name="矩形 10"/>
          <p:cNvSpPr/>
          <p:nvPr/>
        </p:nvSpPr>
        <p:spPr>
          <a:xfrm>
            <a:off x="2971800" y="2419350"/>
            <a:ext cx="4495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z="1600">
                <a:solidFill>
                  <a:srgbClr val="333333"/>
                </a:solidFill>
                <a:latin charset="-122" pitchFamily="34" typeface="微软雅黑"/>
                <a:ea charset="-122" pitchFamily="34" typeface="微软雅黑"/>
              </a:rPr>
              <a:t>你应该能够在两分钟或者更短的时间之内向一个12岁的孩子解释你购买一只股票的原因。如果你无法做到这一点，如果你购买这只股票的唯一原因是因为你觉得它的价格将上涨，那么你不应该买入.</a:t>
            </a:r>
          </a:p>
        </p:txBody>
      </p:sp>
    </p:spTree>
    <p:extLst>
      <p:ext uri="{BB962C8B-B14F-4D97-AF65-F5344CB8AC3E}">
        <p14:creationId val="2785335958"/>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http://www.feidee.com/licai/attachments/2010/12/1_20101207163813154Gl.jpg" id="12" name="Picture 2"/>
          <p:cNvPicPr>
            <a:picLocks noChangeArrowheads="1" noChangeAspect="1"/>
          </p:cNvPicPr>
          <p:nvPr/>
        </p:nvPicPr>
        <p:blipFill>
          <a:blip r:embed="rId2"/>
          <a:srcRect r="14667"/>
          <a:stretch>
            <a:fillRect/>
          </a:stretch>
        </p:blipFill>
        <p:spPr bwMode="auto">
          <a:xfrm>
            <a:off x="7772400" y="3005731"/>
            <a:ext cx="1371600" cy="2137768"/>
          </a:xfrm>
          <a:prstGeom prst="rect">
            <a:avLst/>
          </a:prstGeom>
          <a:noFill/>
        </p:spPr>
      </p:pic>
      <p:sp>
        <p:nvSpPr>
          <p:cNvPr id="18" name="手繪多邊形 17"/>
          <p:cNvSpPr/>
          <p:nvPr/>
        </p:nvSpPr>
        <p:spPr>
          <a:xfrm>
            <a:off x="6769100" y="2578100"/>
            <a:ext cx="1371600" cy="1574800"/>
          </a:xfrm>
          <a:custGeom>
            <a:gdLst>
              <a:gd fmla="*/ 228600 w 1371600" name="connsiteX0"/>
              <a:gd fmla="*/ 0 h 1574800" name="connsiteY0"/>
              <a:gd fmla="*/ 1371600 w 1371600" name="connsiteX1"/>
              <a:gd fmla="*/ 38100 h 1574800" name="connsiteY1"/>
              <a:gd fmla="*/ 1168400 w 1371600" name="connsiteX2"/>
              <a:gd fmla="*/ 1574800 h 1574800" name="connsiteY2"/>
              <a:gd fmla="*/ 0 w 1371600" name="connsiteX3"/>
              <a:gd fmla="*/ 1536700 h 1574800" name="connsiteY3"/>
              <a:gd fmla="*/ 228600 w 1371600" name="connsiteX4"/>
              <a:gd fmla="*/ 0 h 15748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74800" w="1371600">
                <a:moveTo>
                  <a:pt x="228600" y="0"/>
                </a:moveTo>
                <a:lnTo>
                  <a:pt x="1371600" y="38100"/>
                </a:lnTo>
                <a:lnTo>
                  <a:pt x="1168400" y="1574800"/>
                </a:lnTo>
                <a:lnTo>
                  <a:pt x="0" y="1536700"/>
                </a:lnTo>
                <a:lnTo>
                  <a:pt x="228600" y="0"/>
                </a:lnTo>
                <a:close/>
              </a:path>
            </a:pathLst>
          </a:custGeom>
          <a:gradFill flip="none" rotWithShape="1">
            <a:gsLst>
              <a:gs pos="0">
                <a:srgbClr val="FFE047"/>
              </a:gs>
              <a:gs pos="50000">
                <a:srgbClr val="BC9D00"/>
              </a:gs>
              <a:gs pos="100000">
                <a:srgbClr val="BC9D00"/>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7" name="手繪多邊形 16"/>
          <p:cNvSpPr/>
          <p:nvPr/>
        </p:nvSpPr>
        <p:spPr>
          <a:xfrm>
            <a:off x="6832600" y="2571750"/>
            <a:ext cx="863600" cy="228600"/>
          </a:xfrm>
          <a:custGeom>
            <a:gdLst>
              <a:gd fmla="*/ 863600 w 863600" name="connsiteX0"/>
              <a:gd fmla="*/ 190500 h 190500" name="connsiteY0"/>
              <a:gd fmla="*/ 0 w 863600" name="connsiteX1"/>
              <a:gd fmla="*/ 190500 h 190500" name="connsiteY1"/>
              <a:gd fmla="*/ 152400 w 863600" name="connsiteX2"/>
              <a:gd fmla="*/ 0 h 190500" name="connsiteY2"/>
              <a:gd fmla="*/ 863600 w 863600" name="connsiteX3"/>
              <a:gd fmla="*/ 190500 h 190500" name="connsiteY3"/>
            </a:gdLst>
            <a:cxnLst>
              <a:cxn ang="0">
                <a:pos x="connsiteX0" y="connsiteY0"/>
              </a:cxn>
              <a:cxn ang="0">
                <a:pos x="connsiteX1" y="connsiteY1"/>
              </a:cxn>
              <a:cxn ang="0">
                <a:pos x="connsiteX2" y="connsiteY2"/>
              </a:cxn>
              <a:cxn ang="0">
                <a:pos x="connsiteX3" y="connsiteY3"/>
              </a:cxn>
            </a:cxnLst>
            <a:rect b="b" l="l" r="r" t="t"/>
            <a:pathLst>
              <a:path h="190500" w="863600">
                <a:moveTo>
                  <a:pt x="863600" y="190500"/>
                </a:moveTo>
                <a:lnTo>
                  <a:pt x="0" y="190500"/>
                </a:lnTo>
                <a:lnTo>
                  <a:pt x="152400" y="0"/>
                </a:lnTo>
                <a:lnTo>
                  <a:pt x="863600" y="190500"/>
                </a:lnTo>
                <a:close/>
              </a:path>
            </a:pathLst>
          </a:custGeom>
          <a:solidFill>
            <a:srgbClr val="584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 name="矩形 1"/>
          <p:cNvSpPr/>
          <p:nvPr/>
        </p:nvSpPr>
        <p:spPr>
          <a:xfrm>
            <a:off x="0" y="0"/>
            <a:ext cx="1447800" cy="51435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3" name="等腰三角形 2"/>
          <p:cNvSpPr/>
          <p:nvPr/>
        </p:nvSpPr>
        <p:spPr>
          <a:xfrm rot="5400000">
            <a:off x="-114300" y="114300"/>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6" name="等腰三角形 5"/>
          <p:cNvSpPr/>
          <p:nvPr/>
        </p:nvSpPr>
        <p:spPr>
          <a:xfrm rot="5400000">
            <a:off x="190500" y="857250"/>
            <a:ext cx="1981200" cy="2362200"/>
          </a:xfrm>
          <a:prstGeom prst="triangle">
            <a:avLst/>
          </a:prstGeom>
          <a:solidFill>
            <a:srgbClr val="FFD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7" name="等腰三角形 6"/>
          <p:cNvSpPr/>
          <p:nvPr/>
        </p:nvSpPr>
        <p:spPr>
          <a:xfrm rot="5400000">
            <a:off x="-114300" y="2305049"/>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8" name="等腰三角形 7"/>
          <p:cNvSpPr/>
          <p:nvPr/>
        </p:nvSpPr>
        <p:spPr>
          <a:xfrm rot="5400000">
            <a:off x="-114300" y="3371850"/>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0" name="圓角矩形 9"/>
          <p:cNvSpPr/>
          <p:nvPr/>
        </p:nvSpPr>
        <p:spPr>
          <a:xfrm>
            <a:off x="228600" y="1657350"/>
            <a:ext cx="685800" cy="609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6000">
                <a:ln>
                  <a:solidFill>
                    <a:srgbClr val="333333"/>
                  </a:solidFill>
                </a:ln>
                <a:solidFill>
                  <a:srgbClr val="333333"/>
                </a:solidFill>
                <a:latin charset="0" pitchFamily="18" typeface="Times New Roman"/>
                <a:cs charset="0" pitchFamily="18" typeface="Times New Roman"/>
              </a:rPr>
              <a:t>2</a:t>
            </a:r>
          </a:p>
        </p:txBody>
      </p:sp>
      <p:sp>
        <p:nvSpPr>
          <p:cNvPr id="11" name="矩形 10"/>
          <p:cNvSpPr/>
          <p:nvPr/>
        </p:nvSpPr>
        <p:spPr>
          <a:xfrm>
            <a:off x="2286000" y="1581150"/>
            <a:ext cx="44196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3600">
                <a:solidFill>
                  <a:srgbClr val="333333"/>
                </a:solidFill>
                <a:latin charset="-122" pitchFamily="34" typeface="微软雅黑"/>
                <a:ea charset="-122" pitchFamily="34" typeface="微软雅黑"/>
              </a:rPr>
              <a:t>作经济预测徒劳无益</a:t>
            </a:r>
          </a:p>
        </p:txBody>
      </p:sp>
      <p:sp>
        <p:nvSpPr>
          <p:cNvPr id="15" name="手繪多邊形 14"/>
          <p:cNvSpPr/>
          <p:nvPr/>
        </p:nvSpPr>
        <p:spPr>
          <a:xfrm>
            <a:off x="2362200" y="2806700"/>
            <a:ext cx="5321300" cy="1485900"/>
          </a:xfrm>
          <a:custGeom>
            <a:gdLst>
              <a:gd fmla="*/ 0 w 5321300" name="connsiteX0"/>
              <a:gd fmla="*/ 0 h 1485900" name="connsiteY0"/>
              <a:gd fmla="*/ 5321300 w 5321300" name="connsiteX1"/>
              <a:gd fmla="*/ 0 h 1485900" name="connsiteY1"/>
              <a:gd fmla="*/ 5118100 w 5321300" name="connsiteX2"/>
              <a:gd fmla="*/ 1485900 h 1485900" name="connsiteY2"/>
              <a:gd fmla="*/ 901700 w 5321300" name="connsiteX3"/>
              <a:gd fmla="*/ 1485900 h 1485900" name="connsiteY3"/>
              <a:gd fmla="*/ 0 w 5321300" name="connsiteX4"/>
              <a:gd fmla="*/ 0 h 14859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485900" w="5321300">
                <a:moveTo>
                  <a:pt x="0" y="0"/>
                </a:moveTo>
                <a:lnTo>
                  <a:pt x="5321300" y="0"/>
                </a:lnTo>
                <a:lnTo>
                  <a:pt x="5118100" y="1485900"/>
                </a:lnTo>
                <a:lnTo>
                  <a:pt x="901700" y="1485900"/>
                </a:lnTo>
                <a:lnTo>
                  <a:pt x="0" y="0"/>
                </a:lnTo>
                <a:close/>
              </a:path>
            </a:pathLst>
          </a:custGeom>
          <a:gradFill flip="none" rotWithShape="1">
            <a:gsLst>
              <a:gs pos="0">
                <a:srgbClr val="FFE043"/>
              </a:gs>
              <a:gs pos="50000">
                <a:srgbClr val="FFD600"/>
              </a:gs>
              <a:gs pos="100000">
                <a:srgbClr val="BC9D00"/>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0" name="手繪多邊形 19"/>
          <p:cNvSpPr/>
          <p:nvPr/>
        </p:nvSpPr>
        <p:spPr>
          <a:xfrm>
            <a:off x="3263900" y="4292600"/>
            <a:ext cx="628650" cy="298450"/>
          </a:xfrm>
          <a:custGeom>
            <a:gdLst>
              <a:gd fmla="*/ 0 w 628650" name="connsiteX0"/>
              <a:gd fmla="*/ 0 h 298450" name="connsiteY0"/>
              <a:gd fmla="*/ 628650 w 628650" name="connsiteX1"/>
              <a:gd fmla="*/ 298450 h 298450" name="connsiteY1"/>
              <a:gd fmla="*/ 628650 w 628650" name="connsiteX2"/>
              <a:gd fmla="*/ 6350 h 298450" name="connsiteY2"/>
              <a:gd fmla="*/ 0 w 628650" name="connsiteX3"/>
              <a:gd fmla="*/ 0 h 298450" name="connsiteY3"/>
            </a:gdLst>
            <a:cxnLst>
              <a:cxn ang="0">
                <a:pos x="connsiteX0" y="connsiteY0"/>
              </a:cxn>
              <a:cxn ang="0">
                <a:pos x="connsiteX1" y="connsiteY1"/>
              </a:cxn>
              <a:cxn ang="0">
                <a:pos x="connsiteX2" y="connsiteY2"/>
              </a:cxn>
              <a:cxn ang="0">
                <a:pos x="connsiteX3" y="connsiteY3"/>
              </a:cxn>
            </a:cxnLst>
            <a:rect b="b" l="l" r="r" t="t"/>
            <a:pathLst>
              <a:path h="298450" w="628650">
                <a:moveTo>
                  <a:pt x="0" y="0"/>
                </a:moveTo>
                <a:lnTo>
                  <a:pt x="628650" y="298450"/>
                </a:lnTo>
                <a:lnTo>
                  <a:pt x="628650" y="6350"/>
                </a:lnTo>
                <a:lnTo>
                  <a:pt x="0" y="0"/>
                </a:lnTo>
                <a:close/>
              </a:path>
            </a:pathLst>
          </a:custGeom>
          <a:solidFill>
            <a:srgbClr val="584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3" name="矩形 12"/>
          <p:cNvSpPr/>
          <p:nvPr/>
        </p:nvSpPr>
        <p:spPr>
          <a:xfrm>
            <a:off x="3200400" y="2800350"/>
            <a:ext cx="4343400" cy="15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z="1600">
                <a:solidFill>
                  <a:srgbClr val="333333"/>
                </a:solidFill>
                <a:latin charset="-122" pitchFamily="34" typeface="微软雅黑"/>
                <a:ea charset="-122" pitchFamily="34" typeface="微软雅黑"/>
              </a:rPr>
              <a:t>没有人告诉我将出现那么悲惨的局面。你可能不相信人们在预测一年之后将发生的事情上面浪费了多少时间。能提前知道一年后的事情当然很棒。但是你永远无法知道。因此不要白费心机了。这没有任何好处。</a:t>
            </a:r>
          </a:p>
        </p:txBody>
      </p:sp>
    </p:spTree>
    <p:extLst>
      <p:ext uri="{BB962C8B-B14F-4D97-AF65-F5344CB8AC3E}">
        <p14:creationId val="3185755151"/>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手繪多邊形 18"/>
          <p:cNvSpPr/>
          <p:nvPr/>
        </p:nvSpPr>
        <p:spPr>
          <a:xfrm>
            <a:off x="7848600" y="992696"/>
            <a:ext cx="990600" cy="1536700"/>
          </a:xfrm>
          <a:custGeom>
            <a:gdLst>
              <a:gd fmla="*/ 127000 w 990600" name="connsiteX0"/>
              <a:gd fmla="*/ 0 h 1536700" name="connsiteY0"/>
              <a:gd fmla="*/ 571500 w 990600" name="connsiteX1"/>
              <a:gd fmla="*/ 0 h 1536700" name="connsiteY1"/>
              <a:gd fmla="*/ 990600 w 990600" name="connsiteX2"/>
              <a:gd fmla="*/ 1536700 h 1536700" name="connsiteY2"/>
              <a:gd fmla="*/ 0 w 990600" name="connsiteX3"/>
              <a:gd fmla="*/ 1536700 h 1536700" name="connsiteY3"/>
              <a:gd fmla="*/ 127000 w 990600" name="connsiteX4"/>
              <a:gd fmla="*/ 0 h 15367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6700" w="990600">
                <a:moveTo>
                  <a:pt x="127000" y="0"/>
                </a:moveTo>
                <a:lnTo>
                  <a:pt x="571500" y="0"/>
                </a:lnTo>
                <a:lnTo>
                  <a:pt x="990600" y="1536700"/>
                </a:lnTo>
                <a:lnTo>
                  <a:pt x="0" y="1536700"/>
                </a:lnTo>
                <a:lnTo>
                  <a:pt x="127000" y="0"/>
                </a:lnTo>
                <a:close/>
              </a:path>
            </a:pathLst>
          </a:custGeom>
          <a:solidFill>
            <a:srgbClr val="BC9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8" name="手繪多邊形 17"/>
          <p:cNvSpPr/>
          <p:nvPr/>
        </p:nvSpPr>
        <p:spPr>
          <a:xfrm>
            <a:off x="2133600" y="916496"/>
            <a:ext cx="1092200" cy="1651000"/>
          </a:xfrm>
          <a:custGeom>
            <a:gdLst>
              <a:gd fmla="*/ 0 w 1092200" name="connsiteX0"/>
              <a:gd fmla="*/ 0 h 1651000" name="connsiteY0"/>
              <a:gd fmla="*/ 1092200 w 1092200" name="connsiteX1"/>
              <a:gd fmla="*/ 38100 h 1651000" name="connsiteY1"/>
              <a:gd fmla="*/ 901700 w 1092200" name="connsiteX2"/>
              <a:gd fmla="*/ 1651000 h 1651000" name="connsiteY2"/>
              <a:gd fmla="*/ 355600 w 1092200" name="connsiteX3"/>
              <a:gd fmla="*/ 1651000 h 1651000" name="connsiteY3"/>
              <a:gd fmla="*/ 0 w 1092200" name="connsiteX4"/>
              <a:gd fmla="*/ 0 h 1651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51000" w="1092200">
                <a:moveTo>
                  <a:pt x="0" y="0"/>
                </a:moveTo>
                <a:lnTo>
                  <a:pt x="1092200" y="38100"/>
                </a:lnTo>
                <a:lnTo>
                  <a:pt x="901700" y="1651000"/>
                </a:lnTo>
                <a:lnTo>
                  <a:pt x="355600" y="1651000"/>
                </a:lnTo>
                <a:lnTo>
                  <a:pt x="0" y="0"/>
                </a:lnTo>
                <a:close/>
              </a:path>
            </a:pathLst>
          </a:custGeom>
          <a:solidFill>
            <a:srgbClr val="BC9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 name="矩形 1"/>
          <p:cNvSpPr/>
          <p:nvPr/>
        </p:nvSpPr>
        <p:spPr>
          <a:xfrm>
            <a:off x="0" y="0"/>
            <a:ext cx="1447800" cy="51435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3" name="等腰三角形 2"/>
          <p:cNvSpPr/>
          <p:nvPr/>
        </p:nvSpPr>
        <p:spPr>
          <a:xfrm rot="5400000">
            <a:off x="-114300" y="114300"/>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6" name="等腰三角形 5"/>
          <p:cNvSpPr/>
          <p:nvPr/>
        </p:nvSpPr>
        <p:spPr>
          <a:xfrm rot="5400000">
            <a:off x="-114300" y="1162050"/>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7" name="等腰三角形 6"/>
          <p:cNvSpPr/>
          <p:nvPr/>
        </p:nvSpPr>
        <p:spPr>
          <a:xfrm rot="5400000">
            <a:off x="228598" y="1962151"/>
            <a:ext cx="1905003" cy="2362200"/>
          </a:xfrm>
          <a:prstGeom prst="triangle">
            <a:avLst/>
          </a:prstGeom>
          <a:solidFill>
            <a:srgbClr val="FFD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8" name="等腰三角形 7"/>
          <p:cNvSpPr/>
          <p:nvPr/>
        </p:nvSpPr>
        <p:spPr>
          <a:xfrm rot="5400000">
            <a:off x="-114300" y="3371850"/>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1" name="圓角矩形 10"/>
          <p:cNvSpPr/>
          <p:nvPr/>
        </p:nvSpPr>
        <p:spPr>
          <a:xfrm>
            <a:off x="228600" y="2800350"/>
            <a:ext cx="685800" cy="609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6000">
                <a:ln>
                  <a:solidFill>
                    <a:srgbClr val="333333"/>
                  </a:solidFill>
                </a:ln>
                <a:solidFill>
                  <a:srgbClr val="333333"/>
                </a:solidFill>
                <a:latin charset="0" pitchFamily="18" typeface="Times New Roman"/>
                <a:cs charset="0" pitchFamily="18" typeface="Times New Roman"/>
              </a:rPr>
              <a:t>3</a:t>
            </a:r>
          </a:p>
        </p:txBody>
      </p:sp>
      <p:sp>
        <p:nvSpPr>
          <p:cNvPr id="14" name="矩形 13"/>
          <p:cNvSpPr/>
          <p:nvPr/>
        </p:nvSpPr>
        <p:spPr>
          <a:xfrm>
            <a:off x="2286000" y="2724150"/>
            <a:ext cx="3048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3600">
                <a:solidFill>
                  <a:srgbClr val="333333"/>
                </a:solidFill>
                <a:latin charset="-122" pitchFamily="34" typeface="微软雅黑"/>
                <a:ea charset="-122" pitchFamily="34" typeface="微软雅黑"/>
              </a:rPr>
              <a:t>不要担心股市</a:t>
            </a:r>
          </a:p>
        </p:txBody>
      </p:sp>
      <p:pic>
        <p:nvPicPr>
          <p:cNvPr descr="http://www.feidee.com/licai/attachments/2010/12/1_20101207163813154Gl.jpg" id="15" name="Picture 2"/>
          <p:cNvPicPr>
            <a:picLocks noChangeArrowheads="1" noChangeAspect="1"/>
          </p:cNvPicPr>
          <p:nvPr/>
        </p:nvPicPr>
        <p:blipFill>
          <a:blip r:embed="rId2"/>
          <a:srcRect r="14667"/>
          <a:stretch>
            <a:fillRect/>
          </a:stretch>
        </p:blipFill>
        <p:spPr bwMode="auto">
          <a:xfrm>
            <a:off x="7772400" y="3005731"/>
            <a:ext cx="1371600" cy="2137768"/>
          </a:xfrm>
          <a:prstGeom prst="rect">
            <a:avLst/>
          </a:prstGeom>
          <a:noFill/>
        </p:spPr>
      </p:pic>
      <p:sp>
        <p:nvSpPr>
          <p:cNvPr id="17" name="手繪多邊形 16"/>
          <p:cNvSpPr/>
          <p:nvPr/>
        </p:nvSpPr>
        <p:spPr>
          <a:xfrm>
            <a:off x="2705100" y="802196"/>
            <a:ext cx="5588000" cy="1524000"/>
          </a:xfrm>
          <a:custGeom>
            <a:gdLst>
              <a:gd fmla="*/ 101600 w 5588000" name="connsiteX0"/>
              <a:gd fmla="*/ 0 h 1524000" name="connsiteY0"/>
              <a:gd fmla="*/ 5588000 w 5588000" name="connsiteX1"/>
              <a:gd fmla="*/ 0 h 1524000" name="connsiteY1"/>
              <a:gd fmla="*/ 5410200 w 5588000" name="connsiteX2"/>
              <a:gd fmla="*/ 1524000 h 1524000" name="connsiteY2"/>
              <a:gd fmla="*/ 0 w 5588000" name="connsiteX3"/>
              <a:gd fmla="*/ 1524000 h 1524000" name="connsiteY3"/>
              <a:gd fmla="*/ 101600 w 5588000" name="connsiteX4"/>
              <a:gd fmla="*/ 0 h 1524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24000" w="5588000">
                <a:moveTo>
                  <a:pt x="101600" y="0"/>
                </a:moveTo>
                <a:lnTo>
                  <a:pt x="5588000" y="0"/>
                </a:lnTo>
                <a:lnTo>
                  <a:pt x="5410200" y="1524000"/>
                </a:lnTo>
                <a:lnTo>
                  <a:pt x="0" y="1524000"/>
                </a:lnTo>
                <a:lnTo>
                  <a:pt x="101600" y="0"/>
                </a:lnTo>
                <a:close/>
              </a:path>
            </a:pathLst>
          </a:custGeom>
          <a:solidFill>
            <a:srgbClr val="FFD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0" name="手繪多邊形 19"/>
          <p:cNvSpPr/>
          <p:nvPr/>
        </p:nvSpPr>
        <p:spPr>
          <a:xfrm>
            <a:off x="2710649" y="2332053"/>
            <a:ext cx="355106" cy="239697"/>
          </a:xfrm>
          <a:custGeom>
            <a:gdLst>
              <a:gd fmla="*/ 0 w 355106" name="connsiteX0"/>
              <a:gd fmla="*/ 0 h 239697" name="connsiteY0"/>
              <a:gd fmla="*/ 328473 w 355106" name="connsiteX1"/>
              <a:gd fmla="*/ 239697 h 239697" name="connsiteY1"/>
              <a:gd fmla="*/ 355106 w 355106" name="connsiteX2"/>
              <a:gd fmla="*/ 0 h 239697" name="connsiteY2"/>
              <a:gd fmla="*/ 0 w 355106" name="connsiteX3"/>
              <a:gd fmla="*/ 0 h 239697" name="connsiteY3"/>
            </a:gdLst>
            <a:cxnLst>
              <a:cxn ang="0">
                <a:pos x="connsiteX0" y="connsiteY0"/>
              </a:cxn>
              <a:cxn ang="0">
                <a:pos x="connsiteX1" y="connsiteY1"/>
              </a:cxn>
              <a:cxn ang="0">
                <a:pos x="connsiteX2" y="connsiteY2"/>
              </a:cxn>
              <a:cxn ang="0">
                <a:pos x="connsiteX3" y="connsiteY3"/>
              </a:cxn>
            </a:cxnLst>
            <a:rect b="b" l="l" r="r" t="t"/>
            <a:pathLst>
              <a:path h="239697" w="355106">
                <a:moveTo>
                  <a:pt x="0" y="0"/>
                </a:moveTo>
                <a:lnTo>
                  <a:pt x="328473" y="239697"/>
                </a:lnTo>
                <a:lnTo>
                  <a:pt x="355106" y="0"/>
                </a:lnTo>
                <a:lnTo>
                  <a:pt x="0" y="0"/>
                </a:lnTo>
                <a:close/>
              </a:path>
            </a:pathLst>
          </a:custGeom>
          <a:solidFill>
            <a:srgbClr val="584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1" name="手繪多邊形 20"/>
          <p:cNvSpPr/>
          <p:nvPr/>
        </p:nvSpPr>
        <p:spPr>
          <a:xfrm>
            <a:off x="7850819" y="2323175"/>
            <a:ext cx="266331" cy="221942"/>
          </a:xfrm>
          <a:custGeom>
            <a:gdLst>
              <a:gd fmla="*/ 266331 w 266331" name="connsiteX0"/>
              <a:gd fmla="*/ 0 h 221942" name="connsiteY0"/>
              <a:gd fmla="*/ 0 w 266331" name="connsiteX1"/>
              <a:gd fmla="*/ 221942 h 221942" name="connsiteY1"/>
              <a:gd fmla="*/ 17756 w 266331" name="connsiteX2"/>
              <a:gd fmla="*/ 8878 h 221942" name="connsiteY2"/>
              <a:gd fmla="*/ 266331 w 266331" name="connsiteX3"/>
              <a:gd fmla="*/ 0 h 221942" name="connsiteY3"/>
            </a:gdLst>
            <a:cxnLst>
              <a:cxn ang="0">
                <a:pos x="connsiteX0" y="connsiteY0"/>
              </a:cxn>
              <a:cxn ang="0">
                <a:pos x="connsiteX1" y="connsiteY1"/>
              </a:cxn>
              <a:cxn ang="0">
                <a:pos x="connsiteX2" y="connsiteY2"/>
              </a:cxn>
              <a:cxn ang="0">
                <a:pos x="connsiteX3" y="connsiteY3"/>
              </a:cxn>
            </a:cxnLst>
            <a:rect b="b" l="l" r="r" t="t"/>
            <a:pathLst>
              <a:path h="221942" w="266331">
                <a:moveTo>
                  <a:pt x="266331" y="0"/>
                </a:moveTo>
                <a:lnTo>
                  <a:pt x="0" y="221942"/>
                </a:lnTo>
                <a:lnTo>
                  <a:pt x="17756" y="8878"/>
                </a:lnTo>
                <a:lnTo>
                  <a:pt x="266331" y="0"/>
                </a:lnTo>
                <a:close/>
              </a:path>
            </a:pathLst>
          </a:custGeom>
          <a:solidFill>
            <a:srgbClr val="584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6" name="矩形 15"/>
          <p:cNvSpPr/>
          <p:nvPr/>
        </p:nvSpPr>
        <p:spPr>
          <a:xfrm>
            <a:off x="3124200" y="895350"/>
            <a:ext cx="4800600" cy="1371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z="1600">
                <a:solidFill>
                  <a:srgbClr val="333333"/>
                </a:solidFill>
                <a:latin charset="-122" pitchFamily="34" typeface="微软雅黑"/>
                <a:ea charset="-122" pitchFamily="34" typeface="微软雅黑"/>
              </a:rPr>
              <a:t>雅芳的股价从160美元跌到35美元，而麦当劳的股票上涨了12倍。同一个时期不同股票的表现取决于它们盈利能力的增长，关注个股，忘掉全局（big picture）</a:t>
            </a:r>
          </a:p>
        </p:txBody>
      </p:sp>
    </p:spTree>
    <p:extLst>
      <p:ext uri="{BB962C8B-B14F-4D97-AF65-F5344CB8AC3E}">
        <p14:creationId val="1751713500"/>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手繪多邊形 20"/>
          <p:cNvSpPr/>
          <p:nvPr/>
        </p:nvSpPr>
        <p:spPr>
          <a:xfrm>
            <a:off x="7391400" y="742950"/>
            <a:ext cx="568171" cy="408373"/>
          </a:xfrm>
          <a:custGeom>
            <a:gdLst>
              <a:gd fmla="*/ 372862 w 568171" name="connsiteX0"/>
              <a:gd fmla="*/ 408373 h 408373" name="connsiteY0"/>
              <a:gd fmla="*/ 0 w 568171" name="connsiteX1"/>
              <a:gd fmla="*/ 230820 h 408373" name="connsiteY1"/>
              <a:gd fmla="*/ 568171 w 568171" name="connsiteX2"/>
              <a:gd fmla="*/ 0 h 408373" name="connsiteY2"/>
              <a:gd fmla="*/ 372862 w 568171" name="connsiteX3"/>
              <a:gd fmla="*/ 408373 h 408373" name="connsiteY3"/>
            </a:gdLst>
            <a:cxnLst>
              <a:cxn ang="0">
                <a:pos x="connsiteX0" y="connsiteY0"/>
              </a:cxn>
              <a:cxn ang="0">
                <a:pos x="connsiteX1" y="connsiteY1"/>
              </a:cxn>
              <a:cxn ang="0">
                <a:pos x="connsiteX2" y="connsiteY2"/>
              </a:cxn>
              <a:cxn ang="0">
                <a:pos x="connsiteX3" y="connsiteY3"/>
              </a:cxn>
            </a:cxnLst>
            <a:rect b="b" l="l" r="r" t="t"/>
            <a:pathLst>
              <a:path h="408373" w="568171">
                <a:moveTo>
                  <a:pt x="372862" y="408373"/>
                </a:moveTo>
                <a:lnTo>
                  <a:pt x="0" y="230820"/>
                </a:lnTo>
                <a:lnTo>
                  <a:pt x="568171" y="0"/>
                </a:lnTo>
                <a:lnTo>
                  <a:pt x="372862" y="408373"/>
                </a:lnTo>
                <a:close/>
              </a:path>
            </a:pathLst>
          </a:custGeom>
          <a:gradFill flip="none" rotWithShape="1">
            <a:gsLst>
              <a:gs pos="0">
                <a:srgbClr val="FFE047"/>
              </a:gs>
              <a:gs pos="50000">
                <a:srgbClr val="BC9D00"/>
              </a:gs>
              <a:gs pos="100000">
                <a:srgbClr val="584900"/>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9" name="手繪多邊形 18"/>
          <p:cNvSpPr/>
          <p:nvPr/>
        </p:nvSpPr>
        <p:spPr>
          <a:xfrm>
            <a:off x="2457635" y="2744310"/>
            <a:ext cx="1352365" cy="513240"/>
          </a:xfrm>
          <a:custGeom>
            <a:gdLst>
              <a:gd fmla="*/ 0 w 1047565" name="connsiteX0"/>
              <a:gd fmla="*/ 0 h 221942" name="connsiteY0"/>
              <a:gd fmla="*/ 1047565 w 1047565" name="connsiteX1"/>
              <a:gd fmla="*/ 0 h 221942" name="connsiteY1"/>
              <a:gd fmla="*/ 790112 w 1047565" name="connsiteX2"/>
              <a:gd fmla="*/ 221942 h 221942" name="connsiteY2"/>
              <a:gd fmla="*/ 0 w 1047565" name="connsiteX3"/>
              <a:gd fmla="*/ 0 h 221942" name="connsiteY3"/>
            </a:gdLst>
            <a:cxnLst>
              <a:cxn ang="0">
                <a:pos x="connsiteX0" y="connsiteY0"/>
              </a:cxn>
              <a:cxn ang="0">
                <a:pos x="connsiteX1" y="connsiteY1"/>
              </a:cxn>
              <a:cxn ang="0">
                <a:pos x="connsiteX2" y="connsiteY2"/>
              </a:cxn>
              <a:cxn ang="0">
                <a:pos x="connsiteX3" y="connsiteY3"/>
              </a:cxn>
            </a:cxnLst>
            <a:rect b="b" l="l" r="r" t="t"/>
            <a:pathLst>
              <a:path h="221942" w="1047564">
                <a:moveTo>
                  <a:pt x="0" y="0"/>
                </a:moveTo>
                <a:lnTo>
                  <a:pt x="1047565" y="0"/>
                </a:lnTo>
                <a:lnTo>
                  <a:pt x="790112" y="221942"/>
                </a:lnTo>
                <a:lnTo>
                  <a:pt x="0" y="0"/>
                </a:lnTo>
                <a:close/>
              </a:path>
            </a:pathLst>
          </a:custGeom>
          <a:gradFill flip="none" rotWithShape="1">
            <a:gsLst>
              <a:gs pos="0">
                <a:srgbClr val="FFE047"/>
              </a:gs>
              <a:gs pos="50000">
                <a:srgbClr val="BC9D00"/>
              </a:gs>
              <a:gs pos="100000">
                <a:srgbClr val="584900"/>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pic>
        <p:nvPicPr>
          <p:cNvPr descr="http://www.feidee.com/licai/attachments/2010/12/1_20101207163813154Gl.jpg" id="10" name="Picture 2"/>
          <p:cNvPicPr>
            <a:picLocks noChangeArrowheads="1" noChangeAspect="1"/>
          </p:cNvPicPr>
          <p:nvPr/>
        </p:nvPicPr>
        <p:blipFill>
          <a:blip r:embed="rId2"/>
          <a:srcRect r="14667"/>
          <a:stretch>
            <a:fillRect/>
          </a:stretch>
        </p:blipFill>
        <p:spPr bwMode="auto">
          <a:xfrm>
            <a:off x="7772400" y="3005731"/>
            <a:ext cx="1371600" cy="2137768"/>
          </a:xfrm>
          <a:prstGeom prst="rect">
            <a:avLst/>
          </a:prstGeom>
          <a:noFill/>
        </p:spPr>
      </p:pic>
      <p:sp>
        <p:nvSpPr>
          <p:cNvPr id="16" name="手繪多邊形 15"/>
          <p:cNvSpPr/>
          <p:nvPr/>
        </p:nvSpPr>
        <p:spPr>
          <a:xfrm>
            <a:off x="7048500" y="963135"/>
            <a:ext cx="1333500" cy="485775"/>
          </a:xfrm>
          <a:custGeom>
            <a:gdLst>
              <a:gd fmla="*/ 1333500 w 1333500" name="connsiteX0"/>
              <a:gd fmla="*/ 476250 h 485775" name="connsiteY0"/>
              <a:gd fmla="*/ 0 w 1333500" name="connsiteX1"/>
              <a:gd fmla="*/ 485775 h 485775" name="connsiteY1"/>
              <a:gd fmla="*/ 342900 w 1333500" name="connsiteX2"/>
              <a:gd fmla="*/ 0 h 485775" name="connsiteY2"/>
              <a:gd fmla="*/ 1333500 w 1333500" name="connsiteX3"/>
              <a:gd fmla="*/ 476250 h 485775" name="connsiteY3"/>
            </a:gdLst>
            <a:cxnLst>
              <a:cxn ang="0">
                <a:pos x="connsiteX0" y="connsiteY0"/>
              </a:cxn>
              <a:cxn ang="0">
                <a:pos x="connsiteX1" y="connsiteY1"/>
              </a:cxn>
              <a:cxn ang="0">
                <a:pos x="connsiteX2" y="connsiteY2"/>
              </a:cxn>
              <a:cxn ang="0">
                <a:pos x="connsiteX3" y="connsiteY3"/>
              </a:cxn>
            </a:cxnLst>
            <a:rect b="b" l="l" r="r" t="t"/>
            <a:pathLst>
              <a:path h="485775" w="1333500">
                <a:moveTo>
                  <a:pt x="1333500" y="476250"/>
                </a:moveTo>
                <a:lnTo>
                  <a:pt x="0" y="485775"/>
                </a:lnTo>
                <a:lnTo>
                  <a:pt x="342900" y="0"/>
                </a:lnTo>
                <a:lnTo>
                  <a:pt x="1333500" y="476250"/>
                </a:lnTo>
                <a:close/>
              </a:path>
            </a:pathLst>
          </a:custGeom>
          <a:gradFill flip="none" rotWithShape="1">
            <a:gsLst>
              <a:gs pos="0">
                <a:srgbClr val="FFE047"/>
              </a:gs>
              <a:gs pos="50000">
                <a:srgbClr val="BC9D00"/>
              </a:gs>
              <a:gs pos="100000">
                <a:srgbClr val="BC9D00"/>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 name="矩形 1"/>
          <p:cNvSpPr/>
          <p:nvPr/>
        </p:nvSpPr>
        <p:spPr>
          <a:xfrm>
            <a:off x="0" y="0"/>
            <a:ext cx="1447800" cy="51435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3" name="等腰三角形 2"/>
          <p:cNvSpPr/>
          <p:nvPr/>
        </p:nvSpPr>
        <p:spPr>
          <a:xfrm rot="5400000">
            <a:off x="-114300" y="114300"/>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6" name="等腰三角形 5"/>
          <p:cNvSpPr/>
          <p:nvPr/>
        </p:nvSpPr>
        <p:spPr>
          <a:xfrm rot="5400000">
            <a:off x="-114300" y="1162050"/>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7" name="等腰三角形 6"/>
          <p:cNvSpPr/>
          <p:nvPr/>
        </p:nvSpPr>
        <p:spPr>
          <a:xfrm rot="5400000">
            <a:off x="-114300" y="2305049"/>
            <a:ext cx="1905000" cy="1676400"/>
          </a:xfrm>
          <a:prstGeom prst="triangle">
            <a:avLst/>
          </a:prstGeom>
          <a:solidFill>
            <a:srgbClr val="FFD600">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8" name="等腰三角形 7"/>
          <p:cNvSpPr/>
          <p:nvPr/>
        </p:nvSpPr>
        <p:spPr>
          <a:xfrm rot="5400000">
            <a:off x="238125" y="3019425"/>
            <a:ext cx="1885950" cy="2362200"/>
          </a:xfrm>
          <a:prstGeom prst="triangle">
            <a:avLst/>
          </a:prstGeom>
          <a:solidFill>
            <a:srgbClr val="FFD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1" name="圓角矩形 10"/>
          <p:cNvSpPr/>
          <p:nvPr/>
        </p:nvSpPr>
        <p:spPr>
          <a:xfrm>
            <a:off x="228600" y="3867150"/>
            <a:ext cx="685800" cy="609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6000">
                <a:ln>
                  <a:solidFill>
                    <a:srgbClr val="333333"/>
                  </a:solidFill>
                </a:ln>
                <a:solidFill>
                  <a:srgbClr val="333333"/>
                </a:solidFill>
                <a:latin charset="0" pitchFamily="18" typeface="Times New Roman"/>
                <a:cs charset="0" pitchFamily="18" typeface="Times New Roman"/>
              </a:rPr>
              <a:t>4</a:t>
            </a:r>
          </a:p>
        </p:txBody>
      </p:sp>
      <p:sp>
        <p:nvSpPr>
          <p:cNvPr id="9" name="矩形 8"/>
          <p:cNvSpPr/>
          <p:nvPr/>
        </p:nvSpPr>
        <p:spPr>
          <a:xfrm>
            <a:off x="2133600" y="3790950"/>
            <a:ext cx="3810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3600">
                <a:solidFill>
                  <a:srgbClr val="333333"/>
                </a:solidFill>
                <a:latin charset="-122" pitchFamily="34" typeface="微软雅黑"/>
                <a:ea charset="-122" pitchFamily="34" typeface="微软雅黑"/>
              </a:rPr>
              <a:t>你有充足的时间</a:t>
            </a:r>
          </a:p>
        </p:txBody>
      </p:sp>
      <p:sp>
        <p:nvSpPr>
          <p:cNvPr id="14" name="手繪多邊形 13"/>
          <p:cNvSpPr/>
          <p:nvPr/>
        </p:nvSpPr>
        <p:spPr>
          <a:xfrm>
            <a:off x="1799770" y="1438931"/>
            <a:ext cx="6582229" cy="1335315"/>
          </a:xfrm>
          <a:custGeom>
            <a:gdLst>
              <a:gd fmla="*/ 0 w 6255658" name="connsiteX0"/>
              <a:gd fmla="*/ 0 h 1335315" name="connsiteY0"/>
              <a:gd fmla="*/ 6255658 w 6255658" name="connsiteX1"/>
              <a:gd fmla="*/ 0 h 1335315" name="connsiteY1"/>
              <a:gd fmla="*/ 5442858 w 6255658" name="connsiteX2"/>
              <a:gd fmla="*/ 1335315 h 1335315" name="connsiteY2"/>
              <a:gd fmla="*/ 609600 w 6255658" name="connsiteX3"/>
              <a:gd fmla="*/ 1335315 h 1335315" name="connsiteY3"/>
              <a:gd fmla="*/ 0 w 6255658" name="connsiteX4"/>
              <a:gd fmla="*/ 0 h 133531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335315" w="6255658">
                <a:moveTo>
                  <a:pt x="0" y="0"/>
                </a:moveTo>
                <a:lnTo>
                  <a:pt x="6255658" y="0"/>
                </a:lnTo>
                <a:lnTo>
                  <a:pt x="5442858" y="1335315"/>
                </a:lnTo>
                <a:lnTo>
                  <a:pt x="609600" y="1335315"/>
                </a:lnTo>
                <a:lnTo>
                  <a:pt x="0" y="0"/>
                </a:lnTo>
                <a:close/>
              </a:path>
            </a:pathLst>
          </a:custGeom>
          <a:gradFill flip="none" rotWithShape="1">
            <a:gsLst>
              <a:gs pos="0">
                <a:srgbClr val="FFE047"/>
              </a:gs>
              <a:gs pos="50000">
                <a:srgbClr val="FAD000"/>
              </a:gs>
              <a:gs pos="100000">
                <a:srgbClr val="BC9D00"/>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2" name="矩形圖說文字 11"/>
          <p:cNvSpPr/>
          <p:nvPr/>
        </p:nvSpPr>
        <p:spPr>
          <a:xfrm>
            <a:off x="2209800" y="1200150"/>
            <a:ext cx="5715000" cy="1676400"/>
          </a:xfrm>
          <a:prstGeom prst="wedgeRectCallout">
            <a:avLst>
              <a:gd fmla="val 45124" name="adj1"/>
              <a:gd fmla="val 67266" name="adj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z="1600">
                <a:solidFill>
                  <a:srgbClr val="333333"/>
                </a:solidFill>
                <a:latin charset="-122" pitchFamily="34" typeface="微软雅黑"/>
                <a:ea charset="-122" pitchFamily="34" typeface="微软雅黑"/>
              </a:rPr>
              <a:t>不要有这样想法：你一想到某个概念就必须马上把它付诸实施。你有足够多的时间让你对公司进行充分的研究。给我带来丰厚回报的股票都是我在关注它们几年后买入。赚钱和赔钱之间不存在某种平衡。</a:t>
            </a:r>
          </a:p>
        </p:txBody>
      </p:sp>
    </p:spTree>
    <p:extLst>
      <p:ext uri="{BB962C8B-B14F-4D97-AF65-F5344CB8AC3E}">
        <p14:creationId val="3677802345"/>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0"/>
            <a:ext cx="1447800" cy="51435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http://pic.pimg.tw/redfiree/1330511427-772899281.jpg" id="22532" name="Picture 4"/>
          <p:cNvPicPr>
            <a:picLocks noChangeArrowheads="1" noChangeAspect="1"/>
          </p:cNvPicPr>
          <p:nvPr/>
        </p:nvPicPr>
        <p:blipFill>
          <a:blip r:embed="rId2"/>
          <a:stretch>
            <a:fillRect/>
          </a:stretch>
        </p:blipFill>
        <p:spPr bwMode="auto">
          <a:xfrm>
            <a:off x="5562600" y="1802054"/>
            <a:ext cx="3581400" cy="3341446"/>
          </a:xfrm>
          <a:prstGeom prst="rect">
            <a:avLst/>
          </a:prstGeom>
          <a:noFill/>
        </p:spPr>
      </p:pic>
      <p:sp>
        <p:nvSpPr>
          <p:cNvPr id="5" name="矩形 4"/>
          <p:cNvSpPr/>
          <p:nvPr/>
        </p:nvSpPr>
        <p:spPr>
          <a:xfrm>
            <a:off x="0" y="1809750"/>
            <a:ext cx="14478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8000">
                <a:solidFill>
                  <a:srgbClr val="FFE043"/>
                </a:solidFill>
                <a:effectLst>
                  <a:innerShdw blurRad="63500" dir="13500000" dist="50800">
                    <a:prstClr val="black">
                      <a:alpha val="50000"/>
                    </a:prstClr>
                  </a:innerShdw>
                </a:effectLst>
                <a:latin charset="-122" pitchFamily="34" typeface="微软雅黑"/>
                <a:ea charset="-122" pitchFamily="34" typeface="微软雅黑"/>
              </a:rPr>
              <a:t>10</a:t>
            </a:r>
          </a:p>
        </p:txBody>
      </p:sp>
      <p:sp>
        <p:nvSpPr>
          <p:cNvPr id="6" name="矩形 5"/>
          <p:cNvSpPr/>
          <p:nvPr/>
        </p:nvSpPr>
        <p:spPr>
          <a:xfrm>
            <a:off x="1447800" y="1428750"/>
            <a:ext cx="4419600" cy="15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b="1" lang="zh-CN" smtClean="0" sz="5400">
                <a:ln>
                  <a:solidFill>
                    <a:srgbClr val="333333"/>
                  </a:solidFill>
                </a:ln>
                <a:solidFill>
                  <a:srgbClr val="333333"/>
                </a:solidFill>
                <a:latin charset="-122" pitchFamily="34" typeface="微软雅黑"/>
                <a:ea charset="-122" pitchFamily="34" typeface="微软雅黑"/>
              </a:rPr>
              <a:t>股市常见的</a:t>
            </a:r>
          </a:p>
          <a:p>
            <a:r>
              <a:rPr altLang="en-US" b="1" lang="zh-CN" smtClean="0" sz="5400">
                <a:ln>
                  <a:solidFill>
                    <a:srgbClr val="333333"/>
                  </a:solidFill>
                </a:ln>
                <a:solidFill>
                  <a:srgbClr val="333333"/>
                </a:solidFill>
                <a:latin charset="-122" pitchFamily="34" typeface="微软雅黑"/>
                <a:ea charset="-122" pitchFamily="34" typeface="微软雅黑"/>
              </a:rPr>
              <a:t>个最危险说法</a:t>
            </a:r>
          </a:p>
        </p:txBody>
      </p:sp>
    </p:spTree>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手繪多邊形 1"/>
          <p:cNvSpPr/>
          <p:nvPr/>
        </p:nvSpPr>
        <p:spPr>
          <a:xfrm>
            <a:off x="0" y="-8878"/>
            <a:ext cx="5788241" cy="5149049"/>
          </a:xfrm>
          <a:custGeom>
            <a:gdLst>
              <a:gd fmla="*/ 0 w 5788241" name="connsiteX0"/>
              <a:gd fmla="*/ 8878 h 5149049" name="connsiteY0"/>
              <a:gd fmla="*/ 2201662 w 5788241" name="connsiteX1"/>
              <a:gd fmla="*/ 5149049 h 5149049" name="connsiteY1"/>
              <a:gd fmla="*/ 5788241 w 5788241" name="connsiteX2"/>
              <a:gd fmla="*/ 5149049 h 5149049" name="connsiteY2"/>
              <a:gd fmla="*/ 1455938 w 5788241" name="connsiteX3"/>
              <a:gd fmla="*/ 0 h 5149049" name="connsiteY3"/>
              <a:gd fmla="*/ 0 w 5788241" name="connsiteX4"/>
              <a:gd fmla="*/ 8878 h 51490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149049" w="5788241">
                <a:moveTo>
                  <a:pt x="0" y="8878"/>
                </a:moveTo>
                <a:lnTo>
                  <a:pt x="2201662" y="5149049"/>
                </a:lnTo>
                <a:lnTo>
                  <a:pt x="5788241" y="5149049"/>
                </a:lnTo>
                <a:lnTo>
                  <a:pt x="1455938" y="0"/>
                </a:lnTo>
                <a:lnTo>
                  <a:pt x="0" y="8878"/>
                </a:lnTo>
                <a:close/>
              </a:path>
            </a:pathLst>
          </a:cu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http://t10.baidu.com/it/u=226894575,2762321628&amp;fm=21&amp;gp=0.jpg" id="24580" name="AutoShape 4"/>
          <p:cNvSpPr>
            <a:spLocks noChangeArrowheads="1" noChangeAspect="1"/>
          </p:cNvSpPr>
          <p:nvPr/>
        </p:nvSpPr>
        <p:spPr bwMode="auto">
          <a:xfrm>
            <a:off x="155575" y="-144463"/>
            <a:ext cx="304800" cy="304801"/>
          </a:xfrm>
          <a:prstGeom prst="rect">
            <a:avLst/>
          </a:prstGeom>
          <a:noFill/>
        </p:spPr>
        <p:txBody>
          <a:bodyPr anchor="t" anchorCtr="0" bIns="45720" compatLnSpc="1" lIns="91440" numCol="1" rIns="91440" tIns="45720" vert="horz" wrap="square">
            <a:prstTxWarp prst="textNoShape">
              <a:avLst/>
            </a:prstTxWarp>
          </a:bodyPr>
          <a:lstStyle/>
          <a:p>
            <a:endParaRPr altLang="en-US" lang="zh-CN"/>
          </a:p>
        </p:txBody>
      </p:sp>
      <p:sp>
        <p:nvSpPr>
          <p:cNvPr descr="http://t10.baidu.com/it/u=226894575,2762321628&amp;fm=21&amp;gp=0.jpg" id="24582" name="AutoShape 6"/>
          <p:cNvSpPr>
            <a:spLocks noChangeArrowheads="1" noChangeAspect="1"/>
          </p:cNvSpPr>
          <p:nvPr/>
        </p:nvSpPr>
        <p:spPr bwMode="auto">
          <a:xfrm>
            <a:off x="155575" y="-144463"/>
            <a:ext cx="304800" cy="304801"/>
          </a:xfrm>
          <a:prstGeom prst="rect">
            <a:avLst/>
          </a:prstGeom>
          <a:noFill/>
        </p:spPr>
        <p:txBody>
          <a:bodyPr anchor="t" anchorCtr="0" bIns="45720" compatLnSpc="1" lIns="91440" numCol="1" rIns="91440" tIns="45720" vert="horz" wrap="square">
            <a:prstTxWarp prst="textNoShape">
              <a:avLst/>
            </a:prstTxWarp>
          </a:bodyPr>
          <a:lstStyle/>
          <a:p>
            <a:endParaRPr altLang="en-US" lang="zh-CN"/>
          </a:p>
        </p:txBody>
      </p:sp>
      <p:sp>
        <p:nvSpPr>
          <p:cNvPr descr="http://t10.baidu.com/it/u=281499876,1257117513&amp;fm=15&amp;gp=0.jpg" id="24584" name="AutoShape 8"/>
          <p:cNvSpPr>
            <a:spLocks noChangeArrowheads="1" noChangeAspect="1"/>
          </p:cNvSpPr>
          <p:nvPr/>
        </p:nvSpPr>
        <p:spPr bwMode="auto">
          <a:xfrm>
            <a:off x="155575" y="-144463"/>
            <a:ext cx="304800" cy="304801"/>
          </a:xfrm>
          <a:prstGeom prst="rect">
            <a:avLst/>
          </a:prstGeom>
          <a:noFill/>
        </p:spPr>
        <p:txBody>
          <a:bodyPr anchor="t" anchorCtr="0" bIns="45720" compatLnSpc="1" lIns="91440" numCol="1" rIns="91440" tIns="45720" vert="horz" wrap="square">
            <a:prstTxWarp prst="textNoShape">
              <a:avLst/>
            </a:prstTxWarp>
          </a:bodyPr>
          <a:lstStyle/>
          <a:p>
            <a:endParaRPr altLang="en-US" lang="zh-CN"/>
          </a:p>
        </p:txBody>
      </p:sp>
      <p:pic>
        <p:nvPicPr>
          <p:cNvPr descr="21181262055734981.jpg" id="7" name="圖片 6"/>
          <p:cNvPicPr>
            <a:picLocks noChangeAspect="1"/>
          </p:cNvPicPr>
          <p:nvPr/>
        </p:nvPicPr>
        <p:blipFill>
          <a:blip r:embed="rId2"/>
          <a:srcRect l="3667" r="3667"/>
          <a:stretch>
            <a:fillRect/>
          </a:stretch>
        </p:blipFill>
        <p:spPr>
          <a:xfrm>
            <a:off x="7594092" y="2291334"/>
            <a:ext cx="1271016" cy="1271016"/>
          </a:xfrm>
          <a:prstGeom prst="ellipse">
            <a:avLst/>
          </a:prstGeom>
        </p:spPr>
      </p:pic>
      <p:sp>
        <p:nvSpPr>
          <p:cNvPr id="8" name="矩形 7"/>
          <p:cNvSpPr/>
          <p:nvPr/>
        </p:nvSpPr>
        <p:spPr>
          <a:xfrm>
            <a:off x="2286000" y="361950"/>
            <a:ext cx="6629400" cy="396240"/>
          </a:xfrm>
          <a:prstGeom prst="rect">
            <a:avLst/>
          </a:prstGeom>
          <a:solidFill>
            <a:srgbClr val="FFD600"/>
          </a:solidFill>
        </p:spPr>
        <p:txBody>
          <a:bodyPr wrap="square">
            <a:spAutoFit/>
          </a:bodyPr>
          <a:lstStyle/>
          <a:p>
            <a:r>
              <a:rPr altLang="en-US" b="1" lang="zh-CN" smtClean="0" sz="2000">
                <a:latin charset="-122" pitchFamily="34" typeface="微软雅黑"/>
                <a:ea charset="-122" pitchFamily="34" typeface="微软雅黑"/>
              </a:rPr>
              <a:t>说法1：既然股价已经下跌了这么多，它还能跌多少呢？</a:t>
            </a:r>
          </a:p>
        </p:txBody>
      </p:sp>
      <p:sp>
        <p:nvSpPr>
          <p:cNvPr id="9" name="矩形 8"/>
          <p:cNvSpPr/>
          <p:nvPr/>
        </p:nvSpPr>
        <p:spPr>
          <a:xfrm>
            <a:off x="3352800" y="666750"/>
            <a:ext cx="55626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z="1600">
                <a:solidFill>
                  <a:srgbClr val="333333"/>
                </a:solidFill>
                <a:latin charset="-122" pitchFamily="34" typeface="微软雅黑"/>
                <a:ea charset="-122" pitchFamily="34" typeface="微软雅黑"/>
              </a:rPr>
              <a:t>我们买入了美国证券交易历史上规模最大的单一一宗交易。从25美元跌到11.125美元，不可能跌得更低了。最后跌至4美元。</a:t>
            </a:r>
          </a:p>
          <a:p>
            <a:r>
              <a:rPr altLang="en-US" lang="zh-CN" smtClean="0" sz="1600">
                <a:solidFill>
                  <a:srgbClr val="333333"/>
                </a:solidFill>
                <a:latin charset="-122" pitchFamily="34" typeface="微软雅黑"/>
                <a:ea charset="-122" pitchFamily="34" typeface="微软雅黑"/>
              </a:rPr>
              <a:t>虽然最终这支股票也成为一只好的投资，但是，仅仅因为一只股票的价格已经下跌很多而买入不是一个好的投资思路。</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68</Paragraphs>
  <Slides>19</Slides>
  <Notes>3</Notes>
  <TotalTime>0</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19</vt:i4>
      </vt:variant>
    </vt:vector>
  </HeadingPairs>
  <TitlesOfParts>
    <vt:vector baseType="lpstr" size="25">
      <vt:lpstr>Arial</vt:lpstr>
      <vt:lpstr>Calibri</vt:lpstr>
      <vt:lpstr>Calibri Light</vt:lpstr>
      <vt:lpstr>微软雅黑</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2021-08-22T12:05:51Z</dcterms:created>
  <cp:lastPrinted>2021-08-22T12:05:51Z</cp:lastPrinted>
  <dcterms:modified xsi:type="dcterms:W3CDTF">2021-08-22T05:40:42Z</dcterms:modified>
  <cp:revision>1</cp:revision>
</cp:coreProperties>
</file>