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3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tags/tag1.xml" Type="http://schemas.openxmlformats.org/officeDocument/2006/relationships/tags"/><Relationship Id="rId14" Target="presProps.xml" Type="http://schemas.openxmlformats.org/officeDocument/2006/relationships/presProps"/><Relationship Id="rId15" Target="viewProps.xml" Type="http://schemas.openxmlformats.org/officeDocument/2006/relationships/viewProps"/><Relationship Id="rId16" Target="theme/theme1.xml" Type="http://schemas.openxmlformats.org/officeDocument/2006/relationships/theme"/><Relationship Id="rId17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59B37-EA9A-4C98-BD5A-9B11B3DBFD15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3DE35-82EA-4F25-BDF0-B8881F85F2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07319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8ADA9-E163-4773-B38E-3C20CCC0008F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6813-1355-43FA-B747-132406485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697998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8ADA9-E163-4773-B38E-3C20CCC0008F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6813-1355-43FA-B747-132406485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1471801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8ADA9-E163-4773-B38E-3C20CCC0008F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6813-1355-43FA-B747-132406485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9860734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9115436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1999121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2060671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6495372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5900815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8809325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645716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3670259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8ADA9-E163-4773-B38E-3C20CCC0008F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6813-1355-43FA-B747-132406485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1896601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7341029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39981474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0309149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8ADA9-E163-4773-B38E-3C20CCC0008F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6813-1355-43FA-B747-132406485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0145615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8ADA9-E163-4773-B38E-3C20CCC0008F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6813-1355-43FA-B747-132406485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921095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8ADA9-E163-4773-B38E-3C20CCC0008F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6813-1355-43FA-B747-132406485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5571170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8ADA9-E163-4773-B38E-3C20CCC0008F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6813-1355-43FA-B747-132406485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4962933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8ADA9-E163-4773-B38E-3C20CCC0008F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6813-1355-43FA-B747-132406485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4848423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8ADA9-E163-4773-B38E-3C20CCC0008F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6813-1355-43FA-B747-132406485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6534246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8ADA9-E163-4773-B38E-3C20CCC0008F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6813-1355-43FA-B747-132406485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28926733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8ADA9-E163-4773-B38E-3C20CCC0008F}" type="datetimeFigureOut">
              <a:rPr lang="zh-CN" altLang="en-US" smtClean="0"/>
              <a:t>2017/2/16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36813-1355-43FA-B747-132406485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7360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6854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6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 flip="none" rotWithShape="1">
          <a:gsLst>
            <a:gs pos="0">
              <a:srgbClr val="912822"/>
            </a:gs>
            <a:gs pos="100000">
              <a:srgbClr val="E4322B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9029" y="-29029"/>
            <a:ext cx="12221029" cy="61623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0"/>
            <a:ext cx="9664700" cy="6858000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/>
        </p:nvSpPr>
        <p:spPr>
          <a:xfrm>
            <a:off x="2274570" y="2650077"/>
            <a:ext cx="7622466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9600">
                <a:solidFill>
                  <a:schemeClr val="bg1"/>
                </a:solidFill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党政知识讲堂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93878" y="4141696"/>
            <a:ext cx="382344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发展党员的原则和程序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425206" y="1817527"/>
            <a:ext cx="1623794" cy="8180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27777" y="4352454"/>
            <a:ext cx="1721223" cy="1150577"/>
          </a:xfrm>
          <a:prstGeom prst="rect">
            <a:avLst/>
          </a:prstGeom>
        </p:spPr>
      </p:pic>
    </p:spTree>
    <p:extLst>
      <p:ext uri="{BB962C8B-B14F-4D97-AF65-F5344CB8AC3E}">
        <p14:creationId val="2166346396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0"/>
            <a:ext cx="9664700" cy="6858000"/>
          </a:xfrm>
          <a:prstGeom prst="rect">
            <a:avLst/>
          </a:prstGeom>
          <a:noFill/>
        </p:spPr>
      </p:pic>
      <p:grpSp>
        <p:nvGrpSpPr>
          <p:cNvPr id="5" name="组合 4"/>
          <p:cNvGrpSpPr/>
          <p:nvPr/>
        </p:nvGrpSpPr>
        <p:grpSpPr>
          <a:xfrm>
            <a:off x="3048000" y="2474945"/>
            <a:ext cx="7915835" cy="1908110"/>
            <a:chOff x="3048000" y="2089668"/>
            <a:chExt cx="7915835" cy="1908110"/>
          </a:xfrm>
        </p:grpSpPr>
        <p:sp>
          <p:nvSpPr>
            <p:cNvPr id="3" name="文本框 2"/>
            <p:cNvSpPr txBox="1"/>
            <p:nvPr/>
          </p:nvSpPr>
          <p:spPr>
            <a:xfrm>
              <a:off x="3988308" y="2089668"/>
              <a:ext cx="1688081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5400">
                  <a:solidFill>
                    <a:srgbClr val="AD302A"/>
                  </a:solidFill>
                  <a:latin charset="-122" panose="02000000000000000000" pitchFamily="2" typeface="方正正中黑简体"/>
                  <a:ea charset="-122" panose="02000000000000000000" pitchFamily="2" typeface="方正正中黑简体"/>
                </a:rPr>
                <a:t>前言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048000" y="2860222"/>
              <a:ext cx="7915835" cy="116128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发展党员是一项政治性、政策性、原则性、程序性很强的工作。党章第五条规定：“发展党员，必须经过党的支部，坚持个别吸收的原则。”坚持这一原则，主要目的是保证发展党员质量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690474" y="2042187"/>
            <a:ext cx="1623794" cy="818035"/>
          </a:xfrm>
          <a:prstGeom prst="rect">
            <a:avLst/>
          </a:prstGeom>
        </p:spPr>
      </p:pic>
    </p:spTree>
    <p:extLst>
      <p:ext uri="{BB962C8B-B14F-4D97-AF65-F5344CB8AC3E}">
        <p14:creationId val="267075396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03499" y="5397500"/>
            <a:ext cx="9588501" cy="1460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588501" cy="1460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54059" y="748652"/>
            <a:ext cx="308610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200"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发展党员程序</a:t>
            </a:r>
          </a:p>
        </p:txBody>
      </p:sp>
      <p:sp>
        <p:nvSpPr>
          <p:cNvPr id="6" name="燕尾形 5"/>
          <p:cNvSpPr/>
          <p:nvPr/>
        </p:nvSpPr>
        <p:spPr>
          <a:xfrm>
            <a:off x="1668280" y="734359"/>
            <a:ext cx="414337" cy="525462"/>
          </a:xfrm>
          <a:prstGeom prst="chevron">
            <a:avLst/>
          </a:prstGeom>
          <a:solidFill>
            <a:srgbClr val="AD3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463906" y="1912296"/>
            <a:ext cx="5264189" cy="3769062"/>
            <a:chOff x="2889210" y="1912296"/>
            <a:chExt cx="5264189" cy="3769062"/>
          </a:xfrm>
        </p:grpSpPr>
        <p:grpSp>
          <p:nvGrpSpPr>
            <p:cNvPr id="7" name="组合 6"/>
            <p:cNvGrpSpPr/>
            <p:nvPr/>
          </p:nvGrpSpPr>
          <p:grpSpPr>
            <a:xfrm>
              <a:off x="2889210" y="1912296"/>
              <a:ext cx="603896" cy="593712"/>
              <a:chOff x="4927286" y="2197420"/>
              <a:chExt cx="603896" cy="593712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4927286" y="2197420"/>
                <a:ext cx="593712" cy="593712"/>
              </a:xfrm>
              <a:prstGeom prst="ellipse">
                <a:avLst/>
              </a:prstGeom>
              <a:solidFill>
                <a:srgbClr val="AD30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4975570" y="2245704"/>
                <a:ext cx="497144" cy="4971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4959715" y="2273620"/>
                <a:ext cx="571468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z="2400">
                    <a:solidFill>
                      <a:prstClr val="black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01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2889210" y="2970746"/>
              <a:ext cx="603896" cy="593712"/>
              <a:chOff x="4927286" y="2197420"/>
              <a:chExt cx="603896" cy="593712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4927286" y="2197420"/>
                <a:ext cx="593712" cy="593712"/>
              </a:xfrm>
              <a:prstGeom prst="ellipse">
                <a:avLst/>
              </a:prstGeom>
              <a:solidFill>
                <a:srgbClr val="AD30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4975570" y="2245704"/>
                <a:ext cx="497144" cy="4971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4959715" y="2273620"/>
                <a:ext cx="571468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z="2400">
                    <a:solidFill>
                      <a:prstClr val="black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02</a:t>
                </a: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889210" y="4029196"/>
              <a:ext cx="603896" cy="593712"/>
              <a:chOff x="4927286" y="2197420"/>
              <a:chExt cx="603896" cy="593712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4927286" y="2197420"/>
                <a:ext cx="593712" cy="593712"/>
              </a:xfrm>
              <a:prstGeom prst="ellipse">
                <a:avLst/>
              </a:prstGeom>
              <a:solidFill>
                <a:srgbClr val="AD30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4975570" y="2245704"/>
                <a:ext cx="497144" cy="4971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4959715" y="2273621"/>
                <a:ext cx="571468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z="2400">
                    <a:solidFill>
                      <a:prstClr val="black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03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889210" y="5087646"/>
              <a:ext cx="603896" cy="593712"/>
              <a:chOff x="4927286" y="2197420"/>
              <a:chExt cx="603896" cy="593712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4927286" y="2197420"/>
                <a:ext cx="593712" cy="593712"/>
              </a:xfrm>
              <a:prstGeom prst="ellipse">
                <a:avLst/>
              </a:prstGeom>
              <a:solidFill>
                <a:srgbClr val="AD30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4975570" y="2245704"/>
                <a:ext cx="497144" cy="4971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4959715" y="2273620"/>
                <a:ext cx="571468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z="2400">
                    <a:solidFill>
                      <a:prstClr val="black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04</a:t>
                </a:r>
              </a:p>
            </p:txBody>
          </p:sp>
        </p:grpSp>
        <p:sp>
          <p:nvSpPr>
            <p:cNvPr id="23" name="等腰三角形 22"/>
            <p:cNvSpPr/>
            <p:nvPr/>
          </p:nvSpPr>
          <p:spPr>
            <a:xfrm rot="10800000">
              <a:off x="3126533" y="2475303"/>
              <a:ext cx="119063" cy="113367"/>
            </a:xfrm>
            <a:prstGeom prst="triangle">
              <a:avLst/>
            </a:prstGeom>
            <a:solidFill>
              <a:srgbClr val="AD3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等腰三角形 23"/>
            <p:cNvSpPr/>
            <p:nvPr/>
          </p:nvSpPr>
          <p:spPr>
            <a:xfrm rot="10800000">
              <a:off x="3126533" y="3544090"/>
              <a:ext cx="119063" cy="113367"/>
            </a:xfrm>
            <a:prstGeom prst="triangle">
              <a:avLst/>
            </a:prstGeom>
            <a:solidFill>
              <a:srgbClr val="AD3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等腰三角形 24"/>
            <p:cNvSpPr/>
            <p:nvPr/>
          </p:nvSpPr>
          <p:spPr>
            <a:xfrm rot="10800000">
              <a:off x="3126533" y="4606500"/>
              <a:ext cx="119063" cy="113367"/>
            </a:xfrm>
            <a:prstGeom prst="triangle">
              <a:avLst/>
            </a:prstGeom>
            <a:solidFill>
              <a:srgbClr val="AD3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514724" y="1969446"/>
              <a:ext cx="463867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zh-CN" sz="2400">
                  <a:latin charset="-122" panose="020b0503020204020204" pitchFamily="34" typeface="微软雅黑"/>
                  <a:ea charset="-122" panose="020b0503020204020204" pitchFamily="34" typeface="微软雅黑"/>
                </a:rPr>
                <a:t>入党积极分子的确定和培养教育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514724" y="3089407"/>
              <a:ext cx="374523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zh-CN" sz="2400">
                  <a:latin charset="-122" panose="020b0503020204020204" pitchFamily="34" typeface="微软雅黑"/>
                  <a:ea charset="-122" panose="020b0503020204020204" pitchFamily="34" typeface="微软雅黑"/>
                </a:rPr>
                <a:t>发展对象的确定和考察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514724" y="4077481"/>
              <a:ext cx="330708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zh-CN" sz="2400">
                  <a:latin charset="-122" panose="020b0503020204020204" pitchFamily="34" typeface="微软雅黑"/>
                  <a:ea charset="-122" panose="020b0503020204020204" pitchFamily="34" typeface="微软雅黑"/>
                </a:rPr>
                <a:t>预备党员的接收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514724" y="5163846"/>
              <a:ext cx="441960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zh-CN" sz="2400">
                  <a:latin charset="-122" panose="020b0503020204020204" pitchFamily="34" typeface="微软雅黑"/>
                  <a:ea charset="-122" panose="020b0503020204020204" pitchFamily="34" typeface="微软雅黑"/>
                </a:rPr>
                <a:t>预备党员的教育、考察和转正</a:t>
              </a:r>
            </a:p>
          </p:txBody>
        </p:sp>
      </p:grpSp>
    </p:spTree>
    <p:extLst>
      <p:ext uri="{BB962C8B-B14F-4D97-AF65-F5344CB8AC3E}">
        <p14:creationId val="2613041361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03499" y="5397500"/>
            <a:ext cx="9588501" cy="1460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588501" cy="1460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54058" y="748652"/>
            <a:ext cx="620889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200"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入党积极分子的确定和发展教育</a:t>
            </a:r>
          </a:p>
        </p:txBody>
      </p:sp>
      <p:sp>
        <p:nvSpPr>
          <p:cNvPr id="6" name="燕尾形 5"/>
          <p:cNvSpPr/>
          <p:nvPr/>
        </p:nvSpPr>
        <p:spPr>
          <a:xfrm>
            <a:off x="1668280" y="734359"/>
            <a:ext cx="414337" cy="525462"/>
          </a:xfrm>
          <a:prstGeom prst="chevron">
            <a:avLst/>
          </a:prstGeom>
          <a:solidFill>
            <a:srgbClr val="AD3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33" name="圆角矩形 32"/>
          <p:cNvSpPr/>
          <p:nvPr/>
        </p:nvSpPr>
        <p:spPr>
          <a:xfrm rot="16200000">
            <a:off x="147440" y="3507292"/>
            <a:ext cx="2180624" cy="573741"/>
          </a:xfrm>
          <a:prstGeom prst="roundRect">
            <a:avLst/>
          </a:prstGeom>
          <a:solidFill>
            <a:srgbClr val="AD3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圆角矩形 33"/>
          <p:cNvSpPr/>
          <p:nvPr/>
        </p:nvSpPr>
        <p:spPr>
          <a:xfrm rot="16200000">
            <a:off x="206705" y="3545392"/>
            <a:ext cx="2062092" cy="4975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998505" y="3009333"/>
            <a:ext cx="257175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入党申请</a:t>
            </a:r>
          </a:p>
        </p:txBody>
      </p:sp>
      <p:sp>
        <p:nvSpPr>
          <p:cNvPr id="26" name="上箭头 25"/>
          <p:cNvSpPr/>
          <p:nvPr/>
        </p:nvSpPr>
        <p:spPr>
          <a:xfrm flipH="1" flipV="1" rot="16200000">
            <a:off x="1573244" y="3640647"/>
            <a:ext cx="440380" cy="307030"/>
          </a:xfrm>
          <a:prstGeom prst="upArrow">
            <a:avLst/>
          </a:prstGeom>
          <a:solidFill>
            <a:srgbClr val="F7E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9" name="组合 38"/>
          <p:cNvGrpSpPr/>
          <p:nvPr/>
        </p:nvGrpSpPr>
        <p:grpSpPr>
          <a:xfrm>
            <a:off x="2081243" y="3294255"/>
            <a:ext cx="1054100" cy="1054100"/>
            <a:chOff x="2603499" y="3341216"/>
            <a:chExt cx="1054100" cy="1054100"/>
          </a:xfrm>
        </p:grpSpPr>
        <p:sp>
          <p:nvSpPr>
            <p:cNvPr id="36" name="椭圆 35"/>
            <p:cNvSpPr/>
            <p:nvPr/>
          </p:nvSpPr>
          <p:spPr>
            <a:xfrm>
              <a:off x="2603499" y="3341216"/>
              <a:ext cx="1054100" cy="1054100"/>
            </a:xfrm>
            <a:prstGeom prst="ellipse">
              <a:avLst/>
            </a:prstGeom>
            <a:solidFill>
              <a:srgbClr val="AD302A"/>
            </a:solidFill>
            <a:ln>
              <a:solidFill>
                <a:srgbClr val="AD30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2689224" y="3426941"/>
              <a:ext cx="882650" cy="882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2173318" y="3486815"/>
            <a:ext cx="87629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党支部</a:t>
            </a:r>
          </a:p>
        </p:txBody>
      </p:sp>
      <p:sp>
        <p:nvSpPr>
          <p:cNvPr id="41" name="上箭头 40"/>
          <p:cNvSpPr/>
          <p:nvPr/>
        </p:nvSpPr>
        <p:spPr>
          <a:xfrm flipH="1" flipV="1" rot="14547452">
            <a:off x="3113488" y="3127093"/>
            <a:ext cx="440380" cy="307030"/>
          </a:xfrm>
          <a:prstGeom prst="upArrow">
            <a:avLst/>
          </a:prstGeom>
          <a:solidFill>
            <a:srgbClr val="F7E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2" name="上箭头 41"/>
          <p:cNvSpPr/>
          <p:nvPr/>
        </p:nvSpPr>
        <p:spPr>
          <a:xfrm flipH="1" rot="7052548">
            <a:off x="3113488" y="4154201"/>
            <a:ext cx="440380" cy="307030"/>
          </a:xfrm>
          <a:prstGeom prst="upArrow">
            <a:avLst/>
          </a:prstGeom>
          <a:solidFill>
            <a:srgbClr val="F7E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6" name="椭圆 45"/>
          <p:cNvSpPr/>
          <p:nvPr/>
        </p:nvSpPr>
        <p:spPr>
          <a:xfrm>
            <a:off x="3513286" y="2485724"/>
            <a:ext cx="795831" cy="795831"/>
          </a:xfrm>
          <a:prstGeom prst="ellipse">
            <a:avLst/>
          </a:prstGeom>
          <a:solidFill>
            <a:srgbClr val="AD302A"/>
          </a:solidFill>
          <a:ln>
            <a:solidFill>
              <a:srgbClr val="AD3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3578007" y="2550445"/>
            <a:ext cx="666389" cy="6663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3513286" y="4151692"/>
            <a:ext cx="795831" cy="795831"/>
          </a:xfrm>
          <a:prstGeom prst="ellipse">
            <a:avLst/>
          </a:prstGeom>
          <a:solidFill>
            <a:srgbClr val="AD302A"/>
          </a:solidFill>
          <a:ln>
            <a:solidFill>
              <a:srgbClr val="AD3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3578007" y="4216413"/>
            <a:ext cx="666389" cy="6663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560912" y="2713375"/>
            <a:ext cx="73111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谈话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3578251" y="4379719"/>
            <a:ext cx="73111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备案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4260237" y="2531204"/>
            <a:ext cx="1655286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组织谈话，指定联系人1-2人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4309117" y="4347836"/>
            <a:ext cx="1655286" cy="4084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报党委备案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6088094" y="2122828"/>
            <a:ext cx="5153025" cy="330098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zh-CN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入党申请人应当向工作、学习所在单位或居住地党组织提出入党申请。由支部委员会（不设支部委员会的由支部大会）研究决定，并报上级党委备案。党组织应当指定一至两名正式党员作入党积极分子的培养联系人。党组织应当采取多种有效方法，加强入党积极分子教育。党支部每半年对入党积极分子进行一次考察，基层党委每年对入党积极分子队伍状况作一次分析，针对存在的问题，采取改进措施</a:t>
            </a:r>
          </a:p>
        </p:txBody>
      </p:sp>
    </p:spTree>
    <p:extLst>
      <p:ext uri="{BB962C8B-B14F-4D97-AF65-F5344CB8AC3E}">
        <p14:creationId val="992155665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03499" y="5397500"/>
            <a:ext cx="9588501" cy="1460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588501" cy="1460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54058" y="748652"/>
            <a:ext cx="620889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200"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发展对象的确定和考察</a:t>
            </a:r>
          </a:p>
        </p:txBody>
      </p:sp>
      <p:sp>
        <p:nvSpPr>
          <p:cNvPr id="6" name="燕尾形 5"/>
          <p:cNvSpPr/>
          <p:nvPr/>
        </p:nvSpPr>
        <p:spPr>
          <a:xfrm>
            <a:off x="1668280" y="734359"/>
            <a:ext cx="414337" cy="525462"/>
          </a:xfrm>
          <a:prstGeom prst="chevron">
            <a:avLst/>
          </a:prstGeom>
          <a:solidFill>
            <a:srgbClr val="AD3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323166" y="1900852"/>
            <a:ext cx="9545669" cy="4109518"/>
            <a:chOff x="1695450" y="1900852"/>
            <a:chExt cx="9545669" cy="4109518"/>
          </a:xfrm>
        </p:grpSpPr>
        <p:sp>
          <p:nvSpPr>
            <p:cNvPr id="56" name="文本框 55"/>
            <p:cNvSpPr txBox="1"/>
            <p:nvPr/>
          </p:nvSpPr>
          <p:spPr>
            <a:xfrm>
              <a:off x="6088094" y="2127996"/>
              <a:ext cx="5153025" cy="365759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对经过一年以上培养教育和考察、基本具备党员条件的入党积极分子，在听取党小组、培养联系人、党员和群众意见的基础上，支部委员会讨论同意并报上级党委备案后，可列为发展对象。发展对象应当有两名正式党员作入党介绍人。党组织必须对发展对象进行政治审查，凡是未经政治审查或政治审查不合格的，不能发展入党。基层党委或县级党委组织部门应当对发展对象进行短期集中培训，未经培训的，除个别特殊情况外，不能发展入党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695450" y="1900852"/>
              <a:ext cx="3609975" cy="4109518"/>
              <a:chOff x="1085850" y="1900852"/>
              <a:chExt cx="3609975" cy="4109518"/>
            </a:xfrm>
          </p:grpSpPr>
          <p:grpSp>
            <p:nvGrpSpPr>
              <p:cNvPr id="32" name="组合 31"/>
              <p:cNvGrpSpPr/>
              <p:nvPr/>
            </p:nvGrpSpPr>
            <p:grpSpPr>
              <a:xfrm rot="10800000">
                <a:off x="2335912" y="1900852"/>
                <a:ext cx="2180624" cy="1004272"/>
                <a:chOff x="1875446" y="1855693"/>
                <a:chExt cx="2281687" cy="573741"/>
              </a:xfrm>
            </p:grpSpPr>
            <p:sp>
              <p:nvSpPr>
                <p:cNvPr id="33" name="圆角矩形 32"/>
                <p:cNvSpPr/>
                <p:nvPr/>
              </p:nvSpPr>
              <p:spPr>
                <a:xfrm>
                  <a:off x="1875446" y="1855693"/>
                  <a:ext cx="2281687" cy="573741"/>
                </a:xfrm>
                <a:prstGeom prst="roundRect">
                  <a:avLst/>
                </a:prstGeom>
                <a:solidFill>
                  <a:srgbClr val="AD30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4" name="圆角矩形 33"/>
                <p:cNvSpPr/>
                <p:nvPr/>
              </p:nvSpPr>
              <p:spPr>
                <a:xfrm>
                  <a:off x="1937458" y="1893792"/>
                  <a:ext cx="2157662" cy="49754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7" name="文本框 6"/>
              <p:cNvSpPr txBox="1"/>
              <p:nvPr/>
            </p:nvSpPr>
            <p:spPr>
              <a:xfrm>
                <a:off x="2389285" y="2026801"/>
                <a:ext cx="2069043" cy="8229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mtClean="0" sz="2400">
                    <a:latin charset="-122" panose="02000000000000000000" pitchFamily="2" typeface="方正正中黑简体"/>
                    <a:ea charset="-122" panose="02000000000000000000" pitchFamily="2" typeface="方正正中黑简体"/>
                  </a:rPr>
                  <a:t>积极分子考察满一年</a:t>
                </a:r>
              </a:p>
            </p:txBody>
          </p:sp>
          <p:sp>
            <p:nvSpPr>
              <p:cNvPr id="31" name="上箭头 30"/>
              <p:cNvSpPr/>
              <p:nvPr/>
            </p:nvSpPr>
            <p:spPr>
              <a:xfrm flipH="1" flipV="1">
                <a:off x="3120247" y="3035130"/>
                <a:ext cx="440380" cy="307030"/>
              </a:xfrm>
              <a:prstGeom prst="upArrow">
                <a:avLst/>
              </a:prstGeom>
              <a:solidFill>
                <a:srgbClr val="F7E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085850" y="2993270"/>
                <a:ext cx="2019300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mtClean="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具备预备党员条件</a:t>
                </a:r>
              </a:p>
            </p:txBody>
          </p:sp>
          <p:grpSp>
            <p:nvGrpSpPr>
              <p:cNvPr id="35" name="组合 34"/>
              <p:cNvGrpSpPr/>
              <p:nvPr/>
            </p:nvGrpSpPr>
            <p:grpSpPr>
              <a:xfrm>
                <a:off x="2812272" y="3395511"/>
                <a:ext cx="1054100" cy="1054100"/>
                <a:chOff x="2603499" y="3341216"/>
                <a:chExt cx="1054100" cy="1054100"/>
              </a:xfrm>
            </p:grpSpPr>
            <p:sp>
              <p:nvSpPr>
                <p:cNvPr id="38" name="椭圆 37"/>
                <p:cNvSpPr/>
                <p:nvPr/>
              </p:nvSpPr>
              <p:spPr>
                <a:xfrm>
                  <a:off x="2603499" y="3341216"/>
                  <a:ext cx="1054100" cy="1054100"/>
                </a:xfrm>
                <a:prstGeom prst="ellipse">
                  <a:avLst/>
                </a:prstGeom>
                <a:solidFill>
                  <a:srgbClr val="AD302A"/>
                </a:solidFill>
                <a:ln>
                  <a:solidFill>
                    <a:srgbClr val="AD302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" name="椭圆 43"/>
                <p:cNvSpPr/>
                <p:nvPr/>
              </p:nvSpPr>
              <p:spPr>
                <a:xfrm>
                  <a:off x="2689224" y="3426941"/>
                  <a:ext cx="882650" cy="8826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" name="文本框 8"/>
              <p:cNvSpPr txBox="1"/>
              <p:nvPr/>
            </p:nvSpPr>
            <p:spPr>
              <a:xfrm>
                <a:off x="2967037" y="3714252"/>
                <a:ext cx="942197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mtClean="0" sz="2400">
                    <a:latin charset="-122" panose="02000000000000000000" pitchFamily="2" typeface="方正正中黑简体"/>
                    <a:ea charset="-122" panose="02000000000000000000" pitchFamily="2" typeface="方正正中黑简体"/>
                  </a:rPr>
                  <a:t>党委</a:t>
                </a: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3887787" y="3735010"/>
                <a:ext cx="666849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mtClean="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通过</a:t>
                </a:r>
              </a:p>
            </p:txBody>
          </p:sp>
          <p:sp>
            <p:nvSpPr>
              <p:cNvPr id="58" name="上箭头 57"/>
              <p:cNvSpPr/>
              <p:nvPr/>
            </p:nvSpPr>
            <p:spPr>
              <a:xfrm flipH="1" flipV="1">
                <a:off x="3120247" y="4580808"/>
                <a:ext cx="440380" cy="307030"/>
              </a:xfrm>
              <a:prstGeom prst="upArrow">
                <a:avLst/>
              </a:prstGeom>
              <a:solidFill>
                <a:srgbClr val="F7E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59" name="组合 58"/>
              <p:cNvGrpSpPr/>
              <p:nvPr/>
            </p:nvGrpSpPr>
            <p:grpSpPr>
              <a:xfrm>
                <a:off x="2833687" y="4956270"/>
                <a:ext cx="1054100" cy="1054100"/>
                <a:chOff x="2603499" y="3341216"/>
                <a:chExt cx="1054100" cy="1054100"/>
              </a:xfrm>
            </p:grpSpPr>
            <p:sp>
              <p:nvSpPr>
                <p:cNvPr id="60" name="椭圆 59"/>
                <p:cNvSpPr/>
                <p:nvPr/>
              </p:nvSpPr>
              <p:spPr>
                <a:xfrm>
                  <a:off x="2603499" y="3341216"/>
                  <a:ext cx="1054100" cy="1054100"/>
                </a:xfrm>
                <a:prstGeom prst="ellipse">
                  <a:avLst/>
                </a:prstGeom>
                <a:solidFill>
                  <a:srgbClr val="AD302A"/>
                </a:solidFill>
                <a:ln>
                  <a:solidFill>
                    <a:srgbClr val="AD302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" name="椭圆 60"/>
                <p:cNvSpPr/>
                <p:nvPr/>
              </p:nvSpPr>
              <p:spPr>
                <a:xfrm>
                  <a:off x="2689224" y="3426941"/>
                  <a:ext cx="882650" cy="8826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62" name="文本框 61"/>
              <p:cNvSpPr txBox="1"/>
              <p:nvPr/>
            </p:nvSpPr>
            <p:spPr>
              <a:xfrm>
                <a:off x="2897187" y="5139579"/>
                <a:ext cx="942197" cy="8229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mtClean="0" sz="2400">
                    <a:latin charset="-122" panose="02000000000000000000" pitchFamily="2" typeface="方正正中黑简体"/>
                    <a:ea charset="-122" panose="02000000000000000000" pitchFamily="2" typeface="方正正中黑简体"/>
                  </a:rPr>
                  <a:t>介绍人</a:t>
                </a:r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3887787" y="5274609"/>
                <a:ext cx="808038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1-2人</a:t>
                </a:r>
              </a:p>
            </p:txBody>
          </p:sp>
        </p:grpSp>
      </p:grpSp>
    </p:spTree>
    <p:extLst>
      <p:ext uri="{BB962C8B-B14F-4D97-AF65-F5344CB8AC3E}">
        <p14:creationId val="3474004921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03499" y="5397500"/>
            <a:ext cx="9588501" cy="1460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588501" cy="1460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54058" y="748652"/>
            <a:ext cx="620889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200"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预备党员的接收</a:t>
            </a:r>
          </a:p>
        </p:txBody>
      </p:sp>
      <p:sp>
        <p:nvSpPr>
          <p:cNvPr id="6" name="燕尾形 5"/>
          <p:cNvSpPr/>
          <p:nvPr/>
        </p:nvSpPr>
        <p:spPr>
          <a:xfrm>
            <a:off x="1668280" y="734359"/>
            <a:ext cx="414337" cy="525462"/>
          </a:xfrm>
          <a:prstGeom prst="chevron">
            <a:avLst/>
          </a:prstGeom>
          <a:solidFill>
            <a:srgbClr val="AD3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3555" y="3852602"/>
            <a:ext cx="10715625" cy="231038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支部委员会应当对发展对象进行严格审查，经集体讨论认为合格后，报具有审批权限的基层党委预审。基层党委对发展对象的条件、培养教育情况等进行审查。审查结果以书面形式通知党支部并发放《中国共产党入党志愿书》。经基层党委预审合格的发展对象，由支部委员会提交支部大会讨论，有表决权的到会人数必须超过应到会有表决权人数的半数。与会党员对发展对象能否入党进行充分讨论，并采取无记名投票方式进行表决，赞成人数超过应到会有表决权的正式党员的半数，才能通过接收预备党员的决议，相关材料报上级党委审批。党委审批前，应当指派党委委员或组织员同发展对象谈话，作进一步的了解，并帮助发展对象提高对党的认识。党委审批预备党员，必须集体讨论和表决审批两个以上的发展对象入党时，应当逐个审议和表决</a:t>
            </a:r>
          </a:p>
        </p:txBody>
      </p:sp>
      <p:sp>
        <p:nvSpPr>
          <p:cNvPr id="27" name="椭圆 26"/>
          <p:cNvSpPr/>
          <p:nvPr/>
        </p:nvSpPr>
        <p:spPr>
          <a:xfrm>
            <a:off x="1101260" y="2083018"/>
            <a:ext cx="1185019" cy="1185019"/>
          </a:xfrm>
          <a:prstGeom prst="ellipse">
            <a:avLst/>
          </a:prstGeom>
          <a:solidFill>
            <a:srgbClr val="AD3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椭圆 27"/>
          <p:cNvSpPr/>
          <p:nvPr/>
        </p:nvSpPr>
        <p:spPr>
          <a:xfrm>
            <a:off x="1216819" y="2083018"/>
            <a:ext cx="1185019" cy="1185019"/>
          </a:xfrm>
          <a:prstGeom prst="ellipse">
            <a:avLst/>
          </a:prstGeom>
          <a:solidFill>
            <a:schemeClr val="bg1"/>
          </a:solidFill>
          <a:ln>
            <a:solidFill>
              <a:srgbClr val="AD3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文本框 28"/>
          <p:cNvSpPr txBox="1"/>
          <p:nvPr/>
        </p:nvSpPr>
        <p:spPr>
          <a:xfrm>
            <a:off x="1324395" y="2189614"/>
            <a:ext cx="1185019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200"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必备材料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2614103" y="1574579"/>
            <a:ext cx="2910397" cy="593712"/>
            <a:chOff x="2614103" y="1578433"/>
            <a:chExt cx="2910397" cy="593712"/>
          </a:xfrm>
        </p:grpSpPr>
        <p:grpSp>
          <p:nvGrpSpPr>
            <p:cNvPr id="30" name="组合 29"/>
            <p:cNvGrpSpPr/>
            <p:nvPr/>
          </p:nvGrpSpPr>
          <p:grpSpPr>
            <a:xfrm>
              <a:off x="2614103" y="1578433"/>
              <a:ext cx="603896" cy="593712"/>
              <a:chOff x="4927286" y="2197420"/>
              <a:chExt cx="603896" cy="593712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4927286" y="2197420"/>
                <a:ext cx="593712" cy="593712"/>
              </a:xfrm>
              <a:prstGeom prst="ellipse">
                <a:avLst/>
              </a:prstGeom>
              <a:solidFill>
                <a:srgbClr val="AD30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4975570" y="2245704"/>
                <a:ext cx="497144" cy="4971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4959714" y="2273620"/>
                <a:ext cx="571468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z="2400">
                    <a:solidFill>
                      <a:prstClr val="black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01</a:t>
                </a: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3171825" y="1657350"/>
              <a:ext cx="235267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积极分子考察表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823206" y="1574579"/>
            <a:ext cx="2316686" cy="593712"/>
            <a:chOff x="5333212" y="1560549"/>
            <a:chExt cx="2316686" cy="593712"/>
          </a:xfrm>
        </p:grpSpPr>
        <p:grpSp>
          <p:nvGrpSpPr>
            <p:cNvPr id="40" name="组合 39"/>
            <p:cNvGrpSpPr/>
            <p:nvPr/>
          </p:nvGrpSpPr>
          <p:grpSpPr>
            <a:xfrm>
              <a:off x="5333212" y="1560549"/>
              <a:ext cx="603896" cy="593712"/>
              <a:chOff x="4927286" y="2197420"/>
              <a:chExt cx="603896" cy="593712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4927286" y="2197420"/>
                <a:ext cx="593712" cy="593712"/>
              </a:xfrm>
              <a:prstGeom prst="ellipse">
                <a:avLst/>
              </a:prstGeom>
              <a:solidFill>
                <a:srgbClr val="AD30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4975570" y="2245704"/>
                <a:ext cx="497144" cy="4971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4959715" y="2273620"/>
                <a:ext cx="571468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z="2400">
                    <a:solidFill>
                      <a:prstClr val="black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02</a:t>
                </a:r>
              </a:p>
            </p:txBody>
          </p:sp>
        </p:grpSp>
        <p:sp>
          <p:nvSpPr>
            <p:cNvPr id="69" name="文本框 68"/>
            <p:cNvSpPr txBox="1"/>
            <p:nvPr/>
          </p:nvSpPr>
          <p:spPr>
            <a:xfrm>
              <a:off x="5905340" y="1666360"/>
              <a:ext cx="1744558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个人思想汇报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8438598" y="1574579"/>
            <a:ext cx="2910397" cy="593712"/>
            <a:chOff x="2614103" y="1578433"/>
            <a:chExt cx="2910397" cy="593712"/>
          </a:xfrm>
        </p:grpSpPr>
        <p:grpSp>
          <p:nvGrpSpPr>
            <p:cNvPr id="71" name="组合 70"/>
            <p:cNvGrpSpPr/>
            <p:nvPr/>
          </p:nvGrpSpPr>
          <p:grpSpPr>
            <a:xfrm>
              <a:off x="2614103" y="1578433"/>
              <a:ext cx="603896" cy="593712"/>
              <a:chOff x="4927286" y="2197420"/>
              <a:chExt cx="603896" cy="593712"/>
            </a:xfrm>
          </p:grpSpPr>
          <p:sp>
            <p:nvSpPr>
              <p:cNvPr id="73" name="椭圆 72"/>
              <p:cNvSpPr/>
              <p:nvPr/>
            </p:nvSpPr>
            <p:spPr>
              <a:xfrm>
                <a:off x="4927286" y="2197420"/>
                <a:ext cx="593712" cy="593712"/>
              </a:xfrm>
              <a:prstGeom prst="ellipse">
                <a:avLst/>
              </a:prstGeom>
              <a:solidFill>
                <a:srgbClr val="AD30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4975570" y="2245704"/>
                <a:ext cx="497144" cy="4971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文本框 74"/>
              <p:cNvSpPr txBox="1"/>
              <p:nvPr/>
            </p:nvSpPr>
            <p:spPr>
              <a:xfrm>
                <a:off x="4959715" y="2273620"/>
                <a:ext cx="571468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2400">
                    <a:solidFill>
                      <a:prstClr val="black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03</a:t>
                </a:r>
              </a:p>
            </p:txBody>
          </p:sp>
        </p:grpSp>
        <p:sp>
          <p:nvSpPr>
            <p:cNvPr id="72" name="文本框 71"/>
            <p:cNvSpPr txBox="1"/>
            <p:nvPr/>
          </p:nvSpPr>
          <p:spPr>
            <a:xfrm>
              <a:off x="3171826" y="1657350"/>
              <a:ext cx="235267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政审材料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2614103" y="2399297"/>
            <a:ext cx="2910397" cy="593712"/>
            <a:chOff x="2614103" y="1578433"/>
            <a:chExt cx="2910397" cy="593712"/>
          </a:xfrm>
        </p:grpSpPr>
        <p:grpSp>
          <p:nvGrpSpPr>
            <p:cNvPr id="77" name="组合 76"/>
            <p:cNvGrpSpPr/>
            <p:nvPr/>
          </p:nvGrpSpPr>
          <p:grpSpPr>
            <a:xfrm>
              <a:off x="2614103" y="1578433"/>
              <a:ext cx="603896" cy="593712"/>
              <a:chOff x="4927286" y="2197420"/>
              <a:chExt cx="603896" cy="593712"/>
            </a:xfrm>
          </p:grpSpPr>
          <p:sp>
            <p:nvSpPr>
              <p:cNvPr id="79" name="椭圆 78"/>
              <p:cNvSpPr/>
              <p:nvPr/>
            </p:nvSpPr>
            <p:spPr>
              <a:xfrm>
                <a:off x="4927286" y="2197420"/>
                <a:ext cx="593712" cy="593712"/>
              </a:xfrm>
              <a:prstGeom prst="ellipse">
                <a:avLst/>
              </a:prstGeom>
              <a:solidFill>
                <a:srgbClr val="AD30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4975570" y="2245704"/>
                <a:ext cx="497144" cy="4971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文本框 80"/>
              <p:cNvSpPr txBox="1"/>
              <p:nvPr/>
            </p:nvSpPr>
            <p:spPr>
              <a:xfrm>
                <a:off x="4959714" y="2273620"/>
                <a:ext cx="571468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2400">
                    <a:solidFill>
                      <a:prstClr val="black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04</a:t>
                </a:r>
              </a:p>
            </p:txBody>
          </p:sp>
        </p:grpSp>
        <p:sp>
          <p:nvSpPr>
            <p:cNvPr id="78" name="文本框 77"/>
            <p:cNvSpPr txBox="1"/>
            <p:nvPr/>
          </p:nvSpPr>
          <p:spPr>
            <a:xfrm>
              <a:off x="3171825" y="1657350"/>
              <a:ext cx="235267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党课学习证明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8438598" y="2399297"/>
            <a:ext cx="2910397" cy="593712"/>
            <a:chOff x="2614103" y="1578433"/>
            <a:chExt cx="2910397" cy="593712"/>
          </a:xfrm>
        </p:grpSpPr>
        <p:grpSp>
          <p:nvGrpSpPr>
            <p:cNvPr id="83" name="组合 82"/>
            <p:cNvGrpSpPr/>
            <p:nvPr/>
          </p:nvGrpSpPr>
          <p:grpSpPr>
            <a:xfrm>
              <a:off x="2614103" y="1578433"/>
              <a:ext cx="603896" cy="593712"/>
              <a:chOff x="4927286" y="2197420"/>
              <a:chExt cx="603896" cy="593712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4927286" y="2197420"/>
                <a:ext cx="593712" cy="593712"/>
              </a:xfrm>
              <a:prstGeom prst="ellipse">
                <a:avLst/>
              </a:prstGeom>
              <a:solidFill>
                <a:srgbClr val="AD30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4975570" y="2245704"/>
                <a:ext cx="497144" cy="4971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文本框 86"/>
              <p:cNvSpPr txBox="1"/>
              <p:nvPr/>
            </p:nvSpPr>
            <p:spPr>
              <a:xfrm>
                <a:off x="4959715" y="2273620"/>
                <a:ext cx="571468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2400">
                    <a:solidFill>
                      <a:prstClr val="black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06</a:t>
                </a:r>
              </a:p>
            </p:txBody>
          </p:sp>
        </p:grpSp>
        <p:sp>
          <p:nvSpPr>
            <p:cNvPr id="84" name="文本框 83"/>
            <p:cNvSpPr txBox="1"/>
            <p:nvPr/>
          </p:nvSpPr>
          <p:spPr>
            <a:xfrm>
              <a:off x="3171826" y="1657350"/>
              <a:ext cx="235267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党内外群众意见</a:t>
              </a: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5823206" y="2399297"/>
            <a:ext cx="2910397" cy="593712"/>
            <a:chOff x="2614103" y="1578433"/>
            <a:chExt cx="2910397" cy="593712"/>
          </a:xfrm>
        </p:grpSpPr>
        <p:grpSp>
          <p:nvGrpSpPr>
            <p:cNvPr id="89" name="组合 88"/>
            <p:cNvGrpSpPr/>
            <p:nvPr/>
          </p:nvGrpSpPr>
          <p:grpSpPr>
            <a:xfrm>
              <a:off x="2614103" y="1578433"/>
              <a:ext cx="603896" cy="593712"/>
              <a:chOff x="4927286" y="2197420"/>
              <a:chExt cx="603896" cy="593712"/>
            </a:xfrm>
          </p:grpSpPr>
          <p:sp>
            <p:nvSpPr>
              <p:cNvPr id="91" name="椭圆 90"/>
              <p:cNvSpPr/>
              <p:nvPr/>
            </p:nvSpPr>
            <p:spPr>
              <a:xfrm>
                <a:off x="4927286" y="2197420"/>
                <a:ext cx="593712" cy="593712"/>
              </a:xfrm>
              <a:prstGeom prst="ellipse">
                <a:avLst/>
              </a:prstGeom>
              <a:solidFill>
                <a:srgbClr val="AD30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4975570" y="2245704"/>
                <a:ext cx="497144" cy="4971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文本框 92"/>
              <p:cNvSpPr txBox="1"/>
              <p:nvPr/>
            </p:nvSpPr>
            <p:spPr>
              <a:xfrm>
                <a:off x="4959715" y="2273620"/>
                <a:ext cx="571468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2400">
                    <a:solidFill>
                      <a:prstClr val="black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05</a:t>
                </a:r>
              </a:p>
            </p:txBody>
          </p:sp>
        </p:grpSp>
        <p:sp>
          <p:nvSpPr>
            <p:cNvPr id="90" name="文本框 89"/>
            <p:cNvSpPr txBox="1"/>
            <p:nvPr/>
          </p:nvSpPr>
          <p:spPr>
            <a:xfrm>
              <a:off x="3171825" y="1657350"/>
              <a:ext cx="235267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入党志愿书</a:t>
              </a: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2614103" y="3224015"/>
            <a:ext cx="2910397" cy="593712"/>
            <a:chOff x="2614103" y="1578433"/>
            <a:chExt cx="2910397" cy="593712"/>
          </a:xfrm>
        </p:grpSpPr>
        <p:grpSp>
          <p:nvGrpSpPr>
            <p:cNvPr id="95" name="组合 94"/>
            <p:cNvGrpSpPr/>
            <p:nvPr/>
          </p:nvGrpSpPr>
          <p:grpSpPr>
            <a:xfrm>
              <a:off x="2614103" y="1578433"/>
              <a:ext cx="603896" cy="593712"/>
              <a:chOff x="4927286" y="2197420"/>
              <a:chExt cx="603896" cy="593712"/>
            </a:xfrm>
          </p:grpSpPr>
          <p:sp>
            <p:nvSpPr>
              <p:cNvPr id="97" name="椭圆 96"/>
              <p:cNvSpPr/>
              <p:nvPr/>
            </p:nvSpPr>
            <p:spPr>
              <a:xfrm>
                <a:off x="4927286" y="2197420"/>
                <a:ext cx="593712" cy="593712"/>
              </a:xfrm>
              <a:prstGeom prst="ellipse">
                <a:avLst/>
              </a:prstGeom>
              <a:solidFill>
                <a:srgbClr val="AD30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4975570" y="2245704"/>
                <a:ext cx="497144" cy="4971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文本框 98"/>
              <p:cNvSpPr txBox="1"/>
              <p:nvPr/>
            </p:nvSpPr>
            <p:spPr>
              <a:xfrm>
                <a:off x="4959714" y="2273619"/>
                <a:ext cx="571468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2400">
                    <a:solidFill>
                      <a:prstClr val="black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07</a:t>
                </a:r>
              </a:p>
            </p:txBody>
          </p:sp>
        </p:grpSp>
        <p:sp>
          <p:nvSpPr>
            <p:cNvPr id="96" name="文本框 95"/>
            <p:cNvSpPr txBox="1"/>
            <p:nvPr/>
          </p:nvSpPr>
          <p:spPr>
            <a:xfrm>
              <a:off x="3171825" y="1657351"/>
              <a:ext cx="235267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支委会决议</a:t>
              </a:r>
            </a:p>
          </p:txBody>
        </p:sp>
      </p:grpSp>
    </p:spTree>
    <p:extLst>
      <p:ext uri="{BB962C8B-B14F-4D97-AF65-F5344CB8AC3E}">
        <p14:creationId val="2524276751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03499" y="5397500"/>
            <a:ext cx="9588501" cy="1460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588501" cy="1460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54058" y="748652"/>
            <a:ext cx="620889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200">
                <a:solidFill>
                  <a:prstClr val="black"/>
                </a:solidFill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预备党员的教育、考察和转正</a:t>
            </a:r>
          </a:p>
        </p:txBody>
      </p:sp>
      <p:sp>
        <p:nvSpPr>
          <p:cNvPr id="6" name="燕尾形 5"/>
          <p:cNvSpPr/>
          <p:nvPr/>
        </p:nvSpPr>
        <p:spPr>
          <a:xfrm>
            <a:off x="1668280" y="734359"/>
            <a:ext cx="414337" cy="525462"/>
          </a:xfrm>
          <a:prstGeom prst="chevron">
            <a:avLst/>
          </a:prstGeom>
          <a:solidFill>
            <a:srgbClr val="AD3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3555" y="3852603"/>
            <a:ext cx="10715625" cy="1874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党组织应当及时将上级党委批准的预备党员编入党支部和党小组，对预备党员继续进行教育和考察。预备党员必须面向党旗进行入党宣誓。预备党员的预备期为一年，从支部大会通过其为预备党员之日算起。预备党员预备期满，党支部应当及时讨论其能否转为正式党员。认真履行党员义务、具备党员条件的，应当按期转为正式党员；需要继续考察和教育的，可以延长一次预备期，延长时间不能少于半年，最长不超过一年；不履行党员义务、不具备党员条件的，应当取消其预备党员资格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243120" y="1590314"/>
            <a:ext cx="9705761" cy="2049743"/>
            <a:chOff x="1176445" y="1590314"/>
            <a:chExt cx="9705761" cy="2049743"/>
          </a:xfrm>
        </p:grpSpPr>
        <p:grpSp>
          <p:nvGrpSpPr>
            <p:cNvPr id="7" name="组合 6"/>
            <p:cNvGrpSpPr/>
            <p:nvPr/>
          </p:nvGrpSpPr>
          <p:grpSpPr>
            <a:xfrm>
              <a:off x="6245750" y="2047514"/>
              <a:ext cx="1408154" cy="1185019"/>
              <a:chOff x="1101260" y="2083018"/>
              <a:chExt cx="1408154" cy="1185019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1101260" y="2083018"/>
                <a:ext cx="1185019" cy="1185019"/>
              </a:xfrm>
              <a:prstGeom prst="ellipse">
                <a:avLst/>
              </a:prstGeom>
              <a:solidFill>
                <a:srgbClr val="AD30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216819" y="2083018"/>
                <a:ext cx="1185019" cy="11850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D30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324396" y="2189614"/>
                <a:ext cx="1185019" cy="1066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mtClean="0" sz="3200">
                    <a:solidFill>
                      <a:prstClr val="black"/>
                    </a:solidFill>
                    <a:latin charset="-122" panose="02000000000000000000" pitchFamily="2" typeface="方正正中黑简体"/>
                    <a:ea charset="-122" panose="02000000000000000000" pitchFamily="2" typeface="方正正中黑简体"/>
                  </a:rPr>
                  <a:t>正式党员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176445" y="1590314"/>
              <a:ext cx="5214752" cy="2049743"/>
              <a:chOff x="598843" y="1590314"/>
              <a:chExt cx="5214752" cy="2049743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2096329" y="1590314"/>
                <a:ext cx="2219781" cy="573741"/>
                <a:chOff x="1738115" y="1590314"/>
                <a:chExt cx="2219781" cy="573741"/>
              </a:xfrm>
            </p:grpSpPr>
            <p:grpSp>
              <p:nvGrpSpPr>
                <p:cNvPr id="8" name="组合 7"/>
                <p:cNvGrpSpPr/>
                <p:nvPr/>
              </p:nvGrpSpPr>
              <p:grpSpPr>
                <a:xfrm rot="16200000">
                  <a:off x="2541556" y="786873"/>
                  <a:ext cx="573741" cy="2180624"/>
                  <a:chOff x="950881" y="2703851"/>
                  <a:chExt cx="573741" cy="2180624"/>
                </a:xfrm>
              </p:grpSpPr>
              <p:sp>
                <p:nvSpPr>
                  <p:cNvPr id="54" name="圆角矩形 53"/>
                  <p:cNvSpPr/>
                  <p:nvPr/>
                </p:nvSpPr>
                <p:spPr>
                  <a:xfrm rot="16200000">
                    <a:off x="147440" y="3507292"/>
                    <a:ext cx="2180624" cy="573741"/>
                  </a:xfrm>
                  <a:prstGeom prst="roundRect">
                    <a:avLst/>
                  </a:prstGeom>
                  <a:solidFill>
                    <a:srgbClr val="AD302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55" name="圆角矩形 54"/>
                  <p:cNvSpPr/>
                  <p:nvPr/>
                </p:nvSpPr>
                <p:spPr>
                  <a:xfrm rot="16200000">
                    <a:off x="206705" y="3545392"/>
                    <a:ext cx="2062092" cy="497542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9" name="文本框 8"/>
                <p:cNvSpPr txBox="1"/>
                <p:nvPr/>
              </p:nvSpPr>
              <p:spPr>
                <a:xfrm>
                  <a:off x="2071945" y="1683342"/>
                  <a:ext cx="1885950" cy="45720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r>
                    <a:rPr altLang="en-US" lang="zh-CN" smtClean="0" sz="2400">
                      <a:latin charset="-122" panose="02000000000000000000" pitchFamily="2" typeface="方正正中黑简体"/>
                      <a:ea charset="-122" panose="02000000000000000000" pitchFamily="2" typeface="方正正中黑简体"/>
                    </a:rPr>
                    <a:t>必备材料</a:t>
                  </a:r>
                </a:p>
              </p:txBody>
            </p:sp>
          </p:grpSp>
          <p:grpSp>
            <p:nvGrpSpPr>
              <p:cNvPr id="15" name="组合 14"/>
              <p:cNvGrpSpPr/>
              <p:nvPr/>
            </p:nvGrpSpPr>
            <p:grpSpPr>
              <a:xfrm>
                <a:off x="598843" y="2293870"/>
                <a:ext cx="5214752" cy="1346187"/>
                <a:chOff x="598843" y="2293870"/>
                <a:chExt cx="5214752" cy="1346187"/>
              </a:xfrm>
            </p:grpSpPr>
            <p:grpSp>
              <p:nvGrpSpPr>
                <p:cNvPr id="59" name="组合 58"/>
                <p:cNvGrpSpPr/>
                <p:nvPr/>
              </p:nvGrpSpPr>
              <p:grpSpPr>
                <a:xfrm>
                  <a:off x="598843" y="2293870"/>
                  <a:ext cx="2910397" cy="593712"/>
                  <a:chOff x="2614103" y="1578433"/>
                  <a:chExt cx="2910397" cy="593712"/>
                </a:xfrm>
              </p:grpSpPr>
              <p:grpSp>
                <p:nvGrpSpPr>
                  <p:cNvPr id="60" name="组合 59"/>
                  <p:cNvGrpSpPr/>
                  <p:nvPr/>
                </p:nvGrpSpPr>
                <p:grpSpPr>
                  <a:xfrm>
                    <a:off x="2614103" y="1578433"/>
                    <a:ext cx="603896" cy="593712"/>
                    <a:chOff x="4927286" y="2197420"/>
                    <a:chExt cx="603896" cy="593712"/>
                  </a:xfrm>
                </p:grpSpPr>
                <p:sp>
                  <p:nvSpPr>
                    <p:cNvPr id="62" name="椭圆 61"/>
                    <p:cNvSpPr/>
                    <p:nvPr/>
                  </p:nvSpPr>
                  <p:spPr>
                    <a:xfrm>
                      <a:off x="4927286" y="2197420"/>
                      <a:ext cx="593712" cy="593712"/>
                    </a:xfrm>
                    <a:prstGeom prst="ellipse">
                      <a:avLst/>
                    </a:prstGeom>
                    <a:solidFill>
                      <a:srgbClr val="AD302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63" name="椭圆 62"/>
                    <p:cNvSpPr/>
                    <p:nvPr/>
                  </p:nvSpPr>
                  <p:spPr>
                    <a:xfrm>
                      <a:off x="4975570" y="2245704"/>
                      <a:ext cx="497144" cy="49714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64" name="文本框 63"/>
                    <p:cNvSpPr txBox="1"/>
                    <p:nvPr/>
                  </p:nvSpPr>
                  <p:spPr>
                    <a:xfrm>
                      <a:off x="4959714" y="2273620"/>
                      <a:ext cx="571468" cy="457200"/>
                    </a:xfrm>
                    <a:prstGeom prst="rect">
                      <a:avLst/>
                    </a:prstGeom>
                    <a:noFill/>
                  </p:spPr>
                  <p:txBody>
                    <a:bodyPr rtlCol="0" wrap="square">
                      <a:spAutoFit/>
                    </a:bodyPr>
                    <a:lstStyle/>
                    <a:p>
                      <a:r>
                        <a:rPr altLang="zh-CN" lang="en-US" sz="2400">
                          <a:solidFill>
                            <a:prstClr val="black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01</a:t>
                      </a:r>
                    </a:p>
                  </p:txBody>
                </p:sp>
              </p:grpSp>
              <p:sp>
                <p:nvSpPr>
                  <p:cNvPr id="61" name="文本框 60"/>
                  <p:cNvSpPr txBox="1"/>
                  <p:nvPr/>
                </p:nvSpPr>
                <p:spPr>
                  <a:xfrm>
                    <a:off x="3171825" y="1657350"/>
                    <a:ext cx="2352675" cy="396240"/>
                  </a:xfrm>
                  <a:prstGeom prst="rect">
                    <a:avLst/>
                  </a:prstGeom>
                  <a:noFill/>
                </p:spPr>
                <p:txBody>
                  <a:bodyPr rtlCol="0" wrap="square">
                    <a:spAutoFit/>
                  </a:bodyPr>
                  <a:lstStyle/>
                  <a:p>
                    <a:r>
                      <a:rPr altLang="en-US" lang="zh-CN" smtClean="0" sz="2000">
                        <a:latin charset="-122" panose="020b0503020204020204" pitchFamily="34" typeface="微软雅黑"/>
                        <a:ea charset="-122" panose="020b0503020204020204" pitchFamily="34" typeface="微软雅黑"/>
                      </a:rPr>
                      <a:t>个人转正申请</a:t>
                    </a:r>
                  </a:p>
                </p:txBody>
              </p:sp>
            </p:grpSp>
            <p:grpSp>
              <p:nvGrpSpPr>
                <p:cNvPr id="65" name="组合 64"/>
                <p:cNvGrpSpPr/>
                <p:nvPr/>
              </p:nvGrpSpPr>
              <p:grpSpPr>
                <a:xfrm>
                  <a:off x="2903198" y="2293870"/>
                  <a:ext cx="2910397" cy="593712"/>
                  <a:chOff x="2614103" y="1578433"/>
                  <a:chExt cx="2910397" cy="593712"/>
                </a:xfrm>
              </p:grpSpPr>
              <p:grpSp>
                <p:nvGrpSpPr>
                  <p:cNvPr id="66" name="组合 65"/>
                  <p:cNvGrpSpPr/>
                  <p:nvPr/>
                </p:nvGrpSpPr>
                <p:grpSpPr>
                  <a:xfrm>
                    <a:off x="2614103" y="1578433"/>
                    <a:ext cx="603896" cy="593712"/>
                    <a:chOff x="4927286" y="2197420"/>
                    <a:chExt cx="603896" cy="593712"/>
                  </a:xfrm>
                </p:grpSpPr>
                <p:sp>
                  <p:nvSpPr>
                    <p:cNvPr id="68" name="椭圆 67"/>
                    <p:cNvSpPr/>
                    <p:nvPr/>
                  </p:nvSpPr>
                  <p:spPr>
                    <a:xfrm>
                      <a:off x="4927286" y="2197420"/>
                      <a:ext cx="593712" cy="593712"/>
                    </a:xfrm>
                    <a:prstGeom prst="ellipse">
                      <a:avLst/>
                    </a:prstGeom>
                    <a:solidFill>
                      <a:srgbClr val="AD302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00" name="椭圆 99"/>
                    <p:cNvSpPr/>
                    <p:nvPr/>
                  </p:nvSpPr>
                  <p:spPr>
                    <a:xfrm>
                      <a:off x="4975570" y="2245704"/>
                      <a:ext cx="497144" cy="49714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01" name="文本框 100"/>
                    <p:cNvSpPr txBox="1"/>
                    <p:nvPr/>
                  </p:nvSpPr>
                  <p:spPr>
                    <a:xfrm>
                      <a:off x="4959714" y="2273620"/>
                      <a:ext cx="571468" cy="457200"/>
                    </a:xfrm>
                    <a:prstGeom prst="rect">
                      <a:avLst/>
                    </a:prstGeom>
                    <a:noFill/>
                  </p:spPr>
                  <p:txBody>
                    <a:bodyPr rtlCol="0" wrap="square">
                      <a:spAutoFit/>
                    </a:bodyPr>
                    <a:lstStyle/>
                    <a:p>
                      <a:r>
                        <a:rPr altLang="zh-CN" lang="en-US" smtClean="0" sz="2400">
                          <a:solidFill>
                            <a:prstClr val="black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02</a:t>
                      </a:r>
                    </a:p>
                  </p:txBody>
                </p:sp>
              </p:grpSp>
              <p:sp>
                <p:nvSpPr>
                  <p:cNvPr id="67" name="文本框 66"/>
                  <p:cNvSpPr txBox="1"/>
                  <p:nvPr/>
                </p:nvSpPr>
                <p:spPr>
                  <a:xfrm>
                    <a:off x="3171825" y="1657350"/>
                    <a:ext cx="2352675" cy="396240"/>
                  </a:xfrm>
                  <a:prstGeom prst="rect">
                    <a:avLst/>
                  </a:prstGeom>
                  <a:noFill/>
                </p:spPr>
                <p:txBody>
                  <a:bodyPr rtlCol="0" wrap="square">
                    <a:spAutoFit/>
                  </a:bodyPr>
                  <a:lstStyle/>
                  <a:p>
                    <a:r>
                      <a:rPr altLang="en-US" lang="zh-CN" smtClean="0" sz="2000">
                        <a:latin charset="-122" panose="020b0503020204020204" pitchFamily="34" typeface="微软雅黑"/>
                        <a:ea charset="-122" panose="020b0503020204020204" pitchFamily="34" typeface="微软雅黑"/>
                      </a:rPr>
                      <a:t>支委会决议</a:t>
                    </a:r>
                  </a:p>
                </p:txBody>
              </p:sp>
            </p:grpSp>
            <p:grpSp>
              <p:nvGrpSpPr>
                <p:cNvPr id="102" name="组合 101"/>
                <p:cNvGrpSpPr/>
                <p:nvPr/>
              </p:nvGrpSpPr>
              <p:grpSpPr>
                <a:xfrm>
                  <a:off x="598843" y="3046345"/>
                  <a:ext cx="2910397" cy="593712"/>
                  <a:chOff x="2614103" y="1578433"/>
                  <a:chExt cx="2910397" cy="593712"/>
                </a:xfrm>
              </p:grpSpPr>
              <p:grpSp>
                <p:nvGrpSpPr>
                  <p:cNvPr id="103" name="组合 102"/>
                  <p:cNvGrpSpPr/>
                  <p:nvPr/>
                </p:nvGrpSpPr>
                <p:grpSpPr>
                  <a:xfrm>
                    <a:off x="2614103" y="1578433"/>
                    <a:ext cx="603896" cy="593712"/>
                    <a:chOff x="4927286" y="2197420"/>
                    <a:chExt cx="603896" cy="593712"/>
                  </a:xfrm>
                </p:grpSpPr>
                <p:sp>
                  <p:nvSpPr>
                    <p:cNvPr id="105" name="椭圆 104"/>
                    <p:cNvSpPr/>
                    <p:nvPr/>
                  </p:nvSpPr>
                  <p:spPr>
                    <a:xfrm>
                      <a:off x="4927286" y="2197420"/>
                      <a:ext cx="593712" cy="593712"/>
                    </a:xfrm>
                    <a:prstGeom prst="ellipse">
                      <a:avLst/>
                    </a:prstGeom>
                    <a:solidFill>
                      <a:srgbClr val="AD302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06" name="椭圆 105"/>
                    <p:cNvSpPr/>
                    <p:nvPr/>
                  </p:nvSpPr>
                  <p:spPr>
                    <a:xfrm>
                      <a:off x="4975570" y="2245704"/>
                      <a:ext cx="497144" cy="49714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07" name="文本框 106"/>
                    <p:cNvSpPr txBox="1"/>
                    <p:nvPr/>
                  </p:nvSpPr>
                  <p:spPr>
                    <a:xfrm>
                      <a:off x="4959714" y="2273620"/>
                      <a:ext cx="571468" cy="457200"/>
                    </a:xfrm>
                    <a:prstGeom prst="rect">
                      <a:avLst/>
                    </a:prstGeom>
                    <a:noFill/>
                  </p:spPr>
                  <p:txBody>
                    <a:bodyPr rtlCol="0" wrap="square">
                      <a:spAutoFit/>
                    </a:bodyPr>
                    <a:lstStyle/>
                    <a:p>
                      <a:r>
                        <a:rPr altLang="zh-CN" lang="en-US" smtClean="0" sz="2400">
                          <a:solidFill>
                            <a:prstClr val="black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03</a:t>
                      </a:r>
                    </a:p>
                  </p:txBody>
                </p:sp>
              </p:grpSp>
              <p:sp>
                <p:nvSpPr>
                  <p:cNvPr id="104" name="文本框 103"/>
                  <p:cNvSpPr txBox="1"/>
                  <p:nvPr/>
                </p:nvSpPr>
                <p:spPr>
                  <a:xfrm>
                    <a:off x="3171825" y="1657350"/>
                    <a:ext cx="2352675" cy="396240"/>
                  </a:xfrm>
                  <a:prstGeom prst="rect">
                    <a:avLst/>
                  </a:prstGeom>
                  <a:noFill/>
                </p:spPr>
                <p:txBody>
                  <a:bodyPr rtlCol="0" wrap="square">
                    <a:spAutoFit/>
                  </a:bodyPr>
                  <a:lstStyle/>
                  <a:p>
                    <a:r>
                      <a:rPr altLang="en-US" lang="zh-CN" smtClean="0" sz="2000">
                        <a:latin charset="-122" panose="020b0503020204020204" pitchFamily="34" typeface="微软雅黑"/>
                        <a:ea charset="-122" panose="020b0503020204020204" pitchFamily="34" typeface="微软雅黑"/>
                      </a:rPr>
                      <a:t>个人思想汇报</a:t>
                    </a:r>
                  </a:p>
                </p:txBody>
              </p:sp>
            </p:grpSp>
            <p:grpSp>
              <p:nvGrpSpPr>
                <p:cNvPr id="108" name="组合 107"/>
                <p:cNvGrpSpPr/>
                <p:nvPr/>
              </p:nvGrpSpPr>
              <p:grpSpPr>
                <a:xfrm>
                  <a:off x="2903198" y="3046345"/>
                  <a:ext cx="2910397" cy="593712"/>
                  <a:chOff x="2614103" y="1578433"/>
                  <a:chExt cx="2910397" cy="593712"/>
                </a:xfrm>
              </p:grpSpPr>
              <p:grpSp>
                <p:nvGrpSpPr>
                  <p:cNvPr id="109" name="组合 108"/>
                  <p:cNvGrpSpPr/>
                  <p:nvPr/>
                </p:nvGrpSpPr>
                <p:grpSpPr>
                  <a:xfrm>
                    <a:off x="2614103" y="1578433"/>
                    <a:ext cx="603896" cy="593712"/>
                    <a:chOff x="4927286" y="2197420"/>
                    <a:chExt cx="603896" cy="593712"/>
                  </a:xfrm>
                </p:grpSpPr>
                <p:sp>
                  <p:nvSpPr>
                    <p:cNvPr id="111" name="椭圆 110"/>
                    <p:cNvSpPr/>
                    <p:nvPr/>
                  </p:nvSpPr>
                  <p:spPr>
                    <a:xfrm>
                      <a:off x="4927286" y="2197420"/>
                      <a:ext cx="593712" cy="593712"/>
                    </a:xfrm>
                    <a:prstGeom prst="ellipse">
                      <a:avLst/>
                    </a:prstGeom>
                    <a:solidFill>
                      <a:srgbClr val="AD302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2" name="椭圆 111"/>
                    <p:cNvSpPr/>
                    <p:nvPr/>
                  </p:nvSpPr>
                  <p:spPr>
                    <a:xfrm>
                      <a:off x="4975570" y="2245704"/>
                      <a:ext cx="497144" cy="49714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3" name="文本框 112"/>
                    <p:cNvSpPr txBox="1"/>
                    <p:nvPr/>
                  </p:nvSpPr>
                  <p:spPr>
                    <a:xfrm>
                      <a:off x="4959714" y="2273620"/>
                      <a:ext cx="571468" cy="457200"/>
                    </a:xfrm>
                    <a:prstGeom prst="rect">
                      <a:avLst/>
                    </a:prstGeom>
                    <a:noFill/>
                  </p:spPr>
                  <p:txBody>
                    <a:bodyPr rtlCol="0" wrap="square">
                      <a:spAutoFit/>
                    </a:bodyPr>
                    <a:lstStyle/>
                    <a:p>
                      <a:r>
                        <a:rPr altLang="zh-CN" lang="en-US" smtClean="0" sz="2400">
                          <a:solidFill>
                            <a:prstClr val="black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04</a:t>
                      </a:r>
                    </a:p>
                  </p:txBody>
                </p:sp>
              </p:grpSp>
              <p:sp>
                <p:nvSpPr>
                  <p:cNvPr id="110" name="文本框 109"/>
                  <p:cNvSpPr txBox="1"/>
                  <p:nvPr/>
                </p:nvSpPr>
                <p:spPr>
                  <a:xfrm>
                    <a:off x="3171825" y="1657350"/>
                    <a:ext cx="2352675" cy="396240"/>
                  </a:xfrm>
                  <a:prstGeom prst="rect">
                    <a:avLst/>
                  </a:prstGeom>
                  <a:noFill/>
                </p:spPr>
                <p:txBody>
                  <a:bodyPr rtlCol="0" wrap="square">
                    <a:spAutoFit/>
                  </a:bodyPr>
                  <a:lstStyle/>
                  <a:p>
                    <a:r>
                      <a:rPr altLang="en-US" lang="zh-CN" smtClean="0" sz="2000">
                        <a:latin charset="-122" panose="020b0503020204020204" pitchFamily="34" typeface="微软雅黑"/>
                        <a:ea charset="-122" panose="020b0503020204020204" pitchFamily="34" typeface="微软雅黑"/>
                      </a:rPr>
                      <a:t>预备党员考察表</a:t>
                    </a:r>
                  </a:p>
                </p:txBody>
              </p:sp>
            </p:grpSp>
          </p:grpSp>
        </p:grpSp>
        <p:grpSp>
          <p:nvGrpSpPr>
            <p:cNvPr id="12" name="组合 11"/>
            <p:cNvGrpSpPr/>
            <p:nvPr/>
          </p:nvGrpSpPr>
          <p:grpSpPr>
            <a:xfrm>
              <a:off x="8356567" y="1639990"/>
              <a:ext cx="2525639" cy="1950390"/>
              <a:chOff x="6959815" y="1653065"/>
              <a:chExt cx="2525639" cy="1950390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6959815" y="1653065"/>
                <a:ext cx="2180624" cy="573741"/>
                <a:chOff x="6959816" y="1795940"/>
                <a:chExt cx="2180624" cy="573741"/>
              </a:xfrm>
            </p:grpSpPr>
            <p:grpSp>
              <p:nvGrpSpPr>
                <p:cNvPr id="114" name="组合 113"/>
                <p:cNvGrpSpPr/>
                <p:nvPr/>
              </p:nvGrpSpPr>
              <p:grpSpPr>
                <a:xfrm rot="16200000">
                  <a:off x="7763257" y="992499"/>
                  <a:ext cx="573741" cy="2180624"/>
                  <a:chOff x="950881" y="2703851"/>
                  <a:chExt cx="573741" cy="2180624"/>
                </a:xfrm>
              </p:grpSpPr>
              <p:sp>
                <p:nvSpPr>
                  <p:cNvPr id="115" name="圆角矩形 114"/>
                  <p:cNvSpPr/>
                  <p:nvPr/>
                </p:nvSpPr>
                <p:spPr>
                  <a:xfrm rot="16200000">
                    <a:off x="147440" y="3507292"/>
                    <a:ext cx="2180624" cy="573741"/>
                  </a:xfrm>
                  <a:prstGeom prst="roundRect">
                    <a:avLst/>
                  </a:prstGeom>
                  <a:solidFill>
                    <a:srgbClr val="AD302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116" name="圆角矩形 115"/>
                  <p:cNvSpPr/>
                  <p:nvPr/>
                </p:nvSpPr>
                <p:spPr>
                  <a:xfrm rot="16200000">
                    <a:off x="206705" y="3545392"/>
                    <a:ext cx="2062092" cy="497542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117" name="文本框 116"/>
                <p:cNvSpPr txBox="1"/>
                <p:nvPr/>
              </p:nvSpPr>
              <p:spPr>
                <a:xfrm>
                  <a:off x="7057886" y="1896235"/>
                  <a:ext cx="2046567" cy="39624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r>
                    <a:rPr altLang="en-US" lang="zh-CN" smtClean="0" sz="2000">
                      <a:latin charset="-122" panose="02000000000000000000" pitchFamily="2" typeface="方正正中黑简体"/>
                      <a:ea charset="-122" panose="02000000000000000000" pitchFamily="2" typeface="方正正中黑简体"/>
                    </a:rPr>
                    <a:t>党委会审议通过</a:t>
                  </a:r>
                </a:p>
              </p:txBody>
            </p:sp>
          </p:grpSp>
          <p:grpSp>
            <p:nvGrpSpPr>
              <p:cNvPr id="118" name="组合 117"/>
              <p:cNvGrpSpPr/>
              <p:nvPr/>
            </p:nvGrpSpPr>
            <p:grpSpPr>
              <a:xfrm>
                <a:off x="6959815" y="2341389"/>
                <a:ext cx="2420864" cy="573741"/>
                <a:chOff x="6959816" y="1795940"/>
                <a:chExt cx="2420864" cy="573741"/>
              </a:xfrm>
            </p:grpSpPr>
            <p:grpSp>
              <p:nvGrpSpPr>
                <p:cNvPr id="119" name="组合 118"/>
                <p:cNvGrpSpPr/>
                <p:nvPr/>
              </p:nvGrpSpPr>
              <p:grpSpPr>
                <a:xfrm rot="16200000">
                  <a:off x="7763257" y="992499"/>
                  <a:ext cx="573741" cy="2180624"/>
                  <a:chOff x="950881" y="2703851"/>
                  <a:chExt cx="573741" cy="2180624"/>
                </a:xfrm>
              </p:grpSpPr>
              <p:sp>
                <p:nvSpPr>
                  <p:cNvPr id="121" name="圆角矩形 120"/>
                  <p:cNvSpPr/>
                  <p:nvPr/>
                </p:nvSpPr>
                <p:spPr>
                  <a:xfrm rot="16200000">
                    <a:off x="147440" y="3507292"/>
                    <a:ext cx="2180624" cy="573741"/>
                  </a:xfrm>
                  <a:prstGeom prst="roundRect">
                    <a:avLst/>
                  </a:prstGeom>
                  <a:solidFill>
                    <a:srgbClr val="AD302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122" name="圆角矩形 121"/>
                  <p:cNvSpPr/>
                  <p:nvPr/>
                </p:nvSpPr>
                <p:spPr>
                  <a:xfrm rot="16200000">
                    <a:off x="206705" y="3545392"/>
                    <a:ext cx="2062092" cy="497542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120" name="文本框 119"/>
                <p:cNvSpPr txBox="1"/>
                <p:nvPr/>
              </p:nvSpPr>
              <p:spPr>
                <a:xfrm>
                  <a:off x="7334112" y="1905760"/>
                  <a:ext cx="2046567" cy="39624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r>
                    <a:rPr altLang="en-US" lang="zh-CN" smtClean="0" sz="2000">
                      <a:latin charset="-122" panose="02000000000000000000" pitchFamily="2" typeface="方正正中黑简体"/>
                      <a:ea charset="-122" panose="02000000000000000000" pitchFamily="2" typeface="方正正中黑简体"/>
                    </a:rPr>
                    <a:t>转正通知单</a:t>
                  </a:r>
                </a:p>
              </p:txBody>
            </p:sp>
          </p:grpSp>
          <p:grpSp>
            <p:nvGrpSpPr>
              <p:cNvPr id="123" name="组合 122"/>
              <p:cNvGrpSpPr/>
              <p:nvPr/>
            </p:nvGrpSpPr>
            <p:grpSpPr>
              <a:xfrm>
                <a:off x="6959815" y="3029714"/>
                <a:ext cx="2525639" cy="573741"/>
                <a:chOff x="6959816" y="1795940"/>
                <a:chExt cx="2525639" cy="573741"/>
              </a:xfrm>
            </p:grpSpPr>
            <p:grpSp>
              <p:nvGrpSpPr>
                <p:cNvPr id="124" name="组合 123"/>
                <p:cNvGrpSpPr/>
                <p:nvPr/>
              </p:nvGrpSpPr>
              <p:grpSpPr>
                <a:xfrm rot="16200000">
                  <a:off x="7763257" y="992499"/>
                  <a:ext cx="573741" cy="2180624"/>
                  <a:chOff x="950881" y="2703851"/>
                  <a:chExt cx="573741" cy="2180624"/>
                </a:xfrm>
              </p:grpSpPr>
              <p:sp>
                <p:nvSpPr>
                  <p:cNvPr id="126" name="圆角矩形 125"/>
                  <p:cNvSpPr/>
                  <p:nvPr/>
                </p:nvSpPr>
                <p:spPr>
                  <a:xfrm rot="16200000">
                    <a:off x="147440" y="3507292"/>
                    <a:ext cx="2180624" cy="573741"/>
                  </a:xfrm>
                  <a:prstGeom prst="roundRect">
                    <a:avLst/>
                  </a:prstGeom>
                  <a:solidFill>
                    <a:srgbClr val="AD302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127" name="圆角矩形 126"/>
                  <p:cNvSpPr/>
                  <p:nvPr/>
                </p:nvSpPr>
                <p:spPr>
                  <a:xfrm rot="16200000">
                    <a:off x="206705" y="3545392"/>
                    <a:ext cx="2062092" cy="497542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125" name="文本框 124"/>
                <p:cNvSpPr txBox="1"/>
                <p:nvPr/>
              </p:nvSpPr>
              <p:spPr>
                <a:xfrm>
                  <a:off x="7438887" y="1905759"/>
                  <a:ext cx="2046567" cy="39624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r>
                    <a:rPr altLang="en-US" lang="zh-CN" smtClean="0" sz="2000">
                      <a:latin charset="-122" panose="02000000000000000000" pitchFamily="2" typeface="方正正中黑简体"/>
                      <a:ea charset="-122" panose="02000000000000000000" pitchFamily="2" typeface="方正正中黑简体"/>
                    </a:rPr>
                    <a:t>组织备案</a:t>
                  </a:r>
                </a:p>
              </p:txBody>
            </p:sp>
          </p:grpSp>
        </p:grpSp>
      </p:grpSp>
      <p:sp>
        <p:nvSpPr>
          <p:cNvPr id="20" name="圆角矩形 19"/>
          <p:cNvSpPr/>
          <p:nvPr/>
        </p:nvSpPr>
        <p:spPr>
          <a:xfrm>
            <a:off x="5057775" y="2047514"/>
            <a:ext cx="1254650" cy="166218"/>
          </a:xfrm>
          <a:prstGeom prst="roundRect">
            <a:avLst/>
          </a:prstGeom>
          <a:solidFill>
            <a:srgbClr val="F7E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8" name="圆角矩形 127"/>
          <p:cNvSpPr/>
          <p:nvPr/>
        </p:nvSpPr>
        <p:spPr>
          <a:xfrm>
            <a:off x="7361208" y="3212278"/>
            <a:ext cx="972248" cy="177098"/>
          </a:xfrm>
          <a:prstGeom prst="roundRect">
            <a:avLst/>
          </a:prstGeom>
          <a:solidFill>
            <a:srgbClr val="F7E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11271062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 flip="none" rotWithShape="1">
          <a:gsLst>
            <a:gs pos="0">
              <a:srgbClr val="912822"/>
            </a:gs>
            <a:gs pos="100000">
              <a:srgbClr val="E4322B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9029" y="-29029"/>
            <a:ext cx="12221029" cy="61623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0"/>
            <a:ext cx="9664700" cy="6858000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/>
        </p:nvSpPr>
        <p:spPr>
          <a:xfrm>
            <a:off x="4009467" y="2650077"/>
            <a:ext cx="6382870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9600">
                <a:solidFill>
                  <a:prstClr val="white"/>
                </a:solidFill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谢谢欣赏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93878" y="4141696"/>
            <a:ext cx="382344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发展党员的原则和程序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425206" y="1817527"/>
            <a:ext cx="1623794" cy="8180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27777" y="4352454"/>
            <a:ext cx="1721223" cy="1150577"/>
          </a:xfrm>
          <a:prstGeom prst="rect">
            <a:avLst/>
          </a:prstGeom>
        </p:spPr>
      </p:pic>
    </p:spTree>
    <p:extLst>
      <p:ext uri="{BB962C8B-B14F-4D97-AF65-F5344CB8AC3E}">
        <p14:creationId val="166059201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063683" y="429919"/>
            <a:ext cx="2064634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32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8099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48692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62005" y="1460012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53792" y="2041423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78629" y="2096558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http://www.youyedoc.com/article/2017/3457.html</a:t>
            </a:r>
          </a:p>
        </p:txBody>
      </p:sp>
      <p:sp>
        <p:nvSpPr>
          <p:cNvPr id="17" name="椭圆 16"/>
          <p:cNvSpPr/>
          <p:nvPr/>
        </p:nvSpPr>
        <p:spPr>
          <a:xfrm>
            <a:off x="1101506" y="1520953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890" y="1460012"/>
            <a:ext cx="2536156" cy="646232"/>
          </a:xfrm>
          <a:prstGeom prst="rect">
            <a:avLst/>
          </a:prstGeom>
        </p:spPr>
      </p:pic>
    </p:spTree>
    <p:extLst>
      <p:ext uri="{BB962C8B-B14F-4D97-AF65-F5344CB8AC3E}">
        <p14:creationId val="3555133609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68</Paragraphs>
  <Slides>9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15">
      <vt:lpstr>Arial</vt:lpstr>
      <vt:lpstr>Calibri Light</vt:lpstr>
      <vt:lpstr>Calibri</vt:lpstr>
      <vt:lpstr>方正正中黑简体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2021-08-22T11:47:12Z</dcterms:created>
  <cp:lastPrinted>2021-08-22T11:47:12Z</cp:lastPrinted>
  <dcterms:modified xsi:type="dcterms:W3CDTF">2021-08-22T05:33:47Z</dcterms:modified>
  <cp:revision>1</cp:revision>
</cp:coreProperties>
</file>