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744" r:id="rId2"/>
    <p:sldMasterId id="2147483756" r:id="rId3"/>
  </p:sldMasterIdLst>
  <p:notesMasterIdLst>
    <p:notesMasterId r:id="rId4"/>
  </p:notesMasterIdLst>
  <p:handoutMasterIdLst>
    <p:handoutMasterId r:id="rId5"/>
  </p:handoutMasterIdLst>
  <p:sldIdLst>
    <p:sldId id="256" r:id="rId6"/>
    <p:sldId id="257" r:id="rId7"/>
    <p:sldId id="258" r:id="rId8"/>
    <p:sldId id="263" r:id="rId9"/>
    <p:sldId id="259" r:id="rId10"/>
    <p:sldId id="264" r:id="rId11"/>
    <p:sldId id="266" r:id="rId12"/>
    <p:sldId id="267" r:id="rId13"/>
    <p:sldId id="268" r:id="rId14"/>
    <p:sldId id="265" r:id="rId15"/>
    <p:sldId id="260" r:id="rId16"/>
    <p:sldId id="271" r:id="rId17"/>
    <p:sldId id="269" r:id="rId18"/>
    <p:sldId id="261" r:id="rId19"/>
    <p:sldId id="270" r:id="rId20"/>
    <p:sldId id="272" r:id="rId21"/>
    <p:sldId id="262" r:id="rId22"/>
    <p:sldId id="275" r:id="rId23"/>
    <p:sldId id="276" r:id="rId24"/>
    <p:sldId id="273" r:id="rId25"/>
    <p:sldId id="274" r:id="rId26"/>
    <p:sldId id="277" r:id="rId27"/>
  </p:sldIdLst>
  <p:sldSz cx="12192000" cy="6858000"/>
  <p:notesSz cx="6858000" cy="9144000"/>
  <p:custDataLst>
    <p:tags r:id="rId2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tags/tag2.xml" Type="http://schemas.openxmlformats.org/officeDocument/2006/relationships/tags"/><Relationship Id="rId29" Target="presProps.xml" Type="http://schemas.openxmlformats.org/officeDocument/2006/relationships/presProps"/><Relationship Id="rId3" Target="slideMasters/slideMaster3.xml" Type="http://schemas.openxmlformats.org/officeDocument/2006/relationships/slide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19E48DA8-8152-4AF5-B3C6-3157E20F45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CBD30BE-D69C-4C07-959A-E8692AA903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0ED6D-A15D-4DD0-91C5-E10EE0EC1CA2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BC44714-C983-4A96-9397-0CAFC5405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463004F-447D-45F5-8002-20071C6EB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D857B-CB84-4D50-AB6B-377002D1CB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33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C12F70F-C6C6-4EAD-851D-DC30425271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0802BD-972B-4C76-93E4-8AE226AC25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61D6-068F-4AF1-89DC-FD0BBDA577C0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B92D4B2-9F41-4400-885A-0CE0E98BEB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5FCCAF7-92DE-4B49-B254-E05352A2A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DEB258-8705-4F72-AE63-26C1C3FF2F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3D7F20-173D-49AC-B344-8CA4760FA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FB874C-D56D-4B8A-A23F-C902E897D8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68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277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841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821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8043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0934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984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4959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874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6755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212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952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137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4452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933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937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456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464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045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893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22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066142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12598F8-4DF5-4BA1-AE6E-37FF177351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F1E52F-E6E9-4EAD-A2BD-8D8B6FF6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C0C78-C700-442F-91F7-9043D10A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6DF600-3C34-4F67-B04E-B49DCC3B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40947931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BF746-494F-4746-97AC-B3093C56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FF26B-32D8-4B98-875B-163354A6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E0891-3936-4D9D-9040-B97920B9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5827064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40B6-C056-4FCA-AEA9-1902C548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D6F2B-21DE-41D0-B1E8-94E25ADD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8E9A-8D7E-4390-919E-56771F9B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74894865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97981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111931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20218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770677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51150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166948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172267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46993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C3364-95E0-42E4-BB56-37D0F1C2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405B-E480-4E71-959F-B7BAEB94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17C8-F73E-41E3-B102-1F5CE803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2998860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240419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627428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000429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852713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858666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969915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547942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436261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116267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388158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893BD-A27C-4EF7-BC73-7930A43A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B04D-62D3-496F-966C-F34BF61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0F6A2-1F1D-4C3C-95C3-B607E0AE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601683975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395369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90692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691192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04017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2734D3-0E8C-4DAE-BDF4-6E5E8F5E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1AFE36-4991-4A81-973B-2E1FA7EA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9DB329-637B-4748-B4F2-1076DC7C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2712617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FEC7C-3C5E-4722-B38A-63D8843D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2D088B-297C-44B9-AF99-A13B4CEB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7FCDF3-74C3-4660-9C3D-FD0E4AB9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10505484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CC3C9A-BFAB-420F-93EB-6FC684CD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84CAB5-F1B8-4043-94CC-E3AE2B9A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346FA2-15BA-4021-AAA9-1F018596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734405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AAE5A2-DA44-468C-8814-82770F3F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CDD165-0930-4AB5-BA85-7632406F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3BD6FD-315B-403C-B3FD-2C04EAEA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8482326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2E38B6-5AD0-4578-8E29-FDA888DC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841BE2-5706-4557-9119-C85F361F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70B7A-6870-4708-A197-57E40B66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96268718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C89F65-D3EB-410E-8FC5-CBD2B2E6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A5B69A-4175-4759-AE89-35BC6D46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E9CF13-522B-4EDE-A16A-01994E57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54270539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DCDBCF-BF87-4974-A1A5-52EAD8550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409271-68B2-4EBF-B75E-2E2F28156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BEBF4-154B-4BD9-9A02-A9F2A6078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8DE3-5DD1-4B09-9484-4598C8E60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AAD89-AF8E-4CD6-AA8A-FD8475CA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6913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2018/7/10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80959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tags/tag1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E18E2C0-D2B8-4B49-A928-77BFEEC5B467}"/>
              </a:ext>
            </a:extLst>
          </p:cNvPr>
          <p:cNvGrpSpPr/>
          <p:nvPr/>
        </p:nvGrpSpPr>
        <p:grpSpPr>
          <a:xfrm>
            <a:off x="8996363" y="476250"/>
            <a:ext cx="431800" cy="6264275"/>
            <a:chOff x="8996363" y="476250"/>
            <a:chExt cx="431800" cy="6264275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3A41E54-D3F5-479B-9294-A73AF2BF32DE}"/>
                </a:ext>
              </a:extLst>
            </p:cNvPr>
            <p:cNvCxnSpPr/>
            <p:nvPr/>
          </p:nvCxnSpPr>
          <p:spPr>
            <a:xfrm flipH="1">
              <a:off x="9428163" y="476250"/>
              <a:ext cx="0" cy="6264275"/>
            </a:xfrm>
            <a:prstGeom prst="line">
              <a:avLst/>
            </a:prstGeom>
            <a:ln w="12700">
              <a:solidFill>
                <a:srgbClr val="7A5A4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FA5396B-1BC9-497D-81F9-8B670D7D5ACE}"/>
                </a:ext>
              </a:extLst>
            </p:cNvPr>
            <p:cNvSpPr/>
            <p:nvPr/>
          </p:nvSpPr>
          <p:spPr>
            <a:xfrm>
              <a:off x="8996363" y="2519613"/>
              <a:ext cx="431800" cy="1943100"/>
            </a:xfrm>
            <a:prstGeom prst="rect">
              <a:avLst/>
            </a:prstGeom>
            <a:solidFill>
              <a:srgbClr val="64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1F1713"/>
                </a:solidFill>
              </a:endParaRPr>
            </a:p>
          </p:txBody>
        </p:sp>
      </p:grpSp>
      <p:sp>
        <p:nvSpPr>
          <p:cNvPr id="5124" name="文本框 11">
            <a:extLst>
              <a:ext uri="{FF2B5EF4-FFF2-40B4-BE49-F238E27FC236}">
                <a16:creationId xmlns:a16="http://schemas.microsoft.com/office/drawing/2014/main" id="{F293FCAD-2992-44B1-831E-3FB663BE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349" y="979488"/>
            <a:ext cx="11887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国学传统文化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5405ED-1BA2-4C00-97E4-7E362617BC3C}"/>
              </a:ext>
            </a:extLst>
          </p:cNvPr>
          <p:cNvSpPr/>
          <p:nvPr/>
        </p:nvSpPr>
        <p:spPr>
          <a:xfrm>
            <a:off x="119063" y="115888"/>
            <a:ext cx="11953875" cy="6626225"/>
          </a:xfrm>
          <a:prstGeom prst="rect">
            <a:avLst/>
          </a:prstGeom>
          <a:noFill/>
          <a:ln w="19050">
            <a:solidFill>
              <a:srgbClr val="4D3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5126" name="图片 3">
            <a:extLst>
              <a:ext uri="{FF2B5EF4-FFF2-40B4-BE49-F238E27FC236}">
                <a16:creationId xmlns:a16="http://schemas.microsoft.com/office/drawing/2014/main" id="{55186EEA-BC67-4240-8FCE-40489D9B3EB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6486" r="3648" t="15434"/>
          <a:stretch>
            <a:fillRect/>
          </a:stretch>
        </p:blipFill>
        <p:spPr bwMode="auto">
          <a:xfrm>
            <a:off x="-452438" y="1911350"/>
            <a:ext cx="723582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文本框 4">
            <a:extLst>
              <a:ext uri="{FF2B5EF4-FFF2-40B4-BE49-F238E27FC236}">
                <a16:creationId xmlns:a16="http://schemas.microsoft.com/office/drawing/2014/main" id="{44E29537-756A-4BA9-BCBF-A252F02B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987425"/>
            <a:ext cx="57594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日出东南隅，照我秦氏楼。秦氏有好女，自名为罗敷。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罗敷善蚕桑，采桑城南隅。青丝为笼系，桂枝为笼钩。</a:t>
            </a:r>
          </a:p>
        </p:txBody>
      </p:sp>
    </p:spTree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7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4"/>
      <p:bldP grpId="0" spid="5127"/>
    </p:bldLst>
  </p:timing>
  <p:extLst mod="1">
    <p:ext uri="{E180D4A7-C9FB-4DFB-919C-405C955672EB}">
      <p14:showEvtLst>
        <p14:playEvt objId="4" time="1035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1C6ECD6-73A5-4074-855F-A10A5E9FE4C3}"/>
              </a:ext>
            </a:extLst>
          </p:cNvPr>
          <p:cNvGrpSpPr/>
          <p:nvPr/>
        </p:nvGrpSpPr>
        <p:grpSpPr>
          <a:xfrm>
            <a:off x="7658100" y="404813"/>
            <a:ext cx="4533900" cy="6192837"/>
            <a:chOff x="7658100" y="404813"/>
            <a:chExt cx="4533900" cy="6192837"/>
          </a:xfrm>
        </p:grpSpPr>
        <p:pic>
          <p:nvPicPr>
            <p:cNvPr id="23555" name="图片 4">
              <a:extLst>
                <a:ext uri="{FF2B5EF4-FFF2-40B4-BE49-F238E27FC236}">
                  <a16:creationId xmlns:a16="http://schemas.microsoft.com/office/drawing/2014/main" id="{585350EF-2B20-4181-9C18-AF7955B7A9DF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315450" y="3721100"/>
              <a:ext cx="287655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F1B037B-1A05-4AE7-94E9-6799113D5BED}"/>
                </a:ext>
              </a:extLst>
            </p:cNvPr>
            <p:cNvGrpSpPr/>
            <p:nvPr/>
          </p:nvGrpSpPr>
          <p:grpSpPr>
            <a:xfrm>
              <a:off x="7658100" y="404813"/>
              <a:ext cx="3889375" cy="6192837"/>
              <a:chOff x="7658100" y="404813"/>
              <a:chExt cx="3889375" cy="6192837"/>
            </a:xfrm>
          </p:grpSpPr>
          <p:grpSp>
            <p:nvGrpSpPr>
              <p:cNvPr id="23554" name="组合 13">
                <a:extLst>
                  <a:ext uri="{FF2B5EF4-FFF2-40B4-BE49-F238E27FC236}">
                    <a16:creationId xmlns:a16="http://schemas.microsoft.com/office/drawing/2014/main" id="{F81E3FB5-69ED-4EC1-9626-A28619DB765A}"/>
                  </a:ext>
                </a:extLst>
              </p:cNvPr>
              <p:cNvGrpSpPr/>
              <p:nvPr/>
            </p:nvGrpSpPr>
            <p:grpSpPr>
              <a:xfrm>
                <a:off x="7658100" y="404813"/>
                <a:ext cx="3889375" cy="6192837"/>
                <a:chOff x="334963" y="260350"/>
                <a:chExt cx="3888829" cy="6192838"/>
              </a:xfrm>
            </p:grpSpPr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4F55B043-72B4-40E5-97F0-7BAABCC26A12}"/>
                    </a:ext>
                  </a:extLst>
                </p:cNvPr>
                <p:cNvSpPr/>
                <p:nvPr/>
              </p:nvSpPr>
              <p:spPr>
                <a:xfrm>
                  <a:off x="334963" y="260350"/>
                  <a:ext cx="3888829" cy="6192838"/>
                </a:xfrm>
                <a:prstGeom prst="rect">
                  <a:avLst/>
                </a:prstGeom>
                <a:noFill/>
                <a:ln w="28575">
                  <a:solidFill>
                    <a:srgbClr val="634A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23571" name="文本框 18">
                  <a:extLst>
                    <a:ext uri="{FF2B5EF4-FFF2-40B4-BE49-F238E27FC236}">
                      <a16:creationId xmlns:a16="http://schemas.microsoft.com/office/drawing/2014/main" id="{2C986E42-F311-401D-95F6-04C22E8F19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7607" y="1052438"/>
                  <a:ext cx="1401883" cy="2448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defTabSz="457200"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defTabSz="457200"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defTabSz="457200"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defTabSz="457200"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8000">
                      <a:solidFill>
                        <a:srgbClr val="634A3C"/>
                      </a:solidFill>
                      <a:latin charset="-122" panose="00020600040101010101" pitchFamily="18" typeface="汉仪程行简"/>
                      <a:ea charset="-122" panose="00020600040101010101" pitchFamily="18" typeface="汉仪程行简"/>
                    </a:rPr>
                    <a:t>春秋</a:t>
                  </a:r>
                </a:p>
              </p:txBody>
            </p:sp>
          </p:grpSp>
          <p:sp>
            <p:nvSpPr>
              <p:cNvPr id="23562" name="文本框 16">
                <a:extLst>
                  <a:ext uri="{FF2B5EF4-FFF2-40B4-BE49-F238E27FC236}">
                    <a16:creationId xmlns:a16="http://schemas.microsoft.com/office/drawing/2014/main" id="{29738649-C147-4CCE-92BF-15C19997C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6524" y="874713"/>
                <a:ext cx="1554480" cy="5472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defTabSz="4572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defTabSz="4572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defTabSz="4572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defTabSz="4572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r>
                  <a:rPr altLang="en-US" lang="zh-CN">
                    <a:latin charset="-122" panose="00020600040101010101" pitchFamily="18" typeface="汉仪全唐诗简"/>
                    <a:ea charset="-122" panose="00020600040101010101" pitchFamily="18" typeface="汉仪全唐诗简"/>
                  </a:rPr>
                  <a:t>        春秋用于记事的语言极为简练，然而几乎每个句子都暗含褒贬之意，被后人称为“春秋笔法”、“微言大义”。后来出现了很多对春秋所记载的历史进行补充、解释、阐发的书，被称为“传”。代表作品是称为“春秋三传”的左传、公羊传、谷梁传。</a:t>
                </a: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DC81B6E6-6A10-4508-908A-9F47115328CF}"/>
                  </a:ext>
                </a:extLst>
              </p:cNvPr>
              <p:cNvCxnSpPr/>
              <p:nvPr/>
            </p:nvCxnSpPr>
            <p:spPr>
              <a:xfrm flipH="1">
                <a:off x="9907588" y="981075"/>
                <a:ext cx="0" cy="2519363"/>
              </a:xfrm>
              <a:prstGeom prst="line">
                <a:avLst/>
              </a:prstGeom>
              <a:ln>
                <a:solidFill>
                  <a:srgbClr val="634A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325FFD3-D75B-4D76-88F9-39C6A7ACFD97}"/>
              </a:ext>
            </a:extLst>
          </p:cNvPr>
          <p:cNvGrpSpPr/>
          <p:nvPr/>
        </p:nvGrpSpPr>
        <p:grpSpPr>
          <a:xfrm>
            <a:off x="515938" y="695325"/>
            <a:ext cx="6229350" cy="2446338"/>
            <a:chOff x="515938" y="695325"/>
            <a:chExt cx="6229350" cy="244633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616D50E-1DA3-4E42-A138-1AEFBCF0D313}"/>
                </a:ext>
              </a:extLst>
            </p:cNvPr>
            <p:cNvSpPr/>
            <p:nvPr/>
          </p:nvSpPr>
          <p:spPr>
            <a:xfrm>
              <a:off x="768350" y="695325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963E7C2-3430-48B6-A80B-ACD810DF1130}"/>
                </a:ext>
              </a:extLst>
            </p:cNvPr>
            <p:cNvSpPr/>
            <p:nvPr/>
          </p:nvSpPr>
          <p:spPr>
            <a:xfrm>
              <a:off x="3108325" y="695325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039C6D-85F5-46A6-8024-CB796E311C6A}"/>
                </a:ext>
              </a:extLst>
            </p:cNvPr>
            <p:cNvSpPr/>
            <p:nvPr/>
          </p:nvSpPr>
          <p:spPr>
            <a:xfrm>
              <a:off x="5449888" y="695325"/>
              <a:ext cx="1295400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564" name="文本框 11263">
              <a:extLst>
                <a:ext uri="{FF2B5EF4-FFF2-40B4-BE49-F238E27FC236}">
                  <a16:creationId xmlns:a16="http://schemas.microsoft.com/office/drawing/2014/main" id="{451B6B9A-6743-420C-9740-ED7FF3265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38" y="874713"/>
              <a:ext cx="100584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此处可添加竖版文字此处可添加竖版文字</a:t>
              </a:r>
            </a:p>
          </p:txBody>
        </p:sp>
        <p:sp>
          <p:nvSpPr>
            <p:cNvPr id="23565" name="文本框 38">
              <a:extLst>
                <a:ext uri="{FF2B5EF4-FFF2-40B4-BE49-F238E27FC236}">
                  <a16:creationId xmlns:a16="http://schemas.microsoft.com/office/drawing/2014/main" id="{06E62CEA-5D9A-4572-A4B8-629217381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988" y="874713"/>
              <a:ext cx="100584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此处可添加竖版文字此处可添加竖版文字</a:t>
              </a:r>
            </a:p>
          </p:txBody>
        </p:sp>
        <p:sp>
          <p:nvSpPr>
            <p:cNvPr id="23566" name="文本框 39">
              <a:extLst>
                <a:ext uri="{FF2B5EF4-FFF2-40B4-BE49-F238E27FC236}">
                  <a16:creationId xmlns:a16="http://schemas.microsoft.com/office/drawing/2014/main" id="{A847A703-7719-433A-B2BD-8FC15B85E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725" y="874713"/>
              <a:ext cx="100584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此处可添加竖版文字此处可添加竖版文字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59A1390-BE21-4163-9BAD-4A305BB1E881}"/>
              </a:ext>
            </a:extLst>
          </p:cNvPr>
          <p:cNvGrpSpPr/>
          <p:nvPr/>
        </p:nvGrpSpPr>
        <p:grpSpPr>
          <a:xfrm>
            <a:off x="512763" y="3860800"/>
            <a:ext cx="6232525" cy="2446338"/>
            <a:chOff x="512763" y="3860800"/>
            <a:chExt cx="6232525" cy="244633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2DB2BB2-E2A6-4329-82EA-63470B371F7E}"/>
                </a:ext>
              </a:extLst>
            </p:cNvPr>
            <p:cNvSpPr/>
            <p:nvPr/>
          </p:nvSpPr>
          <p:spPr>
            <a:xfrm>
              <a:off x="768350" y="3860800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9AA4A35-01FA-4195-B685-0322428B713C}"/>
                </a:ext>
              </a:extLst>
            </p:cNvPr>
            <p:cNvSpPr/>
            <p:nvPr/>
          </p:nvSpPr>
          <p:spPr>
            <a:xfrm>
              <a:off x="3108325" y="3860800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F114E4C-D57A-4368-9D2C-A905F4836706}"/>
                </a:ext>
              </a:extLst>
            </p:cNvPr>
            <p:cNvSpPr/>
            <p:nvPr/>
          </p:nvSpPr>
          <p:spPr>
            <a:xfrm>
              <a:off x="5449888" y="3860800"/>
              <a:ext cx="1295400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567" name="文本框 40">
              <a:extLst>
                <a:ext uri="{FF2B5EF4-FFF2-40B4-BE49-F238E27FC236}">
                  <a16:creationId xmlns:a16="http://schemas.microsoft.com/office/drawing/2014/main" id="{DFC06BBF-517A-4EE3-B4B4-73E384824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3" y="4056063"/>
              <a:ext cx="100584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此处可添加竖版文字此处可添加竖版文字</a:t>
              </a:r>
            </a:p>
          </p:txBody>
        </p:sp>
        <p:sp>
          <p:nvSpPr>
            <p:cNvPr id="23568" name="文本框 41">
              <a:extLst>
                <a:ext uri="{FF2B5EF4-FFF2-40B4-BE49-F238E27FC236}">
                  <a16:creationId xmlns:a16="http://schemas.microsoft.com/office/drawing/2014/main" id="{2A9B5B49-7586-4E4E-86D4-A0AEF479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9088" y="3981450"/>
              <a:ext cx="100584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此处可添加竖版文字此处可添加竖版文字</a:t>
              </a:r>
            </a:p>
          </p:txBody>
        </p:sp>
        <p:sp>
          <p:nvSpPr>
            <p:cNvPr id="23569" name="文本框 42">
              <a:extLst>
                <a:ext uri="{FF2B5EF4-FFF2-40B4-BE49-F238E27FC236}">
                  <a16:creationId xmlns:a16="http://schemas.microsoft.com/office/drawing/2014/main" id="{C63B9644-2F14-4574-AF3C-BD151DEDC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5888" y="4002088"/>
              <a:ext cx="100584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此处可添加竖版文字此处可添加竖版文字</a:t>
              </a:r>
            </a:p>
          </p:txBody>
        </p:sp>
      </p:grpSp>
    </p:spTree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1AC34626-4C6A-4F57-8746-9354D929C880}"/>
              </a:ext>
            </a:extLst>
          </p:cNvPr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5603" name="组合 4">
            <a:extLst>
              <a:ext uri="{FF2B5EF4-FFF2-40B4-BE49-F238E27FC236}">
                <a16:creationId xmlns:a16="http://schemas.microsoft.com/office/drawing/2014/main" id="{3AFE9BC6-8796-4F17-8FAD-F51CB1222C71}"/>
              </a:ext>
            </a:extLst>
          </p:cNvPr>
          <p:cNvGrpSpPr/>
          <p:nvPr/>
        </p:nvGrpSpPr>
        <p:grpSpPr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25609" name="图片 2">
              <a:extLst>
                <a:ext uri="{FF2B5EF4-FFF2-40B4-BE49-F238E27FC236}">
                  <a16:creationId xmlns:a16="http://schemas.microsoft.com/office/drawing/2014/main" id="{019F5CA2-1623-42AE-9069-F96E55CE8652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2B64F79-E00F-4500-9906-36D7F1B6E31F}"/>
                </a:ext>
              </a:extLst>
            </p:cNvPr>
            <p:cNvSpPr txBox="1"/>
            <p:nvPr/>
          </p:nvSpPr>
          <p:spPr>
            <a:xfrm>
              <a:off x="7362659" y="2060188"/>
              <a:ext cx="360138" cy="10061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altLang="en-US" kern="800" lang="zh-CN" spc="-100" sz="2000"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第贰章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F2C5E0B-D965-49BE-8977-20783FD04C77}"/>
              </a:ext>
            </a:extLst>
          </p:cNvPr>
          <p:cNvGrpSpPr/>
          <p:nvPr/>
        </p:nvGrpSpPr>
        <p:grpSpPr>
          <a:xfrm>
            <a:off x="4764088" y="1628775"/>
            <a:ext cx="1930400" cy="3643313"/>
            <a:chOff x="4764088" y="1628775"/>
            <a:chExt cx="1930400" cy="3643313"/>
          </a:xfrm>
        </p:grpSpPr>
        <p:sp>
          <p:nvSpPr>
            <p:cNvPr id="25604" name="文本框 18">
              <a:extLst>
                <a:ext uri="{FF2B5EF4-FFF2-40B4-BE49-F238E27FC236}">
                  <a16:creationId xmlns:a16="http://schemas.microsoft.com/office/drawing/2014/main" id="{A4E3C14E-3BF8-4EBC-9550-C4C476870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0075" y="1830388"/>
              <a:ext cx="100584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5400">
                  <a:solidFill>
                    <a:srgbClr val="634A3C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魏晋玄学</a:t>
              </a:r>
            </a:p>
          </p:txBody>
        </p:sp>
        <p:sp>
          <p:nvSpPr>
            <p:cNvPr id="25605" name="文本框 33">
              <a:extLst>
                <a:ext uri="{FF2B5EF4-FFF2-40B4-BE49-F238E27FC236}">
                  <a16:creationId xmlns:a16="http://schemas.microsoft.com/office/drawing/2014/main" id="{C65FA9B9-29E0-4BD0-B3DB-3D92719C0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088" y="1628775"/>
              <a:ext cx="822960" cy="36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4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魏晋玄学，为魏晋时代思想主流，与先秦诸子、两汉经学、隋唐佛学、宋明理学、当代新儒家皆为中国哲学史之重要脉络。</a:t>
              </a:r>
            </a:p>
          </p:txBody>
        </p:sp>
      </p:grpSp>
      <p:pic>
        <p:nvPicPr>
          <p:cNvPr id="25606" name="图片 7">
            <a:extLst>
              <a:ext uri="{FF2B5EF4-FFF2-40B4-BE49-F238E27FC236}">
                <a16:creationId xmlns:a16="http://schemas.microsoft.com/office/drawing/2014/main" id="{C7BAB66A-A4D8-4EBD-A849-7FA2B9779A7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19288" y="4076700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59D7AF-CC46-4837-B066-0A2D4D6E84E1}"/>
              </a:ext>
            </a:extLst>
          </p:cNvPr>
          <p:cNvCxnSpPr/>
          <p:nvPr/>
        </p:nvCxnSpPr>
        <p:spPr>
          <a:xfrm flipH="1">
            <a:off x="5735638" y="1938338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图片 5">
            <a:extLst>
              <a:ext uri="{FF2B5EF4-FFF2-40B4-BE49-F238E27FC236}">
                <a16:creationId xmlns:a16="http://schemas.microsoft.com/office/drawing/2014/main" id="{84C41E70-5517-46A8-96DF-FCC8D393263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7">
            <a:extLst>
              <a:ext uri="{FF2B5EF4-FFF2-40B4-BE49-F238E27FC236}">
                <a16:creationId xmlns:a16="http://schemas.microsoft.com/office/drawing/2014/main" id="{9F88B7B7-27E6-48B2-A6E4-F2449254647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20988" y="909141"/>
            <a:ext cx="9563100" cy="532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9">
            <a:extLst>
              <a:ext uri="{FF2B5EF4-FFF2-40B4-BE49-F238E27FC236}">
                <a16:creationId xmlns:a16="http://schemas.microsoft.com/office/drawing/2014/main" id="{FDB4E002-0AB1-464F-9BCB-1062A2865B5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72263" y="1773238"/>
            <a:ext cx="19716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18">
            <a:extLst>
              <a:ext uri="{FF2B5EF4-FFF2-40B4-BE49-F238E27FC236}">
                <a16:creationId xmlns:a16="http://schemas.microsoft.com/office/drawing/2014/main" id="{FE35BE82-D50E-497B-9814-872A9403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908050"/>
            <a:ext cx="100584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54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魏晋玄学</a:t>
            </a:r>
          </a:p>
        </p:txBody>
      </p:sp>
      <p:sp>
        <p:nvSpPr>
          <p:cNvPr id="27653" name="文本框 16">
            <a:extLst>
              <a:ext uri="{FF2B5EF4-FFF2-40B4-BE49-F238E27FC236}">
                <a16:creationId xmlns:a16="http://schemas.microsoft.com/office/drawing/2014/main" id="{2F899671-421E-4220-8B92-56E3473D2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3730624"/>
            <a:ext cx="495458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         此处可添加横版文字</a:t>
            </a:r>
          </a:p>
        </p:txBody>
      </p:sp>
      <p:sp>
        <p:nvSpPr>
          <p:cNvPr id="27654" name="文本框 18">
            <a:extLst>
              <a:ext uri="{FF2B5EF4-FFF2-40B4-BE49-F238E27FC236}">
                <a16:creationId xmlns:a16="http://schemas.microsoft.com/office/drawing/2014/main" id="{E08990BC-0530-484A-BB60-CE30A4B0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435474"/>
            <a:ext cx="495458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         此处可添加横版文字</a:t>
            </a:r>
          </a:p>
        </p:txBody>
      </p:sp>
      <p:sp>
        <p:nvSpPr>
          <p:cNvPr id="27655" name="文本框 20">
            <a:extLst>
              <a:ext uri="{FF2B5EF4-FFF2-40B4-BE49-F238E27FC236}">
                <a16:creationId xmlns:a16="http://schemas.microsoft.com/office/drawing/2014/main" id="{A9DF5B39-433D-4226-8AE0-3E951B8F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5241924"/>
            <a:ext cx="495458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         此处可添加横版文字</a:t>
            </a:r>
          </a:p>
        </p:txBody>
      </p:sp>
    </p:spTree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2"/>
      <p:bldP grpId="0" spid="27653"/>
      <p:bldP grpId="0" spid="27654"/>
      <p:bldP grpId="0" spid="2765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8F0A73BD-0763-4785-8960-85F8F831C461}"/>
              </a:ext>
            </a:extLst>
          </p:cNvPr>
          <p:cNvSpPr/>
          <p:nvPr/>
        </p:nvSpPr>
        <p:spPr>
          <a:xfrm>
            <a:off x="839788" y="2060575"/>
            <a:ext cx="3024187" cy="3024188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583B262-DF78-44DE-BC09-9DE5775CDCC8}"/>
              </a:ext>
            </a:extLst>
          </p:cNvPr>
          <p:cNvSpPr/>
          <p:nvPr/>
        </p:nvSpPr>
        <p:spPr>
          <a:xfrm>
            <a:off x="4583113" y="2060575"/>
            <a:ext cx="3025775" cy="3024188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1233EAE-6923-4D39-AF99-2CE883D2D19C}"/>
              </a:ext>
            </a:extLst>
          </p:cNvPr>
          <p:cNvSpPr/>
          <p:nvPr/>
        </p:nvSpPr>
        <p:spPr>
          <a:xfrm>
            <a:off x="8328025" y="2060575"/>
            <a:ext cx="3024188" cy="3024188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29701" name="图片 5">
            <a:extLst>
              <a:ext uri="{FF2B5EF4-FFF2-40B4-BE49-F238E27FC236}">
                <a16:creationId xmlns:a16="http://schemas.microsoft.com/office/drawing/2014/main" id="{D3ED4770-1C4D-4FF5-9D9F-24D7EB2D071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2650" l="58530" t="27950"/>
          <a:stretch>
            <a:fillRect/>
          </a:stretch>
        </p:blipFill>
        <p:spPr bwMode="auto">
          <a:xfrm>
            <a:off x="5554663" y="3921125"/>
            <a:ext cx="1574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6">
            <a:extLst>
              <a:ext uri="{FF2B5EF4-FFF2-40B4-BE49-F238E27FC236}">
                <a16:creationId xmlns:a16="http://schemas.microsoft.com/office/drawing/2014/main" id="{B2B889BC-FAB8-4610-9218-F57BD488DF8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800" l="1894" r="43143"/>
          <a:stretch>
            <a:fillRect/>
          </a:stretch>
        </p:blipFill>
        <p:spPr bwMode="auto">
          <a:xfrm>
            <a:off x="9083675" y="3429000"/>
            <a:ext cx="20875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7">
            <a:extLst>
              <a:ext uri="{FF2B5EF4-FFF2-40B4-BE49-F238E27FC236}">
                <a16:creationId xmlns:a16="http://schemas.microsoft.com/office/drawing/2014/main" id="{BDA64B3C-2C5F-4E6C-A99E-00733A95548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1572" l="12796" r="38300" t="66571"/>
          <a:stretch>
            <a:fillRect/>
          </a:stretch>
        </p:blipFill>
        <p:spPr bwMode="auto">
          <a:xfrm>
            <a:off x="1200150" y="3789363"/>
            <a:ext cx="1857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文本框 8">
            <a:extLst>
              <a:ext uri="{FF2B5EF4-FFF2-40B4-BE49-F238E27FC236}">
                <a16:creationId xmlns:a16="http://schemas.microsoft.com/office/drawing/2014/main" id="{00658937-ADE9-48B4-81C2-D2609C1F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189288"/>
            <a:ext cx="233838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29705" name="文本框 10">
            <a:extLst>
              <a:ext uri="{FF2B5EF4-FFF2-40B4-BE49-F238E27FC236}">
                <a16:creationId xmlns:a16="http://schemas.microsoft.com/office/drawing/2014/main" id="{D93907AD-C019-4F46-894E-3829136E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3189288"/>
            <a:ext cx="23399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29706" name="文本框 11">
            <a:extLst>
              <a:ext uri="{FF2B5EF4-FFF2-40B4-BE49-F238E27FC236}">
                <a16:creationId xmlns:a16="http://schemas.microsoft.com/office/drawing/2014/main" id="{11AD7AFB-437E-436D-9160-4F2F288A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014" y="3189288"/>
            <a:ext cx="23399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</p:spTree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1AC34626-4C6A-4F57-8746-9354D929C880}"/>
              </a:ext>
            </a:extLst>
          </p:cNvPr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31747" name="组合 4">
            <a:extLst>
              <a:ext uri="{FF2B5EF4-FFF2-40B4-BE49-F238E27FC236}">
                <a16:creationId xmlns:a16="http://schemas.microsoft.com/office/drawing/2014/main" id="{775506EF-34C1-4E82-B02A-839800BE83AD}"/>
              </a:ext>
            </a:extLst>
          </p:cNvPr>
          <p:cNvGrpSpPr/>
          <p:nvPr/>
        </p:nvGrpSpPr>
        <p:grpSpPr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31753" name="图片 2">
              <a:extLst>
                <a:ext uri="{FF2B5EF4-FFF2-40B4-BE49-F238E27FC236}">
                  <a16:creationId xmlns:a16="http://schemas.microsoft.com/office/drawing/2014/main" id="{B05C5754-0949-491C-B722-CB0F0DF2B5A3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2B64F79-E00F-4500-9906-36D7F1B6E31F}"/>
                </a:ext>
              </a:extLst>
            </p:cNvPr>
            <p:cNvSpPr txBox="1"/>
            <p:nvPr/>
          </p:nvSpPr>
          <p:spPr>
            <a:xfrm>
              <a:off x="7362659" y="2060188"/>
              <a:ext cx="360138" cy="10061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altLang="en-US" kern="800" lang="zh-CN" spc="-100" sz="2000"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第叁章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4A2BB2D-EBD7-4C02-AC3A-FD01737C8386}"/>
              </a:ext>
            </a:extLst>
          </p:cNvPr>
          <p:cNvGrpSpPr/>
          <p:nvPr/>
        </p:nvGrpSpPr>
        <p:grpSpPr>
          <a:xfrm>
            <a:off x="4764088" y="1628775"/>
            <a:ext cx="1930400" cy="3643313"/>
            <a:chOff x="4764088" y="1628775"/>
            <a:chExt cx="1930400" cy="3643313"/>
          </a:xfrm>
        </p:grpSpPr>
        <p:sp>
          <p:nvSpPr>
            <p:cNvPr id="31748" name="文本框 18">
              <a:extLst>
                <a:ext uri="{FF2B5EF4-FFF2-40B4-BE49-F238E27FC236}">
                  <a16:creationId xmlns:a16="http://schemas.microsoft.com/office/drawing/2014/main" id="{93ED583D-BDAD-4E27-8A39-5F8EF9D18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0075" y="1903413"/>
              <a:ext cx="100584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5400">
                  <a:solidFill>
                    <a:srgbClr val="634A3C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隋唐道学</a:t>
              </a:r>
            </a:p>
          </p:txBody>
        </p:sp>
        <p:sp>
          <p:nvSpPr>
            <p:cNvPr id="31749" name="文本框 33">
              <a:extLst>
                <a:ext uri="{FF2B5EF4-FFF2-40B4-BE49-F238E27FC236}">
                  <a16:creationId xmlns:a16="http://schemas.microsoft.com/office/drawing/2014/main" id="{79E75FCD-C52B-4127-B07F-2E3349093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088" y="1628775"/>
              <a:ext cx="822960" cy="36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4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通过认真严密的理论分析，建立了中国哲学史上第一个包含本体论,在华夏哲学史上具有重要地位。</a:t>
              </a: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59D7AF-CC46-4837-B066-0A2D4D6E84E1}"/>
              </a:ext>
            </a:extLst>
          </p:cNvPr>
          <p:cNvCxnSpPr/>
          <p:nvPr/>
        </p:nvCxnSpPr>
        <p:spPr>
          <a:xfrm flipH="1">
            <a:off x="5735638" y="2011363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8A590DDC-CEFA-40D5-A560-190567ECC45D}"/>
              </a:ext>
            </a:extLst>
          </p:cNvPr>
          <p:cNvGrpSpPr/>
          <p:nvPr/>
        </p:nvGrpSpPr>
        <p:grpSpPr>
          <a:xfrm>
            <a:off x="1919288" y="242888"/>
            <a:ext cx="10361612" cy="5715000"/>
            <a:chOff x="1919288" y="242888"/>
            <a:chExt cx="10361612" cy="5715000"/>
          </a:xfrm>
        </p:grpSpPr>
        <p:pic>
          <p:nvPicPr>
            <p:cNvPr id="31751" name="图片 10">
              <a:extLst>
                <a:ext uri="{FF2B5EF4-FFF2-40B4-BE49-F238E27FC236}">
                  <a16:creationId xmlns:a16="http://schemas.microsoft.com/office/drawing/2014/main" id="{A7DC8900-1E4B-4E7F-A7AC-29DB604BE88E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19288" y="4076700"/>
              <a:ext cx="1703387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图片 11">
              <a:extLst>
                <a:ext uri="{FF2B5EF4-FFF2-40B4-BE49-F238E27FC236}">
                  <a16:creationId xmlns:a16="http://schemas.microsoft.com/office/drawing/2014/main" id="{9E6230E7-A9A6-48A8-8C63-B8EC1D09B80C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770938" y="242888"/>
              <a:ext cx="3509962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F18FD15-4798-4DAD-8055-5E119DAE6F5E}"/>
              </a:ext>
            </a:extLst>
          </p:cNvPr>
          <p:cNvSpPr/>
          <p:nvPr/>
        </p:nvSpPr>
        <p:spPr>
          <a:xfrm>
            <a:off x="6816725" y="0"/>
            <a:ext cx="3671888" cy="6858000"/>
          </a:xfrm>
          <a:prstGeom prst="rect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zh-CN" lang="en-US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</p:txBody>
      </p:sp>
      <p:sp>
        <p:nvSpPr>
          <p:cNvPr id="33795" name="文本框 4">
            <a:extLst>
              <a:ext uri="{FF2B5EF4-FFF2-40B4-BE49-F238E27FC236}">
                <a16:creationId xmlns:a16="http://schemas.microsoft.com/office/drawing/2014/main" id="{C7FB34A0-34EB-4595-9DDC-0D45D41C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636838"/>
            <a:ext cx="5111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3A1E1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     道家对当时中国哲学、政治、军事、经济、科学、教育、文学、历史、艺术、医学、化学、养生、天文、地理、数学、技术各方面影响非常巨大。“重玄”语出《道德经》第一章“玄之又玄，众妙之门”。“重玄学”是中国思想史上一股重要的哲学思潮，也是隋唐之际的首都哲学体系，上承先秦魏晋玄学的发展脉络，后启宋明理学的哲学思考，在华夏哲学史上具有重要地位。</a:t>
            </a:r>
          </a:p>
        </p:txBody>
      </p:sp>
      <p:pic>
        <p:nvPicPr>
          <p:cNvPr id="33796" name="图片 15">
            <a:extLst>
              <a:ext uri="{FF2B5EF4-FFF2-40B4-BE49-F238E27FC236}">
                <a16:creationId xmlns:a16="http://schemas.microsoft.com/office/drawing/2014/main" id="{0F85064A-E89B-405F-AA60-A04759C0812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3187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17">
            <a:extLst>
              <a:ext uri="{FF2B5EF4-FFF2-40B4-BE49-F238E27FC236}">
                <a16:creationId xmlns:a16="http://schemas.microsoft.com/office/drawing/2014/main" id="{CE55AEF5-9703-47FB-BFDF-7D4F9F80C84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44150" y="4257675"/>
            <a:ext cx="158273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文本框 19">
            <a:extLst>
              <a:ext uri="{FF2B5EF4-FFF2-40B4-BE49-F238E27FC236}">
                <a16:creationId xmlns:a16="http://schemas.microsoft.com/office/drawing/2014/main" id="{94C59D4A-A212-468C-8BF6-E501FC68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4" y="1557338"/>
            <a:ext cx="3240088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F18FD15-4798-4DAD-8055-5E119DAE6F5E}"/>
              </a:ext>
            </a:extLst>
          </p:cNvPr>
          <p:cNvSpPr/>
          <p:nvPr/>
        </p:nvSpPr>
        <p:spPr>
          <a:xfrm>
            <a:off x="695325" y="542925"/>
            <a:ext cx="2414588" cy="5834063"/>
          </a:xfrm>
          <a:prstGeom prst="rect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zh-CN" lang="en-US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</p:txBody>
      </p:sp>
      <p:sp>
        <p:nvSpPr>
          <p:cNvPr id="35843" name="文本框 19">
            <a:extLst>
              <a:ext uri="{FF2B5EF4-FFF2-40B4-BE49-F238E27FC236}">
                <a16:creationId xmlns:a16="http://schemas.microsoft.com/office/drawing/2014/main" id="{DE61A436-E814-4921-B244-485E5401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1916113"/>
            <a:ext cx="1978025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E2BBFC-8B2C-454A-A7CD-C0D8E5AF18C8}"/>
              </a:ext>
            </a:extLst>
          </p:cNvPr>
          <p:cNvSpPr/>
          <p:nvPr/>
        </p:nvSpPr>
        <p:spPr>
          <a:xfrm>
            <a:off x="6483350" y="542925"/>
            <a:ext cx="2414588" cy="5834063"/>
          </a:xfrm>
          <a:prstGeom prst="rect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zh-CN" lang="en-US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804BA9-3540-4D95-B062-90A2A4EDD011}"/>
              </a:ext>
            </a:extLst>
          </p:cNvPr>
          <p:cNvSpPr/>
          <p:nvPr/>
        </p:nvSpPr>
        <p:spPr>
          <a:xfrm>
            <a:off x="3589338" y="542925"/>
            <a:ext cx="2414587" cy="5834063"/>
          </a:xfrm>
          <a:prstGeom prst="rect">
            <a:avLst/>
          </a:prstGeom>
          <a:noFill/>
          <a:ln>
            <a:solidFill>
              <a:srgbClr val="3A1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zh-CN" lang="en-US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1D08866-4CAC-49E1-8ED1-D7C31D72EAEB}"/>
              </a:ext>
            </a:extLst>
          </p:cNvPr>
          <p:cNvSpPr/>
          <p:nvPr/>
        </p:nvSpPr>
        <p:spPr>
          <a:xfrm>
            <a:off x="9377363" y="542925"/>
            <a:ext cx="2414587" cy="5834063"/>
          </a:xfrm>
          <a:prstGeom prst="rect">
            <a:avLst/>
          </a:prstGeom>
          <a:noFill/>
          <a:ln>
            <a:solidFill>
              <a:srgbClr val="3A1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altLang="zh-CN" lang="en-US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</p:txBody>
      </p:sp>
      <p:pic>
        <p:nvPicPr>
          <p:cNvPr id="35847" name="图片 2">
            <a:extLst>
              <a:ext uri="{FF2B5EF4-FFF2-40B4-BE49-F238E27FC236}">
                <a16:creationId xmlns:a16="http://schemas.microsoft.com/office/drawing/2014/main" id="{D1375F2A-F02F-48F2-9227-F0AFD37FFB4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58000" y="422275"/>
            <a:ext cx="2060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图片 14">
            <a:extLst>
              <a:ext uri="{FF2B5EF4-FFF2-40B4-BE49-F238E27FC236}">
                <a16:creationId xmlns:a16="http://schemas.microsoft.com/office/drawing/2014/main" id="{81C5A4A8-1562-4948-BD19-F180E54BB39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28700" y="422275"/>
            <a:ext cx="2062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图片 5">
            <a:extLst>
              <a:ext uri="{FF2B5EF4-FFF2-40B4-BE49-F238E27FC236}">
                <a16:creationId xmlns:a16="http://schemas.microsoft.com/office/drawing/2014/main" id="{4794E9AA-9A86-4844-9980-FE0C54D919C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89375" y="544513"/>
            <a:ext cx="18764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图片 20">
            <a:extLst>
              <a:ext uri="{FF2B5EF4-FFF2-40B4-BE49-F238E27FC236}">
                <a16:creationId xmlns:a16="http://schemas.microsoft.com/office/drawing/2014/main" id="{1B440888-4FA9-42A1-B1B5-131B50441B8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45650" y="544513"/>
            <a:ext cx="187801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文本框 21">
            <a:extLst>
              <a:ext uri="{FF2B5EF4-FFF2-40B4-BE49-F238E27FC236}">
                <a16:creationId xmlns:a16="http://schemas.microsoft.com/office/drawing/2014/main" id="{5B75899D-CD1B-444A-9E8A-04F1CF30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4" y="1916113"/>
            <a:ext cx="1978025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  <a:p>
            <a:endParaRPr altLang="en-US" lang="zh-CN" sz="1400">
              <a:solidFill>
                <a:srgbClr val="644B3D"/>
              </a:solidFill>
              <a:latin charset="-122" panose="00020600040101010101" pitchFamily="18" typeface="汉仪全唐诗简"/>
              <a:ea charset="-122" panose="00020600040101010101" pitchFamily="18" typeface="汉仪全唐诗简"/>
            </a:endParaRPr>
          </a:p>
          <a:p>
            <a:r>
              <a:rPr altLang="en-US" lang="zh-CN" sz="1400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</p:spTree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1AC34626-4C6A-4F57-8746-9354D929C880}"/>
              </a:ext>
            </a:extLst>
          </p:cNvPr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37891" name="组合 4">
            <a:extLst>
              <a:ext uri="{FF2B5EF4-FFF2-40B4-BE49-F238E27FC236}">
                <a16:creationId xmlns:a16="http://schemas.microsoft.com/office/drawing/2014/main" id="{21B30D55-B1A1-41FA-9AB8-16E7FA586B0B}"/>
              </a:ext>
            </a:extLst>
          </p:cNvPr>
          <p:cNvGrpSpPr/>
          <p:nvPr/>
        </p:nvGrpSpPr>
        <p:grpSpPr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37897" name="图片 2">
              <a:extLst>
                <a:ext uri="{FF2B5EF4-FFF2-40B4-BE49-F238E27FC236}">
                  <a16:creationId xmlns:a16="http://schemas.microsoft.com/office/drawing/2014/main" id="{19C9E349-7201-47BD-AD77-0B267C62317B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2B64F79-E00F-4500-9906-36D7F1B6E31F}"/>
                </a:ext>
              </a:extLst>
            </p:cNvPr>
            <p:cNvSpPr txBox="1"/>
            <p:nvPr/>
          </p:nvSpPr>
          <p:spPr>
            <a:xfrm>
              <a:off x="7362659" y="2060188"/>
              <a:ext cx="360138" cy="10061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altLang="en-US" kern="800" lang="zh-CN" spc="-100" sz="2000"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第肆章</a:t>
              </a:r>
            </a:p>
          </p:txBody>
        </p:sp>
      </p:grpSp>
      <p:sp>
        <p:nvSpPr>
          <p:cNvPr id="37892" name="文本框 33">
            <a:extLst>
              <a:ext uri="{FF2B5EF4-FFF2-40B4-BE49-F238E27FC236}">
                <a16:creationId xmlns:a16="http://schemas.microsoft.com/office/drawing/2014/main" id="{14AC1A9E-2007-4F7E-BBBB-18E2B079C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1628775"/>
            <a:ext cx="82296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4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宋明理学，即为两宋至明代的儒学。虽然是儒学，但同时借鉴了道家、玄学甚至是道教和佛学的思想。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59D7AF-CC46-4837-B066-0A2D4D6E84E1}"/>
              </a:ext>
            </a:extLst>
          </p:cNvPr>
          <p:cNvCxnSpPr/>
          <p:nvPr/>
        </p:nvCxnSpPr>
        <p:spPr>
          <a:xfrm flipH="1">
            <a:off x="5735638" y="2025650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文本框 18">
            <a:extLst>
              <a:ext uri="{FF2B5EF4-FFF2-40B4-BE49-F238E27FC236}">
                <a16:creationId xmlns:a16="http://schemas.microsoft.com/office/drawing/2014/main" id="{8A592597-B927-4AC8-9E7E-F33BDF5B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1974850"/>
            <a:ext cx="100584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54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宋明理学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C195885-7D83-4022-A5A9-17E76A524732}"/>
              </a:ext>
            </a:extLst>
          </p:cNvPr>
          <p:cNvGrpSpPr/>
          <p:nvPr/>
        </p:nvGrpSpPr>
        <p:grpSpPr>
          <a:xfrm>
            <a:off x="1919288" y="242888"/>
            <a:ext cx="10361612" cy="5715000"/>
            <a:chOff x="1919288" y="242888"/>
            <a:chExt cx="10361612" cy="5715000"/>
          </a:xfrm>
        </p:grpSpPr>
        <p:pic>
          <p:nvPicPr>
            <p:cNvPr id="37893" name="图片 7">
              <a:extLst>
                <a:ext uri="{FF2B5EF4-FFF2-40B4-BE49-F238E27FC236}">
                  <a16:creationId xmlns:a16="http://schemas.microsoft.com/office/drawing/2014/main" id="{B885C42C-105C-4919-A259-626BF6A02A6A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19288" y="4076700"/>
              <a:ext cx="1703387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图片 12">
              <a:extLst>
                <a:ext uri="{FF2B5EF4-FFF2-40B4-BE49-F238E27FC236}">
                  <a16:creationId xmlns:a16="http://schemas.microsoft.com/office/drawing/2014/main" id="{0FE5021E-BD49-47D4-83B2-00C05A182CD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770938" y="242888"/>
              <a:ext cx="3509962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892"/>
      <p:bldP grpId="0" spid="3789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5B5E75-9557-4BD4-9C8A-C81DBFE2911D}"/>
              </a:ext>
            </a:extLst>
          </p:cNvPr>
          <p:cNvSpPr/>
          <p:nvPr/>
        </p:nvSpPr>
        <p:spPr>
          <a:xfrm>
            <a:off x="1778000" y="2352675"/>
            <a:ext cx="2881313" cy="647700"/>
          </a:xfrm>
          <a:prstGeom prst="rect">
            <a:avLst/>
          </a:prstGeom>
          <a:solidFill>
            <a:srgbClr val="634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FA0DE4B-2B7B-4192-8309-595EBA8EBA1E}"/>
              </a:ext>
            </a:extLst>
          </p:cNvPr>
          <p:cNvSpPr/>
          <p:nvPr/>
        </p:nvSpPr>
        <p:spPr>
          <a:xfrm>
            <a:off x="7747000" y="5197475"/>
            <a:ext cx="2879725" cy="647700"/>
          </a:xfrm>
          <a:prstGeom prst="rect">
            <a:avLst/>
          </a:prstGeom>
          <a:solidFill>
            <a:srgbClr val="634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9940" name="文本框 18">
            <a:extLst>
              <a:ext uri="{FF2B5EF4-FFF2-40B4-BE49-F238E27FC236}">
                <a16:creationId xmlns:a16="http://schemas.microsoft.com/office/drawing/2014/main" id="{F92B21A6-5A99-4A7F-8809-C8A0A102A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4" y="2497138"/>
            <a:ext cx="23225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chemeClr val="bg1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</a:t>
            </a:r>
          </a:p>
        </p:txBody>
      </p:sp>
      <p:sp>
        <p:nvSpPr>
          <p:cNvPr id="39941" name="文本框 19">
            <a:extLst>
              <a:ext uri="{FF2B5EF4-FFF2-40B4-BE49-F238E27FC236}">
                <a16:creationId xmlns:a16="http://schemas.microsoft.com/office/drawing/2014/main" id="{E12DF84B-5ED9-412C-BFBB-F0CED0B2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364" y="5341938"/>
            <a:ext cx="23225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chemeClr val="bg1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</a:t>
            </a:r>
          </a:p>
        </p:txBody>
      </p:sp>
      <p:sp>
        <p:nvSpPr>
          <p:cNvPr id="39942" name="文本框 20">
            <a:extLst>
              <a:ext uri="{FF2B5EF4-FFF2-40B4-BE49-F238E27FC236}">
                <a16:creationId xmlns:a16="http://schemas.microsoft.com/office/drawing/2014/main" id="{80FFFA41-6F10-41BD-BC24-1302048D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99" y="1192213"/>
            <a:ext cx="5272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39943" name="文本框 21">
            <a:extLst>
              <a:ext uri="{FF2B5EF4-FFF2-40B4-BE49-F238E27FC236}">
                <a16:creationId xmlns:a16="http://schemas.microsoft.com/office/drawing/2014/main" id="{8643F670-7F27-4653-8225-A82A8386B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99" y="1655763"/>
            <a:ext cx="5272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39944" name="文本框 22">
            <a:extLst>
              <a:ext uri="{FF2B5EF4-FFF2-40B4-BE49-F238E27FC236}">
                <a16:creationId xmlns:a16="http://schemas.microsoft.com/office/drawing/2014/main" id="{BE6D2A86-BF65-4A97-BC45-B0DDDA3F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4" y="2170113"/>
            <a:ext cx="5270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39945" name="文本框 23">
            <a:extLst>
              <a:ext uri="{FF2B5EF4-FFF2-40B4-BE49-F238E27FC236}">
                <a16:creationId xmlns:a16="http://schemas.microsoft.com/office/drawing/2014/main" id="{880E3CBA-FB2A-42DC-A132-0D70D076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989388"/>
            <a:ext cx="5272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39946" name="文本框 24">
            <a:extLst>
              <a:ext uri="{FF2B5EF4-FFF2-40B4-BE49-F238E27FC236}">
                <a16:creationId xmlns:a16="http://schemas.microsoft.com/office/drawing/2014/main" id="{17940E26-A388-4F1F-B6EA-36E4FBAC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4454525"/>
            <a:ext cx="5272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39947" name="文本框 25">
            <a:extLst>
              <a:ext uri="{FF2B5EF4-FFF2-40B4-BE49-F238E27FC236}">
                <a16:creationId xmlns:a16="http://schemas.microsoft.com/office/drawing/2014/main" id="{7636FBDF-96BA-4E8D-B05A-BD71620B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4967288"/>
            <a:ext cx="5272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pic>
        <p:nvPicPr>
          <p:cNvPr id="39948" name="图片 4">
            <a:extLst>
              <a:ext uri="{FF2B5EF4-FFF2-40B4-BE49-F238E27FC236}">
                <a16:creationId xmlns:a16="http://schemas.microsoft.com/office/drawing/2014/main" id="{84259385-246E-405C-947F-98000B38F01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4825" y="-211138"/>
            <a:ext cx="1925638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图片 6">
            <a:extLst>
              <a:ext uri="{FF2B5EF4-FFF2-40B4-BE49-F238E27FC236}">
                <a16:creationId xmlns:a16="http://schemas.microsoft.com/office/drawing/2014/main" id="{A27DF4AA-06EA-4194-84AD-FD9B3270FAF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96225" y="3148013"/>
            <a:ext cx="27305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6" name="图片 9">
            <a:extLst>
              <a:ext uri="{FF2B5EF4-FFF2-40B4-BE49-F238E27FC236}">
                <a16:creationId xmlns:a16="http://schemas.microsoft.com/office/drawing/2014/main" id="{5CC1685D-9077-45CE-BDEE-3DAAAD1F439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39" l="1697" r="1260" t="1514"/>
          <a:stretch>
            <a:fillRect/>
          </a:stretch>
        </p:blipFill>
        <p:spPr bwMode="auto">
          <a:xfrm>
            <a:off x="0" y="176213"/>
            <a:ext cx="5545138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27">
            <a:extLst>
              <a:ext uri="{FF2B5EF4-FFF2-40B4-BE49-F238E27FC236}">
                <a16:creationId xmlns:a16="http://schemas.microsoft.com/office/drawing/2014/main" id="{41706762-435B-49D0-A47C-6B0D6728A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2276475"/>
            <a:ext cx="100584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此处可添加竖版文字此处可添加竖版文字</a:t>
            </a:r>
          </a:p>
        </p:txBody>
      </p:sp>
      <p:sp>
        <p:nvSpPr>
          <p:cNvPr id="41988" name="文本框 28">
            <a:extLst>
              <a:ext uri="{FF2B5EF4-FFF2-40B4-BE49-F238E27FC236}">
                <a16:creationId xmlns:a16="http://schemas.microsoft.com/office/drawing/2014/main" id="{4B37BE23-4F6E-4770-BCC9-5B1B68F1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4" y="2276475"/>
            <a:ext cx="100584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此处可添加竖版文字此处可添加竖版文字</a:t>
            </a:r>
          </a:p>
        </p:txBody>
      </p:sp>
      <p:sp>
        <p:nvSpPr>
          <p:cNvPr id="41989" name="文本框 29">
            <a:extLst>
              <a:ext uri="{FF2B5EF4-FFF2-40B4-BE49-F238E27FC236}">
                <a16:creationId xmlns:a16="http://schemas.microsoft.com/office/drawing/2014/main" id="{AE1521D4-C9D1-434A-AB92-A898DDC9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2276475"/>
            <a:ext cx="100584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此处可添加竖版文字此处可添加竖版文字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8">
            <a:extLst>
              <a:ext uri="{FF2B5EF4-FFF2-40B4-BE49-F238E27FC236}">
                <a16:creationId xmlns:a16="http://schemas.microsoft.com/office/drawing/2014/main" id="{E2B9E760-1169-495C-BBF5-F616646E9DE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1723" l="1942" r="12529"/>
          <a:stretch>
            <a:fillRect/>
          </a:stretch>
        </p:blipFill>
        <p:spPr bwMode="auto">
          <a:xfrm>
            <a:off x="119063" y="0"/>
            <a:ext cx="119538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6">
            <a:extLst>
              <a:ext uri="{FF2B5EF4-FFF2-40B4-BE49-F238E27FC236}">
                <a16:creationId xmlns:a16="http://schemas.microsoft.com/office/drawing/2014/main" id="{5CB0A5AA-09A1-478E-B515-AC5C7A1BF20A}"/>
              </a:ext>
            </a:extLst>
          </p:cNvPr>
          <p:cNvGrpSpPr/>
          <p:nvPr/>
        </p:nvGrpSpPr>
        <p:grpSpPr>
          <a:xfrm>
            <a:off x="263525" y="404813"/>
            <a:ext cx="11088688" cy="5610225"/>
            <a:chOff x="263525" y="404664"/>
            <a:chExt cx="11089059" cy="5609595"/>
          </a:xfrm>
        </p:grpSpPr>
        <p:pic>
          <p:nvPicPr>
            <p:cNvPr id="7193" name="图片 4">
              <a:extLst>
                <a:ext uri="{FF2B5EF4-FFF2-40B4-BE49-F238E27FC236}">
                  <a16:creationId xmlns:a16="http://schemas.microsoft.com/office/drawing/2014/main" id="{1C5CB6B3-23BB-40C9-9554-8F7E0C95AEEF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3525" y="404664"/>
              <a:ext cx="1800200" cy="560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图片 7">
              <a:extLst>
                <a:ext uri="{FF2B5EF4-FFF2-40B4-BE49-F238E27FC236}">
                  <a16:creationId xmlns:a16="http://schemas.microsoft.com/office/drawing/2014/main" id="{99BA8339-B5DE-4F6D-A50B-BED093DD2631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9552384" y="404664"/>
              <a:ext cx="1800200" cy="560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1F287A8-E04F-439D-9F34-303D11A5A551}"/>
                </a:ext>
              </a:extLst>
            </p:cNvPr>
            <p:cNvSpPr/>
            <p:nvPr/>
          </p:nvSpPr>
          <p:spPr>
            <a:xfrm>
              <a:off x="1919343" y="596729"/>
              <a:ext cx="7777422" cy="5225463"/>
            </a:xfrm>
            <a:prstGeom prst="rect">
              <a:avLst/>
            </a:prstGeom>
            <a:noFill/>
            <a:ln w="38100">
              <a:solidFill>
                <a:srgbClr val="3A1E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7172" name="文本框 11">
            <a:extLst>
              <a:ext uri="{FF2B5EF4-FFF2-40B4-BE49-F238E27FC236}">
                <a16:creationId xmlns:a16="http://schemas.microsoft.com/office/drawing/2014/main" id="{4F188DFB-F185-4380-948A-16F86031B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4" y="2205038"/>
            <a:ext cx="118872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solidFill>
                  <a:srgbClr val="634A3C"/>
                </a:solidFill>
                <a:latin charset="-122" panose="00020600040101010101" pitchFamily="18" typeface="汉仪青云W"/>
                <a:ea charset="-122" panose="00020600040101010101" pitchFamily="18" typeface="汉仪青云W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3E3572-1C0B-48C9-AC13-06B292C2122A}"/>
              </a:ext>
            </a:extLst>
          </p:cNvPr>
          <p:cNvGrpSpPr/>
          <p:nvPr/>
        </p:nvGrpSpPr>
        <p:grpSpPr>
          <a:xfrm>
            <a:off x="7192963" y="1482725"/>
            <a:ext cx="1296987" cy="3643313"/>
            <a:chOff x="7192963" y="1482725"/>
            <a:chExt cx="1296987" cy="3643313"/>
          </a:xfrm>
        </p:grpSpPr>
        <p:grpSp>
          <p:nvGrpSpPr>
            <p:cNvPr id="7173" name="组合 17">
              <a:extLst>
                <a:ext uri="{FF2B5EF4-FFF2-40B4-BE49-F238E27FC236}">
                  <a16:creationId xmlns:a16="http://schemas.microsoft.com/office/drawing/2014/main" id="{236D4571-0CA9-4C67-8AF8-FA1BE0D0BC7B}"/>
                </a:ext>
              </a:extLst>
            </p:cNvPr>
            <p:cNvGrpSpPr/>
            <p:nvPr/>
          </p:nvGrpSpPr>
          <p:grpSpPr>
            <a:xfrm>
              <a:off x="8089900" y="1482725"/>
              <a:ext cx="303213" cy="3529013"/>
              <a:chOff x="7887295" y="1484784"/>
              <a:chExt cx="304065" cy="3528392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3823559F-9B54-46BA-8755-5B566329B1DF}"/>
                  </a:ext>
                </a:extLst>
              </p:cNvPr>
              <p:cNvCxnSpPr/>
              <p:nvPr/>
            </p:nvCxnSpPr>
            <p:spPr>
              <a:xfrm flipH="1">
                <a:off x="7887295" y="1484784"/>
                <a:ext cx="0" cy="3528392"/>
              </a:xfrm>
              <a:prstGeom prst="line">
                <a:avLst/>
              </a:prstGeom>
              <a:ln w="12700">
                <a:solidFill>
                  <a:srgbClr val="7A5A4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D9056D-05C1-4097-8013-5D41746176CE}"/>
                  </a:ext>
                </a:extLst>
              </p:cNvPr>
              <p:cNvSpPr/>
              <p:nvPr/>
            </p:nvSpPr>
            <p:spPr>
              <a:xfrm>
                <a:off x="7887295" y="1484784"/>
                <a:ext cx="304065" cy="1225334"/>
              </a:xfrm>
              <a:prstGeom prst="rect">
                <a:avLst/>
              </a:prstGeom>
              <a:solidFill>
                <a:srgbClr val="E7D0B7"/>
              </a:solidFill>
              <a:ln>
                <a:solidFill>
                  <a:srgbClr val="3A1E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1F1713"/>
                  </a:solidFill>
                </a:endParaRPr>
              </a:p>
            </p:txBody>
          </p:sp>
        </p:grpSp>
        <p:sp>
          <p:nvSpPr>
            <p:cNvPr id="7177" name="文本框 18">
              <a:extLst>
                <a:ext uri="{FF2B5EF4-FFF2-40B4-BE49-F238E27FC236}">
                  <a16:creationId xmlns:a16="http://schemas.microsoft.com/office/drawing/2014/main" id="{3BFC8234-80F3-4193-9C0C-F4EDDA0BF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7989" y="1555750"/>
              <a:ext cx="4572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两汉经学</a:t>
              </a:r>
            </a:p>
          </p:txBody>
        </p:sp>
        <p:sp>
          <p:nvSpPr>
            <p:cNvPr id="7181" name="文本框 33">
              <a:extLst>
                <a:ext uri="{FF2B5EF4-FFF2-40B4-BE49-F238E27FC236}">
                  <a16:creationId xmlns:a16="http://schemas.microsoft.com/office/drawing/2014/main" id="{971AC8B8-6847-43B0-9DC7-B92FB6D1F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964" y="1482725"/>
              <a:ext cx="822960" cy="36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4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西汉前期，以黄老之学为尊，直至汉武帝罢黜百家，独尊儒术，儒学开始成为多年来封建主义的主导思想。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51BD767-C087-4B09-A5AA-BF9201AFBF78}"/>
              </a:ext>
            </a:extLst>
          </p:cNvPr>
          <p:cNvGrpSpPr/>
          <p:nvPr/>
        </p:nvGrpSpPr>
        <p:grpSpPr>
          <a:xfrm>
            <a:off x="5472113" y="1482725"/>
            <a:ext cx="1331912" cy="3716338"/>
            <a:chOff x="5472113" y="1482725"/>
            <a:chExt cx="1331912" cy="3716338"/>
          </a:xfrm>
        </p:grpSpPr>
        <p:grpSp>
          <p:nvGrpSpPr>
            <p:cNvPr id="7174" name="组合 20">
              <a:extLst>
                <a:ext uri="{FF2B5EF4-FFF2-40B4-BE49-F238E27FC236}">
                  <a16:creationId xmlns:a16="http://schemas.microsoft.com/office/drawing/2014/main" id="{61315853-AC35-4F82-BD1B-88E34A4F310D}"/>
                </a:ext>
              </a:extLst>
            </p:cNvPr>
            <p:cNvGrpSpPr/>
            <p:nvPr/>
          </p:nvGrpSpPr>
          <p:grpSpPr>
            <a:xfrm>
              <a:off x="6421438" y="1482725"/>
              <a:ext cx="304800" cy="3529013"/>
              <a:chOff x="7887295" y="1484784"/>
              <a:chExt cx="304065" cy="3528392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6D915254-DFB1-436B-A868-CAFE1E6D912B}"/>
                  </a:ext>
                </a:extLst>
              </p:cNvPr>
              <p:cNvCxnSpPr/>
              <p:nvPr/>
            </p:nvCxnSpPr>
            <p:spPr>
              <a:xfrm flipH="1">
                <a:off x="7887295" y="1484784"/>
                <a:ext cx="0" cy="3528392"/>
              </a:xfrm>
              <a:prstGeom prst="line">
                <a:avLst/>
              </a:prstGeom>
              <a:ln w="12700">
                <a:solidFill>
                  <a:srgbClr val="7A5A4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F62CA00-C1AA-47B7-B757-92A4B8E13E8C}"/>
                  </a:ext>
                </a:extLst>
              </p:cNvPr>
              <p:cNvSpPr/>
              <p:nvPr/>
            </p:nvSpPr>
            <p:spPr>
              <a:xfrm>
                <a:off x="7887295" y="1484784"/>
                <a:ext cx="304065" cy="1225334"/>
              </a:xfrm>
              <a:prstGeom prst="rect">
                <a:avLst/>
              </a:prstGeom>
              <a:solidFill>
                <a:srgbClr val="E7D0B7"/>
              </a:solidFill>
              <a:ln>
                <a:solidFill>
                  <a:srgbClr val="3A1E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1F1713"/>
                  </a:solidFill>
                </a:endParaRPr>
              </a:p>
            </p:txBody>
          </p:sp>
        </p:grpSp>
        <p:sp>
          <p:nvSpPr>
            <p:cNvPr id="7178" name="文本框 30">
              <a:extLst>
                <a:ext uri="{FF2B5EF4-FFF2-40B4-BE49-F238E27FC236}">
                  <a16:creationId xmlns:a16="http://schemas.microsoft.com/office/drawing/2014/main" id="{DD2F1051-FB3D-4552-A6EA-CC04FCAE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2062" y="1560513"/>
              <a:ext cx="4572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魏晋玄学</a:t>
              </a:r>
            </a:p>
          </p:txBody>
        </p:sp>
        <p:sp>
          <p:nvSpPr>
            <p:cNvPr id="7182" name="文本框 34">
              <a:extLst>
                <a:ext uri="{FF2B5EF4-FFF2-40B4-BE49-F238E27FC236}">
                  <a16:creationId xmlns:a16="http://schemas.microsoft.com/office/drawing/2014/main" id="{D9D438CA-D5D5-4482-AB3B-ED78E9D82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113" y="1554163"/>
              <a:ext cx="822960" cy="364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4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魏晋玄学，为魏晋时代思想主流，与先秦诸子、两汉经学、隋唐佛学、宋明理学、当代新儒家皆为中国哲学史之重要脉络。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63A8BA7-0C1A-417A-B30D-08AA2F6EE037}"/>
              </a:ext>
            </a:extLst>
          </p:cNvPr>
          <p:cNvGrpSpPr/>
          <p:nvPr/>
        </p:nvGrpSpPr>
        <p:grpSpPr>
          <a:xfrm>
            <a:off x="3886200" y="1482725"/>
            <a:ext cx="1255713" cy="3663950"/>
            <a:chOff x="3886200" y="1482725"/>
            <a:chExt cx="1255713" cy="3663950"/>
          </a:xfrm>
        </p:grpSpPr>
        <p:grpSp>
          <p:nvGrpSpPr>
            <p:cNvPr id="7175" name="组合 23">
              <a:extLst>
                <a:ext uri="{FF2B5EF4-FFF2-40B4-BE49-F238E27FC236}">
                  <a16:creationId xmlns:a16="http://schemas.microsoft.com/office/drawing/2014/main" id="{A5893087-5A6B-4C0A-A49A-797FF17A212A}"/>
                </a:ext>
              </a:extLst>
            </p:cNvPr>
            <p:cNvGrpSpPr/>
            <p:nvPr/>
          </p:nvGrpSpPr>
          <p:grpSpPr>
            <a:xfrm>
              <a:off x="4752975" y="1482725"/>
              <a:ext cx="303213" cy="3529013"/>
              <a:chOff x="7887295" y="1484784"/>
              <a:chExt cx="304065" cy="3528392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B9E4EA7-F285-4F54-9758-4D2410927A37}"/>
                  </a:ext>
                </a:extLst>
              </p:cNvPr>
              <p:cNvCxnSpPr/>
              <p:nvPr/>
            </p:nvCxnSpPr>
            <p:spPr>
              <a:xfrm flipH="1">
                <a:off x="7887295" y="1484784"/>
                <a:ext cx="0" cy="3528392"/>
              </a:xfrm>
              <a:prstGeom prst="line">
                <a:avLst/>
              </a:prstGeom>
              <a:ln w="12700">
                <a:solidFill>
                  <a:srgbClr val="7A5A4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2503FB9-B86B-4042-A574-28EE5A2AB2C7}"/>
                  </a:ext>
                </a:extLst>
              </p:cNvPr>
              <p:cNvSpPr/>
              <p:nvPr/>
            </p:nvSpPr>
            <p:spPr>
              <a:xfrm>
                <a:off x="7887295" y="1484784"/>
                <a:ext cx="304065" cy="1225334"/>
              </a:xfrm>
              <a:prstGeom prst="rect">
                <a:avLst/>
              </a:prstGeom>
              <a:solidFill>
                <a:srgbClr val="E7D0B7"/>
              </a:solidFill>
              <a:ln>
                <a:solidFill>
                  <a:srgbClr val="3A1E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1F1713"/>
                  </a:solidFill>
                </a:endParaRPr>
              </a:p>
            </p:txBody>
          </p:sp>
        </p:grpSp>
        <p:sp>
          <p:nvSpPr>
            <p:cNvPr id="7180" name="文本框 32">
              <a:extLst>
                <a:ext uri="{FF2B5EF4-FFF2-40B4-BE49-F238E27FC236}">
                  <a16:creationId xmlns:a16="http://schemas.microsoft.com/office/drawing/2014/main" id="{3FA4A583-9CB8-4D9E-958F-72F67A241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9950" y="1554163"/>
              <a:ext cx="45720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隋唐道学</a:t>
              </a:r>
            </a:p>
          </p:txBody>
        </p:sp>
        <p:sp>
          <p:nvSpPr>
            <p:cNvPr id="7183" name="文本框 34">
              <a:extLst>
                <a:ext uri="{FF2B5EF4-FFF2-40B4-BE49-F238E27FC236}">
                  <a16:creationId xmlns:a16="http://schemas.microsoft.com/office/drawing/2014/main" id="{E31B6505-8C30-467B-AB72-A39989117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1503363"/>
              <a:ext cx="822960" cy="364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4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通过认真严密的理论分析，建立了中国哲学史上第一个包含本体论,在华夏哲学史上具有重要地位。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994896D-D6CF-4DD8-901A-4311A4874F3E}"/>
              </a:ext>
            </a:extLst>
          </p:cNvPr>
          <p:cNvGrpSpPr/>
          <p:nvPr/>
        </p:nvGrpSpPr>
        <p:grpSpPr>
          <a:xfrm>
            <a:off x="2178050" y="1482725"/>
            <a:ext cx="1288790" cy="3651250"/>
            <a:chOff x="2178050" y="1482725"/>
            <a:chExt cx="1288790" cy="3651250"/>
          </a:xfrm>
        </p:grpSpPr>
        <p:sp>
          <p:nvSpPr>
            <p:cNvPr id="7184" name="文本框 34">
              <a:extLst>
                <a:ext uri="{FF2B5EF4-FFF2-40B4-BE49-F238E27FC236}">
                  <a16:creationId xmlns:a16="http://schemas.microsoft.com/office/drawing/2014/main" id="{3137AA82-C86D-4773-86E2-E0429178B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050" y="1490663"/>
              <a:ext cx="822960" cy="364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4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宋明理学，即为两宋至明代的儒学。虽然是儒学，但同时借鉴了道家、玄学甚至是道教和佛学的思想。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68E1E5A-66C2-411B-BE6B-1E1A097184B0}"/>
                </a:ext>
              </a:extLst>
            </p:cNvPr>
            <p:cNvGrpSpPr/>
            <p:nvPr/>
          </p:nvGrpSpPr>
          <p:grpSpPr>
            <a:xfrm>
              <a:off x="3005175" y="1482725"/>
              <a:ext cx="461665" cy="3529013"/>
              <a:chOff x="3005175" y="1482725"/>
              <a:chExt cx="461665" cy="3529013"/>
            </a:xfrm>
          </p:grpSpPr>
          <p:grpSp>
            <p:nvGrpSpPr>
              <p:cNvPr id="7176" name="组合 26">
                <a:extLst>
                  <a:ext uri="{FF2B5EF4-FFF2-40B4-BE49-F238E27FC236}">
                    <a16:creationId xmlns:a16="http://schemas.microsoft.com/office/drawing/2014/main" id="{F0DECF65-00E0-4E9D-8171-CAB6A83FA10E}"/>
                  </a:ext>
                </a:extLst>
              </p:cNvPr>
              <p:cNvGrpSpPr/>
              <p:nvPr/>
            </p:nvGrpSpPr>
            <p:grpSpPr>
              <a:xfrm>
                <a:off x="3084513" y="1482725"/>
                <a:ext cx="304800" cy="3529013"/>
                <a:chOff x="7887295" y="1484784"/>
                <a:chExt cx="304065" cy="3528392"/>
              </a:xfrm>
            </p:grpSpPr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98EC7F8C-CEEE-4FEA-B4DD-6F5CBC493087}"/>
                    </a:ext>
                  </a:extLst>
                </p:cNvPr>
                <p:cNvCxnSpPr/>
                <p:nvPr/>
              </p:nvCxnSpPr>
              <p:spPr>
                <a:xfrm flipH="1">
                  <a:off x="7887295" y="1484784"/>
                  <a:ext cx="0" cy="3528392"/>
                </a:xfrm>
                <a:prstGeom prst="line">
                  <a:avLst/>
                </a:prstGeom>
                <a:ln w="12700">
                  <a:solidFill>
                    <a:srgbClr val="7A5A4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D268FF6D-86BF-498F-A501-E27F4F412AB3}"/>
                    </a:ext>
                  </a:extLst>
                </p:cNvPr>
                <p:cNvSpPr/>
                <p:nvPr/>
              </p:nvSpPr>
              <p:spPr>
                <a:xfrm>
                  <a:off x="7887295" y="1484784"/>
                  <a:ext cx="304065" cy="1225334"/>
                </a:xfrm>
                <a:prstGeom prst="rect">
                  <a:avLst/>
                </a:prstGeom>
                <a:solidFill>
                  <a:srgbClr val="E7D0B7"/>
                </a:solidFill>
                <a:ln>
                  <a:solidFill>
                    <a:srgbClr val="3A1E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srgbClr val="1F1713"/>
                    </a:solidFill>
                  </a:endParaRPr>
                </a:p>
              </p:txBody>
            </p:sp>
          </p:grpSp>
          <p:sp>
            <p:nvSpPr>
              <p:cNvPr id="30" name="文本框 32">
                <a:extLst>
                  <a:ext uri="{FF2B5EF4-FFF2-40B4-BE49-F238E27FC236}">
                    <a16:creationId xmlns:a16="http://schemas.microsoft.com/office/drawing/2014/main" id="{1BABC929-B084-4CA2-89FA-188D07313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5175" y="1547948"/>
                <a:ext cx="457200" cy="108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defTabSz="457200"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defTabSz="457200"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defTabSz="457200"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defTabSz="457200"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634A3C"/>
                    </a:solidFill>
                    <a:latin charset="-122" panose="00020600040101010101" pitchFamily="18" typeface="汉仪全唐诗简"/>
                    <a:ea charset="-122" panose="00020600040101010101" pitchFamily="18" typeface="汉仪全唐诗简"/>
                  </a:rPr>
                  <a:t>宋明理学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30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7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24A68294-E1A7-4372-8406-9DD7E590EBE3}"/>
              </a:ext>
            </a:extLst>
          </p:cNvPr>
          <p:cNvSpPr/>
          <p:nvPr/>
        </p:nvSpPr>
        <p:spPr>
          <a:xfrm>
            <a:off x="2424113" y="-25400"/>
            <a:ext cx="6883400" cy="6883400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4035" name="文本框 10">
            <a:extLst>
              <a:ext uri="{FF2B5EF4-FFF2-40B4-BE49-F238E27FC236}">
                <a16:creationId xmlns:a16="http://schemas.microsoft.com/office/drawing/2014/main" id="{6500FB86-7ECE-46E2-958E-3A2EEEA0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3932238"/>
            <a:ext cx="5270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44036" name="文本框 13">
            <a:extLst>
              <a:ext uri="{FF2B5EF4-FFF2-40B4-BE49-F238E27FC236}">
                <a16:creationId xmlns:a16="http://schemas.microsoft.com/office/drawing/2014/main" id="{BC609F7B-76AA-48B8-BD59-01863419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2852738"/>
            <a:ext cx="5270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sp>
        <p:nvSpPr>
          <p:cNvPr id="44037" name="文本框 14">
            <a:extLst>
              <a:ext uri="{FF2B5EF4-FFF2-40B4-BE49-F238E27FC236}">
                <a16:creationId xmlns:a16="http://schemas.microsoft.com/office/drawing/2014/main" id="{C9AB045B-4F45-4675-8849-90723B72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1773238"/>
            <a:ext cx="5270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此处可添加横版文字此处可添加横版文字</a:t>
            </a:r>
          </a:p>
        </p:txBody>
      </p:sp>
      <p:pic>
        <p:nvPicPr>
          <p:cNvPr id="44038" name="图片 9">
            <a:extLst>
              <a:ext uri="{FF2B5EF4-FFF2-40B4-BE49-F238E27FC236}">
                <a16:creationId xmlns:a16="http://schemas.microsoft.com/office/drawing/2014/main" id="{F5591B7B-FA32-4D8F-B381-E3FDFEEBBCA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75275" y="4532313"/>
            <a:ext cx="131603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A41E54-D3F5-479B-9294-A73AF2BF32DE}"/>
              </a:ext>
            </a:extLst>
          </p:cNvPr>
          <p:cNvCxnSpPr/>
          <p:nvPr/>
        </p:nvCxnSpPr>
        <p:spPr>
          <a:xfrm flipH="1">
            <a:off x="9428163" y="476250"/>
            <a:ext cx="0" cy="6264275"/>
          </a:xfrm>
          <a:prstGeom prst="line">
            <a:avLst/>
          </a:prstGeom>
          <a:ln w="12700">
            <a:solidFill>
              <a:srgbClr val="7A5A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1FA5396B-1BC9-497D-81F9-8B670D7D5ACE}"/>
              </a:ext>
            </a:extLst>
          </p:cNvPr>
          <p:cNvSpPr/>
          <p:nvPr/>
        </p:nvSpPr>
        <p:spPr>
          <a:xfrm>
            <a:off x="9023350" y="2524125"/>
            <a:ext cx="431800" cy="1943100"/>
          </a:xfrm>
          <a:prstGeom prst="rect">
            <a:avLst/>
          </a:prstGeom>
          <a:solidFill>
            <a:srgbClr val="64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1F1713"/>
              </a:solidFill>
            </a:endParaRPr>
          </a:p>
        </p:txBody>
      </p:sp>
      <p:sp>
        <p:nvSpPr>
          <p:cNvPr id="46084" name="文本框 11">
            <a:extLst>
              <a:ext uri="{FF2B5EF4-FFF2-40B4-BE49-F238E27FC236}">
                <a16:creationId xmlns:a16="http://schemas.microsoft.com/office/drawing/2014/main" id="{2B0923BF-8DD8-4423-B44E-4269B8EB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964" y="1863725"/>
            <a:ext cx="219456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谢谢观赏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5405ED-1BA2-4C00-97E4-7E362617BC3C}"/>
              </a:ext>
            </a:extLst>
          </p:cNvPr>
          <p:cNvSpPr/>
          <p:nvPr/>
        </p:nvSpPr>
        <p:spPr>
          <a:xfrm>
            <a:off x="119063" y="115888"/>
            <a:ext cx="11953875" cy="6626225"/>
          </a:xfrm>
          <a:prstGeom prst="rect">
            <a:avLst/>
          </a:prstGeom>
          <a:noFill/>
          <a:ln w="19050">
            <a:solidFill>
              <a:srgbClr val="4D3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6086" name="文本框 4">
            <a:extLst>
              <a:ext uri="{FF2B5EF4-FFF2-40B4-BE49-F238E27FC236}">
                <a16:creationId xmlns:a16="http://schemas.microsoft.com/office/drawing/2014/main" id="{C5C89DC9-F1B1-4669-AE29-87CA4795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776288"/>
            <a:ext cx="57594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日出东南隅，照我秦氏楼。秦氏有好女，自名为罗敷。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罗敷善蚕桑，采桑城南隅。青丝为笼系，桂枝为笼钩。</a:t>
            </a:r>
          </a:p>
        </p:txBody>
      </p:sp>
      <p:pic>
        <p:nvPicPr>
          <p:cNvPr id="46087" name="图片 11">
            <a:extLst>
              <a:ext uri="{FF2B5EF4-FFF2-40B4-BE49-F238E27FC236}">
                <a16:creationId xmlns:a16="http://schemas.microsoft.com/office/drawing/2014/main" id="{26EC06ED-7306-4860-9C83-447770A2BFB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3400" y="1700213"/>
            <a:ext cx="52466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lnSpc>
                <a:spcPct val="120000"/>
              </a:lnSpc>
              <a:spcAft>
                <a:spcPct val="0"/>
              </a:spcAft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http://www.youyedoc.com/article/2017/4239.html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106004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687415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742549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http://www.youyedoc.com/article/2017/3401.html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166945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50038" y="4834196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41825" y="5415607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66662" y="5470742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http://www.youyedoc.com/article/2018/4900.html</a:t>
            </a:r>
          </a:p>
        </p:txBody>
      </p:sp>
      <p:sp>
        <p:nvSpPr>
          <p:cNvPr id="26" name="椭圆 25"/>
          <p:cNvSpPr/>
          <p:nvPr/>
        </p:nvSpPr>
        <p:spPr>
          <a:xfrm>
            <a:off x="1089539" y="4895137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56" y="1414616"/>
            <a:ext cx="1896020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128864"/>
            <a:ext cx="2219136" cy="646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4837955"/>
            <a:ext cx="1920406" cy="646232"/>
          </a:xfrm>
          <a:prstGeom prst="rect">
            <a:avLst/>
          </a:prstGeom>
        </p:spPr>
      </p:pic>
    </p:spTree>
    <p:extLst>
      <p:ext uri="{BB962C8B-B14F-4D97-AF65-F5344CB8AC3E}">
        <p14:creationId val="141253994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1AC34626-4C6A-4F57-8746-9354D929C880}"/>
              </a:ext>
            </a:extLst>
          </p:cNvPr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9219" name="组合 4">
            <a:extLst>
              <a:ext uri="{FF2B5EF4-FFF2-40B4-BE49-F238E27FC236}">
                <a16:creationId xmlns:a16="http://schemas.microsoft.com/office/drawing/2014/main" id="{B742E878-4929-4714-86ED-6DEFD477C892}"/>
              </a:ext>
            </a:extLst>
          </p:cNvPr>
          <p:cNvGrpSpPr/>
          <p:nvPr/>
        </p:nvGrpSpPr>
        <p:grpSpPr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9225" name="图片 2">
              <a:extLst>
                <a:ext uri="{FF2B5EF4-FFF2-40B4-BE49-F238E27FC236}">
                  <a16:creationId xmlns:a16="http://schemas.microsoft.com/office/drawing/2014/main" id="{CA8A4E03-0351-4573-861B-C5A9C5BF7FB1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2B64F79-E00F-4500-9906-36D7F1B6E31F}"/>
                </a:ext>
              </a:extLst>
            </p:cNvPr>
            <p:cNvSpPr txBox="1"/>
            <p:nvPr/>
          </p:nvSpPr>
          <p:spPr>
            <a:xfrm>
              <a:off x="7362659" y="2060188"/>
              <a:ext cx="360138" cy="10061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altLang="en-US" kern="800" lang="zh-CN" spc="-100" sz="2000"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第壹章</a:t>
              </a:r>
            </a:p>
          </p:txBody>
        </p:sp>
      </p:grpSp>
      <p:sp>
        <p:nvSpPr>
          <p:cNvPr id="9220" name="文本框 18">
            <a:extLst>
              <a:ext uri="{FF2B5EF4-FFF2-40B4-BE49-F238E27FC236}">
                <a16:creationId xmlns:a16="http://schemas.microsoft.com/office/drawing/2014/main" id="{E30AE720-581B-4037-95A3-02F8C1AA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1830388"/>
            <a:ext cx="100584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54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两汉经学</a:t>
            </a:r>
          </a:p>
        </p:txBody>
      </p:sp>
      <p:sp>
        <p:nvSpPr>
          <p:cNvPr id="9221" name="文本框 33">
            <a:extLst>
              <a:ext uri="{FF2B5EF4-FFF2-40B4-BE49-F238E27FC236}">
                <a16:creationId xmlns:a16="http://schemas.microsoft.com/office/drawing/2014/main" id="{4341157E-B4A7-4A06-893E-654FA094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1628775"/>
            <a:ext cx="82296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4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西汉前期，以黄老之学为尊，直至汉武帝罢黜百家，独尊儒术，儒学开始成为多年来封建主义的主导思想。</a:t>
            </a:r>
          </a:p>
        </p:txBody>
      </p:sp>
      <p:pic>
        <p:nvPicPr>
          <p:cNvPr id="9222" name="图片 7">
            <a:extLst>
              <a:ext uri="{FF2B5EF4-FFF2-40B4-BE49-F238E27FC236}">
                <a16:creationId xmlns:a16="http://schemas.microsoft.com/office/drawing/2014/main" id="{880A3202-B7B3-4847-99AF-192FF5EF95B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19288" y="4076700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59D7AF-CC46-4837-B066-0A2D4D6E84E1}"/>
              </a:ext>
            </a:extLst>
          </p:cNvPr>
          <p:cNvCxnSpPr/>
          <p:nvPr/>
        </p:nvCxnSpPr>
        <p:spPr>
          <a:xfrm flipH="1">
            <a:off x="5735638" y="1938338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>
            <a:extLst>
              <a:ext uri="{FF2B5EF4-FFF2-40B4-BE49-F238E27FC236}">
                <a16:creationId xmlns:a16="http://schemas.microsoft.com/office/drawing/2014/main" id="{7C8E5DE1-3572-4131-AD69-F20510855A2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20"/>
      <p:bldP grpId="0" spid="922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39FFBE-030F-4CB6-9B96-983061936225}"/>
              </a:ext>
            </a:extLst>
          </p:cNvPr>
          <p:cNvSpPr/>
          <p:nvPr/>
        </p:nvSpPr>
        <p:spPr>
          <a:xfrm>
            <a:off x="-28575" y="2232025"/>
            <a:ext cx="12192000" cy="367188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11271" name="图片 15">
            <a:extLst>
              <a:ext uri="{FF2B5EF4-FFF2-40B4-BE49-F238E27FC236}">
                <a16:creationId xmlns:a16="http://schemas.microsoft.com/office/drawing/2014/main" id="{3B277DA4-5430-4A86-82DA-6A81E125FDF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34438" y="795338"/>
            <a:ext cx="14716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67FC9A0-C29B-4022-9BC6-CB248159D7D9}"/>
              </a:ext>
            </a:extLst>
          </p:cNvPr>
          <p:cNvGrpSpPr/>
          <p:nvPr/>
        </p:nvGrpSpPr>
        <p:grpSpPr>
          <a:xfrm>
            <a:off x="857250" y="1917700"/>
            <a:ext cx="649288" cy="647700"/>
            <a:chOff x="857250" y="1917700"/>
            <a:chExt cx="649288" cy="6477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74079D-089B-4DDD-BFC3-12B510068F5C}"/>
                </a:ext>
              </a:extLst>
            </p:cNvPr>
            <p:cNvSpPr/>
            <p:nvPr/>
          </p:nvSpPr>
          <p:spPr>
            <a:xfrm>
              <a:off x="857250" y="1917700"/>
              <a:ext cx="649288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0020600040101010101" pitchFamily="18" typeface="汉仪程行简"/>
                <a:ea charset="-122" panose="00020600040101010101" pitchFamily="18" typeface="汉仪程行简"/>
              </a:endParaRPr>
            </a:p>
          </p:txBody>
        </p:sp>
        <p:sp>
          <p:nvSpPr>
            <p:cNvPr id="11274" name="文本框 22">
              <a:extLst>
                <a:ext uri="{FF2B5EF4-FFF2-40B4-BE49-F238E27FC236}">
                  <a16:creationId xmlns:a16="http://schemas.microsoft.com/office/drawing/2014/main" id="{2D18D745-89EE-41BC-8C01-523C40AF5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50" y="1919288"/>
              <a:ext cx="649288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3600">
                  <a:solidFill>
                    <a:srgbClr val="644B3D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诗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AFFEBD1-5253-43DA-A66D-018578F2C66A}"/>
              </a:ext>
            </a:extLst>
          </p:cNvPr>
          <p:cNvGrpSpPr/>
          <p:nvPr/>
        </p:nvGrpSpPr>
        <p:grpSpPr>
          <a:xfrm>
            <a:off x="1919288" y="1917700"/>
            <a:ext cx="649287" cy="647700"/>
            <a:chOff x="1919288" y="1917700"/>
            <a:chExt cx="649287" cy="6477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374C6FC-898D-4369-A9CF-9AA71088458D}"/>
                </a:ext>
              </a:extLst>
            </p:cNvPr>
            <p:cNvSpPr/>
            <p:nvPr/>
          </p:nvSpPr>
          <p:spPr>
            <a:xfrm>
              <a:off x="1920875" y="1917700"/>
              <a:ext cx="647700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0020600040101010101" pitchFamily="18" typeface="汉仪程行简"/>
                <a:ea charset="-122" panose="00020600040101010101" pitchFamily="18" typeface="汉仪程行简"/>
              </a:endParaRPr>
            </a:p>
          </p:txBody>
        </p:sp>
        <p:sp>
          <p:nvSpPr>
            <p:cNvPr id="11275" name="文本框 26">
              <a:extLst>
                <a:ext uri="{FF2B5EF4-FFF2-40B4-BE49-F238E27FC236}">
                  <a16:creationId xmlns:a16="http://schemas.microsoft.com/office/drawing/2014/main" id="{385EBD2E-B508-434E-8098-3FD97D368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288" y="1919288"/>
              <a:ext cx="649287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3600">
                  <a:solidFill>
                    <a:srgbClr val="644B3D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书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B29090F-5BAC-4D1C-8943-16130CA785F2}"/>
              </a:ext>
            </a:extLst>
          </p:cNvPr>
          <p:cNvGrpSpPr/>
          <p:nvPr/>
        </p:nvGrpSpPr>
        <p:grpSpPr>
          <a:xfrm>
            <a:off x="2940050" y="1917700"/>
            <a:ext cx="688975" cy="647700"/>
            <a:chOff x="2940050" y="1917700"/>
            <a:chExt cx="688975" cy="6477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3898788-7920-4EFC-8F39-51B60772F815}"/>
                </a:ext>
              </a:extLst>
            </p:cNvPr>
            <p:cNvSpPr/>
            <p:nvPr/>
          </p:nvSpPr>
          <p:spPr>
            <a:xfrm>
              <a:off x="2981325" y="1917700"/>
              <a:ext cx="647700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0020600040101010101" pitchFamily="18" typeface="汉仪程行简"/>
                <a:ea charset="-122" panose="00020600040101010101" pitchFamily="18" typeface="汉仪程行简"/>
              </a:endParaRPr>
            </a:p>
          </p:txBody>
        </p:sp>
        <p:sp>
          <p:nvSpPr>
            <p:cNvPr id="11276" name="文本框 27">
              <a:extLst>
                <a:ext uri="{FF2B5EF4-FFF2-40B4-BE49-F238E27FC236}">
                  <a16:creationId xmlns:a16="http://schemas.microsoft.com/office/drawing/2014/main" id="{3BA624F6-905E-4024-8D97-BF83BAD83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050" y="1919288"/>
              <a:ext cx="649288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3600">
                  <a:solidFill>
                    <a:srgbClr val="644B3D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礼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B24CCC-5ADA-46F7-8333-C5AC94CE22DA}"/>
              </a:ext>
            </a:extLst>
          </p:cNvPr>
          <p:cNvGrpSpPr/>
          <p:nvPr/>
        </p:nvGrpSpPr>
        <p:grpSpPr>
          <a:xfrm>
            <a:off x="4037013" y="1917700"/>
            <a:ext cx="654050" cy="647700"/>
            <a:chOff x="4037013" y="1917700"/>
            <a:chExt cx="654050" cy="6477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CF08124-18B8-4111-8440-1F6B5BF399A8}"/>
                </a:ext>
              </a:extLst>
            </p:cNvPr>
            <p:cNvSpPr/>
            <p:nvPr/>
          </p:nvSpPr>
          <p:spPr>
            <a:xfrm>
              <a:off x="4043363" y="1917700"/>
              <a:ext cx="647700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0020600040101010101" pitchFamily="18" typeface="汉仪程行简"/>
                <a:ea charset="-122" panose="00020600040101010101" pitchFamily="18" typeface="汉仪程行简"/>
              </a:endParaRPr>
            </a:p>
          </p:txBody>
        </p:sp>
        <p:sp>
          <p:nvSpPr>
            <p:cNvPr id="11277" name="文本框 28">
              <a:extLst>
                <a:ext uri="{FF2B5EF4-FFF2-40B4-BE49-F238E27FC236}">
                  <a16:creationId xmlns:a16="http://schemas.microsoft.com/office/drawing/2014/main" id="{0672EB95-DE15-41E4-B553-4141B018B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012" y="1919288"/>
              <a:ext cx="649287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3600">
                  <a:solidFill>
                    <a:srgbClr val="644B3D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易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2D8642-244B-47B7-AF8A-47EED9334580}"/>
              </a:ext>
            </a:extLst>
          </p:cNvPr>
          <p:cNvGrpSpPr/>
          <p:nvPr/>
        </p:nvGrpSpPr>
        <p:grpSpPr>
          <a:xfrm>
            <a:off x="5105400" y="1917700"/>
            <a:ext cx="650875" cy="647700"/>
            <a:chOff x="5105400" y="1917700"/>
            <a:chExt cx="650875" cy="64770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1435AC7-9204-44E2-B0E8-586599C5C278}"/>
                </a:ext>
              </a:extLst>
            </p:cNvPr>
            <p:cNvSpPr/>
            <p:nvPr/>
          </p:nvSpPr>
          <p:spPr>
            <a:xfrm>
              <a:off x="5105400" y="1917700"/>
              <a:ext cx="649288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0020600040101010101" pitchFamily="18" typeface="汉仪程行简"/>
                <a:ea charset="-122" panose="00020600040101010101" pitchFamily="18" typeface="汉仪程行简"/>
              </a:endParaRPr>
            </a:p>
          </p:txBody>
        </p:sp>
        <p:sp>
          <p:nvSpPr>
            <p:cNvPr id="11278" name="文本框 29">
              <a:extLst>
                <a:ext uri="{FF2B5EF4-FFF2-40B4-BE49-F238E27FC236}">
                  <a16:creationId xmlns:a16="http://schemas.microsoft.com/office/drawing/2014/main" id="{133219CA-9297-4DE9-811E-A3FFB1554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6988" y="1919288"/>
              <a:ext cx="649287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3600">
                  <a:solidFill>
                    <a:srgbClr val="644B3D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乐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C8F4930-EC6A-4E7C-B021-DA1CDC112B17}"/>
              </a:ext>
            </a:extLst>
          </p:cNvPr>
          <p:cNvGrpSpPr/>
          <p:nvPr/>
        </p:nvGrpSpPr>
        <p:grpSpPr>
          <a:xfrm>
            <a:off x="6167438" y="1917700"/>
            <a:ext cx="1223962" cy="647700"/>
            <a:chOff x="6167438" y="1917700"/>
            <a:chExt cx="1223962" cy="6477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8E74977-1ACF-43EA-AE6F-61637E889346}"/>
                </a:ext>
              </a:extLst>
            </p:cNvPr>
            <p:cNvSpPr/>
            <p:nvPr/>
          </p:nvSpPr>
          <p:spPr>
            <a:xfrm>
              <a:off x="6167438" y="1917700"/>
              <a:ext cx="1096962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0020600040101010101" pitchFamily="18" typeface="汉仪程行简"/>
                <a:ea charset="-122" panose="00020600040101010101" pitchFamily="18" typeface="汉仪程行简"/>
              </a:endParaRPr>
            </a:p>
          </p:txBody>
        </p:sp>
        <p:sp>
          <p:nvSpPr>
            <p:cNvPr id="11279" name="文本框 30">
              <a:extLst>
                <a:ext uri="{FF2B5EF4-FFF2-40B4-BE49-F238E27FC236}">
                  <a16:creationId xmlns:a16="http://schemas.microsoft.com/office/drawing/2014/main" id="{A4E29214-331C-4EF8-B60D-09C7101C5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438" y="1919288"/>
              <a:ext cx="122396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3600">
                  <a:solidFill>
                    <a:srgbClr val="644B3D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春秋</a:t>
              </a:r>
            </a:p>
          </p:txBody>
        </p:sp>
      </p:grpSp>
      <p:sp>
        <p:nvSpPr>
          <p:cNvPr id="11280" name="文本框 25">
            <a:extLst>
              <a:ext uri="{FF2B5EF4-FFF2-40B4-BE49-F238E27FC236}">
                <a16:creationId xmlns:a16="http://schemas.microsoft.com/office/drawing/2014/main" id="{72806FAB-2224-427C-B450-8028B857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3392488"/>
            <a:ext cx="11450637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</a:rPr>
              <a:t>       经学是指中国古代研究儒家经典学说，并阐明其含义的学问。孔子晚年编订和整理了一些传统的文献，形成了《诗》、《书》、《礼》、《易》、《乐》、《春秋》六经，这六经被人们公认为宝典。汉武帝即位后，实行“罢黜百家，独尊儒术”建议，使得经学日益兴盛和发展起来。汉代经学分古文经学和今文经学，学者在研习的过程中形成了两种思想派别，后经相互争辩、互相渗透和整合，初步实现了经学的统一。汉朝是经学发展最为繁荣和昌盛的时期，在这一过程中，儒生通过对经学进行阐述发展的过程，使经学的思想深深渗透到普通民众之中。</a:t>
            </a:r>
          </a:p>
        </p:txBody>
      </p:sp>
    </p:spTree>
    <p:custDataLst>
      <p:tags r:id="rId4"/>
    </p:custData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  <p:cond delay="0" evt="onBegin">
                          <p:tn val="50"/>
                        </p:cond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4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5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6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128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55B043-72B4-40E5-97F0-7BAABCC26A12}"/>
              </a:ext>
            </a:extLst>
          </p:cNvPr>
          <p:cNvSpPr/>
          <p:nvPr/>
        </p:nvSpPr>
        <p:spPr>
          <a:xfrm>
            <a:off x="623888" y="331788"/>
            <a:ext cx="5976937" cy="6192837"/>
          </a:xfrm>
          <a:prstGeom prst="rect">
            <a:avLst/>
          </a:prstGeom>
          <a:noFill/>
          <a:ln>
            <a:solidFill>
              <a:srgbClr val="634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E932D8A-74E6-4E42-A12C-FA1831C27A30}"/>
              </a:ext>
            </a:extLst>
          </p:cNvPr>
          <p:cNvCxnSpPr/>
          <p:nvPr/>
        </p:nvCxnSpPr>
        <p:spPr>
          <a:xfrm flipH="1">
            <a:off x="5375275" y="2349500"/>
            <a:ext cx="0" cy="1585913"/>
          </a:xfrm>
          <a:prstGeom prst="line">
            <a:avLst/>
          </a:prstGeom>
          <a:ln>
            <a:solidFill>
              <a:srgbClr val="634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31EE72-FB22-42BC-8E7E-2BC28E02C294}"/>
              </a:ext>
            </a:extLst>
          </p:cNvPr>
          <p:cNvGrpSpPr/>
          <p:nvPr/>
        </p:nvGrpSpPr>
        <p:grpSpPr>
          <a:xfrm>
            <a:off x="1898650" y="763588"/>
            <a:ext cx="4564063" cy="5329237"/>
            <a:chOff x="1898650" y="763588"/>
            <a:chExt cx="4564063" cy="5329237"/>
          </a:xfrm>
        </p:grpSpPr>
        <p:sp>
          <p:nvSpPr>
            <p:cNvPr id="13315" name="文本框 34">
              <a:extLst>
                <a:ext uri="{FF2B5EF4-FFF2-40B4-BE49-F238E27FC236}">
                  <a16:creationId xmlns:a16="http://schemas.microsoft.com/office/drawing/2014/main" id="{AA4BF919-952A-4BE2-8E3C-CBD3F181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650" y="763588"/>
              <a:ext cx="3108961" cy="532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       诗，是中国古代文艺文字的总称。诗是最古老也是最具有文学特质的文学样式。来源于古代人们的劳动号子和民歌，原是诗与歌的总称。开始诗和歌不分，诗和音乐、舞蹈结合在一起，统称为诗歌。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altLang="en-US" lang="zh-CN" sz="16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634A3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     汉代以后诗则专指我国最早的诗歌总集——诗经，已有两千多年的历史，并由此而专指于散文相对的韵文形式。如屈原、李白、杜甫、白居易、陆游、阮籍等人作品，题材繁多，一般分为古体诗和新体诗，如四言、五言、七言、五律、七律、乐府、趣味诗等。诗的创作一般要求押韵，对仗和符合起、承、转、合的基本要求。近现代以来则专指通过意象写意类文字，如朦胧诗等。</a:t>
              </a:r>
            </a:p>
          </p:txBody>
        </p:sp>
        <p:sp>
          <p:nvSpPr>
            <p:cNvPr id="13317" name="文本框 18">
              <a:extLst>
                <a:ext uri="{FF2B5EF4-FFF2-40B4-BE49-F238E27FC236}">
                  <a16:creationId xmlns:a16="http://schemas.microsoft.com/office/drawing/2014/main" id="{31D48031-23A9-47E7-B3C9-CB0BC82E8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788" y="2744788"/>
              <a:ext cx="914400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rgbClr val="634A3C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诗</a:t>
              </a:r>
            </a:p>
          </p:txBody>
        </p:sp>
      </p:grpSp>
      <p:sp>
        <p:nvSpPr>
          <p:cNvPr id="13318" name="文本框 33">
            <a:extLst>
              <a:ext uri="{FF2B5EF4-FFF2-40B4-BE49-F238E27FC236}">
                <a16:creationId xmlns:a16="http://schemas.microsoft.com/office/drawing/2014/main" id="{B18529B8-67BB-4572-90D0-0C57944F2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49" y="331788"/>
            <a:ext cx="4572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rgbClr val="634A3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诗所以合意       歌所以咏诗也</a:t>
            </a:r>
          </a:p>
        </p:txBody>
      </p:sp>
      <p:pic>
        <p:nvPicPr>
          <p:cNvPr id="13319" name="图片 12">
            <a:extLst>
              <a:ext uri="{FF2B5EF4-FFF2-40B4-BE49-F238E27FC236}">
                <a16:creationId xmlns:a16="http://schemas.microsoft.com/office/drawing/2014/main" id="{9C3A2328-D473-4C72-8DDD-1816C1069D5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51988" y="1646238"/>
            <a:ext cx="274478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9">
            <a:extLst>
              <a:ext uri="{FF2B5EF4-FFF2-40B4-BE49-F238E27FC236}">
                <a16:creationId xmlns:a16="http://schemas.microsoft.com/office/drawing/2014/main" id="{9C9773FD-0582-46A1-9BB7-ADF89CED13C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6588" y="290513"/>
            <a:ext cx="14684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33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55B043-72B4-40E5-97F0-7BAABCC26A12}"/>
              </a:ext>
            </a:extLst>
          </p:cNvPr>
          <p:cNvSpPr/>
          <p:nvPr/>
        </p:nvSpPr>
        <p:spPr>
          <a:xfrm>
            <a:off x="334963" y="260350"/>
            <a:ext cx="11522075" cy="6192838"/>
          </a:xfrm>
          <a:prstGeom prst="rect">
            <a:avLst/>
          </a:prstGeom>
          <a:noFill/>
          <a:ln>
            <a:solidFill>
              <a:srgbClr val="634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363" name="文本框 18">
            <a:extLst>
              <a:ext uri="{FF2B5EF4-FFF2-40B4-BE49-F238E27FC236}">
                <a16:creationId xmlns:a16="http://schemas.microsoft.com/office/drawing/2014/main" id="{C8BA0F9B-B4E8-4394-AF8A-0CA0B09C9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473075"/>
            <a:ext cx="140208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80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书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9AC763-A25E-4B8A-B2A7-20B660AB92C5}"/>
              </a:ext>
            </a:extLst>
          </p:cNvPr>
          <p:cNvGrpSpPr/>
          <p:nvPr/>
        </p:nvGrpSpPr>
        <p:grpSpPr>
          <a:xfrm>
            <a:off x="9831388" y="444500"/>
            <a:ext cx="1519237" cy="2143125"/>
            <a:chOff x="9831388" y="444500"/>
            <a:chExt cx="1519237" cy="2143125"/>
          </a:xfrm>
        </p:grpSpPr>
        <p:pic>
          <p:nvPicPr>
            <p:cNvPr id="15364" name="图片 8">
              <a:extLst>
                <a:ext uri="{FF2B5EF4-FFF2-40B4-BE49-F238E27FC236}">
                  <a16:creationId xmlns:a16="http://schemas.microsoft.com/office/drawing/2014/main" id="{8BA61F8E-C24A-4D90-BA7B-2B7B60B2FCFD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831388" y="444500"/>
              <a:ext cx="1519237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图片 9">
              <a:extLst>
                <a:ext uri="{FF2B5EF4-FFF2-40B4-BE49-F238E27FC236}">
                  <a16:creationId xmlns:a16="http://schemas.microsoft.com/office/drawing/2014/main" id="{DEB07B57-14B7-4542-83BF-7A48CAE51133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975850" y="817563"/>
              <a:ext cx="12319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矩形 10">
              <a:extLst>
                <a:ext uri="{FF2B5EF4-FFF2-40B4-BE49-F238E27FC236}">
                  <a16:creationId xmlns:a16="http://schemas.microsoft.com/office/drawing/2014/main" id="{BEFA1349-3E33-40C6-8256-E90D2735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6649" y="1631950"/>
              <a:ext cx="1323975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2000">
                  <a:solidFill>
                    <a:srgbClr val="634A3C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两汉经学</a:t>
              </a:r>
            </a:p>
          </p:txBody>
        </p:sp>
      </p:grpSp>
      <p:pic>
        <p:nvPicPr>
          <p:cNvPr id="15367" name="图片 3">
            <a:extLst>
              <a:ext uri="{FF2B5EF4-FFF2-40B4-BE49-F238E27FC236}">
                <a16:creationId xmlns:a16="http://schemas.microsoft.com/office/drawing/2014/main" id="{88DA6BE9-73B2-45E8-9D1C-AE182C9E47B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3888" y="1844675"/>
            <a:ext cx="16906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9A1450A-6198-4132-A299-2951BF460022}"/>
              </a:ext>
            </a:extLst>
          </p:cNvPr>
          <p:cNvGrpSpPr/>
          <p:nvPr/>
        </p:nvGrpSpPr>
        <p:grpSpPr>
          <a:xfrm>
            <a:off x="2792413" y="1781175"/>
            <a:ext cx="2300287" cy="479425"/>
            <a:chOff x="2792413" y="1781175"/>
            <a:chExt cx="2300287" cy="47942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F8E408C-2C2B-4735-8D62-D5A0529BFD59}"/>
                </a:ext>
              </a:extLst>
            </p:cNvPr>
            <p:cNvSpPr/>
            <p:nvPr/>
          </p:nvSpPr>
          <p:spPr>
            <a:xfrm>
              <a:off x="2792413" y="1781175"/>
              <a:ext cx="2087562" cy="479425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5369" name="文本框 11">
              <a:extLst>
                <a:ext uri="{FF2B5EF4-FFF2-40B4-BE49-F238E27FC236}">
                  <a16:creationId xmlns:a16="http://schemas.microsoft.com/office/drawing/2014/main" id="{2FA1BFF3-0555-4E46-9B2C-18117DBDA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4164" y="1835150"/>
              <a:ext cx="226853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在明仁君治民之道</a:t>
              </a:r>
            </a:p>
          </p:txBody>
        </p:sp>
      </p:grpSp>
      <p:sp>
        <p:nvSpPr>
          <p:cNvPr id="15370" name="文本框 12">
            <a:extLst>
              <a:ext uri="{FF2B5EF4-FFF2-40B4-BE49-F238E27FC236}">
                <a16:creationId xmlns:a16="http://schemas.microsoft.com/office/drawing/2014/main" id="{6363DCE2-C678-4AD3-A1BF-63F9EED2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2341563"/>
            <a:ext cx="6953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春秋之世，圣王不作，暴君迭起，人民困于虐政，备受痛苦。为救危世，感化当世人君，史官作《书经》一书，希人主得尧、舜、禹、汤、文、武之道，使天下享尧、舜、禹、汤、文、武之治。因此，阐明仁君治民之道是《尚书》的第一要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C9405F-EE5C-456D-816D-BF49CD7CAF67}"/>
              </a:ext>
            </a:extLst>
          </p:cNvPr>
          <p:cNvGrpSpPr/>
          <p:nvPr/>
        </p:nvGrpSpPr>
        <p:grpSpPr>
          <a:xfrm>
            <a:off x="2795588" y="3929063"/>
            <a:ext cx="2300287" cy="479425"/>
            <a:chOff x="2795588" y="3929063"/>
            <a:chExt cx="2300287" cy="47942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3DFCEEB-F159-47BB-A9F7-4EE89BC4DE32}"/>
                </a:ext>
              </a:extLst>
            </p:cNvPr>
            <p:cNvSpPr/>
            <p:nvPr/>
          </p:nvSpPr>
          <p:spPr>
            <a:xfrm>
              <a:off x="2795588" y="3929063"/>
              <a:ext cx="2087562" cy="479425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5372" name="文本框 19">
              <a:extLst>
                <a:ext uri="{FF2B5EF4-FFF2-40B4-BE49-F238E27FC236}">
                  <a16:creationId xmlns:a16="http://schemas.microsoft.com/office/drawing/2014/main" id="{A0DC315E-DFBF-4B29-9526-B4A04063F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339" y="3983037"/>
              <a:ext cx="226853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在明贤臣事君之道</a:t>
              </a:r>
            </a:p>
          </p:txBody>
        </p:sp>
      </p:grpSp>
      <p:sp>
        <p:nvSpPr>
          <p:cNvPr id="15373" name="文本框 20">
            <a:extLst>
              <a:ext uri="{FF2B5EF4-FFF2-40B4-BE49-F238E27FC236}">
                <a16:creationId xmlns:a16="http://schemas.microsoft.com/office/drawing/2014/main" id="{5071FF97-6564-4896-8648-6D641771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4489449"/>
            <a:ext cx="695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644B3D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周室东迁之后，人臣之事君，远不如往古，乱臣杀君之事屡见不鲜。史官作《周书》，记古贤臣事君之道，以使后世取法。</a:t>
            </a:r>
          </a:p>
        </p:txBody>
      </p:sp>
      <p:pic>
        <p:nvPicPr>
          <p:cNvPr id="15374" name="图片 14">
            <a:extLst>
              <a:ext uri="{FF2B5EF4-FFF2-40B4-BE49-F238E27FC236}">
                <a16:creationId xmlns:a16="http://schemas.microsoft.com/office/drawing/2014/main" id="{50001CCA-A132-472D-B03A-794DABCAB84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609986">
            <a:off x="9825038" y="5208588"/>
            <a:ext cx="10493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9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5370"/>
      <p:bldP grpId="0" spid="1537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1F476F37-C481-4327-94CE-9E708A479FC2}"/>
              </a:ext>
            </a:extLst>
          </p:cNvPr>
          <p:cNvSpPr/>
          <p:nvPr/>
        </p:nvSpPr>
        <p:spPr>
          <a:xfrm>
            <a:off x="0" y="0"/>
            <a:ext cx="5448300" cy="68580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17412" name="图片 7">
            <a:extLst>
              <a:ext uri="{FF2B5EF4-FFF2-40B4-BE49-F238E27FC236}">
                <a16:creationId xmlns:a16="http://schemas.microsoft.com/office/drawing/2014/main" id="{8350712C-5383-4A4E-87F7-AF92E17C832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51538" y="319088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25">
            <a:extLst>
              <a:ext uri="{FF2B5EF4-FFF2-40B4-BE49-F238E27FC236}">
                <a16:creationId xmlns:a16="http://schemas.microsoft.com/office/drawing/2014/main" id="{7302B233-7CB2-4D9D-8312-34DCA97DD56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51538" y="2112963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29">
            <a:extLst>
              <a:ext uri="{FF2B5EF4-FFF2-40B4-BE49-F238E27FC236}">
                <a16:creationId xmlns:a16="http://schemas.microsoft.com/office/drawing/2014/main" id="{416C4EC7-79B9-409A-82B5-8CFCE31EABC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51538" y="3635375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32">
            <a:extLst>
              <a:ext uri="{FF2B5EF4-FFF2-40B4-BE49-F238E27FC236}">
                <a16:creationId xmlns:a16="http://schemas.microsoft.com/office/drawing/2014/main" id="{CDD91EDC-B0AC-453F-B504-EF92197A77D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51538" y="5365750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C3CA8C1-8E70-4245-ADD5-5D36704B9708}"/>
              </a:ext>
            </a:extLst>
          </p:cNvPr>
          <p:cNvGrpSpPr/>
          <p:nvPr/>
        </p:nvGrpSpPr>
        <p:grpSpPr>
          <a:xfrm>
            <a:off x="6635750" y="558800"/>
            <a:ext cx="5400675" cy="1025525"/>
            <a:chOff x="6635750" y="558800"/>
            <a:chExt cx="5400675" cy="102552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8E2D2F9-BBF6-42CB-806B-1037C3B5B7EC}"/>
                </a:ext>
              </a:extLst>
            </p:cNvPr>
            <p:cNvGrpSpPr/>
            <p:nvPr/>
          </p:nvGrpSpPr>
          <p:grpSpPr>
            <a:xfrm>
              <a:off x="6670675" y="558800"/>
              <a:ext cx="1727200" cy="368300"/>
              <a:chOff x="6670675" y="558800"/>
              <a:chExt cx="1727200" cy="368300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FCADACF-B6CB-4BBB-B263-A7CDE543F8D2}"/>
                  </a:ext>
                </a:extLst>
              </p:cNvPr>
              <p:cNvSpPr/>
              <p:nvPr/>
            </p:nvSpPr>
            <p:spPr>
              <a:xfrm>
                <a:off x="6670675" y="568325"/>
                <a:ext cx="1727200" cy="339725"/>
              </a:xfrm>
              <a:prstGeom prst="rect">
                <a:avLst/>
              </a:prstGeom>
              <a:solidFill>
                <a:srgbClr val="634A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7417" name="文本框 8">
                <a:extLst>
                  <a:ext uri="{FF2B5EF4-FFF2-40B4-BE49-F238E27FC236}">
                    <a16:creationId xmlns:a16="http://schemas.microsoft.com/office/drawing/2014/main" id="{0BC64025-DA5D-44F2-83D1-CF4D71526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2264" y="558800"/>
                <a:ext cx="172561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defTabSz="4572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defTabSz="4572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defTabSz="4572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defTabSz="4572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r>
                  <a:rPr altLang="en-US" b="1" lang="zh-CN">
                    <a:solidFill>
                      <a:srgbClr val="F2E8DC"/>
                    </a:solidFill>
                    <a:latin charset="-122" panose="00020600040101010101" pitchFamily="18" typeface="汉仪全唐诗简"/>
                    <a:ea charset="-122" panose="00020600040101010101" pitchFamily="18" typeface="汉仪全唐诗简"/>
                  </a:rPr>
                  <a:t>“尊重”原则</a:t>
                </a:r>
              </a:p>
            </p:txBody>
          </p:sp>
        </p:grpSp>
        <p:sp>
          <p:nvSpPr>
            <p:cNvPr id="17418" name="文本框 33">
              <a:extLst>
                <a:ext uri="{FF2B5EF4-FFF2-40B4-BE49-F238E27FC236}">
                  <a16:creationId xmlns:a16="http://schemas.microsoft.com/office/drawing/2014/main" id="{614B88F8-729D-48AE-A1C2-5EACF34D6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749" y="1000125"/>
              <a:ext cx="540067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1600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要求在各种类型的人际交往活动中，以相互尊重为前提，要尊重对方，不损害对方利益，同时又要保持自尊。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558263D-45C9-4029-95FB-F4A228663314}"/>
              </a:ext>
            </a:extLst>
          </p:cNvPr>
          <p:cNvGrpSpPr/>
          <p:nvPr/>
        </p:nvGrpSpPr>
        <p:grpSpPr>
          <a:xfrm>
            <a:off x="6635750" y="2360613"/>
            <a:ext cx="5400675" cy="781050"/>
            <a:chOff x="6635750" y="2360613"/>
            <a:chExt cx="5400675" cy="78105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F6A2374-FFA8-40AA-9748-30594A3AB95D}"/>
                </a:ext>
              </a:extLst>
            </p:cNvPr>
            <p:cNvSpPr/>
            <p:nvPr/>
          </p:nvSpPr>
          <p:spPr>
            <a:xfrm>
              <a:off x="6672263" y="2370138"/>
              <a:ext cx="1727200" cy="341312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420" name="文本框 35">
              <a:extLst>
                <a:ext uri="{FF2B5EF4-FFF2-40B4-BE49-F238E27FC236}">
                  <a16:creationId xmlns:a16="http://schemas.microsoft.com/office/drawing/2014/main" id="{02FD7283-E8A4-4D58-BD54-D0DA0E152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2264" y="2360613"/>
              <a:ext cx="17272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b="1" lang="zh-CN">
                  <a:solidFill>
                    <a:srgbClr val="F2E8D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“遵守”原则</a:t>
              </a:r>
            </a:p>
          </p:txBody>
        </p:sp>
        <p:sp>
          <p:nvSpPr>
            <p:cNvPr id="17421" name="文本框 36">
              <a:extLst>
                <a:ext uri="{FF2B5EF4-FFF2-40B4-BE49-F238E27FC236}">
                  <a16:creationId xmlns:a16="http://schemas.microsoft.com/office/drawing/2014/main" id="{B79887FF-F360-481C-AA02-B903755F0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749" y="2801938"/>
              <a:ext cx="540067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1600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遵守社会公德，遵时守信，真诚友善，谦虚随和。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3AABCDF-B246-49ED-8B2A-10FD8DF8D83D}"/>
              </a:ext>
            </a:extLst>
          </p:cNvPr>
          <p:cNvGrpSpPr/>
          <p:nvPr/>
        </p:nvGrpSpPr>
        <p:grpSpPr>
          <a:xfrm>
            <a:off x="6635750" y="3865563"/>
            <a:ext cx="5402263" cy="1271587"/>
            <a:chOff x="6635750" y="3865563"/>
            <a:chExt cx="5402263" cy="1271587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076F0A2-DDD5-41CD-99B5-BF6F8EE81E27}"/>
                </a:ext>
              </a:extLst>
            </p:cNvPr>
            <p:cNvSpPr/>
            <p:nvPr/>
          </p:nvSpPr>
          <p:spPr>
            <a:xfrm>
              <a:off x="6672263" y="3875088"/>
              <a:ext cx="1727200" cy="339725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423" name="文本框 46">
              <a:extLst>
                <a:ext uri="{FF2B5EF4-FFF2-40B4-BE49-F238E27FC236}">
                  <a16:creationId xmlns:a16="http://schemas.microsoft.com/office/drawing/2014/main" id="{C9F97CD1-8F3B-4197-A19D-8FC85067E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3849" y="3865563"/>
              <a:ext cx="172561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b="1" lang="zh-CN">
                  <a:solidFill>
                    <a:srgbClr val="F2E8D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“适度”原则</a:t>
              </a:r>
            </a:p>
          </p:txBody>
        </p:sp>
        <p:sp>
          <p:nvSpPr>
            <p:cNvPr id="17424" name="文本框 47">
              <a:extLst>
                <a:ext uri="{FF2B5EF4-FFF2-40B4-BE49-F238E27FC236}">
                  <a16:creationId xmlns:a16="http://schemas.microsoft.com/office/drawing/2014/main" id="{CCF953CB-3651-48D4-BC50-98A926200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749" y="4306888"/>
              <a:ext cx="5402263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1600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现代礼仪强调人与人之间的交流与沟通一定要把握适度性，不同场合、不同对象，应始终不卑不亢，落落大方，把握好一定的分寸。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CB6D4E2-94FD-4B13-8067-4C47BA379A98}"/>
              </a:ext>
            </a:extLst>
          </p:cNvPr>
          <p:cNvGrpSpPr/>
          <p:nvPr/>
        </p:nvGrpSpPr>
        <p:grpSpPr>
          <a:xfrm>
            <a:off x="6635750" y="5643563"/>
            <a:ext cx="5400675" cy="1025525"/>
            <a:chOff x="6635750" y="5643563"/>
            <a:chExt cx="5400675" cy="102552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3CFBD4E4-3F5E-4ECC-AC8F-50BA72FDBFDC}"/>
                </a:ext>
              </a:extLst>
            </p:cNvPr>
            <p:cNvSpPr/>
            <p:nvPr/>
          </p:nvSpPr>
          <p:spPr>
            <a:xfrm>
              <a:off x="6672263" y="5653088"/>
              <a:ext cx="1727200" cy="339725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426" name="文本框 49">
              <a:extLst>
                <a:ext uri="{FF2B5EF4-FFF2-40B4-BE49-F238E27FC236}">
                  <a16:creationId xmlns:a16="http://schemas.microsoft.com/office/drawing/2014/main" id="{DA880420-7EDD-4351-9B04-8D9B1E280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2264" y="5643562"/>
              <a:ext cx="17272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b="1" lang="zh-CN">
                  <a:solidFill>
                    <a:srgbClr val="F2E8D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“自律”原则</a:t>
              </a:r>
            </a:p>
          </p:txBody>
        </p:sp>
        <p:sp>
          <p:nvSpPr>
            <p:cNvPr id="17427" name="文本框 50">
              <a:extLst>
                <a:ext uri="{FF2B5EF4-FFF2-40B4-BE49-F238E27FC236}">
                  <a16:creationId xmlns:a16="http://schemas.microsoft.com/office/drawing/2014/main" id="{20CE7B92-3F44-4389-95EA-3C0A21D6D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749" y="6084888"/>
              <a:ext cx="540067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 sz="1600">
                  <a:solidFill>
                    <a:srgbClr val="644B3D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交流双方在要求对方尊重自己之前，首先应当检查自己的行为是否符合礼仪规范要求。</a:t>
              </a:r>
            </a:p>
          </p:txBody>
        </p:sp>
      </p:grpSp>
      <p:pic>
        <p:nvPicPr>
          <p:cNvPr id="17428" name="图片 15">
            <a:extLst>
              <a:ext uri="{FF2B5EF4-FFF2-40B4-BE49-F238E27FC236}">
                <a16:creationId xmlns:a16="http://schemas.microsoft.com/office/drawing/2014/main" id="{D3BC8622-7A12-4A09-AAED-931F259AF12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56038" y="3789363"/>
            <a:ext cx="16097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27A2DC8-15E1-4AEE-A0DD-D5D1CBF85386}"/>
              </a:ext>
            </a:extLst>
          </p:cNvPr>
          <p:cNvGrpSpPr/>
          <p:nvPr/>
        </p:nvGrpSpPr>
        <p:grpSpPr>
          <a:xfrm>
            <a:off x="623888" y="569913"/>
            <a:ext cx="3498850" cy="4021137"/>
            <a:chOff x="623888" y="569913"/>
            <a:chExt cx="3498850" cy="4021137"/>
          </a:xfrm>
        </p:grpSpPr>
        <p:sp>
          <p:nvSpPr>
            <p:cNvPr id="17411" name="文本框 18">
              <a:extLst>
                <a:ext uri="{FF2B5EF4-FFF2-40B4-BE49-F238E27FC236}">
                  <a16:creationId xmlns:a16="http://schemas.microsoft.com/office/drawing/2014/main" id="{A46500E7-E27E-42B8-BF23-8501494F7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388" y="569913"/>
              <a:ext cx="140208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8000">
                  <a:solidFill>
                    <a:srgbClr val="634A3C"/>
                  </a:solidFill>
                  <a:latin charset="-122" panose="00020600040101010101" pitchFamily="18" typeface="汉仪程行简"/>
                  <a:ea charset="-122" panose="00020600040101010101" pitchFamily="18" typeface="汉仪程行简"/>
                </a:rPr>
                <a:t>礼</a:t>
              </a:r>
            </a:p>
          </p:txBody>
        </p:sp>
        <p:sp>
          <p:nvSpPr>
            <p:cNvPr id="17429" name="文本框 17">
              <a:extLst>
                <a:ext uri="{FF2B5EF4-FFF2-40B4-BE49-F238E27FC236}">
                  <a16:creationId xmlns:a16="http://schemas.microsoft.com/office/drawing/2014/main" id="{D2EB4FE4-9CB5-4231-B88D-530918792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8" y="2005013"/>
              <a:ext cx="3498850" cy="25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lang="zh-CN">
                  <a:solidFill>
                    <a:srgbClr val="3A1E1C"/>
                  </a:solidFill>
                  <a:latin charset="-122" panose="00020600040101010101" pitchFamily="18" typeface="汉仪全唐诗简"/>
                  <a:ea charset="-122" panose="00020600040101010101" pitchFamily="18" typeface="汉仪全唐诗简"/>
                </a:rPr>
                <a:t>“礼”具有社会身份制度方面的意义，最迟在殷商时代已经存在；但是，作为一种较为严格的社会制度，则是周朝初年的事情。周朝初年，周武王伐纣灭殷，为着巩固自己的统治，周公便在殷礼的基础上，重新制订礼乐，将作为社会身份意义的“礼”制度化，系统化。</a:t>
              </a:r>
            </a:p>
          </p:txBody>
        </p: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EDA3EAC-3CAF-4F1A-B04F-25E5C44922FF}"/>
              </a:ext>
            </a:extLst>
          </p:cNvPr>
          <p:cNvCxnSpPr/>
          <p:nvPr/>
        </p:nvCxnSpPr>
        <p:spPr>
          <a:xfrm>
            <a:off x="1703388" y="1700213"/>
            <a:ext cx="1584325" cy="0"/>
          </a:xfrm>
          <a:prstGeom prst="line">
            <a:avLst/>
          </a:prstGeom>
          <a:ln>
            <a:solidFill>
              <a:srgbClr val="634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B37B9A-5010-4672-99B8-0C35F1302628}"/>
              </a:ext>
            </a:extLst>
          </p:cNvPr>
          <p:cNvSpPr/>
          <p:nvPr/>
        </p:nvSpPr>
        <p:spPr>
          <a:xfrm>
            <a:off x="8543925" y="620713"/>
            <a:ext cx="2952750" cy="5688012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19459" name="图片 9">
            <a:extLst>
              <a:ext uri="{FF2B5EF4-FFF2-40B4-BE49-F238E27FC236}">
                <a16:creationId xmlns:a16="http://schemas.microsoft.com/office/drawing/2014/main" id="{A4B8ACD2-8512-41B0-91AD-F88AA4D30579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33850" y="4352925"/>
            <a:ext cx="444023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18">
            <a:extLst>
              <a:ext uri="{FF2B5EF4-FFF2-40B4-BE49-F238E27FC236}">
                <a16:creationId xmlns:a16="http://schemas.microsoft.com/office/drawing/2014/main" id="{6DB2E7CA-9C0A-49F4-849D-2B831EAE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109663"/>
            <a:ext cx="140208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80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易</a:t>
            </a:r>
          </a:p>
        </p:txBody>
      </p:sp>
      <p:sp>
        <p:nvSpPr>
          <p:cNvPr id="19461" name="文本框 11">
            <a:extLst>
              <a:ext uri="{FF2B5EF4-FFF2-40B4-BE49-F238E27FC236}">
                <a16:creationId xmlns:a16="http://schemas.microsoft.com/office/drawing/2014/main" id="{97644227-1A63-4B0A-B09D-CA4C5D5D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14" y="873125"/>
            <a:ext cx="115824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600">
                <a:solidFill>
                  <a:srgbClr val="3A1E1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易简也就是简易：说的是宇宙间万事万物，有许多事我们的智慧知识和能力没有办法了解的；但宇宙间的任何事物，有其事必有其理，万事万物的存在都是有因果的，都不是无缘无故的。易经的简易就是告诉我们人</a:t>
            </a:r>
          </a:p>
        </p:txBody>
      </p:sp>
      <p:sp>
        <p:nvSpPr>
          <p:cNvPr id="19462" name="文本框 12">
            <a:extLst>
              <a:ext uri="{FF2B5EF4-FFF2-40B4-BE49-F238E27FC236}">
                <a16:creationId xmlns:a16="http://schemas.microsoft.com/office/drawing/2014/main" id="{51175F80-8890-4C7F-ACC6-5B9E177C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849" y="873125"/>
            <a:ext cx="42672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600">
                <a:solidFill>
                  <a:srgbClr val="3A1E1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变易是说万事万物随时都在变化之中，没有不变的事物。 </a:t>
            </a:r>
          </a:p>
        </p:txBody>
      </p:sp>
      <p:sp>
        <p:nvSpPr>
          <p:cNvPr id="19463" name="文本框 13">
            <a:extLst>
              <a:ext uri="{FF2B5EF4-FFF2-40B4-BE49-F238E27FC236}">
                <a16:creationId xmlns:a16="http://schemas.microsoft.com/office/drawing/2014/main" id="{D99AB0FF-7C17-44BA-83F8-307AF36E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4" y="873125"/>
            <a:ext cx="9144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600">
                <a:solidFill>
                  <a:srgbClr val="3A1E1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不易，万事万物随时随地都在变的，却有一项永远不变的东西存在，就是能变出来万象的那个东西是不变的，那是永恒存在的。</a:t>
            </a:r>
          </a:p>
        </p:txBody>
      </p:sp>
      <p:sp>
        <p:nvSpPr>
          <p:cNvPr id="19464" name="文本框 14">
            <a:extLst>
              <a:ext uri="{FF2B5EF4-FFF2-40B4-BE49-F238E27FC236}">
                <a16:creationId xmlns:a16="http://schemas.microsoft.com/office/drawing/2014/main" id="{B4E28F5A-3A00-4100-9917-E41D538D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2565400"/>
            <a:ext cx="6696075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zh-CN" lang="en-US">
                <a:latin charset="-122" panose="00020600040101010101" pitchFamily="18" typeface="汉仪全唐诗简"/>
                <a:ea charset="-122" panose="00020600040101010101" pitchFamily="18" typeface="汉仪全唐诗简"/>
              </a:rPr>
              <a:t>《连山易》是神农时代的《易》，是以艮卦开始。</a:t>
            </a:r>
          </a:p>
          <a:p>
            <a:br>
              <a:rPr altLang="zh-CN" lang="en-US">
                <a:latin charset="-122" panose="00020600040101010101" pitchFamily="18" typeface="汉仪全唐诗简"/>
                <a:ea charset="-122" panose="00020600040101010101" pitchFamily="18" typeface="汉仪全唐诗简"/>
              </a:rPr>
            </a:br>
            <a:r>
              <a:rPr altLang="zh-CN" lang="en-US">
                <a:latin charset="-122" panose="00020600040101010101" pitchFamily="18" typeface="汉仪全唐诗简"/>
                <a:ea charset="-122" panose="00020600040101010101" pitchFamily="18" typeface="汉仪全唐诗简"/>
              </a:rPr>
              <a:t>《归藏易》是黄帝时代的《易》，是以坤卦开始的。</a:t>
            </a:r>
          </a:p>
          <a:p>
            <a:br>
              <a:rPr altLang="zh-CN" lang="en-US">
                <a:latin charset="-122" panose="00020600040101010101" pitchFamily="18" typeface="汉仪全唐诗简"/>
                <a:ea charset="-122" panose="00020600040101010101" pitchFamily="18" typeface="汉仪全唐诗简"/>
              </a:rPr>
            </a:br>
            <a:r>
              <a:rPr altLang="zh-CN" lang="en-US">
                <a:latin charset="-122" panose="00020600040101010101" pitchFamily="18" typeface="汉仪全唐诗简"/>
                <a:ea charset="-122" panose="00020600040101010101" pitchFamily="18" typeface="汉仪全唐诗简"/>
              </a:rPr>
              <a:t>《周易》是《易经》的一部分，是文王所创，从乾卦开始。</a:t>
            </a:r>
          </a:p>
        </p:txBody>
      </p:sp>
      <p:pic>
        <p:nvPicPr>
          <p:cNvPr id="19465" name="图片 16">
            <a:extLst>
              <a:ext uri="{FF2B5EF4-FFF2-40B4-BE49-F238E27FC236}">
                <a16:creationId xmlns:a16="http://schemas.microsoft.com/office/drawing/2014/main" id="{9031F006-E477-4D7D-88C3-1A4B3C468B1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2038" y="2565400"/>
            <a:ext cx="3238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17">
            <a:extLst>
              <a:ext uri="{FF2B5EF4-FFF2-40B4-BE49-F238E27FC236}">
                <a16:creationId xmlns:a16="http://schemas.microsoft.com/office/drawing/2014/main" id="{19258523-5393-4D86-8710-F531D20F7B9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2038" y="31416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18">
            <a:extLst>
              <a:ext uri="{FF2B5EF4-FFF2-40B4-BE49-F238E27FC236}">
                <a16:creationId xmlns:a16="http://schemas.microsoft.com/office/drawing/2014/main" id="{1292A370-B936-4B79-974E-66363005C88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8388" y="37179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461"/>
      <p:bldP grpId="0" spid="19462"/>
      <p:bldP grpId="0" spid="19463"/>
      <p:bldP grpId="0" spid="1946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E267EC-B624-4D43-9740-C5459EF19AA8}"/>
              </a:ext>
            </a:extLst>
          </p:cNvPr>
          <p:cNvSpPr/>
          <p:nvPr/>
        </p:nvSpPr>
        <p:spPr>
          <a:xfrm>
            <a:off x="0" y="836613"/>
            <a:ext cx="12192000" cy="5472112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507" name="文本框 18">
            <a:extLst>
              <a:ext uri="{FF2B5EF4-FFF2-40B4-BE49-F238E27FC236}">
                <a16:creationId xmlns:a16="http://schemas.microsoft.com/office/drawing/2014/main" id="{CD7BDDFE-CC3C-4C62-BD67-74E05FE0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89" y="1020763"/>
            <a:ext cx="140208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8000">
                <a:solidFill>
                  <a:srgbClr val="634A3C"/>
                </a:solidFill>
                <a:latin charset="-122" panose="00020600040101010101" pitchFamily="18" typeface="汉仪程行简"/>
                <a:ea charset="-122" panose="00020600040101010101" pitchFamily="18" typeface="汉仪程行简"/>
              </a:rPr>
              <a:t>乐</a:t>
            </a:r>
          </a:p>
        </p:txBody>
      </p:sp>
      <p:pic>
        <p:nvPicPr>
          <p:cNvPr id="21508" name="图片 3">
            <a:extLst>
              <a:ext uri="{FF2B5EF4-FFF2-40B4-BE49-F238E27FC236}">
                <a16:creationId xmlns:a16="http://schemas.microsoft.com/office/drawing/2014/main" id="{9B807BA0-9A8D-4CD3-A919-FEF9720F22C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6486" r="3648" t="15434"/>
          <a:stretch>
            <a:fillRect/>
          </a:stretch>
        </p:blipFill>
        <p:spPr bwMode="auto">
          <a:xfrm>
            <a:off x="-457200" y="2595563"/>
            <a:ext cx="56165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8">
            <a:extLst>
              <a:ext uri="{FF2B5EF4-FFF2-40B4-BE49-F238E27FC236}">
                <a16:creationId xmlns:a16="http://schemas.microsoft.com/office/drawing/2014/main" id="{C1BF64E5-CB72-4A39-ACDB-EFC4446D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2" y="2595563"/>
            <a:ext cx="727392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>
                <a:solidFill>
                  <a:srgbClr val="3A1E1C"/>
                </a:solidFill>
                <a:latin charset="-122" panose="00020600040101010101" pitchFamily="18" typeface="汉仪全唐诗简"/>
                <a:ea charset="-122" panose="00020600040101010101" pitchFamily="18" typeface="汉仪全唐诗简"/>
              </a:rPr>
              <a:t>       由于《乐经》的失传，导致了中国文化的很大变化，本来讲究礼乐相须的文化变成了专讲等级秩序的文化，这是中国文化的很大不幸。幸好我们从一些其他记载还能追寻到当初《乐经》的一些大体情况。不过，我们只能凭借猜测来推断一下。</a:t>
            </a:r>
          </a:p>
        </p:txBody>
      </p:sp>
    </p:spTree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1509"/>
    </p:bldLst>
  </p:timing>
</p:sld>
</file>

<file path=ppt/tags/tag1.xml><?xml version="1.0" encoding="utf-8"?>
<p:tagLst xmlns:p="http://schemas.openxmlformats.org/presentationml/2006/main">
  <p:tag name="TIMING" val="|6.4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  <p:tag name="ISPRING_ULTRA_SCORM_TRACKING_SLIDES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121</Paragraphs>
  <Slides>22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Calibri Light</vt:lpstr>
      <vt:lpstr>Calibri</vt:lpstr>
      <vt:lpstr>等线 Light</vt:lpstr>
      <vt:lpstr>等线</vt:lpstr>
      <vt:lpstr>汉仪程行简</vt:lpstr>
      <vt:lpstr>汉仪全唐诗简</vt:lpstr>
      <vt:lpstr>汉仪青云W</vt:lpstr>
      <vt:lpstr>微软雅黑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2021-08-22T11:57:01Z</dcterms:created>
  <cp:lastPrinted>2021-08-22T11:57:01Z</cp:lastPrinted>
  <dcterms:modified xsi:type="dcterms:W3CDTF">2021-08-22T05:49:25Z</dcterms:modified>
  <cp:revision>1</cp:revision>
</cp:coreProperties>
</file>