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345" r:id="rId5"/>
    <p:sldId id="384" r:id="rId6"/>
    <p:sldId id="287" r:id="rId7"/>
    <p:sldId id="425" r:id="rId8"/>
    <p:sldId id="419" r:id="rId9"/>
    <p:sldId id="420" r:id="rId10"/>
    <p:sldId id="421" r:id="rId11"/>
    <p:sldId id="422" r:id="rId12"/>
    <p:sldId id="423" r:id="rId13"/>
    <p:sldId id="424" r:id="rId14"/>
    <p:sldId id="371" r:id="rId15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79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F6160-AF6C-43C4-BD9B-60DA749E475F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AA150-F626-486E-BE73-73B8A6A31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367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249804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0D76-BEFF-46D1-99F4-2E24C78A7C3E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5D44F-EB10-42C2-8A3F-847D298D39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330982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9CAF-D339-4091-8409-7E1A6E660E55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943F7-E507-44E3-BDF6-205823352D2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81657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7D0D-7AB1-4256-B42B-A7EFB5AC305B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14EB6-EB5E-4EEF-8A05-4275F5B868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950678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92968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119197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339178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133288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583615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637305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980964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432013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D70C-D483-42BA-962E-282D2317741F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6D9A5-555F-4FD9-BC4C-9BB713E22BF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301989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434304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523730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861938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6B82-9FBE-486C-8F19-00BE900F1F25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1D93F-68B5-4BA6-83CD-F4296A3F3C0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625730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36B15-E915-4C45-9CE5-90618FCA9315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D7B6E-3342-442A-B375-24B9B4EDF14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232362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2648-0BE8-4E1F-BD4D-6D0F2F36F7EE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B5445-25DA-444F-9474-D7DD133F48E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634466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522A-2A35-4BC6-BFF7-66844AAFDC0B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8F20F-A918-4E70-A811-4FFDB3F898C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353625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F8D8-DFF4-4B1E-9A78-5EF7BFB6DED5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7EDD8-925B-421F-BF93-1A11DAAF1F5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123089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6015-660C-471F-B83A-7AEBC06F6F4B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6EB64-EDC9-4A03-8CA2-11FAE476FF6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762785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64D0-EBB1-4F7F-9525-C125C6AD5EE6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DF2DB-AEA0-4420-B5E3-706803E3226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85834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BCCC9F-EE57-4A8B-AA43-1110452DDFE6}" type="datetimeFigureOut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9F6B58-C87A-4753-A252-F6B892A15FD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2021/2/26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53978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83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584200" y="333375"/>
            <a:ext cx="2784475" cy="5181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altLang="zh-CN" lang="en-US" sz="2800">
                <a:solidFill>
                  <a:schemeClr val="bg1"/>
                </a:solidFill>
                <a:latin charset="0" pitchFamily="34" typeface="Segoe UI"/>
                <a:ea charset="0" pitchFamily="34" typeface="Segoe UI"/>
                <a:cs charset="0" pitchFamily="34" typeface="Segoe UI"/>
              </a:rPr>
              <a:t>Reading report</a:t>
            </a: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604838" y="966788"/>
            <a:ext cx="2286000" cy="27432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altLang="zh-CN" lang="en-US" sz="1200">
                <a:solidFill>
                  <a:schemeClr val="bg1"/>
                </a:solidFill>
                <a:latin typeface="Arial"/>
                <a:cs typeface="Arial"/>
              </a:rPr>
              <a:t>By Sarah94elf / Jan 05 2014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428625" y="2374900"/>
            <a:ext cx="4143375" cy="5181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altLang="zh-CN" lang="en-US" sz="28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《把你的英语用起来！》</a:t>
            </a:r>
          </a:p>
        </p:txBody>
      </p:sp>
      <p:cxnSp>
        <p:nvCxnSpPr>
          <p:cNvPr id="7" name="直接连接符 6"/>
          <p:cNvCxnSpPr/>
          <p:nvPr/>
        </p:nvCxnSpPr>
        <p:spPr>
          <a:xfrm rot="5400000">
            <a:off x="177800" y="820738"/>
            <a:ext cx="785813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1446213"/>
            <a:ext cx="6429375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54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奶爸教你玩转英语</a:t>
            </a:r>
          </a:p>
        </p:txBody>
      </p:sp>
      <p:sp>
        <p:nvSpPr>
          <p:cNvPr id="9" name="椭圆 8"/>
          <p:cNvSpPr/>
          <p:nvPr/>
        </p:nvSpPr>
        <p:spPr>
          <a:xfrm>
            <a:off x="5429250" y="2071688"/>
            <a:ext cx="3929063" cy="3929062"/>
          </a:xfrm>
          <a:prstGeom prst="ellipse">
            <a:avLst/>
          </a:prstGeom>
          <a:solidFill>
            <a:srgbClr val="FFCC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6786563" y="3973513"/>
            <a:ext cx="2286000" cy="9556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altLang="en-US" b="1" lang="zh-CN" sz="5400">
                <a:solidFill>
                  <a:schemeClr val="bg1">
                    <a:lumMod val="50000"/>
                  </a:schemeClr>
                </a:solidFill>
                <a:latin charset="-120" pitchFamily="34" typeface="Microsoft JhengHei"/>
                <a:ea charset="-120" pitchFamily="34" typeface="Microsoft JhengHei"/>
              </a:rPr>
              <a:t>大秘籍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2125" y="2357438"/>
            <a:ext cx="857250" cy="95567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altLang="zh-CN" lang="en-US" sz="18000">
                <a:solidFill>
                  <a:schemeClr val="bg1">
                    <a:lumMod val="50000"/>
                  </a:schemeClr>
                </a:solidFill>
                <a:latin charset="-120" pitchFamily="34" typeface="Microsoft JhengHei"/>
                <a:ea charset="-120" pitchFamily="34" typeface="Microsoft JhengHei"/>
                <a:cs charset="0" pitchFamily="18" typeface="Times New Roman"/>
              </a:rPr>
              <a:t>8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SARAH\Desktop\正能量.jpg" id="11266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779" r="83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2125" y="1571625"/>
            <a:ext cx="3500438" cy="1500188"/>
          </a:xfrm>
          <a:prstGeom prst="rect">
            <a:avLst/>
          </a:prstGeom>
          <a:noFill/>
          <a:effectLst/>
        </p:spPr>
        <p:txBody>
          <a:bodyPr/>
          <a:lstStyle/>
          <a:p>
            <a:pPr>
              <a:defRPr/>
            </a:pPr>
            <a:r>
              <a:rPr altLang="zh-CN" lang="en-US" spc="-150" sz="11000">
                <a:solidFill>
                  <a:schemeClr val="bg1">
                    <a:lumMod val="65000"/>
                  </a:schemeClr>
                </a:solidFill>
                <a:latin charset="-120" pitchFamily="34" typeface="Microsoft JhengHei"/>
                <a:ea charset="-120" pitchFamily="34" typeface="Microsoft JhengHei"/>
                <a:cs charset="-122" pitchFamily="34" typeface="Arial Unicode MS"/>
              </a:rPr>
              <a:t>NO.7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571750" y="3214688"/>
            <a:ext cx="6500813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60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调整时间 早上学习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681288" y="4105275"/>
            <a:ext cx="5319712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  早上学习的好处：意志力最强、效率最高、最容易坚持</a:t>
            </a:r>
          </a:p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  夜猫子可将晚睡晚起调整为早睡早起以保证充足的睡眠时间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SARAH\Desktop\20120701115019.jpg" id="1229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142875" y="3000375"/>
            <a:ext cx="6000750" cy="1928813"/>
          </a:xfrm>
          <a:prstGeom prst="roundRect">
            <a:avLst>
              <a:gd fmla="val 7085" name="adj"/>
            </a:avLst>
          </a:prstGeom>
          <a:solidFill>
            <a:srgbClr val="FFCC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5572125" y="3714750"/>
            <a:ext cx="3643313" cy="1500188"/>
          </a:xfrm>
          <a:prstGeom prst="rect">
            <a:avLst/>
          </a:prstGeom>
          <a:noFill/>
          <a:effectLst/>
        </p:spPr>
        <p:txBody>
          <a:bodyPr/>
          <a:lstStyle/>
          <a:p>
            <a:pPr>
              <a:defRPr/>
            </a:pPr>
            <a:r>
              <a:rPr altLang="zh-CN" lang="en-US" spc="-150" sz="11000">
                <a:solidFill>
                  <a:schemeClr val="bg1">
                    <a:lumMod val="65000"/>
                  </a:schemeClr>
                </a:solidFill>
                <a:latin charset="-120" pitchFamily="34" typeface="Microsoft JhengHei"/>
                <a:ea charset="-120" pitchFamily="34" typeface="Microsoft JhengHei"/>
                <a:cs charset="-122" pitchFamily="34" typeface="Arial Unicode MS"/>
              </a:rPr>
              <a:t>NO.8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313" y="4048125"/>
            <a:ext cx="5643562" cy="599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buFont charset="2" panose="05000000000000000000" pitchFamily="2" typeface="Wingdings"/>
              <a:buChar char="u"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0" pitchFamily="34" typeface="Microsoft JhengHei"/>
                <a:ea charset="-120" pitchFamily="34" typeface="Microsoft JhengHei"/>
              </a:rPr>
              <a:t>  平日保证1.5-2hr碎片时间、周末3hr大块时间</a:t>
            </a:r>
          </a:p>
          <a:p>
            <a:pPr>
              <a:lnSpc>
                <a:spcPts val="2000"/>
              </a:lnSpc>
              <a:buFont charset="2" panose="05000000000000000000" pitchFamily="2" typeface="Wingdings"/>
              <a:buChar char="u"/>
              <a:defRPr/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charset="-120" pitchFamily="34" typeface="Microsoft JhengHei"/>
                <a:ea charset="-120" pitchFamily="34" typeface="Microsoft JhengHei"/>
              </a:rPr>
              <a:t>  合理分配不同时间段，在路途中练听力、在无人打扰时练发音口语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3127375"/>
            <a:ext cx="5857875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6000">
                <a:solidFill>
                  <a:schemeClr val="bg2">
                    <a:lumMod val="25000"/>
                  </a:schemeClr>
                </a:solidFill>
                <a:latin charset="-120" pitchFamily="34" typeface="Microsoft JhengHei"/>
                <a:ea charset="-120" pitchFamily="34" typeface="Microsoft JhengHei"/>
                <a:cs charset="0" panose="01010100010101010101" pitchFamily="2" typeface="Microsoft Himalaya"/>
              </a:rPr>
              <a:t>碎片VS大块时间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83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0" y="2087563"/>
            <a:ext cx="9144000" cy="14325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lang="en-US" sz="44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  <a:cs charset="0" pitchFamily="18" typeface="Times New Roman"/>
              </a:rPr>
              <a:t>THANK U FOR UR TIME</a:t>
            </a:r>
          </a:p>
          <a:p>
            <a:pPr algn="ctr">
              <a:defRPr/>
            </a:pPr>
            <a:r>
              <a:rPr altLang="zh-CN" lang="en-US" sz="44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  <a:cs charset="0" pitchFamily="18" typeface="Times New Roman"/>
              </a:rPr>
              <a:t>DESIGE  BY  SARAH94ELF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5" name="标题 3"/>
          <p:cNvSpPr>
            <a:spLocks noGrp="1"/>
          </p:cNvSpPr>
          <p:nvPr>
            <p:ph type="title"/>
          </p:nvPr>
        </p:nvSpPr>
        <p:spPr>
          <a:xfrm rot="458862">
            <a:off x="1285875" y="4000500"/>
            <a:ext cx="3286125" cy="428625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altLang="en-US" kumimoji="0" lang="zh-CN" smtClean="0" sz="2400">
                <a:solidFill>
                  <a:schemeClr val="bg1">
                    <a:lumMod val="50000"/>
                  </a:schemeClr>
                </a:solidFill>
                <a:latin charset="-120" pitchFamily="34" typeface="Microsoft JhengHei"/>
                <a:ea charset="-120" pitchFamily="34" typeface="Microsoft JhengHei"/>
              </a:rPr>
              <a:t>只听标准音</a:t>
            </a: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3071813" y="1143000"/>
            <a:ext cx="2928937" cy="2928938"/>
          </a:xfrm>
          <a:prstGeom prst="ellipse">
            <a:avLst/>
          </a:prstGeom>
          <a:solidFill>
            <a:srgbClr val="C000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lang="zh-CN" sz="9200">
                <a:latin charset="-120" pitchFamily="34" typeface="Microsoft JhengHei"/>
                <a:ea charset="-120" pitchFamily="34" typeface="Microsoft JhengHei"/>
              </a:rPr>
              <a:t>误区</a:t>
            </a:r>
          </a:p>
        </p:txBody>
      </p:sp>
      <p:sp>
        <p:nvSpPr>
          <p:cNvPr id="3076" name="矩形 4"/>
          <p:cNvSpPr>
            <a:spLocks noChangeArrowheads="1"/>
          </p:cNvSpPr>
          <p:nvPr/>
        </p:nvSpPr>
        <p:spPr bwMode="auto">
          <a:xfrm rot="19725906">
            <a:off x="6033680" y="2403201"/>
            <a:ext cx="13258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400">
                <a:solidFill>
                  <a:srgbClr val="7F7F7F"/>
                </a:solidFill>
                <a:latin charset="-120" pitchFamily="34" typeface="Microsoft JhengHei"/>
                <a:ea charset="-120" pitchFamily="34" typeface="Microsoft JhengHei"/>
              </a:rPr>
              <a:t>玩命背</a:t>
            </a:r>
          </a:p>
          <a:p>
            <a:pPr eaLnBrk="1" hangingPunct="1"/>
            <a:r>
              <a:rPr altLang="en-US" lang="zh-CN" sz="2400">
                <a:solidFill>
                  <a:srgbClr val="7F7F7F"/>
                </a:solidFill>
                <a:latin charset="-120" pitchFamily="34" typeface="Microsoft JhengHei"/>
                <a:ea charset="-120" pitchFamily="34" typeface="Microsoft JhengHei"/>
              </a:rPr>
              <a:t>   新概念</a:t>
            </a:r>
          </a:p>
        </p:txBody>
      </p:sp>
      <p:sp>
        <p:nvSpPr>
          <p:cNvPr id="3077" name="矩形 5"/>
          <p:cNvSpPr>
            <a:spLocks noChangeArrowheads="1"/>
          </p:cNvSpPr>
          <p:nvPr/>
        </p:nvSpPr>
        <p:spPr bwMode="auto">
          <a:xfrm rot="1236777">
            <a:off x="410916" y="2037007"/>
            <a:ext cx="2786063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4600">
                <a:solidFill>
                  <a:srgbClr val="7F7F7F"/>
                </a:solidFill>
                <a:latin charset="-120" pitchFamily="34" typeface="Microsoft JhengHei"/>
                <a:ea charset="-120" pitchFamily="34" typeface="Microsoft JhengHei"/>
              </a:rPr>
              <a:t>语法无用</a:t>
            </a:r>
          </a:p>
        </p:txBody>
      </p:sp>
      <p:sp>
        <p:nvSpPr>
          <p:cNvPr id="3078" name="矩形 6"/>
          <p:cNvSpPr>
            <a:spLocks noChangeArrowheads="1"/>
          </p:cNvSpPr>
          <p:nvPr/>
        </p:nvSpPr>
        <p:spPr bwMode="auto">
          <a:xfrm rot="286046">
            <a:off x="5598539" y="3441744"/>
            <a:ext cx="17068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400">
                <a:solidFill>
                  <a:srgbClr val="7F7F7F"/>
                </a:solidFill>
                <a:latin charset="-120" pitchFamily="34" typeface="Microsoft JhengHei"/>
                <a:ea charset="-120" pitchFamily="34" typeface="Microsoft JhengHei"/>
              </a:rPr>
              <a:t>口音</a:t>
            </a:r>
          </a:p>
          <a:p>
            <a:pPr eaLnBrk="1" hangingPunct="1"/>
            <a:r>
              <a:rPr altLang="en-US" lang="zh-CN" sz="2400">
                <a:solidFill>
                  <a:srgbClr val="7F7F7F"/>
                </a:solidFill>
                <a:latin charset="-120" pitchFamily="34" typeface="Microsoft JhengHei"/>
                <a:ea charset="-120" pitchFamily="34" typeface="Microsoft JhengHei"/>
              </a:rPr>
              <a:t>不纯正会死</a:t>
            </a:r>
          </a:p>
        </p:txBody>
      </p:sp>
      <p:sp>
        <p:nvSpPr>
          <p:cNvPr id="3079" name="矩形 7"/>
          <p:cNvSpPr>
            <a:spLocks noChangeArrowheads="1"/>
          </p:cNvSpPr>
          <p:nvPr/>
        </p:nvSpPr>
        <p:spPr bwMode="auto">
          <a:xfrm rot="1137596">
            <a:off x="6571448" y="1036049"/>
            <a:ext cx="17068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en-US" lang="zh-CN" sz="2400">
                <a:solidFill>
                  <a:srgbClr val="7F7F7F"/>
                </a:solidFill>
                <a:latin charset="-120" pitchFamily="34" typeface="Microsoft JhengHei"/>
                <a:ea charset="-120" pitchFamily="34" typeface="Microsoft JhengHei"/>
              </a:rPr>
              <a:t>还在啃字典</a:t>
            </a:r>
          </a:p>
          <a:p>
            <a:pPr algn="r" eaLnBrk="1" hangingPunct="1"/>
            <a:r>
              <a:rPr altLang="en-US" lang="zh-CN" sz="2400">
                <a:solidFill>
                  <a:srgbClr val="7F7F7F"/>
                </a:solidFill>
                <a:latin charset="-120" pitchFamily="34" typeface="Microsoft JhengHei"/>
                <a:ea charset="-120" pitchFamily="34" typeface="Microsoft JhengHei"/>
              </a:rPr>
              <a:t>背单词</a:t>
            </a:r>
          </a:p>
        </p:txBody>
      </p:sp>
      <p:sp>
        <p:nvSpPr>
          <p:cNvPr id="3080" name="矩形 8"/>
          <p:cNvSpPr>
            <a:spLocks noChangeArrowheads="1"/>
          </p:cNvSpPr>
          <p:nvPr/>
        </p:nvSpPr>
        <p:spPr bwMode="auto">
          <a:xfrm rot="20855780">
            <a:off x="1960754" y="3257598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7F7F7F"/>
                </a:solidFill>
                <a:latin charset="-120" pitchFamily="34" typeface="Microsoft JhengHei"/>
                <a:ea charset="-120" pitchFamily="34" typeface="Microsoft JhengHei"/>
              </a:rPr>
              <a:t>口语万能</a:t>
            </a:r>
          </a:p>
        </p:txBody>
      </p:sp>
      <p:sp>
        <p:nvSpPr>
          <p:cNvPr id="3081" name="矩形 9"/>
          <p:cNvSpPr>
            <a:spLocks noChangeArrowheads="1"/>
          </p:cNvSpPr>
          <p:nvPr/>
        </p:nvSpPr>
        <p:spPr bwMode="auto">
          <a:xfrm rot="20891986">
            <a:off x="2276463" y="595599"/>
            <a:ext cx="185737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4600">
                <a:solidFill>
                  <a:srgbClr val="7F7F7F"/>
                </a:solidFill>
                <a:latin charset="-120" pitchFamily="34" typeface="Microsoft JhengHei"/>
                <a:ea charset="-120" pitchFamily="34" typeface="Microsoft JhengHei"/>
              </a:rPr>
              <a:t>语感</a:t>
            </a:r>
          </a:p>
          <a:p>
            <a:pPr eaLnBrk="1" hangingPunct="1"/>
            <a:r>
              <a:rPr altLang="en-US" b="1" lang="zh-CN" sz="4600">
                <a:solidFill>
                  <a:srgbClr val="7F7F7F"/>
                </a:solidFill>
                <a:latin charset="-120" pitchFamily="34" typeface="Microsoft JhengHei"/>
                <a:ea charset="-120" pitchFamily="34" typeface="Microsoft JhengHei"/>
              </a:rPr>
              <a:t> 才重要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TextBox 7"/>
          <p:cNvSpPr txBox="1">
            <a:spLocks noChangeArrowheads="1"/>
          </p:cNvSpPr>
          <p:nvPr/>
        </p:nvSpPr>
        <p:spPr bwMode="auto">
          <a:xfrm>
            <a:off x="2286000" y="2571750"/>
            <a:ext cx="5286375" cy="557784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altLang="en-US" lang="zh-CN" sz="90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奶爸带你</a:t>
            </a:r>
          </a:p>
          <a:p>
            <a:pPr algn="ctr">
              <a:defRPr/>
            </a:pPr>
            <a:r>
              <a:rPr altLang="en-US" lang="zh-CN" sz="90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破除迷信/彻底学好英语</a:t>
            </a:r>
          </a:p>
        </p:txBody>
      </p:sp>
      <p:grpSp>
        <p:nvGrpSpPr>
          <p:cNvPr id="4099" name="组合 13"/>
          <p:cNvGrpSpPr/>
          <p:nvPr/>
        </p:nvGrpSpPr>
        <p:grpSpPr>
          <a:xfrm>
            <a:off x="6643688" y="-1071563"/>
            <a:ext cx="3571875" cy="3500438"/>
            <a:chOff x="6286512" y="-1071588"/>
            <a:chExt cx="3929090" cy="3929090"/>
          </a:xfrm>
        </p:grpSpPr>
        <p:sp>
          <p:nvSpPr>
            <p:cNvPr id="9" name="椭圆 8"/>
            <p:cNvSpPr/>
            <p:nvPr/>
          </p:nvSpPr>
          <p:spPr>
            <a:xfrm>
              <a:off x="6286512" y="-1071588"/>
              <a:ext cx="3929090" cy="3929090"/>
            </a:xfrm>
            <a:prstGeom prst="ellipse">
              <a:avLst/>
            </a:prstGeom>
            <a:solidFill>
              <a:schemeClr val="bg1">
                <a:lumMod val="9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pic>
          <p:nvPicPr>
            <p:cNvPr descr="ul60709551-13_副本-0-.png" id="410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1190995">
              <a:off x="7136766" y="381982"/>
              <a:ext cx="1315221" cy="187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椭圆 10"/>
          <p:cNvSpPr/>
          <p:nvPr/>
        </p:nvSpPr>
        <p:spPr>
          <a:xfrm>
            <a:off x="5919788" y="1143000"/>
            <a:ext cx="438150" cy="438150"/>
          </a:xfrm>
          <a:prstGeom prst="ellipse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5553075" y="1552575"/>
            <a:ext cx="233363" cy="233363"/>
          </a:xfrm>
          <a:prstGeom prst="ellipse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5267325" y="1785938"/>
            <a:ext cx="161925" cy="161925"/>
          </a:xfrm>
          <a:prstGeom prst="ellipse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4103" name="组合 19"/>
          <p:cNvGrpSpPr/>
          <p:nvPr/>
        </p:nvGrpSpPr>
        <p:grpSpPr>
          <a:xfrm rot="-577447">
            <a:off x="642938" y="1285875"/>
            <a:ext cx="1643062" cy="1785938"/>
            <a:chOff x="714348" y="1000114"/>
            <a:chExt cx="1404940" cy="1562100"/>
          </a:xfrm>
        </p:grpSpPr>
        <p:pic>
          <p:nvPicPr>
            <p:cNvPr descr="E:\PPT\图片资料\1603963.jpg" id="19" name="Picture 6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rot="20800988">
              <a:off x="706968" y="996039"/>
              <a:ext cx="1047936" cy="15621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descr="E:\PPT\图片资料\1603963.jpg" id="3" name="Picture 6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25005" y="993017"/>
              <a:ext cx="1047936" cy="15620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descr="E:\PPT\图片资料\1603963.jpg" id="18" name="Picture 6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rot="1077637">
              <a:off x="1071156" y="1000058"/>
              <a:ext cx="1047936" cy="15621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sp>
        <p:nvSpPr>
          <p:cNvPr id="13" name="文本框 12"/>
          <p:cNvSpPr txBox="1"/>
          <p:nvPr/>
        </p:nvSpPr>
        <p:spPr>
          <a:xfrm>
            <a:off x="539552" y="339502"/>
            <a:ext cx="25922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FFF00"/>
                </a:solidFill>
              </a:rPr>
              <a:t>https://www.youyedoc.com/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286"/>
            <a:ext cx="8229600" cy="514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SARAH\Desktop\p1486316794.jpg" id="5123" name="Picture 7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0688" y="0"/>
            <a:ext cx="3643312" cy="51498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14313" y="4071938"/>
            <a:ext cx="4357687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  拔掉网线，排除干扰</a:t>
            </a:r>
          </a:p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  放弃打卡，该行为成功率太低</a:t>
            </a:r>
          </a:p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  关于目标，闭口不提，反而更易实现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42875" y="3214688"/>
            <a:ext cx="542925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6000">
                <a:solidFill>
                  <a:schemeClr val="bg1"/>
                </a:solidFill>
                <a:latin charset="-120" pitchFamily="34" typeface="Microsoft JhengHei"/>
                <a:ea charset="-120" pitchFamily="34" typeface="Microsoft JhengHei"/>
              </a:rPr>
              <a:t>避免社交网络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8813" y="571500"/>
            <a:ext cx="4214812" cy="1500188"/>
          </a:xfrm>
          <a:prstGeom prst="rect">
            <a:avLst/>
          </a:prstGeom>
          <a:noFill/>
          <a:effectLst/>
        </p:spPr>
        <p:txBody>
          <a:bodyPr/>
          <a:lstStyle/>
          <a:p>
            <a:pPr>
              <a:defRPr/>
            </a:pPr>
            <a:r>
              <a:rPr altLang="zh-CN" lang="en-US" spc="-150" sz="11000">
                <a:solidFill>
                  <a:schemeClr val="bg1">
                    <a:lumMod val="65000"/>
                  </a:schemeClr>
                </a:solidFill>
                <a:latin charset="-120" pitchFamily="34" typeface="Microsoft JhengHei"/>
                <a:ea charset="-120" pitchFamily="34" typeface="Microsoft JhengHei"/>
                <a:cs charset="-122" pitchFamily="34" typeface="Arial Unicode MS"/>
              </a:rPr>
              <a:t>NO.1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notebook_副本.jpg" id="6146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968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429000" y="3495675"/>
            <a:ext cx="57150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5000">
                <a:solidFill>
                  <a:srgbClr val="9A0000"/>
                </a:solidFill>
                <a:latin charset="-120" pitchFamily="34" typeface="Microsoft JhengHei"/>
                <a:ea charset="-120" pitchFamily="34" typeface="Microsoft JhengHei"/>
              </a:rPr>
              <a:t>用记事本自我监督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3727450" y="4346575"/>
            <a:ext cx="3702050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rgbClr val="9A0000"/>
                </a:solidFill>
                <a:latin charset="-120" pitchFamily="34" typeface="Microsoft JhengHei"/>
                <a:ea charset="-120" pitchFamily="34" typeface="Microsoft JhengHei"/>
              </a:rPr>
              <a:t>  自我记录并观察学习进度，适时反刍</a:t>
            </a:r>
          </a:p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rgbClr val="9A0000"/>
                </a:solidFill>
                <a:latin charset="-120" pitchFamily="34" typeface="Microsoft JhengHei"/>
                <a:ea charset="-120" pitchFamily="34" typeface="Microsoft JhengHei"/>
              </a:rPr>
              <a:t>  记录学习收获与成就以便激励自己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85749" y="1571625"/>
            <a:ext cx="4214812" cy="1500187"/>
          </a:xfrm>
          <a:prstGeom prst="rect">
            <a:avLst/>
          </a:prstGeom>
          <a:noFill/>
          <a:effectLst/>
        </p:spPr>
        <p:txBody>
          <a:bodyPr/>
          <a:lstStyle/>
          <a:p>
            <a:pPr>
              <a:defRPr/>
            </a:pPr>
            <a:r>
              <a:rPr altLang="zh-CN" lang="en-US" spc="-150" sz="11000">
                <a:solidFill>
                  <a:schemeClr val="bg1">
                    <a:lumMod val="65000"/>
                  </a:schemeClr>
                </a:solidFill>
                <a:latin charset="-120" pitchFamily="34" typeface="Microsoft JhengHei"/>
                <a:ea charset="-120" pitchFamily="34" typeface="Microsoft JhengHei"/>
                <a:cs charset="-122" pitchFamily="34" typeface="Arial Unicode MS"/>
              </a:rPr>
              <a:t>NO.2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anan_副本.jpg" id="7170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4807" t="1539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9063" y="2786063"/>
            <a:ext cx="4214812" cy="1500187"/>
          </a:xfrm>
          <a:prstGeom prst="rect">
            <a:avLst/>
          </a:prstGeom>
          <a:noFill/>
          <a:effectLst/>
        </p:spPr>
        <p:txBody>
          <a:bodyPr/>
          <a:lstStyle/>
          <a:p>
            <a:pPr>
              <a:defRPr/>
            </a:pPr>
            <a:r>
              <a:rPr altLang="zh-CN" lang="en-US" spc="-150" sz="11000">
                <a:solidFill>
                  <a:schemeClr val="bg1">
                    <a:lumMod val="65000"/>
                  </a:schemeClr>
                </a:solidFill>
                <a:latin charset="-120" pitchFamily="34" typeface="Microsoft JhengHei"/>
                <a:ea charset="-120" pitchFamily="34" typeface="Microsoft JhengHei"/>
                <a:cs charset="-122" pitchFamily="34" typeface="Arial Unicode MS"/>
              </a:rPr>
              <a:t>NO.3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071688" y="1619250"/>
            <a:ext cx="471487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bg2"/>
                </a:solidFill>
                <a:latin charset="-120" pitchFamily="34" typeface="Microsoft JhengHei"/>
                <a:ea charset="-120" pitchFamily="34" typeface="Microsoft JhengHei"/>
                <a:cs charset="0" panose="01010100010101010101" pitchFamily="2" typeface="Microsoft Himalaya"/>
              </a:rPr>
              <a:t>  善待你的willpower（心智力量），它像肌肉需要经过长时间、不断训练才能承担起多线程工作</a:t>
            </a:r>
          </a:p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bg2"/>
                </a:solidFill>
                <a:latin charset="-120" pitchFamily="34" typeface="Microsoft JhengHei"/>
                <a:ea charset="-120" pitchFamily="34" typeface="Microsoft JhengHei"/>
                <a:cs charset="0" panose="01010100010101010101" pitchFamily="2" typeface="Microsoft Himalaya"/>
              </a:rPr>
              <a:t>  放弃考研、美容、塑型、男朋友一手抓的妄想，请转化为一项一项，分别搞定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282825" y="627063"/>
            <a:ext cx="44323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6000">
                <a:solidFill>
                  <a:srgbClr val="FFC000"/>
                </a:solidFill>
                <a:latin charset="-120" pitchFamily="34" typeface="Microsoft JhengHei"/>
                <a:ea charset="-120" pitchFamily="34" typeface="Microsoft JhengHei"/>
                <a:cs charset="0" panose="01010100010101010101" pitchFamily="2" typeface="Microsoft Himalaya"/>
              </a:rPr>
              <a:t>降低期望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53195978.jpg" id="819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70" t="1590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6375" y="3714750"/>
            <a:ext cx="4214813" cy="1500188"/>
          </a:xfrm>
          <a:prstGeom prst="rect">
            <a:avLst/>
          </a:prstGeom>
          <a:noFill/>
          <a:effectLst/>
        </p:spPr>
        <p:txBody>
          <a:bodyPr/>
          <a:lstStyle/>
          <a:p>
            <a:pPr>
              <a:defRPr/>
            </a:pPr>
            <a:r>
              <a:rPr altLang="zh-CN" lang="en-US" spc="-150" sz="11000">
                <a:solidFill>
                  <a:schemeClr val="bg1">
                    <a:lumMod val="65000"/>
                  </a:schemeClr>
                </a:solidFill>
                <a:latin charset="-120" pitchFamily="34" typeface="Microsoft JhengHei"/>
                <a:ea charset="-120" pitchFamily="34" typeface="Microsoft JhengHei"/>
                <a:cs charset="-122" pitchFamily="34" typeface="Arial Unicode MS"/>
              </a:rPr>
              <a:t>NO.4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714875" y="1339850"/>
            <a:ext cx="3929063" cy="136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accent2"/>
                </a:solidFill>
                <a:latin charset="-120" pitchFamily="34" typeface="Microsoft JhengHei"/>
                <a:ea charset="-120" pitchFamily="34" typeface="Microsoft JhengHei"/>
                <a:cs charset="0" panose="01010100010101010101" pitchFamily="2" typeface="Microsoft Himalaya"/>
              </a:rPr>
              <a:t>  当你要做某件事时，花5分钟写下to do list 然后选择最容易的一项开始</a:t>
            </a:r>
          </a:p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accent2"/>
                </a:solidFill>
                <a:latin charset="-120" pitchFamily="34" typeface="Microsoft JhengHei"/>
                <a:ea charset="-120" pitchFamily="34" typeface="Microsoft JhengHei"/>
                <a:cs charset="0" panose="01010100010101010101" pitchFamily="2" typeface="Microsoft Himalaya"/>
              </a:rPr>
              <a:t>  过于乐观地估计“明天的自己”是人类的通病，必须清楚地认识这一点并去克服它</a:t>
            </a:r>
          </a:p>
          <a:p>
            <a:pPr eaLnBrk="1" hangingPunct="1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accent2"/>
                </a:solidFill>
                <a:latin charset="-120" pitchFamily="34" typeface="Microsoft JhengHei"/>
                <a:ea charset="-120" pitchFamily="34" typeface="Microsoft JhengHei"/>
                <a:cs charset="0" panose="01010100010101010101" pitchFamily="2" typeface="Microsoft Himalaya"/>
              </a:rPr>
              <a:t>  It is  Now or Never~!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4714875" y="428625"/>
            <a:ext cx="38576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6000">
                <a:solidFill>
                  <a:schemeClr val="accent2"/>
                </a:solidFill>
                <a:latin charset="-120" pitchFamily="34" typeface="Microsoft JhengHei"/>
                <a:ea charset="-120" pitchFamily="34" typeface="Microsoft JhengHei"/>
                <a:cs charset="0" panose="01010100010101010101" pitchFamily="2" typeface="Microsoft Himalaya"/>
              </a:rPr>
              <a:t>立即行动！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SARAH\Desktop\Positive-Attitude-285x300.jpg" id="9218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712791">
            <a:off x="6707188" y="1447800"/>
            <a:ext cx="17637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SARAH\Desktop\Positive-Thinking-word-cloud.jpg" id="9219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438" y="285750"/>
            <a:ext cx="3929062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4105275" y="1404938"/>
            <a:ext cx="342900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 indent="-285750" marL="285750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tx2"/>
                </a:solidFill>
                <a:latin charset="-120" pitchFamily="34" typeface="Microsoft JhengHei"/>
                <a:ea charset="-120" pitchFamily="34" typeface="Microsoft JhengHei"/>
              </a:rPr>
              <a:t>将自怨自艾和自我辱骂式改为正面激励 eg“希望/要去/一定可以……”</a:t>
            </a:r>
          </a:p>
          <a:p>
            <a:pPr algn="just" eaLnBrk="1" hangingPunct="1" indent="-285750" marL="285750">
              <a:lnSpc>
                <a:spcPts val="2000"/>
              </a:lnSpc>
              <a:buFont charset="2" panose="05000000000000000000" pitchFamily="2" typeface="Wingdings"/>
              <a:buChar char="u"/>
            </a:pPr>
            <a:r>
              <a:rPr altLang="en-US" lang="zh-CN" sz="1400">
                <a:solidFill>
                  <a:schemeClr val="tx2"/>
                </a:solidFill>
                <a:latin charset="-120" pitchFamily="34" typeface="Microsoft JhengHei"/>
                <a:ea charset="-120" pitchFamily="34" typeface="Microsoft JhengHei"/>
              </a:rPr>
              <a:t>建立自我奖励机制，完成一个目标就奖励一下自己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748088" y="428625"/>
            <a:ext cx="38576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6000">
                <a:solidFill>
                  <a:schemeClr val="tx2"/>
                </a:solidFill>
                <a:latin charset="-120" pitchFamily="34" typeface="Microsoft JhengHei"/>
                <a:ea charset="-120" pitchFamily="34" typeface="Microsoft JhengHei"/>
                <a:cs charset="0" panose="01010100010101010101" pitchFamily="2" typeface="Microsoft Himalaya"/>
              </a:rPr>
              <a:t>正面激励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563" y="3571875"/>
            <a:ext cx="3500437" cy="1285875"/>
          </a:xfrm>
          <a:prstGeom prst="rect">
            <a:avLst/>
          </a:prstGeom>
          <a:noFill/>
          <a:effectLst/>
        </p:spPr>
        <p:txBody>
          <a:bodyPr/>
          <a:lstStyle/>
          <a:p>
            <a:pPr>
              <a:defRPr/>
            </a:pPr>
            <a:r>
              <a:rPr altLang="zh-CN" lang="en-US" spc="-150" sz="11000">
                <a:solidFill>
                  <a:schemeClr val="bg1">
                    <a:lumMod val="65000"/>
                  </a:schemeClr>
                </a:solidFill>
                <a:latin charset="-120" pitchFamily="34" typeface="Microsoft JhengHei"/>
                <a:ea charset="-120" pitchFamily="34" typeface="Microsoft JhengHei"/>
                <a:cs charset="-122" pitchFamily="34" typeface="Arial Unicode MS"/>
              </a:rPr>
              <a:t>NO.5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sofa1.jpg" id="1024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641" t="481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063" y="714375"/>
            <a:ext cx="4214812" cy="1500188"/>
          </a:xfrm>
          <a:prstGeom prst="rect">
            <a:avLst/>
          </a:prstGeom>
          <a:noFill/>
          <a:effectLst/>
        </p:spPr>
        <p:txBody>
          <a:bodyPr/>
          <a:lstStyle/>
          <a:p>
            <a:pPr>
              <a:defRPr/>
            </a:pPr>
            <a:r>
              <a:rPr altLang="zh-CN" lang="en-US" spc="-150" sz="11000">
                <a:solidFill>
                  <a:schemeClr val="bg1">
                    <a:lumMod val="65000"/>
                  </a:schemeClr>
                </a:solidFill>
                <a:latin charset="-120" pitchFamily="34" typeface="Microsoft JhengHei"/>
                <a:ea charset="-120" pitchFamily="34" typeface="Microsoft JhengHei"/>
                <a:cs charset="-122" pitchFamily="34" typeface="Arial Unicode MS"/>
              </a:rPr>
              <a:t>NO.6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23838" y="3071813"/>
            <a:ext cx="5572125" cy="1928812"/>
          </a:xfrm>
          <a:prstGeom prst="roundRect">
            <a:avLst>
              <a:gd fmla="val 5572" name="adj"/>
            </a:avLst>
          </a:prstGeom>
          <a:solidFill>
            <a:srgbClr val="FFCC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14313" y="3198813"/>
            <a:ext cx="5724525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6000">
                <a:solidFill>
                  <a:schemeClr val="tx2">
                    <a:lumMod val="50000"/>
                  </a:schemeClr>
                </a:solidFill>
                <a:latin charset="-120" pitchFamily="34" typeface="Microsoft JhengHei"/>
                <a:ea charset="-120" pitchFamily="34" typeface="Microsoft JhengHei"/>
              </a:rPr>
              <a:t>拒绝做沙发土豆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61938" y="4143375"/>
            <a:ext cx="5319712" cy="599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buFont charset="2" panose="05000000000000000000" pitchFamily="2" typeface="Wingdings"/>
              <a:buChar char="u"/>
              <a:defRPr/>
            </a:pPr>
            <a:r>
              <a:rPr altLang="en-US" b="1" lang="zh-CN" sz="1400">
                <a:solidFill>
                  <a:schemeClr val="tx2">
                    <a:lumMod val="50000"/>
                  </a:schemeClr>
                </a:solidFill>
                <a:latin charset="-120" pitchFamily="34" typeface="Microsoft JhengHei"/>
                <a:ea charset="-120" pitchFamily="34" typeface="Microsoft JhengHei"/>
              </a:rPr>
              <a:t>  每个人都抱怨时间不够用，可大块的时间就在身边却熟视无睹</a:t>
            </a:r>
          </a:p>
          <a:p>
            <a:pPr>
              <a:lnSpc>
                <a:spcPts val="2000"/>
              </a:lnSpc>
              <a:buFont charset="2" panose="05000000000000000000" pitchFamily="2" typeface="Wingdings"/>
              <a:buChar char="u"/>
              <a:defRPr/>
            </a:pPr>
            <a:r>
              <a:rPr altLang="en-US" b="1" lang="zh-CN" sz="1400">
                <a:solidFill>
                  <a:schemeClr val="tx2">
                    <a:lumMod val="50000"/>
                  </a:schemeClr>
                </a:solidFill>
                <a:latin charset="-120" pitchFamily="34" typeface="Microsoft JhengHei"/>
                <a:ea charset="-120" pitchFamily="34" typeface="Microsoft JhengHei"/>
              </a:rPr>
              <a:t>  放弃肥皂剧，每天节约3小时，40年便是36000小时！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C99">
            <a:alpha val="90000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57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3">
      <vt:lpstr>Arial</vt:lpstr>
      <vt:lpstr>Calibri</vt:lpstr>
      <vt:lpstr>宋体</vt:lpstr>
      <vt:lpstr>Calibri Light</vt:lpstr>
      <vt:lpstr>Segoe UI</vt:lpstr>
      <vt:lpstr>Microsoft JhengHei</vt:lpstr>
      <vt:lpstr>Times New Roman</vt:lpstr>
      <vt:lpstr>Wingdings</vt:lpstr>
      <vt:lpstr>Arial Unicode MS</vt:lpstr>
      <vt:lpstr>Microsoft Himalaya</vt:lpstr>
      <vt:lpstr>Office 主题​​</vt:lpstr>
      <vt:lpstr>PowerPoint Presentation</vt:lpstr>
      <vt:lpstr>只听标准音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2021-08-22T11:51:17Z</dcterms:created>
  <cp:lastPrinted>2021-08-22T11:51:17Z</cp:lastPrinted>
  <dcterms:modified xsi:type="dcterms:W3CDTF">2021-08-22T05:37:12Z</dcterms:modified>
  <cp:revision>1</cp:revision>
</cp:coreProperties>
</file>