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3" r:id="rId12"/>
    <p:sldId id="265" r:id="rId13"/>
    <p:sldId id="266" r:id="rId14"/>
    <p:sldId id="267" r:id="rId15"/>
    <p:sldId id="269" r:id="rId16"/>
    <p:sldId id="268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5143500" type="screen16x9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-492" y="-82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tags/tag25.xml" Type="http://schemas.openxmlformats.org/officeDocument/2006/relationships/tags"/><Relationship Id="rId29" Target="presProps.xml" Type="http://schemas.openxmlformats.org/officeDocument/2006/relationships/presProps"/><Relationship Id="rId3" Target="notesMasters/notesMaster1.xml" Type="http://schemas.openxmlformats.org/officeDocument/2006/relationships/notesMaster"/><Relationship Id="rId30" Target="viewProps.xml" Type="http://schemas.openxmlformats.org/officeDocument/2006/relationships/viewProps"/><Relationship Id="rId31" Target="theme/theme1.xml" Type="http://schemas.openxmlformats.org/officeDocument/2006/relationships/theme"/><Relationship Id="rId32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6A364-F56D-418B-92EA-B8A9C286C719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F41D1-EB0D-4857-8E93-8C1C831E61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2741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924223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334039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595359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875080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723173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678585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575789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488711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514983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863308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0778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876631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001826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371527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708698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8620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84288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37840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58907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93276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06420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37764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454749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8341176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78145696"/>
      </p:ext>
    </p:extLst>
  </p:cSld>
  <p:clrMapOvr>
    <a:masterClrMapping/>
  </p:clrMapOvr>
  <p:transition spd="slow">
    <p:cover/>
  </p:transition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07903923"/>
      </p:ext>
    </p:extLst>
  </p:cSld>
  <p:clrMapOvr>
    <a:masterClrMapping/>
  </p:clrMapOvr>
  <p:transition spd="slow">
    <p:cover/>
  </p:transition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31087355"/>
      </p:ext>
    </p:extLst>
  </p:cSld>
  <p:clrMapOvr>
    <a:masterClrMapping/>
  </p:clrMapOvr>
  <p:transition spd="slow">
    <p:cover/>
  </p:transition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5631561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96707377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0216245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20646256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72919543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1329995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4725002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6475694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62275844"/>
      </p:ext>
    </p:extLst>
  </p:cSld>
  <p:clrMapOvr>
    <a:masterClrMapping/>
  </p:clrMapOvr>
  <p:transition spd="slow">
    <p:cover/>
  </p:transition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40210721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69853050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1869259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63917790"/>
      </p:ext>
    </p:extLst>
  </p:cSld>
  <p:clrMapOvr>
    <a:masterClrMapping/>
  </p:clrMapOvr>
  <p:transition spd="slow">
    <p:cover/>
  </p:transition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41467589"/>
      </p:ext>
    </p:extLst>
  </p:cSld>
  <p:clrMapOvr>
    <a:masterClrMapping/>
  </p:clrMapOvr>
  <p:transition spd="slow">
    <p:cover/>
  </p:transition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31206714"/>
      </p:ext>
    </p:extLst>
  </p:cSld>
  <p:clrMapOvr>
    <a:masterClrMapping/>
  </p:clrMapOvr>
  <p:transition spd="slow">
    <p:cover/>
  </p:transition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45730256"/>
      </p:ext>
    </p:extLst>
  </p:cSld>
  <p:clrMapOvr>
    <a:masterClrMapping/>
  </p:clrMapOvr>
  <p:transition spd="slow">
    <p:cover/>
  </p:transition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62727706"/>
      </p:ext>
    </p:extLst>
  </p:cSld>
  <p:clrMapOvr>
    <a:masterClrMapping/>
  </p:clrMapOvr>
  <p:transition spd="slow">
    <p:cover/>
  </p:transition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86348438"/>
      </p:ext>
    </p:extLst>
  </p:cSld>
  <p:clrMapOvr>
    <a:masterClrMapping/>
  </p:clrMapOvr>
  <p:transition spd="slow">
    <p:cover/>
  </p:transition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46552140"/>
      </p:ext>
    </p:extLst>
  </p:cSld>
  <p:clrMapOvr>
    <a:masterClrMapping/>
  </p:clrMapOvr>
  <p:transition spd="slow">
    <p:cover/>
  </p:transition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jpeg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1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AF190-E6C3-4F71-9AD4-820770AEF1A8}" type="datetimeFigureOut">
              <a:rPr lang="zh-CN" altLang="en-US" smtClean="0"/>
              <a:t>2018/6/3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5BF9F-75C6-42BD-8363-2F606FE0B6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9281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16987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tags/tag1.xml" Type="http://schemas.openxmlformats.org/officeDocument/2006/relationships/tags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tags/tag10.xml" Type="http://schemas.openxmlformats.org/officeDocument/2006/relationships/tags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tags/tag11.xml" Type="http://schemas.openxmlformats.org/officeDocument/2006/relationships/tags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tags/tag12.xml" Type="http://schemas.openxmlformats.org/officeDocument/2006/relationships/tags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tags/tag13.xml" Type="http://schemas.openxmlformats.org/officeDocument/2006/relationships/tags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tags/tag14.xml" Type="http://schemas.openxmlformats.org/officeDocument/2006/relationships/tags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tags/tag15.xml" Type="http://schemas.openxmlformats.org/officeDocument/2006/relationships/tags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tags/tag16.xml" Type="http://schemas.openxmlformats.org/officeDocument/2006/relationships/tags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tags/tag17.xml" Type="http://schemas.openxmlformats.org/officeDocument/2006/relationships/tags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tags/tag18.xml" Type="http://schemas.openxmlformats.org/officeDocument/2006/relationships/tags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tags/tag19.xml" Type="http://schemas.openxmlformats.org/officeDocument/2006/relationships/tags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tags/tag2.xml" Type="http://schemas.openxmlformats.org/officeDocument/2006/relationships/tags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tags/tag20.xml" Type="http://schemas.openxmlformats.org/officeDocument/2006/relationships/tags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tags/tag21.xml" Type="http://schemas.openxmlformats.org/officeDocument/2006/relationships/tags"/></Relationships>
</file>

<file path=ppt/slides/_rels/slide2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tags/tag22.xml" Type="http://schemas.openxmlformats.org/officeDocument/2006/relationships/tags"/></Relationships>
</file>

<file path=ppt/slides/_rels/slide2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3.xml" Type="http://schemas.openxmlformats.org/officeDocument/2006/relationships/notesSlide"/><Relationship Id="rId3" Target="../tags/tag23.xml" Type="http://schemas.openxmlformats.org/officeDocument/2006/relationships/tags"/></Relationships>
</file>

<file path=ppt/slides/_rels/slide2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4.xml" Type="http://schemas.openxmlformats.org/officeDocument/2006/relationships/notesSlide"/><Relationship Id="rId3" Target="../tags/tag24.xml" Type="http://schemas.openxmlformats.org/officeDocument/2006/relationships/tags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tags/tag3.xml" Type="http://schemas.openxmlformats.org/officeDocument/2006/relationships/tags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4.jpeg" Type="http://schemas.openxmlformats.org/officeDocument/2006/relationships/image"/><Relationship Id="rId4" Target="../tags/tag4.xml" Type="http://schemas.openxmlformats.org/officeDocument/2006/relationships/tags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tags/tag5.xml" Type="http://schemas.openxmlformats.org/officeDocument/2006/relationships/tags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5.png" Type="http://schemas.openxmlformats.org/officeDocument/2006/relationships/image"/><Relationship Id="rId4" Target="../tags/tag6.xml" Type="http://schemas.openxmlformats.org/officeDocument/2006/relationships/tags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tags/tag7.xml" Type="http://schemas.openxmlformats.org/officeDocument/2006/relationships/tags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tags/tag8.xml" Type="http://schemas.openxmlformats.org/officeDocument/2006/relationships/tags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tags/tag9.xml" Type="http://schemas.openxmlformats.org/officeDocument/2006/relationships/tags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椭圆 4"/>
          <p:cNvSpPr/>
          <p:nvPr/>
        </p:nvSpPr>
        <p:spPr>
          <a:xfrm>
            <a:off x="4286249" y="1341720"/>
            <a:ext cx="5410201" cy="5410201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椭圆 37"/>
          <p:cNvSpPr/>
          <p:nvPr/>
        </p:nvSpPr>
        <p:spPr>
          <a:xfrm>
            <a:off x="5199789" y="-1363381"/>
            <a:ext cx="5410201" cy="5410201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椭圆 38"/>
          <p:cNvSpPr/>
          <p:nvPr/>
        </p:nvSpPr>
        <p:spPr>
          <a:xfrm>
            <a:off x="5457264" y="-148591"/>
            <a:ext cx="5410201" cy="5410201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椭圆 39"/>
          <p:cNvSpPr/>
          <p:nvPr/>
        </p:nvSpPr>
        <p:spPr>
          <a:xfrm>
            <a:off x="4572000" y="-3246120"/>
            <a:ext cx="5410201" cy="5410201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0" name="组合 9"/>
          <p:cNvGrpSpPr/>
          <p:nvPr/>
        </p:nvGrpSpPr>
        <p:grpSpPr>
          <a:xfrm>
            <a:off x="4645918" y="1047750"/>
            <a:ext cx="1870428" cy="1870428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2" name="同心圆 1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rgbClr val="FF9933"/>
                </a:gs>
                <a:gs pos="100000">
                  <a:srgbClr val="FFC000"/>
                </a:gs>
              </a:gsLst>
              <a:lin ang="8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FF9933"/>
                </a:gs>
                <a:gs pos="100000">
                  <a:srgbClr val="FFC000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9" name="椭圆 48"/>
          <p:cNvSpPr/>
          <p:nvPr/>
        </p:nvSpPr>
        <p:spPr>
          <a:xfrm>
            <a:off x="3919301" y="3492542"/>
            <a:ext cx="677676" cy="67767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椭圆 29"/>
          <p:cNvSpPr/>
          <p:nvPr/>
        </p:nvSpPr>
        <p:spPr>
          <a:xfrm>
            <a:off x="4797002" y="709021"/>
            <a:ext cx="274777" cy="27477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5" name="组合 14"/>
          <p:cNvGrpSpPr/>
          <p:nvPr/>
        </p:nvGrpSpPr>
        <p:grpSpPr>
          <a:xfrm>
            <a:off x="7768539" y="2868208"/>
            <a:ext cx="301060" cy="301060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7" name="同心圆 1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rgbClr val="FF9933"/>
                </a:gs>
                <a:gs pos="100000">
                  <a:srgbClr val="FFC000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rgbClr val="FF9933"/>
                </a:gs>
                <a:gs pos="100000">
                  <a:srgbClr val="FFC000"/>
                </a:gs>
              </a:gsLst>
              <a:lin ang="8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8237816" y="1517318"/>
            <a:ext cx="623903" cy="623903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51" name="同心圆 5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 flip="none" rotWithShape="1">
              <a:gsLst>
                <a:gs pos="0">
                  <a:schemeClr val="accent5">
                    <a:shade val="30000"/>
                    <a:satMod val="115000"/>
                  </a:schemeClr>
                </a:gs>
                <a:gs pos="50000">
                  <a:schemeClr val="accent5">
                    <a:shade val="67500"/>
                    <a:satMod val="115000"/>
                  </a:schemeClr>
                </a:gs>
                <a:gs pos="100000">
                  <a:schemeClr val="accent5">
                    <a:shade val="100000"/>
                    <a:satMod val="115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52" name="椭圆 51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shade val="30000"/>
                    <a:satMod val="115000"/>
                  </a:schemeClr>
                </a:gs>
                <a:gs pos="50000">
                  <a:schemeClr val="accent5">
                    <a:shade val="67500"/>
                    <a:satMod val="115000"/>
                  </a:schemeClr>
                </a:gs>
                <a:gs pos="100000">
                  <a:schemeClr val="accent5">
                    <a:shade val="100000"/>
                    <a:satMod val="115000"/>
                  </a:schemeClr>
                </a:gs>
              </a:gsLst>
              <a:lin ang="189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5579043" y="3566204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54" name="同心圆 5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 flip="none" rotWithShape="1">
              <a:gsLst>
                <a:gs pos="0">
                  <a:srgbClr val="FF5050">
                    <a:shade val="30000"/>
                    <a:satMod val="115000"/>
                  </a:srgbClr>
                </a:gs>
                <a:gs pos="50000">
                  <a:srgbClr val="FF5050">
                    <a:shade val="67500"/>
                    <a:satMod val="115000"/>
                  </a:srgbClr>
                </a:gs>
                <a:gs pos="100000">
                  <a:srgbClr val="FF5050">
                    <a:shade val="100000"/>
                    <a:satMod val="115000"/>
                  </a:srgb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55" name="椭圆 54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 flip="none" rotWithShape="1">
              <a:gsLst>
                <a:gs pos="0">
                  <a:srgbClr val="FF5050">
                    <a:shade val="30000"/>
                    <a:satMod val="115000"/>
                  </a:srgbClr>
                </a:gs>
                <a:gs pos="50000">
                  <a:srgbClr val="FF5050">
                    <a:shade val="67500"/>
                    <a:satMod val="115000"/>
                  </a:srgbClr>
                </a:gs>
                <a:gs pos="100000">
                  <a:srgbClr val="FF5050">
                    <a:shade val="100000"/>
                    <a:satMod val="115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3330323" y="4550349"/>
            <a:ext cx="287919" cy="287919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57" name="同心圆 5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 flip="none" rotWithShape="1">
              <a:gsLst>
                <a:gs pos="0">
                  <a:srgbClr val="FF5050">
                    <a:shade val="30000"/>
                    <a:satMod val="115000"/>
                  </a:srgbClr>
                </a:gs>
                <a:gs pos="50000">
                  <a:srgbClr val="FF5050">
                    <a:shade val="67500"/>
                    <a:satMod val="115000"/>
                  </a:srgbClr>
                </a:gs>
                <a:gs pos="100000">
                  <a:srgbClr val="FF5050">
                    <a:shade val="100000"/>
                    <a:satMod val="115000"/>
                  </a:srgb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58" name="椭圆 57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 flip="none" rotWithShape="1">
              <a:gsLst>
                <a:gs pos="0">
                  <a:srgbClr val="FF5050">
                    <a:shade val="30000"/>
                    <a:satMod val="115000"/>
                  </a:srgbClr>
                </a:gs>
                <a:gs pos="50000">
                  <a:srgbClr val="FF5050">
                    <a:shade val="67500"/>
                    <a:satMod val="115000"/>
                  </a:srgbClr>
                </a:gs>
                <a:gs pos="100000">
                  <a:srgbClr val="FF5050">
                    <a:shade val="100000"/>
                    <a:satMod val="115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61" name="椭圆 60"/>
          <p:cNvSpPr/>
          <p:nvPr/>
        </p:nvSpPr>
        <p:spPr>
          <a:xfrm>
            <a:off x="7432889" y="1256158"/>
            <a:ext cx="274777" cy="274777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2" name="椭圆 61"/>
          <p:cNvSpPr/>
          <p:nvPr/>
        </p:nvSpPr>
        <p:spPr>
          <a:xfrm>
            <a:off x="7447402" y="4712267"/>
            <a:ext cx="137389" cy="13738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63" name="组合 62"/>
          <p:cNvGrpSpPr/>
          <p:nvPr/>
        </p:nvGrpSpPr>
        <p:grpSpPr>
          <a:xfrm>
            <a:off x="6467005" y="3324810"/>
            <a:ext cx="824609" cy="824609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64" name="同心圆 6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 flip="none" rotWithShape="1">
              <a:gsLst>
                <a:gs pos="0">
                  <a:srgbClr val="009900">
                    <a:shade val="30000"/>
                    <a:satMod val="115000"/>
                  </a:srgbClr>
                </a:gs>
                <a:gs pos="50000">
                  <a:srgbClr val="009900">
                    <a:shade val="67500"/>
                    <a:satMod val="115000"/>
                  </a:srgbClr>
                </a:gs>
                <a:gs pos="100000">
                  <a:srgbClr val="009900">
                    <a:shade val="100000"/>
                    <a:satMod val="115000"/>
                  </a:srgb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65" name="椭圆 64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 flip="none" rotWithShape="1">
              <a:gsLst>
                <a:gs pos="0">
                  <a:srgbClr val="009900">
                    <a:shade val="30000"/>
                    <a:satMod val="115000"/>
                  </a:srgbClr>
                </a:gs>
                <a:gs pos="50000">
                  <a:srgbClr val="009900">
                    <a:shade val="67500"/>
                    <a:satMod val="115000"/>
                  </a:srgbClr>
                </a:gs>
                <a:gs pos="100000">
                  <a:srgbClr val="009900">
                    <a:shade val="100000"/>
                    <a:satMod val="115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4748954" y="1816569"/>
            <a:ext cx="1160780" cy="36576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zh-CN" lang="en-US">
                <a:solidFill>
                  <a:schemeClr val="bg1"/>
                </a:solidFill>
                <a:latin charset="0" pitchFamily="34" typeface="Earth"/>
                <a:ea charset="-122" pitchFamily="50" typeface="造字工房俊雅锐宋体验版常规体"/>
              </a:rPr>
              <a:t>RESUME</a:t>
            </a:r>
          </a:p>
        </p:txBody>
      </p:sp>
      <p:grpSp>
        <p:nvGrpSpPr>
          <p:cNvPr id="68" name="组合 67"/>
          <p:cNvGrpSpPr/>
          <p:nvPr/>
        </p:nvGrpSpPr>
        <p:grpSpPr>
          <a:xfrm>
            <a:off x="560448" y="4283316"/>
            <a:ext cx="1197884" cy="563661"/>
            <a:chOff x="494346" y="4283316"/>
            <a:chExt cx="1197884" cy="563661"/>
          </a:xfrm>
        </p:grpSpPr>
        <p:cxnSp>
          <p:nvCxnSpPr>
            <p:cNvPr id="37" name="直接连接符 36"/>
            <p:cNvCxnSpPr/>
            <p:nvPr/>
          </p:nvCxnSpPr>
          <p:spPr>
            <a:xfrm>
              <a:off x="800100" y="4543200"/>
              <a:ext cx="782094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747350" y="4283316"/>
              <a:ext cx="944880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pc="300" sz="1200">
                  <a:solidFill>
                    <a:srgbClr val="C00000"/>
                  </a:solidFill>
                  <a:latin charset="-122" panose="02000000000000000000" pitchFamily="2" typeface="方正兰亭黑_GBK"/>
                  <a:ea charset="-122" panose="02000000000000000000" pitchFamily="2" typeface="方正兰亭黑_GBK"/>
                </a:rPr>
                <a:t>个人简历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47350" y="4572657"/>
              <a:ext cx="944880" cy="2743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pc="300" sz="1200">
                  <a:solidFill>
                    <a:srgbClr val="C00000"/>
                  </a:solidFill>
                  <a:latin charset="-122" panose="02000000000000000000" pitchFamily="2" typeface="方正兰亭黑_GBK"/>
                  <a:ea charset="-122" panose="02000000000000000000" pitchFamily="2" typeface="方正兰亭黑_GBK"/>
                </a:rPr>
                <a:t>竞聘求职</a:t>
              </a:r>
            </a:p>
          </p:txBody>
        </p:sp>
        <p:grpSp>
          <p:nvGrpSpPr>
            <p:cNvPr id="46" name="组合 45"/>
            <p:cNvGrpSpPr/>
            <p:nvPr/>
          </p:nvGrpSpPr>
          <p:grpSpPr>
            <a:xfrm>
              <a:off x="494346" y="4306671"/>
              <a:ext cx="212885" cy="212885"/>
              <a:chOff x="494346" y="4306671"/>
              <a:chExt cx="212885" cy="212885"/>
            </a:xfrm>
            <a:solidFill>
              <a:srgbClr val="C00000"/>
            </a:solidFill>
          </p:grpSpPr>
          <p:sp>
            <p:nvSpPr>
              <p:cNvPr id="42" name="圆角矩形 41"/>
              <p:cNvSpPr/>
              <p:nvPr/>
            </p:nvSpPr>
            <p:spPr>
              <a:xfrm>
                <a:off x="494346" y="4306671"/>
                <a:ext cx="212885" cy="212885"/>
              </a:xfrm>
              <a:prstGeom prst="roundRect">
                <a:avLst>
                  <a:gd fmla="val 22526" name="adj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00000000000000000" pitchFamily="2" typeface="方正兰亭黑_GBK"/>
                  <a:ea charset="-122" panose="02000000000000000000" pitchFamily="2" typeface="方正兰亭黑_GBK"/>
                </a:endParaRPr>
              </a:p>
            </p:txBody>
          </p:sp>
          <p:pic>
            <p:nvPicPr>
              <p:cNvPr descr="F:\0PPT素材\zzz0g02.png" id="1031" name="Picture 7"/>
              <p:cNvPicPr>
                <a:picLocks noChangeArrowheads="1"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534109" y="4337785"/>
                <a:ext cx="133357" cy="150656"/>
              </a:xfrm>
              <a:prstGeom prst="rect">
                <a:avLst/>
              </a:prstGeom>
              <a:grpFill/>
              <a:extLst/>
            </p:spPr>
          </p:pic>
        </p:grpSp>
        <p:grpSp>
          <p:nvGrpSpPr>
            <p:cNvPr id="66" name="组合 65"/>
            <p:cNvGrpSpPr/>
            <p:nvPr/>
          </p:nvGrpSpPr>
          <p:grpSpPr>
            <a:xfrm>
              <a:off x="494346" y="4587865"/>
              <a:ext cx="212885" cy="212885"/>
              <a:chOff x="494346" y="4587865"/>
              <a:chExt cx="212885" cy="212885"/>
            </a:xfrm>
            <a:solidFill>
              <a:srgbClr val="C00000"/>
            </a:solidFill>
          </p:grpSpPr>
          <p:sp>
            <p:nvSpPr>
              <p:cNvPr id="69" name="圆角矩形 68"/>
              <p:cNvSpPr/>
              <p:nvPr/>
            </p:nvSpPr>
            <p:spPr>
              <a:xfrm>
                <a:off x="494346" y="4587865"/>
                <a:ext cx="212885" cy="212885"/>
              </a:xfrm>
              <a:prstGeom prst="roundRect">
                <a:avLst>
                  <a:gd fmla="val 22526" name="adj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-122" panose="02000000000000000000" pitchFamily="2" typeface="方正兰亭黑_GBK"/>
                  <a:ea charset="-122" panose="02000000000000000000" pitchFamily="2" typeface="方正兰亭黑_GBK"/>
                </a:endParaRPr>
              </a:p>
            </p:txBody>
          </p:sp>
          <p:pic>
            <p:nvPicPr>
              <p:cNvPr descr="F:\0PPT素材\zzz0s1.png" id="1032" name="Picture 8"/>
              <p:cNvPicPr>
                <a:picLocks noChangeArrowheads="1"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516145" y="4614724"/>
                <a:ext cx="169286" cy="162499"/>
              </a:xfrm>
              <a:prstGeom prst="rect">
                <a:avLst/>
              </a:prstGeom>
              <a:grpFill/>
              <a:extLst/>
            </p:spPr>
          </p:pic>
        </p:grpSp>
      </p:grpSp>
      <p:sp>
        <p:nvSpPr>
          <p:cNvPr id="41" name="TextBox 40"/>
          <p:cNvSpPr txBox="1"/>
          <p:nvPr/>
        </p:nvSpPr>
        <p:spPr>
          <a:xfrm>
            <a:off x="461295" y="393272"/>
            <a:ext cx="2954382" cy="2194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46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时尚风格</a:t>
            </a:r>
          </a:p>
          <a:p>
            <a:r>
              <a:rPr altLang="en-US" lang="zh-CN" sz="46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竞聘求职</a:t>
            </a:r>
          </a:p>
          <a:p>
            <a:r>
              <a:rPr altLang="en-US" lang="zh-CN" sz="46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PPT简历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  <p:grpSp>
        <p:nvGrpSpPr>
          <p:cNvPr id="43" name="组合 42"/>
          <p:cNvGrpSpPr/>
          <p:nvPr/>
        </p:nvGrpSpPr>
        <p:grpSpPr>
          <a:xfrm>
            <a:off x="4080604" y="3656271"/>
            <a:ext cx="296940" cy="293878"/>
            <a:chOff x="6967126" y="4092464"/>
            <a:chExt cx="453105" cy="448433"/>
          </a:xfrm>
          <a:solidFill>
            <a:schemeClr val="bg1"/>
          </a:solidFill>
          <a:effectLst/>
        </p:grpSpPr>
        <p:sp>
          <p:nvSpPr>
            <p:cNvPr id="45" name="Freeform 136"/>
            <p:cNvSpPr/>
            <p:nvPr/>
          </p:nvSpPr>
          <p:spPr bwMode="auto">
            <a:xfrm>
              <a:off x="6967126" y="4343773"/>
              <a:ext cx="453105" cy="197124"/>
            </a:xfrm>
            <a:custGeom>
              <a:gdLst>
                <a:gd fmla="*/ 103 w 205" name="T0"/>
                <a:gd fmla="*/ 19 h 89" name="T1"/>
                <a:gd fmla="*/ 47 w 205" name="T2"/>
                <a:gd fmla="*/ 0 h 89" name="T3"/>
                <a:gd fmla="*/ 0 w 205" name="T4"/>
                <a:gd fmla="*/ 0 h 89" name="T5"/>
                <a:gd fmla="*/ 0 w 205" name="T6"/>
                <a:gd fmla="*/ 67 h 89" name="T7"/>
                <a:gd fmla="*/ 22 w 205" name="T8"/>
                <a:gd fmla="*/ 89 h 89" name="T9"/>
                <a:gd fmla="*/ 183 w 205" name="T10"/>
                <a:gd fmla="*/ 89 h 89" name="T11"/>
                <a:gd fmla="*/ 205 w 205" name="T12"/>
                <a:gd fmla="*/ 67 h 89" name="T13"/>
                <a:gd fmla="*/ 205 w 205" name="T14"/>
                <a:gd fmla="*/ 0 h 89" name="T15"/>
                <a:gd fmla="*/ 158 w 205" name="T16"/>
                <a:gd fmla="*/ 0 h 89" name="T17"/>
                <a:gd fmla="*/ 103 w 205" name="T18"/>
                <a:gd fmla="*/ 19 h 8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9" w="205">
                  <a:moveTo>
                    <a:pt x="103" y="19"/>
                  </a:moveTo>
                  <a:cubicBezTo>
                    <a:pt x="82" y="19"/>
                    <a:pt x="62" y="12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9"/>
                    <a:pt x="10" y="89"/>
                    <a:pt x="22" y="89"/>
                  </a:cubicBezTo>
                  <a:cubicBezTo>
                    <a:pt x="183" y="89"/>
                    <a:pt x="183" y="89"/>
                    <a:pt x="183" y="89"/>
                  </a:cubicBezTo>
                  <a:cubicBezTo>
                    <a:pt x="195" y="89"/>
                    <a:pt x="205" y="79"/>
                    <a:pt x="205" y="67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43" y="12"/>
                    <a:pt x="124" y="19"/>
                    <a:pt x="10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47" name="Freeform 137"/>
            <p:cNvSpPr>
              <a:spLocks noEditPoints="1"/>
            </p:cNvSpPr>
            <p:nvPr/>
          </p:nvSpPr>
          <p:spPr bwMode="auto">
            <a:xfrm>
              <a:off x="6967126" y="4092464"/>
              <a:ext cx="453105" cy="260652"/>
            </a:xfrm>
            <a:custGeom>
              <a:gdLst>
                <a:gd fmla="*/ 183 w 205" name="T0"/>
                <a:gd fmla="*/ 42 h 118" name="T1"/>
                <a:gd fmla="*/ 180 w 205" name="T2"/>
                <a:gd fmla="*/ 42 h 118" name="T3"/>
                <a:gd fmla="*/ 154 w 205" name="T4"/>
                <a:gd fmla="*/ 42 h 118" name="T5"/>
                <a:gd fmla="*/ 154 w 205" name="T6"/>
                <a:gd fmla="*/ 22 h 118" name="T7"/>
                <a:gd fmla="*/ 132 w 205" name="T8"/>
                <a:gd fmla="*/ 0 h 118" name="T9"/>
                <a:gd fmla="*/ 73 w 205" name="T10"/>
                <a:gd fmla="*/ 0 h 118" name="T11"/>
                <a:gd fmla="*/ 51 w 205" name="T12"/>
                <a:gd fmla="*/ 22 h 118" name="T13"/>
                <a:gd fmla="*/ 51 w 205" name="T14"/>
                <a:gd fmla="*/ 42 h 118" name="T15"/>
                <a:gd fmla="*/ 25 w 205" name="T16"/>
                <a:gd fmla="*/ 42 h 118" name="T17"/>
                <a:gd fmla="*/ 22 w 205" name="T18"/>
                <a:gd fmla="*/ 42 h 118" name="T19"/>
                <a:gd fmla="*/ 0 w 205" name="T20"/>
                <a:gd fmla="*/ 64 h 118" name="T21"/>
                <a:gd fmla="*/ 0 w 205" name="T22"/>
                <a:gd fmla="*/ 101 h 118" name="T23"/>
                <a:gd fmla="*/ 54 w 205" name="T24"/>
                <a:gd fmla="*/ 101 h 118" name="T25"/>
                <a:gd fmla="*/ 103 w 205" name="T26"/>
                <a:gd fmla="*/ 118 h 118" name="T27"/>
                <a:gd fmla="*/ 151 w 205" name="T28"/>
                <a:gd fmla="*/ 101 h 118" name="T29"/>
                <a:gd fmla="*/ 205 w 205" name="T30"/>
                <a:gd fmla="*/ 101 h 118" name="T31"/>
                <a:gd fmla="*/ 205 w 205" name="T32"/>
                <a:gd fmla="*/ 64 h 118" name="T33"/>
                <a:gd fmla="*/ 183 w 205" name="T34"/>
                <a:gd fmla="*/ 42 h 118" name="T35"/>
                <a:gd fmla="*/ 67 w 205" name="T36"/>
                <a:gd fmla="*/ 26 h 118" name="T37"/>
                <a:gd fmla="*/ 67 w 205" name="T38"/>
                <a:gd fmla="*/ 22 h 118" name="T39"/>
                <a:gd fmla="*/ 73 w 205" name="T40"/>
                <a:gd fmla="*/ 17 h 118" name="T41"/>
                <a:gd fmla="*/ 132 w 205" name="T42"/>
                <a:gd fmla="*/ 17 h 118" name="T43"/>
                <a:gd fmla="*/ 138 w 205" name="T44"/>
                <a:gd fmla="*/ 22 h 118" name="T45"/>
                <a:gd fmla="*/ 138 w 205" name="T46"/>
                <a:gd fmla="*/ 26 h 118" name="T47"/>
                <a:gd fmla="*/ 138 w 205" name="T48"/>
                <a:gd fmla="*/ 42 h 118" name="T49"/>
                <a:gd fmla="*/ 67 w 205" name="T50"/>
                <a:gd fmla="*/ 42 h 118" name="T51"/>
                <a:gd fmla="*/ 67 w 205" name="T52"/>
                <a:gd fmla="*/ 26 h 118" name="T53"/>
                <a:gd fmla="*/ 101 w 205" name="T54"/>
                <a:gd fmla="*/ 101 h 118" name="T55"/>
                <a:gd fmla="*/ 85 w 205" name="T56"/>
                <a:gd fmla="*/ 86 h 118" name="T57"/>
                <a:gd fmla="*/ 101 w 205" name="T58"/>
                <a:gd fmla="*/ 70 h 118" name="T59"/>
                <a:gd fmla="*/ 117 w 205" name="T60"/>
                <a:gd fmla="*/ 86 h 118" name="T61"/>
                <a:gd fmla="*/ 101 w 205" name="T62"/>
                <a:gd fmla="*/ 101 h 118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18" w="205">
                  <a:moveTo>
                    <a:pt x="183" y="42"/>
                  </a:moveTo>
                  <a:cubicBezTo>
                    <a:pt x="180" y="42"/>
                    <a:pt x="180" y="42"/>
                    <a:pt x="180" y="42"/>
                  </a:cubicBezTo>
                  <a:cubicBezTo>
                    <a:pt x="154" y="42"/>
                    <a:pt x="154" y="42"/>
                    <a:pt x="154" y="42"/>
                  </a:cubicBezTo>
                  <a:cubicBezTo>
                    <a:pt x="154" y="22"/>
                    <a:pt x="154" y="22"/>
                    <a:pt x="154" y="22"/>
                  </a:cubicBezTo>
                  <a:cubicBezTo>
                    <a:pt x="154" y="10"/>
                    <a:pt x="144" y="0"/>
                    <a:pt x="132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61" y="0"/>
                    <a:pt x="51" y="10"/>
                    <a:pt x="51" y="2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10" y="42"/>
                    <a:pt x="0" y="52"/>
                    <a:pt x="0" y="64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54" y="101"/>
                    <a:pt x="54" y="101"/>
                    <a:pt x="54" y="101"/>
                  </a:cubicBezTo>
                  <a:cubicBezTo>
                    <a:pt x="67" y="112"/>
                    <a:pt x="84" y="118"/>
                    <a:pt x="103" y="118"/>
                  </a:cubicBezTo>
                  <a:cubicBezTo>
                    <a:pt x="121" y="118"/>
                    <a:pt x="138" y="112"/>
                    <a:pt x="151" y="101"/>
                  </a:cubicBezTo>
                  <a:cubicBezTo>
                    <a:pt x="205" y="101"/>
                    <a:pt x="205" y="101"/>
                    <a:pt x="205" y="101"/>
                  </a:cubicBezTo>
                  <a:cubicBezTo>
                    <a:pt x="205" y="64"/>
                    <a:pt x="205" y="64"/>
                    <a:pt x="205" y="64"/>
                  </a:cubicBezTo>
                  <a:cubicBezTo>
                    <a:pt x="205" y="52"/>
                    <a:pt x="195" y="42"/>
                    <a:pt x="183" y="42"/>
                  </a:cubicBezTo>
                  <a:close/>
                  <a:moveTo>
                    <a:pt x="67" y="26"/>
                  </a:moveTo>
                  <a:cubicBezTo>
                    <a:pt x="67" y="22"/>
                    <a:pt x="67" y="22"/>
                    <a:pt x="67" y="22"/>
                  </a:cubicBezTo>
                  <a:cubicBezTo>
                    <a:pt x="67" y="19"/>
                    <a:pt x="70" y="17"/>
                    <a:pt x="73" y="17"/>
                  </a:cubicBezTo>
                  <a:cubicBezTo>
                    <a:pt x="132" y="17"/>
                    <a:pt x="132" y="17"/>
                    <a:pt x="132" y="17"/>
                  </a:cubicBezTo>
                  <a:cubicBezTo>
                    <a:pt x="135" y="17"/>
                    <a:pt x="138" y="19"/>
                    <a:pt x="138" y="22"/>
                  </a:cubicBezTo>
                  <a:cubicBezTo>
                    <a:pt x="138" y="26"/>
                    <a:pt x="138" y="26"/>
                    <a:pt x="138" y="26"/>
                  </a:cubicBezTo>
                  <a:cubicBezTo>
                    <a:pt x="138" y="42"/>
                    <a:pt x="138" y="42"/>
                    <a:pt x="138" y="42"/>
                  </a:cubicBezTo>
                  <a:cubicBezTo>
                    <a:pt x="67" y="42"/>
                    <a:pt x="67" y="42"/>
                    <a:pt x="67" y="42"/>
                  </a:cubicBezTo>
                  <a:lnTo>
                    <a:pt x="67" y="26"/>
                  </a:lnTo>
                  <a:close/>
                  <a:moveTo>
                    <a:pt x="101" y="101"/>
                  </a:moveTo>
                  <a:cubicBezTo>
                    <a:pt x="92" y="101"/>
                    <a:pt x="85" y="94"/>
                    <a:pt x="85" y="86"/>
                  </a:cubicBezTo>
                  <a:cubicBezTo>
                    <a:pt x="85" y="77"/>
                    <a:pt x="92" y="70"/>
                    <a:pt x="101" y="70"/>
                  </a:cubicBezTo>
                  <a:cubicBezTo>
                    <a:pt x="110" y="70"/>
                    <a:pt x="117" y="77"/>
                    <a:pt x="117" y="86"/>
                  </a:cubicBezTo>
                  <a:cubicBezTo>
                    <a:pt x="117" y="94"/>
                    <a:pt x="110" y="101"/>
                    <a:pt x="101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</p:grpSp>
      <p:grpSp>
        <p:nvGrpSpPr>
          <p:cNvPr id="48" name="Group 4"/>
          <p:cNvGrpSpPr>
            <a:grpSpLocks noChangeAspect="1"/>
          </p:cNvGrpSpPr>
          <p:nvPr/>
        </p:nvGrpSpPr>
        <p:grpSpPr>
          <a:xfrm>
            <a:off x="6586046" y="3430483"/>
            <a:ext cx="386265" cy="452656"/>
            <a:chOff x="1776" y="1776"/>
            <a:chExt cx="64" cy="75"/>
          </a:xfrm>
          <a:solidFill>
            <a:schemeClr val="bg1"/>
          </a:solidFill>
          <a:effectLst/>
        </p:grpSpPr>
        <p:sp>
          <p:nvSpPr>
            <p:cNvPr id="59" name="Freeform 5"/>
            <p:cNvSpPr/>
            <p:nvPr/>
          </p:nvSpPr>
          <p:spPr bwMode="auto">
            <a:xfrm>
              <a:off x="1795" y="1779"/>
              <a:ext cx="29" cy="26"/>
            </a:xfrm>
            <a:custGeom>
              <a:gdLst>
                <a:gd fmla="*/ 5 w 11" name="T0"/>
                <a:gd fmla="*/ 10 h 10" name="T1"/>
                <a:gd fmla="*/ 5 w 11" name="T2"/>
                <a:gd fmla="*/ 10 h 10" name="T3"/>
                <a:gd fmla="*/ 11 w 11" name="T4"/>
                <a:gd fmla="*/ 5 h 10" name="T5"/>
                <a:gd fmla="*/ 5 w 11" name="T6"/>
                <a:gd fmla="*/ 0 h 10" name="T7"/>
                <a:gd fmla="*/ 5 w 11" name="T8"/>
                <a:gd fmla="*/ 0 h 10" name="T9"/>
                <a:gd fmla="*/ 0 w 11" name="T10"/>
                <a:gd fmla="*/ 5 h 10" name="T11"/>
                <a:gd fmla="*/ 5 w 11" name="T12"/>
                <a:gd fmla="*/ 10 h 1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" w="11">
                  <a:moveTo>
                    <a:pt x="5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60" name="Freeform 6"/>
            <p:cNvSpPr/>
            <p:nvPr/>
          </p:nvSpPr>
          <p:spPr bwMode="auto">
            <a:xfrm>
              <a:off x="1776" y="1810"/>
              <a:ext cx="64" cy="41"/>
            </a:xfrm>
            <a:custGeom>
              <a:gdLst>
                <a:gd fmla="*/ 23 w 24" name="T0"/>
                <a:gd fmla="*/ 3 h 16" name="T1"/>
                <a:gd fmla="*/ 19 w 24" name="T2"/>
                <a:gd fmla="*/ 0 h 16" name="T3"/>
                <a:gd fmla="*/ 19 w 24" name="T4"/>
                <a:gd fmla="*/ 0 h 16" name="T5"/>
                <a:gd fmla="*/ 17 w 24" name="T6"/>
                <a:gd fmla="*/ 0 h 16" name="T7"/>
                <a:gd fmla="*/ 15 w 24" name="T8"/>
                <a:gd fmla="*/ 5 h 16" name="T9"/>
                <a:gd fmla="*/ 12 w 24" name="T10"/>
                <a:gd fmla="*/ 11 h 16" name="T11"/>
                <a:gd fmla="*/ 14 w 24" name="T12"/>
                <a:gd fmla="*/ 7 h 16" name="T13"/>
                <a:gd fmla="*/ 13 w 24" name="T14"/>
                <a:gd fmla="*/ 1 h 16" name="T15"/>
                <a:gd fmla="*/ 13 w 24" name="T16"/>
                <a:gd fmla="*/ 1 h 16" name="T17"/>
                <a:gd fmla="*/ 12 w 24" name="T18"/>
                <a:gd fmla="*/ 0 h 16" name="T19"/>
                <a:gd fmla="*/ 12 w 24" name="T20"/>
                <a:gd fmla="*/ 0 h 16" name="T21"/>
                <a:gd fmla="*/ 12 w 24" name="T22"/>
                <a:gd fmla="*/ 1 h 16" name="T23"/>
                <a:gd fmla="*/ 12 w 24" name="T24"/>
                <a:gd fmla="*/ 1 h 16" name="T25"/>
                <a:gd fmla="*/ 11 w 24" name="T26"/>
                <a:gd fmla="*/ 7 h 16" name="T27"/>
                <a:gd fmla="*/ 10 w 24" name="T28"/>
                <a:gd fmla="*/ 5 h 16" name="T29"/>
                <a:gd fmla="*/ 8 w 24" name="T30"/>
                <a:gd fmla="*/ 0 h 16" name="T31"/>
                <a:gd fmla="*/ 5 w 24" name="T32"/>
                <a:gd fmla="*/ 0 h 16" name="T33"/>
                <a:gd fmla="*/ 5 w 24" name="T34"/>
                <a:gd fmla="*/ 0 h 16" name="T35"/>
                <a:gd fmla="*/ 1 w 24" name="T36"/>
                <a:gd fmla="*/ 3 h 16" name="T37"/>
                <a:gd fmla="*/ 0 w 24" name="T38"/>
                <a:gd fmla="*/ 16 h 16" name="T39"/>
                <a:gd fmla="*/ 4 w 24" name="T40"/>
                <a:gd fmla="*/ 16 h 16" name="T41"/>
                <a:gd fmla="*/ 4 w 24" name="T42"/>
                <a:gd fmla="*/ 6 h 16" name="T43"/>
                <a:gd fmla="*/ 5 w 24" name="T44"/>
                <a:gd fmla="*/ 6 h 16" name="T45"/>
                <a:gd fmla="*/ 5 w 24" name="T46"/>
                <a:gd fmla="*/ 16 h 16" name="T47"/>
                <a:gd fmla="*/ 12 w 24" name="T48"/>
                <a:gd fmla="*/ 16 h 16" name="T49"/>
                <a:gd fmla="*/ 19 w 24" name="T50"/>
                <a:gd fmla="*/ 16 h 16" name="T51"/>
                <a:gd fmla="*/ 19 w 24" name="T52"/>
                <a:gd fmla="*/ 6 h 16" name="T53"/>
                <a:gd fmla="*/ 19 w 24" name="T54"/>
                <a:gd fmla="*/ 6 h 16" name="T55"/>
                <a:gd fmla="*/ 20 w 24" name="T56"/>
                <a:gd fmla="*/ 6 h 16" name="T57"/>
                <a:gd fmla="*/ 20 w 24" name="T58"/>
                <a:gd fmla="*/ 16 h 16" name="T59"/>
                <a:gd fmla="*/ 23 w 24" name="T60"/>
                <a:gd fmla="*/ 16 h 16" name="T61"/>
                <a:gd fmla="*/ 23 w 24" name="T62"/>
                <a:gd fmla="*/ 3 h 16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6" w="24">
                  <a:moveTo>
                    <a:pt x="23" y="3"/>
                  </a:moveTo>
                  <a:cubicBezTo>
                    <a:pt x="22" y="1"/>
                    <a:pt x="20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5"/>
                    <a:pt x="0" y="11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1"/>
                    <a:pt x="24" y="5"/>
                    <a:pt x="2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70" name="Freeform 7"/>
            <p:cNvSpPr/>
            <p:nvPr/>
          </p:nvSpPr>
          <p:spPr bwMode="auto">
            <a:xfrm>
              <a:off x="1795" y="1776"/>
              <a:ext cx="29" cy="26"/>
            </a:xfrm>
            <a:custGeom>
              <a:gdLst>
                <a:gd fmla="*/ 5 w 11" name="T0"/>
                <a:gd fmla="*/ 10 h 10" name="T1"/>
                <a:gd fmla="*/ 5 w 11" name="T2"/>
                <a:gd fmla="*/ 10 h 10" name="T3"/>
                <a:gd fmla="*/ 11 w 11" name="T4"/>
                <a:gd fmla="*/ 5 h 10" name="T5"/>
                <a:gd fmla="*/ 5 w 11" name="T6"/>
                <a:gd fmla="*/ 0 h 10" name="T7"/>
                <a:gd fmla="*/ 5 w 11" name="T8"/>
                <a:gd fmla="*/ 0 h 10" name="T9"/>
                <a:gd fmla="*/ 0 w 11" name="T10"/>
                <a:gd fmla="*/ 5 h 10" name="T11"/>
                <a:gd fmla="*/ 5 w 11" name="T12"/>
                <a:gd fmla="*/ 10 h 1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" w="11">
                  <a:moveTo>
                    <a:pt x="5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72" name="Freeform 8"/>
            <p:cNvSpPr/>
            <p:nvPr/>
          </p:nvSpPr>
          <p:spPr bwMode="auto">
            <a:xfrm>
              <a:off x="1776" y="1807"/>
              <a:ext cx="64" cy="42"/>
            </a:xfrm>
            <a:custGeom>
              <a:gdLst>
                <a:gd fmla="*/ 23 w 24" name="T0"/>
                <a:gd fmla="*/ 3 h 16" name="T1"/>
                <a:gd fmla="*/ 19 w 24" name="T2"/>
                <a:gd fmla="*/ 0 h 16" name="T3"/>
                <a:gd fmla="*/ 19 w 24" name="T4"/>
                <a:gd fmla="*/ 0 h 16" name="T5"/>
                <a:gd fmla="*/ 17 w 24" name="T6"/>
                <a:gd fmla="*/ 0 h 16" name="T7"/>
                <a:gd fmla="*/ 15 w 24" name="T8"/>
                <a:gd fmla="*/ 5 h 16" name="T9"/>
                <a:gd fmla="*/ 12 w 24" name="T10"/>
                <a:gd fmla="*/ 11 h 16" name="T11"/>
                <a:gd fmla="*/ 14 w 24" name="T12"/>
                <a:gd fmla="*/ 7 h 16" name="T13"/>
                <a:gd fmla="*/ 13 w 24" name="T14"/>
                <a:gd fmla="*/ 1 h 16" name="T15"/>
                <a:gd fmla="*/ 13 w 24" name="T16"/>
                <a:gd fmla="*/ 1 h 16" name="T17"/>
                <a:gd fmla="*/ 12 w 24" name="T18"/>
                <a:gd fmla="*/ 0 h 16" name="T19"/>
                <a:gd fmla="*/ 12 w 24" name="T20"/>
                <a:gd fmla="*/ 0 h 16" name="T21"/>
                <a:gd fmla="*/ 12 w 24" name="T22"/>
                <a:gd fmla="*/ 1 h 16" name="T23"/>
                <a:gd fmla="*/ 12 w 24" name="T24"/>
                <a:gd fmla="*/ 1 h 16" name="T25"/>
                <a:gd fmla="*/ 11 w 24" name="T26"/>
                <a:gd fmla="*/ 7 h 16" name="T27"/>
                <a:gd fmla="*/ 10 w 24" name="T28"/>
                <a:gd fmla="*/ 5 h 16" name="T29"/>
                <a:gd fmla="*/ 8 w 24" name="T30"/>
                <a:gd fmla="*/ 0 h 16" name="T31"/>
                <a:gd fmla="*/ 5 w 24" name="T32"/>
                <a:gd fmla="*/ 0 h 16" name="T33"/>
                <a:gd fmla="*/ 5 w 24" name="T34"/>
                <a:gd fmla="*/ 0 h 16" name="T35"/>
                <a:gd fmla="*/ 1 w 24" name="T36"/>
                <a:gd fmla="*/ 3 h 16" name="T37"/>
                <a:gd fmla="*/ 0 w 24" name="T38"/>
                <a:gd fmla="*/ 16 h 16" name="T39"/>
                <a:gd fmla="*/ 4 w 24" name="T40"/>
                <a:gd fmla="*/ 16 h 16" name="T41"/>
                <a:gd fmla="*/ 4 w 24" name="T42"/>
                <a:gd fmla="*/ 6 h 16" name="T43"/>
                <a:gd fmla="*/ 5 w 24" name="T44"/>
                <a:gd fmla="*/ 6 h 16" name="T45"/>
                <a:gd fmla="*/ 5 w 24" name="T46"/>
                <a:gd fmla="*/ 16 h 16" name="T47"/>
                <a:gd fmla="*/ 12 w 24" name="T48"/>
                <a:gd fmla="*/ 16 h 16" name="T49"/>
                <a:gd fmla="*/ 19 w 24" name="T50"/>
                <a:gd fmla="*/ 16 h 16" name="T51"/>
                <a:gd fmla="*/ 19 w 24" name="T52"/>
                <a:gd fmla="*/ 6 h 16" name="T53"/>
                <a:gd fmla="*/ 19 w 24" name="T54"/>
                <a:gd fmla="*/ 6 h 16" name="T55"/>
                <a:gd fmla="*/ 20 w 24" name="T56"/>
                <a:gd fmla="*/ 6 h 16" name="T57"/>
                <a:gd fmla="*/ 20 w 24" name="T58"/>
                <a:gd fmla="*/ 16 h 16" name="T59"/>
                <a:gd fmla="*/ 23 w 24" name="T60"/>
                <a:gd fmla="*/ 16 h 16" name="T61"/>
                <a:gd fmla="*/ 23 w 24" name="T62"/>
                <a:gd fmla="*/ 3 h 16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6" w="24">
                  <a:moveTo>
                    <a:pt x="23" y="3"/>
                  </a:moveTo>
                  <a:cubicBezTo>
                    <a:pt x="22" y="1"/>
                    <a:pt x="20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5"/>
                    <a:pt x="0" y="11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1"/>
                    <a:pt x="24" y="5"/>
                    <a:pt x="2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oup 13"/>
          <p:cNvGrpSpPr>
            <a:grpSpLocks noChangeAspect="1"/>
          </p:cNvGrpSpPr>
          <p:nvPr/>
        </p:nvGrpSpPr>
        <p:grpSpPr>
          <a:xfrm>
            <a:off x="8304983" y="1628127"/>
            <a:ext cx="394318" cy="398977"/>
            <a:chOff x="2426" y="2781"/>
            <a:chExt cx="593" cy="600"/>
          </a:xfrm>
          <a:solidFill>
            <a:schemeClr val="bg1"/>
          </a:solidFill>
          <a:effectLst/>
        </p:grpSpPr>
        <p:sp>
          <p:nvSpPr>
            <p:cNvPr id="75" name="Freeform 14"/>
            <p:cNvSpPr/>
            <p:nvPr/>
          </p:nvSpPr>
          <p:spPr bwMode="auto">
            <a:xfrm>
              <a:off x="2442" y="2805"/>
              <a:ext cx="577" cy="576"/>
            </a:xfrm>
            <a:custGeom>
              <a:gdLst>
                <a:gd fmla="*/ 0 w 241" name="T0"/>
                <a:gd fmla="*/ 115 h 241" name="T1"/>
                <a:gd fmla="*/ 0 w 241" name="T2"/>
                <a:gd fmla="*/ 121 h 241" name="T3"/>
                <a:gd fmla="*/ 121 w 241" name="T4"/>
                <a:gd fmla="*/ 241 h 241" name="T5"/>
                <a:gd fmla="*/ 241 w 241" name="T6"/>
                <a:gd fmla="*/ 121 h 241" name="T7"/>
                <a:gd fmla="*/ 121 w 241" name="T8"/>
                <a:gd fmla="*/ 0 h 241" name="T9"/>
                <a:gd fmla="*/ 121 w 241" name="T10"/>
                <a:gd fmla="*/ 115 h 241" name="T11"/>
                <a:gd fmla="*/ 0 w 241" name="T12"/>
                <a:gd fmla="*/ 115 h 24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41" w="241">
                  <a:moveTo>
                    <a:pt x="0" y="115"/>
                  </a:moveTo>
                  <a:cubicBezTo>
                    <a:pt x="0" y="117"/>
                    <a:pt x="0" y="119"/>
                    <a:pt x="0" y="121"/>
                  </a:cubicBezTo>
                  <a:cubicBezTo>
                    <a:pt x="0" y="187"/>
                    <a:pt x="54" y="241"/>
                    <a:pt x="121" y="241"/>
                  </a:cubicBezTo>
                  <a:cubicBezTo>
                    <a:pt x="187" y="241"/>
                    <a:pt x="241" y="187"/>
                    <a:pt x="241" y="121"/>
                  </a:cubicBezTo>
                  <a:cubicBezTo>
                    <a:pt x="241" y="54"/>
                    <a:pt x="187" y="0"/>
                    <a:pt x="121" y="0"/>
                  </a:cubicBezTo>
                  <a:cubicBezTo>
                    <a:pt x="121" y="115"/>
                    <a:pt x="121" y="115"/>
                    <a:pt x="121" y="115"/>
                  </a:cubicBezTo>
                  <a:lnTo>
                    <a:pt x="0" y="1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  <a:latin charset="0" pitchFamily="34" typeface="Arial"/>
                <a:ea charset="-122" panose="020b0503020204020204" pitchFamily="34" typeface="微软雅黑"/>
                <a:sym charset="0" pitchFamily="34" typeface="Arial"/>
              </a:endParaRPr>
            </a:p>
          </p:txBody>
        </p:sp>
        <p:sp>
          <p:nvSpPr>
            <p:cNvPr id="76" name="Freeform 15"/>
            <p:cNvSpPr>
              <a:spLocks noEditPoints="1"/>
            </p:cNvSpPr>
            <p:nvPr/>
          </p:nvSpPr>
          <p:spPr bwMode="auto">
            <a:xfrm>
              <a:off x="2426" y="2781"/>
              <a:ext cx="275" cy="273"/>
            </a:xfrm>
            <a:custGeom>
              <a:gdLst>
                <a:gd fmla="*/ 0 w 115" name="T0"/>
                <a:gd fmla="*/ 114 h 114" name="T1"/>
                <a:gd fmla="*/ 115 w 115" name="T2"/>
                <a:gd fmla="*/ 114 h 114" name="T3"/>
                <a:gd fmla="*/ 115 w 115" name="T4"/>
                <a:gd fmla="*/ 0 h 114" name="T5"/>
                <a:gd fmla="*/ 0 w 115" name="T6"/>
                <a:gd fmla="*/ 114 h 114" name="T7"/>
                <a:gd fmla="*/ 15 w 115" name="T8"/>
                <a:gd fmla="*/ 104 h 114" name="T9"/>
                <a:gd fmla="*/ 104 w 115" name="T10"/>
                <a:gd fmla="*/ 14 h 114" name="T11"/>
                <a:gd fmla="*/ 104 w 115" name="T12"/>
                <a:gd fmla="*/ 104 h 114" name="T13"/>
                <a:gd fmla="*/ 15 w 115" name="T14"/>
                <a:gd fmla="*/ 104 h 11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14" w="115">
                  <a:moveTo>
                    <a:pt x="0" y="114"/>
                  </a:moveTo>
                  <a:cubicBezTo>
                    <a:pt x="115" y="114"/>
                    <a:pt x="115" y="114"/>
                    <a:pt x="115" y="114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51" y="0"/>
                    <a:pt x="0" y="51"/>
                    <a:pt x="0" y="114"/>
                  </a:cubicBezTo>
                  <a:close/>
                  <a:moveTo>
                    <a:pt x="15" y="104"/>
                  </a:moveTo>
                  <a:cubicBezTo>
                    <a:pt x="15" y="54"/>
                    <a:pt x="55" y="14"/>
                    <a:pt x="104" y="14"/>
                  </a:cubicBezTo>
                  <a:cubicBezTo>
                    <a:pt x="104" y="104"/>
                    <a:pt x="104" y="104"/>
                    <a:pt x="104" y="104"/>
                  </a:cubicBezTo>
                  <a:lnTo>
                    <a:pt x="15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  <a:latin charset="0" pitchFamily="34" typeface="Arial"/>
                <a:ea charset="-122" panose="020b0503020204020204" pitchFamily="34" typeface="微软雅黑"/>
                <a:sym charset="0" pitchFamily="34" typeface="Arial"/>
              </a:endParaRPr>
            </a:p>
          </p:txBody>
        </p:sp>
      </p:grpSp>
    </p:spTree>
    <p:custDataLst>
      <p:tags r:id="rId5"/>
    </p:custDataLst>
    <p:extLst>
      <p:ext uri="{BB962C8B-B14F-4D97-AF65-F5344CB8AC3E}">
        <p14:creationId val="111949818"/>
      </p:ext>
    </p:extLst>
  </p:cSld>
  <p:clrMapOvr>
    <a:masterClrMapping/>
  </p:clrMapOvr>
  <mc:AlternateContent>
    <mc:Choice Requires="p14">
      <p:transition p14:dur="4000" spd="slow">
        <p14:vortex dir="r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1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8" nodeType="withEffect" presetClass="path" presetID="64" presetSubtype="0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.00087 -0.00679 L -0.58542 -0.34105" pathEditMode="relative" ptsTypes="AA" rAng="0">
                                      <p:cBhvr>
                                        <p:cTn dur="1000" fill="hold" id="19" spd="-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23" y="-16728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1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22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27" nodeType="withEffect" presetClass="path" presetID="64" presetSubtype="0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0451 -0.00834 L -0.51458 -0.12017" pathEditMode="relative" ptsTypes="AA" rAng="0">
                                      <p:cBhvr>
                                        <p:cTn dur="1000" fill="hold" id="28" spd="-100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955" y="-5592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1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6" nodeType="withEffect" presetClass="path" presetID="64" presetSubtype="0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729 -0.00555 L -0.84097 -0.54228" pathEditMode="relative" ptsTypes="AA" rAng="0">
                                      <p:cBhvr>
                                        <p:cTn dur="1000" fill="hold" id="37" spd="-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684" y="-26852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4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5" nodeType="withEffect" presetClass="path" presetID="64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46 0.0034 L -0.90989 -0.31111" pathEditMode="relative" ptsTypes="AA" rAng="0">
                                      <p:cBhvr>
                                        <p:cTn dur="1000" fill="hold" id="46" spd="-100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122" y="-15741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1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49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3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54" nodeType="withEffect" presetClass="path" presetID="64" presetSubtype="0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0555 -0.00833 L -0.80277 -0.22623" pathEditMode="relative" ptsTypes="AA" rAng="0">
                                      <p:cBhvr>
                                        <p:cTn dur="1000" fill="hold" id="55" spd="-100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861" y="-10895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1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58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62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63" nodeType="withEffect" presetClass="path" presetID="64" presetSubtype="0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.02501 0.04444 L -0.79688 -0.88488" pathEditMode="relative" ptsTypes="AA" rAng="0">
                                      <p:cBhvr>
                                        <p:cTn dur="1000" fill="hold" id="64" spd="-100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094" y="-46481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1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67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71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72" nodeType="withEffect" presetClass="path" presetID="64" presetSubtype="0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0312 -0.00587 L -0.44062 -0.70031" pathEditMode="relative" ptsTypes="AA" rAng="0">
                                      <p:cBhvr>
                                        <p:cTn dur="1000" fill="hold" id="73" spd="-100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75" y="-34722"/>
                                    </p:animMotion>
                                  </p:childTnLst>
                                </p:cTn>
                              </p:par>
                              <p:par>
                                <p:cTn fill="hold" id="74" nodeType="withEffect" presetClass="entr" presetID="1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76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8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9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8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1" nodeType="withEffect" presetClass="path" presetID="64" presetSubtype="0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.025 -0.00524 L -0.59705 -0.67006" pathEditMode="relative" ptsTypes="AA" rAng="0">
                                      <p:cBhvr>
                                        <p:cTn dur="1000" fill="hold" id="82" spd="-100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11" y="-33241"/>
                                    </p:animMotion>
                                  </p:childTnLst>
                                </p:cTn>
                              </p:par>
                              <p:par>
                                <p:cTn fill="hold" id="83" nodeType="withEffect" presetClass="entr" presetID="1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85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8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89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0" nodeType="withEffect" presetClass="path" presetID="64" presetSubtype="0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25 -0.01821 L -0.35486 -0.86821" pathEditMode="relative" ptsTypes="AA" rAng="0">
                                      <p:cBhvr>
                                        <p:cTn dur="1000" fill="hold" id="91" spd="-100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93" y="-4250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92" nodeType="withEffect" presetClass="entr" presetID="1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94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96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7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8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9" nodeType="withEffect" presetClass="path" presetID="64" presetSubtype="0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0.01475 -0.00988 L -0.72725 -0.6821" pathEditMode="relative" ptsTypes="AA" rAng="0">
                                      <p:cBhvr>
                                        <p:cTn dur="1000" fill="hold" id="100" spd="-100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625" y="-3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1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fill="hold" grpId="0" id="102" nodeType="afterEffect" presetClass="entr" presetID="53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5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6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7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fill="hold" grpId="0" id="108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2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4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5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6" nodeType="withEffect" presetClass="entr" presetID="23" presetSubtype="16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9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0" nodeType="withEffect" presetClass="entr" presetID="23" presetSubtype="16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2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3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1" id="124" nodeType="withEffect" presetClass="emph" presetID="34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0 L 0 -0.07213" pathEditMode="relative" ptsTypes="">
                                      <p:cBhvr>
                                        <p:cTn accel="50000" autoRev="1" decel="50000" dur="250" fill="hold" id="1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dur="125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dur="125" fill="hold" id="127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dur="125" fill="hold" id="128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dur="125" fill="hold" id="129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13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2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4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5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13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38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9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14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2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3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4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5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id="14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8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9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1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15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4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6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38"/>
      <p:bldP grpId="0" spid="39"/>
      <p:bldP grpId="0" spid="40"/>
      <p:bldP grpId="0" spid="49"/>
      <p:bldP grpId="1" spid="49"/>
      <p:bldP grpId="2" spid="49"/>
      <p:bldP grpId="0" spid="30"/>
      <p:bldP grpId="1" spid="30"/>
      <p:bldP grpId="2" spid="30"/>
      <p:bldP grpId="0" spid="61"/>
      <p:bldP grpId="1" spid="61"/>
      <p:bldP grpId="2" spid="61"/>
      <p:bldP grpId="0" spid="62"/>
      <p:bldP grpId="1" spid="62"/>
      <p:bldP grpId="2" spid="62"/>
      <p:bldP grpId="0" spid="67"/>
      <p:bldP grpId="1" spid="67"/>
      <p:bldP grpId="0" spid="41"/>
      <p:bldP grpId="0" spid="6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pc="300" sz="2000">
                <a:latin charset="-122" pitchFamily="2" typeface="方正兰亭细黑_GBK"/>
                <a:ea charset="-122" pitchFamily="2" typeface="方正兰亭细黑_GBK"/>
              </a:rPr>
              <a:t>解决问题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21894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SOLVE THE PROBLEM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86349" y="950663"/>
            <a:ext cx="7498080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发现问题是解决问题的先决条件，但仅仅满足有提出问题是不够的，提出问题的目的是为了有效解决问题。人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生就是解决一系列问题的过程。个体克服生活、学习、实践中新的矛盾时的复杂心理活动，其中主要是思维活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动。教育心理学着重研究学生学习知识、应用知识中的问题解决。</a:t>
            </a:r>
          </a:p>
        </p:txBody>
      </p:sp>
      <p:cxnSp>
        <p:nvCxnSpPr>
          <p:cNvPr id="3" name="直接连接符 2"/>
          <p:cNvCxnSpPr/>
          <p:nvPr/>
        </p:nvCxnSpPr>
        <p:spPr>
          <a:xfrm>
            <a:off x="2011639" y="2842836"/>
            <a:ext cx="5281318" cy="0"/>
          </a:xfrm>
          <a:prstGeom prst="line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椭圆 24"/>
          <p:cNvSpPr/>
          <p:nvPr/>
        </p:nvSpPr>
        <p:spPr>
          <a:xfrm>
            <a:off x="4922332" y="2290797"/>
            <a:ext cx="1118835" cy="1118835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8" name="组合 27"/>
          <p:cNvGrpSpPr/>
          <p:nvPr/>
        </p:nvGrpSpPr>
        <p:grpSpPr>
          <a:xfrm>
            <a:off x="6741829" y="2299086"/>
            <a:ext cx="1102257" cy="1102257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29" name="同心圆 2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 flip="none" rotWithShape="1">
              <a:gsLst>
                <a:gs pos="0">
                  <a:srgbClr val="009900">
                    <a:shade val="30000"/>
                    <a:satMod val="115000"/>
                  </a:srgbClr>
                </a:gs>
                <a:gs pos="50000">
                  <a:srgbClr val="009900">
                    <a:shade val="67500"/>
                    <a:satMod val="115000"/>
                  </a:srgbClr>
                </a:gs>
                <a:gs pos="100000">
                  <a:srgbClr val="009900">
                    <a:shade val="100000"/>
                    <a:satMod val="115000"/>
                  </a:srgb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 flip="none" rotWithShape="1">
              <a:gsLst>
                <a:gs pos="0">
                  <a:srgbClr val="009900">
                    <a:shade val="30000"/>
                    <a:satMod val="115000"/>
                  </a:srgbClr>
                </a:gs>
                <a:gs pos="50000">
                  <a:srgbClr val="009900">
                    <a:shade val="67500"/>
                    <a:satMod val="115000"/>
                  </a:srgbClr>
                </a:gs>
                <a:gs pos="100000">
                  <a:srgbClr val="009900">
                    <a:shade val="100000"/>
                    <a:satMod val="115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1" name="椭圆 30"/>
          <p:cNvSpPr/>
          <p:nvPr/>
        </p:nvSpPr>
        <p:spPr>
          <a:xfrm>
            <a:off x="1299914" y="2290797"/>
            <a:ext cx="1118835" cy="1118835"/>
          </a:xfrm>
          <a:prstGeom prst="ellipse">
            <a:avLst/>
          </a:prstGeom>
          <a:solidFill>
            <a:srgbClr val="FF5050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2" name="组合 31"/>
          <p:cNvGrpSpPr/>
          <p:nvPr/>
        </p:nvGrpSpPr>
        <p:grpSpPr>
          <a:xfrm>
            <a:off x="3119412" y="2299086"/>
            <a:ext cx="1102257" cy="1102257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33" name="同心圆 3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rgbClr val="FF9933"/>
                </a:gs>
                <a:gs pos="100000">
                  <a:srgbClr val="FFC000"/>
                </a:gs>
              </a:gsLst>
              <a:lin ang="6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FF9933"/>
                </a:gs>
                <a:gs pos="100000">
                  <a:srgbClr val="FFC000"/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356629" y="3694368"/>
            <a:ext cx="99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  <a:cs charset="2" pitchFamily="2" typeface="方正兰亭细黑_GBK_M"/>
              </a:rPr>
              <a:t>发现问题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167838" y="3694368"/>
            <a:ext cx="99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  <a:cs charset="2" pitchFamily="2" typeface="方正兰亭细黑_GBK_M"/>
              </a:rPr>
              <a:t>分析问题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91746" y="3694368"/>
            <a:ext cx="99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  <a:cs charset="2" pitchFamily="2" typeface="方正兰亭细黑_GBK_M"/>
              </a:rPr>
              <a:t>提出假设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15655" y="3694368"/>
            <a:ext cx="9956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  <a:cs charset="2" pitchFamily="2" typeface="方正兰亭细黑_GBK_M"/>
              </a:rPr>
              <a:t>检验假设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3428458" y="2574908"/>
            <a:ext cx="498085" cy="492949"/>
            <a:chOff x="6967126" y="4092464"/>
            <a:chExt cx="453105" cy="448433"/>
          </a:xfrm>
          <a:solidFill>
            <a:schemeClr val="bg1"/>
          </a:solidFill>
          <a:effectLst/>
        </p:grpSpPr>
        <p:sp>
          <p:nvSpPr>
            <p:cNvPr id="26" name="Freeform 136"/>
            <p:cNvSpPr/>
            <p:nvPr/>
          </p:nvSpPr>
          <p:spPr bwMode="auto">
            <a:xfrm>
              <a:off x="6967126" y="4343773"/>
              <a:ext cx="453105" cy="197124"/>
            </a:xfrm>
            <a:custGeom>
              <a:gdLst>
                <a:gd fmla="*/ 103 w 205" name="T0"/>
                <a:gd fmla="*/ 19 h 89" name="T1"/>
                <a:gd fmla="*/ 47 w 205" name="T2"/>
                <a:gd fmla="*/ 0 h 89" name="T3"/>
                <a:gd fmla="*/ 0 w 205" name="T4"/>
                <a:gd fmla="*/ 0 h 89" name="T5"/>
                <a:gd fmla="*/ 0 w 205" name="T6"/>
                <a:gd fmla="*/ 67 h 89" name="T7"/>
                <a:gd fmla="*/ 22 w 205" name="T8"/>
                <a:gd fmla="*/ 89 h 89" name="T9"/>
                <a:gd fmla="*/ 183 w 205" name="T10"/>
                <a:gd fmla="*/ 89 h 89" name="T11"/>
                <a:gd fmla="*/ 205 w 205" name="T12"/>
                <a:gd fmla="*/ 67 h 89" name="T13"/>
                <a:gd fmla="*/ 205 w 205" name="T14"/>
                <a:gd fmla="*/ 0 h 89" name="T15"/>
                <a:gd fmla="*/ 158 w 205" name="T16"/>
                <a:gd fmla="*/ 0 h 89" name="T17"/>
                <a:gd fmla="*/ 103 w 205" name="T18"/>
                <a:gd fmla="*/ 19 h 8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9" w="205">
                  <a:moveTo>
                    <a:pt x="103" y="19"/>
                  </a:moveTo>
                  <a:cubicBezTo>
                    <a:pt x="82" y="19"/>
                    <a:pt x="62" y="12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9"/>
                    <a:pt x="10" y="89"/>
                    <a:pt x="22" y="89"/>
                  </a:cubicBezTo>
                  <a:cubicBezTo>
                    <a:pt x="183" y="89"/>
                    <a:pt x="183" y="89"/>
                    <a:pt x="183" y="89"/>
                  </a:cubicBezTo>
                  <a:cubicBezTo>
                    <a:pt x="195" y="89"/>
                    <a:pt x="205" y="79"/>
                    <a:pt x="205" y="67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43" y="12"/>
                    <a:pt x="124" y="19"/>
                    <a:pt x="10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27" name="Freeform 137"/>
            <p:cNvSpPr>
              <a:spLocks noEditPoints="1"/>
            </p:cNvSpPr>
            <p:nvPr/>
          </p:nvSpPr>
          <p:spPr bwMode="auto">
            <a:xfrm>
              <a:off x="6967126" y="4092464"/>
              <a:ext cx="453105" cy="260652"/>
            </a:xfrm>
            <a:custGeom>
              <a:gdLst>
                <a:gd fmla="*/ 183 w 205" name="T0"/>
                <a:gd fmla="*/ 42 h 118" name="T1"/>
                <a:gd fmla="*/ 180 w 205" name="T2"/>
                <a:gd fmla="*/ 42 h 118" name="T3"/>
                <a:gd fmla="*/ 154 w 205" name="T4"/>
                <a:gd fmla="*/ 42 h 118" name="T5"/>
                <a:gd fmla="*/ 154 w 205" name="T6"/>
                <a:gd fmla="*/ 22 h 118" name="T7"/>
                <a:gd fmla="*/ 132 w 205" name="T8"/>
                <a:gd fmla="*/ 0 h 118" name="T9"/>
                <a:gd fmla="*/ 73 w 205" name="T10"/>
                <a:gd fmla="*/ 0 h 118" name="T11"/>
                <a:gd fmla="*/ 51 w 205" name="T12"/>
                <a:gd fmla="*/ 22 h 118" name="T13"/>
                <a:gd fmla="*/ 51 w 205" name="T14"/>
                <a:gd fmla="*/ 42 h 118" name="T15"/>
                <a:gd fmla="*/ 25 w 205" name="T16"/>
                <a:gd fmla="*/ 42 h 118" name="T17"/>
                <a:gd fmla="*/ 22 w 205" name="T18"/>
                <a:gd fmla="*/ 42 h 118" name="T19"/>
                <a:gd fmla="*/ 0 w 205" name="T20"/>
                <a:gd fmla="*/ 64 h 118" name="T21"/>
                <a:gd fmla="*/ 0 w 205" name="T22"/>
                <a:gd fmla="*/ 101 h 118" name="T23"/>
                <a:gd fmla="*/ 54 w 205" name="T24"/>
                <a:gd fmla="*/ 101 h 118" name="T25"/>
                <a:gd fmla="*/ 103 w 205" name="T26"/>
                <a:gd fmla="*/ 118 h 118" name="T27"/>
                <a:gd fmla="*/ 151 w 205" name="T28"/>
                <a:gd fmla="*/ 101 h 118" name="T29"/>
                <a:gd fmla="*/ 205 w 205" name="T30"/>
                <a:gd fmla="*/ 101 h 118" name="T31"/>
                <a:gd fmla="*/ 205 w 205" name="T32"/>
                <a:gd fmla="*/ 64 h 118" name="T33"/>
                <a:gd fmla="*/ 183 w 205" name="T34"/>
                <a:gd fmla="*/ 42 h 118" name="T35"/>
                <a:gd fmla="*/ 67 w 205" name="T36"/>
                <a:gd fmla="*/ 26 h 118" name="T37"/>
                <a:gd fmla="*/ 67 w 205" name="T38"/>
                <a:gd fmla="*/ 22 h 118" name="T39"/>
                <a:gd fmla="*/ 73 w 205" name="T40"/>
                <a:gd fmla="*/ 17 h 118" name="T41"/>
                <a:gd fmla="*/ 132 w 205" name="T42"/>
                <a:gd fmla="*/ 17 h 118" name="T43"/>
                <a:gd fmla="*/ 138 w 205" name="T44"/>
                <a:gd fmla="*/ 22 h 118" name="T45"/>
                <a:gd fmla="*/ 138 w 205" name="T46"/>
                <a:gd fmla="*/ 26 h 118" name="T47"/>
                <a:gd fmla="*/ 138 w 205" name="T48"/>
                <a:gd fmla="*/ 42 h 118" name="T49"/>
                <a:gd fmla="*/ 67 w 205" name="T50"/>
                <a:gd fmla="*/ 42 h 118" name="T51"/>
                <a:gd fmla="*/ 67 w 205" name="T52"/>
                <a:gd fmla="*/ 26 h 118" name="T53"/>
                <a:gd fmla="*/ 101 w 205" name="T54"/>
                <a:gd fmla="*/ 101 h 118" name="T55"/>
                <a:gd fmla="*/ 85 w 205" name="T56"/>
                <a:gd fmla="*/ 86 h 118" name="T57"/>
                <a:gd fmla="*/ 101 w 205" name="T58"/>
                <a:gd fmla="*/ 70 h 118" name="T59"/>
                <a:gd fmla="*/ 117 w 205" name="T60"/>
                <a:gd fmla="*/ 86 h 118" name="T61"/>
                <a:gd fmla="*/ 101 w 205" name="T62"/>
                <a:gd fmla="*/ 101 h 118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18" w="205">
                  <a:moveTo>
                    <a:pt x="183" y="42"/>
                  </a:moveTo>
                  <a:cubicBezTo>
                    <a:pt x="180" y="42"/>
                    <a:pt x="180" y="42"/>
                    <a:pt x="180" y="42"/>
                  </a:cubicBezTo>
                  <a:cubicBezTo>
                    <a:pt x="154" y="42"/>
                    <a:pt x="154" y="42"/>
                    <a:pt x="154" y="42"/>
                  </a:cubicBezTo>
                  <a:cubicBezTo>
                    <a:pt x="154" y="22"/>
                    <a:pt x="154" y="22"/>
                    <a:pt x="154" y="22"/>
                  </a:cubicBezTo>
                  <a:cubicBezTo>
                    <a:pt x="154" y="10"/>
                    <a:pt x="144" y="0"/>
                    <a:pt x="132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61" y="0"/>
                    <a:pt x="51" y="10"/>
                    <a:pt x="51" y="2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10" y="42"/>
                    <a:pt x="0" y="52"/>
                    <a:pt x="0" y="64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54" y="101"/>
                    <a:pt x="54" y="101"/>
                    <a:pt x="54" y="101"/>
                  </a:cubicBezTo>
                  <a:cubicBezTo>
                    <a:pt x="67" y="112"/>
                    <a:pt x="84" y="118"/>
                    <a:pt x="103" y="118"/>
                  </a:cubicBezTo>
                  <a:cubicBezTo>
                    <a:pt x="121" y="118"/>
                    <a:pt x="138" y="112"/>
                    <a:pt x="151" y="101"/>
                  </a:cubicBezTo>
                  <a:cubicBezTo>
                    <a:pt x="205" y="101"/>
                    <a:pt x="205" y="101"/>
                    <a:pt x="205" y="101"/>
                  </a:cubicBezTo>
                  <a:cubicBezTo>
                    <a:pt x="205" y="64"/>
                    <a:pt x="205" y="64"/>
                    <a:pt x="205" y="64"/>
                  </a:cubicBezTo>
                  <a:cubicBezTo>
                    <a:pt x="205" y="52"/>
                    <a:pt x="195" y="42"/>
                    <a:pt x="183" y="42"/>
                  </a:cubicBezTo>
                  <a:close/>
                  <a:moveTo>
                    <a:pt x="67" y="26"/>
                  </a:moveTo>
                  <a:cubicBezTo>
                    <a:pt x="67" y="22"/>
                    <a:pt x="67" y="22"/>
                    <a:pt x="67" y="22"/>
                  </a:cubicBezTo>
                  <a:cubicBezTo>
                    <a:pt x="67" y="19"/>
                    <a:pt x="70" y="17"/>
                    <a:pt x="73" y="17"/>
                  </a:cubicBezTo>
                  <a:cubicBezTo>
                    <a:pt x="132" y="17"/>
                    <a:pt x="132" y="17"/>
                    <a:pt x="132" y="17"/>
                  </a:cubicBezTo>
                  <a:cubicBezTo>
                    <a:pt x="135" y="17"/>
                    <a:pt x="138" y="19"/>
                    <a:pt x="138" y="22"/>
                  </a:cubicBezTo>
                  <a:cubicBezTo>
                    <a:pt x="138" y="26"/>
                    <a:pt x="138" y="26"/>
                    <a:pt x="138" y="26"/>
                  </a:cubicBezTo>
                  <a:cubicBezTo>
                    <a:pt x="138" y="42"/>
                    <a:pt x="138" y="42"/>
                    <a:pt x="138" y="42"/>
                  </a:cubicBezTo>
                  <a:cubicBezTo>
                    <a:pt x="67" y="42"/>
                    <a:pt x="67" y="42"/>
                    <a:pt x="67" y="42"/>
                  </a:cubicBezTo>
                  <a:lnTo>
                    <a:pt x="67" y="26"/>
                  </a:lnTo>
                  <a:close/>
                  <a:moveTo>
                    <a:pt x="101" y="101"/>
                  </a:moveTo>
                  <a:cubicBezTo>
                    <a:pt x="92" y="101"/>
                    <a:pt x="85" y="94"/>
                    <a:pt x="85" y="86"/>
                  </a:cubicBezTo>
                  <a:cubicBezTo>
                    <a:pt x="85" y="77"/>
                    <a:pt x="92" y="70"/>
                    <a:pt x="101" y="70"/>
                  </a:cubicBezTo>
                  <a:cubicBezTo>
                    <a:pt x="110" y="70"/>
                    <a:pt x="117" y="77"/>
                    <a:pt x="117" y="86"/>
                  </a:cubicBezTo>
                  <a:cubicBezTo>
                    <a:pt x="117" y="94"/>
                    <a:pt x="110" y="101"/>
                    <a:pt x="101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</p:grpSp>
      <p:grpSp>
        <p:nvGrpSpPr>
          <p:cNvPr id="44" name="Group 4"/>
          <p:cNvGrpSpPr>
            <a:grpSpLocks noChangeAspect="1"/>
          </p:cNvGrpSpPr>
          <p:nvPr/>
        </p:nvGrpSpPr>
        <p:grpSpPr>
          <a:xfrm>
            <a:off x="7070055" y="2525473"/>
            <a:ext cx="503332" cy="589846"/>
            <a:chOff x="1776" y="1776"/>
            <a:chExt cx="64" cy="75"/>
          </a:xfrm>
          <a:solidFill>
            <a:schemeClr val="bg1"/>
          </a:solidFill>
          <a:effectLst/>
        </p:grpSpPr>
        <p:sp>
          <p:nvSpPr>
            <p:cNvPr id="45" name="Freeform 5"/>
            <p:cNvSpPr/>
            <p:nvPr/>
          </p:nvSpPr>
          <p:spPr bwMode="auto">
            <a:xfrm>
              <a:off x="1795" y="1779"/>
              <a:ext cx="29" cy="26"/>
            </a:xfrm>
            <a:custGeom>
              <a:gdLst>
                <a:gd fmla="*/ 5 w 11" name="T0"/>
                <a:gd fmla="*/ 10 h 10" name="T1"/>
                <a:gd fmla="*/ 5 w 11" name="T2"/>
                <a:gd fmla="*/ 10 h 10" name="T3"/>
                <a:gd fmla="*/ 11 w 11" name="T4"/>
                <a:gd fmla="*/ 5 h 10" name="T5"/>
                <a:gd fmla="*/ 5 w 11" name="T6"/>
                <a:gd fmla="*/ 0 h 10" name="T7"/>
                <a:gd fmla="*/ 5 w 11" name="T8"/>
                <a:gd fmla="*/ 0 h 10" name="T9"/>
                <a:gd fmla="*/ 0 w 11" name="T10"/>
                <a:gd fmla="*/ 5 h 10" name="T11"/>
                <a:gd fmla="*/ 5 w 11" name="T12"/>
                <a:gd fmla="*/ 10 h 1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" w="11">
                  <a:moveTo>
                    <a:pt x="5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46" name="Freeform 6"/>
            <p:cNvSpPr/>
            <p:nvPr/>
          </p:nvSpPr>
          <p:spPr bwMode="auto">
            <a:xfrm>
              <a:off x="1776" y="1810"/>
              <a:ext cx="64" cy="41"/>
            </a:xfrm>
            <a:custGeom>
              <a:gdLst>
                <a:gd fmla="*/ 23 w 24" name="T0"/>
                <a:gd fmla="*/ 3 h 16" name="T1"/>
                <a:gd fmla="*/ 19 w 24" name="T2"/>
                <a:gd fmla="*/ 0 h 16" name="T3"/>
                <a:gd fmla="*/ 19 w 24" name="T4"/>
                <a:gd fmla="*/ 0 h 16" name="T5"/>
                <a:gd fmla="*/ 17 w 24" name="T6"/>
                <a:gd fmla="*/ 0 h 16" name="T7"/>
                <a:gd fmla="*/ 15 w 24" name="T8"/>
                <a:gd fmla="*/ 5 h 16" name="T9"/>
                <a:gd fmla="*/ 12 w 24" name="T10"/>
                <a:gd fmla="*/ 11 h 16" name="T11"/>
                <a:gd fmla="*/ 14 w 24" name="T12"/>
                <a:gd fmla="*/ 7 h 16" name="T13"/>
                <a:gd fmla="*/ 13 w 24" name="T14"/>
                <a:gd fmla="*/ 1 h 16" name="T15"/>
                <a:gd fmla="*/ 13 w 24" name="T16"/>
                <a:gd fmla="*/ 1 h 16" name="T17"/>
                <a:gd fmla="*/ 12 w 24" name="T18"/>
                <a:gd fmla="*/ 0 h 16" name="T19"/>
                <a:gd fmla="*/ 12 w 24" name="T20"/>
                <a:gd fmla="*/ 0 h 16" name="T21"/>
                <a:gd fmla="*/ 12 w 24" name="T22"/>
                <a:gd fmla="*/ 1 h 16" name="T23"/>
                <a:gd fmla="*/ 12 w 24" name="T24"/>
                <a:gd fmla="*/ 1 h 16" name="T25"/>
                <a:gd fmla="*/ 11 w 24" name="T26"/>
                <a:gd fmla="*/ 7 h 16" name="T27"/>
                <a:gd fmla="*/ 10 w 24" name="T28"/>
                <a:gd fmla="*/ 5 h 16" name="T29"/>
                <a:gd fmla="*/ 8 w 24" name="T30"/>
                <a:gd fmla="*/ 0 h 16" name="T31"/>
                <a:gd fmla="*/ 5 w 24" name="T32"/>
                <a:gd fmla="*/ 0 h 16" name="T33"/>
                <a:gd fmla="*/ 5 w 24" name="T34"/>
                <a:gd fmla="*/ 0 h 16" name="T35"/>
                <a:gd fmla="*/ 1 w 24" name="T36"/>
                <a:gd fmla="*/ 3 h 16" name="T37"/>
                <a:gd fmla="*/ 0 w 24" name="T38"/>
                <a:gd fmla="*/ 16 h 16" name="T39"/>
                <a:gd fmla="*/ 4 w 24" name="T40"/>
                <a:gd fmla="*/ 16 h 16" name="T41"/>
                <a:gd fmla="*/ 4 w 24" name="T42"/>
                <a:gd fmla="*/ 6 h 16" name="T43"/>
                <a:gd fmla="*/ 5 w 24" name="T44"/>
                <a:gd fmla="*/ 6 h 16" name="T45"/>
                <a:gd fmla="*/ 5 w 24" name="T46"/>
                <a:gd fmla="*/ 16 h 16" name="T47"/>
                <a:gd fmla="*/ 12 w 24" name="T48"/>
                <a:gd fmla="*/ 16 h 16" name="T49"/>
                <a:gd fmla="*/ 19 w 24" name="T50"/>
                <a:gd fmla="*/ 16 h 16" name="T51"/>
                <a:gd fmla="*/ 19 w 24" name="T52"/>
                <a:gd fmla="*/ 6 h 16" name="T53"/>
                <a:gd fmla="*/ 19 w 24" name="T54"/>
                <a:gd fmla="*/ 6 h 16" name="T55"/>
                <a:gd fmla="*/ 20 w 24" name="T56"/>
                <a:gd fmla="*/ 6 h 16" name="T57"/>
                <a:gd fmla="*/ 20 w 24" name="T58"/>
                <a:gd fmla="*/ 16 h 16" name="T59"/>
                <a:gd fmla="*/ 23 w 24" name="T60"/>
                <a:gd fmla="*/ 16 h 16" name="T61"/>
                <a:gd fmla="*/ 23 w 24" name="T62"/>
                <a:gd fmla="*/ 3 h 16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6" w="24">
                  <a:moveTo>
                    <a:pt x="23" y="3"/>
                  </a:moveTo>
                  <a:cubicBezTo>
                    <a:pt x="22" y="1"/>
                    <a:pt x="20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5"/>
                    <a:pt x="0" y="11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1"/>
                    <a:pt x="24" y="5"/>
                    <a:pt x="2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47" name="Freeform 7"/>
            <p:cNvSpPr/>
            <p:nvPr/>
          </p:nvSpPr>
          <p:spPr bwMode="auto">
            <a:xfrm>
              <a:off x="1795" y="1776"/>
              <a:ext cx="29" cy="26"/>
            </a:xfrm>
            <a:custGeom>
              <a:gdLst>
                <a:gd fmla="*/ 5 w 11" name="T0"/>
                <a:gd fmla="*/ 10 h 10" name="T1"/>
                <a:gd fmla="*/ 5 w 11" name="T2"/>
                <a:gd fmla="*/ 10 h 10" name="T3"/>
                <a:gd fmla="*/ 11 w 11" name="T4"/>
                <a:gd fmla="*/ 5 h 10" name="T5"/>
                <a:gd fmla="*/ 5 w 11" name="T6"/>
                <a:gd fmla="*/ 0 h 10" name="T7"/>
                <a:gd fmla="*/ 5 w 11" name="T8"/>
                <a:gd fmla="*/ 0 h 10" name="T9"/>
                <a:gd fmla="*/ 0 w 11" name="T10"/>
                <a:gd fmla="*/ 5 h 10" name="T11"/>
                <a:gd fmla="*/ 5 w 11" name="T12"/>
                <a:gd fmla="*/ 10 h 1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" w="11">
                  <a:moveTo>
                    <a:pt x="5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48" name="Freeform 8"/>
            <p:cNvSpPr/>
            <p:nvPr/>
          </p:nvSpPr>
          <p:spPr bwMode="auto">
            <a:xfrm>
              <a:off x="1776" y="1807"/>
              <a:ext cx="64" cy="42"/>
            </a:xfrm>
            <a:custGeom>
              <a:gdLst>
                <a:gd fmla="*/ 23 w 24" name="T0"/>
                <a:gd fmla="*/ 3 h 16" name="T1"/>
                <a:gd fmla="*/ 19 w 24" name="T2"/>
                <a:gd fmla="*/ 0 h 16" name="T3"/>
                <a:gd fmla="*/ 19 w 24" name="T4"/>
                <a:gd fmla="*/ 0 h 16" name="T5"/>
                <a:gd fmla="*/ 17 w 24" name="T6"/>
                <a:gd fmla="*/ 0 h 16" name="T7"/>
                <a:gd fmla="*/ 15 w 24" name="T8"/>
                <a:gd fmla="*/ 5 h 16" name="T9"/>
                <a:gd fmla="*/ 12 w 24" name="T10"/>
                <a:gd fmla="*/ 11 h 16" name="T11"/>
                <a:gd fmla="*/ 14 w 24" name="T12"/>
                <a:gd fmla="*/ 7 h 16" name="T13"/>
                <a:gd fmla="*/ 13 w 24" name="T14"/>
                <a:gd fmla="*/ 1 h 16" name="T15"/>
                <a:gd fmla="*/ 13 w 24" name="T16"/>
                <a:gd fmla="*/ 1 h 16" name="T17"/>
                <a:gd fmla="*/ 12 w 24" name="T18"/>
                <a:gd fmla="*/ 0 h 16" name="T19"/>
                <a:gd fmla="*/ 12 w 24" name="T20"/>
                <a:gd fmla="*/ 0 h 16" name="T21"/>
                <a:gd fmla="*/ 12 w 24" name="T22"/>
                <a:gd fmla="*/ 1 h 16" name="T23"/>
                <a:gd fmla="*/ 12 w 24" name="T24"/>
                <a:gd fmla="*/ 1 h 16" name="T25"/>
                <a:gd fmla="*/ 11 w 24" name="T26"/>
                <a:gd fmla="*/ 7 h 16" name="T27"/>
                <a:gd fmla="*/ 10 w 24" name="T28"/>
                <a:gd fmla="*/ 5 h 16" name="T29"/>
                <a:gd fmla="*/ 8 w 24" name="T30"/>
                <a:gd fmla="*/ 0 h 16" name="T31"/>
                <a:gd fmla="*/ 5 w 24" name="T32"/>
                <a:gd fmla="*/ 0 h 16" name="T33"/>
                <a:gd fmla="*/ 5 w 24" name="T34"/>
                <a:gd fmla="*/ 0 h 16" name="T35"/>
                <a:gd fmla="*/ 1 w 24" name="T36"/>
                <a:gd fmla="*/ 3 h 16" name="T37"/>
                <a:gd fmla="*/ 0 w 24" name="T38"/>
                <a:gd fmla="*/ 16 h 16" name="T39"/>
                <a:gd fmla="*/ 4 w 24" name="T40"/>
                <a:gd fmla="*/ 16 h 16" name="T41"/>
                <a:gd fmla="*/ 4 w 24" name="T42"/>
                <a:gd fmla="*/ 6 h 16" name="T43"/>
                <a:gd fmla="*/ 5 w 24" name="T44"/>
                <a:gd fmla="*/ 6 h 16" name="T45"/>
                <a:gd fmla="*/ 5 w 24" name="T46"/>
                <a:gd fmla="*/ 16 h 16" name="T47"/>
                <a:gd fmla="*/ 12 w 24" name="T48"/>
                <a:gd fmla="*/ 16 h 16" name="T49"/>
                <a:gd fmla="*/ 19 w 24" name="T50"/>
                <a:gd fmla="*/ 16 h 16" name="T51"/>
                <a:gd fmla="*/ 19 w 24" name="T52"/>
                <a:gd fmla="*/ 6 h 16" name="T53"/>
                <a:gd fmla="*/ 19 w 24" name="T54"/>
                <a:gd fmla="*/ 6 h 16" name="T55"/>
                <a:gd fmla="*/ 20 w 24" name="T56"/>
                <a:gd fmla="*/ 6 h 16" name="T57"/>
                <a:gd fmla="*/ 20 w 24" name="T58"/>
                <a:gd fmla="*/ 16 h 16" name="T59"/>
                <a:gd fmla="*/ 23 w 24" name="T60"/>
                <a:gd fmla="*/ 16 h 16" name="T61"/>
                <a:gd fmla="*/ 23 w 24" name="T62"/>
                <a:gd fmla="*/ 3 h 16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6" w="24">
                  <a:moveTo>
                    <a:pt x="23" y="3"/>
                  </a:moveTo>
                  <a:cubicBezTo>
                    <a:pt x="22" y="1"/>
                    <a:pt x="20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5"/>
                    <a:pt x="0" y="11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1"/>
                    <a:pt x="24" y="5"/>
                    <a:pt x="2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</p:grpSp>
      <p:sp>
        <p:nvSpPr>
          <p:cNvPr id="49" name="Freeform 108"/>
          <p:cNvSpPr>
            <a:spLocks noEditPoints="1"/>
          </p:cNvSpPr>
          <p:nvPr/>
        </p:nvSpPr>
        <p:spPr bwMode="auto">
          <a:xfrm>
            <a:off x="1574932" y="2553169"/>
            <a:ext cx="598115" cy="600261"/>
          </a:xfrm>
          <a:custGeom>
            <a:gdLst>
              <a:gd fmla="*/ 97 w 115" name="T0"/>
              <a:gd fmla="*/ 48 h 115" name="T1"/>
              <a:gd fmla="*/ 91 w 115" name="T2"/>
              <a:gd fmla="*/ 41 h 115" name="T3"/>
              <a:gd fmla="*/ 102 w 115" name="T4"/>
              <a:gd fmla="*/ 26 h 115" name="T5"/>
              <a:gd fmla="*/ 94 w 115" name="T6"/>
              <a:gd fmla="*/ 13 h 115" name="T7"/>
              <a:gd fmla="*/ 79 w 115" name="T8"/>
              <a:gd fmla="*/ 23 h 115" name="T9"/>
              <a:gd fmla="*/ 70 w 115" name="T10"/>
              <a:gd fmla="*/ 22 h 115" name="T11"/>
              <a:gd fmla="*/ 67 w 115" name="T12"/>
              <a:gd fmla="*/ 3 h 115" name="T13"/>
              <a:gd fmla="*/ 52 w 115" name="T14"/>
              <a:gd fmla="*/ 0 h 115" name="T15"/>
              <a:gd fmla="*/ 48 w 115" name="T16"/>
              <a:gd fmla="*/ 18 h 115" name="T17"/>
              <a:gd fmla="*/ 41 w 115" name="T18"/>
              <a:gd fmla="*/ 24 h 115" name="T19"/>
              <a:gd fmla="*/ 26 w 115" name="T20"/>
              <a:gd fmla="*/ 13 h 115" name="T21"/>
              <a:gd fmla="*/ 13 w 115" name="T22"/>
              <a:gd fmla="*/ 21 h 115" name="T23"/>
              <a:gd fmla="*/ 23 w 115" name="T24"/>
              <a:gd fmla="*/ 36 h 115" name="T25"/>
              <a:gd fmla="*/ 22 w 115" name="T26"/>
              <a:gd fmla="*/ 45 h 115" name="T27"/>
              <a:gd fmla="*/ 4 w 115" name="T28"/>
              <a:gd fmla="*/ 48 h 115" name="T29"/>
              <a:gd fmla="*/ 0 w 115" name="T30"/>
              <a:gd fmla="*/ 63 h 115" name="T31"/>
              <a:gd fmla="*/ 18 w 115" name="T32"/>
              <a:gd fmla="*/ 66 h 115" name="T33"/>
              <a:gd fmla="*/ 24 w 115" name="T34"/>
              <a:gd fmla="*/ 73 h 115" name="T35"/>
              <a:gd fmla="*/ 13 w 115" name="T36"/>
              <a:gd fmla="*/ 89 h 115" name="T37"/>
              <a:gd fmla="*/ 21 w 115" name="T38"/>
              <a:gd fmla="*/ 102 h 115" name="T39"/>
              <a:gd fmla="*/ 36 w 115" name="T40"/>
              <a:gd fmla="*/ 92 h 115" name="T41"/>
              <a:gd fmla="*/ 45 w 115" name="T42"/>
              <a:gd fmla="*/ 92 h 115" name="T43"/>
              <a:gd fmla="*/ 48 w 115" name="T44"/>
              <a:gd fmla="*/ 111 h 115" name="T45"/>
              <a:gd fmla="*/ 63 w 115" name="T46"/>
              <a:gd fmla="*/ 115 h 115" name="T47"/>
              <a:gd fmla="*/ 67 w 115" name="T48"/>
              <a:gd fmla="*/ 97 h 115" name="T49"/>
              <a:gd fmla="*/ 74 w 115" name="T50"/>
              <a:gd fmla="*/ 91 h 115" name="T51"/>
              <a:gd fmla="*/ 89 w 115" name="T52"/>
              <a:gd fmla="*/ 102 h 115" name="T53"/>
              <a:gd fmla="*/ 102 w 115" name="T54"/>
              <a:gd fmla="*/ 94 h 115" name="T55"/>
              <a:gd fmla="*/ 92 w 115" name="T56"/>
              <a:gd fmla="*/ 79 h 115" name="T57"/>
              <a:gd fmla="*/ 93 w 115" name="T58"/>
              <a:gd fmla="*/ 70 h 115" name="T59"/>
              <a:gd fmla="*/ 112 w 115" name="T60"/>
              <a:gd fmla="*/ 66 h 115" name="T61"/>
              <a:gd fmla="*/ 115 w 115" name="T62"/>
              <a:gd fmla="*/ 52 h 115" name="T63"/>
              <a:gd fmla="*/ 58 w 115" name="T64"/>
              <a:gd fmla="*/ 79 h 115" name="T65"/>
              <a:gd fmla="*/ 58 w 115" name="T66"/>
              <a:gd fmla="*/ 36 h 115" name="T67"/>
              <a:gd fmla="*/ 58 w 115" name="T68"/>
              <a:gd fmla="*/ 79 h 115" name="T69"/>
              <a:gd fmla="*/ 49 w 115" name="T70"/>
              <a:gd fmla="*/ 57 h 115" name="T71"/>
              <a:gd fmla="*/ 67 w 115" name="T72"/>
              <a:gd fmla="*/ 57 h 115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115" w="115">
                <a:moveTo>
                  <a:pt x="112" y="48"/>
                </a:moveTo>
                <a:cubicBezTo>
                  <a:pt x="97" y="48"/>
                  <a:pt x="97" y="48"/>
                  <a:pt x="97" y="48"/>
                </a:cubicBezTo>
                <a:cubicBezTo>
                  <a:pt x="95" y="48"/>
                  <a:pt x="93" y="47"/>
                  <a:pt x="93" y="45"/>
                </a:cubicBezTo>
                <a:cubicBezTo>
                  <a:pt x="91" y="41"/>
                  <a:pt x="91" y="41"/>
                  <a:pt x="91" y="41"/>
                </a:cubicBezTo>
                <a:cubicBezTo>
                  <a:pt x="90" y="40"/>
                  <a:pt x="91" y="37"/>
                  <a:pt x="92" y="36"/>
                </a:cubicBezTo>
                <a:cubicBezTo>
                  <a:pt x="102" y="26"/>
                  <a:pt x="102" y="26"/>
                  <a:pt x="102" y="26"/>
                </a:cubicBezTo>
                <a:cubicBezTo>
                  <a:pt x="104" y="24"/>
                  <a:pt x="104" y="22"/>
                  <a:pt x="102" y="21"/>
                </a:cubicBezTo>
                <a:cubicBezTo>
                  <a:pt x="94" y="13"/>
                  <a:pt x="94" y="13"/>
                  <a:pt x="94" y="13"/>
                </a:cubicBezTo>
                <a:cubicBezTo>
                  <a:pt x="93" y="11"/>
                  <a:pt x="91" y="11"/>
                  <a:pt x="89" y="13"/>
                </a:cubicBezTo>
                <a:cubicBezTo>
                  <a:pt x="79" y="23"/>
                  <a:pt x="79" y="23"/>
                  <a:pt x="79" y="23"/>
                </a:cubicBezTo>
                <a:cubicBezTo>
                  <a:pt x="78" y="24"/>
                  <a:pt x="75" y="25"/>
                  <a:pt x="74" y="24"/>
                </a:cubicBezTo>
                <a:cubicBezTo>
                  <a:pt x="70" y="22"/>
                  <a:pt x="70" y="22"/>
                  <a:pt x="70" y="22"/>
                </a:cubicBezTo>
                <a:cubicBezTo>
                  <a:pt x="68" y="22"/>
                  <a:pt x="67" y="20"/>
                  <a:pt x="67" y="18"/>
                </a:cubicBezTo>
                <a:cubicBezTo>
                  <a:pt x="67" y="3"/>
                  <a:pt x="67" y="3"/>
                  <a:pt x="67" y="3"/>
                </a:cubicBezTo>
                <a:cubicBezTo>
                  <a:pt x="67" y="1"/>
                  <a:pt x="65" y="0"/>
                  <a:pt x="63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0" y="0"/>
                  <a:pt x="48" y="1"/>
                  <a:pt x="48" y="3"/>
                </a:cubicBezTo>
                <a:cubicBezTo>
                  <a:pt x="48" y="18"/>
                  <a:pt x="48" y="18"/>
                  <a:pt x="48" y="18"/>
                </a:cubicBezTo>
                <a:cubicBezTo>
                  <a:pt x="48" y="20"/>
                  <a:pt x="47" y="22"/>
                  <a:pt x="45" y="22"/>
                </a:cubicBezTo>
                <a:cubicBezTo>
                  <a:pt x="41" y="24"/>
                  <a:pt x="41" y="24"/>
                  <a:pt x="41" y="24"/>
                </a:cubicBezTo>
                <a:cubicBezTo>
                  <a:pt x="40" y="25"/>
                  <a:pt x="37" y="24"/>
                  <a:pt x="36" y="23"/>
                </a:cubicBezTo>
                <a:cubicBezTo>
                  <a:pt x="26" y="13"/>
                  <a:pt x="26" y="13"/>
                  <a:pt x="26" y="13"/>
                </a:cubicBezTo>
                <a:cubicBezTo>
                  <a:pt x="25" y="11"/>
                  <a:pt x="22" y="11"/>
                  <a:pt x="21" y="13"/>
                </a:cubicBezTo>
                <a:cubicBezTo>
                  <a:pt x="13" y="21"/>
                  <a:pt x="13" y="21"/>
                  <a:pt x="13" y="21"/>
                </a:cubicBezTo>
                <a:cubicBezTo>
                  <a:pt x="12" y="22"/>
                  <a:pt x="12" y="24"/>
                  <a:pt x="13" y="26"/>
                </a:cubicBezTo>
                <a:cubicBezTo>
                  <a:pt x="23" y="36"/>
                  <a:pt x="23" y="36"/>
                  <a:pt x="23" y="36"/>
                </a:cubicBezTo>
                <a:cubicBezTo>
                  <a:pt x="24" y="37"/>
                  <a:pt x="25" y="40"/>
                  <a:pt x="24" y="41"/>
                </a:cubicBezTo>
                <a:cubicBezTo>
                  <a:pt x="22" y="45"/>
                  <a:pt x="22" y="45"/>
                  <a:pt x="22" y="45"/>
                </a:cubicBezTo>
                <a:cubicBezTo>
                  <a:pt x="22" y="47"/>
                  <a:pt x="20" y="48"/>
                  <a:pt x="18" y="48"/>
                </a:cubicBezTo>
                <a:cubicBezTo>
                  <a:pt x="4" y="48"/>
                  <a:pt x="4" y="48"/>
                  <a:pt x="4" y="48"/>
                </a:cubicBezTo>
                <a:cubicBezTo>
                  <a:pt x="2" y="48"/>
                  <a:pt x="0" y="50"/>
                  <a:pt x="0" y="52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5"/>
                  <a:pt x="2" y="66"/>
                  <a:pt x="4" y="66"/>
                </a:cubicBezTo>
                <a:cubicBezTo>
                  <a:pt x="18" y="66"/>
                  <a:pt x="18" y="66"/>
                  <a:pt x="18" y="66"/>
                </a:cubicBezTo>
                <a:cubicBezTo>
                  <a:pt x="20" y="66"/>
                  <a:pt x="22" y="68"/>
                  <a:pt x="22" y="70"/>
                </a:cubicBezTo>
                <a:cubicBezTo>
                  <a:pt x="24" y="73"/>
                  <a:pt x="24" y="73"/>
                  <a:pt x="24" y="73"/>
                </a:cubicBezTo>
                <a:cubicBezTo>
                  <a:pt x="25" y="75"/>
                  <a:pt x="24" y="78"/>
                  <a:pt x="23" y="79"/>
                </a:cubicBezTo>
                <a:cubicBezTo>
                  <a:pt x="13" y="89"/>
                  <a:pt x="13" y="89"/>
                  <a:pt x="13" y="89"/>
                </a:cubicBezTo>
                <a:cubicBezTo>
                  <a:pt x="12" y="90"/>
                  <a:pt x="12" y="93"/>
                  <a:pt x="13" y="94"/>
                </a:cubicBezTo>
                <a:cubicBezTo>
                  <a:pt x="21" y="102"/>
                  <a:pt x="21" y="102"/>
                  <a:pt x="21" y="102"/>
                </a:cubicBezTo>
                <a:cubicBezTo>
                  <a:pt x="22" y="103"/>
                  <a:pt x="25" y="103"/>
                  <a:pt x="26" y="102"/>
                </a:cubicBezTo>
                <a:cubicBezTo>
                  <a:pt x="36" y="92"/>
                  <a:pt x="36" y="92"/>
                  <a:pt x="36" y="92"/>
                </a:cubicBezTo>
                <a:cubicBezTo>
                  <a:pt x="37" y="90"/>
                  <a:pt x="40" y="90"/>
                  <a:pt x="41" y="91"/>
                </a:cubicBezTo>
                <a:cubicBezTo>
                  <a:pt x="45" y="92"/>
                  <a:pt x="45" y="92"/>
                  <a:pt x="45" y="92"/>
                </a:cubicBezTo>
                <a:cubicBezTo>
                  <a:pt x="47" y="93"/>
                  <a:pt x="48" y="95"/>
                  <a:pt x="48" y="97"/>
                </a:cubicBezTo>
                <a:cubicBezTo>
                  <a:pt x="48" y="111"/>
                  <a:pt x="48" y="111"/>
                  <a:pt x="48" y="111"/>
                </a:cubicBezTo>
                <a:cubicBezTo>
                  <a:pt x="48" y="113"/>
                  <a:pt x="50" y="115"/>
                  <a:pt x="52" y="115"/>
                </a:cubicBezTo>
                <a:cubicBezTo>
                  <a:pt x="63" y="115"/>
                  <a:pt x="63" y="115"/>
                  <a:pt x="63" y="115"/>
                </a:cubicBezTo>
                <a:cubicBezTo>
                  <a:pt x="65" y="115"/>
                  <a:pt x="67" y="113"/>
                  <a:pt x="67" y="111"/>
                </a:cubicBezTo>
                <a:cubicBezTo>
                  <a:pt x="67" y="97"/>
                  <a:pt x="67" y="97"/>
                  <a:pt x="67" y="97"/>
                </a:cubicBezTo>
                <a:cubicBezTo>
                  <a:pt x="67" y="95"/>
                  <a:pt x="68" y="93"/>
                  <a:pt x="70" y="92"/>
                </a:cubicBezTo>
                <a:cubicBezTo>
                  <a:pt x="74" y="91"/>
                  <a:pt x="74" y="91"/>
                  <a:pt x="74" y="91"/>
                </a:cubicBezTo>
                <a:cubicBezTo>
                  <a:pt x="75" y="90"/>
                  <a:pt x="78" y="90"/>
                  <a:pt x="79" y="92"/>
                </a:cubicBezTo>
                <a:cubicBezTo>
                  <a:pt x="89" y="102"/>
                  <a:pt x="89" y="102"/>
                  <a:pt x="89" y="102"/>
                </a:cubicBezTo>
                <a:cubicBezTo>
                  <a:pt x="91" y="103"/>
                  <a:pt x="93" y="103"/>
                  <a:pt x="94" y="102"/>
                </a:cubicBezTo>
                <a:cubicBezTo>
                  <a:pt x="102" y="94"/>
                  <a:pt x="102" y="94"/>
                  <a:pt x="102" y="94"/>
                </a:cubicBezTo>
                <a:cubicBezTo>
                  <a:pt x="104" y="93"/>
                  <a:pt x="104" y="90"/>
                  <a:pt x="102" y="89"/>
                </a:cubicBezTo>
                <a:cubicBezTo>
                  <a:pt x="92" y="79"/>
                  <a:pt x="92" y="79"/>
                  <a:pt x="92" y="79"/>
                </a:cubicBezTo>
                <a:cubicBezTo>
                  <a:pt x="91" y="78"/>
                  <a:pt x="90" y="75"/>
                  <a:pt x="91" y="73"/>
                </a:cubicBezTo>
                <a:cubicBezTo>
                  <a:pt x="93" y="70"/>
                  <a:pt x="93" y="70"/>
                  <a:pt x="93" y="70"/>
                </a:cubicBezTo>
                <a:cubicBezTo>
                  <a:pt x="93" y="68"/>
                  <a:pt x="95" y="66"/>
                  <a:pt x="97" y="66"/>
                </a:cubicBezTo>
                <a:cubicBezTo>
                  <a:pt x="112" y="66"/>
                  <a:pt x="112" y="66"/>
                  <a:pt x="112" y="66"/>
                </a:cubicBezTo>
                <a:cubicBezTo>
                  <a:pt x="113" y="66"/>
                  <a:pt x="115" y="65"/>
                  <a:pt x="115" y="63"/>
                </a:cubicBezTo>
                <a:cubicBezTo>
                  <a:pt x="115" y="52"/>
                  <a:pt x="115" y="52"/>
                  <a:pt x="115" y="52"/>
                </a:cubicBezTo>
                <a:cubicBezTo>
                  <a:pt x="115" y="50"/>
                  <a:pt x="113" y="48"/>
                  <a:pt x="112" y="48"/>
                </a:cubicBezTo>
                <a:close/>
                <a:moveTo>
                  <a:pt x="58" y="79"/>
                </a:moveTo>
                <a:cubicBezTo>
                  <a:pt x="46" y="79"/>
                  <a:pt x="36" y="69"/>
                  <a:pt x="36" y="57"/>
                </a:cubicBezTo>
                <a:cubicBezTo>
                  <a:pt x="36" y="46"/>
                  <a:pt x="46" y="36"/>
                  <a:pt x="58" y="36"/>
                </a:cubicBezTo>
                <a:cubicBezTo>
                  <a:pt x="69" y="36"/>
                  <a:pt x="79" y="46"/>
                  <a:pt x="79" y="57"/>
                </a:cubicBezTo>
                <a:cubicBezTo>
                  <a:pt x="79" y="69"/>
                  <a:pt x="69" y="79"/>
                  <a:pt x="58" y="79"/>
                </a:cubicBezTo>
                <a:close/>
                <a:moveTo>
                  <a:pt x="58" y="48"/>
                </a:moveTo>
                <a:cubicBezTo>
                  <a:pt x="53" y="48"/>
                  <a:pt x="49" y="52"/>
                  <a:pt x="49" y="57"/>
                </a:cubicBezTo>
                <a:cubicBezTo>
                  <a:pt x="49" y="62"/>
                  <a:pt x="53" y="66"/>
                  <a:pt x="58" y="66"/>
                </a:cubicBezTo>
                <a:cubicBezTo>
                  <a:pt x="63" y="66"/>
                  <a:pt x="67" y="62"/>
                  <a:pt x="67" y="57"/>
                </a:cubicBezTo>
                <a:cubicBezTo>
                  <a:pt x="67" y="52"/>
                  <a:pt x="63" y="48"/>
                  <a:pt x="58" y="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  <a:latin charset="0" pitchFamily="34" typeface="Arial"/>
              <a:ea charset="-122" panose="020b0503020204020204" pitchFamily="34" typeface="微软雅黑"/>
              <a:sym charset="0" pitchFamily="34" typeface="Arial"/>
            </a:endParaRPr>
          </a:p>
        </p:txBody>
      </p:sp>
      <p:grpSp>
        <p:nvGrpSpPr>
          <p:cNvPr id="53" name="Group 13"/>
          <p:cNvGrpSpPr>
            <a:grpSpLocks noChangeAspect="1"/>
          </p:cNvGrpSpPr>
          <p:nvPr/>
        </p:nvGrpSpPr>
        <p:grpSpPr>
          <a:xfrm>
            <a:off x="5202239" y="2543412"/>
            <a:ext cx="584418" cy="591323"/>
            <a:chOff x="2426" y="2781"/>
            <a:chExt cx="593" cy="600"/>
          </a:xfrm>
          <a:solidFill>
            <a:schemeClr val="bg1"/>
          </a:solidFill>
          <a:effectLst/>
        </p:grpSpPr>
        <p:sp>
          <p:nvSpPr>
            <p:cNvPr id="54" name="Freeform 14"/>
            <p:cNvSpPr/>
            <p:nvPr/>
          </p:nvSpPr>
          <p:spPr bwMode="auto">
            <a:xfrm>
              <a:off x="2442" y="2805"/>
              <a:ext cx="577" cy="576"/>
            </a:xfrm>
            <a:custGeom>
              <a:gdLst>
                <a:gd fmla="*/ 0 w 241" name="T0"/>
                <a:gd fmla="*/ 115 h 241" name="T1"/>
                <a:gd fmla="*/ 0 w 241" name="T2"/>
                <a:gd fmla="*/ 121 h 241" name="T3"/>
                <a:gd fmla="*/ 121 w 241" name="T4"/>
                <a:gd fmla="*/ 241 h 241" name="T5"/>
                <a:gd fmla="*/ 241 w 241" name="T6"/>
                <a:gd fmla="*/ 121 h 241" name="T7"/>
                <a:gd fmla="*/ 121 w 241" name="T8"/>
                <a:gd fmla="*/ 0 h 241" name="T9"/>
                <a:gd fmla="*/ 121 w 241" name="T10"/>
                <a:gd fmla="*/ 115 h 241" name="T11"/>
                <a:gd fmla="*/ 0 w 241" name="T12"/>
                <a:gd fmla="*/ 115 h 24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41" w="241">
                  <a:moveTo>
                    <a:pt x="0" y="115"/>
                  </a:moveTo>
                  <a:cubicBezTo>
                    <a:pt x="0" y="117"/>
                    <a:pt x="0" y="119"/>
                    <a:pt x="0" y="121"/>
                  </a:cubicBezTo>
                  <a:cubicBezTo>
                    <a:pt x="0" y="187"/>
                    <a:pt x="54" y="241"/>
                    <a:pt x="121" y="241"/>
                  </a:cubicBezTo>
                  <a:cubicBezTo>
                    <a:pt x="187" y="241"/>
                    <a:pt x="241" y="187"/>
                    <a:pt x="241" y="121"/>
                  </a:cubicBezTo>
                  <a:cubicBezTo>
                    <a:pt x="241" y="54"/>
                    <a:pt x="187" y="0"/>
                    <a:pt x="121" y="0"/>
                  </a:cubicBezTo>
                  <a:cubicBezTo>
                    <a:pt x="121" y="115"/>
                    <a:pt x="121" y="115"/>
                    <a:pt x="121" y="115"/>
                  </a:cubicBezTo>
                  <a:lnTo>
                    <a:pt x="0" y="1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  <a:latin charset="0" pitchFamily="34" typeface="Arial"/>
                <a:ea charset="-122" panose="020b0503020204020204" pitchFamily="34" typeface="微软雅黑"/>
                <a:sym charset="0" pitchFamily="34" typeface="Arial"/>
              </a:endParaRPr>
            </a:p>
          </p:txBody>
        </p:sp>
        <p:sp>
          <p:nvSpPr>
            <p:cNvPr id="55" name="Freeform 15"/>
            <p:cNvSpPr>
              <a:spLocks noEditPoints="1"/>
            </p:cNvSpPr>
            <p:nvPr/>
          </p:nvSpPr>
          <p:spPr bwMode="auto">
            <a:xfrm>
              <a:off x="2426" y="2781"/>
              <a:ext cx="275" cy="273"/>
            </a:xfrm>
            <a:custGeom>
              <a:gdLst>
                <a:gd fmla="*/ 0 w 115" name="T0"/>
                <a:gd fmla="*/ 114 h 114" name="T1"/>
                <a:gd fmla="*/ 115 w 115" name="T2"/>
                <a:gd fmla="*/ 114 h 114" name="T3"/>
                <a:gd fmla="*/ 115 w 115" name="T4"/>
                <a:gd fmla="*/ 0 h 114" name="T5"/>
                <a:gd fmla="*/ 0 w 115" name="T6"/>
                <a:gd fmla="*/ 114 h 114" name="T7"/>
                <a:gd fmla="*/ 15 w 115" name="T8"/>
                <a:gd fmla="*/ 104 h 114" name="T9"/>
                <a:gd fmla="*/ 104 w 115" name="T10"/>
                <a:gd fmla="*/ 14 h 114" name="T11"/>
                <a:gd fmla="*/ 104 w 115" name="T12"/>
                <a:gd fmla="*/ 104 h 114" name="T13"/>
                <a:gd fmla="*/ 15 w 115" name="T14"/>
                <a:gd fmla="*/ 104 h 11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14" w="115">
                  <a:moveTo>
                    <a:pt x="0" y="114"/>
                  </a:moveTo>
                  <a:cubicBezTo>
                    <a:pt x="115" y="114"/>
                    <a:pt x="115" y="114"/>
                    <a:pt x="115" y="114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51" y="0"/>
                    <a:pt x="0" y="51"/>
                    <a:pt x="0" y="114"/>
                  </a:cubicBezTo>
                  <a:close/>
                  <a:moveTo>
                    <a:pt x="15" y="104"/>
                  </a:moveTo>
                  <a:cubicBezTo>
                    <a:pt x="15" y="54"/>
                    <a:pt x="55" y="14"/>
                    <a:pt x="104" y="14"/>
                  </a:cubicBezTo>
                  <a:cubicBezTo>
                    <a:pt x="104" y="104"/>
                    <a:pt x="104" y="104"/>
                    <a:pt x="104" y="104"/>
                  </a:cubicBezTo>
                  <a:lnTo>
                    <a:pt x="15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  <a:latin charset="0" pitchFamily="34" typeface="Arial"/>
                <a:ea charset="-122" panose="020b0503020204020204" pitchFamily="34" typeface="微软雅黑"/>
                <a:sym charset="0" pitchFamily="34" typeface="Arial"/>
              </a:endParaRPr>
            </a:p>
          </p:txBody>
        </p:sp>
      </p:grpSp>
    </p:spTree>
    <p:custDataLst>
      <p:tags r:id="rId3"/>
    </p:custDataLst>
    <p:extLst>
      <p:ext uri="{BB962C8B-B14F-4D97-AF65-F5344CB8AC3E}">
        <p14:creationId val="3801483975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grpId="0" id="3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grpId="0" id="3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fill="hold" id="4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45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49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fill="hold" id="5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6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12" presetSubtype="1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4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65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53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1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fill="hold" id="72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6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77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12" presetSubtype="1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81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2" nodeType="withEffect" presetClass="entr" presetID="53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6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7" nodeType="afterGroup">
                            <p:stCondLst>
                              <p:cond delay="6900"/>
                            </p:stCondLst>
                            <p:childTnLst>
                              <p:par>
                                <p:cTn fill="hold" id="88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9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3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4" nodeType="withEffect" presetClass="entr" presetID="12" presetSubtype="1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6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97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8" nodeType="afterGroup">
                            <p:stCondLst>
                              <p:cond delay="8700"/>
                            </p:stCondLst>
                            <p:childTnLst>
                              <p:par>
                                <p:cTn fill="hold" grpId="0" id="9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0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24"/>
      <p:bldP grpId="0" spid="25"/>
      <p:bldP grpId="0" spid="31"/>
      <p:bldP grpId="0" spid="37"/>
      <p:bldP grpId="0" spid="38"/>
      <p:bldP grpId="0" spid="39"/>
      <p:bldP grpId="0" spid="40"/>
      <p:bldP grpId="0" spid="22"/>
      <p:bldP grpId="0" spid="49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pc="300" sz="2000">
                <a:latin charset="-122" pitchFamily="2" typeface="方正兰亭细黑_GBK"/>
                <a:ea charset="-122" pitchFamily="2" typeface="方正兰亭细黑_GBK"/>
              </a:rPr>
              <a:t>责任义务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686118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DUTY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86349" y="950663"/>
            <a:ext cx="7498080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企事业内部的组织机构健全、合理；各个部门的职权范围明确，分工合理；具有与其承担责任相适应的经济权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力，人员的配置和使用适合工作要求。企事业的信息网络健全而具有功效，信息的收集和利用有针对性、系统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性、时效性和经济性。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805120" y="2421576"/>
            <a:ext cx="14020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latin charset="-122" pitchFamily="2" typeface="方正兰亭细黑_GBK"/>
                <a:ea charset="-122" pitchFamily="2" typeface="方正兰亭细黑_GBK"/>
              </a:rPr>
              <a:t>针对性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409262" y="3411025"/>
            <a:ext cx="14020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latin charset="-122" pitchFamily="2" typeface="方正兰亭细黑_GBK"/>
                <a:ea charset="-122" pitchFamily="2" typeface="方正兰亭细黑_GBK"/>
              </a:rPr>
              <a:t>系统性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51984" y="2414165"/>
            <a:ext cx="14020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latin charset="-122" pitchFamily="2" typeface="方正兰亭细黑_GBK"/>
                <a:ea charset="-122" pitchFamily="2" typeface="方正兰亭细黑_GBK"/>
              </a:rPr>
              <a:t>经济性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942055" y="3360225"/>
            <a:ext cx="14020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latin charset="-122" pitchFamily="2" typeface="方正兰亭细黑_GBK"/>
                <a:ea charset="-122" pitchFamily="2" typeface="方正兰亭细黑_GBK"/>
              </a:rPr>
              <a:t>时效性</a:t>
            </a:r>
          </a:p>
        </p:txBody>
      </p:sp>
      <p:sp>
        <p:nvSpPr>
          <p:cNvPr id="35" name="椭圆 34"/>
          <p:cNvSpPr/>
          <p:nvPr/>
        </p:nvSpPr>
        <p:spPr>
          <a:xfrm rot="16200000">
            <a:off x="3721110" y="2235708"/>
            <a:ext cx="916299" cy="1178414"/>
          </a:xfrm>
          <a:custGeom>
            <a:rect b="b" l="l" r="r" t="t"/>
            <a:pathLst>
              <a:path h="1438889" w="1118836">
                <a:moveTo>
                  <a:pt x="548270" y="0"/>
                </a:moveTo>
                <a:lnTo>
                  <a:pt x="721662" y="346785"/>
                </a:lnTo>
                <a:cubicBezTo>
                  <a:pt x="951885" y="413972"/>
                  <a:pt x="1118836" y="627225"/>
                  <a:pt x="1118836" y="879471"/>
                </a:cubicBezTo>
                <a:cubicBezTo>
                  <a:pt x="1118836" y="1188429"/>
                  <a:pt x="868376" y="1438889"/>
                  <a:pt x="559418" y="1438889"/>
                </a:cubicBezTo>
                <a:cubicBezTo>
                  <a:pt x="250460" y="1438889"/>
                  <a:pt x="0" y="1188429"/>
                  <a:pt x="0" y="879471"/>
                </a:cubicBezTo>
                <a:cubicBezTo>
                  <a:pt x="0" y="636984"/>
                  <a:pt x="154283" y="430531"/>
                  <a:pt x="370781" y="354978"/>
                </a:cubicBezTo>
                <a:close/>
              </a:path>
            </a:pathLst>
          </a:custGeom>
          <a:solidFill>
            <a:srgbClr val="FF5050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9" name="组合 8"/>
          <p:cNvGrpSpPr/>
          <p:nvPr/>
        </p:nvGrpSpPr>
        <p:grpSpPr>
          <a:xfrm rot="5400000">
            <a:off x="5162168" y="2210323"/>
            <a:ext cx="902720" cy="1172844"/>
            <a:chOff x="4020870" y="2194485"/>
            <a:chExt cx="1102258" cy="143209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44" name="等腰三角形 43"/>
            <p:cNvSpPr/>
            <p:nvPr/>
          </p:nvSpPr>
          <p:spPr>
            <a:xfrm>
              <a:off x="4020870" y="2194485"/>
              <a:ext cx="1102258" cy="1432090"/>
            </a:xfrm>
            <a:custGeom>
              <a:rect b="b" l="l" r="r" t="t"/>
              <a:pathLst>
                <a:path h="1432090" w="1102258">
                  <a:moveTo>
                    <a:pt x="761620" y="431870"/>
                  </a:moveTo>
                  <a:lnTo>
                    <a:pt x="856659" y="621949"/>
                  </a:lnTo>
                  <a:lnTo>
                    <a:pt x="234710" y="621949"/>
                  </a:lnTo>
                  <a:lnTo>
                    <a:pt x="325695" y="439980"/>
                  </a:lnTo>
                  <a:cubicBezTo>
                    <a:pt x="163858" y="520416"/>
                    <a:pt x="53779" y="687834"/>
                    <a:pt x="53779" y="880961"/>
                  </a:cubicBezTo>
                  <a:cubicBezTo>
                    <a:pt x="53779" y="1155639"/>
                    <a:pt x="276450" y="1378310"/>
                    <a:pt x="551128" y="1378310"/>
                  </a:cubicBezTo>
                  <a:cubicBezTo>
                    <a:pt x="825806" y="1378310"/>
                    <a:pt x="1048477" y="1155639"/>
                    <a:pt x="1048477" y="880961"/>
                  </a:cubicBezTo>
                  <a:cubicBezTo>
                    <a:pt x="1048477" y="681767"/>
                    <a:pt x="931374" y="509923"/>
                    <a:pt x="761620" y="431870"/>
                  </a:cubicBezTo>
                  <a:close/>
                  <a:moveTo>
                    <a:pt x="545685" y="0"/>
                  </a:moveTo>
                  <a:lnTo>
                    <a:pt x="726120" y="360871"/>
                  </a:lnTo>
                  <a:cubicBezTo>
                    <a:pt x="945108" y="431845"/>
                    <a:pt x="1102258" y="638051"/>
                    <a:pt x="1102258" y="880961"/>
                  </a:cubicBezTo>
                  <a:cubicBezTo>
                    <a:pt x="1102258" y="1185341"/>
                    <a:pt x="855509" y="1432090"/>
                    <a:pt x="551129" y="1432090"/>
                  </a:cubicBezTo>
                  <a:cubicBezTo>
                    <a:pt x="246749" y="1432090"/>
                    <a:pt x="0" y="1185341"/>
                    <a:pt x="0" y="880961"/>
                  </a:cubicBezTo>
                  <a:cubicBezTo>
                    <a:pt x="0" y="642821"/>
                    <a:pt x="151038" y="439958"/>
                    <a:pt x="363249" y="364872"/>
                  </a:cubicBezTo>
                  <a:close/>
                </a:path>
              </a:pathLst>
            </a:custGeom>
            <a:gradFill>
              <a:gsLst>
                <a:gs pos="0">
                  <a:srgbClr val="FF9933"/>
                </a:gs>
                <a:gs pos="100000">
                  <a:srgbClr val="FFC000"/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43" name="等腰三角形 42"/>
            <p:cNvSpPr/>
            <p:nvPr/>
          </p:nvSpPr>
          <p:spPr>
            <a:xfrm>
              <a:off x="4044928" y="2251925"/>
              <a:ext cx="1054142" cy="1350592"/>
            </a:xfrm>
            <a:custGeom>
              <a:rect b="b" l="l" r="r" t="t"/>
              <a:pathLst>
                <a:path h="1350592" w="1054142">
                  <a:moveTo>
                    <a:pt x="521627" y="0"/>
                  </a:moveTo>
                  <a:lnTo>
                    <a:pt x="682907" y="322559"/>
                  </a:lnTo>
                  <a:cubicBezTo>
                    <a:pt x="898294" y="386795"/>
                    <a:pt x="1054142" y="586958"/>
                    <a:pt x="1054142" y="823521"/>
                  </a:cubicBezTo>
                  <a:cubicBezTo>
                    <a:pt x="1054142" y="1114614"/>
                    <a:pt x="818164" y="1350592"/>
                    <a:pt x="527071" y="1350592"/>
                  </a:cubicBezTo>
                  <a:cubicBezTo>
                    <a:pt x="235978" y="1350592"/>
                    <a:pt x="0" y="1114614"/>
                    <a:pt x="0" y="823521"/>
                  </a:cubicBezTo>
                  <a:cubicBezTo>
                    <a:pt x="0" y="591722"/>
                    <a:pt x="149634" y="394871"/>
                    <a:pt x="358347" y="326560"/>
                  </a:cubicBezTo>
                  <a:close/>
                </a:path>
              </a:pathLst>
            </a:custGeom>
            <a:gradFill>
              <a:gsLst>
                <a:gs pos="0">
                  <a:srgbClr val="FF9933"/>
                </a:gs>
                <a:gs pos="100000">
                  <a:srgbClr val="FFC000"/>
                </a:gs>
              </a:gsLst>
              <a:lin ang="6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9" name="椭圆 34"/>
          <p:cNvSpPr/>
          <p:nvPr/>
        </p:nvSpPr>
        <p:spPr>
          <a:xfrm rot="5400000">
            <a:off x="4583471" y="3170675"/>
            <a:ext cx="916298" cy="1178413"/>
          </a:xfrm>
          <a:custGeom>
            <a:rect b="b" l="l" r="r" t="t"/>
            <a:pathLst>
              <a:path h="1438889" w="1118836">
                <a:moveTo>
                  <a:pt x="548270" y="0"/>
                </a:moveTo>
                <a:lnTo>
                  <a:pt x="721662" y="346785"/>
                </a:lnTo>
                <a:cubicBezTo>
                  <a:pt x="951885" y="413972"/>
                  <a:pt x="1118836" y="627225"/>
                  <a:pt x="1118836" y="879471"/>
                </a:cubicBezTo>
                <a:cubicBezTo>
                  <a:pt x="1118836" y="1188429"/>
                  <a:pt x="868376" y="1438889"/>
                  <a:pt x="559418" y="1438889"/>
                </a:cubicBezTo>
                <a:cubicBezTo>
                  <a:pt x="250460" y="1438889"/>
                  <a:pt x="0" y="1188429"/>
                  <a:pt x="0" y="879471"/>
                </a:cubicBezTo>
                <a:cubicBezTo>
                  <a:pt x="0" y="636984"/>
                  <a:pt x="154283" y="430531"/>
                  <a:pt x="370781" y="354978"/>
                </a:cubicBezTo>
                <a:close/>
              </a:path>
            </a:pathLst>
          </a:custGeom>
          <a:solidFill>
            <a:srgbClr val="009900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0" name="组合 49"/>
          <p:cNvGrpSpPr/>
          <p:nvPr/>
        </p:nvGrpSpPr>
        <p:grpSpPr>
          <a:xfrm rot="16200000">
            <a:off x="3181254" y="3146968"/>
            <a:ext cx="902720" cy="1172844"/>
            <a:chOff x="4020870" y="2194485"/>
            <a:chExt cx="1102258" cy="143209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51" name="等腰三角形 43"/>
            <p:cNvSpPr/>
            <p:nvPr/>
          </p:nvSpPr>
          <p:spPr>
            <a:xfrm>
              <a:off x="4020870" y="2194485"/>
              <a:ext cx="1102258" cy="1432090"/>
            </a:xfrm>
            <a:custGeom>
              <a:rect b="b" l="l" r="r" t="t"/>
              <a:pathLst>
                <a:path h="1432090" w="1102258">
                  <a:moveTo>
                    <a:pt x="761620" y="431870"/>
                  </a:moveTo>
                  <a:lnTo>
                    <a:pt x="856659" y="621949"/>
                  </a:lnTo>
                  <a:lnTo>
                    <a:pt x="234710" y="621949"/>
                  </a:lnTo>
                  <a:lnTo>
                    <a:pt x="325695" y="439980"/>
                  </a:lnTo>
                  <a:cubicBezTo>
                    <a:pt x="163858" y="520416"/>
                    <a:pt x="53779" y="687834"/>
                    <a:pt x="53779" y="880961"/>
                  </a:cubicBezTo>
                  <a:cubicBezTo>
                    <a:pt x="53779" y="1155639"/>
                    <a:pt x="276450" y="1378310"/>
                    <a:pt x="551128" y="1378310"/>
                  </a:cubicBezTo>
                  <a:cubicBezTo>
                    <a:pt x="825806" y="1378310"/>
                    <a:pt x="1048477" y="1155639"/>
                    <a:pt x="1048477" y="880961"/>
                  </a:cubicBezTo>
                  <a:cubicBezTo>
                    <a:pt x="1048477" y="681767"/>
                    <a:pt x="931374" y="509923"/>
                    <a:pt x="761620" y="431870"/>
                  </a:cubicBezTo>
                  <a:close/>
                  <a:moveTo>
                    <a:pt x="545685" y="0"/>
                  </a:moveTo>
                  <a:lnTo>
                    <a:pt x="726120" y="360871"/>
                  </a:lnTo>
                  <a:cubicBezTo>
                    <a:pt x="945108" y="431845"/>
                    <a:pt x="1102258" y="638051"/>
                    <a:pt x="1102258" y="880961"/>
                  </a:cubicBezTo>
                  <a:cubicBezTo>
                    <a:pt x="1102258" y="1185341"/>
                    <a:pt x="855509" y="1432090"/>
                    <a:pt x="551129" y="1432090"/>
                  </a:cubicBezTo>
                  <a:cubicBezTo>
                    <a:pt x="246749" y="1432090"/>
                    <a:pt x="0" y="1185341"/>
                    <a:pt x="0" y="880961"/>
                  </a:cubicBezTo>
                  <a:cubicBezTo>
                    <a:pt x="0" y="642821"/>
                    <a:pt x="151038" y="439958"/>
                    <a:pt x="363249" y="36487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shade val="30000"/>
                    <a:satMod val="115000"/>
                  </a:schemeClr>
                </a:gs>
                <a:gs pos="50000">
                  <a:schemeClr val="accent5">
                    <a:shade val="67500"/>
                    <a:satMod val="115000"/>
                  </a:schemeClr>
                </a:gs>
                <a:gs pos="100000">
                  <a:schemeClr val="accent5">
                    <a:shade val="100000"/>
                    <a:satMod val="115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52" name="等腰三角形 42"/>
            <p:cNvSpPr/>
            <p:nvPr/>
          </p:nvSpPr>
          <p:spPr>
            <a:xfrm>
              <a:off x="4044928" y="2251925"/>
              <a:ext cx="1054142" cy="1350592"/>
            </a:xfrm>
            <a:custGeom>
              <a:rect b="b" l="l" r="r" t="t"/>
              <a:pathLst>
                <a:path h="1350592" w="1054142">
                  <a:moveTo>
                    <a:pt x="521627" y="0"/>
                  </a:moveTo>
                  <a:lnTo>
                    <a:pt x="682907" y="322559"/>
                  </a:lnTo>
                  <a:cubicBezTo>
                    <a:pt x="898294" y="386795"/>
                    <a:pt x="1054142" y="586958"/>
                    <a:pt x="1054142" y="823521"/>
                  </a:cubicBezTo>
                  <a:cubicBezTo>
                    <a:pt x="1054142" y="1114614"/>
                    <a:pt x="818164" y="1350592"/>
                    <a:pt x="527071" y="1350592"/>
                  </a:cubicBezTo>
                  <a:cubicBezTo>
                    <a:pt x="235978" y="1350592"/>
                    <a:pt x="0" y="1114614"/>
                    <a:pt x="0" y="823521"/>
                  </a:cubicBezTo>
                  <a:cubicBezTo>
                    <a:pt x="0" y="591722"/>
                    <a:pt x="149634" y="394871"/>
                    <a:pt x="358347" y="32656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shade val="30000"/>
                    <a:satMod val="115000"/>
                  </a:schemeClr>
                </a:gs>
                <a:gs pos="50000">
                  <a:schemeClr val="accent5">
                    <a:shade val="67500"/>
                    <a:satMod val="115000"/>
                  </a:schemeClr>
                </a:gs>
                <a:gs pos="100000">
                  <a:schemeClr val="accent5">
                    <a:shade val="100000"/>
                    <a:satMod val="11500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942054" y="3808096"/>
            <a:ext cx="1671955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EFFECTIVENESS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901300" y="2868311"/>
            <a:ext cx="134493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PERTINENCE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29093" y="3855655"/>
            <a:ext cx="185769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SYSTEMATICNESS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51984" y="2861334"/>
            <a:ext cx="1119505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ECONOMY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5279679" y="2611888"/>
            <a:ext cx="373564" cy="369712"/>
            <a:chOff x="6967126" y="4092464"/>
            <a:chExt cx="453105" cy="448433"/>
          </a:xfrm>
          <a:solidFill>
            <a:schemeClr val="bg1"/>
          </a:solidFill>
          <a:effectLst/>
        </p:grpSpPr>
        <p:sp>
          <p:nvSpPr>
            <p:cNvPr id="29" name="Freeform 136"/>
            <p:cNvSpPr/>
            <p:nvPr/>
          </p:nvSpPr>
          <p:spPr bwMode="auto">
            <a:xfrm>
              <a:off x="6967126" y="4343773"/>
              <a:ext cx="453105" cy="197124"/>
            </a:xfrm>
            <a:custGeom>
              <a:gdLst>
                <a:gd fmla="*/ 103 w 205" name="T0"/>
                <a:gd fmla="*/ 19 h 89" name="T1"/>
                <a:gd fmla="*/ 47 w 205" name="T2"/>
                <a:gd fmla="*/ 0 h 89" name="T3"/>
                <a:gd fmla="*/ 0 w 205" name="T4"/>
                <a:gd fmla="*/ 0 h 89" name="T5"/>
                <a:gd fmla="*/ 0 w 205" name="T6"/>
                <a:gd fmla="*/ 67 h 89" name="T7"/>
                <a:gd fmla="*/ 22 w 205" name="T8"/>
                <a:gd fmla="*/ 89 h 89" name="T9"/>
                <a:gd fmla="*/ 183 w 205" name="T10"/>
                <a:gd fmla="*/ 89 h 89" name="T11"/>
                <a:gd fmla="*/ 205 w 205" name="T12"/>
                <a:gd fmla="*/ 67 h 89" name="T13"/>
                <a:gd fmla="*/ 205 w 205" name="T14"/>
                <a:gd fmla="*/ 0 h 89" name="T15"/>
                <a:gd fmla="*/ 158 w 205" name="T16"/>
                <a:gd fmla="*/ 0 h 89" name="T17"/>
                <a:gd fmla="*/ 103 w 205" name="T18"/>
                <a:gd fmla="*/ 19 h 8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9" w="205">
                  <a:moveTo>
                    <a:pt x="103" y="19"/>
                  </a:moveTo>
                  <a:cubicBezTo>
                    <a:pt x="82" y="19"/>
                    <a:pt x="62" y="12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9"/>
                    <a:pt x="10" y="89"/>
                    <a:pt x="22" y="89"/>
                  </a:cubicBezTo>
                  <a:cubicBezTo>
                    <a:pt x="183" y="89"/>
                    <a:pt x="183" y="89"/>
                    <a:pt x="183" y="89"/>
                  </a:cubicBezTo>
                  <a:cubicBezTo>
                    <a:pt x="195" y="89"/>
                    <a:pt x="205" y="79"/>
                    <a:pt x="205" y="67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43" y="12"/>
                    <a:pt x="124" y="19"/>
                    <a:pt x="10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30" name="Freeform 137"/>
            <p:cNvSpPr>
              <a:spLocks noEditPoints="1"/>
            </p:cNvSpPr>
            <p:nvPr/>
          </p:nvSpPr>
          <p:spPr bwMode="auto">
            <a:xfrm>
              <a:off x="6967126" y="4092464"/>
              <a:ext cx="453105" cy="260652"/>
            </a:xfrm>
            <a:custGeom>
              <a:gdLst>
                <a:gd fmla="*/ 183 w 205" name="T0"/>
                <a:gd fmla="*/ 42 h 118" name="T1"/>
                <a:gd fmla="*/ 180 w 205" name="T2"/>
                <a:gd fmla="*/ 42 h 118" name="T3"/>
                <a:gd fmla="*/ 154 w 205" name="T4"/>
                <a:gd fmla="*/ 42 h 118" name="T5"/>
                <a:gd fmla="*/ 154 w 205" name="T6"/>
                <a:gd fmla="*/ 22 h 118" name="T7"/>
                <a:gd fmla="*/ 132 w 205" name="T8"/>
                <a:gd fmla="*/ 0 h 118" name="T9"/>
                <a:gd fmla="*/ 73 w 205" name="T10"/>
                <a:gd fmla="*/ 0 h 118" name="T11"/>
                <a:gd fmla="*/ 51 w 205" name="T12"/>
                <a:gd fmla="*/ 22 h 118" name="T13"/>
                <a:gd fmla="*/ 51 w 205" name="T14"/>
                <a:gd fmla="*/ 42 h 118" name="T15"/>
                <a:gd fmla="*/ 25 w 205" name="T16"/>
                <a:gd fmla="*/ 42 h 118" name="T17"/>
                <a:gd fmla="*/ 22 w 205" name="T18"/>
                <a:gd fmla="*/ 42 h 118" name="T19"/>
                <a:gd fmla="*/ 0 w 205" name="T20"/>
                <a:gd fmla="*/ 64 h 118" name="T21"/>
                <a:gd fmla="*/ 0 w 205" name="T22"/>
                <a:gd fmla="*/ 101 h 118" name="T23"/>
                <a:gd fmla="*/ 54 w 205" name="T24"/>
                <a:gd fmla="*/ 101 h 118" name="T25"/>
                <a:gd fmla="*/ 103 w 205" name="T26"/>
                <a:gd fmla="*/ 118 h 118" name="T27"/>
                <a:gd fmla="*/ 151 w 205" name="T28"/>
                <a:gd fmla="*/ 101 h 118" name="T29"/>
                <a:gd fmla="*/ 205 w 205" name="T30"/>
                <a:gd fmla="*/ 101 h 118" name="T31"/>
                <a:gd fmla="*/ 205 w 205" name="T32"/>
                <a:gd fmla="*/ 64 h 118" name="T33"/>
                <a:gd fmla="*/ 183 w 205" name="T34"/>
                <a:gd fmla="*/ 42 h 118" name="T35"/>
                <a:gd fmla="*/ 67 w 205" name="T36"/>
                <a:gd fmla="*/ 26 h 118" name="T37"/>
                <a:gd fmla="*/ 67 w 205" name="T38"/>
                <a:gd fmla="*/ 22 h 118" name="T39"/>
                <a:gd fmla="*/ 73 w 205" name="T40"/>
                <a:gd fmla="*/ 17 h 118" name="T41"/>
                <a:gd fmla="*/ 132 w 205" name="T42"/>
                <a:gd fmla="*/ 17 h 118" name="T43"/>
                <a:gd fmla="*/ 138 w 205" name="T44"/>
                <a:gd fmla="*/ 22 h 118" name="T45"/>
                <a:gd fmla="*/ 138 w 205" name="T46"/>
                <a:gd fmla="*/ 26 h 118" name="T47"/>
                <a:gd fmla="*/ 138 w 205" name="T48"/>
                <a:gd fmla="*/ 42 h 118" name="T49"/>
                <a:gd fmla="*/ 67 w 205" name="T50"/>
                <a:gd fmla="*/ 42 h 118" name="T51"/>
                <a:gd fmla="*/ 67 w 205" name="T52"/>
                <a:gd fmla="*/ 26 h 118" name="T53"/>
                <a:gd fmla="*/ 101 w 205" name="T54"/>
                <a:gd fmla="*/ 101 h 118" name="T55"/>
                <a:gd fmla="*/ 85 w 205" name="T56"/>
                <a:gd fmla="*/ 86 h 118" name="T57"/>
                <a:gd fmla="*/ 101 w 205" name="T58"/>
                <a:gd fmla="*/ 70 h 118" name="T59"/>
                <a:gd fmla="*/ 117 w 205" name="T60"/>
                <a:gd fmla="*/ 86 h 118" name="T61"/>
                <a:gd fmla="*/ 101 w 205" name="T62"/>
                <a:gd fmla="*/ 101 h 118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18" w="205">
                  <a:moveTo>
                    <a:pt x="183" y="42"/>
                  </a:moveTo>
                  <a:cubicBezTo>
                    <a:pt x="180" y="42"/>
                    <a:pt x="180" y="42"/>
                    <a:pt x="180" y="42"/>
                  </a:cubicBezTo>
                  <a:cubicBezTo>
                    <a:pt x="154" y="42"/>
                    <a:pt x="154" y="42"/>
                    <a:pt x="154" y="42"/>
                  </a:cubicBezTo>
                  <a:cubicBezTo>
                    <a:pt x="154" y="22"/>
                    <a:pt x="154" y="22"/>
                    <a:pt x="154" y="22"/>
                  </a:cubicBezTo>
                  <a:cubicBezTo>
                    <a:pt x="154" y="10"/>
                    <a:pt x="144" y="0"/>
                    <a:pt x="132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61" y="0"/>
                    <a:pt x="51" y="10"/>
                    <a:pt x="51" y="2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10" y="42"/>
                    <a:pt x="0" y="52"/>
                    <a:pt x="0" y="64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54" y="101"/>
                    <a:pt x="54" y="101"/>
                    <a:pt x="54" y="101"/>
                  </a:cubicBezTo>
                  <a:cubicBezTo>
                    <a:pt x="67" y="112"/>
                    <a:pt x="84" y="118"/>
                    <a:pt x="103" y="118"/>
                  </a:cubicBezTo>
                  <a:cubicBezTo>
                    <a:pt x="121" y="118"/>
                    <a:pt x="138" y="112"/>
                    <a:pt x="151" y="101"/>
                  </a:cubicBezTo>
                  <a:cubicBezTo>
                    <a:pt x="205" y="101"/>
                    <a:pt x="205" y="101"/>
                    <a:pt x="205" y="101"/>
                  </a:cubicBezTo>
                  <a:cubicBezTo>
                    <a:pt x="205" y="64"/>
                    <a:pt x="205" y="64"/>
                    <a:pt x="205" y="64"/>
                  </a:cubicBezTo>
                  <a:cubicBezTo>
                    <a:pt x="205" y="52"/>
                    <a:pt x="195" y="42"/>
                    <a:pt x="183" y="42"/>
                  </a:cubicBezTo>
                  <a:close/>
                  <a:moveTo>
                    <a:pt x="67" y="26"/>
                  </a:moveTo>
                  <a:cubicBezTo>
                    <a:pt x="67" y="22"/>
                    <a:pt x="67" y="22"/>
                    <a:pt x="67" y="22"/>
                  </a:cubicBezTo>
                  <a:cubicBezTo>
                    <a:pt x="67" y="19"/>
                    <a:pt x="70" y="17"/>
                    <a:pt x="73" y="17"/>
                  </a:cubicBezTo>
                  <a:cubicBezTo>
                    <a:pt x="132" y="17"/>
                    <a:pt x="132" y="17"/>
                    <a:pt x="132" y="17"/>
                  </a:cubicBezTo>
                  <a:cubicBezTo>
                    <a:pt x="135" y="17"/>
                    <a:pt x="138" y="19"/>
                    <a:pt x="138" y="22"/>
                  </a:cubicBezTo>
                  <a:cubicBezTo>
                    <a:pt x="138" y="26"/>
                    <a:pt x="138" y="26"/>
                    <a:pt x="138" y="26"/>
                  </a:cubicBezTo>
                  <a:cubicBezTo>
                    <a:pt x="138" y="42"/>
                    <a:pt x="138" y="42"/>
                    <a:pt x="138" y="42"/>
                  </a:cubicBezTo>
                  <a:cubicBezTo>
                    <a:pt x="67" y="42"/>
                    <a:pt x="67" y="42"/>
                    <a:pt x="67" y="42"/>
                  </a:cubicBezTo>
                  <a:lnTo>
                    <a:pt x="67" y="26"/>
                  </a:lnTo>
                  <a:close/>
                  <a:moveTo>
                    <a:pt x="101" y="101"/>
                  </a:moveTo>
                  <a:cubicBezTo>
                    <a:pt x="92" y="101"/>
                    <a:pt x="85" y="94"/>
                    <a:pt x="85" y="86"/>
                  </a:cubicBezTo>
                  <a:cubicBezTo>
                    <a:pt x="85" y="77"/>
                    <a:pt x="92" y="70"/>
                    <a:pt x="101" y="70"/>
                  </a:cubicBezTo>
                  <a:cubicBezTo>
                    <a:pt x="110" y="70"/>
                    <a:pt x="117" y="77"/>
                    <a:pt x="117" y="86"/>
                  </a:cubicBezTo>
                  <a:cubicBezTo>
                    <a:pt x="117" y="94"/>
                    <a:pt x="110" y="101"/>
                    <a:pt x="101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</p:grpSp>
      <p:grpSp>
        <p:nvGrpSpPr>
          <p:cNvPr id="31" name="Group 4"/>
          <p:cNvGrpSpPr>
            <a:grpSpLocks noChangeAspect="1"/>
          </p:cNvGrpSpPr>
          <p:nvPr/>
        </p:nvGrpSpPr>
        <p:grpSpPr>
          <a:xfrm>
            <a:off x="4698573" y="3501438"/>
            <a:ext cx="377499" cy="442385"/>
            <a:chOff x="1776" y="1776"/>
            <a:chExt cx="64" cy="75"/>
          </a:xfrm>
          <a:solidFill>
            <a:schemeClr val="bg1"/>
          </a:solidFill>
          <a:effectLst/>
        </p:grpSpPr>
        <p:sp>
          <p:nvSpPr>
            <p:cNvPr id="32" name="Freeform 5"/>
            <p:cNvSpPr/>
            <p:nvPr/>
          </p:nvSpPr>
          <p:spPr bwMode="auto">
            <a:xfrm>
              <a:off x="1795" y="1779"/>
              <a:ext cx="29" cy="26"/>
            </a:xfrm>
            <a:custGeom>
              <a:gdLst>
                <a:gd fmla="*/ 5 w 11" name="T0"/>
                <a:gd fmla="*/ 10 h 10" name="T1"/>
                <a:gd fmla="*/ 5 w 11" name="T2"/>
                <a:gd fmla="*/ 10 h 10" name="T3"/>
                <a:gd fmla="*/ 11 w 11" name="T4"/>
                <a:gd fmla="*/ 5 h 10" name="T5"/>
                <a:gd fmla="*/ 5 w 11" name="T6"/>
                <a:gd fmla="*/ 0 h 10" name="T7"/>
                <a:gd fmla="*/ 5 w 11" name="T8"/>
                <a:gd fmla="*/ 0 h 10" name="T9"/>
                <a:gd fmla="*/ 0 w 11" name="T10"/>
                <a:gd fmla="*/ 5 h 10" name="T11"/>
                <a:gd fmla="*/ 5 w 11" name="T12"/>
                <a:gd fmla="*/ 10 h 1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" w="11">
                  <a:moveTo>
                    <a:pt x="5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33" name="Freeform 6"/>
            <p:cNvSpPr/>
            <p:nvPr/>
          </p:nvSpPr>
          <p:spPr bwMode="auto">
            <a:xfrm>
              <a:off x="1776" y="1810"/>
              <a:ext cx="64" cy="41"/>
            </a:xfrm>
            <a:custGeom>
              <a:gdLst>
                <a:gd fmla="*/ 23 w 24" name="T0"/>
                <a:gd fmla="*/ 3 h 16" name="T1"/>
                <a:gd fmla="*/ 19 w 24" name="T2"/>
                <a:gd fmla="*/ 0 h 16" name="T3"/>
                <a:gd fmla="*/ 19 w 24" name="T4"/>
                <a:gd fmla="*/ 0 h 16" name="T5"/>
                <a:gd fmla="*/ 17 w 24" name="T6"/>
                <a:gd fmla="*/ 0 h 16" name="T7"/>
                <a:gd fmla="*/ 15 w 24" name="T8"/>
                <a:gd fmla="*/ 5 h 16" name="T9"/>
                <a:gd fmla="*/ 12 w 24" name="T10"/>
                <a:gd fmla="*/ 11 h 16" name="T11"/>
                <a:gd fmla="*/ 14 w 24" name="T12"/>
                <a:gd fmla="*/ 7 h 16" name="T13"/>
                <a:gd fmla="*/ 13 w 24" name="T14"/>
                <a:gd fmla="*/ 1 h 16" name="T15"/>
                <a:gd fmla="*/ 13 w 24" name="T16"/>
                <a:gd fmla="*/ 1 h 16" name="T17"/>
                <a:gd fmla="*/ 12 w 24" name="T18"/>
                <a:gd fmla="*/ 0 h 16" name="T19"/>
                <a:gd fmla="*/ 12 w 24" name="T20"/>
                <a:gd fmla="*/ 0 h 16" name="T21"/>
                <a:gd fmla="*/ 12 w 24" name="T22"/>
                <a:gd fmla="*/ 1 h 16" name="T23"/>
                <a:gd fmla="*/ 12 w 24" name="T24"/>
                <a:gd fmla="*/ 1 h 16" name="T25"/>
                <a:gd fmla="*/ 11 w 24" name="T26"/>
                <a:gd fmla="*/ 7 h 16" name="T27"/>
                <a:gd fmla="*/ 10 w 24" name="T28"/>
                <a:gd fmla="*/ 5 h 16" name="T29"/>
                <a:gd fmla="*/ 8 w 24" name="T30"/>
                <a:gd fmla="*/ 0 h 16" name="T31"/>
                <a:gd fmla="*/ 5 w 24" name="T32"/>
                <a:gd fmla="*/ 0 h 16" name="T33"/>
                <a:gd fmla="*/ 5 w 24" name="T34"/>
                <a:gd fmla="*/ 0 h 16" name="T35"/>
                <a:gd fmla="*/ 1 w 24" name="T36"/>
                <a:gd fmla="*/ 3 h 16" name="T37"/>
                <a:gd fmla="*/ 0 w 24" name="T38"/>
                <a:gd fmla="*/ 16 h 16" name="T39"/>
                <a:gd fmla="*/ 4 w 24" name="T40"/>
                <a:gd fmla="*/ 16 h 16" name="T41"/>
                <a:gd fmla="*/ 4 w 24" name="T42"/>
                <a:gd fmla="*/ 6 h 16" name="T43"/>
                <a:gd fmla="*/ 5 w 24" name="T44"/>
                <a:gd fmla="*/ 6 h 16" name="T45"/>
                <a:gd fmla="*/ 5 w 24" name="T46"/>
                <a:gd fmla="*/ 16 h 16" name="T47"/>
                <a:gd fmla="*/ 12 w 24" name="T48"/>
                <a:gd fmla="*/ 16 h 16" name="T49"/>
                <a:gd fmla="*/ 19 w 24" name="T50"/>
                <a:gd fmla="*/ 16 h 16" name="T51"/>
                <a:gd fmla="*/ 19 w 24" name="T52"/>
                <a:gd fmla="*/ 6 h 16" name="T53"/>
                <a:gd fmla="*/ 19 w 24" name="T54"/>
                <a:gd fmla="*/ 6 h 16" name="T55"/>
                <a:gd fmla="*/ 20 w 24" name="T56"/>
                <a:gd fmla="*/ 6 h 16" name="T57"/>
                <a:gd fmla="*/ 20 w 24" name="T58"/>
                <a:gd fmla="*/ 16 h 16" name="T59"/>
                <a:gd fmla="*/ 23 w 24" name="T60"/>
                <a:gd fmla="*/ 16 h 16" name="T61"/>
                <a:gd fmla="*/ 23 w 24" name="T62"/>
                <a:gd fmla="*/ 3 h 16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6" w="24">
                  <a:moveTo>
                    <a:pt x="23" y="3"/>
                  </a:moveTo>
                  <a:cubicBezTo>
                    <a:pt x="22" y="1"/>
                    <a:pt x="20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5"/>
                    <a:pt x="0" y="11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1"/>
                    <a:pt x="24" y="5"/>
                    <a:pt x="2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34" name="Freeform 7"/>
            <p:cNvSpPr/>
            <p:nvPr/>
          </p:nvSpPr>
          <p:spPr bwMode="auto">
            <a:xfrm>
              <a:off x="1795" y="1776"/>
              <a:ext cx="29" cy="26"/>
            </a:xfrm>
            <a:custGeom>
              <a:gdLst>
                <a:gd fmla="*/ 5 w 11" name="T0"/>
                <a:gd fmla="*/ 10 h 10" name="T1"/>
                <a:gd fmla="*/ 5 w 11" name="T2"/>
                <a:gd fmla="*/ 10 h 10" name="T3"/>
                <a:gd fmla="*/ 11 w 11" name="T4"/>
                <a:gd fmla="*/ 5 h 10" name="T5"/>
                <a:gd fmla="*/ 5 w 11" name="T6"/>
                <a:gd fmla="*/ 0 h 10" name="T7"/>
                <a:gd fmla="*/ 5 w 11" name="T8"/>
                <a:gd fmla="*/ 0 h 10" name="T9"/>
                <a:gd fmla="*/ 0 w 11" name="T10"/>
                <a:gd fmla="*/ 5 h 10" name="T11"/>
                <a:gd fmla="*/ 5 w 11" name="T12"/>
                <a:gd fmla="*/ 10 h 1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" w="11">
                  <a:moveTo>
                    <a:pt x="5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36" name="Freeform 8"/>
            <p:cNvSpPr/>
            <p:nvPr/>
          </p:nvSpPr>
          <p:spPr bwMode="auto">
            <a:xfrm>
              <a:off x="1776" y="1807"/>
              <a:ext cx="64" cy="42"/>
            </a:xfrm>
            <a:custGeom>
              <a:gdLst>
                <a:gd fmla="*/ 23 w 24" name="T0"/>
                <a:gd fmla="*/ 3 h 16" name="T1"/>
                <a:gd fmla="*/ 19 w 24" name="T2"/>
                <a:gd fmla="*/ 0 h 16" name="T3"/>
                <a:gd fmla="*/ 19 w 24" name="T4"/>
                <a:gd fmla="*/ 0 h 16" name="T5"/>
                <a:gd fmla="*/ 17 w 24" name="T6"/>
                <a:gd fmla="*/ 0 h 16" name="T7"/>
                <a:gd fmla="*/ 15 w 24" name="T8"/>
                <a:gd fmla="*/ 5 h 16" name="T9"/>
                <a:gd fmla="*/ 12 w 24" name="T10"/>
                <a:gd fmla="*/ 11 h 16" name="T11"/>
                <a:gd fmla="*/ 14 w 24" name="T12"/>
                <a:gd fmla="*/ 7 h 16" name="T13"/>
                <a:gd fmla="*/ 13 w 24" name="T14"/>
                <a:gd fmla="*/ 1 h 16" name="T15"/>
                <a:gd fmla="*/ 13 w 24" name="T16"/>
                <a:gd fmla="*/ 1 h 16" name="T17"/>
                <a:gd fmla="*/ 12 w 24" name="T18"/>
                <a:gd fmla="*/ 0 h 16" name="T19"/>
                <a:gd fmla="*/ 12 w 24" name="T20"/>
                <a:gd fmla="*/ 0 h 16" name="T21"/>
                <a:gd fmla="*/ 12 w 24" name="T22"/>
                <a:gd fmla="*/ 1 h 16" name="T23"/>
                <a:gd fmla="*/ 12 w 24" name="T24"/>
                <a:gd fmla="*/ 1 h 16" name="T25"/>
                <a:gd fmla="*/ 11 w 24" name="T26"/>
                <a:gd fmla="*/ 7 h 16" name="T27"/>
                <a:gd fmla="*/ 10 w 24" name="T28"/>
                <a:gd fmla="*/ 5 h 16" name="T29"/>
                <a:gd fmla="*/ 8 w 24" name="T30"/>
                <a:gd fmla="*/ 0 h 16" name="T31"/>
                <a:gd fmla="*/ 5 w 24" name="T32"/>
                <a:gd fmla="*/ 0 h 16" name="T33"/>
                <a:gd fmla="*/ 5 w 24" name="T34"/>
                <a:gd fmla="*/ 0 h 16" name="T35"/>
                <a:gd fmla="*/ 1 w 24" name="T36"/>
                <a:gd fmla="*/ 3 h 16" name="T37"/>
                <a:gd fmla="*/ 0 w 24" name="T38"/>
                <a:gd fmla="*/ 16 h 16" name="T39"/>
                <a:gd fmla="*/ 4 w 24" name="T40"/>
                <a:gd fmla="*/ 16 h 16" name="T41"/>
                <a:gd fmla="*/ 4 w 24" name="T42"/>
                <a:gd fmla="*/ 6 h 16" name="T43"/>
                <a:gd fmla="*/ 5 w 24" name="T44"/>
                <a:gd fmla="*/ 6 h 16" name="T45"/>
                <a:gd fmla="*/ 5 w 24" name="T46"/>
                <a:gd fmla="*/ 16 h 16" name="T47"/>
                <a:gd fmla="*/ 12 w 24" name="T48"/>
                <a:gd fmla="*/ 16 h 16" name="T49"/>
                <a:gd fmla="*/ 19 w 24" name="T50"/>
                <a:gd fmla="*/ 16 h 16" name="T51"/>
                <a:gd fmla="*/ 19 w 24" name="T52"/>
                <a:gd fmla="*/ 6 h 16" name="T53"/>
                <a:gd fmla="*/ 19 w 24" name="T54"/>
                <a:gd fmla="*/ 6 h 16" name="T55"/>
                <a:gd fmla="*/ 20 w 24" name="T56"/>
                <a:gd fmla="*/ 6 h 16" name="T57"/>
                <a:gd fmla="*/ 20 w 24" name="T58"/>
                <a:gd fmla="*/ 16 h 16" name="T59"/>
                <a:gd fmla="*/ 23 w 24" name="T60"/>
                <a:gd fmla="*/ 16 h 16" name="T61"/>
                <a:gd fmla="*/ 23 w 24" name="T62"/>
                <a:gd fmla="*/ 3 h 16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6" w="24">
                  <a:moveTo>
                    <a:pt x="23" y="3"/>
                  </a:moveTo>
                  <a:cubicBezTo>
                    <a:pt x="22" y="1"/>
                    <a:pt x="20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5"/>
                    <a:pt x="0" y="11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1"/>
                    <a:pt x="24" y="5"/>
                    <a:pt x="2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</p:grpSp>
      <p:sp>
        <p:nvSpPr>
          <p:cNvPr id="37" name="Freeform 108"/>
          <p:cNvSpPr>
            <a:spLocks noEditPoints="1"/>
          </p:cNvSpPr>
          <p:nvPr/>
        </p:nvSpPr>
        <p:spPr bwMode="auto">
          <a:xfrm>
            <a:off x="4123414" y="2587393"/>
            <a:ext cx="448586" cy="450195"/>
          </a:xfrm>
          <a:custGeom>
            <a:gdLst>
              <a:gd fmla="*/ 97 w 115" name="T0"/>
              <a:gd fmla="*/ 48 h 115" name="T1"/>
              <a:gd fmla="*/ 91 w 115" name="T2"/>
              <a:gd fmla="*/ 41 h 115" name="T3"/>
              <a:gd fmla="*/ 102 w 115" name="T4"/>
              <a:gd fmla="*/ 26 h 115" name="T5"/>
              <a:gd fmla="*/ 94 w 115" name="T6"/>
              <a:gd fmla="*/ 13 h 115" name="T7"/>
              <a:gd fmla="*/ 79 w 115" name="T8"/>
              <a:gd fmla="*/ 23 h 115" name="T9"/>
              <a:gd fmla="*/ 70 w 115" name="T10"/>
              <a:gd fmla="*/ 22 h 115" name="T11"/>
              <a:gd fmla="*/ 67 w 115" name="T12"/>
              <a:gd fmla="*/ 3 h 115" name="T13"/>
              <a:gd fmla="*/ 52 w 115" name="T14"/>
              <a:gd fmla="*/ 0 h 115" name="T15"/>
              <a:gd fmla="*/ 48 w 115" name="T16"/>
              <a:gd fmla="*/ 18 h 115" name="T17"/>
              <a:gd fmla="*/ 41 w 115" name="T18"/>
              <a:gd fmla="*/ 24 h 115" name="T19"/>
              <a:gd fmla="*/ 26 w 115" name="T20"/>
              <a:gd fmla="*/ 13 h 115" name="T21"/>
              <a:gd fmla="*/ 13 w 115" name="T22"/>
              <a:gd fmla="*/ 21 h 115" name="T23"/>
              <a:gd fmla="*/ 23 w 115" name="T24"/>
              <a:gd fmla="*/ 36 h 115" name="T25"/>
              <a:gd fmla="*/ 22 w 115" name="T26"/>
              <a:gd fmla="*/ 45 h 115" name="T27"/>
              <a:gd fmla="*/ 4 w 115" name="T28"/>
              <a:gd fmla="*/ 48 h 115" name="T29"/>
              <a:gd fmla="*/ 0 w 115" name="T30"/>
              <a:gd fmla="*/ 63 h 115" name="T31"/>
              <a:gd fmla="*/ 18 w 115" name="T32"/>
              <a:gd fmla="*/ 66 h 115" name="T33"/>
              <a:gd fmla="*/ 24 w 115" name="T34"/>
              <a:gd fmla="*/ 73 h 115" name="T35"/>
              <a:gd fmla="*/ 13 w 115" name="T36"/>
              <a:gd fmla="*/ 89 h 115" name="T37"/>
              <a:gd fmla="*/ 21 w 115" name="T38"/>
              <a:gd fmla="*/ 102 h 115" name="T39"/>
              <a:gd fmla="*/ 36 w 115" name="T40"/>
              <a:gd fmla="*/ 92 h 115" name="T41"/>
              <a:gd fmla="*/ 45 w 115" name="T42"/>
              <a:gd fmla="*/ 92 h 115" name="T43"/>
              <a:gd fmla="*/ 48 w 115" name="T44"/>
              <a:gd fmla="*/ 111 h 115" name="T45"/>
              <a:gd fmla="*/ 63 w 115" name="T46"/>
              <a:gd fmla="*/ 115 h 115" name="T47"/>
              <a:gd fmla="*/ 67 w 115" name="T48"/>
              <a:gd fmla="*/ 97 h 115" name="T49"/>
              <a:gd fmla="*/ 74 w 115" name="T50"/>
              <a:gd fmla="*/ 91 h 115" name="T51"/>
              <a:gd fmla="*/ 89 w 115" name="T52"/>
              <a:gd fmla="*/ 102 h 115" name="T53"/>
              <a:gd fmla="*/ 102 w 115" name="T54"/>
              <a:gd fmla="*/ 94 h 115" name="T55"/>
              <a:gd fmla="*/ 92 w 115" name="T56"/>
              <a:gd fmla="*/ 79 h 115" name="T57"/>
              <a:gd fmla="*/ 93 w 115" name="T58"/>
              <a:gd fmla="*/ 70 h 115" name="T59"/>
              <a:gd fmla="*/ 112 w 115" name="T60"/>
              <a:gd fmla="*/ 66 h 115" name="T61"/>
              <a:gd fmla="*/ 115 w 115" name="T62"/>
              <a:gd fmla="*/ 52 h 115" name="T63"/>
              <a:gd fmla="*/ 58 w 115" name="T64"/>
              <a:gd fmla="*/ 79 h 115" name="T65"/>
              <a:gd fmla="*/ 58 w 115" name="T66"/>
              <a:gd fmla="*/ 36 h 115" name="T67"/>
              <a:gd fmla="*/ 58 w 115" name="T68"/>
              <a:gd fmla="*/ 79 h 115" name="T69"/>
              <a:gd fmla="*/ 49 w 115" name="T70"/>
              <a:gd fmla="*/ 57 h 115" name="T71"/>
              <a:gd fmla="*/ 67 w 115" name="T72"/>
              <a:gd fmla="*/ 57 h 115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115" w="115">
                <a:moveTo>
                  <a:pt x="112" y="48"/>
                </a:moveTo>
                <a:cubicBezTo>
                  <a:pt x="97" y="48"/>
                  <a:pt x="97" y="48"/>
                  <a:pt x="97" y="48"/>
                </a:cubicBezTo>
                <a:cubicBezTo>
                  <a:pt x="95" y="48"/>
                  <a:pt x="93" y="47"/>
                  <a:pt x="93" y="45"/>
                </a:cubicBezTo>
                <a:cubicBezTo>
                  <a:pt x="91" y="41"/>
                  <a:pt x="91" y="41"/>
                  <a:pt x="91" y="41"/>
                </a:cubicBezTo>
                <a:cubicBezTo>
                  <a:pt x="90" y="40"/>
                  <a:pt x="91" y="37"/>
                  <a:pt x="92" y="36"/>
                </a:cubicBezTo>
                <a:cubicBezTo>
                  <a:pt x="102" y="26"/>
                  <a:pt x="102" y="26"/>
                  <a:pt x="102" y="26"/>
                </a:cubicBezTo>
                <a:cubicBezTo>
                  <a:pt x="104" y="24"/>
                  <a:pt x="104" y="22"/>
                  <a:pt x="102" y="21"/>
                </a:cubicBezTo>
                <a:cubicBezTo>
                  <a:pt x="94" y="13"/>
                  <a:pt x="94" y="13"/>
                  <a:pt x="94" y="13"/>
                </a:cubicBezTo>
                <a:cubicBezTo>
                  <a:pt x="93" y="11"/>
                  <a:pt x="91" y="11"/>
                  <a:pt x="89" y="13"/>
                </a:cubicBezTo>
                <a:cubicBezTo>
                  <a:pt x="79" y="23"/>
                  <a:pt x="79" y="23"/>
                  <a:pt x="79" y="23"/>
                </a:cubicBezTo>
                <a:cubicBezTo>
                  <a:pt x="78" y="24"/>
                  <a:pt x="75" y="25"/>
                  <a:pt x="74" y="24"/>
                </a:cubicBezTo>
                <a:cubicBezTo>
                  <a:pt x="70" y="22"/>
                  <a:pt x="70" y="22"/>
                  <a:pt x="70" y="22"/>
                </a:cubicBezTo>
                <a:cubicBezTo>
                  <a:pt x="68" y="22"/>
                  <a:pt x="67" y="20"/>
                  <a:pt x="67" y="18"/>
                </a:cubicBezTo>
                <a:cubicBezTo>
                  <a:pt x="67" y="3"/>
                  <a:pt x="67" y="3"/>
                  <a:pt x="67" y="3"/>
                </a:cubicBezTo>
                <a:cubicBezTo>
                  <a:pt x="67" y="1"/>
                  <a:pt x="65" y="0"/>
                  <a:pt x="63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0" y="0"/>
                  <a:pt x="48" y="1"/>
                  <a:pt x="48" y="3"/>
                </a:cubicBezTo>
                <a:cubicBezTo>
                  <a:pt x="48" y="18"/>
                  <a:pt x="48" y="18"/>
                  <a:pt x="48" y="18"/>
                </a:cubicBezTo>
                <a:cubicBezTo>
                  <a:pt x="48" y="20"/>
                  <a:pt x="47" y="22"/>
                  <a:pt x="45" y="22"/>
                </a:cubicBezTo>
                <a:cubicBezTo>
                  <a:pt x="41" y="24"/>
                  <a:pt x="41" y="24"/>
                  <a:pt x="41" y="24"/>
                </a:cubicBezTo>
                <a:cubicBezTo>
                  <a:pt x="40" y="25"/>
                  <a:pt x="37" y="24"/>
                  <a:pt x="36" y="23"/>
                </a:cubicBezTo>
                <a:cubicBezTo>
                  <a:pt x="26" y="13"/>
                  <a:pt x="26" y="13"/>
                  <a:pt x="26" y="13"/>
                </a:cubicBezTo>
                <a:cubicBezTo>
                  <a:pt x="25" y="11"/>
                  <a:pt x="22" y="11"/>
                  <a:pt x="21" y="13"/>
                </a:cubicBezTo>
                <a:cubicBezTo>
                  <a:pt x="13" y="21"/>
                  <a:pt x="13" y="21"/>
                  <a:pt x="13" y="21"/>
                </a:cubicBezTo>
                <a:cubicBezTo>
                  <a:pt x="12" y="22"/>
                  <a:pt x="12" y="24"/>
                  <a:pt x="13" y="26"/>
                </a:cubicBezTo>
                <a:cubicBezTo>
                  <a:pt x="23" y="36"/>
                  <a:pt x="23" y="36"/>
                  <a:pt x="23" y="36"/>
                </a:cubicBezTo>
                <a:cubicBezTo>
                  <a:pt x="24" y="37"/>
                  <a:pt x="25" y="40"/>
                  <a:pt x="24" y="41"/>
                </a:cubicBezTo>
                <a:cubicBezTo>
                  <a:pt x="22" y="45"/>
                  <a:pt x="22" y="45"/>
                  <a:pt x="22" y="45"/>
                </a:cubicBezTo>
                <a:cubicBezTo>
                  <a:pt x="22" y="47"/>
                  <a:pt x="20" y="48"/>
                  <a:pt x="18" y="48"/>
                </a:cubicBezTo>
                <a:cubicBezTo>
                  <a:pt x="4" y="48"/>
                  <a:pt x="4" y="48"/>
                  <a:pt x="4" y="48"/>
                </a:cubicBezTo>
                <a:cubicBezTo>
                  <a:pt x="2" y="48"/>
                  <a:pt x="0" y="50"/>
                  <a:pt x="0" y="52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5"/>
                  <a:pt x="2" y="66"/>
                  <a:pt x="4" y="66"/>
                </a:cubicBezTo>
                <a:cubicBezTo>
                  <a:pt x="18" y="66"/>
                  <a:pt x="18" y="66"/>
                  <a:pt x="18" y="66"/>
                </a:cubicBezTo>
                <a:cubicBezTo>
                  <a:pt x="20" y="66"/>
                  <a:pt x="22" y="68"/>
                  <a:pt x="22" y="70"/>
                </a:cubicBezTo>
                <a:cubicBezTo>
                  <a:pt x="24" y="73"/>
                  <a:pt x="24" y="73"/>
                  <a:pt x="24" y="73"/>
                </a:cubicBezTo>
                <a:cubicBezTo>
                  <a:pt x="25" y="75"/>
                  <a:pt x="24" y="78"/>
                  <a:pt x="23" y="79"/>
                </a:cubicBezTo>
                <a:cubicBezTo>
                  <a:pt x="13" y="89"/>
                  <a:pt x="13" y="89"/>
                  <a:pt x="13" y="89"/>
                </a:cubicBezTo>
                <a:cubicBezTo>
                  <a:pt x="12" y="90"/>
                  <a:pt x="12" y="93"/>
                  <a:pt x="13" y="94"/>
                </a:cubicBezTo>
                <a:cubicBezTo>
                  <a:pt x="21" y="102"/>
                  <a:pt x="21" y="102"/>
                  <a:pt x="21" y="102"/>
                </a:cubicBezTo>
                <a:cubicBezTo>
                  <a:pt x="22" y="103"/>
                  <a:pt x="25" y="103"/>
                  <a:pt x="26" y="102"/>
                </a:cubicBezTo>
                <a:cubicBezTo>
                  <a:pt x="36" y="92"/>
                  <a:pt x="36" y="92"/>
                  <a:pt x="36" y="92"/>
                </a:cubicBezTo>
                <a:cubicBezTo>
                  <a:pt x="37" y="90"/>
                  <a:pt x="40" y="90"/>
                  <a:pt x="41" y="91"/>
                </a:cubicBezTo>
                <a:cubicBezTo>
                  <a:pt x="45" y="92"/>
                  <a:pt x="45" y="92"/>
                  <a:pt x="45" y="92"/>
                </a:cubicBezTo>
                <a:cubicBezTo>
                  <a:pt x="47" y="93"/>
                  <a:pt x="48" y="95"/>
                  <a:pt x="48" y="97"/>
                </a:cubicBezTo>
                <a:cubicBezTo>
                  <a:pt x="48" y="111"/>
                  <a:pt x="48" y="111"/>
                  <a:pt x="48" y="111"/>
                </a:cubicBezTo>
                <a:cubicBezTo>
                  <a:pt x="48" y="113"/>
                  <a:pt x="50" y="115"/>
                  <a:pt x="52" y="115"/>
                </a:cubicBezTo>
                <a:cubicBezTo>
                  <a:pt x="63" y="115"/>
                  <a:pt x="63" y="115"/>
                  <a:pt x="63" y="115"/>
                </a:cubicBezTo>
                <a:cubicBezTo>
                  <a:pt x="65" y="115"/>
                  <a:pt x="67" y="113"/>
                  <a:pt x="67" y="111"/>
                </a:cubicBezTo>
                <a:cubicBezTo>
                  <a:pt x="67" y="97"/>
                  <a:pt x="67" y="97"/>
                  <a:pt x="67" y="97"/>
                </a:cubicBezTo>
                <a:cubicBezTo>
                  <a:pt x="67" y="95"/>
                  <a:pt x="68" y="93"/>
                  <a:pt x="70" y="92"/>
                </a:cubicBezTo>
                <a:cubicBezTo>
                  <a:pt x="74" y="91"/>
                  <a:pt x="74" y="91"/>
                  <a:pt x="74" y="91"/>
                </a:cubicBezTo>
                <a:cubicBezTo>
                  <a:pt x="75" y="90"/>
                  <a:pt x="78" y="90"/>
                  <a:pt x="79" y="92"/>
                </a:cubicBezTo>
                <a:cubicBezTo>
                  <a:pt x="89" y="102"/>
                  <a:pt x="89" y="102"/>
                  <a:pt x="89" y="102"/>
                </a:cubicBezTo>
                <a:cubicBezTo>
                  <a:pt x="91" y="103"/>
                  <a:pt x="93" y="103"/>
                  <a:pt x="94" y="102"/>
                </a:cubicBezTo>
                <a:cubicBezTo>
                  <a:pt x="102" y="94"/>
                  <a:pt x="102" y="94"/>
                  <a:pt x="102" y="94"/>
                </a:cubicBezTo>
                <a:cubicBezTo>
                  <a:pt x="104" y="93"/>
                  <a:pt x="104" y="90"/>
                  <a:pt x="102" y="89"/>
                </a:cubicBezTo>
                <a:cubicBezTo>
                  <a:pt x="92" y="79"/>
                  <a:pt x="92" y="79"/>
                  <a:pt x="92" y="79"/>
                </a:cubicBezTo>
                <a:cubicBezTo>
                  <a:pt x="91" y="78"/>
                  <a:pt x="90" y="75"/>
                  <a:pt x="91" y="73"/>
                </a:cubicBezTo>
                <a:cubicBezTo>
                  <a:pt x="93" y="70"/>
                  <a:pt x="93" y="70"/>
                  <a:pt x="93" y="70"/>
                </a:cubicBezTo>
                <a:cubicBezTo>
                  <a:pt x="93" y="68"/>
                  <a:pt x="95" y="66"/>
                  <a:pt x="97" y="66"/>
                </a:cubicBezTo>
                <a:cubicBezTo>
                  <a:pt x="112" y="66"/>
                  <a:pt x="112" y="66"/>
                  <a:pt x="112" y="66"/>
                </a:cubicBezTo>
                <a:cubicBezTo>
                  <a:pt x="113" y="66"/>
                  <a:pt x="115" y="65"/>
                  <a:pt x="115" y="63"/>
                </a:cubicBezTo>
                <a:cubicBezTo>
                  <a:pt x="115" y="52"/>
                  <a:pt x="115" y="52"/>
                  <a:pt x="115" y="52"/>
                </a:cubicBezTo>
                <a:cubicBezTo>
                  <a:pt x="115" y="50"/>
                  <a:pt x="113" y="48"/>
                  <a:pt x="112" y="48"/>
                </a:cubicBezTo>
                <a:close/>
                <a:moveTo>
                  <a:pt x="58" y="79"/>
                </a:moveTo>
                <a:cubicBezTo>
                  <a:pt x="46" y="79"/>
                  <a:pt x="36" y="69"/>
                  <a:pt x="36" y="57"/>
                </a:cubicBezTo>
                <a:cubicBezTo>
                  <a:pt x="36" y="46"/>
                  <a:pt x="46" y="36"/>
                  <a:pt x="58" y="36"/>
                </a:cubicBezTo>
                <a:cubicBezTo>
                  <a:pt x="69" y="36"/>
                  <a:pt x="79" y="46"/>
                  <a:pt x="79" y="57"/>
                </a:cubicBezTo>
                <a:cubicBezTo>
                  <a:pt x="79" y="69"/>
                  <a:pt x="69" y="79"/>
                  <a:pt x="58" y="79"/>
                </a:cubicBezTo>
                <a:close/>
                <a:moveTo>
                  <a:pt x="58" y="48"/>
                </a:moveTo>
                <a:cubicBezTo>
                  <a:pt x="53" y="48"/>
                  <a:pt x="49" y="52"/>
                  <a:pt x="49" y="57"/>
                </a:cubicBezTo>
                <a:cubicBezTo>
                  <a:pt x="49" y="62"/>
                  <a:pt x="53" y="66"/>
                  <a:pt x="58" y="66"/>
                </a:cubicBezTo>
                <a:cubicBezTo>
                  <a:pt x="63" y="66"/>
                  <a:pt x="67" y="62"/>
                  <a:pt x="67" y="57"/>
                </a:cubicBezTo>
                <a:cubicBezTo>
                  <a:pt x="67" y="52"/>
                  <a:pt x="63" y="48"/>
                  <a:pt x="58" y="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  <a:latin charset="0" pitchFamily="34" typeface="Arial"/>
              <a:ea charset="-122" panose="020b0503020204020204" pitchFamily="34" typeface="微软雅黑"/>
              <a:sym charset="0" pitchFamily="34" typeface="Arial"/>
            </a:endParaRPr>
          </a:p>
        </p:txBody>
      </p:sp>
      <p:grpSp>
        <p:nvGrpSpPr>
          <p:cNvPr id="38" name="Group 13"/>
          <p:cNvGrpSpPr>
            <a:grpSpLocks noChangeAspect="1"/>
          </p:cNvGrpSpPr>
          <p:nvPr/>
        </p:nvGrpSpPr>
        <p:grpSpPr>
          <a:xfrm>
            <a:off x="3574015" y="3482923"/>
            <a:ext cx="438314" cy="443493"/>
            <a:chOff x="2426" y="2781"/>
            <a:chExt cx="593" cy="600"/>
          </a:xfrm>
          <a:solidFill>
            <a:schemeClr val="bg1"/>
          </a:solidFill>
          <a:effectLst/>
        </p:grpSpPr>
        <p:sp>
          <p:nvSpPr>
            <p:cNvPr id="39" name="Freeform 14"/>
            <p:cNvSpPr/>
            <p:nvPr/>
          </p:nvSpPr>
          <p:spPr bwMode="auto">
            <a:xfrm>
              <a:off x="2442" y="2805"/>
              <a:ext cx="577" cy="576"/>
            </a:xfrm>
            <a:custGeom>
              <a:gdLst>
                <a:gd fmla="*/ 0 w 241" name="T0"/>
                <a:gd fmla="*/ 115 h 241" name="T1"/>
                <a:gd fmla="*/ 0 w 241" name="T2"/>
                <a:gd fmla="*/ 121 h 241" name="T3"/>
                <a:gd fmla="*/ 121 w 241" name="T4"/>
                <a:gd fmla="*/ 241 h 241" name="T5"/>
                <a:gd fmla="*/ 241 w 241" name="T6"/>
                <a:gd fmla="*/ 121 h 241" name="T7"/>
                <a:gd fmla="*/ 121 w 241" name="T8"/>
                <a:gd fmla="*/ 0 h 241" name="T9"/>
                <a:gd fmla="*/ 121 w 241" name="T10"/>
                <a:gd fmla="*/ 115 h 241" name="T11"/>
                <a:gd fmla="*/ 0 w 241" name="T12"/>
                <a:gd fmla="*/ 115 h 24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41" w="241">
                  <a:moveTo>
                    <a:pt x="0" y="115"/>
                  </a:moveTo>
                  <a:cubicBezTo>
                    <a:pt x="0" y="117"/>
                    <a:pt x="0" y="119"/>
                    <a:pt x="0" y="121"/>
                  </a:cubicBezTo>
                  <a:cubicBezTo>
                    <a:pt x="0" y="187"/>
                    <a:pt x="54" y="241"/>
                    <a:pt x="121" y="241"/>
                  </a:cubicBezTo>
                  <a:cubicBezTo>
                    <a:pt x="187" y="241"/>
                    <a:pt x="241" y="187"/>
                    <a:pt x="241" y="121"/>
                  </a:cubicBezTo>
                  <a:cubicBezTo>
                    <a:pt x="241" y="54"/>
                    <a:pt x="187" y="0"/>
                    <a:pt x="121" y="0"/>
                  </a:cubicBezTo>
                  <a:cubicBezTo>
                    <a:pt x="121" y="115"/>
                    <a:pt x="121" y="115"/>
                    <a:pt x="121" y="115"/>
                  </a:cubicBezTo>
                  <a:lnTo>
                    <a:pt x="0" y="1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  <a:latin charset="0" pitchFamily="34" typeface="Arial"/>
                <a:ea charset="-122" panose="020b0503020204020204" pitchFamily="34" typeface="微软雅黑"/>
                <a:sym charset="0" pitchFamily="34" typeface="Arial"/>
              </a:endParaRPr>
            </a:p>
          </p:txBody>
        </p:sp>
        <p:sp>
          <p:nvSpPr>
            <p:cNvPr id="40" name="Freeform 15"/>
            <p:cNvSpPr>
              <a:spLocks noEditPoints="1"/>
            </p:cNvSpPr>
            <p:nvPr/>
          </p:nvSpPr>
          <p:spPr bwMode="auto">
            <a:xfrm>
              <a:off x="2426" y="2781"/>
              <a:ext cx="275" cy="273"/>
            </a:xfrm>
            <a:custGeom>
              <a:gdLst>
                <a:gd fmla="*/ 0 w 115" name="T0"/>
                <a:gd fmla="*/ 114 h 114" name="T1"/>
                <a:gd fmla="*/ 115 w 115" name="T2"/>
                <a:gd fmla="*/ 114 h 114" name="T3"/>
                <a:gd fmla="*/ 115 w 115" name="T4"/>
                <a:gd fmla="*/ 0 h 114" name="T5"/>
                <a:gd fmla="*/ 0 w 115" name="T6"/>
                <a:gd fmla="*/ 114 h 114" name="T7"/>
                <a:gd fmla="*/ 15 w 115" name="T8"/>
                <a:gd fmla="*/ 104 h 114" name="T9"/>
                <a:gd fmla="*/ 104 w 115" name="T10"/>
                <a:gd fmla="*/ 14 h 114" name="T11"/>
                <a:gd fmla="*/ 104 w 115" name="T12"/>
                <a:gd fmla="*/ 104 h 114" name="T13"/>
                <a:gd fmla="*/ 15 w 115" name="T14"/>
                <a:gd fmla="*/ 104 h 11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14" w="115">
                  <a:moveTo>
                    <a:pt x="0" y="114"/>
                  </a:moveTo>
                  <a:cubicBezTo>
                    <a:pt x="115" y="114"/>
                    <a:pt x="115" y="114"/>
                    <a:pt x="115" y="114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51" y="0"/>
                    <a:pt x="0" y="51"/>
                    <a:pt x="0" y="114"/>
                  </a:cubicBezTo>
                  <a:close/>
                  <a:moveTo>
                    <a:pt x="15" y="104"/>
                  </a:moveTo>
                  <a:cubicBezTo>
                    <a:pt x="15" y="54"/>
                    <a:pt x="55" y="14"/>
                    <a:pt x="104" y="14"/>
                  </a:cubicBezTo>
                  <a:cubicBezTo>
                    <a:pt x="104" y="104"/>
                    <a:pt x="104" y="104"/>
                    <a:pt x="104" y="104"/>
                  </a:cubicBezTo>
                  <a:lnTo>
                    <a:pt x="15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  <a:latin charset="0" pitchFamily="34" typeface="Arial"/>
                <a:ea charset="-122" panose="020b0503020204020204" pitchFamily="34" typeface="微软雅黑"/>
                <a:sym charset="0" pitchFamily="34" typeface="Arial"/>
              </a:endParaRPr>
            </a:p>
          </p:txBody>
        </p:sp>
      </p:grpSp>
    </p:spTree>
    <p:custDataLst>
      <p:tags r:id="rId3"/>
    </p:custDataLst>
    <p:extLst>
      <p:ext uri="{BB962C8B-B14F-4D97-AF65-F5344CB8AC3E}">
        <p14:creationId val="691617621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grpId="0" id="3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grpId="0" id="3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12" presetSubtype="8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4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300" id="4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12" presetSubtype="8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46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300" id="47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fill="hold" id="49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fill="hold" id="5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12" presetSubtype="2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6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300" id="62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12" presetSubtype="2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65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300" id="66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7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fill="hold" id="68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fill="hold" id="7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12" presetSubtype="8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8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300" id="81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12" presetSubtype="8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8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300" id="85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6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fill="hold" grpId="0" id="87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9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1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fill="hold" id="9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4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5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6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7" nodeType="withEffect" presetClass="entr" presetID="12" presetSubtype="2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99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300" id="1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12" presetSubtype="2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300" id="103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300" id="104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5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fill="hold" grpId="0" id="10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08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24"/>
      <p:bldP grpId="0" spid="22"/>
      <p:bldP grpId="0" spid="23"/>
      <p:bldP grpId="0" spid="26"/>
      <p:bldP grpId="0" spid="27"/>
      <p:bldP grpId="0" spid="35"/>
      <p:bldP grpId="0" spid="49"/>
      <p:bldP grpId="0" spid="53"/>
      <p:bldP grpId="0" spid="54"/>
      <p:bldP grpId="0" spid="55"/>
      <p:bldP grpId="0" spid="56"/>
      <p:bldP grpId="0" spid="25"/>
      <p:bldP grpId="0" spid="37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pc="300" sz="2000">
                <a:latin charset="-122" pitchFamily="2" typeface="方正兰亭细黑_GBK"/>
                <a:ea charset="-122" pitchFamily="2" typeface="方正兰亭细黑_GBK"/>
              </a:rPr>
              <a:t>责任义务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686118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DUTY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42257" y="1490793"/>
            <a:ext cx="35356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企事业内部控制系统具有预见性、适应性、及时性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真实性和有效性，控制系统能适应环境的变化有预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见地、及时地发现偏差，有重点地、经济地采取措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施-----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45789" y="1598863"/>
            <a:ext cx="944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预见性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54063" y="3742086"/>
            <a:ext cx="944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适应性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411164" y="3126533"/>
            <a:ext cx="944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及时性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34111" y="1906291"/>
            <a:ext cx="944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真实性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969152" y="2668333"/>
            <a:ext cx="944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有效性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2257" y="3326588"/>
            <a:ext cx="35356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企业、事业各部门领导人具有合格的管理素质，有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战略眼光，责任心强，，管理部门的工作健全而有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效率。管理责任审计就是针对企事业的管理工作是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否达到了上述责任要求，进行审查和评价。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42257" y="2408690"/>
            <a:ext cx="35356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400">
                <a:solidFill>
                  <a:srgbClr val="C00000"/>
                </a:solidFill>
                <a:latin charset="-122" pitchFamily="2" typeface="方正兰亭特黑_GBK"/>
                <a:ea charset="-122" pitchFamily="2" typeface="方正兰亭特黑_GBK"/>
              </a:rPr>
              <a:t>把整个企业的活动引到目</a:t>
            </a:r>
          </a:p>
          <a:p>
            <a:r>
              <a:rPr altLang="en-US" lang="zh-CN" sz="2400">
                <a:solidFill>
                  <a:srgbClr val="C00000"/>
                </a:solidFill>
                <a:latin charset="-122" pitchFamily="2" typeface="方正兰亭特黑_GBK"/>
                <a:ea charset="-122" pitchFamily="2" typeface="方正兰亭特黑_GBK"/>
              </a:rPr>
              <a:t>标管理轨道上来。</a:t>
            </a:r>
          </a:p>
        </p:txBody>
      </p:sp>
      <p:grpSp>
        <p:nvGrpSpPr>
          <p:cNvPr id="75" name="组合 74"/>
          <p:cNvGrpSpPr/>
          <p:nvPr/>
        </p:nvGrpSpPr>
        <p:grpSpPr>
          <a:xfrm>
            <a:off x="5875557" y="1833361"/>
            <a:ext cx="976857" cy="976857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76" name="同心圆 7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 flip="none" rotWithShape="1">
              <a:gsLst>
                <a:gs pos="0">
                  <a:schemeClr val="accent5">
                    <a:shade val="30000"/>
                    <a:satMod val="115000"/>
                  </a:schemeClr>
                </a:gs>
                <a:gs pos="50000">
                  <a:schemeClr val="accent5">
                    <a:shade val="67500"/>
                    <a:satMod val="115000"/>
                  </a:schemeClr>
                </a:gs>
                <a:gs pos="100000">
                  <a:schemeClr val="accent5">
                    <a:shade val="100000"/>
                    <a:satMod val="115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77" name="椭圆 76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shade val="30000"/>
                    <a:satMod val="115000"/>
                  </a:schemeClr>
                </a:gs>
                <a:gs pos="50000">
                  <a:schemeClr val="accent5">
                    <a:shade val="67500"/>
                    <a:satMod val="115000"/>
                  </a:schemeClr>
                </a:gs>
                <a:gs pos="100000">
                  <a:schemeClr val="accent5">
                    <a:shade val="100000"/>
                    <a:satMod val="11500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78" name="椭圆 77"/>
          <p:cNvSpPr/>
          <p:nvPr/>
        </p:nvSpPr>
        <p:spPr>
          <a:xfrm>
            <a:off x="5025364" y="3145654"/>
            <a:ext cx="727041" cy="72704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9" name="椭圆 78"/>
          <p:cNvSpPr/>
          <p:nvPr/>
        </p:nvSpPr>
        <p:spPr>
          <a:xfrm>
            <a:off x="7302290" y="2792555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3" name="组合 82"/>
          <p:cNvGrpSpPr/>
          <p:nvPr/>
        </p:nvGrpSpPr>
        <p:grpSpPr>
          <a:xfrm>
            <a:off x="7826341" y="2137805"/>
            <a:ext cx="623903" cy="623903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84" name="同心圆 8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 flip="none" rotWithShape="1">
              <a:gsLst>
                <a:gs pos="0">
                  <a:srgbClr val="FF5050">
                    <a:shade val="30000"/>
                    <a:satMod val="115000"/>
                  </a:srgbClr>
                </a:gs>
                <a:gs pos="50000">
                  <a:srgbClr val="FF5050">
                    <a:shade val="67500"/>
                    <a:satMod val="115000"/>
                  </a:srgbClr>
                </a:gs>
                <a:gs pos="100000">
                  <a:srgbClr val="FF5050">
                    <a:shade val="100000"/>
                    <a:satMod val="115000"/>
                  </a:srgb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85" name="椭圆 84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 flip="none" rotWithShape="1">
              <a:gsLst>
                <a:gs pos="0">
                  <a:srgbClr val="FF5050">
                    <a:shade val="30000"/>
                    <a:satMod val="115000"/>
                  </a:srgbClr>
                </a:gs>
                <a:gs pos="50000">
                  <a:srgbClr val="FF5050">
                    <a:shade val="67500"/>
                    <a:satMod val="115000"/>
                  </a:srgbClr>
                </a:gs>
                <a:gs pos="100000">
                  <a:srgbClr val="FF5050">
                    <a:shade val="100000"/>
                    <a:satMod val="115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6" name="组合 85"/>
          <p:cNvGrpSpPr/>
          <p:nvPr/>
        </p:nvGrpSpPr>
        <p:grpSpPr>
          <a:xfrm>
            <a:off x="5149533" y="3971004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87" name="同心圆 8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88" name="椭圆 87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9" name="组合 88"/>
          <p:cNvGrpSpPr/>
          <p:nvPr/>
        </p:nvGrpSpPr>
        <p:grpSpPr>
          <a:xfrm>
            <a:off x="4874182" y="2394646"/>
            <a:ext cx="287919" cy="287919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90" name="同心圆 8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 flip="none" rotWithShape="1">
              <a:gsLst>
                <a:gs pos="0">
                  <a:srgbClr val="009900">
                    <a:shade val="30000"/>
                    <a:satMod val="115000"/>
                  </a:srgbClr>
                </a:gs>
                <a:gs pos="50000">
                  <a:srgbClr val="009900">
                    <a:shade val="67500"/>
                    <a:satMod val="115000"/>
                  </a:srgbClr>
                </a:gs>
                <a:gs pos="100000">
                  <a:srgbClr val="009900">
                    <a:shade val="100000"/>
                    <a:satMod val="115000"/>
                  </a:srgb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91" name="椭圆 90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 flip="none" rotWithShape="1">
              <a:gsLst>
                <a:gs pos="0">
                  <a:srgbClr val="009900">
                    <a:shade val="30000"/>
                    <a:satMod val="115000"/>
                  </a:srgbClr>
                </a:gs>
                <a:gs pos="50000">
                  <a:srgbClr val="009900">
                    <a:shade val="67500"/>
                    <a:satMod val="115000"/>
                  </a:srgbClr>
                </a:gs>
                <a:gs pos="100000">
                  <a:srgbClr val="009900">
                    <a:shade val="100000"/>
                    <a:satMod val="115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92" name="椭圆 91"/>
          <p:cNvSpPr/>
          <p:nvPr/>
        </p:nvSpPr>
        <p:spPr>
          <a:xfrm>
            <a:off x="7235475" y="1393546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3" name="椭圆 92"/>
          <p:cNvSpPr/>
          <p:nvPr/>
        </p:nvSpPr>
        <p:spPr>
          <a:xfrm>
            <a:off x="7961809" y="3996131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95" name="组合 94"/>
          <p:cNvGrpSpPr/>
          <p:nvPr/>
        </p:nvGrpSpPr>
        <p:grpSpPr>
          <a:xfrm>
            <a:off x="6734617" y="3184014"/>
            <a:ext cx="638246" cy="638246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96" name="同心圆 9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rgbClr val="FF9933"/>
                </a:gs>
                <a:gs pos="100000">
                  <a:srgbClr val="FFC000"/>
                </a:gs>
              </a:gsLst>
              <a:lin ang="6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97" name="椭圆 96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FF9933"/>
                </a:gs>
                <a:gs pos="100000">
                  <a:srgbClr val="FFC000"/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99" name="椭圆 98"/>
          <p:cNvSpPr/>
          <p:nvPr/>
        </p:nvSpPr>
        <p:spPr>
          <a:xfrm>
            <a:off x="5956340" y="1118769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0" name="椭圆 99"/>
          <p:cNvSpPr/>
          <p:nvPr/>
        </p:nvSpPr>
        <p:spPr>
          <a:xfrm>
            <a:off x="6665922" y="2981633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TextBox 36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  <p:grpSp>
        <p:nvGrpSpPr>
          <p:cNvPr id="38" name="组合 37"/>
          <p:cNvGrpSpPr/>
          <p:nvPr/>
        </p:nvGrpSpPr>
        <p:grpSpPr>
          <a:xfrm>
            <a:off x="6894447" y="3347872"/>
            <a:ext cx="308754" cy="305571"/>
            <a:chOff x="6967126" y="4092464"/>
            <a:chExt cx="453105" cy="448433"/>
          </a:xfrm>
          <a:solidFill>
            <a:schemeClr val="bg1"/>
          </a:solidFill>
          <a:effectLst/>
        </p:grpSpPr>
        <p:sp>
          <p:nvSpPr>
            <p:cNvPr id="39" name="Freeform 136"/>
            <p:cNvSpPr/>
            <p:nvPr/>
          </p:nvSpPr>
          <p:spPr bwMode="auto">
            <a:xfrm>
              <a:off x="6967126" y="4343773"/>
              <a:ext cx="453105" cy="197124"/>
            </a:xfrm>
            <a:custGeom>
              <a:gdLst>
                <a:gd fmla="*/ 103 w 205" name="T0"/>
                <a:gd fmla="*/ 19 h 89" name="T1"/>
                <a:gd fmla="*/ 47 w 205" name="T2"/>
                <a:gd fmla="*/ 0 h 89" name="T3"/>
                <a:gd fmla="*/ 0 w 205" name="T4"/>
                <a:gd fmla="*/ 0 h 89" name="T5"/>
                <a:gd fmla="*/ 0 w 205" name="T6"/>
                <a:gd fmla="*/ 67 h 89" name="T7"/>
                <a:gd fmla="*/ 22 w 205" name="T8"/>
                <a:gd fmla="*/ 89 h 89" name="T9"/>
                <a:gd fmla="*/ 183 w 205" name="T10"/>
                <a:gd fmla="*/ 89 h 89" name="T11"/>
                <a:gd fmla="*/ 205 w 205" name="T12"/>
                <a:gd fmla="*/ 67 h 89" name="T13"/>
                <a:gd fmla="*/ 205 w 205" name="T14"/>
                <a:gd fmla="*/ 0 h 89" name="T15"/>
                <a:gd fmla="*/ 158 w 205" name="T16"/>
                <a:gd fmla="*/ 0 h 89" name="T17"/>
                <a:gd fmla="*/ 103 w 205" name="T18"/>
                <a:gd fmla="*/ 19 h 8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9" w="205">
                  <a:moveTo>
                    <a:pt x="103" y="19"/>
                  </a:moveTo>
                  <a:cubicBezTo>
                    <a:pt x="82" y="19"/>
                    <a:pt x="62" y="12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9"/>
                    <a:pt x="10" y="89"/>
                    <a:pt x="22" y="89"/>
                  </a:cubicBezTo>
                  <a:cubicBezTo>
                    <a:pt x="183" y="89"/>
                    <a:pt x="183" y="89"/>
                    <a:pt x="183" y="89"/>
                  </a:cubicBezTo>
                  <a:cubicBezTo>
                    <a:pt x="195" y="89"/>
                    <a:pt x="205" y="79"/>
                    <a:pt x="205" y="67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43" y="12"/>
                    <a:pt x="124" y="19"/>
                    <a:pt x="10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40" name="Freeform 137"/>
            <p:cNvSpPr>
              <a:spLocks noEditPoints="1"/>
            </p:cNvSpPr>
            <p:nvPr/>
          </p:nvSpPr>
          <p:spPr bwMode="auto">
            <a:xfrm>
              <a:off x="6967126" y="4092464"/>
              <a:ext cx="453105" cy="260652"/>
            </a:xfrm>
            <a:custGeom>
              <a:gdLst>
                <a:gd fmla="*/ 183 w 205" name="T0"/>
                <a:gd fmla="*/ 42 h 118" name="T1"/>
                <a:gd fmla="*/ 180 w 205" name="T2"/>
                <a:gd fmla="*/ 42 h 118" name="T3"/>
                <a:gd fmla="*/ 154 w 205" name="T4"/>
                <a:gd fmla="*/ 42 h 118" name="T5"/>
                <a:gd fmla="*/ 154 w 205" name="T6"/>
                <a:gd fmla="*/ 22 h 118" name="T7"/>
                <a:gd fmla="*/ 132 w 205" name="T8"/>
                <a:gd fmla="*/ 0 h 118" name="T9"/>
                <a:gd fmla="*/ 73 w 205" name="T10"/>
                <a:gd fmla="*/ 0 h 118" name="T11"/>
                <a:gd fmla="*/ 51 w 205" name="T12"/>
                <a:gd fmla="*/ 22 h 118" name="T13"/>
                <a:gd fmla="*/ 51 w 205" name="T14"/>
                <a:gd fmla="*/ 42 h 118" name="T15"/>
                <a:gd fmla="*/ 25 w 205" name="T16"/>
                <a:gd fmla="*/ 42 h 118" name="T17"/>
                <a:gd fmla="*/ 22 w 205" name="T18"/>
                <a:gd fmla="*/ 42 h 118" name="T19"/>
                <a:gd fmla="*/ 0 w 205" name="T20"/>
                <a:gd fmla="*/ 64 h 118" name="T21"/>
                <a:gd fmla="*/ 0 w 205" name="T22"/>
                <a:gd fmla="*/ 101 h 118" name="T23"/>
                <a:gd fmla="*/ 54 w 205" name="T24"/>
                <a:gd fmla="*/ 101 h 118" name="T25"/>
                <a:gd fmla="*/ 103 w 205" name="T26"/>
                <a:gd fmla="*/ 118 h 118" name="T27"/>
                <a:gd fmla="*/ 151 w 205" name="T28"/>
                <a:gd fmla="*/ 101 h 118" name="T29"/>
                <a:gd fmla="*/ 205 w 205" name="T30"/>
                <a:gd fmla="*/ 101 h 118" name="T31"/>
                <a:gd fmla="*/ 205 w 205" name="T32"/>
                <a:gd fmla="*/ 64 h 118" name="T33"/>
                <a:gd fmla="*/ 183 w 205" name="T34"/>
                <a:gd fmla="*/ 42 h 118" name="T35"/>
                <a:gd fmla="*/ 67 w 205" name="T36"/>
                <a:gd fmla="*/ 26 h 118" name="T37"/>
                <a:gd fmla="*/ 67 w 205" name="T38"/>
                <a:gd fmla="*/ 22 h 118" name="T39"/>
                <a:gd fmla="*/ 73 w 205" name="T40"/>
                <a:gd fmla="*/ 17 h 118" name="T41"/>
                <a:gd fmla="*/ 132 w 205" name="T42"/>
                <a:gd fmla="*/ 17 h 118" name="T43"/>
                <a:gd fmla="*/ 138 w 205" name="T44"/>
                <a:gd fmla="*/ 22 h 118" name="T45"/>
                <a:gd fmla="*/ 138 w 205" name="T46"/>
                <a:gd fmla="*/ 26 h 118" name="T47"/>
                <a:gd fmla="*/ 138 w 205" name="T48"/>
                <a:gd fmla="*/ 42 h 118" name="T49"/>
                <a:gd fmla="*/ 67 w 205" name="T50"/>
                <a:gd fmla="*/ 42 h 118" name="T51"/>
                <a:gd fmla="*/ 67 w 205" name="T52"/>
                <a:gd fmla="*/ 26 h 118" name="T53"/>
                <a:gd fmla="*/ 101 w 205" name="T54"/>
                <a:gd fmla="*/ 101 h 118" name="T55"/>
                <a:gd fmla="*/ 85 w 205" name="T56"/>
                <a:gd fmla="*/ 86 h 118" name="T57"/>
                <a:gd fmla="*/ 101 w 205" name="T58"/>
                <a:gd fmla="*/ 70 h 118" name="T59"/>
                <a:gd fmla="*/ 117 w 205" name="T60"/>
                <a:gd fmla="*/ 86 h 118" name="T61"/>
                <a:gd fmla="*/ 101 w 205" name="T62"/>
                <a:gd fmla="*/ 101 h 118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18" w="205">
                  <a:moveTo>
                    <a:pt x="183" y="42"/>
                  </a:moveTo>
                  <a:cubicBezTo>
                    <a:pt x="180" y="42"/>
                    <a:pt x="180" y="42"/>
                    <a:pt x="180" y="42"/>
                  </a:cubicBezTo>
                  <a:cubicBezTo>
                    <a:pt x="154" y="42"/>
                    <a:pt x="154" y="42"/>
                    <a:pt x="154" y="42"/>
                  </a:cubicBezTo>
                  <a:cubicBezTo>
                    <a:pt x="154" y="22"/>
                    <a:pt x="154" y="22"/>
                    <a:pt x="154" y="22"/>
                  </a:cubicBezTo>
                  <a:cubicBezTo>
                    <a:pt x="154" y="10"/>
                    <a:pt x="144" y="0"/>
                    <a:pt x="132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61" y="0"/>
                    <a:pt x="51" y="10"/>
                    <a:pt x="51" y="2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10" y="42"/>
                    <a:pt x="0" y="52"/>
                    <a:pt x="0" y="64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54" y="101"/>
                    <a:pt x="54" y="101"/>
                    <a:pt x="54" y="101"/>
                  </a:cubicBezTo>
                  <a:cubicBezTo>
                    <a:pt x="67" y="112"/>
                    <a:pt x="84" y="118"/>
                    <a:pt x="103" y="118"/>
                  </a:cubicBezTo>
                  <a:cubicBezTo>
                    <a:pt x="121" y="118"/>
                    <a:pt x="138" y="112"/>
                    <a:pt x="151" y="101"/>
                  </a:cubicBezTo>
                  <a:cubicBezTo>
                    <a:pt x="205" y="101"/>
                    <a:pt x="205" y="101"/>
                    <a:pt x="205" y="101"/>
                  </a:cubicBezTo>
                  <a:cubicBezTo>
                    <a:pt x="205" y="64"/>
                    <a:pt x="205" y="64"/>
                    <a:pt x="205" y="64"/>
                  </a:cubicBezTo>
                  <a:cubicBezTo>
                    <a:pt x="205" y="52"/>
                    <a:pt x="195" y="42"/>
                    <a:pt x="183" y="42"/>
                  </a:cubicBezTo>
                  <a:close/>
                  <a:moveTo>
                    <a:pt x="67" y="26"/>
                  </a:moveTo>
                  <a:cubicBezTo>
                    <a:pt x="67" y="22"/>
                    <a:pt x="67" y="22"/>
                    <a:pt x="67" y="22"/>
                  </a:cubicBezTo>
                  <a:cubicBezTo>
                    <a:pt x="67" y="19"/>
                    <a:pt x="70" y="17"/>
                    <a:pt x="73" y="17"/>
                  </a:cubicBezTo>
                  <a:cubicBezTo>
                    <a:pt x="132" y="17"/>
                    <a:pt x="132" y="17"/>
                    <a:pt x="132" y="17"/>
                  </a:cubicBezTo>
                  <a:cubicBezTo>
                    <a:pt x="135" y="17"/>
                    <a:pt x="138" y="19"/>
                    <a:pt x="138" y="22"/>
                  </a:cubicBezTo>
                  <a:cubicBezTo>
                    <a:pt x="138" y="26"/>
                    <a:pt x="138" y="26"/>
                    <a:pt x="138" y="26"/>
                  </a:cubicBezTo>
                  <a:cubicBezTo>
                    <a:pt x="138" y="42"/>
                    <a:pt x="138" y="42"/>
                    <a:pt x="138" y="42"/>
                  </a:cubicBezTo>
                  <a:cubicBezTo>
                    <a:pt x="67" y="42"/>
                    <a:pt x="67" y="42"/>
                    <a:pt x="67" y="42"/>
                  </a:cubicBezTo>
                  <a:lnTo>
                    <a:pt x="67" y="26"/>
                  </a:lnTo>
                  <a:close/>
                  <a:moveTo>
                    <a:pt x="101" y="101"/>
                  </a:moveTo>
                  <a:cubicBezTo>
                    <a:pt x="92" y="101"/>
                    <a:pt x="85" y="94"/>
                    <a:pt x="85" y="86"/>
                  </a:cubicBezTo>
                  <a:cubicBezTo>
                    <a:pt x="85" y="77"/>
                    <a:pt x="92" y="70"/>
                    <a:pt x="101" y="70"/>
                  </a:cubicBezTo>
                  <a:cubicBezTo>
                    <a:pt x="110" y="70"/>
                    <a:pt x="117" y="77"/>
                    <a:pt x="117" y="86"/>
                  </a:cubicBezTo>
                  <a:cubicBezTo>
                    <a:pt x="117" y="94"/>
                    <a:pt x="110" y="101"/>
                    <a:pt x="101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</p:grpSp>
      <p:sp>
        <p:nvSpPr>
          <p:cNvPr id="46" name="Freeform 108"/>
          <p:cNvSpPr>
            <a:spLocks noEditPoints="1"/>
          </p:cNvSpPr>
          <p:nvPr/>
        </p:nvSpPr>
        <p:spPr bwMode="auto">
          <a:xfrm>
            <a:off x="7951051" y="2248112"/>
            <a:ext cx="401846" cy="403288"/>
          </a:xfrm>
          <a:custGeom>
            <a:gdLst>
              <a:gd fmla="*/ 97 w 115" name="T0"/>
              <a:gd fmla="*/ 48 h 115" name="T1"/>
              <a:gd fmla="*/ 91 w 115" name="T2"/>
              <a:gd fmla="*/ 41 h 115" name="T3"/>
              <a:gd fmla="*/ 102 w 115" name="T4"/>
              <a:gd fmla="*/ 26 h 115" name="T5"/>
              <a:gd fmla="*/ 94 w 115" name="T6"/>
              <a:gd fmla="*/ 13 h 115" name="T7"/>
              <a:gd fmla="*/ 79 w 115" name="T8"/>
              <a:gd fmla="*/ 23 h 115" name="T9"/>
              <a:gd fmla="*/ 70 w 115" name="T10"/>
              <a:gd fmla="*/ 22 h 115" name="T11"/>
              <a:gd fmla="*/ 67 w 115" name="T12"/>
              <a:gd fmla="*/ 3 h 115" name="T13"/>
              <a:gd fmla="*/ 52 w 115" name="T14"/>
              <a:gd fmla="*/ 0 h 115" name="T15"/>
              <a:gd fmla="*/ 48 w 115" name="T16"/>
              <a:gd fmla="*/ 18 h 115" name="T17"/>
              <a:gd fmla="*/ 41 w 115" name="T18"/>
              <a:gd fmla="*/ 24 h 115" name="T19"/>
              <a:gd fmla="*/ 26 w 115" name="T20"/>
              <a:gd fmla="*/ 13 h 115" name="T21"/>
              <a:gd fmla="*/ 13 w 115" name="T22"/>
              <a:gd fmla="*/ 21 h 115" name="T23"/>
              <a:gd fmla="*/ 23 w 115" name="T24"/>
              <a:gd fmla="*/ 36 h 115" name="T25"/>
              <a:gd fmla="*/ 22 w 115" name="T26"/>
              <a:gd fmla="*/ 45 h 115" name="T27"/>
              <a:gd fmla="*/ 4 w 115" name="T28"/>
              <a:gd fmla="*/ 48 h 115" name="T29"/>
              <a:gd fmla="*/ 0 w 115" name="T30"/>
              <a:gd fmla="*/ 63 h 115" name="T31"/>
              <a:gd fmla="*/ 18 w 115" name="T32"/>
              <a:gd fmla="*/ 66 h 115" name="T33"/>
              <a:gd fmla="*/ 24 w 115" name="T34"/>
              <a:gd fmla="*/ 73 h 115" name="T35"/>
              <a:gd fmla="*/ 13 w 115" name="T36"/>
              <a:gd fmla="*/ 89 h 115" name="T37"/>
              <a:gd fmla="*/ 21 w 115" name="T38"/>
              <a:gd fmla="*/ 102 h 115" name="T39"/>
              <a:gd fmla="*/ 36 w 115" name="T40"/>
              <a:gd fmla="*/ 92 h 115" name="T41"/>
              <a:gd fmla="*/ 45 w 115" name="T42"/>
              <a:gd fmla="*/ 92 h 115" name="T43"/>
              <a:gd fmla="*/ 48 w 115" name="T44"/>
              <a:gd fmla="*/ 111 h 115" name="T45"/>
              <a:gd fmla="*/ 63 w 115" name="T46"/>
              <a:gd fmla="*/ 115 h 115" name="T47"/>
              <a:gd fmla="*/ 67 w 115" name="T48"/>
              <a:gd fmla="*/ 97 h 115" name="T49"/>
              <a:gd fmla="*/ 74 w 115" name="T50"/>
              <a:gd fmla="*/ 91 h 115" name="T51"/>
              <a:gd fmla="*/ 89 w 115" name="T52"/>
              <a:gd fmla="*/ 102 h 115" name="T53"/>
              <a:gd fmla="*/ 102 w 115" name="T54"/>
              <a:gd fmla="*/ 94 h 115" name="T55"/>
              <a:gd fmla="*/ 92 w 115" name="T56"/>
              <a:gd fmla="*/ 79 h 115" name="T57"/>
              <a:gd fmla="*/ 93 w 115" name="T58"/>
              <a:gd fmla="*/ 70 h 115" name="T59"/>
              <a:gd fmla="*/ 112 w 115" name="T60"/>
              <a:gd fmla="*/ 66 h 115" name="T61"/>
              <a:gd fmla="*/ 115 w 115" name="T62"/>
              <a:gd fmla="*/ 52 h 115" name="T63"/>
              <a:gd fmla="*/ 58 w 115" name="T64"/>
              <a:gd fmla="*/ 79 h 115" name="T65"/>
              <a:gd fmla="*/ 58 w 115" name="T66"/>
              <a:gd fmla="*/ 36 h 115" name="T67"/>
              <a:gd fmla="*/ 58 w 115" name="T68"/>
              <a:gd fmla="*/ 79 h 115" name="T69"/>
              <a:gd fmla="*/ 49 w 115" name="T70"/>
              <a:gd fmla="*/ 57 h 115" name="T71"/>
              <a:gd fmla="*/ 67 w 115" name="T72"/>
              <a:gd fmla="*/ 57 h 115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115" w="115">
                <a:moveTo>
                  <a:pt x="112" y="48"/>
                </a:moveTo>
                <a:cubicBezTo>
                  <a:pt x="97" y="48"/>
                  <a:pt x="97" y="48"/>
                  <a:pt x="97" y="48"/>
                </a:cubicBezTo>
                <a:cubicBezTo>
                  <a:pt x="95" y="48"/>
                  <a:pt x="93" y="47"/>
                  <a:pt x="93" y="45"/>
                </a:cubicBezTo>
                <a:cubicBezTo>
                  <a:pt x="91" y="41"/>
                  <a:pt x="91" y="41"/>
                  <a:pt x="91" y="41"/>
                </a:cubicBezTo>
                <a:cubicBezTo>
                  <a:pt x="90" y="40"/>
                  <a:pt x="91" y="37"/>
                  <a:pt x="92" y="36"/>
                </a:cubicBezTo>
                <a:cubicBezTo>
                  <a:pt x="102" y="26"/>
                  <a:pt x="102" y="26"/>
                  <a:pt x="102" y="26"/>
                </a:cubicBezTo>
                <a:cubicBezTo>
                  <a:pt x="104" y="24"/>
                  <a:pt x="104" y="22"/>
                  <a:pt x="102" y="21"/>
                </a:cubicBezTo>
                <a:cubicBezTo>
                  <a:pt x="94" y="13"/>
                  <a:pt x="94" y="13"/>
                  <a:pt x="94" y="13"/>
                </a:cubicBezTo>
                <a:cubicBezTo>
                  <a:pt x="93" y="11"/>
                  <a:pt x="91" y="11"/>
                  <a:pt x="89" y="13"/>
                </a:cubicBezTo>
                <a:cubicBezTo>
                  <a:pt x="79" y="23"/>
                  <a:pt x="79" y="23"/>
                  <a:pt x="79" y="23"/>
                </a:cubicBezTo>
                <a:cubicBezTo>
                  <a:pt x="78" y="24"/>
                  <a:pt x="75" y="25"/>
                  <a:pt x="74" y="24"/>
                </a:cubicBezTo>
                <a:cubicBezTo>
                  <a:pt x="70" y="22"/>
                  <a:pt x="70" y="22"/>
                  <a:pt x="70" y="22"/>
                </a:cubicBezTo>
                <a:cubicBezTo>
                  <a:pt x="68" y="22"/>
                  <a:pt x="67" y="20"/>
                  <a:pt x="67" y="18"/>
                </a:cubicBezTo>
                <a:cubicBezTo>
                  <a:pt x="67" y="3"/>
                  <a:pt x="67" y="3"/>
                  <a:pt x="67" y="3"/>
                </a:cubicBezTo>
                <a:cubicBezTo>
                  <a:pt x="67" y="1"/>
                  <a:pt x="65" y="0"/>
                  <a:pt x="63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0" y="0"/>
                  <a:pt x="48" y="1"/>
                  <a:pt x="48" y="3"/>
                </a:cubicBezTo>
                <a:cubicBezTo>
                  <a:pt x="48" y="18"/>
                  <a:pt x="48" y="18"/>
                  <a:pt x="48" y="18"/>
                </a:cubicBezTo>
                <a:cubicBezTo>
                  <a:pt x="48" y="20"/>
                  <a:pt x="47" y="22"/>
                  <a:pt x="45" y="22"/>
                </a:cubicBezTo>
                <a:cubicBezTo>
                  <a:pt x="41" y="24"/>
                  <a:pt x="41" y="24"/>
                  <a:pt x="41" y="24"/>
                </a:cubicBezTo>
                <a:cubicBezTo>
                  <a:pt x="40" y="25"/>
                  <a:pt x="37" y="24"/>
                  <a:pt x="36" y="23"/>
                </a:cubicBezTo>
                <a:cubicBezTo>
                  <a:pt x="26" y="13"/>
                  <a:pt x="26" y="13"/>
                  <a:pt x="26" y="13"/>
                </a:cubicBezTo>
                <a:cubicBezTo>
                  <a:pt x="25" y="11"/>
                  <a:pt x="22" y="11"/>
                  <a:pt x="21" y="13"/>
                </a:cubicBezTo>
                <a:cubicBezTo>
                  <a:pt x="13" y="21"/>
                  <a:pt x="13" y="21"/>
                  <a:pt x="13" y="21"/>
                </a:cubicBezTo>
                <a:cubicBezTo>
                  <a:pt x="12" y="22"/>
                  <a:pt x="12" y="24"/>
                  <a:pt x="13" y="26"/>
                </a:cubicBezTo>
                <a:cubicBezTo>
                  <a:pt x="23" y="36"/>
                  <a:pt x="23" y="36"/>
                  <a:pt x="23" y="36"/>
                </a:cubicBezTo>
                <a:cubicBezTo>
                  <a:pt x="24" y="37"/>
                  <a:pt x="25" y="40"/>
                  <a:pt x="24" y="41"/>
                </a:cubicBezTo>
                <a:cubicBezTo>
                  <a:pt x="22" y="45"/>
                  <a:pt x="22" y="45"/>
                  <a:pt x="22" y="45"/>
                </a:cubicBezTo>
                <a:cubicBezTo>
                  <a:pt x="22" y="47"/>
                  <a:pt x="20" y="48"/>
                  <a:pt x="18" y="48"/>
                </a:cubicBezTo>
                <a:cubicBezTo>
                  <a:pt x="4" y="48"/>
                  <a:pt x="4" y="48"/>
                  <a:pt x="4" y="48"/>
                </a:cubicBezTo>
                <a:cubicBezTo>
                  <a:pt x="2" y="48"/>
                  <a:pt x="0" y="50"/>
                  <a:pt x="0" y="52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5"/>
                  <a:pt x="2" y="66"/>
                  <a:pt x="4" y="66"/>
                </a:cubicBezTo>
                <a:cubicBezTo>
                  <a:pt x="18" y="66"/>
                  <a:pt x="18" y="66"/>
                  <a:pt x="18" y="66"/>
                </a:cubicBezTo>
                <a:cubicBezTo>
                  <a:pt x="20" y="66"/>
                  <a:pt x="22" y="68"/>
                  <a:pt x="22" y="70"/>
                </a:cubicBezTo>
                <a:cubicBezTo>
                  <a:pt x="24" y="73"/>
                  <a:pt x="24" y="73"/>
                  <a:pt x="24" y="73"/>
                </a:cubicBezTo>
                <a:cubicBezTo>
                  <a:pt x="25" y="75"/>
                  <a:pt x="24" y="78"/>
                  <a:pt x="23" y="79"/>
                </a:cubicBezTo>
                <a:cubicBezTo>
                  <a:pt x="13" y="89"/>
                  <a:pt x="13" y="89"/>
                  <a:pt x="13" y="89"/>
                </a:cubicBezTo>
                <a:cubicBezTo>
                  <a:pt x="12" y="90"/>
                  <a:pt x="12" y="93"/>
                  <a:pt x="13" y="94"/>
                </a:cubicBezTo>
                <a:cubicBezTo>
                  <a:pt x="21" y="102"/>
                  <a:pt x="21" y="102"/>
                  <a:pt x="21" y="102"/>
                </a:cubicBezTo>
                <a:cubicBezTo>
                  <a:pt x="22" y="103"/>
                  <a:pt x="25" y="103"/>
                  <a:pt x="26" y="102"/>
                </a:cubicBezTo>
                <a:cubicBezTo>
                  <a:pt x="36" y="92"/>
                  <a:pt x="36" y="92"/>
                  <a:pt x="36" y="92"/>
                </a:cubicBezTo>
                <a:cubicBezTo>
                  <a:pt x="37" y="90"/>
                  <a:pt x="40" y="90"/>
                  <a:pt x="41" y="91"/>
                </a:cubicBezTo>
                <a:cubicBezTo>
                  <a:pt x="45" y="92"/>
                  <a:pt x="45" y="92"/>
                  <a:pt x="45" y="92"/>
                </a:cubicBezTo>
                <a:cubicBezTo>
                  <a:pt x="47" y="93"/>
                  <a:pt x="48" y="95"/>
                  <a:pt x="48" y="97"/>
                </a:cubicBezTo>
                <a:cubicBezTo>
                  <a:pt x="48" y="111"/>
                  <a:pt x="48" y="111"/>
                  <a:pt x="48" y="111"/>
                </a:cubicBezTo>
                <a:cubicBezTo>
                  <a:pt x="48" y="113"/>
                  <a:pt x="50" y="115"/>
                  <a:pt x="52" y="115"/>
                </a:cubicBezTo>
                <a:cubicBezTo>
                  <a:pt x="63" y="115"/>
                  <a:pt x="63" y="115"/>
                  <a:pt x="63" y="115"/>
                </a:cubicBezTo>
                <a:cubicBezTo>
                  <a:pt x="65" y="115"/>
                  <a:pt x="67" y="113"/>
                  <a:pt x="67" y="111"/>
                </a:cubicBezTo>
                <a:cubicBezTo>
                  <a:pt x="67" y="97"/>
                  <a:pt x="67" y="97"/>
                  <a:pt x="67" y="97"/>
                </a:cubicBezTo>
                <a:cubicBezTo>
                  <a:pt x="67" y="95"/>
                  <a:pt x="68" y="93"/>
                  <a:pt x="70" y="92"/>
                </a:cubicBezTo>
                <a:cubicBezTo>
                  <a:pt x="74" y="91"/>
                  <a:pt x="74" y="91"/>
                  <a:pt x="74" y="91"/>
                </a:cubicBezTo>
                <a:cubicBezTo>
                  <a:pt x="75" y="90"/>
                  <a:pt x="78" y="90"/>
                  <a:pt x="79" y="92"/>
                </a:cubicBezTo>
                <a:cubicBezTo>
                  <a:pt x="89" y="102"/>
                  <a:pt x="89" y="102"/>
                  <a:pt x="89" y="102"/>
                </a:cubicBezTo>
                <a:cubicBezTo>
                  <a:pt x="91" y="103"/>
                  <a:pt x="93" y="103"/>
                  <a:pt x="94" y="102"/>
                </a:cubicBezTo>
                <a:cubicBezTo>
                  <a:pt x="102" y="94"/>
                  <a:pt x="102" y="94"/>
                  <a:pt x="102" y="94"/>
                </a:cubicBezTo>
                <a:cubicBezTo>
                  <a:pt x="104" y="93"/>
                  <a:pt x="104" y="90"/>
                  <a:pt x="102" y="89"/>
                </a:cubicBezTo>
                <a:cubicBezTo>
                  <a:pt x="92" y="79"/>
                  <a:pt x="92" y="79"/>
                  <a:pt x="92" y="79"/>
                </a:cubicBezTo>
                <a:cubicBezTo>
                  <a:pt x="91" y="78"/>
                  <a:pt x="90" y="75"/>
                  <a:pt x="91" y="73"/>
                </a:cubicBezTo>
                <a:cubicBezTo>
                  <a:pt x="93" y="70"/>
                  <a:pt x="93" y="70"/>
                  <a:pt x="93" y="70"/>
                </a:cubicBezTo>
                <a:cubicBezTo>
                  <a:pt x="93" y="68"/>
                  <a:pt x="95" y="66"/>
                  <a:pt x="97" y="66"/>
                </a:cubicBezTo>
                <a:cubicBezTo>
                  <a:pt x="112" y="66"/>
                  <a:pt x="112" y="66"/>
                  <a:pt x="112" y="66"/>
                </a:cubicBezTo>
                <a:cubicBezTo>
                  <a:pt x="113" y="66"/>
                  <a:pt x="115" y="65"/>
                  <a:pt x="115" y="63"/>
                </a:cubicBezTo>
                <a:cubicBezTo>
                  <a:pt x="115" y="52"/>
                  <a:pt x="115" y="52"/>
                  <a:pt x="115" y="52"/>
                </a:cubicBezTo>
                <a:cubicBezTo>
                  <a:pt x="115" y="50"/>
                  <a:pt x="113" y="48"/>
                  <a:pt x="112" y="48"/>
                </a:cubicBezTo>
                <a:close/>
                <a:moveTo>
                  <a:pt x="58" y="79"/>
                </a:moveTo>
                <a:cubicBezTo>
                  <a:pt x="46" y="79"/>
                  <a:pt x="36" y="69"/>
                  <a:pt x="36" y="57"/>
                </a:cubicBezTo>
                <a:cubicBezTo>
                  <a:pt x="36" y="46"/>
                  <a:pt x="46" y="36"/>
                  <a:pt x="58" y="36"/>
                </a:cubicBezTo>
                <a:cubicBezTo>
                  <a:pt x="69" y="36"/>
                  <a:pt x="79" y="46"/>
                  <a:pt x="79" y="57"/>
                </a:cubicBezTo>
                <a:cubicBezTo>
                  <a:pt x="79" y="69"/>
                  <a:pt x="69" y="79"/>
                  <a:pt x="58" y="79"/>
                </a:cubicBezTo>
                <a:close/>
                <a:moveTo>
                  <a:pt x="58" y="48"/>
                </a:moveTo>
                <a:cubicBezTo>
                  <a:pt x="53" y="48"/>
                  <a:pt x="49" y="52"/>
                  <a:pt x="49" y="57"/>
                </a:cubicBezTo>
                <a:cubicBezTo>
                  <a:pt x="49" y="62"/>
                  <a:pt x="53" y="66"/>
                  <a:pt x="58" y="66"/>
                </a:cubicBezTo>
                <a:cubicBezTo>
                  <a:pt x="63" y="66"/>
                  <a:pt x="67" y="62"/>
                  <a:pt x="67" y="57"/>
                </a:cubicBezTo>
                <a:cubicBezTo>
                  <a:pt x="67" y="52"/>
                  <a:pt x="63" y="48"/>
                  <a:pt x="58" y="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  <a:latin charset="0" pitchFamily="34" typeface="Arial"/>
              <a:ea charset="-122" panose="020b0503020204020204" pitchFamily="34" typeface="微软雅黑"/>
              <a:sym charset="0" pitchFamily="34" typeface="Arial"/>
            </a:endParaRPr>
          </a:p>
        </p:txBody>
      </p:sp>
      <p:grpSp>
        <p:nvGrpSpPr>
          <p:cNvPr id="47" name="Group 13"/>
          <p:cNvGrpSpPr>
            <a:grpSpLocks noChangeAspect="1"/>
          </p:cNvGrpSpPr>
          <p:nvPr/>
        </p:nvGrpSpPr>
        <p:grpSpPr>
          <a:xfrm>
            <a:off x="6136760" y="2063416"/>
            <a:ext cx="479194" cy="484856"/>
            <a:chOff x="2426" y="2781"/>
            <a:chExt cx="593" cy="600"/>
          </a:xfrm>
          <a:solidFill>
            <a:schemeClr val="bg1"/>
          </a:solidFill>
          <a:effectLst/>
        </p:grpSpPr>
        <p:sp>
          <p:nvSpPr>
            <p:cNvPr id="48" name="Freeform 14"/>
            <p:cNvSpPr/>
            <p:nvPr/>
          </p:nvSpPr>
          <p:spPr bwMode="auto">
            <a:xfrm>
              <a:off x="2442" y="2805"/>
              <a:ext cx="577" cy="576"/>
            </a:xfrm>
            <a:custGeom>
              <a:gdLst>
                <a:gd fmla="*/ 0 w 241" name="T0"/>
                <a:gd fmla="*/ 115 h 241" name="T1"/>
                <a:gd fmla="*/ 0 w 241" name="T2"/>
                <a:gd fmla="*/ 121 h 241" name="T3"/>
                <a:gd fmla="*/ 121 w 241" name="T4"/>
                <a:gd fmla="*/ 241 h 241" name="T5"/>
                <a:gd fmla="*/ 241 w 241" name="T6"/>
                <a:gd fmla="*/ 121 h 241" name="T7"/>
                <a:gd fmla="*/ 121 w 241" name="T8"/>
                <a:gd fmla="*/ 0 h 241" name="T9"/>
                <a:gd fmla="*/ 121 w 241" name="T10"/>
                <a:gd fmla="*/ 115 h 241" name="T11"/>
                <a:gd fmla="*/ 0 w 241" name="T12"/>
                <a:gd fmla="*/ 115 h 24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41" w="241">
                  <a:moveTo>
                    <a:pt x="0" y="115"/>
                  </a:moveTo>
                  <a:cubicBezTo>
                    <a:pt x="0" y="117"/>
                    <a:pt x="0" y="119"/>
                    <a:pt x="0" y="121"/>
                  </a:cubicBezTo>
                  <a:cubicBezTo>
                    <a:pt x="0" y="187"/>
                    <a:pt x="54" y="241"/>
                    <a:pt x="121" y="241"/>
                  </a:cubicBezTo>
                  <a:cubicBezTo>
                    <a:pt x="187" y="241"/>
                    <a:pt x="241" y="187"/>
                    <a:pt x="241" y="121"/>
                  </a:cubicBezTo>
                  <a:cubicBezTo>
                    <a:pt x="241" y="54"/>
                    <a:pt x="187" y="0"/>
                    <a:pt x="121" y="0"/>
                  </a:cubicBezTo>
                  <a:cubicBezTo>
                    <a:pt x="121" y="115"/>
                    <a:pt x="121" y="115"/>
                    <a:pt x="121" y="115"/>
                  </a:cubicBezTo>
                  <a:lnTo>
                    <a:pt x="0" y="1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  <a:latin charset="0" pitchFamily="34" typeface="Arial"/>
                <a:ea charset="-122" panose="020b0503020204020204" pitchFamily="34" typeface="微软雅黑"/>
                <a:sym charset="0" pitchFamily="34" typeface="Arial"/>
              </a:endParaRPr>
            </a:p>
          </p:txBody>
        </p:sp>
        <p:sp>
          <p:nvSpPr>
            <p:cNvPr id="49" name="Freeform 15"/>
            <p:cNvSpPr>
              <a:spLocks noEditPoints="1"/>
            </p:cNvSpPr>
            <p:nvPr/>
          </p:nvSpPr>
          <p:spPr bwMode="auto">
            <a:xfrm>
              <a:off x="2426" y="2781"/>
              <a:ext cx="275" cy="273"/>
            </a:xfrm>
            <a:custGeom>
              <a:gdLst>
                <a:gd fmla="*/ 0 w 115" name="T0"/>
                <a:gd fmla="*/ 114 h 114" name="T1"/>
                <a:gd fmla="*/ 115 w 115" name="T2"/>
                <a:gd fmla="*/ 114 h 114" name="T3"/>
                <a:gd fmla="*/ 115 w 115" name="T4"/>
                <a:gd fmla="*/ 0 h 114" name="T5"/>
                <a:gd fmla="*/ 0 w 115" name="T6"/>
                <a:gd fmla="*/ 114 h 114" name="T7"/>
                <a:gd fmla="*/ 15 w 115" name="T8"/>
                <a:gd fmla="*/ 104 h 114" name="T9"/>
                <a:gd fmla="*/ 104 w 115" name="T10"/>
                <a:gd fmla="*/ 14 h 114" name="T11"/>
                <a:gd fmla="*/ 104 w 115" name="T12"/>
                <a:gd fmla="*/ 104 h 114" name="T13"/>
                <a:gd fmla="*/ 15 w 115" name="T14"/>
                <a:gd fmla="*/ 104 h 11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14" w="115">
                  <a:moveTo>
                    <a:pt x="0" y="114"/>
                  </a:moveTo>
                  <a:cubicBezTo>
                    <a:pt x="115" y="114"/>
                    <a:pt x="115" y="114"/>
                    <a:pt x="115" y="114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51" y="0"/>
                    <a:pt x="0" y="51"/>
                    <a:pt x="0" y="114"/>
                  </a:cubicBezTo>
                  <a:close/>
                  <a:moveTo>
                    <a:pt x="15" y="104"/>
                  </a:moveTo>
                  <a:cubicBezTo>
                    <a:pt x="15" y="54"/>
                    <a:pt x="55" y="14"/>
                    <a:pt x="104" y="14"/>
                  </a:cubicBezTo>
                  <a:cubicBezTo>
                    <a:pt x="104" y="104"/>
                    <a:pt x="104" y="104"/>
                    <a:pt x="104" y="104"/>
                  </a:cubicBezTo>
                  <a:lnTo>
                    <a:pt x="15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  <a:latin charset="0" pitchFamily="34" typeface="Arial"/>
                <a:ea charset="-122" panose="020b0503020204020204" pitchFamily="34" typeface="微软雅黑"/>
                <a:sym charset="0" pitchFamily="34" typeface="Arial"/>
              </a:endParaRPr>
            </a:p>
          </p:txBody>
        </p:sp>
      </p:grpSp>
    </p:spTree>
    <p:custDataLst>
      <p:tags r:id="rId3"/>
    </p:custDataLst>
    <p:extLst>
      <p:ext uri="{BB962C8B-B14F-4D97-AF65-F5344CB8AC3E}">
        <p14:creationId val="2342625116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1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57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59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6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6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6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1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6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7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78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8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8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82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83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7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8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1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2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5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6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7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1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2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3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5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6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7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8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109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1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112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113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4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6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7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8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9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1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2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3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4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125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127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8" nodeType="with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13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1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grpId="0" id="132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4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5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6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grpId="0" id="13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39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25"/>
      <p:bldP grpId="0" spid="28"/>
      <p:bldP grpId="0" spid="29"/>
      <p:bldP grpId="0" spid="30"/>
      <p:bldP grpId="0" spid="31"/>
      <p:bldP grpId="0" spid="32"/>
      <p:bldP grpId="0" spid="33"/>
      <p:bldP grpId="0" spid="34"/>
      <p:bldP grpId="0" spid="78"/>
      <p:bldP grpId="0" spid="79"/>
      <p:bldP grpId="0" spid="92"/>
      <p:bldP grpId="0" spid="93"/>
      <p:bldP grpId="0" spid="99"/>
      <p:bldP grpId="0" spid="100"/>
      <p:bldP grpId="0" spid="37"/>
      <p:bldP grpId="0" spid="46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4" name="TextBox 93"/>
          <p:cNvSpPr txBox="1"/>
          <p:nvPr/>
        </p:nvSpPr>
        <p:spPr>
          <a:xfrm>
            <a:off x="4828355" y="2162071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pc="300" sz="2000">
                <a:latin charset="-122" pitchFamily="2" typeface="方正兰亭细黑_GBK"/>
                <a:ea charset="-122" pitchFamily="2" typeface="方正兰亭细黑_GBK"/>
              </a:rPr>
              <a:t>胜任能力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4828355" y="2694582"/>
            <a:ext cx="14655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COMPETENCE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2980431" y="1940247"/>
            <a:ext cx="1301106" cy="1301106"/>
            <a:chOff x="2683251" y="1980687"/>
            <a:chExt cx="1301106" cy="1301106"/>
          </a:xfrm>
          <a:effectLst>
            <a:outerShdw algn="tr" blurRad="2540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88" name="椭圆 87"/>
            <p:cNvSpPr/>
            <p:nvPr/>
          </p:nvSpPr>
          <p:spPr>
            <a:xfrm>
              <a:off x="2683251" y="1980687"/>
              <a:ext cx="1301106" cy="1301106"/>
            </a:xfrm>
            <a:prstGeom prst="ellipse">
              <a:avLst/>
            </a:prstGeom>
            <a:solidFill>
              <a:srgbClr val="00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002623" y="2185262"/>
              <a:ext cx="521018" cy="8229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4800">
                  <a:solidFill>
                    <a:schemeClr val="bg1"/>
                  </a:solidFill>
                  <a:latin charset="0" pitchFamily="2" typeface="Watford DB"/>
                  <a:ea charset="-122" pitchFamily="50" typeface="造字工房劲黑（非商用）常规体"/>
                </a:rPr>
                <a:t>3</a:t>
              </a:r>
            </a:p>
          </p:txBody>
        </p:sp>
      </p:grpSp>
      <p:cxnSp>
        <p:nvCxnSpPr>
          <p:cNvPr id="38" name="直接连接符 37"/>
          <p:cNvCxnSpPr/>
          <p:nvPr/>
        </p:nvCxnSpPr>
        <p:spPr>
          <a:xfrm flipH="1" flipV="1">
            <a:off x="4572000" y="1940247"/>
            <a:ext cx="0" cy="130110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</p:spTree>
    <p:custDataLst>
      <p:tags r:id="rId3"/>
    </p:custDataLst>
    <p:extLst>
      <p:ext uri="{BB962C8B-B14F-4D97-AF65-F5344CB8AC3E}">
        <p14:creationId val="2017808829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2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4"/>
      <p:bldP grpId="0" spid="116"/>
      <p:bldP grpId="0" spid="10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6433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pc="300" sz="2000">
                <a:latin charset="-122" pitchFamily="2" typeface="方正兰亭细黑_GBK"/>
                <a:ea charset="-122" pitchFamily="2" typeface="方正兰亭细黑_GBK"/>
              </a:rPr>
              <a:t>核心竞争力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707802" y="267886"/>
            <a:ext cx="686118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DUTY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5738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70372" y="2435866"/>
            <a:ext cx="944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领导力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774533" y="3269884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团队合作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46293" y="3327703"/>
            <a:ext cx="1198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专业技能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524371" y="2435866"/>
            <a:ext cx="9448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执行力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657100" y="3876141"/>
            <a:ext cx="1198880" cy="39624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en-US" lang="zh-CN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创新能力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033729" y="3860330"/>
            <a:ext cx="1198880" cy="39624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en-US" lang="zh-CN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协调能力</a:t>
            </a:r>
          </a:p>
        </p:txBody>
      </p:sp>
      <p:cxnSp>
        <p:nvCxnSpPr>
          <p:cNvPr id="58" name="直接连接符 57"/>
          <p:cNvCxnSpPr/>
          <p:nvPr/>
        </p:nvCxnSpPr>
        <p:spPr>
          <a:xfrm flipV="1">
            <a:off x="2140758" y="1864286"/>
            <a:ext cx="2412192" cy="701179"/>
          </a:xfrm>
          <a:prstGeom prst="line">
            <a:avLst/>
          </a:prstGeom>
          <a:ln w="762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 flipV="1">
            <a:off x="2846347" y="1864286"/>
            <a:ext cx="1706603" cy="1537722"/>
          </a:xfrm>
          <a:prstGeom prst="line">
            <a:avLst/>
          </a:prstGeom>
          <a:ln w="76200">
            <a:solidFill>
              <a:srgbClr val="FF5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/>
          <p:cNvCxnSpPr/>
          <p:nvPr/>
        </p:nvCxnSpPr>
        <p:spPr>
          <a:xfrm flipV="1">
            <a:off x="3902570" y="1864286"/>
            <a:ext cx="650380" cy="2027866"/>
          </a:xfrm>
          <a:prstGeom prst="line">
            <a:avLst/>
          </a:prstGeom>
          <a:ln w="76200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/>
          <p:cNvCxnSpPr/>
          <p:nvPr/>
        </p:nvCxnSpPr>
        <p:spPr>
          <a:xfrm flipH="1" flipV="1">
            <a:off x="4552950" y="1864286"/>
            <a:ext cx="574541" cy="2075575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/>
          <p:cNvCxnSpPr/>
          <p:nvPr/>
        </p:nvCxnSpPr>
        <p:spPr>
          <a:xfrm flipH="1" flipV="1">
            <a:off x="4552950" y="1864286"/>
            <a:ext cx="1647314" cy="1537722"/>
          </a:xfrm>
          <a:prstGeom prst="line">
            <a:avLst/>
          </a:prstGeom>
          <a:ln w="76200">
            <a:solidFill>
              <a:srgbClr val="FF5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连接符 66"/>
          <p:cNvCxnSpPr/>
          <p:nvPr/>
        </p:nvCxnSpPr>
        <p:spPr>
          <a:xfrm>
            <a:off x="4552950" y="1864286"/>
            <a:ext cx="2437224" cy="757312"/>
          </a:xfrm>
          <a:prstGeom prst="line">
            <a:avLst/>
          </a:prstGeom>
          <a:ln w="76200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椭圆 45"/>
          <p:cNvSpPr/>
          <p:nvPr/>
        </p:nvSpPr>
        <p:spPr>
          <a:xfrm>
            <a:off x="2491278" y="3066785"/>
            <a:ext cx="710139" cy="710139"/>
          </a:xfrm>
          <a:prstGeom prst="ellipse">
            <a:avLst/>
          </a:prstGeom>
          <a:solidFill>
            <a:srgbClr val="FF5050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椭圆 49"/>
          <p:cNvSpPr/>
          <p:nvPr/>
        </p:nvSpPr>
        <p:spPr>
          <a:xfrm>
            <a:off x="3547501" y="3584792"/>
            <a:ext cx="710139" cy="710139"/>
          </a:xfrm>
          <a:prstGeom prst="ellipse">
            <a:avLst/>
          </a:prstGeom>
          <a:solidFill>
            <a:srgbClr val="FF9933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椭圆 50"/>
          <p:cNvSpPr/>
          <p:nvPr/>
        </p:nvSpPr>
        <p:spPr>
          <a:xfrm>
            <a:off x="4765040" y="3584792"/>
            <a:ext cx="710139" cy="710139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椭圆 51"/>
          <p:cNvSpPr/>
          <p:nvPr/>
        </p:nvSpPr>
        <p:spPr>
          <a:xfrm>
            <a:off x="5845195" y="3046939"/>
            <a:ext cx="710139" cy="710139"/>
          </a:xfrm>
          <a:prstGeom prst="ellipse">
            <a:avLst/>
          </a:prstGeom>
          <a:solidFill>
            <a:srgbClr val="FF5050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椭圆 52"/>
          <p:cNvSpPr/>
          <p:nvPr/>
        </p:nvSpPr>
        <p:spPr>
          <a:xfrm>
            <a:off x="6635105" y="2266529"/>
            <a:ext cx="710139" cy="710139"/>
          </a:xfrm>
          <a:prstGeom prst="ellipse">
            <a:avLst/>
          </a:prstGeom>
          <a:solidFill>
            <a:srgbClr val="FF9933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4" name="椭圆 53"/>
          <p:cNvSpPr/>
          <p:nvPr/>
        </p:nvSpPr>
        <p:spPr>
          <a:xfrm>
            <a:off x="1785689" y="2184509"/>
            <a:ext cx="710139" cy="710139"/>
          </a:xfrm>
          <a:prstGeom prst="ellipse">
            <a:avLst/>
          </a:prstGeom>
          <a:solidFill>
            <a:srgbClr val="009900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9" name="组合 18"/>
          <p:cNvGrpSpPr/>
          <p:nvPr/>
        </p:nvGrpSpPr>
        <p:grpSpPr>
          <a:xfrm>
            <a:off x="3851771" y="1163107"/>
            <a:ext cx="1402358" cy="1402358"/>
            <a:chOff x="3851771" y="1163107"/>
            <a:chExt cx="1402358" cy="1402358"/>
          </a:xfrm>
        </p:grpSpPr>
        <p:grpSp>
          <p:nvGrpSpPr>
            <p:cNvPr id="43" name="组合 42"/>
            <p:cNvGrpSpPr/>
            <p:nvPr/>
          </p:nvGrpSpPr>
          <p:grpSpPr>
            <a:xfrm>
              <a:off x="3851771" y="1163107"/>
              <a:ext cx="1402358" cy="1402358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44" name="同心圆 4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椭圆 44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80" name="TextBox 79"/>
            <p:cNvSpPr txBox="1"/>
            <p:nvPr/>
          </p:nvSpPr>
          <p:spPr>
            <a:xfrm>
              <a:off x="3940671" y="1708199"/>
              <a:ext cx="126238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pc="300" sz="1400">
                  <a:solidFill>
                    <a:srgbClr val="C00000"/>
                  </a:solidFill>
                  <a:latin charset="-122" pitchFamily="2" typeface="方正兰亭细黑_GBK"/>
                  <a:ea charset="-122" pitchFamily="2" typeface="方正兰亭细黑_GBK"/>
                </a:rPr>
                <a:t>核心竞争力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  <p:grpSp>
        <p:nvGrpSpPr>
          <p:cNvPr id="32" name="组合 31"/>
          <p:cNvGrpSpPr/>
          <p:nvPr/>
        </p:nvGrpSpPr>
        <p:grpSpPr>
          <a:xfrm>
            <a:off x="3718075" y="3731346"/>
            <a:ext cx="380591" cy="376667"/>
            <a:chOff x="6967126" y="4092464"/>
            <a:chExt cx="453105" cy="448433"/>
          </a:xfrm>
          <a:solidFill>
            <a:schemeClr val="bg1"/>
          </a:solidFill>
          <a:effectLst/>
        </p:grpSpPr>
        <p:sp>
          <p:nvSpPr>
            <p:cNvPr id="33" name="Freeform 136"/>
            <p:cNvSpPr/>
            <p:nvPr/>
          </p:nvSpPr>
          <p:spPr bwMode="auto">
            <a:xfrm>
              <a:off x="6967126" y="4343773"/>
              <a:ext cx="453105" cy="197124"/>
            </a:xfrm>
            <a:custGeom>
              <a:gdLst>
                <a:gd fmla="*/ 103 w 205" name="T0"/>
                <a:gd fmla="*/ 19 h 89" name="T1"/>
                <a:gd fmla="*/ 47 w 205" name="T2"/>
                <a:gd fmla="*/ 0 h 89" name="T3"/>
                <a:gd fmla="*/ 0 w 205" name="T4"/>
                <a:gd fmla="*/ 0 h 89" name="T5"/>
                <a:gd fmla="*/ 0 w 205" name="T6"/>
                <a:gd fmla="*/ 67 h 89" name="T7"/>
                <a:gd fmla="*/ 22 w 205" name="T8"/>
                <a:gd fmla="*/ 89 h 89" name="T9"/>
                <a:gd fmla="*/ 183 w 205" name="T10"/>
                <a:gd fmla="*/ 89 h 89" name="T11"/>
                <a:gd fmla="*/ 205 w 205" name="T12"/>
                <a:gd fmla="*/ 67 h 89" name="T13"/>
                <a:gd fmla="*/ 205 w 205" name="T14"/>
                <a:gd fmla="*/ 0 h 89" name="T15"/>
                <a:gd fmla="*/ 158 w 205" name="T16"/>
                <a:gd fmla="*/ 0 h 89" name="T17"/>
                <a:gd fmla="*/ 103 w 205" name="T18"/>
                <a:gd fmla="*/ 19 h 8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9" w="205">
                  <a:moveTo>
                    <a:pt x="103" y="19"/>
                  </a:moveTo>
                  <a:cubicBezTo>
                    <a:pt x="82" y="19"/>
                    <a:pt x="62" y="12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9"/>
                    <a:pt x="10" y="89"/>
                    <a:pt x="22" y="89"/>
                  </a:cubicBezTo>
                  <a:cubicBezTo>
                    <a:pt x="183" y="89"/>
                    <a:pt x="183" y="89"/>
                    <a:pt x="183" y="89"/>
                  </a:cubicBezTo>
                  <a:cubicBezTo>
                    <a:pt x="195" y="89"/>
                    <a:pt x="205" y="79"/>
                    <a:pt x="205" y="67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43" y="12"/>
                    <a:pt x="124" y="19"/>
                    <a:pt x="10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34" name="Freeform 137"/>
            <p:cNvSpPr>
              <a:spLocks noEditPoints="1"/>
            </p:cNvSpPr>
            <p:nvPr/>
          </p:nvSpPr>
          <p:spPr bwMode="auto">
            <a:xfrm>
              <a:off x="6967126" y="4092464"/>
              <a:ext cx="453105" cy="260652"/>
            </a:xfrm>
            <a:custGeom>
              <a:gdLst>
                <a:gd fmla="*/ 183 w 205" name="T0"/>
                <a:gd fmla="*/ 42 h 118" name="T1"/>
                <a:gd fmla="*/ 180 w 205" name="T2"/>
                <a:gd fmla="*/ 42 h 118" name="T3"/>
                <a:gd fmla="*/ 154 w 205" name="T4"/>
                <a:gd fmla="*/ 42 h 118" name="T5"/>
                <a:gd fmla="*/ 154 w 205" name="T6"/>
                <a:gd fmla="*/ 22 h 118" name="T7"/>
                <a:gd fmla="*/ 132 w 205" name="T8"/>
                <a:gd fmla="*/ 0 h 118" name="T9"/>
                <a:gd fmla="*/ 73 w 205" name="T10"/>
                <a:gd fmla="*/ 0 h 118" name="T11"/>
                <a:gd fmla="*/ 51 w 205" name="T12"/>
                <a:gd fmla="*/ 22 h 118" name="T13"/>
                <a:gd fmla="*/ 51 w 205" name="T14"/>
                <a:gd fmla="*/ 42 h 118" name="T15"/>
                <a:gd fmla="*/ 25 w 205" name="T16"/>
                <a:gd fmla="*/ 42 h 118" name="T17"/>
                <a:gd fmla="*/ 22 w 205" name="T18"/>
                <a:gd fmla="*/ 42 h 118" name="T19"/>
                <a:gd fmla="*/ 0 w 205" name="T20"/>
                <a:gd fmla="*/ 64 h 118" name="T21"/>
                <a:gd fmla="*/ 0 w 205" name="T22"/>
                <a:gd fmla="*/ 101 h 118" name="T23"/>
                <a:gd fmla="*/ 54 w 205" name="T24"/>
                <a:gd fmla="*/ 101 h 118" name="T25"/>
                <a:gd fmla="*/ 103 w 205" name="T26"/>
                <a:gd fmla="*/ 118 h 118" name="T27"/>
                <a:gd fmla="*/ 151 w 205" name="T28"/>
                <a:gd fmla="*/ 101 h 118" name="T29"/>
                <a:gd fmla="*/ 205 w 205" name="T30"/>
                <a:gd fmla="*/ 101 h 118" name="T31"/>
                <a:gd fmla="*/ 205 w 205" name="T32"/>
                <a:gd fmla="*/ 64 h 118" name="T33"/>
                <a:gd fmla="*/ 183 w 205" name="T34"/>
                <a:gd fmla="*/ 42 h 118" name="T35"/>
                <a:gd fmla="*/ 67 w 205" name="T36"/>
                <a:gd fmla="*/ 26 h 118" name="T37"/>
                <a:gd fmla="*/ 67 w 205" name="T38"/>
                <a:gd fmla="*/ 22 h 118" name="T39"/>
                <a:gd fmla="*/ 73 w 205" name="T40"/>
                <a:gd fmla="*/ 17 h 118" name="T41"/>
                <a:gd fmla="*/ 132 w 205" name="T42"/>
                <a:gd fmla="*/ 17 h 118" name="T43"/>
                <a:gd fmla="*/ 138 w 205" name="T44"/>
                <a:gd fmla="*/ 22 h 118" name="T45"/>
                <a:gd fmla="*/ 138 w 205" name="T46"/>
                <a:gd fmla="*/ 26 h 118" name="T47"/>
                <a:gd fmla="*/ 138 w 205" name="T48"/>
                <a:gd fmla="*/ 42 h 118" name="T49"/>
                <a:gd fmla="*/ 67 w 205" name="T50"/>
                <a:gd fmla="*/ 42 h 118" name="T51"/>
                <a:gd fmla="*/ 67 w 205" name="T52"/>
                <a:gd fmla="*/ 26 h 118" name="T53"/>
                <a:gd fmla="*/ 101 w 205" name="T54"/>
                <a:gd fmla="*/ 101 h 118" name="T55"/>
                <a:gd fmla="*/ 85 w 205" name="T56"/>
                <a:gd fmla="*/ 86 h 118" name="T57"/>
                <a:gd fmla="*/ 101 w 205" name="T58"/>
                <a:gd fmla="*/ 70 h 118" name="T59"/>
                <a:gd fmla="*/ 117 w 205" name="T60"/>
                <a:gd fmla="*/ 86 h 118" name="T61"/>
                <a:gd fmla="*/ 101 w 205" name="T62"/>
                <a:gd fmla="*/ 101 h 118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18" w="205">
                  <a:moveTo>
                    <a:pt x="183" y="42"/>
                  </a:moveTo>
                  <a:cubicBezTo>
                    <a:pt x="180" y="42"/>
                    <a:pt x="180" y="42"/>
                    <a:pt x="180" y="42"/>
                  </a:cubicBezTo>
                  <a:cubicBezTo>
                    <a:pt x="154" y="42"/>
                    <a:pt x="154" y="42"/>
                    <a:pt x="154" y="42"/>
                  </a:cubicBezTo>
                  <a:cubicBezTo>
                    <a:pt x="154" y="22"/>
                    <a:pt x="154" y="22"/>
                    <a:pt x="154" y="22"/>
                  </a:cubicBezTo>
                  <a:cubicBezTo>
                    <a:pt x="154" y="10"/>
                    <a:pt x="144" y="0"/>
                    <a:pt x="132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61" y="0"/>
                    <a:pt x="51" y="10"/>
                    <a:pt x="51" y="2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10" y="42"/>
                    <a:pt x="0" y="52"/>
                    <a:pt x="0" y="64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54" y="101"/>
                    <a:pt x="54" y="101"/>
                    <a:pt x="54" y="101"/>
                  </a:cubicBezTo>
                  <a:cubicBezTo>
                    <a:pt x="67" y="112"/>
                    <a:pt x="84" y="118"/>
                    <a:pt x="103" y="118"/>
                  </a:cubicBezTo>
                  <a:cubicBezTo>
                    <a:pt x="121" y="118"/>
                    <a:pt x="138" y="112"/>
                    <a:pt x="151" y="101"/>
                  </a:cubicBezTo>
                  <a:cubicBezTo>
                    <a:pt x="205" y="101"/>
                    <a:pt x="205" y="101"/>
                    <a:pt x="205" y="101"/>
                  </a:cubicBezTo>
                  <a:cubicBezTo>
                    <a:pt x="205" y="64"/>
                    <a:pt x="205" y="64"/>
                    <a:pt x="205" y="64"/>
                  </a:cubicBezTo>
                  <a:cubicBezTo>
                    <a:pt x="205" y="52"/>
                    <a:pt x="195" y="42"/>
                    <a:pt x="183" y="42"/>
                  </a:cubicBezTo>
                  <a:close/>
                  <a:moveTo>
                    <a:pt x="67" y="26"/>
                  </a:moveTo>
                  <a:cubicBezTo>
                    <a:pt x="67" y="22"/>
                    <a:pt x="67" y="22"/>
                    <a:pt x="67" y="22"/>
                  </a:cubicBezTo>
                  <a:cubicBezTo>
                    <a:pt x="67" y="19"/>
                    <a:pt x="70" y="17"/>
                    <a:pt x="73" y="17"/>
                  </a:cubicBezTo>
                  <a:cubicBezTo>
                    <a:pt x="132" y="17"/>
                    <a:pt x="132" y="17"/>
                    <a:pt x="132" y="17"/>
                  </a:cubicBezTo>
                  <a:cubicBezTo>
                    <a:pt x="135" y="17"/>
                    <a:pt x="138" y="19"/>
                    <a:pt x="138" y="22"/>
                  </a:cubicBezTo>
                  <a:cubicBezTo>
                    <a:pt x="138" y="26"/>
                    <a:pt x="138" y="26"/>
                    <a:pt x="138" y="26"/>
                  </a:cubicBezTo>
                  <a:cubicBezTo>
                    <a:pt x="138" y="42"/>
                    <a:pt x="138" y="42"/>
                    <a:pt x="138" y="42"/>
                  </a:cubicBezTo>
                  <a:cubicBezTo>
                    <a:pt x="67" y="42"/>
                    <a:pt x="67" y="42"/>
                    <a:pt x="67" y="42"/>
                  </a:cubicBezTo>
                  <a:lnTo>
                    <a:pt x="67" y="26"/>
                  </a:lnTo>
                  <a:close/>
                  <a:moveTo>
                    <a:pt x="101" y="101"/>
                  </a:moveTo>
                  <a:cubicBezTo>
                    <a:pt x="92" y="101"/>
                    <a:pt x="85" y="94"/>
                    <a:pt x="85" y="86"/>
                  </a:cubicBezTo>
                  <a:cubicBezTo>
                    <a:pt x="85" y="77"/>
                    <a:pt x="92" y="70"/>
                    <a:pt x="101" y="70"/>
                  </a:cubicBezTo>
                  <a:cubicBezTo>
                    <a:pt x="110" y="70"/>
                    <a:pt x="117" y="77"/>
                    <a:pt x="117" y="86"/>
                  </a:cubicBezTo>
                  <a:cubicBezTo>
                    <a:pt x="117" y="94"/>
                    <a:pt x="110" y="101"/>
                    <a:pt x="101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</p:grpSp>
      <p:grpSp>
        <p:nvGrpSpPr>
          <p:cNvPr id="35" name="Group 4"/>
          <p:cNvGrpSpPr>
            <a:grpSpLocks noChangeAspect="1"/>
          </p:cNvGrpSpPr>
          <p:nvPr/>
        </p:nvGrpSpPr>
        <p:grpSpPr>
          <a:xfrm>
            <a:off x="1971874" y="2315855"/>
            <a:ext cx="328844" cy="385366"/>
            <a:chOff x="1776" y="1776"/>
            <a:chExt cx="64" cy="75"/>
          </a:xfrm>
          <a:solidFill>
            <a:schemeClr val="bg1"/>
          </a:solidFill>
          <a:effectLst/>
        </p:grpSpPr>
        <p:sp>
          <p:nvSpPr>
            <p:cNvPr id="36" name="Freeform 5"/>
            <p:cNvSpPr/>
            <p:nvPr/>
          </p:nvSpPr>
          <p:spPr bwMode="auto">
            <a:xfrm>
              <a:off x="1795" y="1779"/>
              <a:ext cx="29" cy="26"/>
            </a:xfrm>
            <a:custGeom>
              <a:gdLst>
                <a:gd fmla="*/ 5 w 11" name="T0"/>
                <a:gd fmla="*/ 10 h 10" name="T1"/>
                <a:gd fmla="*/ 5 w 11" name="T2"/>
                <a:gd fmla="*/ 10 h 10" name="T3"/>
                <a:gd fmla="*/ 11 w 11" name="T4"/>
                <a:gd fmla="*/ 5 h 10" name="T5"/>
                <a:gd fmla="*/ 5 w 11" name="T6"/>
                <a:gd fmla="*/ 0 h 10" name="T7"/>
                <a:gd fmla="*/ 5 w 11" name="T8"/>
                <a:gd fmla="*/ 0 h 10" name="T9"/>
                <a:gd fmla="*/ 0 w 11" name="T10"/>
                <a:gd fmla="*/ 5 h 10" name="T11"/>
                <a:gd fmla="*/ 5 w 11" name="T12"/>
                <a:gd fmla="*/ 10 h 1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" w="11">
                  <a:moveTo>
                    <a:pt x="5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47" name="Freeform 6"/>
            <p:cNvSpPr/>
            <p:nvPr/>
          </p:nvSpPr>
          <p:spPr bwMode="auto">
            <a:xfrm>
              <a:off x="1776" y="1810"/>
              <a:ext cx="64" cy="41"/>
            </a:xfrm>
            <a:custGeom>
              <a:gdLst>
                <a:gd fmla="*/ 23 w 24" name="T0"/>
                <a:gd fmla="*/ 3 h 16" name="T1"/>
                <a:gd fmla="*/ 19 w 24" name="T2"/>
                <a:gd fmla="*/ 0 h 16" name="T3"/>
                <a:gd fmla="*/ 19 w 24" name="T4"/>
                <a:gd fmla="*/ 0 h 16" name="T5"/>
                <a:gd fmla="*/ 17 w 24" name="T6"/>
                <a:gd fmla="*/ 0 h 16" name="T7"/>
                <a:gd fmla="*/ 15 w 24" name="T8"/>
                <a:gd fmla="*/ 5 h 16" name="T9"/>
                <a:gd fmla="*/ 12 w 24" name="T10"/>
                <a:gd fmla="*/ 11 h 16" name="T11"/>
                <a:gd fmla="*/ 14 w 24" name="T12"/>
                <a:gd fmla="*/ 7 h 16" name="T13"/>
                <a:gd fmla="*/ 13 w 24" name="T14"/>
                <a:gd fmla="*/ 1 h 16" name="T15"/>
                <a:gd fmla="*/ 13 w 24" name="T16"/>
                <a:gd fmla="*/ 1 h 16" name="T17"/>
                <a:gd fmla="*/ 12 w 24" name="T18"/>
                <a:gd fmla="*/ 0 h 16" name="T19"/>
                <a:gd fmla="*/ 12 w 24" name="T20"/>
                <a:gd fmla="*/ 0 h 16" name="T21"/>
                <a:gd fmla="*/ 12 w 24" name="T22"/>
                <a:gd fmla="*/ 1 h 16" name="T23"/>
                <a:gd fmla="*/ 12 w 24" name="T24"/>
                <a:gd fmla="*/ 1 h 16" name="T25"/>
                <a:gd fmla="*/ 11 w 24" name="T26"/>
                <a:gd fmla="*/ 7 h 16" name="T27"/>
                <a:gd fmla="*/ 10 w 24" name="T28"/>
                <a:gd fmla="*/ 5 h 16" name="T29"/>
                <a:gd fmla="*/ 8 w 24" name="T30"/>
                <a:gd fmla="*/ 0 h 16" name="T31"/>
                <a:gd fmla="*/ 5 w 24" name="T32"/>
                <a:gd fmla="*/ 0 h 16" name="T33"/>
                <a:gd fmla="*/ 5 w 24" name="T34"/>
                <a:gd fmla="*/ 0 h 16" name="T35"/>
                <a:gd fmla="*/ 1 w 24" name="T36"/>
                <a:gd fmla="*/ 3 h 16" name="T37"/>
                <a:gd fmla="*/ 0 w 24" name="T38"/>
                <a:gd fmla="*/ 16 h 16" name="T39"/>
                <a:gd fmla="*/ 4 w 24" name="T40"/>
                <a:gd fmla="*/ 16 h 16" name="T41"/>
                <a:gd fmla="*/ 4 w 24" name="T42"/>
                <a:gd fmla="*/ 6 h 16" name="T43"/>
                <a:gd fmla="*/ 5 w 24" name="T44"/>
                <a:gd fmla="*/ 6 h 16" name="T45"/>
                <a:gd fmla="*/ 5 w 24" name="T46"/>
                <a:gd fmla="*/ 16 h 16" name="T47"/>
                <a:gd fmla="*/ 12 w 24" name="T48"/>
                <a:gd fmla="*/ 16 h 16" name="T49"/>
                <a:gd fmla="*/ 19 w 24" name="T50"/>
                <a:gd fmla="*/ 16 h 16" name="T51"/>
                <a:gd fmla="*/ 19 w 24" name="T52"/>
                <a:gd fmla="*/ 6 h 16" name="T53"/>
                <a:gd fmla="*/ 19 w 24" name="T54"/>
                <a:gd fmla="*/ 6 h 16" name="T55"/>
                <a:gd fmla="*/ 20 w 24" name="T56"/>
                <a:gd fmla="*/ 6 h 16" name="T57"/>
                <a:gd fmla="*/ 20 w 24" name="T58"/>
                <a:gd fmla="*/ 16 h 16" name="T59"/>
                <a:gd fmla="*/ 23 w 24" name="T60"/>
                <a:gd fmla="*/ 16 h 16" name="T61"/>
                <a:gd fmla="*/ 23 w 24" name="T62"/>
                <a:gd fmla="*/ 3 h 16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6" w="24">
                  <a:moveTo>
                    <a:pt x="23" y="3"/>
                  </a:moveTo>
                  <a:cubicBezTo>
                    <a:pt x="22" y="1"/>
                    <a:pt x="20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5"/>
                    <a:pt x="0" y="11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1"/>
                    <a:pt x="24" y="5"/>
                    <a:pt x="2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48" name="Freeform 7"/>
            <p:cNvSpPr/>
            <p:nvPr/>
          </p:nvSpPr>
          <p:spPr bwMode="auto">
            <a:xfrm>
              <a:off x="1795" y="1776"/>
              <a:ext cx="29" cy="26"/>
            </a:xfrm>
            <a:custGeom>
              <a:gdLst>
                <a:gd fmla="*/ 5 w 11" name="T0"/>
                <a:gd fmla="*/ 10 h 10" name="T1"/>
                <a:gd fmla="*/ 5 w 11" name="T2"/>
                <a:gd fmla="*/ 10 h 10" name="T3"/>
                <a:gd fmla="*/ 11 w 11" name="T4"/>
                <a:gd fmla="*/ 5 h 10" name="T5"/>
                <a:gd fmla="*/ 5 w 11" name="T6"/>
                <a:gd fmla="*/ 0 h 10" name="T7"/>
                <a:gd fmla="*/ 5 w 11" name="T8"/>
                <a:gd fmla="*/ 0 h 10" name="T9"/>
                <a:gd fmla="*/ 0 w 11" name="T10"/>
                <a:gd fmla="*/ 5 h 10" name="T11"/>
                <a:gd fmla="*/ 5 w 11" name="T12"/>
                <a:gd fmla="*/ 10 h 1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" w="11">
                  <a:moveTo>
                    <a:pt x="5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49" name="Freeform 8"/>
            <p:cNvSpPr/>
            <p:nvPr/>
          </p:nvSpPr>
          <p:spPr bwMode="auto">
            <a:xfrm>
              <a:off x="1776" y="1807"/>
              <a:ext cx="64" cy="42"/>
            </a:xfrm>
            <a:custGeom>
              <a:gdLst>
                <a:gd fmla="*/ 23 w 24" name="T0"/>
                <a:gd fmla="*/ 3 h 16" name="T1"/>
                <a:gd fmla="*/ 19 w 24" name="T2"/>
                <a:gd fmla="*/ 0 h 16" name="T3"/>
                <a:gd fmla="*/ 19 w 24" name="T4"/>
                <a:gd fmla="*/ 0 h 16" name="T5"/>
                <a:gd fmla="*/ 17 w 24" name="T6"/>
                <a:gd fmla="*/ 0 h 16" name="T7"/>
                <a:gd fmla="*/ 15 w 24" name="T8"/>
                <a:gd fmla="*/ 5 h 16" name="T9"/>
                <a:gd fmla="*/ 12 w 24" name="T10"/>
                <a:gd fmla="*/ 11 h 16" name="T11"/>
                <a:gd fmla="*/ 14 w 24" name="T12"/>
                <a:gd fmla="*/ 7 h 16" name="T13"/>
                <a:gd fmla="*/ 13 w 24" name="T14"/>
                <a:gd fmla="*/ 1 h 16" name="T15"/>
                <a:gd fmla="*/ 13 w 24" name="T16"/>
                <a:gd fmla="*/ 1 h 16" name="T17"/>
                <a:gd fmla="*/ 12 w 24" name="T18"/>
                <a:gd fmla="*/ 0 h 16" name="T19"/>
                <a:gd fmla="*/ 12 w 24" name="T20"/>
                <a:gd fmla="*/ 0 h 16" name="T21"/>
                <a:gd fmla="*/ 12 w 24" name="T22"/>
                <a:gd fmla="*/ 1 h 16" name="T23"/>
                <a:gd fmla="*/ 12 w 24" name="T24"/>
                <a:gd fmla="*/ 1 h 16" name="T25"/>
                <a:gd fmla="*/ 11 w 24" name="T26"/>
                <a:gd fmla="*/ 7 h 16" name="T27"/>
                <a:gd fmla="*/ 10 w 24" name="T28"/>
                <a:gd fmla="*/ 5 h 16" name="T29"/>
                <a:gd fmla="*/ 8 w 24" name="T30"/>
                <a:gd fmla="*/ 0 h 16" name="T31"/>
                <a:gd fmla="*/ 5 w 24" name="T32"/>
                <a:gd fmla="*/ 0 h 16" name="T33"/>
                <a:gd fmla="*/ 5 w 24" name="T34"/>
                <a:gd fmla="*/ 0 h 16" name="T35"/>
                <a:gd fmla="*/ 1 w 24" name="T36"/>
                <a:gd fmla="*/ 3 h 16" name="T37"/>
                <a:gd fmla="*/ 0 w 24" name="T38"/>
                <a:gd fmla="*/ 16 h 16" name="T39"/>
                <a:gd fmla="*/ 4 w 24" name="T40"/>
                <a:gd fmla="*/ 16 h 16" name="T41"/>
                <a:gd fmla="*/ 4 w 24" name="T42"/>
                <a:gd fmla="*/ 6 h 16" name="T43"/>
                <a:gd fmla="*/ 5 w 24" name="T44"/>
                <a:gd fmla="*/ 6 h 16" name="T45"/>
                <a:gd fmla="*/ 5 w 24" name="T46"/>
                <a:gd fmla="*/ 16 h 16" name="T47"/>
                <a:gd fmla="*/ 12 w 24" name="T48"/>
                <a:gd fmla="*/ 16 h 16" name="T49"/>
                <a:gd fmla="*/ 19 w 24" name="T50"/>
                <a:gd fmla="*/ 16 h 16" name="T51"/>
                <a:gd fmla="*/ 19 w 24" name="T52"/>
                <a:gd fmla="*/ 6 h 16" name="T53"/>
                <a:gd fmla="*/ 19 w 24" name="T54"/>
                <a:gd fmla="*/ 6 h 16" name="T55"/>
                <a:gd fmla="*/ 20 w 24" name="T56"/>
                <a:gd fmla="*/ 6 h 16" name="T57"/>
                <a:gd fmla="*/ 20 w 24" name="T58"/>
                <a:gd fmla="*/ 16 h 16" name="T59"/>
                <a:gd fmla="*/ 23 w 24" name="T60"/>
                <a:gd fmla="*/ 16 h 16" name="T61"/>
                <a:gd fmla="*/ 23 w 24" name="T62"/>
                <a:gd fmla="*/ 3 h 16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6" w="24">
                  <a:moveTo>
                    <a:pt x="23" y="3"/>
                  </a:moveTo>
                  <a:cubicBezTo>
                    <a:pt x="22" y="1"/>
                    <a:pt x="20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5"/>
                    <a:pt x="0" y="11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1"/>
                    <a:pt x="24" y="5"/>
                    <a:pt x="2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</p:grpSp>
      <p:sp>
        <p:nvSpPr>
          <p:cNvPr id="55" name="Freeform 108"/>
          <p:cNvSpPr>
            <a:spLocks noEditPoints="1"/>
          </p:cNvSpPr>
          <p:nvPr/>
        </p:nvSpPr>
        <p:spPr bwMode="auto">
          <a:xfrm>
            <a:off x="2654869" y="3230117"/>
            <a:ext cx="385566" cy="386949"/>
          </a:xfrm>
          <a:custGeom>
            <a:gdLst>
              <a:gd fmla="*/ 97 w 115" name="T0"/>
              <a:gd fmla="*/ 48 h 115" name="T1"/>
              <a:gd fmla="*/ 91 w 115" name="T2"/>
              <a:gd fmla="*/ 41 h 115" name="T3"/>
              <a:gd fmla="*/ 102 w 115" name="T4"/>
              <a:gd fmla="*/ 26 h 115" name="T5"/>
              <a:gd fmla="*/ 94 w 115" name="T6"/>
              <a:gd fmla="*/ 13 h 115" name="T7"/>
              <a:gd fmla="*/ 79 w 115" name="T8"/>
              <a:gd fmla="*/ 23 h 115" name="T9"/>
              <a:gd fmla="*/ 70 w 115" name="T10"/>
              <a:gd fmla="*/ 22 h 115" name="T11"/>
              <a:gd fmla="*/ 67 w 115" name="T12"/>
              <a:gd fmla="*/ 3 h 115" name="T13"/>
              <a:gd fmla="*/ 52 w 115" name="T14"/>
              <a:gd fmla="*/ 0 h 115" name="T15"/>
              <a:gd fmla="*/ 48 w 115" name="T16"/>
              <a:gd fmla="*/ 18 h 115" name="T17"/>
              <a:gd fmla="*/ 41 w 115" name="T18"/>
              <a:gd fmla="*/ 24 h 115" name="T19"/>
              <a:gd fmla="*/ 26 w 115" name="T20"/>
              <a:gd fmla="*/ 13 h 115" name="T21"/>
              <a:gd fmla="*/ 13 w 115" name="T22"/>
              <a:gd fmla="*/ 21 h 115" name="T23"/>
              <a:gd fmla="*/ 23 w 115" name="T24"/>
              <a:gd fmla="*/ 36 h 115" name="T25"/>
              <a:gd fmla="*/ 22 w 115" name="T26"/>
              <a:gd fmla="*/ 45 h 115" name="T27"/>
              <a:gd fmla="*/ 4 w 115" name="T28"/>
              <a:gd fmla="*/ 48 h 115" name="T29"/>
              <a:gd fmla="*/ 0 w 115" name="T30"/>
              <a:gd fmla="*/ 63 h 115" name="T31"/>
              <a:gd fmla="*/ 18 w 115" name="T32"/>
              <a:gd fmla="*/ 66 h 115" name="T33"/>
              <a:gd fmla="*/ 24 w 115" name="T34"/>
              <a:gd fmla="*/ 73 h 115" name="T35"/>
              <a:gd fmla="*/ 13 w 115" name="T36"/>
              <a:gd fmla="*/ 89 h 115" name="T37"/>
              <a:gd fmla="*/ 21 w 115" name="T38"/>
              <a:gd fmla="*/ 102 h 115" name="T39"/>
              <a:gd fmla="*/ 36 w 115" name="T40"/>
              <a:gd fmla="*/ 92 h 115" name="T41"/>
              <a:gd fmla="*/ 45 w 115" name="T42"/>
              <a:gd fmla="*/ 92 h 115" name="T43"/>
              <a:gd fmla="*/ 48 w 115" name="T44"/>
              <a:gd fmla="*/ 111 h 115" name="T45"/>
              <a:gd fmla="*/ 63 w 115" name="T46"/>
              <a:gd fmla="*/ 115 h 115" name="T47"/>
              <a:gd fmla="*/ 67 w 115" name="T48"/>
              <a:gd fmla="*/ 97 h 115" name="T49"/>
              <a:gd fmla="*/ 74 w 115" name="T50"/>
              <a:gd fmla="*/ 91 h 115" name="T51"/>
              <a:gd fmla="*/ 89 w 115" name="T52"/>
              <a:gd fmla="*/ 102 h 115" name="T53"/>
              <a:gd fmla="*/ 102 w 115" name="T54"/>
              <a:gd fmla="*/ 94 h 115" name="T55"/>
              <a:gd fmla="*/ 92 w 115" name="T56"/>
              <a:gd fmla="*/ 79 h 115" name="T57"/>
              <a:gd fmla="*/ 93 w 115" name="T58"/>
              <a:gd fmla="*/ 70 h 115" name="T59"/>
              <a:gd fmla="*/ 112 w 115" name="T60"/>
              <a:gd fmla="*/ 66 h 115" name="T61"/>
              <a:gd fmla="*/ 115 w 115" name="T62"/>
              <a:gd fmla="*/ 52 h 115" name="T63"/>
              <a:gd fmla="*/ 58 w 115" name="T64"/>
              <a:gd fmla="*/ 79 h 115" name="T65"/>
              <a:gd fmla="*/ 58 w 115" name="T66"/>
              <a:gd fmla="*/ 36 h 115" name="T67"/>
              <a:gd fmla="*/ 58 w 115" name="T68"/>
              <a:gd fmla="*/ 79 h 115" name="T69"/>
              <a:gd fmla="*/ 49 w 115" name="T70"/>
              <a:gd fmla="*/ 57 h 115" name="T71"/>
              <a:gd fmla="*/ 67 w 115" name="T72"/>
              <a:gd fmla="*/ 57 h 115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115" w="115">
                <a:moveTo>
                  <a:pt x="112" y="48"/>
                </a:moveTo>
                <a:cubicBezTo>
                  <a:pt x="97" y="48"/>
                  <a:pt x="97" y="48"/>
                  <a:pt x="97" y="48"/>
                </a:cubicBezTo>
                <a:cubicBezTo>
                  <a:pt x="95" y="48"/>
                  <a:pt x="93" y="47"/>
                  <a:pt x="93" y="45"/>
                </a:cubicBezTo>
                <a:cubicBezTo>
                  <a:pt x="91" y="41"/>
                  <a:pt x="91" y="41"/>
                  <a:pt x="91" y="41"/>
                </a:cubicBezTo>
                <a:cubicBezTo>
                  <a:pt x="90" y="40"/>
                  <a:pt x="91" y="37"/>
                  <a:pt x="92" y="36"/>
                </a:cubicBezTo>
                <a:cubicBezTo>
                  <a:pt x="102" y="26"/>
                  <a:pt x="102" y="26"/>
                  <a:pt x="102" y="26"/>
                </a:cubicBezTo>
                <a:cubicBezTo>
                  <a:pt x="104" y="24"/>
                  <a:pt x="104" y="22"/>
                  <a:pt x="102" y="21"/>
                </a:cubicBezTo>
                <a:cubicBezTo>
                  <a:pt x="94" y="13"/>
                  <a:pt x="94" y="13"/>
                  <a:pt x="94" y="13"/>
                </a:cubicBezTo>
                <a:cubicBezTo>
                  <a:pt x="93" y="11"/>
                  <a:pt x="91" y="11"/>
                  <a:pt x="89" y="13"/>
                </a:cubicBezTo>
                <a:cubicBezTo>
                  <a:pt x="79" y="23"/>
                  <a:pt x="79" y="23"/>
                  <a:pt x="79" y="23"/>
                </a:cubicBezTo>
                <a:cubicBezTo>
                  <a:pt x="78" y="24"/>
                  <a:pt x="75" y="25"/>
                  <a:pt x="74" y="24"/>
                </a:cubicBezTo>
                <a:cubicBezTo>
                  <a:pt x="70" y="22"/>
                  <a:pt x="70" y="22"/>
                  <a:pt x="70" y="22"/>
                </a:cubicBezTo>
                <a:cubicBezTo>
                  <a:pt x="68" y="22"/>
                  <a:pt x="67" y="20"/>
                  <a:pt x="67" y="18"/>
                </a:cubicBezTo>
                <a:cubicBezTo>
                  <a:pt x="67" y="3"/>
                  <a:pt x="67" y="3"/>
                  <a:pt x="67" y="3"/>
                </a:cubicBezTo>
                <a:cubicBezTo>
                  <a:pt x="67" y="1"/>
                  <a:pt x="65" y="0"/>
                  <a:pt x="63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0" y="0"/>
                  <a:pt x="48" y="1"/>
                  <a:pt x="48" y="3"/>
                </a:cubicBezTo>
                <a:cubicBezTo>
                  <a:pt x="48" y="18"/>
                  <a:pt x="48" y="18"/>
                  <a:pt x="48" y="18"/>
                </a:cubicBezTo>
                <a:cubicBezTo>
                  <a:pt x="48" y="20"/>
                  <a:pt x="47" y="22"/>
                  <a:pt x="45" y="22"/>
                </a:cubicBezTo>
                <a:cubicBezTo>
                  <a:pt x="41" y="24"/>
                  <a:pt x="41" y="24"/>
                  <a:pt x="41" y="24"/>
                </a:cubicBezTo>
                <a:cubicBezTo>
                  <a:pt x="40" y="25"/>
                  <a:pt x="37" y="24"/>
                  <a:pt x="36" y="23"/>
                </a:cubicBezTo>
                <a:cubicBezTo>
                  <a:pt x="26" y="13"/>
                  <a:pt x="26" y="13"/>
                  <a:pt x="26" y="13"/>
                </a:cubicBezTo>
                <a:cubicBezTo>
                  <a:pt x="25" y="11"/>
                  <a:pt x="22" y="11"/>
                  <a:pt x="21" y="13"/>
                </a:cubicBezTo>
                <a:cubicBezTo>
                  <a:pt x="13" y="21"/>
                  <a:pt x="13" y="21"/>
                  <a:pt x="13" y="21"/>
                </a:cubicBezTo>
                <a:cubicBezTo>
                  <a:pt x="12" y="22"/>
                  <a:pt x="12" y="24"/>
                  <a:pt x="13" y="26"/>
                </a:cubicBezTo>
                <a:cubicBezTo>
                  <a:pt x="23" y="36"/>
                  <a:pt x="23" y="36"/>
                  <a:pt x="23" y="36"/>
                </a:cubicBezTo>
                <a:cubicBezTo>
                  <a:pt x="24" y="37"/>
                  <a:pt x="25" y="40"/>
                  <a:pt x="24" y="41"/>
                </a:cubicBezTo>
                <a:cubicBezTo>
                  <a:pt x="22" y="45"/>
                  <a:pt x="22" y="45"/>
                  <a:pt x="22" y="45"/>
                </a:cubicBezTo>
                <a:cubicBezTo>
                  <a:pt x="22" y="47"/>
                  <a:pt x="20" y="48"/>
                  <a:pt x="18" y="48"/>
                </a:cubicBezTo>
                <a:cubicBezTo>
                  <a:pt x="4" y="48"/>
                  <a:pt x="4" y="48"/>
                  <a:pt x="4" y="48"/>
                </a:cubicBezTo>
                <a:cubicBezTo>
                  <a:pt x="2" y="48"/>
                  <a:pt x="0" y="50"/>
                  <a:pt x="0" y="52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5"/>
                  <a:pt x="2" y="66"/>
                  <a:pt x="4" y="66"/>
                </a:cubicBezTo>
                <a:cubicBezTo>
                  <a:pt x="18" y="66"/>
                  <a:pt x="18" y="66"/>
                  <a:pt x="18" y="66"/>
                </a:cubicBezTo>
                <a:cubicBezTo>
                  <a:pt x="20" y="66"/>
                  <a:pt x="22" y="68"/>
                  <a:pt x="22" y="70"/>
                </a:cubicBezTo>
                <a:cubicBezTo>
                  <a:pt x="24" y="73"/>
                  <a:pt x="24" y="73"/>
                  <a:pt x="24" y="73"/>
                </a:cubicBezTo>
                <a:cubicBezTo>
                  <a:pt x="25" y="75"/>
                  <a:pt x="24" y="78"/>
                  <a:pt x="23" y="79"/>
                </a:cubicBezTo>
                <a:cubicBezTo>
                  <a:pt x="13" y="89"/>
                  <a:pt x="13" y="89"/>
                  <a:pt x="13" y="89"/>
                </a:cubicBezTo>
                <a:cubicBezTo>
                  <a:pt x="12" y="90"/>
                  <a:pt x="12" y="93"/>
                  <a:pt x="13" y="94"/>
                </a:cubicBezTo>
                <a:cubicBezTo>
                  <a:pt x="21" y="102"/>
                  <a:pt x="21" y="102"/>
                  <a:pt x="21" y="102"/>
                </a:cubicBezTo>
                <a:cubicBezTo>
                  <a:pt x="22" y="103"/>
                  <a:pt x="25" y="103"/>
                  <a:pt x="26" y="102"/>
                </a:cubicBezTo>
                <a:cubicBezTo>
                  <a:pt x="36" y="92"/>
                  <a:pt x="36" y="92"/>
                  <a:pt x="36" y="92"/>
                </a:cubicBezTo>
                <a:cubicBezTo>
                  <a:pt x="37" y="90"/>
                  <a:pt x="40" y="90"/>
                  <a:pt x="41" y="91"/>
                </a:cubicBezTo>
                <a:cubicBezTo>
                  <a:pt x="45" y="92"/>
                  <a:pt x="45" y="92"/>
                  <a:pt x="45" y="92"/>
                </a:cubicBezTo>
                <a:cubicBezTo>
                  <a:pt x="47" y="93"/>
                  <a:pt x="48" y="95"/>
                  <a:pt x="48" y="97"/>
                </a:cubicBezTo>
                <a:cubicBezTo>
                  <a:pt x="48" y="111"/>
                  <a:pt x="48" y="111"/>
                  <a:pt x="48" y="111"/>
                </a:cubicBezTo>
                <a:cubicBezTo>
                  <a:pt x="48" y="113"/>
                  <a:pt x="50" y="115"/>
                  <a:pt x="52" y="115"/>
                </a:cubicBezTo>
                <a:cubicBezTo>
                  <a:pt x="63" y="115"/>
                  <a:pt x="63" y="115"/>
                  <a:pt x="63" y="115"/>
                </a:cubicBezTo>
                <a:cubicBezTo>
                  <a:pt x="65" y="115"/>
                  <a:pt x="67" y="113"/>
                  <a:pt x="67" y="111"/>
                </a:cubicBezTo>
                <a:cubicBezTo>
                  <a:pt x="67" y="97"/>
                  <a:pt x="67" y="97"/>
                  <a:pt x="67" y="97"/>
                </a:cubicBezTo>
                <a:cubicBezTo>
                  <a:pt x="67" y="95"/>
                  <a:pt x="68" y="93"/>
                  <a:pt x="70" y="92"/>
                </a:cubicBezTo>
                <a:cubicBezTo>
                  <a:pt x="74" y="91"/>
                  <a:pt x="74" y="91"/>
                  <a:pt x="74" y="91"/>
                </a:cubicBezTo>
                <a:cubicBezTo>
                  <a:pt x="75" y="90"/>
                  <a:pt x="78" y="90"/>
                  <a:pt x="79" y="92"/>
                </a:cubicBezTo>
                <a:cubicBezTo>
                  <a:pt x="89" y="102"/>
                  <a:pt x="89" y="102"/>
                  <a:pt x="89" y="102"/>
                </a:cubicBezTo>
                <a:cubicBezTo>
                  <a:pt x="91" y="103"/>
                  <a:pt x="93" y="103"/>
                  <a:pt x="94" y="102"/>
                </a:cubicBezTo>
                <a:cubicBezTo>
                  <a:pt x="102" y="94"/>
                  <a:pt x="102" y="94"/>
                  <a:pt x="102" y="94"/>
                </a:cubicBezTo>
                <a:cubicBezTo>
                  <a:pt x="104" y="93"/>
                  <a:pt x="104" y="90"/>
                  <a:pt x="102" y="89"/>
                </a:cubicBezTo>
                <a:cubicBezTo>
                  <a:pt x="92" y="79"/>
                  <a:pt x="92" y="79"/>
                  <a:pt x="92" y="79"/>
                </a:cubicBezTo>
                <a:cubicBezTo>
                  <a:pt x="91" y="78"/>
                  <a:pt x="90" y="75"/>
                  <a:pt x="91" y="73"/>
                </a:cubicBezTo>
                <a:cubicBezTo>
                  <a:pt x="93" y="70"/>
                  <a:pt x="93" y="70"/>
                  <a:pt x="93" y="70"/>
                </a:cubicBezTo>
                <a:cubicBezTo>
                  <a:pt x="93" y="68"/>
                  <a:pt x="95" y="66"/>
                  <a:pt x="97" y="66"/>
                </a:cubicBezTo>
                <a:cubicBezTo>
                  <a:pt x="112" y="66"/>
                  <a:pt x="112" y="66"/>
                  <a:pt x="112" y="66"/>
                </a:cubicBezTo>
                <a:cubicBezTo>
                  <a:pt x="113" y="66"/>
                  <a:pt x="115" y="65"/>
                  <a:pt x="115" y="63"/>
                </a:cubicBezTo>
                <a:cubicBezTo>
                  <a:pt x="115" y="52"/>
                  <a:pt x="115" y="52"/>
                  <a:pt x="115" y="52"/>
                </a:cubicBezTo>
                <a:cubicBezTo>
                  <a:pt x="115" y="50"/>
                  <a:pt x="113" y="48"/>
                  <a:pt x="112" y="48"/>
                </a:cubicBezTo>
                <a:close/>
                <a:moveTo>
                  <a:pt x="58" y="79"/>
                </a:moveTo>
                <a:cubicBezTo>
                  <a:pt x="46" y="79"/>
                  <a:pt x="36" y="69"/>
                  <a:pt x="36" y="57"/>
                </a:cubicBezTo>
                <a:cubicBezTo>
                  <a:pt x="36" y="46"/>
                  <a:pt x="46" y="36"/>
                  <a:pt x="58" y="36"/>
                </a:cubicBezTo>
                <a:cubicBezTo>
                  <a:pt x="69" y="36"/>
                  <a:pt x="79" y="46"/>
                  <a:pt x="79" y="57"/>
                </a:cubicBezTo>
                <a:cubicBezTo>
                  <a:pt x="79" y="69"/>
                  <a:pt x="69" y="79"/>
                  <a:pt x="58" y="79"/>
                </a:cubicBezTo>
                <a:close/>
                <a:moveTo>
                  <a:pt x="58" y="48"/>
                </a:moveTo>
                <a:cubicBezTo>
                  <a:pt x="53" y="48"/>
                  <a:pt x="49" y="52"/>
                  <a:pt x="49" y="57"/>
                </a:cubicBezTo>
                <a:cubicBezTo>
                  <a:pt x="49" y="62"/>
                  <a:pt x="53" y="66"/>
                  <a:pt x="58" y="66"/>
                </a:cubicBezTo>
                <a:cubicBezTo>
                  <a:pt x="63" y="66"/>
                  <a:pt x="67" y="62"/>
                  <a:pt x="67" y="57"/>
                </a:cubicBezTo>
                <a:cubicBezTo>
                  <a:pt x="67" y="52"/>
                  <a:pt x="63" y="48"/>
                  <a:pt x="58" y="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  <a:latin charset="0" pitchFamily="34" typeface="Arial"/>
              <a:ea charset="-122" panose="020b0503020204020204" pitchFamily="34" typeface="微软雅黑"/>
              <a:sym charset="0" pitchFamily="34" typeface="Arial"/>
            </a:endParaRPr>
          </a:p>
        </p:txBody>
      </p:sp>
      <p:grpSp>
        <p:nvGrpSpPr>
          <p:cNvPr id="56" name="Group 13"/>
          <p:cNvGrpSpPr>
            <a:grpSpLocks noChangeAspect="1"/>
          </p:cNvGrpSpPr>
          <p:nvPr/>
        </p:nvGrpSpPr>
        <p:grpSpPr>
          <a:xfrm>
            <a:off x="4923276" y="3717056"/>
            <a:ext cx="394318" cy="398977"/>
            <a:chOff x="2426" y="2781"/>
            <a:chExt cx="593" cy="600"/>
          </a:xfrm>
          <a:solidFill>
            <a:schemeClr val="bg1"/>
          </a:solidFill>
          <a:effectLst/>
        </p:grpSpPr>
        <p:sp>
          <p:nvSpPr>
            <p:cNvPr id="57" name="Freeform 14"/>
            <p:cNvSpPr/>
            <p:nvPr/>
          </p:nvSpPr>
          <p:spPr bwMode="auto">
            <a:xfrm>
              <a:off x="2442" y="2805"/>
              <a:ext cx="577" cy="576"/>
            </a:xfrm>
            <a:custGeom>
              <a:gdLst>
                <a:gd fmla="*/ 0 w 241" name="T0"/>
                <a:gd fmla="*/ 115 h 241" name="T1"/>
                <a:gd fmla="*/ 0 w 241" name="T2"/>
                <a:gd fmla="*/ 121 h 241" name="T3"/>
                <a:gd fmla="*/ 121 w 241" name="T4"/>
                <a:gd fmla="*/ 241 h 241" name="T5"/>
                <a:gd fmla="*/ 241 w 241" name="T6"/>
                <a:gd fmla="*/ 121 h 241" name="T7"/>
                <a:gd fmla="*/ 121 w 241" name="T8"/>
                <a:gd fmla="*/ 0 h 241" name="T9"/>
                <a:gd fmla="*/ 121 w 241" name="T10"/>
                <a:gd fmla="*/ 115 h 241" name="T11"/>
                <a:gd fmla="*/ 0 w 241" name="T12"/>
                <a:gd fmla="*/ 115 h 24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41" w="241">
                  <a:moveTo>
                    <a:pt x="0" y="115"/>
                  </a:moveTo>
                  <a:cubicBezTo>
                    <a:pt x="0" y="117"/>
                    <a:pt x="0" y="119"/>
                    <a:pt x="0" y="121"/>
                  </a:cubicBezTo>
                  <a:cubicBezTo>
                    <a:pt x="0" y="187"/>
                    <a:pt x="54" y="241"/>
                    <a:pt x="121" y="241"/>
                  </a:cubicBezTo>
                  <a:cubicBezTo>
                    <a:pt x="187" y="241"/>
                    <a:pt x="241" y="187"/>
                    <a:pt x="241" y="121"/>
                  </a:cubicBezTo>
                  <a:cubicBezTo>
                    <a:pt x="241" y="54"/>
                    <a:pt x="187" y="0"/>
                    <a:pt x="121" y="0"/>
                  </a:cubicBezTo>
                  <a:cubicBezTo>
                    <a:pt x="121" y="115"/>
                    <a:pt x="121" y="115"/>
                    <a:pt x="121" y="115"/>
                  </a:cubicBezTo>
                  <a:lnTo>
                    <a:pt x="0" y="1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  <a:latin charset="0" pitchFamily="34" typeface="Arial"/>
                <a:ea charset="-122" panose="020b0503020204020204" pitchFamily="34" typeface="微软雅黑"/>
                <a:sym charset="0" pitchFamily="34" typeface="Arial"/>
              </a:endParaRPr>
            </a:p>
          </p:txBody>
        </p:sp>
        <p:sp>
          <p:nvSpPr>
            <p:cNvPr id="59" name="Freeform 15"/>
            <p:cNvSpPr>
              <a:spLocks noEditPoints="1"/>
            </p:cNvSpPr>
            <p:nvPr/>
          </p:nvSpPr>
          <p:spPr bwMode="auto">
            <a:xfrm>
              <a:off x="2426" y="2781"/>
              <a:ext cx="275" cy="273"/>
            </a:xfrm>
            <a:custGeom>
              <a:gdLst>
                <a:gd fmla="*/ 0 w 115" name="T0"/>
                <a:gd fmla="*/ 114 h 114" name="T1"/>
                <a:gd fmla="*/ 115 w 115" name="T2"/>
                <a:gd fmla="*/ 114 h 114" name="T3"/>
                <a:gd fmla="*/ 115 w 115" name="T4"/>
                <a:gd fmla="*/ 0 h 114" name="T5"/>
                <a:gd fmla="*/ 0 w 115" name="T6"/>
                <a:gd fmla="*/ 114 h 114" name="T7"/>
                <a:gd fmla="*/ 15 w 115" name="T8"/>
                <a:gd fmla="*/ 104 h 114" name="T9"/>
                <a:gd fmla="*/ 104 w 115" name="T10"/>
                <a:gd fmla="*/ 14 h 114" name="T11"/>
                <a:gd fmla="*/ 104 w 115" name="T12"/>
                <a:gd fmla="*/ 104 h 114" name="T13"/>
                <a:gd fmla="*/ 15 w 115" name="T14"/>
                <a:gd fmla="*/ 104 h 11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14" w="115">
                  <a:moveTo>
                    <a:pt x="0" y="114"/>
                  </a:moveTo>
                  <a:cubicBezTo>
                    <a:pt x="115" y="114"/>
                    <a:pt x="115" y="114"/>
                    <a:pt x="115" y="114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51" y="0"/>
                    <a:pt x="0" y="51"/>
                    <a:pt x="0" y="114"/>
                  </a:cubicBezTo>
                  <a:close/>
                  <a:moveTo>
                    <a:pt x="15" y="104"/>
                  </a:moveTo>
                  <a:cubicBezTo>
                    <a:pt x="15" y="54"/>
                    <a:pt x="55" y="14"/>
                    <a:pt x="104" y="14"/>
                  </a:cubicBezTo>
                  <a:cubicBezTo>
                    <a:pt x="104" y="104"/>
                    <a:pt x="104" y="104"/>
                    <a:pt x="104" y="104"/>
                  </a:cubicBezTo>
                  <a:lnTo>
                    <a:pt x="15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  <a:latin charset="0" pitchFamily="34" typeface="Arial"/>
                <a:ea charset="-122" panose="020b0503020204020204" pitchFamily="34" typeface="微软雅黑"/>
                <a:sym charset="0" pitchFamily="34" typeface="Arial"/>
              </a:endParaRPr>
            </a:p>
          </p:txBody>
        </p:sp>
      </p:grpSp>
      <p:grpSp>
        <p:nvGrpSpPr>
          <p:cNvPr id="60" name="Group 18"/>
          <p:cNvGrpSpPr>
            <a:grpSpLocks noChangeAspect="1"/>
          </p:cNvGrpSpPr>
          <p:nvPr/>
        </p:nvGrpSpPr>
        <p:grpSpPr>
          <a:xfrm>
            <a:off x="6018460" y="3234723"/>
            <a:ext cx="367396" cy="318411"/>
            <a:chOff x="3525" y="1887"/>
            <a:chExt cx="630" cy="546"/>
          </a:xfrm>
          <a:solidFill>
            <a:schemeClr val="bg1"/>
          </a:solidFill>
          <a:effectLst/>
        </p:grpSpPr>
        <p:sp>
          <p:nvSpPr>
            <p:cNvPr id="62" name="Freeform 19"/>
            <p:cNvSpPr/>
            <p:nvPr/>
          </p:nvSpPr>
          <p:spPr bwMode="auto">
            <a:xfrm>
              <a:off x="3623" y="2117"/>
              <a:ext cx="129" cy="227"/>
            </a:xfrm>
            <a:custGeom>
              <a:gdLst>
                <a:gd fmla="*/ 4 w 54" name="T0"/>
                <a:gd fmla="*/ 95 h 95" name="T1"/>
                <a:gd fmla="*/ 49 w 54" name="T2"/>
                <a:gd fmla="*/ 95 h 95" name="T3"/>
                <a:gd fmla="*/ 54 w 54" name="T4"/>
                <a:gd fmla="*/ 90 h 95" name="T5"/>
                <a:gd fmla="*/ 54 w 54" name="T6"/>
                <a:gd fmla="*/ 4 h 95" name="T7"/>
                <a:gd fmla="*/ 49 w 54" name="T8"/>
                <a:gd fmla="*/ 0 h 95" name="T9"/>
                <a:gd fmla="*/ 4 w 54" name="T10"/>
                <a:gd fmla="*/ 0 h 95" name="T11"/>
                <a:gd fmla="*/ 0 w 54" name="T12"/>
                <a:gd fmla="*/ 4 h 95" name="T13"/>
                <a:gd fmla="*/ 0 w 54" name="T14"/>
                <a:gd fmla="*/ 90 h 95" name="T15"/>
                <a:gd fmla="*/ 4 w 54" name="T16"/>
                <a:gd fmla="*/ 95 h 9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95" w="54">
                  <a:moveTo>
                    <a:pt x="4" y="95"/>
                  </a:moveTo>
                  <a:cubicBezTo>
                    <a:pt x="49" y="95"/>
                    <a:pt x="49" y="95"/>
                    <a:pt x="49" y="95"/>
                  </a:cubicBezTo>
                  <a:cubicBezTo>
                    <a:pt x="52" y="95"/>
                    <a:pt x="54" y="93"/>
                    <a:pt x="54" y="90"/>
                  </a:cubicBezTo>
                  <a:cubicBezTo>
                    <a:pt x="54" y="4"/>
                    <a:pt x="54" y="4"/>
                    <a:pt x="54" y="4"/>
                  </a:cubicBezTo>
                  <a:cubicBezTo>
                    <a:pt x="54" y="2"/>
                    <a:pt x="52" y="0"/>
                    <a:pt x="49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3"/>
                    <a:pt x="2" y="95"/>
                    <a:pt x="4" y="9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63" name="Freeform 20"/>
            <p:cNvSpPr/>
            <p:nvPr/>
          </p:nvSpPr>
          <p:spPr bwMode="auto">
            <a:xfrm>
              <a:off x="3809" y="2033"/>
              <a:ext cx="129" cy="311"/>
            </a:xfrm>
            <a:custGeom>
              <a:gdLst>
                <a:gd fmla="*/ 5 w 54" name="T0"/>
                <a:gd fmla="*/ 130 h 130" name="T1"/>
                <a:gd fmla="*/ 50 w 54" name="T2"/>
                <a:gd fmla="*/ 130 h 130" name="T3"/>
                <a:gd fmla="*/ 54 w 54" name="T4"/>
                <a:gd fmla="*/ 125 h 130" name="T5"/>
                <a:gd fmla="*/ 54 w 54" name="T6"/>
                <a:gd fmla="*/ 5 h 130" name="T7"/>
                <a:gd fmla="*/ 50 w 54" name="T8"/>
                <a:gd fmla="*/ 0 h 130" name="T9"/>
                <a:gd fmla="*/ 5 w 54" name="T10"/>
                <a:gd fmla="*/ 0 h 130" name="T11"/>
                <a:gd fmla="*/ 0 w 54" name="T12"/>
                <a:gd fmla="*/ 5 h 130" name="T13"/>
                <a:gd fmla="*/ 0 w 54" name="T14"/>
                <a:gd fmla="*/ 125 h 130" name="T15"/>
                <a:gd fmla="*/ 5 w 54" name="T16"/>
                <a:gd fmla="*/ 130 h 13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30" w="54">
                  <a:moveTo>
                    <a:pt x="5" y="130"/>
                  </a:moveTo>
                  <a:cubicBezTo>
                    <a:pt x="50" y="130"/>
                    <a:pt x="50" y="130"/>
                    <a:pt x="50" y="130"/>
                  </a:cubicBezTo>
                  <a:cubicBezTo>
                    <a:pt x="52" y="130"/>
                    <a:pt x="54" y="128"/>
                    <a:pt x="54" y="125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2"/>
                    <a:pt x="52" y="0"/>
                    <a:pt x="5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0" y="128"/>
                    <a:pt x="2" y="130"/>
                    <a:pt x="5" y="1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68" name="Freeform 21"/>
            <p:cNvSpPr/>
            <p:nvPr/>
          </p:nvSpPr>
          <p:spPr bwMode="auto">
            <a:xfrm>
              <a:off x="3997" y="1964"/>
              <a:ext cx="129" cy="380"/>
            </a:xfrm>
            <a:custGeom>
              <a:gdLst>
                <a:gd fmla="*/ 4 w 54" name="T0"/>
                <a:gd fmla="*/ 159 h 159" name="T1"/>
                <a:gd fmla="*/ 49 w 54" name="T2"/>
                <a:gd fmla="*/ 159 h 159" name="T3"/>
                <a:gd fmla="*/ 54 w 54" name="T4"/>
                <a:gd fmla="*/ 154 h 159" name="T5"/>
                <a:gd fmla="*/ 54 w 54" name="T6"/>
                <a:gd fmla="*/ 5 h 159" name="T7"/>
                <a:gd fmla="*/ 49 w 54" name="T8"/>
                <a:gd fmla="*/ 0 h 159" name="T9"/>
                <a:gd fmla="*/ 4 w 54" name="T10"/>
                <a:gd fmla="*/ 0 h 159" name="T11"/>
                <a:gd fmla="*/ 0 w 54" name="T12"/>
                <a:gd fmla="*/ 5 h 159" name="T13"/>
                <a:gd fmla="*/ 0 w 54" name="T14"/>
                <a:gd fmla="*/ 154 h 159" name="T15"/>
                <a:gd fmla="*/ 4 w 54" name="T16"/>
                <a:gd fmla="*/ 159 h 15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59" w="54">
                  <a:moveTo>
                    <a:pt x="4" y="159"/>
                  </a:moveTo>
                  <a:cubicBezTo>
                    <a:pt x="49" y="159"/>
                    <a:pt x="49" y="159"/>
                    <a:pt x="49" y="159"/>
                  </a:cubicBezTo>
                  <a:cubicBezTo>
                    <a:pt x="52" y="159"/>
                    <a:pt x="54" y="157"/>
                    <a:pt x="54" y="154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2"/>
                    <a:pt x="52" y="0"/>
                    <a:pt x="49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57"/>
                    <a:pt x="2" y="159"/>
                    <a:pt x="4" y="1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69" name="Freeform 22"/>
            <p:cNvSpPr/>
            <p:nvPr/>
          </p:nvSpPr>
          <p:spPr bwMode="auto">
            <a:xfrm>
              <a:off x="3525" y="1887"/>
              <a:ext cx="630" cy="546"/>
            </a:xfrm>
            <a:custGeom>
              <a:gdLst>
                <a:gd fmla="*/ 253 w 264" name="T0"/>
                <a:gd fmla="*/ 206 h 228" name="T1"/>
                <a:gd fmla="*/ 23 w 264" name="T2"/>
                <a:gd fmla="*/ 206 h 228" name="T3"/>
                <a:gd fmla="*/ 22 w 264" name="T4"/>
                <a:gd fmla="*/ 206 h 228" name="T5"/>
                <a:gd fmla="*/ 22 w 264" name="T6"/>
                <a:gd fmla="*/ 11 h 228" name="T7"/>
                <a:gd fmla="*/ 11 w 264" name="T8"/>
                <a:gd fmla="*/ 0 h 228" name="T9"/>
                <a:gd fmla="*/ 0 w 264" name="T10"/>
                <a:gd fmla="*/ 11 h 228" name="T11"/>
                <a:gd fmla="*/ 0 w 264" name="T12"/>
                <a:gd fmla="*/ 206 h 228" name="T13"/>
                <a:gd fmla="*/ 23 w 264" name="T14"/>
                <a:gd fmla="*/ 228 h 228" name="T15"/>
                <a:gd fmla="*/ 253 w 264" name="T16"/>
                <a:gd fmla="*/ 228 h 228" name="T17"/>
                <a:gd fmla="*/ 264 w 264" name="T18"/>
                <a:gd fmla="*/ 217 h 228" name="T19"/>
                <a:gd fmla="*/ 253 w 264" name="T20"/>
                <a:gd fmla="*/ 206 h 22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28" w="264">
                  <a:moveTo>
                    <a:pt x="253" y="206"/>
                  </a:moveTo>
                  <a:cubicBezTo>
                    <a:pt x="23" y="206"/>
                    <a:pt x="23" y="206"/>
                    <a:pt x="23" y="206"/>
                  </a:cubicBezTo>
                  <a:cubicBezTo>
                    <a:pt x="22" y="206"/>
                    <a:pt x="22" y="206"/>
                    <a:pt x="22" y="206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2" y="5"/>
                    <a:pt x="17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218"/>
                    <a:pt x="10" y="228"/>
                    <a:pt x="23" y="228"/>
                  </a:cubicBezTo>
                  <a:cubicBezTo>
                    <a:pt x="253" y="228"/>
                    <a:pt x="253" y="228"/>
                    <a:pt x="253" y="228"/>
                  </a:cubicBezTo>
                  <a:cubicBezTo>
                    <a:pt x="259" y="228"/>
                    <a:pt x="264" y="223"/>
                    <a:pt x="264" y="217"/>
                  </a:cubicBezTo>
                  <a:cubicBezTo>
                    <a:pt x="264" y="211"/>
                    <a:pt x="259" y="206"/>
                    <a:pt x="253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6813899" y="2470965"/>
            <a:ext cx="373402" cy="357114"/>
            <a:chOff x="6042259" y="5362013"/>
            <a:chExt cx="464982" cy="444699"/>
          </a:xfrm>
          <a:solidFill>
            <a:schemeClr val="bg1"/>
          </a:solidFill>
        </p:grpSpPr>
        <p:sp>
          <p:nvSpPr>
            <p:cNvPr id="71" name="Freeform 25"/>
            <p:cNvSpPr/>
            <p:nvPr/>
          </p:nvSpPr>
          <p:spPr bwMode="auto">
            <a:xfrm>
              <a:off x="6212692" y="5681688"/>
              <a:ext cx="125025" cy="125024"/>
            </a:xfrm>
            <a:custGeom>
              <a:gdLst>
                <a:gd fmla="*/ 206 w 413" name="T0"/>
                <a:gd fmla="*/ 413 h 413" name="T1"/>
                <a:gd fmla="*/ 0 w 413" name="T2"/>
                <a:gd fmla="*/ 0 h 413" name="T3"/>
                <a:gd fmla="*/ 413 w 413" name="T4"/>
                <a:gd fmla="*/ 0 h 413" name="T5"/>
                <a:gd fmla="*/ 206 w 413" name="T6"/>
                <a:gd fmla="*/ 413 h 41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12" w="412">
                  <a:moveTo>
                    <a:pt x="206" y="413"/>
                  </a:moveTo>
                  <a:lnTo>
                    <a:pt x="0" y="0"/>
                  </a:lnTo>
                  <a:lnTo>
                    <a:pt x="413" y="0"/>
                  </a:lnTo>
                  <a:lnTo>
                    <a:pt x="206" y="4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72" name="任意多边形 71"/>
            <p:cNvSpPr>
              <a:spLocks noChangeArrowheads="1"/>
            </p:cNvSpPr>
            <p:nvPr/>
          </p:nvSpPr>
          <p:spPr bwMode="auto">
            <a:xfrm>
              <a:off x="6042259" y="5362013"/>
              <a:ext cx="464982" cy="338443"/>
            </a:xfrm>
            <a:custGeom>
              <a:gdLst>
                <a:gd fmla="*/ 290196 w 2438400" name="connsiteX0"/>
                <a:gd fmla="*/ 0 h 1774825" name="connsiteY0"/>
                <a:gd fmla="*/ 2151973 w 2438400" name="connsiteX1"/>
                <a:gd fmla="*/ 0 h 1774825" name="connsiteY1"/>
                <a:gd fmla="*/ 2438400 w 2438400" name="connsiteX2"/>
                <a:gd fmla="*/ 286384 h 1774825" name="connsiteY2"/>
                <a:gd fmla="*/ 2438400 w 2438400" name="connsiteX3"/>
                <a:gd fmla="*/ 1484673 h 1774825" name="connsiteY3"/>
                <a:gd fmla="*/ 2151973 w 2438400" name="connsiteX4"/>
                <a:gd fmla="*/ 1774825 h 1774825" name="connsiteY4"/>
                <a:gd fmla="*/ 290196 w 2438400" name="connsiteX5"/>
                <a:gd fmla="*/ 1774825 h 1774825" name="connsiteY5"/>
                <a:gd fmla="*/ 0 w 2438400" name="connsiteX6"/>
                <a:gd fmla="*/ 1484673 h 1774825" name="connsiteY6"/>
                <a:gd fmla="*/ 0 w 2438400" name="connsiteX7"/>
                <a:gd fmla="*/ 286384 h 1774825" name="connsiteY7"/>
                <a:gd fmla="*/ 290196 w 2438400" name="connsiteX8"/>
                <a:gd fmla="*/ 0 h 1774825" name="connsiteY8"/>
                <a:gd fmla="*/ 471488 w 2438400" name="connsiteX9"/>
                <a:gd fmla="*/ 425450 h 1774825" name="connsiteY9"/>
                <a:gd fmla="*/ 471488 w 2438400" name="connsiteX10"/>
                <a:gd fmla="*/ 598488 h 1774825" name="connsiteY10"/>
                <a:gd fmla="*/ 1971676 w 2438400" name="connsiteX11"/>
                <a:gd fmla="*/ 598488 h 1774825" name="connsiteY11"/>
                <a:gd fmla="*/ 1971676 w 2438400" name="connsiteX12"/>
                <a:gd fmla="*/ 425450 h 1774825" name="connsiteY12"/>
                <a:gd fmla="*/ 471488 w 2438400" name="connsiteX13"/>
                <a:gd fmla="*/ 425450 h 1774825" name="connsiteY13"/>
                <a:gd fmla="*/ 471488 w 2438400" name="connsiteX14"/>
                <a:gd fmla="*/ 801688 h 1774825" name="connsiteY14"/>
                <a:gd fmla="*/ 471488 w 2438400" name="connsiteX15"/>
                <a:gd fmla="*/ 971551 h 1774825" name="connsiteY15"/>
                <a:gd fmla="*/ 1971676 w 2438400" name="connsiteX16"/>
                <a:gd fmla="*/ 971551 h 1774825" name="connsiteY16"/>
                <a:gd fmla="*/ 1971676 w 2438400" name="connsiteX17"/>
                <a:gd fmla="*/ 801688 h 1774825" name="connsiteY17"/>
                <a:gd fmla="*/ 471488 w 2438400" name="connsiteX18"/>
                <a:gd fmla="*/ 801688 h 1774825" name="connsiteY18"/>
                <a:gd fmla="*/ 471488 w 2438400" name="connsiteX19"/>
                <a:gd fmla="*/ 1174750 h 1774825" name="connsiteY19"/>
                <a:gd fmla="*/ 471488 w 2438400" name="connsiteX20"/>
                <a:gd fmla="*/ 1347788 h 1774825" name="connsiteY20"/>
                <a:gd fmla="*/ 1971676 w 2438400" name="connsiteX21"/>
                <a:gd fmla="*/ 1347788 h 1774825" name="connsiteY21"/>
                <a:gd fmla="*/ 1971676 w 2438400" name="connsiteX22"/>
                <a:gd fmla="*/ 1174750 h 1774825" name="connsiteY22"/>
                <a:gd fmla="*/ 471488 w 2438400" name="connsiteX23"/>
                <a:gd fmla="*/ 1174750 h 1774825" name="connsiteY2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b="b" l="l" r="r" t="t"/>
              <a:pathLst>
                <a:path h="1774825" w="2438400">
                  <a:moveTo>
                    <a:pt x="290196" y="0"/>
                  </a:moveTo>
                  <a:cubicBezTo>
                    <a:pt x="2151973" y="0"/>
                    <a:pt x="2151973" y="0"/>
                    <a:pt x="2151973" y="0"/>
                  </a:cubicBezTo>
                  <a:cubicBezTo>
                    <a:pt x="2310262" y="0"/>
                    <a:pt x="2438400" y="128119"/>
                    <a:pt x="2438400" y="286384"/>
                  </a:cubicBezTo>
                  <a:lnTo>
                    <a:pt x="2438400" y="1484673"/>
                  </a:lnTo>
                  <a:cubicBezTo>
                    <a:pt x="2438400" y="1646706"/>
                    <a:pt x="2310262" y="1774825"/>
                    <a:pt x="2151973" y="1774825"/>
                  </a:cubicBezTo>
                  <a:cubicBezTo>
                    <a:pt x="290196" y="1774825"/>
                    <a:pt x="290196" y="1774825"/>
                    <a:pt x="290196" y="1774825"/>
                  </a:cubicBezTo>
                  <a:cubicBezTo>
                    <a:pt x="131907" y="1774825"/>
                    <a:pt x="0" y="1646706"/>
                    <a:pt x="0" y="1484673"/>
                  </a:cubicBezTo>
                  <a:cubicBezTo>
                    <a:pt x="0" y="286384"/>
                    <a:pt x="0" y="286384"/>
                    <a:pt x="0" y="286384"/>
                  </a:cubicBezTo>
                  <a:cubicBezTo>
                    <a:pt x="0" y="128119"/>
                    <a:pt x="131907" y="0"/>
                    <a:pt x="290196" y="0"/>
                  </a:cubicBezTo>
                  <a:close/>
                  <a:moveTo>
                    <a:pt x="471488" y="425450"/>
                  </a:moveTo>
                  <a:lnTo>
                    <a:pt x="471488" y="598488"/>
                  </a:lnTo>
                  <a:lnTo>
                    <a:pt x="1971676" y="598488"/>
                  </a:lnTo>
                  <a:lnTo>
                    <a:pt x="1971676" y="425450"/>
                  </a:lnTo>
                  <a:lnTo>
                    <a:pt x="471488" y="425450"/>
                  </a:lnTo>
                  <a:close/>
                  <a:moveTo>
                    <a:pt x="471488" y="801688"/>
                  </a:moveTo>
                  <a:lnTo>
                    <a:pt x="471488" y="971551"/>
                  </a:lnTo>
                  <a:lnTo>
                    <a:pt x="1971676" y="971551"/>
                  </a:lnTo>
                  <a:lnTo>
                    <a:pt x="1971676" y="801688"/>
                  </a:lnTo>
                  <a:lnTo>
                    <a:pt x="471488" y="801688"/>
                  </a:lnTo>
                  <a:close/>
                  <a:moveTo>
                    <a:pt x="471488" y="1174750"/>
                  </a:moveTo>
                  <a:lnTo>
                    <a:pt x="471488" y="1347788"/>
                  </a:lnTo>
                  <a:lnTo>
                    <a:pt x="1971676" y="1347788"/>
                  </a:lnTo>
                  <a:lnTo>
                    <a:pt x="1971676" y="1174750"/>
                  </a:lnTo>
                  <a:lnTo>
                    <a:pt x="471488" y="11747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Autofit/>
            </a:bodyPr>
            <a:lstStyle/>
            <a:p>
              <a:endParaRPr altLang="en-US" lang="zh-CN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</p:grpSp>
    </p:spTree>
    <p:custDataLst>
      <p:tags r:id="rId3"/>
    </p:custDataLst>
    <p:extLst>
      <p:ext uri="{BB962C8B-B14F-4D97-AF65-F5344CB8AC3E}">
        <p14:creationId val="1293808042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id="2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id="31" nodeType="after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33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36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18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Left)" transition="in">
                                      <p:cBhvr>
                                        <p:cTn dur="500" id="39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42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3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45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48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fill="hold" id="5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fill="hold" grpId="0" id="6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1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7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6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7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fill="hold" id="8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2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5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6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7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8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fill="hold" id="9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3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4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6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8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9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fill="hold" id="1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3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4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5" nodeType="afterGroup">
                            <p:stCondLst>
                              <p:cond delay="6900"/>
                            </p:stCondLst>
                            <p:childTnLst>
                              <p:par>
                                <p:cTn fill="hold" grpId="0" id="116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19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0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2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23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4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6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27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8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3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2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4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35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6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39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0" nodeType="afterGroup">
                            <p:stCondLst>
                              <p:cond delay="7400"/>
                            </p:stCondLst>
                            <p:childTnLst>
                              <p:par>
                                <p:cTn fill="hold" grpId="0" id="14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43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37"/>
      <p:bldP grpId="0" spid="38"/>
      <p:bldP grpId="0" spid="39"/>
      <p:bldP grpId="0" spid="40"/>
      <p:bldP grpId="0" spid="41"/>
      <p:bldP grpId="0" spid="42"/>
      <p:bldP grpId="0" spid="46"/>
      <p:bldP grpId="0" spid="50"/>
      <p:bldP grpId="0" spid="51"/>
      <p:bldP grpId="0" spid="52"/>
      <p:bldP grpId="0" spid="53"/>
      <p:bldP grpId="0" spid="54"/>
      <p:bldP grpId="0" spid="31"/>
      <p:bldP grpId="0" spid="55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0591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pc="300" sz="2000">
                <a:latin charset="-122" pitchFamily="2" typeface="方正兰亭细黑_GBK"/>
                <a:ea charset="-122" pitchFamily="2" typeface="方正兰亭细黑_GBK"/>
              </a:rPr>
              <a:t>领导力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164877" y="267886"/>
            <a:ext cx="133699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LEADERSHIP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030903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09404" y="798263"/>
            <a:ext cx="7650480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建立组织结构，规定职务或职位，明确责权关系，以使组织中的成员互相协作配合、共同劳动，有效实现组织目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标的过程。组织管理是管理活动的一部分，也称组织职能。为了有效地实现目标，灵活地运用各种方法，把各种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力量合理地组织和有效地协调起来的能力。包括协调关系的能力和善于用人的能力等等。</a:t>
            </a:r>
          </a:p>
        </p:txBody>
      </p:sp>
      <p:sp>
        <p:nvSpPr>
          <p:cNvPr id="3" name="五角星 2"/>
          <p:cNvSpPr/>
          <p:nvPr/>
        </p:nvSpPr>
        <p:spPr>
          <a:xfrm>
            <a:off x="3489325" y="2203450"/>
            <a:ext cx="2165350" cy="2165350"/>
          </a:xfrm>
          <a:prstGeom prst="star5">
            <a:avLst/>
          </a:prstGeom>
          <a:noFill/>
          <a:ln w="762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" name="组合 3"/>
          <p:cNvGrpSpPr/>
          <p:nvPr/>
        </p:nvGrpSpPr>
        <p:grpSpPr>
          <a:xfrm>
            <a:off x="3962648" y="2819400"/>
            <a:ext cx="1218704" cy="1218704"/>
            <a:chOff x="3962648" y="2819400"/>
            <a:chExt cx="1218704" cy="1218704"/>
          </a:xfrm>
        </p:grpSpPr>
        <p:grpSp>
          <p:nvGrpSpPr>
            <p:cNvPr id="32" name="组合 31"/>
            <p:cNvGrpSpPr/>
            <p:nvPr/>
          </p:nvGrpSpPr>
          <p:grpSpPr>
            <a:xfrm>
              <a:off x="3962648" y="2819400"/>
              <a:ext cx="1218704" cy="1218704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33" name="同心圆 32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5" name="TextBox 54"/>
            <p:cNvSpPr txBox="1"/>
            <p:nvPr/>
          </p:nvSpPr>
          <p:spPr>
            <a:xfrm>
              <a:off x="4174018" y="3278286"/>
              <a:ext cx="83058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pc="300" sz="1400">
                  <a:solidFill>
                    <a:srgbClr val="C00000"/>
                  </a:solidFill>
                  <a:latin charset="-122" pitchFamily="2" typeface="方正兰亭细黑_GBK"/>
                  <a:ea charset="-122" pitchFamily="2" typeface="方正兰亭细黑_GBK"/>
                </a:rPr>
                <a:t>领导力</a:t>
              </a:r>
            </a:p>
          </p:txBody>
        </p:sp>
      </p:grpSp>
      <p:sp>
        <p:nvSpPr>
          <p:cNvPr id="35" name="椭圆 34"/>
          <p:cNvSpPr/>
          <p:nvPr/>
        </p:nvSpPr>
        <p:spPr>
          <a:xfrm>
            <a:off x="2986578" y="2683936"/>
            <a:ext cx="710139" cy="710139"/>
          </a:xfrm>
          <a:prstGeom prst="ellipse">
            <a:avLst/>
          </a:prstGeom>
          <a:solidFill>
            <a:srgbClr val="009900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椭圆 35"/>
          <p:cNvSpPr/>
          <p:nvPr/>
        </p:nvSpPr>
        <p:spPr>
          <a:xfrm>
            <a:off x="4216931" y="1686986"/>
            <a:ext cx="710139" cy="710139"/>
          </a:xfrm>
          <a:prstGeom prst="ellipse">
            <a:avLst/>
          </a:prstGeom>
          <a:solidFill>
            <a:srgbClr val="FF9933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椭圆 46"/>
          <p:cNvSpPr/>
          <p:nvPr/>
        </p:nvSpPr>
        <p:spPr>
          <a:xfrm>
            <a:off x="5461530" y="2683936"/>
            <a:ext cx="710139" cy="710139"/>
          </a:xfrm>
          <a:prstGeom prst="ellipse">
            <a:avLst/>
          </a:prstGeom>
          <a:solidFill>
            <a:srgbClr val="FF5050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椭圆 47"/>
          <p:cNvSpPr/>
          <p:nvPr/>
        </p:nvSpPr>
        <p:spPr>
          <a:xfrm>
            <a:off x="4969936" y="4127004"/>
            <a:ext cx="710139" cy="710139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椭圆 48"/>
          <p:cNvSpPr/>
          <p:nvPr/>
        </p:nvSpPr>
        <p:spPr>
          <a:xfrm>
            <a:off x="3476579" y="4114304"/>
            <a:ext cx="710139" cy="710139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6" name="TextBox 55"/>
          <p:cNvSpPr txBox="1"/>
          <p:nvPr/>
        </p:nvSpPr>
        <p:spPr>
          <a:xfrm>
            <a:off x="3232735" y="1942434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学习力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282620" y="2835805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决策力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796587" y="4259307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感召力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949915" y="2916793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组织力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460447" y="4335507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执行力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  <p:grpSp>
        <p:nvGrpSpPr>
          <p:cNvPr id="26" name="组合 25"/>
          <p:cNvGrpSpPr/>
          <p:nvPr/>
        </p:nvGrpSpPr>
        <p:grpSpPr>
          <a:xfrm>
            <a:off x="4381704" y="1853721"/>
            <a:ext cx="380591" cy="376667"/>
            <a:chOff x="6967126" y="4092464"/>
            <a:chExt cx="453105" cy="448433"/>
          </a:xfrm>
          <a:solidFill>
            <a:schemeClr val="bg1"/>
          </a:solidFill>
          <a:effectLst/>
        </p:grpSpPr>
        <p:sp>
          <p:nvSpPr>
            <p:cNvPr id="27" name="Freeform 136"/>
            <p:cNvSpPr/>
            <p:nvPr/>
          </p:nvSpPr>
          <p:spPr bwMode="auto">
            <a:xfrm>
              <a:off x="6967126" y="4343773"/>
              <a:ext cx="453105" cy="197124"/>
            </a:xfrm>
            <a:custGeom>
              <a:gdLst>
                <a:gd fmla="*/ 103 w 205" name="T0"/>
                <a:gd fmla="*/ 19 h 89" name="T1"/>
                <a:gd fmla="*/ 47 w 205" name="T2"/>
                <a:gd fmla="*/ 0 h 89" name="T3"/>
                <a:gd fmla="*/ 0 w 205" name="T4"/>
                <a:gd fmla="*/ 0 h 89" name="T5"/>
                <a:gd fmla="*/ 0 w 205" name="T6"/>
                <a:gd fmla="*/ 67 h 89" name="T7"/>
                <a:gd fmla="*/ 22 w 205" name="T8"/>
                <a:gd fmla="*/ 89 h 89" name="T9"/>
                <a:gd fmla="*/ 183 w 205" name="T10"/>
                <a:gd fmla="*/ 89 h 89" name="T11"/>
                <a:gd fmla="*/ 205 w 205" name="T12"/>
                <a:gd fmla="*/ 67 h 89" name="T13"/>
                <a:gd fmla="*/ 205 w 205" name="T14"/>
                <a:gd fmla="*/ 0 h 89" name="T15"/>
                <a:gd fmla="*/ 158 w 205" name="T16"/>
                <a:gd fmla="*/ 0 h 89" name="T17"/>
                <a:gd fmla="*/ 103 w 205" name="T18"/>
                <a:gd fmla="*/ 19 h 8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9" w="205">
                  <a:moveTo>
                    <a:pt x="103" y="19"/>
                  </a:moveTo>
                  <a:cubicBezTo>
                    <a:pt x="82" y="19"/>
                    <a:pt x="62" y="12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9"/>
                    <a:pt x="10" y="89"/>
                    <a:pt x="22" y="89"/>
                  </a:cubicBezTo>
                  <a:cubicBezTo>
                    <a:pt x="183" y="89"/>
                    <a:pt x="183" y="89"/>
                    <a:pt x="183" y="89"/>
                  </a:cubicBezTo>
                  <a:cubicBezTo>
                    <a:pt x="195" y="89"/>
                    <a:pt x="205" y="79"/>
                    <a:pt x="205" y="67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43" y="12"/>
                    <a:pt x="124" y="19"/>
                    <a:pt x="10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28" name="Freeform 137"/>
            <p:cNvSpPr>
              <a:spLocks noEditPoints="1"/>
            </p:cNvSpPr>
            <p:nvPr/>
          </p:nvSpPr>
          <p:spPr bwMode="auto">
            <a:xfrm>
              <a:off x="6967126" y="4092464"/>
              <a:ext cx="453105" cy="260652"/>
            </a:xfrm>
            <a:custGeom>
              <a:gdLst>
                <a:gd fmla="*/ 183 w 205" name="T0"/>
                <a:gd fmla="*/ 42 h 118" name="T1"/>
                <a:gd fmla="*/ 180 w 205" name="T2"/>
                <a:gd fmla="*/ 42 h 118" name="T3"/>
                <a:gd fmla="*/ 154 w 205" name="T4"/>
                <a:gd fmla="*/ 42 h 118" name="T5"/>
                <a:gd fmla="*/ 154 w 205" name="T6"/>
                <a:gd fmla="*/ 22 h 118" name="T7"/>
                <a:gd fmla="*/ 132 w 205" name="T8"/>
                <a:gd fmla="*/ 0 h 118" name="T9"/>
                <a:gd fmla="*/ 73 w 205" name="T10"/>
                <a:gd fmla="*/ 0 h 118" name="T11"/>
                <a:gd fmla="*/ 51 w 205" name="T12"/>
                <a:gd fmla="*/ 22 h 118" name="T13"/>
                <a:gd fmla="*/ 51 w 205" name="T14"/>
                <a:gd fmla="*/ 42 h 118" name="T15"/>
                <a:gd fmla="*/ 25 w 205" name="T16"/>
                <a:gd fmla="*/ 42 h 118" name="T17"/>
                <a:gd fmla="*/ 22 w 205" name="T18"/>
                <a:gd fmla="*/ 42 h 118" name="T19"/>
                <a:gd fmla="*/ 0 w 205" name="T20"/>
                <a:gd fmla="*/ 64 h 118" name="T21"/>
                <a:gd fmla="*/ 0 w 205" name="T22"/>
                <a:gd fmla="*/ 101 h 118" name="T23"/>
                <a:gd fmla="*/ 54 w 205" name="T24"/>
                <a:gd fmla="*/ 101 h 118" name="T25"/>
                <a:gd fmla="*/ 103 w 205" name="T26"/>
                <a:gd fmla="*/ 118 h 118" name="T27"/>
                <a:gd fmla="*/ 151 w 205" name="T28"/>
                <a:gd fmla="*/ 101 h 118" name="T29"/>
                <a:gd fmla="*/ 205 w 205" name="T30"/>
                <a:gd fmla="*/ 101 h 118" name="T31"/>
                <a:gd fmla="*/ 205 w 205" name="T32"/>
                <a:gd fmla="*/ 64 h 118" name="T33"/>
                <a:gd fmla="*/ 183 w 205" name="T34"/>
                <a:gd fmla="*/ 42 h 118" name="T35"/>
                <a:gd fmla="*/ 67 w 205" name="T36"/>
                <a:gd fmla="*/ 26 h 118" name="T37"/>
                <a:gd fmla="*/ 67 w 205" name="T38"/>
                <a:gd fmla="*/ 22 h 118" name="T39"/>
                <a:gd fmla="*/ 73 w 205" name="T40"/>
                <a:gd fmla="*/ 17 h 118" name="T41"/>
                <a:gd fmla="*/ 132 w 205" name="T42"/>
                <a:gd fmla="*/ 17 h 118" name="T43"/>
                <a:gd fmla="*/ 138 w 205" name="T44"/>
                <a:gd fmla="*/ 22 h 118" name="T45"/>
                <a:gd fmla="*/ 138 w 205" name="T46"/>
                <a:gd fmla="*/ 26 h 118" name="T47"/>
                <a:gd fmla="*/ 138 w 205" name="T48"/>
                <a:gd fmla="*/ 42 h 118" name="T49"/>
                <a:gd fmla="*/ 67 w 205" name="T50"/>
                <a:gd fmla="*/ 42 h 118" name="T51"/>
                <a:gd fmla="*/ 67 w 205" name="T52"/>
                <a:gd fmla="*/ 26 h 118" name="T53"/>
                <a:gd fmla="*/ 101 w 205" name="T54"/>
                <a:gd fmla="*/ 101 h 118" name="T55"/>
                <a:gd fmla="*/ 85 w 205" name="T56"/>
                <a:gd fmla="*/ 86 h 118" name="T57"/>
                <a:gd fmla="*/ 101 w 205" name="T58"/>
                <a:gd fmla="*/ 70 h 118" name="T59"/>
                <a:gd fmla="*/ 117 w 205" name="T60"/>
                <a:gd fmla="*/ 86 h 118" name="T61"/>
                <a:gd fmla="*/ 101 w 205" name="T62"/>
                <a:gd fmla="*/ 101 h 118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18" w="205">
                  <a:moveTo>
                    <a:pt x="183" y="42"/>
                  </a:moveTo>
                  <a:cubicBezTo>
                    <a:pt x="180" y="42"/>
                    <a:pt x="180" y="42"/>
                    <a:pt x="180" y="42"/>
                  </a:cubicBezTo>
                  <a:cubicBezTo>
                    <a:pt x="154" y="42"/>
                    <a:pt x="154" y="42"/>
                    <a:pt x="154" y="42"/>
                  </a:cubicBezTo>
                  <a:cubicBezTo>
                    <a:pt x="154" y="22"/>
                    <a:pt x="154" y="22"/>
                    <a:pt x="154" y="22"/>
                  </a:cubicBezTo>
                  <a:cubicBezTo>
                    <a:pt x="154" y="10"/>
                    <a:pt x="144" y="0"/>
                    <a:pt x="132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61" y="0"/>
                    <a:pt x="51" y="10"/>
                    <a:pt x="51" y="2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10" y="42"/>
                    <a:pt x="0" y="52"/>
                    <a:pt x="0" y="64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54" y="101"/>
                    <a:pt x="54" y="101"/>
                    <a:pt x="54" y="101"/>
                  </a:cubicBezTo>
                  <a:cubicBezTo>
                    <a:pt x="67" y="112"/>
                    <a:pt x="84" y="118"/>
                    <a:pt x="103" y="118"/>
                  </a:cubicBezTo>
                  <a:cubicBezTo>
                    <a:pt x="121" y="118"/>
                    <a:pt x="138" y="112"/>
                    <a:pt x="151" y="101"/>
                  </a:cubicBezTo>
                  <a:cubicBezTo>
                    <a:pt x="205" y="101"/>
                    <a:pt x="205" y="101"/>
                    <a:pt x="205" y="101"/>
                  </a:cubicBezTo>
                  <a:cubicBezTo>
                    <a:pt x="205" y="64"/>
                    <a:pt x="205" y="64"/>
                    <a:pt x="205" y="64"/>
                  </a:cubicBezTo>
                  <a:cubicBezTo>
                    <a:pt x="205" y="52"/>
                    <a:pt x="195" y="42"/>
                    <a:pt x="183" y="42"/>
                  </a:cubicBezTo>
                  <a:close/>
                  <a:moveTo>
                    <a:pt x="67" y="26"/>
                  </a:moveTo>
                  <a:cubicBezTo>
                    <a:pt x="67" y="22"/>
                    <a:pt x="67" y="22"/>
                    <a:pt x="67" y="22"/>
                  </a:cubicBezTo>
                  <a:cubicBezTo>
                    <a:pt x="67" y="19"/>
                    <a:pt x="70" y="17"/>
                    <a:pt x="73" y="17"/>
                  </a:cubicBezTo>
                  <a:cubicBezTo>
                    <a:pt x="132" y="17"/>
                    <a:pt x="132" y="17"/>
                    <a:pt x="132" y="17"/>
                  </a:cubicBezTo>
                  <a:cubicBezTo>
                    <a:pt x="135" y="17"/>
                    <a:pt x="138" y="19"/>
                    <a:pt x="138" y="22"/>
                  </a:cubicBezTo>
                  <a:cubicBezTo>
                    <a:pt x="138" y="26"/>
                    <a:pt x="138" y="26"/>
                    <a:pt x="138" y="26"/>
                  </a:cubicBezTo>
                  <a:cubicBezTo>
                    <a:pt x="138" y="42"/>
                    <a:pt x="138" y="42"/>
                    <a:pt x="138" y="42"/>
                  </a:cubicBezTo>
                  <a:cubicBezTo>
                    <a:pt x="67" y="42"/>
                    <a:pt x="67" y="42"/>
                    <a:pt x="67" y="42"/>
                  </a:cubicBezTo>
                  <a:lnTo>
                    <a:pt x="67" y="26"/>
                  </a:lnTo>
                  <a:close/>
                  <a:moveTo>
                    <a:pt x="101" y="101"/>
                  </a:moveTo>
                  <a:cubicBezTo>
                    <a:pt x="92" y="101"/>
                    <a:pt x="85" y="94"/>
                    <a:pt x="85" y="86"/>
                  </a:cubicBezTo>
                  <a:cubicBezTo>
                    <a:pt x="85" y="77"/>
                    <a:pt x="92" y="70"/>
                    <a:pt x="101" y="70"/>
                  </a:cubicBezTo>
                  <a:cubicBezTo>
                    <a:pt x="110" y="70"/>
                    <a:pt x="117" y="77"/>
                    <a:pt x="117" y="86"/>
                  </a:cubicBezTo>
                  <a:cubicBezTo>
                    <a:pt x="117" y="94"/>
                    <a:pt x="110" y="101"/>
                    <a:pt x="101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</p:grpSp>
      <p:grpSp>
        <p:nvGrpSpPr>
          <p:cNvPr id="30" name="Group 4"/>
          <p:cNvGrpSpPr>
            <a:grpSpLocks noChangeAspect="1"/>
          </p:cNvGrpSpPr>
          <p:nvPr/>
        </p:nvGrpSpPr>
        <p:grpSpPr>
          <a:xfrm>
            <a:off x="3177225" y="2819771"/>
            <a:ext cx="328844" cy="385366"/>
            <a:chOff x="1776" y="1776"/>
            <a:chExt cx="64" cy="75"/>
          </a:xfrm>
          <a:solidFill>
            <a:schemeClr val="bg1"/>
          </a:solidFill>
          <a:effectLst/>
        </p:grpSpPr>
        <p:sp>
          <p:nvSpPr>
            <p:cNvPr id="31" name="Freeform 5"/>
            <p:cNvSpPr/>
            <p:nvPr/>
          </p:nvSpPr>
          <p:spPr bwMode="auto">
            <a:xfrm>
              <a:off x="1795" y="1779"/>
              <a:ext cx="29" cy="26"/>
            </a:xfrm>
            <a:custGeom>
              <a:gdLst>
                <a:gd fmla="*/ 5 w 11" name="T0"/>
                <a:gd fmla="*/ 10 h 10" name="T1"/>
                <a:gd fmla="*/ 5 w 11" name="T2"/>
                <a:gd fmla="*/ 10 h 10" name="T3"/>
                <a:gd fmla="*/ 11 w 11" name="T4"/>
                <a:gd fmla="*/ 5 h 10" name="T5"/>
                <a:gd fmla="*/ 5 w 11" name="T6"/>
                <a:gd fmla="*/ 0 h 10" name="T7"/>
                <a:gd fmla="*/ 5 w 11" name="T8"/>
                <a:gd fmla="*/ 0 h 10" name="T9"/>
                <a:gd fmla="*/ 0 w 11" name="T10"/>
                <a:gd fmla="*/ 5 h 10" name="T11"/>
                <a:gd fmla="*/ 5 w 11" name="T12"/>
                <a:gd fmla="*/ 10 h 1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" w="11">
                  <a:moveTo>
                    <a:pt x="5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37" name="Freeform 6"/>
            <p:cNvSpPr/>
            <p:nvPr/>
          </p:nvSpPr>
          <p:spPr bwMode="auto">
            <a:xfrm>
              <a:off x="1776" y="1810"/>
              <a:ext cx="64" cy="41"/>
            </a:xfrm>
            <a:custGeom>
              <a:gdLst>
                <a:gd fmla="*/ 23 w 24" name="T0"/>
                <a:gd fmla="*/ 3 h 16" name="T1"/>
                <a:gd fmla="*/ 19 w 24" name="T2"/>
                <a:gd fmla="*/ 0 h 16" name="T3"/>
                <a:gd fmla="*/ 19 w 24" name="T4"/>
                <a:gd fmla="*/ 0 h 16" name="T5"/>
                <a:gd fmla="*/ 17 w 24" name="T6"/>
                <a:gd fmla="*/ 0 h 16" name="T7"/>
                <a:gd fmla="*/ 15 w 24" name="T8"/>
                <a:gd fmla="*/ 5 h 16" name="T9"/>
                <a:gd fmla="*/ 12 w 24" name="T10"/>
                <a:gd fmla="*/ 11 h 16" name="T11"/>
                <a:gd fmla="*/ 14 w 24" name="T12"/>
                <a:gd fmla="*/ 7 h 16" name="T13"/>
                <a:gd fmla="*/ 13 w 24" name="T14"/>
                <a:gd fmla="*/ 1 h 16" name="T15"/>
                <a:gd fmla="*/ 13 w 24" name="T16"/>
                <a:gd fmla="*/ 1 h 16" name="T17"/>
                <a:gd fmla="*/ 12 w 24" name="T18"/>
                <a:gd fmla="*/ 0 h 16" name="T19"/>
                <a:gd fmla="*/ 12 w 24" name="T20"/>
                <a:gd fmla="*/ 0 h 16" name="T21"/>
                <a:gd fmla="*/ 12 w 24" name="T22"/>
                <a:gd fmla="*/ 1 h 16" name="T23"/>
                <a:gd fmla="*/ 12 w 24" name="T24"/>
                <a:gd fmla="*/ 1 h 16" name="T25"/>
                <a:gd fmla="*/ 11 w 24" name="T26"/>
                <a:gd fmla="*/ 7 h 16" name="T27"/>
                <a:gd fmla="*/ 10 w 24" name="T28"/>
                <a:gd fmla="*/ 5 h 16" name="T29"/>
                <a:gd fmla="*/ 8 w 24" name="T30"/>
                <a:gd fmla="*/ 0 h 16" name="T31"/>
                <a:gd fmla="*/ 5 w 24" name="T32"/>
                <a:gd fmla="*/ 0 h 16" name="T33"/>
                <a:gd fmla="*/ 5 w 24" name="T34"/>
                <a:gd fmla="*/ 0 h 16" name="T35"/>
                <a:gd fmla="*/ 1 w 24" name="T36"/>
                <a:gd fmla="*/ 3 h 16" name="T37"/>
                <a:gd fmla="*/ 0 w 24" name="T38"/>
                <a:gd fmla="*/ 16 h 16" name="T39"/>
                <a:gd fmla="*/ 4 w 24" name="T40"/>
                <a:gd fmla="*/ 16 h 16" name="T41"/>
                <a:gd fmla="*/ 4 w 24" name="T42"/>
                <a:gd fmla="*/ 6 h 16" name="T43"/>
                <a:gd fmla="*/ 5 w 24" name="T44"/>
                <a:gd fmla="*/ 6 h 16" name="T45"/>
                <a:gd fmla="*/ 5 w 24" name="T46"/>
                <a:gd fmla="*/ 16 h 16" name="T47"/>
                <a:gd fmla="*/ 12 w 24" name="T48"/>
                <a:gd fmla="*/ 16 h 16" name="T49"/>
                <a:gd fmla="*/ 19 w 24" name="T50"/>
                <a:gd fmla="*/ 16 h 16" name="T51"/>
                <a:gd fmla="*/ 19 w 24" name="T52"/>
                <a:gd fmla="*/ 6 h 16" name="T53"/>
                <a:gd fmla="*/ 19 w 24" name="T54"/>
                <a:gd fmla="*/ 6 h 16" name="T55"/>
                <a:gd fmla="*/ 20 w 24" name="T56"/>
                <a:gd fmla="*/ 6 h 16" name="T57"/>
                <a:gd fmla="*/ 20 w 24" name="T58"/>
                <a:gd fmla="*/ 16 h 16" name="T59"/>
                <a:gd fmla="*/ 23 w 24" name="T60"/>
                <a:gd fmla="*/ 16 h 16" name="T61"/>
                <a:gd fmla="*/ 23 w 24" name="T62"/>
                <a:gd fmla="*/ 3 h 16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6" w="24">
                  <a:moveTo>
                    <a:pt x="23" y="3"/>
                  </a:moveTo>
                  <a:cubicBezTo>
                    <a:pt x="22" y="1"/>
                    <a:pt x="20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5"/>
                    <a:pt x="0" y="11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1"/>
                    <a:pt x="24" y="5"/>
                    <a:pt x="2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38" name="Freeform 7"/>
            <p:cNvSpPr/>
            <p:nvPr/>
          </p:nvSpPr>
          <p:spPr bwMode="auto">
            <a:xfrm>
              <a:off x="1795" y="1776"/>
              <a:ext cx="29" cy="26"/>
            </a:xfrm>
            <a:custGeom>
              <a:gdLst>
                <a:gd fmla="*/ 5 w 11" name="T0"/>
                <a:gd fmla="*/ 10 h 10" name="T1"/>
                <a:gd fmla="*/ 5 w 11" name="T2"/>
                <a:gd fmla="*/ 10 h 10" name="T3"/>
                <a:gd fmla="*/ 11 w 11" name="T4"/>
                <a:gd fmla="*/ 5 h 10" name="T5"/>
                <a:gd fmla="*/ 5 w 11" name="T6"/>
                <a:gd fmla="*/ 0 h 10" name="T7"/>
                <a:gd fmla="*/ 5 w 11" name="T8"/>
                <a:gd fmla="*/ 0 h 10" name="T9"/>
                <a:gd fmla="*/ 0 w 11" name="T10"/>
                <a:gd fmla="*/ 5 h 10" name="T11"/>
                <a:gd fmla="*/ 5 w 11" name="T12"/>
                <a:gd fmla="*/ 10 h 1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" w="11">
                  <a:moveTo>
                    <a:pt x="5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39" name="Freeform 8"/>
            <p:cNvSpPr/>
            <p:nvPr/>
          </p:nvSpPr>
          <p:spPr bwMode="auto">
            <a:xfrm>
              <a:off x="1776" y="1807"/>
              <a:ext cx="64" cy="42"/>
            </a:xfrm>
            <a:custGeom>
              <a:gdLst>
                <a:gd fmla="*/ 23 w 24" name="T0"/>
                <a:gd fmla="*/ 3 h 16" name="T1"/>
                <a:gd fmla="*/ 19 w 24" name="T2"/>
                <a:gd fmla="*/ 0 h 16" name="T3"/>
                <a:gd fmla="*/ 19 w 24" name="T4"/>
                <a:gd fmla="*/ 0 h 16" name="T5"/>
                <a:gd fmla="*/ 17 w 24" name="T6"/>
                <a:gd fmla="*/ 0 h 16" name="T7"/>
                <a:gd fmla="*/ 15 w 24" name="T8"/>
                <a:gd fmla="*/ 5 h 16" name="T9"/>
                <a:gd fmla="*/ 12 w 24" name="T10"/>
                <a:gd fmla="*/ 11 h 16" name="T11"/>
                <a:gd fmla="*/ 14 w 24" name="T12"/>
                <a:gd fmla="*/ 7 h 16" name="T13"/>
                <a:gd fmla="*/ 13 w 24" name="T14"/>
                <a:gd fmla="*/ 1 h 16" name="T15"/>
                <a:gd fmla="*/ 13 w 24" name="T16"/>
                <a:gd fmla="*/ 1 h 16" name="T17"/>
                <a:gd fmla="*/ 12 w 24" name="T18"/>
                <a:gd fmla="*/ 0 h 16" name="T19"/>
                <a:gd fmla="*/ 12 w 24" name="T20"/>
                <a:gd fmla="*/ 0 h 16" name="T21"/>
                <a:gd fmla="*/ 12 w 24" name="T22"/>
                <a:gd fmla="*/ 1 h 16" name="T23"/>
                <a:gd fmla="*/ 12 w 24" name="T24"/>
                <a:gd fmla="*/ 1 h 16" name="T25"/>
                <a:gd fmla="*/ 11 w 24" name="T26"/>
                <a:gd fmla="*/ 7 h 16" name="T27"/>
                <a:gd fmla="*/ 10 w 24" name="T28"/>
                <a:gd fmla="*/ 5 h 16" name="T29"/>
                <a:gd fmla="*/ 8 w 24" name="T30"/>
                <a:gd fmla="*/ 0 h 16" name="T31"/>
                <a:gd fmla="*/ 5 w 24" name="T32"/>
                <a:gd fmla="*/ 0 h 16" name="T33"/>
                <a:gd fmla="*/ 5 w 24" name="T34"/>
                <a:gd fmla="*/ 0 h 16" name="T35"/>
                <a:gd fmla="*/ 1 w 24" name="T36"/>
                <a:gd fmla="*/ 3 h 16" name="T37"/>
                <a:gd fmla="*/ 0 w 24" name="T38"/>
                <a:gd fmla="*/ 16 h 16" name="T39"/>
                <a:gd fmla="*/ 4 w 24" name="T40"/>
                <a:gd fmla="*/ 16 h 16" name="T41"/>
                <a:gd fmla="*/ 4 w 24" name="T42"/>
                <a:gd fmla="*/ 6 h 16" name="T43"/>
                <a:gd fmla="*/ 5 w 24" name="T44"/>
                <a:gd fmla="*/ 6 h 16" name="T45"/>
                <a:gd fmla="*/ 5 w 24" name="T46"/>
                <a:gd fmla="*/ 16 h 16" name="T47"/>
                <a:gd fmla="*/ 12 w 24" name="T48"/>
                <a:gd fmla="*/ 16 h 16" name="T49"/>
                <a:gd fmla="*/ 19 w 24" name="T50"/>
                <a:gd fmla="*/ 16 h 16" name="T51"/>
                <a:gd fmla="*/ 19 w 24" name="T52"/>
                <a:gd fmla="*/ 6 h 16" name="T53"/>
                <a:gd fmla="*/ 19 w 24" name="T54"/>
                <a:gd fmla="*/ 6 h 16" name="T55"/>
                <a:gd fmla="*/ 20 w 24" name="T56"/>
                <a:gd fmla="*/ 6 h 16" name="T57"/>
                <a:gd fmla="*/ 20 w 24" name="T58"/>
                <a:gd fmla="*/ 16 h 16" name="T59"/>
                <a:gd fmla="*/ 23 w 24" name="T60"/>
                <a:gd fmla="*/ 16 h 16" name="T61"/>
                <a:gd fmla="*/ 23 w 24" name="T62"/>
                <a:gd fmla="*/ 3 h 16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6" w="24">
                  <a:moveTo>
                    <a:pt x="23" y="3"/>
                  </a:moveTo>
                  <a:cubicBezTo>
                    <a:pt x="22" y="1"/>
                    <a:pt x="20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5"/>
                    <a:pt x="0" y="11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1"/>
                    <a:pt x="24" y="5"/>
                    <a:pt x="2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</p:grpSp>
      <p:sp>
        <p:nvSpPr>
          <p:cNvPr id="40" name="Freeform 108"/>
          <p:cNvSpPr>
            <a:spLocks noEditPoints="1"/>
          </p:cNvSpPr>
          <p:nvPr/>
        </p:nvSpPr>
        <p:spPr bwMode="auto">
          <a:xfrm>
            <a:off x="5623816" y="2845530"/>
            <a:ext cx="385566" cy="386949"/>
          </a:xfrm>
          <a:custGeom>
            <a:gdLst>
              <a:gd fmla="*/ 97 w 115" name="T0"/>
              <a:gd fmla="*/ 48 h 115" name="T1"/>
              <a:gd fmla="*/ 91 w 115" name="T2"/>
              <a:gd fmla="*/ 41 h 115" name="T3"/>
              <a:gd fmla="*/ 102 w 115" name="T4"/>
              <a:gd fmla="*/ 26 h 115" name="T5"/>
              <a:gd fmla="*/ 94 w 115" name="T6"/>
              <a:gd fmla="*/ 13 h 115" name="T7"/>
              <a:gd fmla="*/ 79 w 115" name="T8"/>
              <a:gd fmla="*/ 23 h 115" name="T9"/>
              <a:gd fmla="*/ 70 w 115" name="T10"/>
              <a:gd fmla="*/ 22 h 115" name="T11"/>
              <a:gd fmla="*/ 67 w 115" name="T12"/>
              <a:gd fmla="*/ 3 h 115" name="T13"/>
              <a:gd fmla="*/ 52 w 115" name="T14"/>
              <a:gd fmla="*/ 0 h 115" name="T15"/>
              <a:gd fmla="*/ 48 w 115" name="T16"/>
              <a:gd fmla="*/ 18 h 115" name="T17"/>
              <a:gd fmla="*/ 41 w 115" name="T18"/>
              <a:gd fmla="*/ 24 h 115" name="T19"/>
              <a:gd fmla="*/ 26 w 115" name="T20"/>
              <a:gd fmla="*/ 13 h 115" name="T21"/>
              <a:gd fmla="*/ 13 w 115" name="T22"/>
              <a:gd fmla="*/ 21 h 115" name="T23"/>
              <a:gd fmla="*/ 23 w 115" name="T24"/>
              <a:gd fmla="*/ 36 h 115" name="T25"/>
              <a:gd fmla="*/ 22 w 115" name="T26"/>
              <a:gd fmla="*/ 45 h 115" name="T27"/>
              <a:gd fmla="*/ 4 w 115" name="T28"/>
              <a:gd fmla="*/ 48 h 115" name="T29"/>
              <a:gd fmla="*/ 0 w 115" name="T30"/>
              <a:gd fmla="*/ 63 h 115" name="T31"/>
              <a:gd fmla="*/ 18 w 115" name="T32"/>
              <a:gd fmla="*/ 66 h 115" name="T33"/>
              <a:gd fmla="*/ 24 w 115" name="T34"/>
              <a:gd fmla="*/ 73 h 115" name="T35"/>
              <a:gd fmla="*/ 13 w 115" name="T36"/>
              <a:gd fmla="*/ 89 h 115" name="T37"/>
              <a:gd fmla="*/ 21 w 115" name="T38"/>
              <a:gd fmla="*/ 102 h 115" name="T39"/>
              <a:gd fmla="*/ 36 w 115" name="T40"/>
              <a:gd fmla="*/ 92 h 115" name="T41"/>
              <a:gd fmla="*/ 45 w 115" name="T42"/>
              <a:gd fmla="*/ 92 h 115" name="T43"/>
              <a:gd fmla="*/ 48 w 115" name="T44"/>
              <a:gd fmla="*/ 111 h 115" name="T45"/>
              <a:gd fmla="*/ 63 w 115" name="T46"/>
              <a:gd fmla="*/ 115 h 115" name="T47"/>
              <a:gd fmla="*/ 67 w 115" name="T48"/>
              <a:gd fmla="*/ 97 h 115" name="T49"/>
              <a:gd fmla="*/ 74 w 115" name="T50"/>
              <a:gd fmla="*/ 91 h 115" name="T51"/>
              <a:gd fmla="*/ 89 w 115" name="T52"/>
              <a:gd fmla="*/ 102 h 115" name="T53"/>
              <a:gd fmla="*/ 102 w 115" name="T54"/>
              <a:gd fmla="*/ 94 h 115" name="T55"/>
              <a:gd fmla="*/ 92 w 115" name="T56"/>
              <a:gd fmla="*/ 79 h 115" name="T57"/>
              <a:gd fmla="*/ 93 w 115" name="T58"/>
              <a:gd fmla="*/ 70 h 115" name="T59"/>
              <a:gd fmla="*/ 112 w 115" name="T60"/>
              <a:gd fmla="*/ 66 h 115" name="T61"/>
              <a:gd fmla="*/ 115 w 115" name="T62"/>
              <a:gd fmla="*/ 52 h 115" name="T63"/>
              <a:gd fmla="*/ 58 w 115" name="T64"/>
              <a:gd fmla="*/ 79 h 115" name="T65"/>
              <a:gd fmla="*/ 58 w 115" name="T66"/>
              <a:gd fmla="*/ 36 h 115" name="T67"/>
              <a:gd fmla="*/ 58 w 115" name="T68"/>
              <a:gd fmla="*/ 79 h 115" name="T69"/>
              <a:gd fmla="*/ 49 w 115" name="T70"/>
              <a:gd fmla="*/ 57 h 115" name="T71"/>
              <a:gd fmla="*/ 67 w 115" name="T72"/>
              <a:gd fmla="*/ 57 h 115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115" w="115">
                <a:moveTo>
                  <a:pt x="112" y="48"/>
                </a:moveTo>
                <a:cubicBezTo>
                  <a:pt x="97" y="48"/>
                  <a:pt x="97" y="48"/>
                  <a:pt x="97" y="48"/>
                </a:cubicBezTo>
                <a:cubicBezTo>
                  <a:pt x="95" y="48"/>
                  <a:pt x="93" y="47"/>
                  <a:pt x="93" y="45"/>
                </a:cubicBezTo>
                <a:cubicBezTo>
                  <a:pt x="91" y="41"/>
                  <a:pt x="91" y="41"/>
                  <a:pt x="91" y="41"/>
                </a:cubicBezTo>
                <a:cubicBezTo>
                  <a:pt x="90" y="40"/>
                  <a:pt x="91" y="37"/>
                  <a:pt x="92" y="36"/>
                </a:cubicBezTo>
                <a:cubicBezTo>
                  <a:pt x="102" y="26"/>
                  <a:pt x="102" y="26"/>
                  <a:pt x="102" y="26"/>
                </a:cubicBezTo>
                <a:cubicBezTo>
                  <a:pt x="104" y="24"/>
                  <a:pt x="104" y="22"/>
                  <a:pt x="102" y="21"/>
                </a:cubicBezTo>
                <a:cubicBezTo>
                  <a:pt x="94" y="13"/>
                  <a:pt x="94" y="13"/>
                  <a:pt x="94" y="13"/>
                </a:cubicBezTo>
                <a:cubicBezTo>
                  <a:pt x="93" y="11"/>
                  <a:pt x="91" y="11"/>
                  <a:pt x="89" y="13"/>
                </a:cubicBezTo>
                <a:cubicBezTo>
                  <a:pt x="79" y="23"/>
                  <a:pt x="79" y="23"/>
                  <a:pt x="79" y="23"/>
                </a:cubicBezTo>
                <a:cubicBezTo>
                  <a:pt x="78" y="24"/>
                  <a:pt x="75" y="25"/>
                  <a:pt x="74" y="24"/>
                </a:cubicBezTo>
                <a:cubicBezTo>
                  <a:pt x="70" y="22"/>
                  <a:pt x="70" y="22"/>
                  <a:pt x="70" y="22"/>
                </a:cubicBezTo>
                <a:cubicBezTo>
                  <a:pt x="68" y="22"/>
                  <a:pt x="67" y="20"/>
                  <a:pt x="67" y="18"/>
                </a:cubicBezTo>
                <a:cubicBezTo>
                  <a:pt x="67" y="3"/>
                  <a:pt x="67" y="3"/>
                  <a:pt x="67" y="3"/>
                </a:cubicBezTo>
                <a:cubicBezTo>
                  <a:pt x="67" y="1"/>
                  <a:pt x="65" y="0"/>
                  <a:pt x="63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0" y="0"/>
                  <a:pt x="48" y="1"/>
                  <a:pt x="48" y="3"/>
                </a:cubicBezTo>
                <a:cubicBezTo>
                  <a:pt x="48" y="18"/>
                  <a:pt x="48" y="18"/>
                  <a:pt x="48" y="18"/>
                </a:cubicBezTo>
                <a:cubicBezTo>
                  <a:pt x="48" y="20"/>
                  <a:pt x="47" y="22"/>
                  <a:pt x="45" y="22"/>
                </a:cubicBezTo>
                <a:cubicBezTo>
                  <a:pt x="41" y="24"/>
                  <a:pt x="41" y="24"/>
                  <a:pt x="41" y="24"/>
                </a:cubicBezTo>
                <a:cubicBezTo>
                  <a:pt x="40" y="25"/>
                  <a:pt x="37" y="24"/>
                  <a:pt x="36" y="23"/>
                </a:cubicBezTo>
                <a:cubicBezTo>
                  <a:pt x="26" y="13"/>
                  <a:pt x="26" y="13"/>
                  <a:pt x="26" y="13"/>
                </a:cubicBezTo>
                <a:cubicBezTo>
                  <a:pt x="25" y="11"/>
                  <a:pt x="22" y="11"/>
                  <a:pt x="21" y="13"/>
                </a:cubicBezTo>
                <a:cubicBezTo>
                  <a:pt x="13" y="21"/>
                  <a:pt x="13" y="21"/>
                  <a:pt x="13" y="21"/>
                </a:cubicBezTo>
                <a:cubicBezTo>
                  <a:pt x="12" y="22"/>
                  <a:pt x="12" y="24"/>
                  <a:pt x="13" y="26"/>
                </a:cubicBezTo>
                <a:cubicBezTo>
                  <a:pt x="23" y="36"/>
                  <a:pt x="23" y="36"/>
                  <a:pt x="23" y="36"/>
                </a:cubicBezTo>
                <a:cubicBezTo>
                  <a:pt x="24" y="37"/>
                  <a:pt x="25" y="40"/>
                  <a:pt x="24" y="41"/>
                </a:cubicBezTo>
                <a:cubicBezTo>
                  <a:pt x="22" y="45"/>
                  <a:pt x="22" y="45"/>
                  <a:pt x="22" y="45"/>
                </a:cubicBezTo>
                <a:cubicBezTo>
                  <a:pt x="22" y="47"/>
                  <a:pt x="20" y="48"/>
                  <a:pt x="18" y="48"/>
                </a:cubicBezTo>
                <a:cubicBezTo>
                  <a:pt x="4" y="48"/>
                  <a:pt x="4" y="48"/>
                  <a:pt x="4" y="48"/>
                </a:cubicBezTo>
                <a:cubicBezTo>
                  <a:pt x="2" y="48"/>
                  <a:pt x="0" y="50"/>
                  <a:pt x="0" y="52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5"/>
                  <a:pt x="2" y="66"/>
                  <a:pt x="4" y="66"/>
                </a:cubicBezTo>
                <a:cubicBezTo>
                  <a:pt x="18" y="66"/>
                  <a:pt x="18" y="66"/>
                  <a:pt x="18" y="66"/>
                </a:cubicBezTo>
                <a:cubicBezTo>
                  <a:pt x="20" y="66"/>
                  <a:pt x="22" y="68"/>
                  <a:pt x="22" y="70"/>
                </a:cubicBezTo>
                <a:cubicBezTo>
                  <a:pt x="24" y="73"/>
                  <a:pt x="24" y="73"/>
                  <a:pt x="24" y="73"/>
                </a:cubicBezTo>
                <a:cubicBezTo>
                  <a:pt x="25" y="75"/>
                  <a:pt x="24" y="78"/>
                  <a:pt x="23" y="79"/>
                </a:cubicBezTo>
                <a:cubicBezTo>
                  <a:pt x="13" y="89"/>
                  <a:pt x="13" y="89"/>
                  <a:pt x="13" y="89"/>
                </a:cubicBezTo>
                <a:cubicBezTo>
                  <a:pt x="12" y="90"/>
                  <a:pt x="12" y="93"/>
                  <a:pt x="13" y="94"/>
                </a:cubicBezTo>
                <a:cubicBezTo>
                  <a:pt x="21" y="102"/>
                  <a:pt x="21" y="102"/>
                  <a:pt x="21" y="102"/>
                </a:cubicBezTo>
                <a:cubicBezTo>
                  <a:pt x="22" y="103"/>
                  <a:pt x="25" y="103"/>
                  <a:pt x="26" y="102"/>
                </a:cubicBezTo>
                <a:cubicBezTo>
                  <a:pt x="36" y="92"/>
                  <a:pt x="36" y="92"/>
                  <a:pt x="36" y="92"/>
                </a:cubicBezTo>
                <a:cubicBezTo>
                  <a:pt x="37" y="90"/>
                  <a:pt x="40" y="90"/>
                  <a:pt x="41" y="91"/>
                </a:cubicBezTo>
                <a:cubicBezTo>
                  <a:pt x="45" y="92"/>
                  <a:pt x="45" y="92"/>
                  <a:pt x="45" y="92"/>
                </a:cubicBezTo>
                <a:cubicBezTo>
                  <a:pt x="47" y="93"/>
                  <a:pt x="48" y="95"/>
                  <a:pt x="48" y="97"/>
                </a:cubicBezTo>
                <a:cubicBezTo>
                  <a:pt x="48" y="111"/>
                  <a:pt x="48" y="111"/>
                  <a:pt x="48" y="111"/>
                </a:cubicBezTo>
                <a:cubicBezTo>
                  <a:pt x="48" y="113"/>
                  <a:pt x="50" y="115"/>
                  <a:pt x="52" y="115"/>
                </a:cubicBezTo>
                <a:cubicBezTo>
                  <a:pt x="63" y="115"/>
                  <a:pt x="63" y="115"/>
                  <a:pt x="63" y="115"/>
                </a:cubicBezTo>
                <a:cubicBezTo>
                  <a:pt x="65" y="115"/>
                  <a:pt x="67" y="113"/>
                  <a:pt x="67" y="111"/>
                </a:cubicBezTo>
                <a:cubicBezTo>
                  <a:pt x="67" y="97"/>
                  <a:pt x="67" y="97"/>
                  <a:pt x="67" y="97"/>
                </a:cubicBezTo>
                <a:cubicBezTo>
                  <a:pt x="67" y="95"/>
                  <a:pt x="68" y="93"/>
                  <a:pt x="70" y="92"/>
                </a:cubicBezTo>
                <a:cubicBezTo>
                  <a:pt x="74" y="91"/>
                  <a:pt x="74" y="91"/>
                  <a:pt x="74" y="91"/>
                </a:cubicBezTo>
                <a:cubicBezTo>
                  <a:pt x="75" y="90"/>
                  <a:pt x="78" y="90"/>
                  <a:pt x="79" y="92"/>
                </a:cubicBezTo>
                <a:cubicBezTo>
                  <a:pt x="89" y="102"/>
                  <a:pt x="89" y="102"/>
                  <a:pt x="89" y="102"/>
                </a:cubicBezTo>
                <a:cubicBezTo>
                  <a:pt x="91" y="103"/>
                  <a:pt x="93" y="103"/>
                  <a:pt x="94" y="102"/>
                </a:cubicBezTo>
                <a:cubicBezTo>
                  <a:pt x="102" y="94"/>
                  <a:pt x="102" y="94"/>
                  <a:pt x="102" y="94"/>
                </a:cubicBezTo>
                <a:cubicBezTo>
                  <a:pt x="104" y="93"/>
                  <a:pt x="104" y="90"/>
                  <a:pt x="102" y="89"/>
                </a:cubicBezTo>
                <a:cubicBezTo>
                  <a:pt x="92" y="79"/>
                  <a:pt x="92" y="79"/>
                  <a:pt x="92" y="79"/>
                </a:cubicBezTo>
                <a:cubicBezTo>
                  <a:pt x="91" y="78"/>
                  <a:pt x="90" y="75"/>
                  <a:pt x="91" y="73"/>
                </a:cubicBezTo>
                <a:cubicBezTo>
                  <a:pt x="93" y="70"/>
                  <a:pt x="93" y="70"/>
                  <a:pt x="93" y="70"/>
                </a:cubicBezTo>
                <a:cubicBezTo>
                  <a:pt x="93" y="68"/>
                  <a:pt x="95" y="66"/>
                  <a:pt x="97" y="66"/>
                </a:cubicBezTo>
                <a:cubicBezTo>
                  <a:pt x="112" y="66"/>
                  <a:pt x="112" y="66"/>
                  <a:pt x="112" y="66"/>
                </a:cubicBezTo>
                <a:cubicBezTo>
                  <a:pt x="113" y="66"/>
                  <a:pt x="115" y="65"/>
                  <a:pt x="115" y="63"/>
                </a:cubicBezTo>
                <a:cubicBezTo>
                  <a:pt x="115" y="52"/>
                  <a:pt x="115" y="52"/>
                  <a:pt x="115" y="52"/>
                </a:cubicBezTo>
                <a:cubicBezTo>
                  <a:pt x="115" y="50"/>
                  <a:pt x="113" y="48"/>
                  <a:pt x="112" y="48"/>
                </a:cubicBezTo>
                <a:close/>
                <a:moveTo>
                  <a:pt x="58" y="79"/>
                </a:moveTo>
                <a:cubicBezTo>
                  <a:pt x="46" y="79"/>
                  <a:pt x="36" y="69"/>
                  <a:pt x="36" y="57"/>
                </a:cubicBezTo>
                <a:cubicBezTo>
                  <a:pt x="36" y="46"/>
                  <a:pt x="46" y="36"/>
                  <a:pt x="58" y="36"/>
                </a:cubicBezTo>
                <a:cubicBezTo>
                  <a:pt x="69" y="36"/>
                  <a:pt x="79" y="46"/>
                  <a:pt x="79" y="57"/>
                </a:cubicBezTo>
                <a:cubicBezTo>
                  <a:pt x="79" y="69"/>
                  <a:pt x="69" y="79"/>
                  <a:pt x="58" y="79"/>
                </a:cubicBezTo>
                <a:close/>
                <a:moveTo>
                  <a:pt x="58" y="48"/>
                </a:moveTo>
                <a:cubicBezTo>
                  <a:pt x="53" y="48"/>
                  <a:pt x="49" y="52"/>
                  <a:pt x="49" y="57"/>
                </a:cubicBezTo>
                <a:cubicBezTo>
                  <a:pt x="49" y="62"/>
                  <a:pt x="53" y="66"/>
                  <a:pt x="58" y="66"/>
                </a:cubicBezTo>
                <a:cubicBezTo>
                  <a:pt x="63" y="66"/>
                  <a:pt x="67" y="62"/>
                  <a:pt x="67" y="57"/>
                </a:cubicBezTo>
                <a:cubicBezTo>
                  <a:pt x="67" y="52"/>
                  <a:pt x="63" y="48"/>
                  <a:pt x="58" y="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  <a:latin charset="0" pitchFamily="34" typeface="Arial"/>
              <a:ea charset="-122" panose="020b0503020204020204" pitchFamily="34" typeface="微软雅黑"/>
              <a:sym charset="0" pitchFamily="34" typeface="Arial"/>
            </a:endParaRPr>
          </a:p>
        </p:txBody>
      </p:sp>
      <p:grpSp>
        <p:nvGrpSpPr>
          <p:cNvPr id="41" name="Group 13"/>
          <p:cNvGrpSpPr>
            <a:grpSpLocks noChangeAspect="1"/>
          </p:cNvGrpSpPr>
          <p:nvPr/>
        </p:nvGrpSpPr>
        <p:grpSpPr>
          <a:xfrm>
            <a:off x="3634489" y="4259307"/>
            <a:ext cx="394318" cy="398977"/>
            <a:chOff x="2426" y="2781"/>
            <a:chExt cx="593" cy="600"/>
          </a:xfrm>
          <a:solidFill>
            <a:schemeClr val="bg1"/>
          </a:solidFill>
          <a:effectLst/>
        </p:grpSpPr>
        <p:sp>
          <p:nvSpPr>
            <p:cNvPr id="42" name="Freeform 14"/>
            <p:cNvSpPr/>
            <p:nvPr/>
          </p:nvSpPr>
          <p:spPr bwMode="auto">
            <a:xfrm>
              <a:off x="2442" y="2805"/>
              <a:ext cx="577" cy="576"/>
            </a:xfrm>
            <a:custGeom>
              <a:gdLst>
                <a:gd fmla="*/ 0 w 241" name="T0"/>
                <a:gd fmla="*/ 115 h 241" name="T1"/>
                <a:gd fmla="*/ 0 w 241" name="T2"/>
                <a:gd fmla="*/ 121 h 241" name="T3"/>
                <a:gd fmla="*/ 121 w 241" name="T4"/>
                <a:gd fmla="*/ 241 h 241" name="T5"/>
                <a:gd fmla="*/ 241 w 241" name="T6"/>
                <a:gd fmla="*/ 121 h 241" name="T7"/>
                <a:gd fmla="*/ 121 w 241" name="T8"/>
                <a:gd fmla="*/ 0 h 241" name="T9"/>
                <a:gd fmla="*/ 121 w 241" name="T10"/>
                <a:gd fmla="*/ 115 h 241" name="T11"/>
                <a:gd fmla="*/ 0 w 241" name="T12"/>
                <a:gd fmla="*/ 115 h 24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41" w="241">
                  <a:moveTo>
                    <a:pt x="0" y="115"/>
                  </a:moveTo>
                  <a:cubicBezTo>
                    <a:pt x="0" y="117"/>
                    <a:pt x="0" y="119"/>
                    <a:pt x="0" y="121"/>
                  </a:cubicBezTo>
                  <a:cubicBezTo>
                    <a:pt x="0" y="187"/>
                    <a:pt x="54" y="241"/>
                    <a:pt x="121" y="241"/>
                  </a:cubicBezTo>
                  <a:cubicBezTo>
                    <a:pt x="187" y="241"/>
                    <a:pt x="241" y="187"/>
                    <a:pt x="241" y="121"/>
                  </a:cubicBezTo>
                  <a:cubicBezTo>
                    <a:pt x="241" y="54"/>
                    <a:pt x="187" y="0"/>
                    <a:pt x="121" y="0"/>
                  </a:cubicBezTo>
                  <a:cubicBezTo>
                    <a:pt x="121" y="115"/>
                    <a:pt x="121" y="115"/>
                    <a:pt x="121" y="115"/>
                  </a:cubicBezTo>
                  <a:lnTo>
                    <a:pt x="0" y="1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  <a:latin charset="0" pitchFamily="34" typeface="Arial"/>
                <a:ea charset="-122" panose="020b0503020204020204" pitchFamily="34" typeface="微软雅黑"/>
                <a:sym charset="0" pitchFamily="34" typeface="Arial"/>
              </a:endParaRPr>
            </a:p>
          </p:txBody>
        </p:sp>
        <p:sp>
          <p:nvSpPr>
            <p:cNvPr id="43" name="Freeform 15"/>
            <p:cNvSpPr>
              <a:spLocks noEditPoints="1"/>
            </p:cNvSpPr>
            <p:nvPr/>
          </p:nvSpPr>
          <p:spPr bwMode="auto">
            <a:xfrm>
              <a:off x="2426" y="2781"/>
              <a:ext cx="275" cy="273"/>
            </a:xfrm>
            <a:custGeom>
              <a:gdLst>
                <a:gd fmla="*/ 0 w 115" name="T0"/>
                <a:gd fmla="*/ 114 h 114" name="T1"/>
                <a:gd fmla="*/ 115 w 115" name="T2"/>
                <a:gd fmla="*/ 114 h 114" name="T3"/>
                <a:gd fmla="*/ 115 w 115" name="T4"/>
                <a:gd fmla="*/ 0 h 114" name="T5"/>
                <a:gd fmla="*/ 0 w 115" name="T6"/>
                <a:gd fmla="*/ 114 h 114" name="T7"/>
                <a:gd fmla="*/ 15 w 115" name="T8"/>
                <a:gd fmla="*/ 104 h 114" name="T9"/>
                <a:gd fmla="*/ 104 w 115" name="T10"/>
                <a:gd fmla="*/ 14 h 114" name="T11"/>
                <a:gd fmla="*/ 104 w 115" name="T12"/>
                <a:gd fmla="*/ 104 h 114" name="T13"/>
                <a:gd fmla="*/ 15 w 115" name="T14"/>
                <a:gd fmla="*/ 104 h 11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14" w="115">
                  <a:moveTo>
                    <a:pt x="0" y="114"/>
                  </a:moveTo>
                  <a:cubicBezTo>
                    <a:pt x="115" y="114"/>
                    <a:pt x="115" y="114"/>
                    <a:pt x="115" y="114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51" y="0"/>
                    <a:pt x="0" y="51"/>
                    <a:pt x="0" y="114"/>
                  </a:cubicBezTo>
                  <a:close/>
                  <a:moveTo>
                    <a:pt x="15" y="104"/>
                  </a:moveTo>
                  <a:cubicBezTo>
                    <a:pt x="15" y="54"/>
                    <a:pt x="55" y="14"/>
                    <a:pt x="104" y="14"/>
                  </a:cubicBezTo>
                  <a:cubicBezTo>
                    <a:pt x="104" y="104"/>
                    <a:pt x="104" y="104"/>
                    <a:pt x="104" y="104"/>
                  </a:cubicBezTo>
                  <a:lnTo>
                    <a:pt x="15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  <a:latin charset="0" pitchFamily="34" typeface="Arial"/>
                <a:ea charset="-122" panose="020b0503020204020204" pitchFamily="34" typeface="微软雅黑"/>
                <a:sym charset="0" pitchFamily="34" typeface="Arial"/>
              </a:endParaRPr>
            </a:p>
          </p:txBody>
        </p:sp>
      </p:grpSp>
      <p:grpSp>
        <p:nvGrpSpPr>
          <p:cNvPr id="44" name="Group 18"/>
          <p:cNvGrpSpPr>
            <a:grpSpLocks noChangeAspect="1"/>
          </p:cNvGrpSpPr>
          <p:nvPr/>
        </p:nvGrpSpPr>
        <p:grpSpPr>
          <a:xfrm>
            <a:off x="5141307" y="4322867"/>
            <a:ext cx="367396" cy="318411"/>
            <a:chOff x="3525" y="1887"/>
            <a:chExt cx="630" cy="546"/>
          </a:xfrm>
          <a:solidFill>
            <a:schemeClr val="bg1"/>
          </a:solidFill>
          <a:effectLst/>
        </p:grpSpPr>
        <p:sp>
          <p:nvSpPr>
            <p:cNvPr id="45" name="Freeform 19"/>
            <p:cNvSpPr/>
            <p:nvPr/>
          </p:nvSpPr>
          <p:spPr bwMode="auto">
            <a:xfrm>
              <a:off x="3623" y="2117"/>
              <a:ext cx="129" cy="227"/>
            </a:xfrm>
            <a:custGeom>
              <a:gdLst>
                <a:gd fmla="*/ 4 w 54" name="T0"/>
                <a:gd fmla="*/ 95 h 95" name="T1"/>
                <a:gd fmla="*/ 49 w 54" name="T2"/>
                <a:gd fmla="*/ 95 h 95" name="T3"/>
                <a:gd fmla="*/ 54 w 54" name="T4"/>
                <a:gd fmla="*/ 90 h 95" name="T5"/>
                <a:gd fmla="*/ 54 w 54" name="T6"/>
                <a:gd fmla="*/ 4 h 95" name="T7"/>
                <a:gd fmla="*/ 49 w 54" name="T8"/>
                <a:gd fmla="*/ 0 h 95" name="T9"/>
                <a:gd fmla="*/ 4 w 54" name="T10"/>
                <a:gd fmla="*/ 0 h 95" name="T11"/>
                <a:gd fmla="*/ 0 w 54" name="T12"/>
                <a:gd fmla="*/ 4 h 95" name="T13"/>
                <a:gd fmla="*/ 0 w 54" name="T14"/>
                <a:gd fmla="*/ 90 h 95" name="T15"/>
                <a:gd fmla="*/ 4 w 54" name="T16"/>
                <a:gd fmla="*/ 95 h 9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95" w="54">
                  <a:moveTo>
                    <a:pt x="4" y="95"/>
                  </a:moveTo>
                  <a:cubicBezTo>
                    <a:pt x="49" y="95"/>
                    <a:pt x="49" y="95"/>
                    <a:pt x="49" y="95"/>
                  </a:cubicBezTo>
                  <a:cubicBezTo>
                    <a:pt x="52" y="95"/>
                    <a:pt x="54" y="93"/>
                    <a:pt x="54" y="90"/>
                  </a:cubicBezTo>
                  <a:cubicBezTo>
                    <a:pt x="54" y="4"/>
                    <a:pt x="54" y="4"/>
                    <a:pt x="54" y="4"/>
                  </a:cubicBezTo>
                  <a:cubicBezTo>
                    <a:pt x="54" y="2"/>
                    <a:pt x="52" y="0"/>
                    <a:pt x="49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3"/>
                    <a:pt x="2" y="95"/>
                    <a:pt x="4" y="9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46" name="Freeform 20"/>
            <p:cNvSpPr/>
            <p:nvPr/>
          </p:nvSpPr>
          <p:spPr bwMode="auto">
            <a:xfrm>
              <a:off x="3809" y="2033"/>
              <a:ext cx="129" cy="311"/>
            </a:xfrm>
            <a:custGeom>
              <a:gdLst>
                <a:gd fmla="*/ 5 w 54" name="T0"/>
                <a:gd fmla="*/ 130 h 130" name="T1"/>
                <a:gd fmla="*/ 50 w 54" name="T2"/>
                <a:gd fmla="*/ 130 h 130" name="T3"/>
                <a:gd fmla="*/ 54 w 54" name="T4"/>
                <a:gd fmla="*/ 125 h 130" name="T5"/>
                <a:gd fmla="*/ 54 w 54" name="T6"/>
                <a:gd fmla="*/ 5 h 130" name="T7"/>
                <a:gd fmla="*/ 50 w 54" name="T8"/>
                <a:gd fmla="*/ 0 h 130" name="T9"/>
                <a:gd fmla="*/ 5 w 54" name="T10"/>
                <a:gd fmla="*/ 0 h 130" name="T11"/>
                <a:gd fmla="*/ 0 w 54" name="T12"/>
                <a:gd fmla="*/ 5 h 130" name="T13"/>
                <a:gd fmla="*/ 0 w 54" name="T14"/>
                <a:gd fmla="*/ 125 h 130" name="T15"/>
                <a:gd fmla="*/ 5 w 54" name="T16"/>
                <a:gd fmla="*/ 130 h 13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30" w="54">
                  <a:moveTo>
                    <a:pt x="5" y="130"/>
                  </a:moveTo>
                  <a:cubicBezTo>
                    <a:pt x="50" y="130"/>
                    <a:pt x="50" y="130"/>
                    <a:pt x="50" y="130"/>
                  </a:cubicBezTo>
                  <a:cubicBezTo>
                    <a:pt x="52" y="130"/>
                    <a:pt x="54" y="128"/>
                    <a:pt x="54" y="125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2"/>
                    <a:pt x="52" y="0"/>
                    <a:pt x="5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0" y="128"/>
                    <a:pt x="2" y="130"/>
                    <a:pt x="5" y="1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50" name="Freeform 21"/>
            <p:cNvSpPr/>
            <p:nvPr/>
          </p:nvSpPr>
          <p:spPr bwMode="auto">
            <a:xfrm>
              <a:off x="3997" y="1964"/>
              <a:ext cx="129" cy="380"/>
            </a:xfrm>
            <a:custGeom>
              <a:gdLst>
                <a:gd fmla="*/ 4 w 54" name="T0"/>
                <a:gd fmla="*/ 159 h 159" name="T1"/>
                <a:gd fmla="*/ 49 w 54" name="T2"/>
                <a:gd fmla="*/ 159 h 159" name="T3"/>
                <a:gd fmla="*/ 54 w 54" name="T4"/>
                <a:gd fmla="*/ 154 h 159" name="T5"/>
                <a:gd fmla="*/ 54 w 54" name="T6"/>
                <a:gd fmla="*/ 5 h 159" name="T7"/>
                <a:gd fmla="*/ 49 w 54" name="T8"/>
                <a:gd fmla="*/ 0 h 159" name="T9"/>
                <a:gd fmla="*/ 4 w 54" name="T10"/>
                <a:gd fmla="*/ 0 h 159" name="T11"/>
                <a:gd fmla="*/ 0 w 54" name="T12"/>
                <a:gd fmla="*/ 5 h 159" name="T13"/>
                <a:gd fmla="*/ 0 w 54" name="T14"/>
                <a:gd fmla="*/ 154 h 159" name="T15"/>
                <a:gd fmla="*/ 4 w 54" name="T16"/>
                <a:gd fmla="*/ 159 h 15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59" w="54">
                  <a:moveTo>
                    <a:pt x="4" y="159"/>
                  </a:moveTo>
                  <a:cubicBezTo>
                    <a:pt x="49" y="159"/>
                    <a:pt x="49" y="159"/>
                    <a:pt x="49" y="159"/>
                  </a:cubicBezTo>
                  <a:cubicBezTo>
                    <a:pt x="52" y="159"/>
                    <a:pt x="54" y="157"/>
                    <a:pt x="54" y="154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2"/>
                    <a:pt x="52" y="0"/>
                    <a:pt x="49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57"/>
                    <a:pt x="2" y="159"/>
                    <a:pt x="4" y="1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51" name="Freeform 22"/>
            <p:cNvSpPr/>
            <p:nvPr/>
          </p:nvSpPr>
          <p:spPr bwMode="auto">
            <a:xfrm>
              <a:off x="3525" y="1887"/>
              <a:ext cx="630" cy="546"/>
            </a:xfrm>
            <a:custGeom>
              <a:gdLst>
                <a:gd fmla="*/ 253 w 264" name="T0"/>
                <a:gd fmla="*/ 206 h 228" name="T1"/>
                <a:gd fmla="*/ 23 w 264" name="T2"/>
                <a:gd fmla="*/ 206 h 228" name="T3"/>
                <a:gd fmla="*/ 22 w 264" name="T4"/>
                <a:gd fmla="*/ 206 h 228" name="T5"/>
                <a:gd fmla="*/ 22 w 264" name="T6"/>
                <a:gd fmla="*/ 11 h 228" name="T7"/>
                <a:gd fmla="*/ 11 w 264" name="T8"/>
                <a:gd fmla="*/ 0 h 228" name="T9"/>
                <a:gd fmla="*/ 0 w 264" name="T10"/>
                <a:gd fmla="*/ 11 h 228" name="T11"/>
                <a:gd fmla="*/ 0 w 264" name="T12"/>
                <a:gd fmla="*/ 206 h 228" name="T13"/>
                <a:gd fmla="*/ 23 w 264" name="T14"/>
                <a:gd fmla="*/ 228 h 228" name="T15"/>
                <a:gd fmla="*/ 253 w 264" name="T16"/>
                <a:gd fmla="*/ 228 h 228" name="T17"/>
                <a:gd fmla="*/ 264 w 264" name="T18"/>
                <a:gd fmla="*/ 217 h 228" name="T19"/>
                <a:gd fmla="*/ 253 w 264" name="T20"/>
                <a:gd fmla="*/ 206 h 22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28" w="264">
                  <a:moveTo>
                    <a:pt x="253" y="206"/>
                  </a:moveTo>
                  <a:cubicBezTo>
                    <a:pt x="23" y="206"/>
                    <a:pt x="23" y="206"/>
                    <a:pt x="23" y="206"/>
                  </a:cubicBezTo>
                  <a:cubicBezTo>
                    <a:pt x="22" y="206"/>
                    <a:pt x="22" y="206"/>
                    <a:pt x="22" y="206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2" y="5"/>
                    <a:pt x="17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218"/>
                    <a:pt x="10" y="228"/>
                    <a:pt x="23" y="228"/>
                  </a:cubicBezTo>
                  <a:cubicBezTo>
                    <a:pt x="253" y="228"/>
                    <a:pt x="253" y="228"/>
                    <a:pt x="253" y="228"/>
                  </a:cubicBezTo>
                  <a:cubicBezTo>
                    <a:pt x="259" y="228"/>
                    <a:pt x="264" y="223"/>
                    <a:pt x="264" y="217"/>
                  </a:cubicBezTo>
                  <a:cubicBezTo>
                    <a:pt x="264" y="211"/>
                    <a:pt x="259" y="206"/>
                    <a:pt x="253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</p:grpSp>
    </p:spTree>
    <p:custDataLst>
      <p:tags r:id="rId3"/>
    </p:custDataLst>
    <p:extLst>
      <p:ext uri="{BB962C8B-B14F-4D97-AF65-F5344CB8AC3E}">
        <p14:creationId val="1052352797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8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id="3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grpId="0" id="3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fill="hold" grpId="0" id="44" nodeType="after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fill="hold" id="50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5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fill="hold" id="62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6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67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2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3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fill="hold" id="74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6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7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8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79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4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5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fill="hold" grpId="0" id="8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8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9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1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2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4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5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6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7" nodeType="afterGroup">
                            <p:stCondLst>
                              <p:cond delay="7400"/>
                            </p:stCondLst>
                            <p:childTnLst>
                              <p:par>
                                <p:cTn fill="hold" id="98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2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3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4" nodeType="afterGroup">
                            <p:stCondLst>
                              <p:cond delay="8400"/>
                            </p:stCondLst>
                            <p:childTnLst>
                              <p:par>
                                <p:cTn fill="hold" grpId="0" id="105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7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08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9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12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3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5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16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9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2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3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24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5" nodeType="afterGroup">
                            <p:stCondLst>
                              <p:cond delay="8900"/>
                            </p:stCondLst>
                            <p:childTnLst>
                              <p:par>
                                <p:cTn fill="hold" grpId="0" id="12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28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29"/>
      <p:bldP grpId="0" spid="3"/>
      <p:bldP grpId="0" spid="35"/>
      <p:bldP grpId="0" spid="36"/>
      <p:bldP grpId="0" spid="47"/>
      <p:bldP grpId="0" spid="48"/>
      <p:bldP grpId="0" spid="49"/>
      <p:bldP grpId="0" spid="56"/>
      <p:bldP grpId="0" spid="57"/>
      <p:bldP grpId="0" spid="59"/>
      <p:bldP grpId="0" spid="60"/>
      <p:bldP grpId="0" spid="62"/>
      <p:bldP grpId="0" spid="25"/>
      <p:bldP grpId="0" spid="40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0591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pc="300" sz="2000">
                <a:latin charset="-122" pitchFamily="2" typeface="方正兰亭细黑_GBK"/>
                <a:ea charset="-122" pitchFamily="2" typeface="方正兰亭细黑_GBK"/>
              </a:rPr>
              <a:t>执行力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164877" y="267886"/>
            <a:ext cx="1905317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EXECUTIVE FORCE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030903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921657" y="1346999"/>
            <a:ext cx="2316480" cy="10058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执行力决定成败，决定战斗力、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凝聚力。如何提高执行力，我认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为要在正确理解的基础上，突出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重点，突破障碍，采取灵活的方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式抓好落实。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09344" y="2389808"/>
            <a:ext cx="2449830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01.制度的效用取决于制度执</a:t>
            </a:r>
          </a:p>
          <a:p>
            <a:r>
              <a:rPr altLang="zh-CN" lang="en-US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行力，党的意志和主张能否实</a:t>
            </a:r>
          </a:p>
          <a:p>
            <a:r>
              <a:rPr altLang="zh-CN" lang="en-US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现，关键也在执行力。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409344" y="3218448"/>
            <a:ext cx="2351405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02.克服一切困难，确保完成</a:t>
            </a:r>
          </a:p>
          <a:p>
            <a:r>
              <a:rPr altLang="zh-CN" lang="en-US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上级交办的急、难、险、阻</a:t>
            </a:r>
          </a:p>
          <a:p>
            <a:r>
              <a:rPr altLang="zh-CN" lang="en-US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任务。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409344" y="4047089"/>
            <a:ext cx="2351405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03.通过一套有效的系统、组</a:t>
            </a:r>
          </a:p>
          <a:p>
            <a:r>
              <a:rPr altLang="zh-CN" lang="en-US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织、文化和行动计划管理方</a:t>
            </a:r>
          </a:p>
          <a:p>
            <a:r>
              <a:rPr altLang="zh-CN" lang="en-US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法等把战略决策转化为结果。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486346" y="3718858"/>
            <a:ext cx="1452880" cy="3962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制度执行力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397459" y="2661429"/>
            <a:ext cx="1452880" cy="3962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应急执行力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299007" y="1607750"/>
            <a:ext cx="1452880" cy="39624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z="20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战略执行力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5105593" y="1379191"/>
            <a:ext cx="914014" cy="914014"/>
            <a:chOff x="5105593" y="1379191"/>
            <a:chExt cx="914014" cy="914014"/>
          </a:xfrm>
        </p:grpSpPr>
        <p:grpSp>
          <p:nvGrpSpPr>
            <p:cNvPr id="46" name="组合 45"/>
            <p:cNvGrpSpPr/>
            <p:nvPr/>
          </p:nvGrpSpPr>
          <p:grpSpPr>
            <a:xfrm>
              <a:off x="5105593" y="1379191"/>
              <a:ext cx="914014" cy="914014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50" name="同心圆 4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 flip="none" rotWithShape="1">
                <a:gsLst>
                  <a:gs pos="0">
                    <a:srgbClr val="FF5050">
                      <a:shade val="30000"/>
                      <a:satMod val="115000"/>
                    </a:srgbClr>
                  </a:gs>
                  <a:gs pos="50000">
                    <a:srgbClr val="FF5050">
                      <a:shade val="67500"/>
                      <a:satMod val="115000"/>
                    </a:srgbClr>
                  </a:gs>
                  <a:gs pos="100000">
                    <a:srgbClr val="FF5050">
                      <a:shade val="100000"/>
                      <a:satMod val="115000"/>
                    </a:srgbClr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51" name="椭圆 50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 flip="none" rotWithShape="1">
                <a:gsLst>
                  <a:gs pos="0">
                    <a:srgbClr val="FF5050">
                      <a:shade val="30000"/>
                      <a:satMod val="115000"/>
                    </a:srgbClr>
                  </a:gs>
                  <a:gs pos="50000">
                    <a:srgbClr val="FF5050">
                      <a:shade val="67500"/>
                      <a:satMod val="115000"/>
                    </a:srgbClr>
                  </a:gs>
                  <a:gs pos="100000">
                    <a:srgbClr val="FF5050">
                      <a:shade val="100000"/>
                      <a:satMod val="115000"/>
                    </a:srgbClr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5271494" y="1654775"/>
              <a:ext cx="465455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000">
                  <a:solidFill>
                    <a:schemeClr val="bg1"/>
                  </a:solidFill>
                  <a:latin charset="0" pitchFamily="2" typeface="Watford DB"/>
                  <a:ea charset="-122" pitchFamily="50" typeface="造字工房劲黑（非商用）常规体"/>
                </a:rPr>
                <a:t>03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3245280" y="2331973"/>
            <a:ext cx="914014" cy="914014"/>
            <a:chOff x="3245280" y="2331973"/>
            <a:chExt cx="914014" cy="914014"/>
          </a:xfrm>
        </p:grpSpPr>
        <p:grpSp>
          <p:nvGrpSpPr>
            <p:cNvPr id="37" name="组合 36"/>
            <p:cNvGrpSpPr/>
            <p:nvPr/>
          </p:nvGrpSpPr>
          <p:grpSpPr>
            <a:xfrm>
              <a:off x="3245280" y="2331973"/>
              <a:ext cx="914014" cy="914014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38" name="同心圆 3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 flip="none" rotWithShape="1">
                <a:gsLst>
                  <a:gs pos="0">
                    <a:schemeClr val="accent5">
                      <a:shade val="30000"/>
                      <a:satMod val="115000"/>
                    </a:schemeClr>
                  </a:gs>
                  <a:gs pos="50000">
                    <a:schemeClr val="accent5">
                      <a:shade val="67500"/>
                      <a:satMod val="115000"/>
                    </a:schemeClr>
                  </a:gs>
                  <a:gs pos="100000">
                    <a:schemeClr val="accent5">
                      <a:shade val="100000"/>
                      <a:satMod val="115000"/>
                    </a:schemeClr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39" name="椭圆 38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shade val="30000"/>
                      <a:satMod val="115000"/>
                    </a:schemeClr>
                  </a:gs>
                  <a:gs pos="50000">
                    <a:schemeClr val="accent5">
                      <a:shade val="67500"/>
                      <a:satMod val="115000"/>
                    </a:schemeClr>
                  </a:gs>
                  <a:gs pos="100000">
                    <a:schemeClr val="accent5">
                      <a:shade val="100000"/>
                      <a:satMod val="115000"/>
                    </a:schemeClr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3411181" y="2594635"/>
              <a:ext cx="465455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000">
                  <a:solidFill>
                    <a:schemeClr val="bg1"/>
                  </a:solidFill>
                  <a:latin charset="0" pitchFamily="2" typeface="Watford DB"/>
                  <a:ea charset="-122" pitchFamily="50" typeface="造字工房劲黑（非商用）常规体"/>
                </a:rPr>
                <a:t>02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278794" y="3334906"/>
            <a:ext cx="914014" cy="914014"/>
            <a:chOff x="1278794" y="3334906"/>
            <a:chExt cx="914014" cy="914014"/>
          </a:xfrm>
        </p:grpSpPr>
        <p:grpSp>
          <p:nvGrpSpPr>
            <p:cNvPr id="27" name="组合 26"/>
            <p:cNvGrpSpPr/>
            <p:nvPr/>
          </p:nvGrpSpPr>
          <p:grpSpPr>
            <a:xfrm>
              <a:off x="1278794" y="3334906"/>
              <a:ext cx="914014" cy="914014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28" name="同心圆 2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rgbClr val="FF9933"/>
                  </a:gs>
                  <a:gs pos="100000">
                    <a:srgbClr val="FFC000"/>
                  </a:gs>
                </a:gsLst>
                <a:lin ang="6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392112" y="760412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rgbClr val="FF9933"/>
                  </a:gs>
                  <a:gs pos="100000">
                    <a:srgbClr val="FFC000"/>
                  </a:gs>
                </a:gsLst>
                <a:lin ang="60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1443719" y="3591858"/>
              <a:ext cx="465455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000">
                  <a:solidFill>
                    <a:schemeClr val="bg1"/>
                  </a:solidFill>
                  <a:latin charset="0" pitchFamily="2" typeface="Watford DB"/>
                  <a:ea charset="-122" pitchFamily="50" typeface="造字工房劲黑（非商用）常规体"/>
                </a:rPr>
                <a:t>01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</p:spTree>
    <p:custDataLst>
      <p:tags r:id="rId3"/>
    </p:custDataLst>
    <p:extLst>
      <p:ext uri="{BB962C8B-B14F-4D97-AF65-F5344CB8AC3E}">
        <p14:creationId val="2028839106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id="2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2" presetSubtype="4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12" presetSubtype="8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7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2" presetSubtype="4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12" presetSubtype="8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4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5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12" presetSubtype="8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8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9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51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53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56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59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62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6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66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25"/>
      <p:bldP grpId="0" spid="40"/>
      <p:bldP grpId="0" spid="41"/>
      <p:bldP grpId="0" spid="42"/>
      <p:bldP grpId="0" spid="43"/>
      <p:bldP grpId="0" spid="44"/>
      <p:bldP grpId="0" spid="45"/>
      <p:bldP grpId="0" spid="31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pc="300" sz="2000">
                <a:latin charset="-122" pitchFamily="2" typeface="方正兰亭细黑_GBK"/>
                <a:ea charset="-122" pitchFamily="2" typeface="方正兰亭细黑_GBK"/>
              </a:rPr>
              <a:t>团队合作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1238567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TEAMWORK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09404" y="950663"/>
            <a:ext cx="7650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建立在团队的基础之上，发挥团队精神、互补互助以达到团队最大工作效率的能力。对于团队的成员来说，不仅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要有个人能力，更需要有在不同的位置上各尽所能、与其他成员协调合作的能力。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695368" y="3811490"/>
            <a:ext cx="1721136" cy="548848"/>
            <a:chOff x="695368" y="3811490"/>
            <a:chExt cx="1721136" cy="548848"/>
          </a:xfrm>
        </p:grpSpPr>
        <p:grpSp>
          <p:nvGrpSpPr>
            <p:cNvPr id="52" name="组合 51"/>
            <p:cNvGrpSpPr/>
            <p:nvPr/>
          </p:nvGrpSpPr>
          <p:grpSpPr>
            <a:xfrm>
              <a:off x="695368" y="3811490"/>
              <a:ext cx="1721136" cy="548848"/>
              <a:chOff x="4304043" y="1286668"/>
              <a:chExt cx="3837944" cy="2757793"/>
            </a:xfrm>
            <a:effectLst>
              <a:outerShdw algn="tr" blurRad="381000" dir="8100000" dist="254000" rotWithShape="0">
                <a:prstClr val="black">
                  <a:alpha val="40000"/>
                </a:prstClr>
              </a:outerShdw>
            </a:effectLst>
          </p:grpSpPr>
          <p:sp>
            <p:nvSpPr>
              <p:cNvPr id="53" name="圆角矩形 52"/>
              <p:cNvSpPr/>
              <p:nvPr/>
            </p:nvSpPr>
            <p:spPr>
              <a:xfrm>
                <a:off x="4304043" y="1286668"/>
                <a:ext cx="3837944" cy="2757793"/>
              </a:xfrm>
              <a:prstGeom prst="roundRect">
                <a:avLst/>
              </a:prstGeom>
              <a:gradFill flip="none" rotWithShape="1">
                <a:gsLst>
                  <a:gs pos="0">
                    <a:srgbClr val="FF5050">
                      <a:shade val="30000"/>
                      <a:satMod val="115000"/>
                    </a:srgbClr>
                  </a:gs>
                  <a:gs pos="50000">
                    <a:srgbClr val="FF5050">
                      <a:shade val="67500"/>
                      <a:satMod val="115000"/>
                    </a:srgbClr>
                  </a:gs>
                  <a:gs pos="100000">
                    <a:srgbClr val="FF5050">
                      <a:shade val="100000"/>
                      <a:satMod val="115000"/>
                    </a:srgbClr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4" name="圆角矩形 53"/>
              <p:cNvSpPr/>
              <p:nvPr/>
            </p:nvSpPr>
            <p:spPr>
              <a:xfrm>
                <a:off x="4351930" y="1373339"/>
                <a:ext cx="3742172" cy="2584451"/>
              </a:xfrm>
              <a:prstGeom prst="roundRect">
                <a:avLst/>
              </a:prstGeom>
              <a:gradFill flip="none" rotWithShape="1">
                <a:gsLst>
                  <a:gs pos="0">
                    <a:srgbClr val="FF5050">
                      <a:shade val="30000"/>
                      <a:satMod val="115000"/>
                    </a:srgbClr>
                  </a:gs>
                  <a:gs pos="50000">
                    <a:srgbClr val="FF5050">
                      <a:shade val="67500"/>
                      <a:satMod val="115000"/>
                    </a:srgbClr>
                  </a:gs>
                  <a:gs pos="100000">
                    <a:srgbClr val="FF5050">
                      <a:shade val="100000"/>
                      <a:satMod val="115000"/>
                    </a:srgbClr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62" name="椭圆 61"/>
            <p:cNvSpPr/>
            <p:nvPr/>
          </p:nvSpPr>
          <p:spPr>
            <a:xfrm>
              <a:off x="825405" y="3951961"/>
              <a:ext cx="279463" cy="2794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88900" dir="8100000" dist="63500" rotWithShape="0">
                <a:prstClr val="black">
                  <a:alpha val="5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2173927" y="3285519"/>
            <a:ext cx="1721136" cy="548848"/>
            <a:chOff x="2173927" y="3285519"/>
            <a:chExt cx="1721136" cy="548848"/>
          </a:xfrm>
        </p:grpSpPr>
        <p:grpSp>
          <p:nvGrpSpPr>
            <p:cNvPr id="49" name="组合 48"/>
            <p:cNvGrpSpPr/>
            <p:nvPr/>
          </p:nvGrpSpPr>
          <p:grpSpPr>
            <a:xfrm>
              <a:off x="2173927" y="3285519"/>
              <a:ext cx="1721136" cy="548848"/>
              <a:chOff x="4304043" y="1286668"/>
              <a:chExt cx="3837944" cy="2757793"/>
            </a:xfrm>
            <a:effectLst>
              <a:outerShdw algn="tr" blurRad="381000" dir="8100000" dist="254000" rotWithShape="0">
                <a:prstClr val="black">
                  <a:alpha val="40000"/>
                </a:prstClr>
              </a:outerShdw>
            </a:effectLst>
          </p:grpSpPr>
          <p:sp>
            <p:nvSpPr>
              <p:cNvPr id="50" name="圆角矩形 49"/>
              <p:cNvSpPr/>
              <p:nvPr/>
            </p:nvSpPr>
            <p:spPr>
              <a:xfrm>
                <a:off x="4304043" y="1286668"/>
                <a:ext cx="3837944" cy="2757793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5">
                      <a:shade val="30000"/>
                      <a:satMod val="115000"/>
                    </a:schemeClr>
                  </a:gs>
                  <a:gs pos="50000">
                    <a:schemeClr val="accent5">
                      <a:shade val="67500"/>
                      <a:satMod val="115000"/>
                    </a:schemeClr>
                  </a:gs>
                  <a:gs pos="100000">
                    <a:schemeClr val="accent5">
                      <a:shade val="100000"/>
                      <a:satMod val="115000"/>
                    </a:schemeClr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1" name="圆角矩形 50"/>
              <p:cNvSpPr/>
              <p:nvPr/>
            </p:nvSpPr>
            <p:spPr>
              <a:xfrm>
                <a:off x="4351930" y="1373339"/>
                <a:ext cx="3742172" cy="2584451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5">
                      <a:shade val="30000"/>
                      <a:satMod val="115000"/>
                    </a:schemeClr>
                  </a:gs>
                  <a:gs pos="50000">
                    <a:schemeClr val="accent5">
                      <a:shade val="67500"/>
                      <a:satMod val="115000"/>
                    </a:schemeClr>
                  </a:gs>
                  <a:gs pos="100000">
                    <a:schemeClr val="accent5">
                      <a:shade val="100000"/>
                      <a:satMod val="115000"/>
                    </a:schemeClr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63" name="椭圆 62"/>
            <p:cNvSpPr/>
            <p:nvPr/>
          </p:nvSpPr>
          <p:spPr>
            <a:xfrm>
              <a:off x="2307128" y="3420211"/>
              <a:ext cx="279463" cy="2794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88900" dir="8100000" dist="63500" rotWithShape="0">
                <a:prstClr val="black">
                  <a:alpha val="5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685227" y="2759547"/>
            <a:ext cx="1721136" cy="548848"/>
            <a:chOff x="3685227" y="2759547"/>
            <a:chExt cx="1721136" cy="548848"/>
          </a:xfrm>
        </p:grpSpPr>
        <p:grpSp>
          <p:nvGrpSpPr>
            <p:cNvPr id="46" name="组合 45"/>
            <p:cNvGrpSpPr/>
            <p:nvPr/>
          </p:nvGrpSpPr>
          <p:grpSpPr>
            <a:xfrm>
              <a:off x="3685227" y="2759547"/>
              <a:ext cx="1721136" cy="548848"/>
              <a:chOff x="4304043" y="1286668"/>
              <a:chExt cx="3837944" cy="2757793"/>
            </a:xfrm>
            <a:effectLst>
              <a:outerShdw algn="tr" blurRad="381000" dir="8100000" dist="254000" rotWithShape="0">
                <a:prstClr val="black">
                  <a:alpha val="40000"/>
                </a:prstClr>
              </a:outerShdw>
            </a:effectLst>
          </p:grpSpPr>
          <p:sp>
            <p:nvSpPr>
              <p:cNvPr id="47" name="圆角矩形 46"/>
              <p:cNvSpPr/>
              <p:nvPr/>
            </p:nvSpPr>
            <p:spPr>
              <a:xfrm>
                <a:off x="4304043" y="1286668"/>
                <a:ext cx="3837944" cy="2757793"/>
              </a:xfrm>
              <a:prstGeom prst="roundRect">
                <a:avLst/>
              </a:prstGeom>
              <a:gradFill>
                <a:gsLst>
                  <a:gs pos="0">
                    <a:srgbClr val="FF9933"/>
                  </a:gs>
                  <a:gs pos="100000">
                    <a:srgbClr val="FFC000"/>
                  </a:gs>
                </a:gsLst>
                <a:lin ang="60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8" name="圆角矩形 47"/>
              <p:cNvSpPr/>
              <p:nvPr/>
            </p:nvSpPr>
            <p:spPr>
              <a:xfrm>
                <a:off x="4351930" y="1373339"/>
                <a:ext cx="3742172" cy="2584451"/>
              </a:xfrm>
              <a:prstGeom prst="roundRect">
                <a:avLst/>
              </a:prstGeom>
              <a:gradFill>
                <a:gsLst>
                  <a:gs pos="0">
                    <a:srgbClr val="FF9933"/>
                  </a:gs>
                  <a:gs pos="100000">
                    <a:srgbClr val="FFC000"/>
                  </a:gs>
                </a:gsLst>
                <a:lin ang="6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64" name="椭圆 63"/>
            <p:cNvSpPr/>
            <p:nvPr/>
          </p:nvSpPr>
          <p:spPr>
            <a:xfrm>
              <a:off x="3829063" y="2894239"/>
              <a:ext cx="279463" cy="2794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88900" dir="8100000" dist="63500" rotWithShape="0">
                <a:prstClr val="black">
                  <a:alpha val="5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5204626" y="2233575"/>
            <a:ext cx="1721136" cy="548848"/>
            <a:chOff x="5204626" y="2233575"/>
            <a:chExt cx="1721136" cy="548848"/>
          </a:xfrm>
        </p:grpSpPr>
        <p:grpSp>
          <p:nvGrpSpPr>
            <p:cNvPr id="43" name="组合 42"/>
            <p:cNvGrpSpPr/>
            <p:nvPr/>
          </p:nvGrpSpPr>
          <p:grpSpPr>
            <a:xfrm>
              <a:off x="5204626" y="2233575"/>
              <a:ext cx="1721136" cy="548848"/>
              <a:chOff x="4304043" y="1286668"/>
              <a:chExt cx="3837944" cy="2757793"/>
            </a:xfrm>
            <a:effectLst>
              <a:outerShdw algn="tr" blurRad="381000" dir="8100000" dist="254000" rotWithShape="0">
                <a:prstClr val="black">
                  <a:alpha val="40000"/>
                </a:prstClr>
              </a:outerShdw>
            </a:effectLst>
          </p:grpSpPr>
          <p:sp>
            <p:nvSpPr>
              <p:cNvPr id="44" name="圆角矩形 43"/>
              <p:cNvSpPr/>
              <p:nvPr/>
            </p:nvSpPr>
            <p:spPr>
              <a:xfrm>
                <a:off x="4304043" y="1286668"/>
                <a:ext cx="3837944" cy="2757793"/>
              </a:xfrm>
              <a:prstGeom prst="roundRect">
                <a:avLst/>
              </a:prstGeom>
              <a:gradFill flip="none" rotWithShape="1">
                <a:gsLst>
                  <a:gs pos="0">
                    <a:srgbClr val="009900">
                      <a:shade val="30000"/>
                      <a:satMod val="115000"/>
                    </a:srgbClr>
                  </a:gs>
                  <a:gs pos="50000">
                    <a:srgbClr val="009900">
                      <a:shade val="67500"/>
                      <a:satMod val="115000"/>
                    </a:srgbClr>
                  </a:gs>
                  <a:gs pos="100000">
                    <a:srgbClr val="009900">
                      <a:shade val="100000"/>
                      <a:satMod val="115000"/>
                    </a:srgbClr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5" name="圆角矩形 44"/>
              <p:cNvSpPr/>
              <p:nvPr/>
            </p:nvSpPr>
            <p:spPr>
              <a:xfrm>
                <a:off x="4351930" y="1373339"/>
                <a:ext cx="3742172" cy="2584451"/>
              </a:xfrm>
              <a:prstGeom prst="roundRect">
                <a:avLst/>
              </a:prstGeom>
              <a:gradFill flip="none" rotWithShape="1">
                <a:gsLst>
                  <a:gs pos="0">
                    <a:srgbClr val="009900">
                      <a:shade val="30000"/>
                      <a:satMod val="115000"/>
                    </a:srgbClr>
                  </a:gs>
                  <a:gs pos="50000">
                    <a:srgbClr val="009900">
                      <a:shade val="67500"/>
                      <a:satMod val="115000"/>
                    </a:srgbClr>
                  </a:gs>
                  <a:gs pos="100000">
                    <a:srgbClr val="009900">
                      <a:shade val="100000"/>
                      <a:satMod val="115000"/>
                    </a:srgbClr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65" name="椭圆 64"/>
            <p:cNvSpPr/>
            <p:nvPr/>
          </p:nvSpPr>
          <p:spPr>
            <a:xfrm>
              <a:off x="5384889" y="2368267"/>
              <a:ext cx="279463" cy="2794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algn="tr" blurRad="88900" dir="8100000" dist="63500" rotWithShape="0">
                <a:prstClr val="black">
                  <a:alpha val="5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723643" y="1707603"/>
            <a:ext cx="1721136" cy="548848"/>
            <a:chOff x="6723643" y="1707603"/>
            <a:chExt cx="1721136" cy="548848"/>
          </a:xfrm>
        </p:grpSpPr>
        <p:grpSp>
          <p:nvGrpSpPr>
            <p:cNvPr id="55" name="组合 54"/>
            <p:cNvGrpSpPr/>
            <p:nvPr/>
          </p:nvGrpSpPr>
          <p:grpSpPr>
            <a:xfrm>
              <a:off x="6723643" y="1707603"/>
              <a:ext cx="1721136" cy="548848"/>
              <a:chOff x="4304043" y="1286668"/>
              <a:chExt cx="3837944" cy="2757793"/>
            </a:xfrm>
            <a:effectLst>
              <a:outerShdw algn="tr" blurRad="381000" dir="8100000" dist="254000" rotWithShape="0">
                <a:prstClr val="black">
                  <a:alpha val="40000"/>
                </a:prstClr>
              </a:outerShdw>
            </a:effectLst>
          </p:grpSpPr>
          <p:sp>
            <p:nvSpPr>
              <p:cNvPr id="56" name="圆角矩形 55"/>
              <p:cNvSpPr/>
              <p:nvPr/>
            </p:nvSpPr>
            <p:spPr>
              <a:xfrm>
                <a:off x="4304043" y="1286668"/>
                <a:ext cx="3837944" cy="2757793"/>
              </a:xfrm>
              <a:prstGeom prst="roundRect">
                <a:avLst/>
              </a:prstGeom>
              <a:gradFill>
                <a:gsLst>
                  <a:gs pos="62000">
                    <a:schemeClr val="bg1">
                      <a:lumMod val="9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7" name="圆角矩形 56"/>
              <p:cNvSpPr/>
              <p:nvPr/>
            </p:nvSpPr>
            <p:spPr>
              <a:xfrm>
                <a:off x="4351930" y="1373339"/>
                <a:ext cx="3742172" cy="2584451"/>
              </a:xfrm>
              <a:prstGeom prst="roundRect">
                <a:avLst/>
              </a:prstGeom>
              <a:gradFill>
                <a:gsLst>
                  <a:gs pos="42000">
                    <a:srgbClr val="F0F0F0"/>
                  </a:gs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66" name="椭圆 65"/>
            <p:cNvSpPr/>
            <p:nvPr/>
          </p:nvSpPr>
          <p:spPr>
            <a:xfrm>
              <a:off x="6904288" y="1842295"/>
              <a:ext cx="279463" cy="27946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>
              <a:outerShdw algn="tr" blurRad="88900" dir="8100000" dist="63500" rotWithShape="0">
                <a:prstClr val="black">
                  <a:alpha val="5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1104868" y="3943670"/>
            <a:ext cx="1198880" cy="33528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表达与沟通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630574" y="3390665"/>
            <a:ext cx="995680" cy="33528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做事主动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108526" y="2890094"/>
            <a:ext cx="1402080" cy="33528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敬业的品质 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677074" y="2355632"/>
            <a:ext cx="1198880" cy="33528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宽容与合作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217402" y="1827822"/>
            <a:ext cx="995680" cy="33528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全局观念</a:t>
            </a:r>
          </a:p>
        </p:txBody>
      </p:sp>
      <p:grpSp>
        <p:nvGrpSpPr>
          <p:cNvPr id="72" name="组合 71"/>
          <p:cNvGrpSpPr/>
          <p:nvPr/>
        </p:nvGrpSpPr>
        <p:grpSpPr>
          <a:xfrm>
            <a:off x="669337" y="1645497"/>
            <a:ext cx="435531" cy="435531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73" name="同心圆 7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74" name="椭圆 73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0" name="椭圆 79"/>
          <p:cNvSpPr/>
          <p:nvPr/>
        </p:nvSpPr>
        <p:spPr>
          <a:xfrm>
            <a:off x="7794388" y="4243976"/>
            <a:ext cx="500908" cy="500908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1" name="椭圆 80"/>
          <p:cNvSpPr/>
          <p:nvPr/>
        </p:nvSpPr>
        <p:spPr>
          <a:xfrm>
            <a:off x="8423305" y="3522698"/>
            <a:ext cx="274777" cy="274777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2" name="组合 81"/>
          <p:cNvGrpSpPr/>
          <p:nvPr/>
        </p:nvGrpSpPr>
        <p:grpSpPr>
          <a:xfrm>
            <a:off x="1397585" y="2038036"/>
            <a:ext cx="387220" cy="387220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98" name="同心圆 9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01" name="椭圆 100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2" name="组合 101"/>
          <p:cNvGrpSpPr/>
          <p:nvPr/>
        </p:nvGrpSpPr>
        <p:grpSpPr>
          <a:xfrm>
            <a:off x="7183751" y="4563355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04" name="同心圆 10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05" name="椭圆 104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7316009" y="3897255"/>
            <a:ext cx="287919" cy="287919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07" name="同心圆 10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08" name="椭圆 107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09" name="椭圆 108"/>
          <p:cNvSpPr/>
          <p:nvPr/>
        </p:nvSpPr>
        <p:spPr>
          <a:xfrm>
            <a:off x="1572773" y="1714183"/>
            <a:ext cx="274777" cy="274777"/>
          </a:xfrm>
          <a:prstGeom prst="ellipse">
            <a:avLst/>
          </a:prstGeom>
          <a:solidFill>
            <a:srgbClr val="FF9933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0" name="椭圆 109"/>
          <p:cNvSpPr/>
          <p:nvPr/>
        </p:nvSpPr>
        <p:spPr>
          <a:xfrm>
            <a:off x="767327" y="2356561"/>
            <a:ext cx="137389" cy="137389"/>
          </a:xfrm>
          <a:prstGeom prst="ellipse">
            <a:avLst/>
          </a:prstGeom>
          <a:solidFill>
            <a:srgbClr val="FF9933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11" name="组合 110"/>
          <p:cNvGrpSpPr/>
          <p:nvPr/>
        </p:nvGrpSpPr>
        <p:grpSpPr>
          <a:xfrm>
            <a:off x="8411685" y="3951960"/>
            <a:ext cx="408377" cy="408377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112" name="同心圆 11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13" name="椭圆 112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14" name="椭圆 113"/>
          <p:cNvSpPr/>
          <p:nvPr/>
        </p:nvSpPr>
        <p:spPr>
          <a:xfrm>
            <a:off x="6629511" y="4508355"/>
            <a:ext cx="274777" cy="274777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5" name="椭圆 114"/>
          <p:cNvSpPr/>
          <p:nvPr/>
        </p:nvSpPr>
        <p:spPr>
          <a:xfrm>
            <a:off x="1104868" y="2696479"/>
            <a:ext cx="137389" cy="137389"/>
          </a:xfrm>
          <a:prstGeom prst="ellipse">
            <a:avLst/>
          </a:prstGeom>
          <a:solidFill>
            <a:srgbClr val="FF9933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18" name="组合 117"/>
          <p:cNvGrpSpPr/>
          <p:nvPr/>
        </p:nvGrpSpPr>
        <p:grpSpPr>
          <a:xfrm>
            <a:off x="2318171" y="2121758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19" name="同心圆 11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20" name="椭圆 119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21" name="椭圆 120"/>
          <p:cNvSpPr/>
          <p:nvPr/>
        </p:nvSpPr>
        <p:spPr>
          <a:xfrm>
            <a:off x="8585278" y="4784918"/>
            <a:ext cx="137389" cy="137389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7" name="TextBox 66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  <p:grpSp>
        <p:nvGrpSpPr>
          <p:cNvPr id="68" name="组合 67"/>
          <p:cNvGrpSpPr/>
          <p:nvPr/>
        </p:nvGrpSpPr>
        <p:grpSpPr>
          <a:xfrm>
            <a:off x="3861699" y="2917222"/>
            <a:ext cx="214189" cy="211981"/>
            <a:chOff x="6967126" y="4092464"/>
            <a:chExt cx="453105" cy="448433"/>
          </a:xfrm>
          <a:solidFill>
            <a:srgbClr val="FF9933"/>
          </a:solidFill>
          <a:effectLst/>
        </p:grpSpPr>
        <p:sp>
          <p:nvSpPr>
            <p:cNvPr id="69" name="Freeform 136"/>
            <p:cNvSpPr/>
            <p:nvPr/>
          </p:nvSpPr>
          <p:spPr bwMode="auto">
            <a:xfrm>
              <a:off x="6967126" y="4343773"/>
              <a:ext cx="453105" cy="197124"/>
            </a:xfrm>
            <a:custGeom>
              <a:gdLst>
                <a:gd fmla="*/ 103 w 205" name="T0"/>
                <a:gd fmla="*/ 19 h 89" name="T1"/>
                <a:gd fmla="*/ 47 w 205" name="T2"/>
                <a:gd fmla="*/ 0 h 89" name="T3"/>
                <a:gd fmla="*/ 0 w 205" name="T4"/>
                <a:gd fmla="*/ 0 h 89" name="T5"/>
                <a:gd fmla="*/ 0 w 205" name="T6"/>
                <a:gd fmla="*/ 67 h 89" name="T7"/>
                <a:gd fmla="*/ 22 w 205" name="T8"/>
                <a:gd fmla="*/ 89 h 89" name="T9"/>
                <a:gd fmla="*/ 183 w 205" name="T10"/>
                <a:gd fmla="*/ 89 h 89" name="T11"/>
                <a:gd fmla="*/ 205 w 205" name="T12"/>
                <a:gd fmla="*/ 67 h 89" name="T13"/>
                <a:gd fmla="*/ 205 w 205" name="T14"/>
                <a:gd fmla="*/ 0 h 89" name="T15"/>
                <a:gd fmla="*/ 158 w 205" name="T16"/>
                <a:gd fmla="*/ 0 h 89" name="T17"/>
                <a:gd fmla="*/ 103 w 205" name="T18"/>
                <a:gd fmla="*/ 19 h 8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9" w="205">
                  <a:moveTo>
                    <a:pt x="103" y="19"/>
                  </a:moveTo>
                  <a:cubicBezTo>
                    <a:pt x="82" y="19"/>
                    <a:pt x="62" y="12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9"/>
                    <a:pt x="10" y="89"/>
                    <a:pt x="22" y="89"/>
                  </a:cubicBezTo>
                  <a:cubicBezTo>
                    <a:pt x="183" y="89"/>
                    <a:pt x="183" y="89"/>
                    <a:pt x="183" y="89"/>
                  </a:cubicBezTo>
                  <a:cubicBezTo>
                    <a:pt x="195" y="89"/>
                    <a:pt x="205" y="79"/>
                    <a:pt x="205" y="67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43" y="12"/>
                    <a:pt x="124" y="19"/>
                    <a:pt x="10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70" name="Freeform 137"/>
            <p:cNvSpPr>
              <a:spLocks noEditPoints="1"/>
            </p:cNvSpPr>
            <p:nvPr/>
          </p:nvSpPr>
          <p:spPr bwMode="auto">
            <a:xfrm>
              <a:off x="6967126" y="4092464"/>
              <a:ext cx="453105" cy="260652"/>
            </a:xfrm>
            <a:custGeom>
              <a:gdLst>
                <a:gd fmla="*/ 183 w 205" name="T0"/>
                <a:gd fmla="*/ 42 h 118" name="T1"/>
                <a:gd fmla="*/ 180 w 205" name="T2"/>
                <a:gd fmla="*/ 42 h 118" name="T3"/>
                <a:gd fmla="*/ 154 w 205" name="T4"/>
                <a:gd fmla="*/ 42 h 118" name="T5"/>
                <a:gd fmla="*/ 154 w 205" name="T6"/>
                <a:gd fmla="*/ 22 h 118" name="T7"/>
                <a:gd fmla="*/ 132 w 205" name="T8"/>
                <a:gd fmla="*/ 0 h 118" name="T9"/>
                <a:gd fmla="*/ 73 w 205" name="T10"/>
                <a:gd fmla="*/ 0 h 118" name="T11"/>
                <a:gd fmla="*/ 51 w 205" name="T12"/>
                <a:gd fmla="*/ 22 h 118" name="T13"/>
                <a:gd fmla="*/ 51 w 205" name="T14"/>
                <a:gd fmla="*/ 42 h 118" name="T15"/>
                <a:gd fmla="*/ 25 w 205" name="T16"/>
                <a:gd fmla="*/ 42 h 118" name="T17"/>
                <a:gd fmla="*/ 22 w 205" name="T18"/>
                <a:gd fmla="*/ 42 h 118" name="T19"/>
                <a:gd fmla="*/ 0 w 205" name="T20"/>
                <a:gd fmla="*/ 64 h 118" name="T21"/>
                <a:gd fmla="*/ 0 w 205" name="T22"/>
                <a:gd fmla="*/ 101 h 118" name="T23"/>
                <a:gd fmla="*/ 54 w 205" name="T24"/>
                <a:gd fmla="*/ 101 h 118" name="T25"/>
                <a:gd fmla="*/ 103 w 205" name="T26"/>
                <a:gd fmla="*/ 118 h 118" name="T27"/>
                <a:gd fmla="*/ 151 w 205" name="T28"/>
                <a:gd fmla="*/ 101 h 118" name="T29"/>
                <a:gd fmla="*/ 205 w 205" name="T30"/>
                <a:gd fmla="*/ 101 h 118" name="T31"/>
                <a:gd fmla="*/ 205 w 205" name="T32"/>
                <a:gd fmla="*/ 64 h 118" name="T33"/>
                <a:gd fmla="*/ 183 w 205" name="T34"/>
                <a:gd fmla="*/ 42 h 118" name="T35"/>
                <a:gd fmla="*/ 67 w 205" name="T36"/>
                <a:gd fmla="*/ 26 h 118" name="T37"/>
                <a:gd fmla="*/ 67 w 205" name="T38"/>
                <a:gd fmla="*/ 22 h 118" name="T39"/>
                <a:gd fmla="*/ 73 w 205" name="T40"/>
                <a:gd fmla="*/ 17 h 118" name="T41"/>
                <a:gd fmla="*/ 132 w 205" name="T42"/>
                <a:gd fmla="*/ 17 h 118" name="T43"/>
                <a:gd fmla="*/ 138 w 205" name="T44"/>
                <a:gd fmla="*/ 22 h 118" name="T45"/>
                <a:gd fmla="*/ 138 w 205" name="T46"/>
                <a:gd fmla="*/ 26 h 118" name="T47"/>
                <a:gd fmla="*/ 138 w 205" name="T48"/>
                <a:gd fmla="*/ 42 h 118" name="T49"/>
                <a:gd fmla="*/ 67 w 205" name="T50"/>
                <a:gd fmla="*/ 42 h 118" name="T51"/>
                <a:gd fmla="*/ 67 w 205" name="T52"/>
                <a:gd fmla="*/ 26 h 118" name="T53"/>
                <a:gd fmla="*/ 101 w 205" name="T54"/>
                <a:gd fmla="*/ 101 h 118" name="T55"/>
                <a:gd fmla="*/ 85 w 205" name="T56"/>
                <a:gd fmla="*/ 86 h 118" name="T57"/>
                <a:gd fmla="*/ 101 w 205" name="T58"/>
                <a:gd fmla="*/ 70 h 118" name="T59"/>
                <a:gd fmla="*/ 117 w 205" name="T60"/>
                <a:gd fmla="*/ 86 h 118" name="T61"/>
                <a:gd fmla="*/ 101 w 205" name="T62"/>
                <a:gd fmla="*/ 101 h 118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18" w="205">
                  <a:moveTo>
                    <a:pt x="183" y="42"/>
                  </a:moveTo>
                  <a:cubicBezTo>
                    <a:pt x="180" y="42"/>
                    <a:pt x="180" y="42"/>
                    <a:pt x="180" y="42"/>
                  </a:cubicBezTo>
                  <a:cubicBezTo>
                    <a:pt x="154" y="42"/>
                    <a:pt x="154" y="42"/>
                    <a:pt x="154" y="42"/>
                  </a:cubicBezTo>
                  <a:cubicBezTo>
                    <a:pt x="154" y="22"/>
                    <a:pt x="154" y="22"/>
                    <a:pt x="154" y="22"/>
                  </a:cubicBezTo>
                  <a:cubicBezTo>
                    <a:pt x="154" y="10"/>
                    <a:pt x="144" y="0"/>
                    <a:pt x="132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61" y="0"/>
                    <a:pt x="51" y="10"/>
                    <a:pt x="51" y="2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10" y="42"/>
                    <a:pt x="0" y="52"/>
                    <a:pt x="0" y="64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54" y="101"/>
                    <a:pt x="54" y="101"/>
                    <a:pt x="54" y="101"/>
                  </a:cubicBezTo>
                  <a:cubicBezTo>
                    <a:pt x="67" y="112"/>
                    <a:pt x="84" y="118"/>
                    <a:pt x="103" y="118"/>
                  </a:cubicBezTo>
                  <a:cubicBezTo>
                    <a:pt x="121" y="118"/>
                    <a:pt x="138" y="112"/>
                    <a:pt x="151" y="101"/>
                  </a:cubicBezTo>
                  <a:cubicBezTo>
                    <a:pt x="205" y="101"/>
                    <a:pt x="205" y="101"/>
                    <a:pt x="205" y="101"/>
                  </a:cubicBezTo>
                  <a:cubicBezTo>
                    <a:pt x="205" y="64"/>
                    <a:pt x="205" y="64"/>
                    <a:pt x="205" y="64"/>
                  </a:cubicBezTo>
                  <a:cubicBezTo>
                    <a:pt x="205" y="52"/>
                    <a:pt x="195" y="42"/>
                    <a:pt x="183" y="42"/>
                  </a:cubicBezTo>
                  <a:close/>
                  <a:moveTo>
                    <a:pt x="67" y="26"/>
                  </a:moveTo>
                  <a:cubicBezTo>
                    <a:pt x="67" y="22"/>
                    <a:pt x="67" y="22"/>
                    <a:pt x="67" y="22"/>
                  </a:cubicBezTo>
                  <a:cubicBezTo>
                    <a:pt x="67" y="19"/>
                    <a:pt x="70" y="17"/>
                    <a:pt x="73" y="17"/>
                  </a:cubicBezTo>
                  <a:cubicBezTo>
                    <a:pt x="132" y="17"/>
                    <a:pt x="132" y="17"/>
                    <a:pt x="132" y="17"/>
                  </a:cubicBezTo>
                  <a:cubicBezTo>
                    <a:pt x="135" y="17"/>
                    <a:pt x="138" y="19"/>
                    <a:pt x="138" y="22"/>
                  </a:cubicBezTo>
                  <a:cubicBezTo>
                    <a:pt x="138" y="26"/>
                    <a:pt x="138" y="26"/>
                    <a:pt x="138" y="26"/>
                  </a:cubicBezTo>
                  <a:cubicBezTo>
                    <a:pt x="138" y="42"/>
                    <a:pt x="138" y="42"/>
                    <a:pt x="138" y="42"/>
                  </a:cubicBezTo>
                  <a:cubicBezTo>
                    <a:pt x="67" y="42"/>
                    <a:pt x="67" y="42"/>
                    <a:pt x="67" y="42"/>
                  </a:cubicBezTo>
                  <a:lnTo>
                    <a:pt x="67" y="26"/>
                  </a:lnTo>
                  <a:close/>
                  <a:moveTo>
                    <a:pt x="101" y="101"/>
                  </a:moveTo>
                  <a:cubicBezTo>
                    <a:pt x="92" y="101"/>
                    <a:pt x="85" y="94"/>
                    <a:pt x="85" y="86"/>
                  </a:cubicBezTo>
                  <a:cubicBezTo>
                    <a:pt x="85" y="77"/>
                    <a:pt x="92" y="70"/>
                    <a:pt x="101" y="70"/>
                  </a:cubicBezTo>
                  <a:cubicBezTo>
                    <a:pt x="110" y="70"/>
                    <a:pt x="117" y="77"/>
                    <a:pt x="117" y="86"/>
                  </a:cubicBezTo>
                  <a:cubicBezTo>
                    <a:pt x="117" y="94"/>
                    <a:pt x="110" y="101"/>
                    <a:pt x="101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</p:grpSp>
      <p:grpSp>
        <p:nvGrpSpPr>
          <p:cNvPr id="71" name="Group 4"/>
          <p:cNvGrpSpPr>
            <a:grpSpLocks noChangeAspect="1"/>
          </p:cNvGrpSpPr>
          <p:nvPr/>
        </p:nvGrpSpPr>
        <p:grpSpPr>
          <a:xfrm>
            <a:off x="5432086" y="2381823"/>
            <a:ext cx="185067" cy="216877"/>
            <a:chOff x="1776" y="1776"/>
            <a:chExt cx="64" cy="75"/>
          </a:xfrm>
          <a:solidFill>
            <a:srgbClr val="009900"/>
          </a:solidFill>
          <a:effectLst/>
        </p:grpSpPr>
        <p:sp>
          <p:nvSpPr>
            <p:cNvPr id="75" name="Freeform 5"/>
            <p:cNvSpPr/>
            <p:nvPr/>
          </p:nvSpPr>
          <p:spPr bwMode="auto">
            <a:xfrm>
              <a:off x="1795" y="1779"/>
              <a:ext cx="29" cy="26"/>
            </a:xfrm>
            <a:custGeom>
              <a:gdLst>
                <a:gd fmla="*/ 5 w 11" name="T0"/>
                <a:gd fmla="*/ 10 h 10" name="T1"/>
                <a:gd fmla="*/ 5 w 11" name="T2"/>
                <a:gd fmla="*/ 10 h 10" name="T3"/>
                <a:gd fmla="*/ 11 w 11" name="T4"/>
                <a:gd fmla="*/ 5 h 10" name="T5"/>
                <a:gd fmla="*/ 5 w 11" name="T6"/>
                <a:gd fmla="*/ 0 h 10" name="T7"/>
                <a:gd fmla="*/ 5 w 11" name="T8"/>
                <a:gd fmla="*/ 0 h 10" name="T9"/>
                <a:gd fmla="*/ 0 w 11" name="T10"/>
                <a:gd fmla="*/ 5 h 10" name="T11"/>
                <a:gd fmla="*/ 5 w 11" name="T12"/>
                <a:gd fmla="*/ 10 h 1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" w="11">
                  <a:moveTo>
                    <a:pt x="5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76" name="Freeform 6"/>
            <p:cNvSpPr/>
            <p:nvPr/>
          </p:nvSpPr>
          <p:spPr bwMode="auto">
            <a:xfrm>
              <a:off x="1776" y="1810"/>
              <a:ext cx="64" cy="41"/>
            </a:xfrm>
            <a:custGeom>
              <a:gdLst>
                <a:gd fmla="*/ 23 w 24" name="T0"/>
                <a:gd fmla="*/ 3 h 16" name="T1"/>
                <a:gd fmla="*/ 19 w 24" name="T2"/>
                <a:gd fmla="*/ 0 h 16" name="T3"/>
                <a:gd fmla="*/ 19 w 24" name="T4"/>
                <a:gd fmla="*/ 0 h 16" name="T5"/>
                <a:gd fmla="*/ 17 w 24" name="T6"/>
                <a:gd fmla="*/ 0 h 16" name="T7"/>
                <a:gd fmla="*/ 15 w 24" name="T8"/>
                <a:gd fmla="*/ 5 h 16" name="T9"/>
                <a:gd fmla="*/ 12 w 24" name="T10"/>
                <a:gd fmla="*/ 11 h 16" name="T11"/>
                <a:gd fmla="*/ 14 w 24" name="T12"/>
                <a:gd fmla="*/ 7 h 16" name="T13"/>
                <a:gd fmla="*/ 13 w 24" name="T14"/>
                <a:gd fmla="*/ 1 h 16" name="T15"/>
                <a:gd fmla="*/ 13 w 24" name="T16"/>
                <a:gd fmla="*/ 1 h 16" name="T17"/>
                <a:gd fmla="*/ 12 w 24" name="T18"/>
                <a:gd fmla="*/ 0 h 16" name="T19"/>
                <a:gd fmla="*/ 12 w 24" name="T20"/>
                <a:gd fmla="*/ 0 h 16" name="T21"/>
                <a:gd fmla="*/ 12 w 24" name="T22"/>
                <a:gd fmla="*/ 1 h 16" name="T23"/>
                <a:gd fmla="*/ 12 w 24" name="T24"/>
                <a:gd fmla="*/ 1 h 16" name="T25"/>
                <a:gd fmla="*/ 11 w 24" name="T26"/>
                <a:gd fmla="*/ 7 h 16" name="T27"/>
                <a:gd fmla="*/ 10 w 24" name="T28"/>
                <a:gd fmla="*/ 5 h 16" name="T29"/>
                <a:gd fmla="*/ 8 w 24" name="T30"/>
                <a:gd fmla="*/ 0 h 16" name="T31"/>
                <a:gd fmla="*/ 5 w 24" name="T32"/>
                <a:gd fmla="*/ 0 h 16" name="T33"/>
                <a:gd fmla="*/ 5 w 24" name="T34"/>
                <a:gd fmla="*/ 0 h 16" name="T35"/>
                <a:gd fmla="*/ 1 w 24" name="T36"/>
                <a:gd fmla="*/ 3 h 16" name="T37"/>
                <a:gd fmla="*/ 0 w 24" name="T38"/>
                <a:gd fmla="*/ 16 h 16" name="T39"/>
                <a:gd fmla="*/ 4 w 24" name="T40"/>
                <a:gd fmla="*/ 16 h 16" name="T41"/>
                <a:gd fmla="*/ 4 w 24" name="T42"/>
                <a:gd fmla="*/ 6 h 16" name="T43"/>
                <a:gd fmla="*/ 5 w 24" name="T44"/>
                <a:gd fmla="*/ 6 h 16" name="T45"/>
                <a:gd fmla="*/ 5 w 24" name="T46"/>
                <a:gd fmla="*/ 16 h 16" name="T47"/>
                <a:gd fmla="*/ 12 w 24" name="T48"/>
                <a:gd fmla="*/ 16 h 16" name="T49"/>
                <a:gd fmla="*/ 19 w 24" name="T50"/>
                <a:gd fmla="*/ 16 h 16" name="T51"/>
                <a:gd fmla="*/ 19 w 24" name="T52"/>
                <a:gd fmla="*/ 6 h 16" name="T53"/>
                <a:gd fmla="*/ 19 w 24" name="T54"/>
                <a:gd fmla="*/ 6 h 16" name="T55"/>
                <a:gd fmla="*/ 20 w 24" name="T56"/>
                <a:gd fmla="*/ 6 h 16" name="T57"/>
                <a:gd fmla="*/ 20 w 24" name="T58"/>
                <a:gd fmla="*/ 16 h 16" name="T59"/>
                <a:gd fmla="*/ 23 w 24" name="T60"/>
                <a:gd fmla="*/ 16 h 16" name="T61"/>
                <a:gd fmla="*/ 23 w 24" name="T62"/>
                <a:gd fmla="*/ 3 h 16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6" w="24">
                  <a:moveTo>
                    <a:pt x="23" y="3"/>
                  </a:moveTo>
                  <a:cubicBezTo>
                    <a:pt x="22" y="1"/>
                    <a:pt x="20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5"/>
                    <a:pt x="0" y="11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1"/>
                    <a:pt x="24" y="5"/>
                    <a:pt x="2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77" name="Freeform 7"/>
            <p:cNvSpPr/>
            <p:nvPr/>
          </p:nvSpPr>
          <p:spPr bwMode="auto">
            <a:xfrm>
              <a:off x="1795" y="1776"/>
              <a:ext cx="29" cy="26"/>
            </a:xfrm>
            <a:custGeom>
              <a:gdLst>
                <a:gd fmla="*/ 5 w 11" name="T0"/>
                <a:gd fmla="*/ 10 h 10" name="T1"/>
                <a:gd fmla="*/ 5 w 11" name="T2"/>
                <a:gd fmla="*/ 10 h 10" name="T3"/>
                <a:gd fmla="*/ 11 w 11" name="T4"/>
                <a:gd fmla="*/ 5 h 10" name="T5"/>
                <a:gd fmla="*/ 5 w 11" name="T6"/>
                <a:gd fmla="*/ 0 h 10" name="T7"/>
                <a:gd fmla="*/ 5 w 11" name="T8"/>
                <a:gd fmla="*/ 0 h 10" name="T9"/>
                <a:gd fmla="*/ 0 w 11" name="T10"/>
                <a:gd fmla="*/ 5 h 10" name="T11"/>
                <a:gd fmla="*/ 5 w 11" name="T12"/>
                <a:gd fmla="*/ 10 h 1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" w="11">
                  <a:moveTo>
                    <a:pt x="5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78" name="Freeform 8"/>
            <p:cNvSpPr/>
            <p:nvPr/>
          </p:nvSpPr>
          <p:spPr bwMode="auto">
            <a:xfrm>
              <a:off x="1776" y="1807"/>
              <a:ext cx="64" cy="42"/>
            </a:xfrm>
            <a:custGeom>
              <a:gdLst>
                <a:gd fmla="*/ 23 w 24" name="T0"/>
                <a:gd fmla="*/ 3 h 16" name="T1"/>
                <a:gd fmla="*/ 19 w 24" name="T2"/>
                <a:gd fmla="*/ 0 h 16" name="T3"/>
                <a:gd fmla="*/ 19 w 24" name="T4"/>
                <a:gd fmla="*/ 0 h 16" name="T5"/>
                <a:gd fmla="*/ 17 w 24" name="T6"/>
                <a:gd fmla="*/ 0 h 16" name="T7"/>
                <a:gd fmla="*/ 15 w 24" name="T8"/>
                <a:gd fmla="*/ 5 h 16" name="T9"/>
                <a:gd fmla="*/ 12 w 24" name="T10"/>
                <a:gd fmla="*/ 11 h 16" name="T11"/>
                <a:gd fmla="*/ 14 w 24" name="T12"/>
                <a:gd fmla="*/ 7 h 16" name="T13"/>
                <a:gd fmla="*/ 13 w 24" name="T14"/>
                <a:gd fmla="*/ 1 h 16" name="T15"/>
                <a:gd fmla="*/ 13 w 24" name="T16"/>
                <a:gd fmla="*/ 1 h 16" name="T17"/>
                <a:gd fmla="*/ 12 w 24" name="T18"/>
                <a:gd fmla="*/ 0 h 16" name="T19"/>
                <a:gd fmla="*/ 12 w 24" name="T20"/>
                <a:gd fmla="*/ 0 h 16" name="T21"/>
                <a:gd fmla="*/ 12 w 24" name="T22"/>
                <a:gd fmla="*/ 1 h 16" name="T23"/>
                <a:gd fmla="*/ 12 w 24" name="T24"/>
                <a:gd fmla="*/ 1 h 16" name="T25"/>
                <a:gd fmla="*/ 11 w 24" name="T26"/>
                <a:gd fmla="*/ 7 h 16" name="T27"/>
                <a:gd fmla="*/ 10 w 24" name="T28"/>
                <a:gd fmla="*/ 5 h 16" name="T29"/>
                <a:gd fmla="*/ 8 w 24" name="T30"/>
                <a:gd fmla="*/ 0 h 16" name="T31"/>
                <a:gd fmla="*/ 5 w 24" name="T32"/>
                <a:gd fmla="*/ 0 h 16" name="T33"/>
                <a:gd fmla="*/ 5 w 24" name="T34"/>
                <a:gd fmla="*/ 0 h 16" name="T35"/>
                <a:gd fmla="*/ 1 w 24" name="T36"/>
                <a:gd fmla="*/ 3 h 16" name="T37"/>
                <a:gd fmla="*/ 0 w 24" name="T38"/>
                <a:gd fmla="*/ 16 h 16" name="T39"/>
                <a:gd fmla="*/ 4 w 24" name="T40"/>
                <a:gd fmla="*/ 16 h 16" name="T41"/>
                <a:gd fmla="*/ 4 w 24" name="T42"/>
                <a:gd fmla="*/ 6 h 16" name="T43"/>
                <a:gd fmla="*/ 5 w 24" name="T44"/>
                <a:gd fmla="*/ 6 h 16" name="T45"/>
                <a:gd fmla="*/ 5 w 24" name="T46"/>
                <a:gd fmla="*/ 16 h 16" name="T47"/>
                <a:gd fmla="*/ 12 w 24" name="T48"/>
                <a:gd fmla="*/ 16 h 16" name="T49"/>
                <a:gd fmla="*/ 19 w 24" name="T50"/>
                <a:gd fmla="*/ 16 h 16" name="T51"/>
                <a:gd fmla="*/ 19 w 24" name="T52"/>
                <a:gd fmla="*/ 6 h 16" name="T53"/>
                <a:gd fmla="*/ 19 w 24" name="T54"/>
                <a:gd fmla="*/ 6 h 16" name="T55"/>
                <a:gd fmla="*/ 20 w 24" name="T56"/>
                <a:gd fmla="*/ 6 h 16" name="T57"/>
                <a:gd fmla="*/ 20 w 24" name="T58"/>
                <a:gd fmla="*/ 16 h 16" name="T59"/>
                <a:gd fmla="*/ 23 w 24" name="T60"/>
                <a:gd fmla="*/ 16 h 16" name="T61"/>
                <a:gd fmla="*/ 23 w 24" name="T62"/>
                <a:gd fmla="*/ 3 h 16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6" w="24">
                  <a:moveTo>
                    <a:pt x="23" y="3"/>
                  </a:moveTo>
                  <a:cubicBezTo>
                    <a:pt x="22" y="1"/>
                    <a:pt x="20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5"/>
                    <a:pt x="0" y="11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1"/>
                    <a:pt x="24" y="5"/>
                    <a:pt x="2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</p:grpSp>
      <p:sp>
        <p:nvSpPr>
          <p:cNvPr id="79" name="Freeform 108"/>
          <p:cNvSpPr>
            <a:spLocks noEditPoints="1"/>
          </p:cNvSpPr>
          <p:nvPr/>
        </p:nvSpPr>
        <p:spPr bwMode="auto">
          <a:xfrm>
            <a:off x="856641" y="3982808"/>
            <a:ext cx="216990" cy="217768"/>
          </a:xfrm>
          <a:custGeom>
            <a:gdLst>
              <a:gd fmla="*/ 97 w 115" name="T0"/>
              <a:gd fmla="*/ 48 h 115" name="T1"/>
              <a:gd fmla="*/ 91 w 115" name="T2"/>
              <a:gd fmla="*/ 41 h 115" name="T3"/>
              <a:gd fmla="*/ 102 w 115" name="T4"/>
              <a:gd fmla="*/ 26 h 115" name="T5"/>
              <a:gd fmla="*/ 94 w 115" name="T6"/>
              <a:gd fmla="*/ 13 h 115" name="T7"/>
              <a:gd fmla="*/ 79 w 115" name="T8"/>
              <a:gd fmla="*/ 23 h 115" name="T9"/>
              <a:gd fmla="*/ 70 w 115" name="T10"/>
              <a:gd fmla="*/ 22 h 115" name="T11"/>
              <a:gd fmla="*/ 67 w 115" name="T12"/>
              <a:gd fmla="*/ 3 h 115" name="T13"/>
              <a:gd fmla="*/ 52 w 115" name="T14"/>
              <a:gd fmla="*/ 0 h 115" name="T15"/>
              <a:gd fmla="*/ 48 w 115" name="T16"/>
              <a:gd fmla="*/ 18 h 115" name="T17"/>
              <a:gd fmla="*/ 41 w 115" name="T18"/>
              <a:gd fmla="*/ 24 h 115" name="T19"/>
              <a:gd fmla="*/ 26 w 115" name="T20"/>
              <a:gd fmla="*/ 13 h 115" name="T21"/>
              <a:gd fmla="*/ 13 w 115" name="T22"/>
              <a:gd fmla="*/ 21 h 115" name="T23"/>
              <a:gd fmla="*/ 23 w 115" name="T24"/>
              <a:gd fmla="*/ 36 h 115" name="T25"/>
              <a:gd fmla="*/ 22 w 115" name="T26"/>
              <a:gd fmla="*/ 45 h 115" name="T27"/>
              <a:gd fmla="*/ 4 w 115" name="T28"/>
              <a:gd fmla="*/ 48 h 115" name="T29"/>
              <a:gd fmla="*/ 0 w 115" name="T30"/>
              <a:gd fmla="*/ 63 h 115" name="T31"/>
              <a:gd fmla="*/ 18 w 115" name="T32"/>
              <a:gd fmla="*/ 66 h 115" name="T33"/>
              <a:gd fmla="*/ 24 w 115" name="T34"/>
              <a:gd fmla="*/ 73 h 115" name="T35"/>
              <a:gd fmla="*/ 13 w 115" name="T36"/>
              <a:gd fmla="*/ 89 h 115" name="T37"/>
              <a:gd fmla="*/ 21 w 115" name="T38"/>
              <a:gd fmla="*/ 102 h 115" name="T39"/>
              <a:gd fmla="*/ 36 w 115" name="T40"/>
              <a:gd fmla="*/ 92 h 115" name="T41"/>
              <a:gd fmla="*/ 45 w 115" name="T42"/>
              <a:gd fmla="*/ 92 h 115" name="T43"/>
              <a:gd fmla="*/ 48 w 115" name="T44"/>
              <a:gd fmla="*/ 111 h 115" name="T45"/>
              <a:gd fmla="*/ 63 w 115" name="T46"/>
              <a:gd fmla="*/ 115 h 115" name="T47"/>
              <a:gd fmla="*/ 67 w 115" name="T48"/>
              <a:gd fmla="*/ 97 h 115" name="T49"/>
              <a:gd fmla="*/ 74 w 115" name="T50"/>
              <a:gd fmla="*/ 91 h 115" name="T51"/>
              <a:gd fmla="*/ 89 w 115" name="T52"/>
              <a:gd fmla="*/ 102 h 115" name="T53"/>
              <a:gd fmla="*/ 102 w 115" name="T54"/>
              <a:gd fmla="*/ 94 h 115" name="T55"/>
              <a:gd fmla="*/ 92 w 115" name="T56"/>
              <a:gd fmla="*/ 79 h 115" name="T57"/>
              <a:gd fmla="*/ 93 w 115" name="T58"/>
              <a:gd fmla="*/ 70 h 115" name="T59"/>
              <a:gd fmla="*/ 112 w 115" name="T60"/>
              <a:gd fmla="*/ 66 h 115" name="T61"/>
              <a:gd fmla="*/ 115 w 115" name="T62"/>
              <a:gd fmla="*/ 52 h 115" name="T63"/>
              <a:gd fmla="*/ 58 w 115" name="T64"/>
              <a:gd fmla="*/ 79 h 115" name="T65"/>
              <a:gd fmla="*/ 58 w 115" name="T66"/>
              <a:gd fmla="*/ 36 h 115" name="T67"/>
              <a:gd fmla="*/ 58 w 115" name="T68"/>
              <a:gd fmla="*/ 79 h 115" name="T69"/>
              <a:gd fmla="*/ 49 w 115" name="T70"/>
              <a:gd fmla="*/ 57 h 115" name="T71"/>
              <a:gd fmla="*/ 67 w 115" name="T72"/>
              <a:gd fmla="*/ 57 h 115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115" w="115">
                <a:moveTo>
                  <a:pt x="112" y="48"/>
                </a:moveTo>
                <a:cubicBezTo>
                  <a:pt x="97" y="48"/>
                  <a:pt x="97" y="48"/>
                  <a:pt x="97" y="48"/>
                </a:cubicBezTo>
                <a:cubicBezTo>
                  <a:pt x="95" y="48"/>
                  <a:pt x="93" y="47"/>
                  <a:pt x="93" y="45"/>
                </a:cubicBezTo>
                <a:cubicBezTo>
                  <a:pt x="91" y="41"/>
                  <a:pt x="91" y="41"/>
                  <a:pt x="91" y="41"/>
                </a:cubicBezTo>
                <a:cubicBezTo>
                  <a:pt x="90" y="40"/>
                  <a:pt x="91" y="37"/>
                  <a:pt x="92" y="36"/>
                </a:cubicBezTo>
                <a:cubicBezTo>
                  <a:pt x="102" y="26"/>
                  <a:pt x="102" y="26"/>
                  <a:pt x="102" y="26"/>
                </a:cubicBezTo>
                <a:cubicBezTo>
                  <a:pt x="104" y="24"/>
                  <a:pt x="104" y="22"/>
                  <a:pt x="102" y="21"/>
                </a:cubicBezTo>
                <a:cubicBezTo>
                  <a:pt x="94" y="13"/>
                  <a:pt x="94" y="13"/>
                  <a:pt x="94" y="13"/>
                </a:cubicBezTo>
                <a:cubicBezTo>
                  <a:pt x="93" y="11"/>
                  <a:pt x="91" y="11"/>
                  <a:pt x="89" y="13"/>
                </a:cubicBezTo>
                <a:cubicBezTo>
                  <a:pt x="79" y="23"/>
                  <a:pt x="79" y="23"/>
                  <a:pt x="79" y="23"/>
                </a:cubicBezTo>
                <a:cubicBezTo>
                  <a:pt x="78" y="24"/>
                  <a:pt x="75" y="25"/>
                  <a:pt x="74" y="24"/>
                </a:cubicBezTo>
                <a:cubicBezTo>
                  <a:pt x="70" y="22"/>
                  <a:pt x="70" y="22"/>
                  <a:pt x="70" y="22"/>
                </a:cubicBezTo>
                <a:cubicBezTo>
                  <a:pt x="68" y="22"/>
                  <a:pt x="67" y="20"/>
                  <a:pt x="67" y="18"/>
                </a:cubicBezTo>
                <a:cubicBezTo>
                  <a:pt x="67" y="3"/>
                  <a:pt x="67" y="3"/>
                  <a:pt x="67" y="3"/>
                </a:cubicBezTo>
                <a:cubicBezTo>
                  <a:pt x="67" y="1"/>
                  <a:pt x="65" y="0"/>
                  <a:pt x="63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0" y="0"/>
                  <a:pt x="48" y="1"/>
                  <a:pt x="48" y="3"/>
                </a:cubicBezTo>
                <a:cubicBezTo>
                  <a:pt x="48" y="18"/>
                  <a:pt x="48" y="18"/>
                  <a:pt x="48" y="18"/>
                </a:cubicBezTo>
                <a:cubicBezTo>
                  <a:pt x="48" y="20"/>
                  <a:pt x="47" y="22"/>
                  <a:pt x="45" y="22"/>
                </a:cubicBezTo>
                <a:cubicBezTo>
                  <a:pt x="41" y="24"/>
                  <a:pt x="41" y="24"/>
                  <a:pt x="41" y="24"/>
                </a:cubicBezTo>
                <a:cubicBezTo>
                  <a:pt x="40" y="25"/>
                  <a:pt x="37" y="24"/>
                  <a:pt x="36" y="23"/>
                </a:cubicBezTo>
                <a:cubicBezTo>
                  <a:pt x="26" y="13"/>
                  <a:pt x="26" y="13"/>
                  <a:pt x="26" y="13"/>
                </a:cubicBezTo>
                <a:cubicBezTo>
                  <a:pt x="25" y="11"/>
                  <a:pt x="22" y="11"/>
                  <a:pt x="21" y="13"/>
                </a:cubicBezTo>
                <a:cubicBezTo>
                  <a:pt x="13" y="21"/>
                  <a:pt x="13" y="21"/>
                  <a:pt x="13" y="21"/>
                </a:cubicBezTo>
                <a:cubicBezTo>
                  <a:pt x="12" y="22"/>
                  <a:pt x="12" y="24"/>
                  <a:pt x="13" y="26"/>
                </a:cubicBezTo>
                <a:cubicBezTo>
                  <a:pt x="23" y="36"/>
                  <a:pt x="23" y="36"/>
                  <a:pt x="23" y="36"/>
                </a:cubicBezTo>
                <a:cubicBezTo>
                  <a:pt x="24" y="37"/>
                  <a:pt x="25" y="40"/>
                  <a:pt x="24" y="41"/>
                </a:cubicBezTo>
                <a:cubicBezTo>
                  <a:pt x="22" y="45"/>
                  <a:pt x="22" y="45"/>
                  <a:pt x="22" y="45"/>
                </a:cubicBezTo>
                <a:cubicBezTo>
                  <a:pt x="22" y="47"/>
                  <a:pt x="20" y="48"/>
                  <a:pt x="18" y="48"/>
                </a:cubicBezTo>
                <a:cubicBezTo>
                  <a:pt x="4" y="48"/>
                  <a:pt x="4" y="48"/>
                  <a:pt x="4" y="48"/>
                </a:cubicBezTo>
                <a:cubicBezTo>
                  <a:pt x="2" y="48"/>
                  <a:pt x="0" y="50"/>
                  <a:pt x="0" y="52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5"/>
                  <a:pt x="2" y="66"/>
                  <a:pt x="4" y="66"/>
                </a:cubicBezTo>
                <a:cubicBezTo>
                  <a:pt x="18" y="66"/>
                  <a:pt x="18" y="66"/>
                  <a:pt x="18" y="66"/>
                </a:cubicBezTo>
                <a:cubicBezTo>
                  <a:pt x="20" y="66"/>
                  <a:pt x="22" y="68"/>
                  <a:pt x="22" y="70"/>
                </a:cubicBezTo>
                <a:cubicBezTo>
                  <a:pt x="24" y="73"/>
                  <a:pt x="24" y="73"/>
                  <a:pt x="24" y="73"/>
                </a:cubicBezTo>
                <a:cubicBezTo>
                  <a:pt x="25" y="75"/>
                  <a:pt x="24" y="78"/>
                  <a:pt x="23" y="79"/>
                </a:cubicBezTo>
                <a:cubicBezTo>
                  <a:pt x="13" y="89"/>
                  <a:pt x="13" y="89"/>
                  <a:pt x="13" y="89"/>
                </a:cubicBezTo>
                <a:cubicBezTo>
                  <a:pt x="12" y="90"/>
                  <a:pt x="12" y="93"/>
                  <a:pt x="13" y="94"/>
                </a:cubicBezTo>
                <a:cubicBezTo>
                  <a:pt x="21" y="102"/>
                  <a:pt x="21" y="102"/>
                  <a:pt x="21" y="102"/>
                </a:cubicBezTo>
                <a:cubicBezTo>
                  <a:pt x="22" y="103"/>
                  <a:pt x="25" y="103"/>
                  <a:pt x="26" y="102"/>
                </a:cubicBezTo>
                <a:cubicBezTo>
                  <a:pt x="36" y="92"/>
                  <a:pt x="36" y="92"/>
                  <a:pt x="36" y="92"/>
                </a:cubicBezTo>
                <a:cubicBezTo>
                  <a:pt x="37" y="90"/>
                  <a:pt x="40" y="90"/>
                  <a:pt x="41" y="91"/>
                </a:cubicBezTo>
                <a:cubicBezTo>
                  <a:pt x="45" y="92"/>
                  <a:pt x="45" y="92"/>
                  <a:pt x="45" y="92"/>
                </a:cubicBezTo>
                <a:cubicBezTo>
                  <a:pt x="47" y="93"/>
                  <a:pt x="48" y="95"/>
                  <a:pt x="48" y="97"/>
                </a:cubicBezTo>
                <a:cubicBezTo>
                  <a:pt x="48" y="111"/>
                  <a:pt x="48" y="111"/>
                  <a:pt x="48" y="111"/>
                </a:cubicBezTo>
                <a:cubicBezTo>
                  <a:pt x="48" y="113"/>
                  <a:pt x="50" y="115"/>
                  <a:pt x="52" y="115"/>
                </a:cubicBezTo>
                <a:cubicBezTo>
                  <a:pt x="63" y="115"/>
                  <a:pt x="63" y="115"/>
                  <a:pt x="63" y="115"/>
                </a:cubicBezTo>
                <a:cubicBezTo>
                  <a:pt x="65" y="115"/>
                  <a:pt x="67" y="113"/>
                  <a:pt x="67" y="111"/>
                </a:cubicBezTo>
                <a:cubicBezTo>
                  <a:pt x="67" y="97"/>
                  <a:pt x="67" y="97"/>
                  <a:pt x="67" y="97"/>
                </a:cubicBezTo>
                <a:cubicBezTo>
                  <a:pt x="67" y="95"/>
                  <a:pt x="68" y="93"/>
                  <a:pt x="70" y="92"/>
                </a:cubicBezTo>
                <a:cubicBezTo>
                  <a:pt x="74" y="91"/>
                  <a:pt x="74" y="91"/>
                  <a:pt x="74" y="91"/>
                </a:cubicBezTo>
                <a:cubicBezTo>
                  <a:pt x="75" y="90"/>
                  <a:pt x="78" y="90"/>
                  <a:pt x="79" y="92"/>
                </a:cubicBezTo>
                <a:cubicBezTo>
                  <a:pt x="89" y="102"/>
                  <a:pt x="89" y="102"/>
                  <a:pt x="89" y="102"/>
                </a:cubicBezTo>
                <a:cubicBezTo>
                  <a:pt x="91" y="103"/>
                  <a:pt x="93" y="103"/>
                  <a:pt x="94" y="102"/>
                </a:cubicBezTo>
                <a:cubicBezTo>
                  <a:pt x="102" y="94"/>
                  <a:pt x="102" y="94"/>
                  <a:pt x="102" y="94"/>
                </a:cubicBezTo>
                <a:cubicBezTo>
                  <a:pt x="104" y="93"/>
                  <a:pt x="104" y="90"/>
                  <a:pt x="102" y="89"/>
                </a:cubicBezTo>
                <a:cubicBezTo>
                  <a:pt x="92" y="79"/>
                  <a:pt x="92" y="79"/>
                  <a:pt x="92" y="79"/>
                </a:cubicBezTo>
                <a:cubicBezTo>
                  <a:pt x="91" y="78"/>
                  <a:pt x="90" y="75"/>
                  <a:pt x="91" y="73"/>
                </a:cubicBezTo>
                <a:cubicBezTo>
                  <a:pt x="93" y="70"/>
                  <a:pt x="93" y="70"/>
                  <a:pt x="93" y="70"/>
                </a:cubicBezTo>
                <a:cubicBezTo>
                  <a:pt x="93" y="68"/>
                  <a:pt x="95" y="66"/>
                  <a:pt x="97" y="66"/>
                </a:cubicBezTo>
                <a:cubicBezTo>
                  <a:pt x="112" y="66"/>
                  <a:pt x="112" y="66"/>
                  <a:pt x="112" y="66"/>
                </a:cubicBezTo>
                <a:cubicBezTo>
                  <a:pt x="113" y="66"/>
                  <a:pt x="115" y="65"/>
                  <a:pt x="115" y="63"/>
                </a:cubicBezTo>
                <a:cubicBezTo>
                  <a:pt x="115" y="52"/>
                  <a:pt x="115" y="52"/>
                  <a:pt x="115" y="52"/>
                </a:cubicBezTo>
                <a:cubicBezTo>
                  <a:pt x="115" y="50"/>
                  <a:pt x="113" y="48"/>
                  <a:pt x="112" y="48"/>
                </a:cubicBezTo>
                <a:close/>
                <a:moveTo>
                  <a:pt x="58" y="79"/>
                </a:moveTo>
                <a:cubicBezTo>
                  <a:pt x="46" y="79"/>
                  <a:pt x="36" y="69"/>
                  <a:pt x="36" y="57"/>
                </a:cubicBezTo>
                <a:cubicBezTo>
                  <a:pt x="36" y="46"/>
                  <a:pt x="46" y="36"/>
                  <a:pt x="58" y="36"/>
                </a:cubicBezTo>
                <a:cubicBezTo>
                  <a:pt x="69" y="36"/>
                  <a:pt x="79" y="46"/>
                  <a:pt x="79" y="57"/>
                </a:cubicBezTo>
                <a:cubicBezTo>
                  <a:pt x="79" y="69"/>
                  <a:pt x="69" y="79"/>
                  <a:pt x="58" y="79"/>
                </a:cubicBezTo>
                <a:close/>
                <a:moveTo>
                  <a:pt x="58" y="48"/>
                </a:moveTo>
                <a:cubicBezTo>
                  <a:pt x="53" y="48"/>
                  <a:pt x="49" y="52"/>
                  <a:pt x="49" y="57"/>
                </a:cubicBezTo>
                <a:cubicBezTo>
                  <a:pt x="49" y="62"/>
                  <a:pt x="53" y="66"/>
                  <a:pt x="58" y="66"/>
                </a:cubicBezTo>
                <a:cubicBezTo>
                  <a:pt x="63" y="66"/>
                  <a:pt x="67" y="62"/>
                  <a:pt x="67" y="57"/>
                </a:cubicBezTo>
                <a:cubicBezTo>
                  <a:pt x="67" y="52"/>
                  <a:pt x="63" y="48"/>
                  <a:pt x="58" y="48"/>
                </a:cubicBezTo>
                <a:close/>
              </a:path>
            </a:pathLst>
          </a:custGeom>
          <a:solidFill>
            <a:srgbClr val="FF5050"/>
          </a:solidFill>
          <a:ln>
            <a:noFill/>
          </a:ln>
          <a:effectLst/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  <a:latin charset="0" pitchFamily="34" typeface="Arial"/>
              <a:ea charset="-122" panose="020b0503020204020204" pitchFamily="34" typeface="微软雅黑"/>
              <a:sym charset="0" pitchFamily="34" typeface="Arial"/>
            </a:endParaRPr>
          </a:p>
        </p:txBody>
      </p:sp>
      <p:grpSp>
        <p:nvGrpSpPr>
          <p:cNvPr id="83" name="Group 13"/>
          <p:cNvGrpSpPr>
            <a:grpSpLocks noChangeAspect="1"/>
          </p:cNvGrpSpPr>
          <p:nvPr/>
        </p:nvGrpSpPr>
        <p:grpSpPr>
          <a:xfrm>
            <a:off x="2325143" y="3445031"/>
            <a:ext cx="221915" cy="224537"/>
            <a:chOff x="2426" y="2781"/>
            <a:chExt cx="593" cy="600"/>
          </a:xfrm>
          <a:solidFill>
            <a:schemeClr val="accent5"/>
          </a:solidFill>
          <a:effectLst/>
        </p:grpSpPr>
        <p:sp>
          <p:nvSpPr>
            <p:cNvPr id="84" name="Freeform 14"/>
            <p:cNvSpPr/>
            <p:nvPr/>
          </p:nvSpPr>
          <p:spPr bwMode="auto">
            <a:xfrm>
              <a:off x="2442" y="2805"/>
              <a:ext cx="577" cy="576"/>
            </a:xfrm>
            <a:custGeom>
              <a:gdLst>
                <a:gd fmla="*/ 0 w 241" name="T0"/>
                <a:gd fmla="*/ 115 h 241" name="T1"/>
                <a:gd fmla="*/ 0 w 241" name="T2"/>
                <a:gd fmla="*/ 121 h 241" name="T3"/>
                <a:gd fmla="*/ 121 w 241" name="T4"/>
                <a:gd fmla="*/ 241 h 241" name="T5"/>
                <a:gd fmla="*/ 241 w 241" name="T6"/>
                <a:gd fmla="*/ 121 h 241" name="T7"/>
                <a:gd fmla="*/ 121 w 241" name="T8"/>
                <a:gd fmla="*/ 0 h 241" name="T9"/>
                <a:gd fmla="*/ 121 w 241" name="T10"/>
                <a:gd fmla="*/ 115 h 241" name="T11"/>
                <a:gd fmla="*/ 0 w 241" name="T12"/>
                <a:gd fmla="*/ 115 h 24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41" w="241">
                  <a:moveTo>
                    <a:pt x="0" y="115"/>
                  </a:moveTo>
                  <a:cubicBezTo>
                    <a:pt x="0" y="117"/>
                    <a:pt x="0" y="119"/>
                    <a:pt x="0" y="121"/>
                  </a:cubicBezTo>
                  <a:cubicBezTo>
                    <a:pt x="0" y="187"/>
                    <a:pt x="54" y="241"/>
                    <a:pt x="121" y="241"/>
                  </a:cubicBezTo>
                  <a:cubicBezTo>
                    <a:pt x="187" y="241"/>
                    <a:pt x="241" y="187"/>
                    <a:pt x="241" y="121"/>
                  </a:cubicBezTo>
                  <a:cubicBezTo>
                    <a:pt x="241" y="54"/>
                    <a:pt x="187" y="0"/>
                    <a:pt x="121" y="0"/>
                  </a:cubicBezTo>
                  <a:cubicBezTo>
                    <a:pt x="121" y="115"/>
                    <a:pt x="121" y="115"/>
                    <a:pt x="121" y="115"/>
                  </a:cubicBezTo>
                  <a:lnTo>
                    <a:pt x="0" y="1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  <a:latin charset="0" pitchFamily="34" typeface="Arial"/>
                <a:ea charset="-122" panose="020b0503020204020204" pitchFamily="34" typeface="微软雅黑"/>
                <a:sym charset="0" pitchFamily="34" typeface="Arial"/>
              </a:endParaRPr>
            </a:p>
          </p:txBody>
        </p:sp>
        <p:sp>
          <p:nvSpPr>
            <p:cNvPr id="85" name="Freeform 15"/>
            <p:cNvSpPr>
              <a:spLocks noEditPoints="1"/>
            </p:cNvSpPr>
            <p:nvPr/>
          </p:nvSpPr>
          <p:spPr bwMode="auto">
            <a:xfrm>
              <a:off x="2426" y="2781"/>
              <a:ext cx="275" cy="273"/>
            </a:xfrm>
            <a:custGeom>
              <a:gdLst>
                <a:gd fmla="*/ 0 w 115" name="T0"/>
                <a:gd fmla="*/ 114 h 114" name="T1"/>
                <a:gd fmla="*/ 115 w 115" name="T2"/>
                <a:gd fmla="*/ 114 h 114" name="T3"/>
                <a:gd fmla="*/ 115 w 115" name="T4"/>
                <a:gd fmla="*/ 0 h 114" name="T5"/>
                <a:gd fmla="*/ 0 w 115" name="T6"/>
                <a:gd fmla="*/ 114 h 114" name="T7"/>
                <a:gd fmla="*/ 15 w 115" name="T8"/>
                <a:gd fmla="*/ 104 h 114" name="T9"/>
                <a:gd fmla="*/ 104 w 115" name="T10"/>
                <a:gd fmla="*/ 14 h 114" name="T11"/>
                <a:gd fmla="*/ 104 w 115" name="T12"/>
                <a:gd fmla="*/ 104 h 114" name="T13"/>
                <a:gd fmla="*/ 15 w 115" name="T14"/>
                <a:gd fmla="*/ 104 h 11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14" w="115">
                  <a:moveTo>
                    <a:pt x="0" y="114"/>
                  </a:moveTo>
                  <a:cubicBezTo>
                    <a:pt x="115" y="114"/>
                    <a:pt x="115" y="114"/>
                    <a:pt x="115" y="114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51" y="0"/>
                    <a:pt x="0" y="51"/>
                    <a:pt x="0" y="114"/>
                  </a:cubicBezTo>
                  <a:close/>
                  <a:moveTo>
                    <a:pt x="15" y="104"/>
                  </a:moveTo>
                  <a:cubicBezTo>
                    <a:pt x="15" y="54"/>
                    <a:pt x="55" y="14"/>
                    <a:pt x="104" y="14"/>
                  </a:cubicBezTo>
                  <a:cubicBezTo>
                    <a:pt x="104" y="104"/>
                    <a:pt x="104" y="104"/>
                    <a:pt x="104" y="104"/>
                  </a:cubicBezTo>
                  <a:lnTo>
                    <a:pt x="15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  <a:latin charset="0" pitchFamily="34" typeface="Arial"/>
                <a:ea charset="-122" panose="020b0503020204020204" pitchFamily="34" typeface="微软雅黑"/>
                <a:sym charset="0" pitchFamily="34" typeface="Arial"/>
              </a:endParaRPr>
            </a:p>
          </p:txBody>
        </p:sp>
      </p:grpSp>
      <p:grpSp>
        <p:nvGrpSpPr>
          <p:cNvPr id="86" name="Group 18"/>
          <p:cNvGrpSpPr>
            <a:grpSpLocks noChangeAspect="1"/>
          </p:cNvGrpSpPr>
          <p:nvPr/>
        </p:nvGrpSpPr>
        <p:grpSpPr>
          <a:xfrm>
            <a:off x="6943776" y="1881569"/>
            <a:ext cx="206764" cy="179196"/>
            <a:chOff x="3525" y="1887"/>
            <a:chExt cx="630" cy="546"/>
          </a:xfrm>
          <a:solidFill>
            <a:schemeClr val="bg1"/>
          </a:solidFill>
          <a:effectLst/>
        </p:grpSpPr>
        <p:sp>
          <p:nvSpPr>
            <p:cNvPr id="87" name="Freeform 19"/>
            <p:cNvSpPr/>
            <p:nvPr/>
          </p:nvSpPr>
          <p:spPr bwMode="auto">
            <a:xfrm>
              <a:off x="3623" y="2117"/>
              <a:ext cx="129" cy="227"/>
            </a:xfrm>
            <a:custGeom>
              <a:gdLst>
                <a:gd fmla="*/ 4 w 54" name="T0"/>
                <a:gd fmla="*/ 95 h 95" name="T1"/>
                <a:gd fmla="*/ 49 w 54" name="T2"/>
                <a:gd fmla="*/ 95 h 95" name="T3"/>
                <a:gd fmla="*/ 54 w 54" name="T4"/>
                <a:gd fmla="*/ 90 h 95" name="T5"/>
                <a:gd fmla="*/ 54 w 54" name="T6"/>
                <a:gd fmla="*/ 4 h 95" name="T7"/>
                <a:gd fmla="*/ 49 w 54" name="T8"/>
                <a:gd fmla="*/ 0 h 95" name="T9"/>
                <a:gd fmla="*/ 4 w 54" name="T10"/>
                <a:gd fmla="*/ 0 h 95" name="T11"/>
                <a:gd fmla="*/ 0 w 54" name="T12"/>
                <a:gd fmla="*/ 4 h 95" name="T13"/>
                <a:gd fmla="*/ 0 w 54" name="T14"/>
                <a:gd fmla="*/ 90 h 95" name="T15"/>
                <a:gd fmla="*/ 4 w 54" name="T16"/>
                <a:gd fmla="*/ 95 h 9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95" w="54">
                  <a:moveTo>
                    <a:pt x="4" y="95"/>
                  </a:moveTo>
                  <a:cubicBezTo>
                    <a:pt x="49" y="95"/>
                    <a:pt x="49" y="95"/>
                    <a:pt x="49" y="95"/>
                  </a:cubicBezTo>
                  <a:cubicBezTo>
                    <a:pt x="52" y="95"/>
                    <a:pt x="54" y="93"/>
                    <a:pt x="54" y="90"/>
                  </a:cubicBezTo>
                  <a:cubicBezTo>
                    <a:pt x="54" y="4"/>
                    <a:pt x="54" y="4"/>
                    <a:pt x="54" y="4"/>
                  </a:cubicBezTo>
                  <a:cubicBezTo>
                    <a:pt x="54" y="2"/>
                    <a:pt x="52" y="0"/>
                    <a:pt x="49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3"/>
                    <a:pt x="2" y="95"/>
                    <a:pt x="4" y="9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88" name="Freeform 20"/>
            <p:cNvSpPr/>
            <p:nvPr/>
          </p:nvSpPr>
          <p:spPr bwMode="auto">
            <a:xfrm>
              <a:off x="3809" y="2033"/>
              <a:ext cx="129" cy="311"/>
            </a:xfrm>
            <a:custGeom>
              <a:gdLst>
                <a:gd fmla="*/ 5 w 54" name="T0"/>
                <a:gd fmla="*/ 130 h 130" name="T1"/>
                <a:gd fmla="*/ 50 w 54" name="T2"/>
                <a:gd fmla="*/ 130 h 130" name="T3"/>
                <a:gd fmla="*/ 54 w 54" name="T4"/>
                <a:gd fmla="*/ 125 h 130" name="T5"/>
                <a:gd fmla="*/ 54 w 54" name="T6"/>
                <a:gd fmla="*/ 5 h 130" name="T7"/>
                <a:gd fmla="*/ 50 w 54" name="T8"/>
                <a:gd fmla="*/ 0 h 130" name="T9"/>
                <a:gd fmla="*/ 5 w 54" name="T10"/>
                <a:gd fmla="*/ 0 h 130" name="T11"/>
                <a:gd fmla="*/ 0 w 54" name="T12"/>
                <a:gd fmla="*/ 5 h 130" name="T13"/>
                <a:gd fmla="*/ 0 w 54" name="T14"/>
                <a:gd fmla="*/ 125 h 130" name="T15"/>
                <a:gd fmla="*/ 5 w 54" name="T16"/>
                <a:gd fmla="*/ 130 h 13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30" w="54">
                  <a:moveTo>
                    <a:pt x="5" y="130"/>
                  </a:moveTo>
                  <a:cubicBezTo>
                    <a:pt x="50" y="130"/>
                    <a:pt x="50" y="130"/>
                    <a:pt x="50" y="130"/>
                  </a:cubicBezTo>
                  <a:cubicBezTo>
                    <a:pt x="52" y="130"/>
                    <a:pt x="54" y="128"/>
                    <a:pt x="54" y="125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2"/>
                    <a:pt x="52" y="0"/>
                    <a:pt x="5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0" y="128"/>
                    <a:pt x="2" y="130"/>
                    <a:pt x="5" y="1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89" name="Freeform 21"/>
            <p:cNvSpPr/>
            <p:nvPr/>
          </p:nvSpPr>
          <p:spPr bwMode="auto">
            <a:xfrm>
              <a:off x="3997" y="1964"/>
              <a:ext cx="129" cy="380"/>
            </a:xfrm>
            <a:custGeom>
              <a:gdLst>
                <a:gd fmla="*/ 4 w 54" name="T0"/>
                <a:gd fmla="*/ 159 h 159" name="T1"/>
                <a:gd fmla="*/ 49 w 54" name="T2"/>
                <a:gd fmla="*/ 159 h 159" name="T3"/>
                <a:gd fmla="*/ 54 w 54" name="T4"/>
                <a:gd fmla="*/ 154 h 159" name="T5"/>
                <a:gd fmla="*/ 54 w 54" name="T6"/>
                <a:gd fmla="*/ 5 h 159" name="T7"/>
                <a:gd fmla="*/ 49 w 54" name="T8"/>
                <a:gd fmla="*/ 0 h 159" name="T9"/>
                <a:gd fmla="*/ 4 w 54" name="T10"/>
                <a:gd fmla="*/ 0 h 159" name="T11"/>
                <a:gd fmla="*/ 0 w 54" name="T12"/>
                <a:gd fmla="*/ 5 h 159" name="T13"/>
                <a:gd fmla="*/ 0 w 54" name="T14"/>
                <a:gd fmla="*/ 154 h 159" name="T15"/>
                <a:gd fmla="*/ 4 w 54" name="T16"/>
                <a:gd fmla="*/ 159 h 15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59" w="54">
                  <a:moveTo>
                    <a:pt x="4" y="159"/>
                  </a:moveTo>
                  <a:cubicBezTo>
                    <a:pt x="49" y="159"/>
                    <a:pt x="49" y="159"/>
                    <a:pt x="49" y="159"/>
                  </a:cubicBezTo>
                  <a:cubicBezTo>
                    <a:pt x="52" y="159"/>
                    <a:pt x="54" y="157"/>
                    <a:pt x="54" y="154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2"/>
                    <a:pt x="52" y="0"/>
                    <a:pt x="49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57"/>
                    <a:pt x="2" y="159"/>
                    <a:pt x="4" y="1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90" name="Freeform 22"/>
            <p:cNvSpPr/>
            <p:nvPr/>
          </p:nvSpPr>
          <p:spPr bwMode="auto">
            <a:xfrm>
              <a:off x="3525" y="1887"/>
              <a:ext cx="630" cy="546"/>
            </a:xfrm>
            <a:custGeom>
              <a:gdLst>
                <a:gd fmla="*/ 253 w 264" name="T0"/>
                <a:gd fmla="*/ 206 h 228" name="T1"/>
                <a:gd fmla="*/ 23 w 264" name="T2"/>
                <a:gd fmla="*/ 206 h 228" name="T3"/>
                <a:gd fmla="*/ 22 w 264" name="T4"/>
                <a:gd fmla="*/ 206 h 228" name="T5"/>
                <a:gd fmla="*/ 22 w 264" name="T6"/>
                <a:gd fmla="*/ 11 h 228" name="T7"/>
                <a:gd fmla="*/ 11 w 264" name="T8"/>
                <a:gd fmla="*/ 0 h 228" name="T9"/>
                <a:gd fmla="*/ 0 w 264" name="T10"/>
                <a:gd fmla="*/ 11 h 228" name="T11"/>
                <a:gd fmla="*/ 0 w 264" name="T12"/>
                <a:gd fmla="*/ 206 h 228" name="T13"/>
                <a:gd fmla="*/ 23 w 264" name="T14"/>
                <a:gd fmla="*/ 228 h 228" name="T15"/>
                <a:gd fmla="*/ 253 w 264" name="T16"/>
                <a:gd fmla="*/ 228 h 228" name="T17"/>
                <a:gd fmla="*/ 264 w 264" name="T18"/>
                <a:gd fmla="*/ 217 h 228" name="T19"/>
                <a:gd fmla="*/ 253 w 264" name="T20"/>
                <a:gd fmla="*/ 206 h 22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28" w="264">
                  <a:moveTo>
                    <a:pt x="253" y="206"/>
                  </a:moveTo>
                  <a:cubicBezTo>
                    <a:pt x="23" y="206"/>
                    <a:pt x="23" y="206"/>
                    <a:pt x="23" y="206"/>
                  </a:cubicBezTo>
                  <a:cubicBezTo>
                    <a:pt x="22" y="206"/>
                    <a:pt x="22" y="206"/>
                    <a:pt x="22" y="206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2" y="5"/>
                    <a:pt x="17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218"/>
                    <a:pt x="10" y="228"/>
                    <a:pt x="23" y="228"/>
                  </a:cubicBezTo>
                  <a:cubicBezTo>
                    <a:pt x="253" y="228"/>
                    <a:pt x="253" y="228"/>
                    <a:pt x="253" y="228"/>
                  </a:cubicBezTo>
                  <a:cubicBezTo>
                    <a:pt x="259" y="228"/>
                    <a:pt x="264" y="223"/>
                    <a:pt x="264" y="217"/>
                  </a:cubicBezTo>
                  <a:cubicBezTo>
                    <a:pt x="264" y="211"/>
                    <a:pt x="259" y="206"/>
                    <a:pt x="253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</p:grpSp>
    </p:spTree>
    <p:custDataLst>
      <p:tags r:id="rId3"/>
    </p:custDataLst>
    <p:extLst>
      <p:ext uri="{BB962C8B-B14F-4D97-AF65-F5344CB8AC3E}">
        <p14:creationId val="1444790244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8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id="30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2" presetSubtype="8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2" presetSubtype="8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2" presetSubtype="8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2" presetSubtype="8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12" presetSubtype="2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2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53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12" presetSubtype="2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57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12" presetSubtype="2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61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12" presetSubtype="2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4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65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12" presetSubtype="2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6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fill="hold" id="7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5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9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1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4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5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6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9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5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9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1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3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4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5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6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8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9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1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3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4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5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6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8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9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1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3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4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5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6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13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39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2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3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4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7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8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9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2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4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7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8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9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2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3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4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37"/>
      <p:bldP grpId="0" spid="38"/>
      <p:bldP grpId="0" spid="39"/>
      <p:bldP grpId="0" spid="40"/>
      <p:bldP grpId="0" spid="41"/>
      <p:bldP grpId="0" spid="42"/>
      <p:bldP grpId="0" spid="80"/>
      <p:bldP grpId="0" spid="81"/>
      <p:bldP grpId="0" spid="109"/>
      <p:bldP grpId="0" spid="110"/>
      <p:bldP grpId="0" spid="114"/>
      <p:bldP grpId="0" spid="115"/>
      <p:bldP grpId="0" spid="121"/>
      <p:bldP grpId="0" spid="67"/>
      <p:bldP grpId="0" spid="79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pc="300" sz="2000">
                <a:latin charset="-122" pitchFamily="2" typeface="方正兰亭细黑_GBK"/>
                <a:ea charset="-122" pitchFamily="2" typeface="方正兰亭细黑_GBK"/>
              </a:rPr>
              <a:t>专业技能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695643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SKILL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09404" y="950663"/>
            <a:ext cx="8268018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永远要对你的工作保持热爱和熟悉，不然你会错过很多机会的。比尔。盖茨的10大优秀员工准则中的第5条是：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具有远见卓识，并提高专业知识和技能。1.对周围的事物要有高度的洞察力。2.吃老本是最可怕的 3.不断学习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提高自己的工作能力。4.掌握新知识新技能，以适应未来的工作 5.做勇于创新的新型员工。可见无论你现在从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事什么职业，专业知识是你成为一个职业化人士的基本条件。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797708" y="4080830"/>
            <a:ext cx="1198880" cy="33528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技能的消化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014622" y="4072476"/>
            <a:ext cx="1198880" cy="33528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技能的存储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014622" y="2723140"/>
            <a:ext cx="1198880" cy="33528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技能的使用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659209" y="2719010"/>
            <a:ext cx="1402080" cy="33528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专业技能培训</a:t>
            </a:r>
          </a:p>
        </p:txBody>
      </p:sp>
      <p:sp>
        <p:nvSpPr>
          <p:cNvPr id="95" name="椭圆 34"/>
          <p:cNvSpPr/>
          <p:nvPr/>
        </p:nvSpPr>
        <p:spPr>
          <a:xfrm rot="10800000">
            <a:off x="3288725" y="2230676"/>
            <a:ext cx="1077642" cy="1385911"/>
          </a:xfrm>
          <a:custGeom>
            <a:rect b="b" l="l" r="r" t="t"/>
            <a:pathLst>
              <a:path h="1438889" w="1118836">
                <a:moveTo>
                  <a:pt x="548270" y="0"/>
                </a:moveTo>
                <a:lnTo>
                  <a:pt x="721662" y="346785"/>
                </a:lnTo>
                <a:cubicBezTo>
                  <a:pt x="951885" y="413972"/>
                  <a:pt x="1118836" y="627225"/>
                  <a:pt x="1118836" y="879471"/>
                </a:cubicBezTo>
                <a:cubicBezTo>
                  <a:pt x="1118836" y="1188429"/>
                  <a:pt x="868376" y="1438889"/>
                  <a:pt x="559418" y="1438889"/>
                </a:cubicBezTo>
                <a:cubicBezTo>
                  <a:pt x="250460" y="1438889"/>
                  <a:pt x="0" y="1188429"/>
                  <a:pt x="0" y="879471"/>
                </a:cubicBezTo>
                <a:cubicBezTo>
                  <a:pt x="0" y="636984"/>
                  <a:pt x="154283" y="430531"/>
                  <a:pt x="370781" y="354978"/>
                </a:cubicBezTo>
                <a:close/>
              </a:path>
            </a:pathLst>
          </a:custGeom>
          <a:solidFill>
            <a:srgbClr val="FF9933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96" name="组合 95"/>
          <p:cNvGrpSpPr/>
          <p:nvPr/>
        </p:nvGrpSpPr>
        <p:grpSpPr>
          <a:xfrm rot="5400000">
            <a:off x="3492928" y="3457744"/>
            <a:ext cx="1061672" cy="1379360"/>
            <a:chOff x="4020870" y="2194485"/>
            <a:chExt cx="1102258" cy="143209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97" name="等腰三角形 43"/>
            <p:cNvSpPr/>
            <p:nvPr/>
          </p:nvSpPr>
          <p:spPr>
            <a:xfrm>
              <a:off x="4020870" y="2194485"/>
              <a:ext cx="1102258" cy="1432090"/>
            </a:xfrm>
            <a:custGeom>
              <a:rect b="b" l="l" r="r" t="t"/>
              <a:pathLst>
                <a:path h="1432090" w="1102258">
                  <a:moveTo>
                    <a:pt x="761620" y="431870"/>
                  </a:moveTo>
                  <a:lnTo>
                    <a:pt x="856659" y="621949"/>
                  </a:lnTo>
                  <a:lnTo>
                    <a:pt x="234710" y="621949"/>
                  </a:lnTo>
                  <a:lnTo>
                    <a:pt x="325695" y="439980"/>
                  </a:lnTo>
                  <a:cubicBezTo>
                    <a:pt x="163858" y="520416"/>
                    <a:pt x="53779" y="687834"/>
                    <a:pt x="53779" y="880961"/>
                  </a:cubicBezTo>
                  <a:cubicBezTo>
                    <a:pt x="53779" y="1155639"/>
                    <a:pt x="276450" y="1378310"/>
                    <a:pt x="551128" y="1378310"/>
                  </a:cubicBezTo>
                  <a:cubicBezTo>
                    <a:pt x="825806" y="1378310"/>
                    <a:pt x="1048477" y="1155639"/>
                    <a:pt x="1048477" y="880961"/>
                  </a:cubicBezTo>
                  <a:cubicBezTo>
                    <a:pt x="1048477" y="681767"/>
                    <a:pt x="931374" y="509923"/>
                    <a:pt x="761620" y="431870"/>
                  </a:cubicBezTo>
                  <a:close/>
                  <a:moveTo>
                    <a:pt x="545685" y="0"/>
                  </a:moveTo>
                  <a:lnTo>
                    <a:pt x="726120" y="360871"/>
                  </a:lnTo>
                  <a:cubicBezTo>
                    <a:pt x="945108" y="431845"/>
                    <a:pt x="1102258" y="638051"/>
                    <a:pt x="1102258" y="880961"/>
                  </a:cubicBezTo>
                  <a:cubicBezTo>
                    <a:pt x="1102258" y="1185341"/>
                    <a:pt x="855509" y="1432090"/>
                    <a:pt x="551129" y="1432090"/>
                  </a:cubicBezTo>
                  <a:cubicBezTo>
                    <a:pt x="246749" y="1432090"/>
                    <a:pt x="0" y="1185341"/>
                    <a:pt x="0" y="880961"/>
                  </a:cubicBezTo>
                  <a:cubicBezTo>
                    <a:pt x="0" y="642821"/>
                    <a:pt x="151038" y="439958"/>
                    <a:pt x="363249" y="36487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5050">
                    <a:shade val="30000"/>
                    <a:satMod val="115000"/>
                  </a:srgbClr>
                </a:gs>
                <a:gs pos="50000">
                  <a:srgbClr val="FF5050">
                    <a:shade val="67500"/>
                    <a:satMod val="115000"/>
                  </a:srgbClr>
                </a:gs>
                <a:gs pos="100000">
                  <a:srgbClr val="FF5050">
                    <a:shade val="100000"/>
                    <a:satMod val="115000"/>
                  </a:srgb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99" name="等腰三角形 42"/>
            <p:cNvSpPr/>
            <p:nvPr/>
          </p:nvSpPr>
          <p:spPr>
            <a:xfrm>
              <a:off x="4044928" y="2251925"/>
              <a:ext cx="1054142" cy="1350592"/>
            </a:xfrm>
            <a:custGeom>
              <a:rect b="b" l="l" r="r" t="t"/>
              <a:pathLst>
                <a:path h="1350592" w="1054142">
                  <a:moveTo>
                    <a:pt x="521627" y="0"/>
                  </a:moveTo>
                  <a:lnTo>
                    <a:pt x="682907" y="322559"/>
                  </a:lnTo>
                  <a:cubicBezTo>
                    <a:pt x="898294" y="386795"/>
                    <a:pt x="1054142" y="586958"/>
                    <a:pt x="1054142" y="823521"/>
                  </a:cubicBezTo>
                  <a:cubicBezTo>
                    <a:pt x="1054142" y="1114614"/>
                    <a:pt x="818164" y="1350592"/>
                    <a:pt x="527071" y="1350592"/>
                  </a:cubicBezTo>
                  <a:cubicBezTo>
                    <a:pt x="235978" y="1350592"/>
                    <a:pt x="0" y="1114614"/>
                    <a:pt x="0" y="823521"/>
                  </a:cubicBezTo>
                  <a:cubicBezTo>
                    <a:pt x="0" y="591722"/>
                    <a:pt x="149634" y="394871"/>
                    <a:pt x="358347" y="32656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5050">
                    <a:shade val="30000"/>
                    <a:satMod val="115000"/>
                  </a:srgbClr>
                </a:gs>
                <a:gs pos="50000">
                  <a:srgbClr val="FF5050">
                    <a:shade val="67500"/>
                    <a:satMod val="115000"/>
                  </a:srgbClr>
                </a:gs>
                <a:gs pos="100000">
                  <a:srgbClr val="FF5050">
                    <a:shade val="100000"/>
                    <a:satMod val="115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00" name="椭圆 34"/>
          <p:cNvSpPr/>
          <p:nvPr/>
        </p:nvSpPr>
        <p:spPr>
          <a:xfrm>
            <a:off x="4720609" y="3292349"/>
            <a:ext cx="1077642" cy="1385911"/>
          </a:xfrm>
          <a:custGeom>
            <a:rect b="b" l="l" r="r" t="t"/>
            <a:pathLst>
              <a:path h="1438889" w="1118836">
                <a:moveTo>
                  <a:pt x="548270" y="0"/>
                </a:moveTo>
                <a:lnTo>
                  <a:pt x="721662" y="346785"/>
                </a:lnTo>
                <a:cubicBezTo>
                  <a:pt x="951885" y="413972"/>
                  <a:pt x="1118836" y="627225"/>
                  <a:pt x="1118836" y="879471"/>
                </a:cubicBezTo>
                <a:cubicBezTo>
                  <a:pt x="1118836" y="1188429"/>
                  <a:pt x="868376" y="1438889"/>
                  <a:pt x="559418" y="1438889"/>
                </a:cubicBezTo>
                <a:cubicBezTo>
                  <a:pt x="250460" y="1438889"/>
                  <a:pt x="0" y="1188429"/>
                  <a:pt x="0" y="879471"/>
                </a:cubicBezTo>
                <a:cubicBezTo>
                  <a:pt x="0" y="636984"/>
                  <a:pt x="154283" y="430531"/>
                  <a:pt x="370781" y="354978"/>
                </a:cubicBezTo>
                <a:close/>
              </a:path>
            </a:pathLst>
          </a:custGeom>
          <a:solidFill>
            <a:srgbClr val="009900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17" name="组合 116"/>
          <p:cNvGrpSpPr/>
          <p:nvPr/>
        </p:nvGrpSpPr>
        <p:grpSpPr>
          <a:xfrm rot="16200000">
            <a:off x="4525211" y="2033732"/>
            <a:ext cx="1061672" cy="1379360"/>
            <a:chOff x="4020870" y="2194485"/>
            <a:chExt cx="1102258" cy="143209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22" name="等腰三角形 43"/>
            <p:cNvSpPr/>
            <p:nvPr/>
          </p:nvSpPr>
          <p:spPr>
            <a:xfrm>
              <a:off x="4020870" y="2194485"/>
              <a:ext cx="1102258" cy="1432090"/>
            </a:xfrm>
            <a:custGeom>
              <a:rect b="b" l="l" r="r" t="t"/>
              <a:pathLst>
                <a:path h="1432090" w="1102258">
                  <a:moveTo>
                    <a:pt x="761620" y="431870"/>
                  </a:moveTo>
                  <a:lnTo>
                    <a:pt x="856659" y="621949"/>
                  </a:lnTo>
                  <a:lnTo>
                    <a:pt x="234710" y="621949"/>
                  </a:lnTo>
                  <a:lnTo>
                    <a:pt x="325695" y="439980"/>
                  </a:lnTo>
                  <a:cubicBezTo>
                    <a:pt x="163858" y="520416"/>
                    <a:pt x="53779" y="687834"/>
                    <a:pt x="53779" y="880961"/>
                  </a:cubicBezTo>
                  <a:cubicBezTo>
                    <a:pt x="53779" y="1155639"/>
                    <a:pt x="276450" y="1378310"/>
                    <a:pt x="551128" y="1378310"/>
                  </a:cubicBezTo>
                  <a:cubicBezTo>
                    <a:pt x="825806" y="1378310"/>
                    <a:pt x="1048477" y="1155639"/>
                    <a:pt x="1048477" y="880961"/>
                  </a:cubicBezTo>
                  <a:cubicBezTo>
                    <a:pt x="1048477" y="681767"/>
                    <a:pt x="931374" y="509923"/>
                    <a:pt x="761620" y="431870"/>
                  </a:cubicBezTo>
                  <a:close/>
                  <a:moveTo>
                    <a:pt x="545685" y="0"/>
                  </a:moveTo>
                  <a:lnTo>
                    <a:pt x="726120" y="360871"/>
                  </a:lnTo>
                  <a:cubicBezTo>
                    <a:pt x="945108" y="431845"/>
                    <a:pt x="1102258" y="638051"/>
                    <a:pt x="1102258" y="880961"/>
                  </a:cubicBezTo>
                  <a:cubicBezTo>
                    <a:pt x="1102258" y="1185341"/>
                    <a:pt x="855509" y="1432090"/>
                    <a:pt x="551129" y="1432090"/>
                  </a:cubicBezTo>
                  <a:cubicBezTo>
                    <a:pt x="246749" y="1432090"/>
                    <a:pt x="0" y="1185341"/>
                    <a:pt x="0" y="880961"/>
                  </a:cubicBezTo>
                  <a:cubicBezTo>
                    <a:pt x="0" y="642821"/>
                    <a:pt x="151038" y="439958"/>
                    <a:pt x="363249" y="36487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shade val="30000"/>
                    <a:satMod val="115000"/>
                  </a:schemeClr>
                </a:gs>
                <a:gs pos="50000">
                  <a:schemeClr val="accent5">
                    <a:shade val="67500"/>
                    <a:satMod val="115000"/>
                  </a:schemeClr>
                </a:gs>
                <a:gs pos="100000">
                  <a:schemeClr val="accent5">
                    <a:shade val="100000"/>
                    <a:satMod val="115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23" name="等腰三角形 42"/>
            <p:cNvSpPr/>
            <p:nvPr/>
          </p:nvSpPr>
          <p:spPr>
            <a:xfrm>
              <a:off x="4044928" y="2251925"/>
              <a:ext cx="1054142" cy="1350592"/>
            </a:xfrm>
            <a:custGeom>
              <a:rect b="b" l="l" r="r" t="t"/>
              <a:pathLst>
                <a:path h="1350592" w="1054142">
                  <a:moveTo>
                    <a:pt x="521627" y="0"/>
                  </a:moveTo>
                  <a:lnTo>
                    <a:pt x="682907" y="322559"/>
                  </a:lnTo>
                  <a:cubicBezTo>
                    <a:pt x="898294" y="386795"/>
                    <a:pt x="1054142" y="586958"/>
                    <a:pt x="1054142" y="823521"/>
                  </a:cubicBezTo>
                  <a:cubicBezTo>
                    <a:pt x="1054142" y="1114614"/>
                    <a:pt x="818164" y="1350592"/>
                    <a:pt x="527071" y="1350592"/>
                  </a:cubicBezTo>
                  <a:cubicBezTo>
                    <a:pt x="235978" y="1350592"/>
                    <a:pt x="0" y="1114614"/>
                    <a:pt x="0" y="823521"/>
                  </a:cubicBezTo>
                  <a:cubicBezTo>
                    <a:pt x="0" y="591722"/>
                    <a:pt x="149634" y="394871"/>
                    <a:pt x="358347" y="32656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shade val="30000"/>
                    <a:satMod val="115000"/>
                  </a:schemeClr>
                </a:gs>
                <a:gs pos="50000">
                  <a:schemeClr val="accent5">
                    <a:shade val="67500"/>
                    <a:satMod val="115000"/>
                  </a:schemeClr>
                </a:gs>
                <a:gs pos="100000">
                  <a:schemeClr val="accent5">
                    <a:shade val="100000"/>
                    <a:satMod val="11500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3598405" y="2492232"/>
            <a:ext cx="458281" cy="453556"/>
            <a:chOff x="6967126" y="4092464"/>
            <a:chExt cx="453105" cy="448433"/>
          </a:xfrm>
          <a:solidFill>
            <a:schemeClr val="bg1"/>
          </a:solidFill>
          <a:effectLst/>
        </p:grpSpPr>
        <p:sp>
          <p:nvSpPr>
            <p:cNvPr id="23" name="Freeform 136"/>
            <p:cNvSpPr/>
            <p:nvPr/>
          </p:nvSpPr>
          <p:spPr bwMode="auto">
            <a:xfrm>
              <a:off x="6967126" y="4343773"/>
              <a:ext cx="453105" cy="197124"/>
            </a:xfrm>
            <a:custGeom>
              <a:gdLst>
                <a:gd fmla="*/ 103 w 205" name="T0"/>
                <a:gd fmla="*/ 19 h 89" name="T1"/>
                <a:gd fmla="*/ 47 w 205" name="T2"/>
                <a:gd fmla="*/ 0 h 89" name="T3"/>
                <a:gd fmla="*/ 0 w 205" name="T4"/>
                <a:gd fmla="*/ 0 h 89" name="T5"/>
                <a:gd fmla="*/ 0 w 205" name="T6"/>
                <a:gd fmla="*/ 67 h 89" name="T7"/>
                <a:gd fmla="*/ 22 w 205" name="T8"/>
                <a:gd fmla="*/ 89 h 89" name="T9"/>
                <a:gd fmla="*/ 183 w 205" name="T10"/>
                <a:gd fmla="*/ 89 h 89" name="T11"/>
                <a:gd fmla="*/ 205 w 205" name="T12"/>
                <a:gd fmla="*/ 67 h 89" name="T13"/>
                <a:gd fmla="*/ 205 w 205" name="T14"/>
                <a:gd fmla="*/ 0 h 89" name="T15"/>
                <a:gd fmla="*/ 158 w 205" name="T16"/>
                <a:gd fmla="*/ 0 h 89" name="T17"/>
                <a:gd fmla="*/ 103 w 205" name="T18"/>
                <a:gd fmla="*/ 19 h 8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9" w="205">
                  <a:moveTo>
                    <a:pt x="103" y="19"/>
                  </a:moveTo>
                  <a:cubicBezTo>
                    <a:pt x="82" y="19"/>
                    <a:pt x="62" y="12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9"/>
                    <a:pt x="10" y="89"/>
                    <a:pt x="22" y="89"/>
                  </a:cubicBezTo>
                  <a:cubicBezTo>
                    <a:pt x="183" y="89"/>
                    <a:pt x="183" y="89"/>
                    <a:pt x="183" y="89"/>
                  </a:cubicBezTo>
                  <a:cubicBezTo>
                    <a:pt x="195" y="89"/>
                    <a:pt x="205" y="79"/>
                    <a:pt x="205" y="67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43" y="12"/>
                    <a:pt x="124" y="19"/>
                    <a:pt x="10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24" name="Freeform 137"/>
            <p:cNvSpPr>
              <a:spLocks noEditPoints="1"/>
            </p:cNvSpPr>
            <p:nvPr/>
          </p:nvSpPr>
          <p:spPr bwMode="auto">
            <a:xfrm>
              <a:off x="6967126" y="4092464"/>
              <a:ext cx="453105" cy="260652"/>
            </a:xfrm>
            <a:custGeom>
              <a:gdLst>
                <a:gd fmla="*/ 183 w 205" name="T0"/>
                <a:gd fmla="*/ 42 h 118" name="T1"/>
                <a:gd fmla="*/ 180 w 205" name="T2"/>
                <a:gd fmla="*/ 42 h 118" name="T3"/>
                <a:gd fmla="*/ 154 w 205" name="T4"/>
                <a:gd fmla="*/ 42 h 118" name="T5"/>
                <a:gd fmla="*/ 154 w 205" name="T6"/>
                <a:gd fmla="*/ 22 h 118" name="T7"/>
                <a:gd fmla="*/ 132 w 205" name="T8"/>
                <a:gd fmla="*/ 0 h 118" name="T9"/>
                <a:gd fmla="*/ 73 w 205" name="T10"/>
                <a:gd fmla="*/ 0 h 118" name="T11"/>
                <a:gd fmla="*/ 51 w 205" name="T12"/>
                <a:gd fmla="*/ 22 h 118" name="T13"/>
                <a:gd fmla="*/ 51 w 205" name="T14"/>
                <a:gd fmla="*/ 42 h 118" name="T15"/>
                <a:gd fmla="*/ 25 w 205" name="T16"/>
                <a:gd fmla="*/ 42 h 118" name="T17"/>
                <a:gd fmla="*/ 22 w 205" name="T18"/>
                <a:gd fmla="*/ 42 h 118" name="T19"/>
                <a:gd fmla="*/ 0 w 205" name="T20"/>
                <a:gd fmla="*/ 64 h 118" name="T21"/>
                <a:gd fmla="*/ 0 w 205" name="T22"/>
                <a:gd fmla="*/ 101 h 118" name="T23"/>
                <a:gd fmla="*/ 54 w 205" name="T24"/>
                <a:gd fmla="*/ 101 h 118" name="T25"/>
                <a:gd fmla="*/ 103 w 205" name="T26"/>
                <a:gd fmla="*/ 118 h 118" name="T27"/>
                <a:gd fmla="*/ 151 w 205" name="T28"/>
                <a:gd fmla="*/ 101 h 118" name="T29"/>
                <a:gd fmla="*/ 205 w 205" name="T30"/>
                <a:gd fmla="*/ 101 h 118" name="T31"/>
                <a:gd fmla="*/ 205 w 205" name="T32"/>
                <a:gd fmla="*/ 64 h 118" name="T33"/>
                <a:gd fmla="*/ 183 w 205" name="T34"/>
                <a:gd fmla="*/ 42 h 118" name="T35"/>
                <a:gd fmla="*/ 67 w 205" name="T36"/>
                <a:gd fmla="*/ 26 h 118" name="T37"/>
                <a:gd fmla="*/ 67 w 205" name="T38"/>
                <a:gd fmla="*/ 22 h 118" name="T39"/>
                <a:gd fmla="*/ 73 w 205" name="T40"/>
                <a:gd fmla="*/ 17 h 118" name="T41"/>
                <a:gd fmla="*/ 132 w 205" name="T42"/>
                <a:gd fmla="*/ 17 h 118" name="T43"/>
                <a:gd fmla="*/ 138 w 205" name="T44"/>
                <a:gd fmla="*/ 22 h 118" name="T45"/>
                <a:gd fmla="*/ 138 w 205" name="T46"/>
                <a:gd fmla="*/ 26 h 118" name="T47"/>
                <a:gd fmla="*/ 138 w 205" name="T48"/>
                <a:gd fmla="*/ 42 h 118" name="T49"/>
                <a:gd fmla="*/ 67 w 205" name="T50"/>
                <a:gd fmla="*/ 42 h 118" name="T51"/>
                <a:gd fmla="*/ 67 w 205" name="T52"/>
                <a:gd fmla="*/ 26 h 118" name="T53"/>
                <a:gd fmla="*/ 101 w 205" name="T54"/>
                <a:gd fmla="*/ 101 h 118" name="T55"/>
                <a:gd fmla="*/ 85 w 205" name="T56"/>
                <a:gd fmla="*/ 86 h 118" name="T57"/>
                <a:gd fmla="*/ 101 w 205" name="T58"/>
                <a:gd fmla="*/ 70 h 118" name="T59"/>
                <a:gd fmla="*/ 117 w 205" name="T60"/>
                <a:gd fmla="*/ 86 h 118" name="T61"/>
                <a:gd fmla="*/ 101 w 205" name="T62"/>
                <a:gd fmla="*/ 101 h 118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18" w="205">
                  <a:moveTo>
                    <a:pt x="183" y="42"/>
                  </a:moveTo>
                  <a:cubicBezTo>
                    <a:pt x="180" y="42"/>
                    <a:pt x="180" y="42"/>
                    <a:pt x="180" y="42"/>
                  </a:cubicBezTo>
                  <a:cubicBezTo>
                    <a:pt x="154" y="42"/>
                    <a:pt x="154" y="42"/>
                    <a:pt x="154" y="42"/>
                  </a:cubicBezTo>
                  <a:cubicBezTo>
                    <a:pt x="154" y="22"/>
                    <a:pt x="154" y="22"/>
                    <a:pt x="154" y="22"/>
                  </a:cubicBezTo>
                  <a:cubicBezTo>
                    <a:pt x="154" y="10"/>
                    <a:pt x="144" y="0"/>
                    <a:pt x="132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61" y="0"/>
                    <a:pt x="51" y="10"/>
                    <a:pt x="51" y="2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10" y="42"/>
                    <a:pt x="0" y="52"/>
                    <a:pt x="0" y="64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54" y="101"/>
                    <a:pt x="54" y="101"/>
                    <a:pt x="54" y="101"/>
                  </a:cubicBezTo>
                  <a:cubicBezTo>
                    <a:pt x="67" y="112"/>
                    <a:pt x="84" y="118"/>
                    <a:pt x="103" y="118"/>
                  </a:cubicBezTo>
                  <a:cubicBezTo>
                    <a:pt x="121" y="118"/>
                    <a:pt x="138" y="112"/>
                    <a:pt x="151" y="101"/>
                  </a:cubicBezTo>
                  <a:cubicBezTo>
                    <a:pt x="205" y="101"/>
                    <a:pt x="205" y="101"/>
                    <a:pt x="205" y="101"/>
                  </a:cubicBezTo>
                  <a:cubicBezTo>
                    <a:pt x="205" y="64"/>
                    <a:pt x="205" y="64"/>
                    <a:pt x="205" y="64"/>
                  </a:cubicBezTo>
                  <a:cubicBezTo>
                    <a:pt x="205" y="52"/>
                    <a:pt x="195" y="42"/>
                    <a:pt x="183" y="42"/>
                  </a:cubicBezTo>
                  <a:close/>
                  <a:moveTo>
                    <a:pt x="67" y="26"/>
                  </a:moveTo>
                  <a:cubicBezTo>
                    <a:pt x="67" y="22"/>
                    <a:pt x="67" y="22"/>
                    <a:pt x="67" y="22"/>
                  </a:cubicBezTo>
                  <a:cubicBezTo>
                    <a:pt x="67" y="19"/>
                    <a:pt x="70" y="17"/>
                    <a:pt x="73" y="17"/>
                  </a:cubicBezTo>
                  <a:cubicBezTo>
                    <a:pt x="132" y="17"/>
                    <a:pt x="132" y="17"/>
                    <a:pt x="132" y="17"/>
                  </a:cubicBezTo>
                  <a:cubicBezTo>
                    <a:pt x="135" y="17"/>
                    <a:pt x="138" y="19"/>
                    <a:pt x="138" y="22"/>
                  </a:cubicBezTo>
                  <a:cubicBezTo>
                    <a:pt x="138" y="26"/>
                    <a:pt x="138" y="26"/>
                    <a:pt x="138" y="26"/>
                  </a:cubicBezTo>
                  <a:cubicBezTo>
                    <a:pt x="138" y="42"/>
                    <a:pt x="138" y="42"/>
                    <a:pt x="138" y="42"/>
                  </a:cubicBezTo>
                  <a:cubicBezTo>
                    <a:pt x="67" y="42"/>
                    <a:pt x="67" y="42"/>
                    <a:pt x="67" y="42"/>
                  </a:cubicBezTo>
                  <a:lnTo>
                    <a:pt x="67" y="26"/>
                  </a:lnTo>
                  <a:close/>
                  <a:moveTo>
                    <a:pt x="101" y="101"/>
                  </a:moveTo>
                  <a:cubicBezTo>
                    <a:pt x="92" y="101"/>
                    <a:pt x="85" y="94"/>
                    <a:pt x="85" y="86"/>
                  </a:cubicBezTo>
                  <a:cubicBezTo>
                    <a:pt x="85" y="77"/>
                    <a:pt x="92" y="70"/>
                    <a:pt x="101" y="70"/>
                  </a:cubicBezTo>
                  <a:cubicBezTo>
                    <a:pt x="110" y="70"/>
                    <a:pt x="117" y="77"/>
                    <a:pt x="117" y="86"/>
                  </a:cubicBezTo>
                  <a:cubicBezTo>
                    <a:pt x="117" y="94"/>
                    <a:pt x="110" y="101"/>
                    <a:pt x="101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</p:grpSp>
      <p:grpSp>
        <p:nvGrpSpPr>
          <p:cNvPr id="25" name="Group 4"/>
          <p:cNvGrpSpPr>
            <a:grpSpLocks noChangeAspect="1"/>
          </p:cNvGrpSpPr>
          <p:nvPr/>
        </p:nvGrpSpPr>
        <p:grpSpPr>
          <a:xfrm>
            <a:off x="5048859" y="3915407"/>
            <a:ext cx="395971" cy="464031"/>
            <a:chOff x="1776" y="1776"/>
            <a:chExt cx="64" cy="75"/>
          </a:xfrm>
          <a:solidFill>
            <a:schemeClr val="bg1"/>
          </a:solidFill>
          <a:effectLst/>
        </p:grpSpPr>
        <p:sp>
          <p:nvSpPr>
            <p:cNvPr id="26" name="Freeform 5"/>
            <p:cNvSpPr/>
            <p:nvPr/>
          </p:nvSpPr>
          <p:spPr bwMode="auto">
            <a:xfrm>
              <a:off x="1795" y="1779"/>
              <a:ext cx="29" cy="26"/>
            </a:xfrm>
            <a:custGeom>
              <a:gdLst>
                <a:gd fmla="*/ 5 w 11" name="T0"/>
                <a:gd fmla="*/ 10 h 10" name="T1"/>
                <a:gd fmla="*/ 5 w 11" name="T2"/>
                <a:gd fmla="*/ 10 h 10" name="T3"/>
                <a:gd fmla="*/ 11 w 11" name="T4"/>
                <a:gd fmla="*/ 5 h 10" name="T5"/>
                <a:gd fmla="*/ 5 w 11" name="T6"/>
                <a:gd fmla="*/ 0 h 10" name="T7"/>
                <a:gd fmla="*/ 5 w 11" name="T8"/>
                <a:gd fmla="*/ 0 h 10" name="T9"/>
                <a:gd fmla="*/ 0 w 11" name="T10"/>
                <a:gd fmla="*/ 5 h 10" name="T11"/>
                <a:gd fmla="*/ 5 w 11" name="T12"/>
                <a:gd fmla="*/ 10 h 1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" w="11">
                  <a:moveTo>
                    <a:pt x="5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27" name="Freeform 6"/>
            <p:cNvSpPr/>
            <p:nvPr/>
          </p:nvSpPr>
          <p:spPr bwMode="auto">
            <a:xfrm>
              <a:off x="1776" y="1810"/>
              <a:ext cx="64" cy="41"/>
            </a:xfrm>
            <a:custGeom>
              <a:gdLst>
                <a:gd fmla="*/ 23 w 24" name="T0"/>
                <a:gd fmla="*/ 3 h 16" name="T1"/>
                <a:gd fmla="*/ 19 w 24" name="T2"/>
                <a:gd fmla="*/ 0 h 16" name="T3"/>
                <a:gd fmla="*/ 19 w 24" name="T4"/>
                <a:gd fmla="*/ 0 h 16" name="T5"/>
                <a:gd fmla="*/ 17 w 24" name="T6"/>
                <a:gd fmla="*/ 0 h 16" name="T7"/>
                <a:gd fmla="*/ 15 w 24" name="T8"/>
                <a:gd fmla="*/ 5 h 16" name="T9"/>
                <a:gd fmla="*/ 12 w 24" name="T10"/>
                <a:gd fmla="*/ 11 h 16" name="T11"/>
                <a:gd fmla="*/ 14 w 24" name="T12"/>
                <a:gd fmla="*/ 7 h 16" name="T13"/>
                <a:gd fmla="*/ 13 w 24" name="T14"/>
                <a:gd fmla="*/ 1 h 16" name="T15"/>
                <a:gd fmla="*/ 13 w 24" name="T16"/>
                <a:gd fmla="*/ 1 h 16" name="T17"/>
                <a:gd fmla="*/ 12 w 24" name="T18"/>
                <a:gd fmla="*/ 0 h 16" name="T19"/>
                <a:gd fmla="*/ 12 w 24" name="T20"/>
                <a:gd fmla="*/ 0 h 16" name="T21"/>
                <a:gd fmla="*/ 12 w 24" name="T22"/>
                <a:gd fmla="*/ 1 h 16" name="T23"/>
                <a:gd fmla="*/ 12 w 24" name="T24"/>
                <a:gd fmla="*/ 1 h 16" name="T25"/>
                <a:gd fmla="*/ 11 w 24" name="T26"/>
                <a:gd fmla="*/ 7 h 16" name="T27"/>
                <a:gd fmla="*/ 10 w 24" name="T28"/>
                <a:gd fmla="*/ 5 h 16" name="T29"/>
                <a:gd fmla="*/ 8 w 24" name="T30"/>
                <a:gd fmla="*/ 0 h 16" name="T31"/>
                <a:gd fmla="*/ 5 w 24" name="T32"/>
                <a:gd fmla="*/ 0 h 16" name="T33"/>
                <a:gd fmla="*/ 5 w 24" name="T34"/>
                <a:gd fmla="*/ 0 h 16" name="T35"/>
                <a:gd fmla="*/ 1 w 24" name="T36"/>
                <a:gd fmla="*/ 3 h 16" name="T37"/>
                <a:gd fmla="*/ 0 w 24" name="T38"/>
                <a:gd fmla="*/ 16 h 16" name="T39"/>
                <a:gd fmla="*/ 4 w 24" name="T40"/>
                <a:gd fmla="*/ 16 h 16" name="T41"/>
                <a:gd fmla="*/ 4 w 24" name="T42"/>
                <a:gd fmla="*/ 6 h 16" name="T43"/>
                <a:gd fmla="*/ 5 w 24" name="T44"/>
                <a:gd fmla="*/ 6 h 16" name="T45"/>
                <a:gd fmla="*/ 5 w 24" name="T46"/>
                <a:gd fmla="*/ 16 h 16" name="T47"/>
                <a:gd fmla="*/ 12 w 24" name="T48"/>
                <a:gd fmla="*/ 16 h 16" name="T49"/>
                <a:gd fmla="*/ 19 w 24" name="T50"/>
                <a:gd fmla="*/ 16 h 16" name="T51"/>
                <a:gd fmla="*/ 19 w 24" name="T52"/>
                <a:gd fmla="*/ 6 h 16" name="T53"/>
                <a:gd fmla="*/ 19 w 24" name="T54"/>
                <a:gd fmla="*/ 6 h 16" name="T55"/>
                <a:gd fmla="*/ 20 w 24" name="T56"/>
                <a:gd fmla="*/ 6 h 16" name="T57"/>
                <a:gd fmla="*/ 20 w 24" name="T58"/>
                <a:gd fmla="*/ 16 h 16" name="T59"/>
                <a:gd fmla="*/ 23 w 24" name="T60"/>
                <a:gd fmla="*/ 16 h 16" name="T61"/>
                <a:gd fmla="*/ 23 w 24" name="T62"/>
                <a:gd fmla="*/ 3 h 16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6" w="24">
                  <a:moveTo>
                    <a:pt x="23" y="3"/>
                  </a:moveTo>
                  <a:cubicBezTo>
                    <a:pt x="22" y="1"/>
                    <a:pt x="20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5"/>
                    <a:pt x="0" y="11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1"/>
                    <a:pt x="24" y="5"/>
                    <a:pt x="2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28" name="Freeform 7"/>
            <p:cNvSpPr/>
            <p:nvPr/>
          </p:nvSpPr>
          <p:spPr bwMode="auto">
            <a:xfrm>
              <a:off x="1795" y="1776"/>
              <a:ext cx="29" cy="26"/>
            </a:xfrm>
            <a:custGeom>
              <a:gdLst>
                <a:gd fmla="*/ 5 w 11" name="T0"/>
                <a:gd fmla="*/ 10 h 10" name="T1"/>
                <a:gd fmla="*/ 5 w 11" name="T2"/>
                <a:gd fmla="*/ 10 h 10" name="T3"/>
                <a:gd fmla="*/ 11 w 11" name="T4"/>
                <a:gd fmla="*/ 5 h 10" name="T5"/>
                <a:gd fmla="*/ 5 w 11" name="T6"/>
                <a:gd fmla="*/ 0 h 10" name="T7"/>
                <a:gd fmla="*/ 5 w 11" name="T8"/>
                <a:gd fmla="*/ 0 h 10" name="T9"/>
                <a:gd fmla="*/ 0 w 11" name="T10"/>
                <a:gd fmla="*/ 5 h 10" name="T11"/>
                <a:gd fmla="*/ 5 w 11" name="T12"/>
                <a:gd fmla="*/ 10 h 1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" w="11">
                  <a:moveTo>
                    <a:pt x="5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29" name="Freeform 8"/>
            <p:cNvSpPr/>
            <p:nvPr/>
          </p:nvSpPr>
          <p:spPr bwMode="auto">
            <a:xfrm>
              <a:off x="1776" y="1807"/>
              <a:ext cx="64" cy="42"/>
            </a:xfrm>
            <a:custGeom>
              <a:gdLst>
                <a:gd fmla="*/ 23 w 24" name="T0"/>
                <a:gd fmla="*/ 3 h 16" name="T1"/>
                <a:gd fmla="*/ 19 w 24" name="T2"/>
                <a:gd fmla="*/ 0 h 16" name="T3"/>
                <a:gd fmla="*/ 19 w 24" name="T4"/>
                <a:gd fmla="*/ 0 h 16" name="T5"/>
                <a:gd fmla="*/ 17 w 24" name="T6"/>
                <a:gd fmla="*/ 0 h 16" name="T7"/>
                <a:gd fmla="*/ 15 w 24" name="T8"/>
                <a:gd fmla="*/ 5 h 16" name="T9"/>
                <a:gd fmla="*/ 12 w 24" name="T10"/>
                <a:gd fmla="*/ 11 h 16" name="T11"/>
                <a:gd fmla="*/ 14 w 24" name="T12"/>
                <a:gd fmla="*/ 7 h 16" name="T13"/>
                <a:gd fmla="*/ 13 w 24" name="T14"/>
                <a:gd fmla="*/ 1 h 16" name="T15"/>
                <a:gd fmla="*/ 13 w 24" name="T16"/>
                <a:gd fmla="*/ 1 h 16" name="T17"/>
                <a:gd fmla="*/ 12 w 24" name="T18"/>
                <a:gd fmla="*/ 0 h 16" name="T19"/>
                <a:gd fmla="*/ 12 w 24" name="T20"/>
                <a:gd fmla="*/ 0 h 16" name="T21"/>
                <a:gd fmla="*/ 12 w 24" name="T22"/>
                <a:gd fmla="*/ 1 h 16" name="T23"/>
                <a:gd fmla="*/ 12 w 24" name="T24"/>
                <a:gd fmla="*/ 1 h 16" name="T25"/>
                <a:gd fmla="*/ 11 w 24" name="T26"/>
                <a:gd fmla="*/ 7 h 16" name="T27"/>
                <a:gd fmla="*/ 10 w 24" name="T28"/>
                <a:gd fmla="*/ 5 h 16" name="T29"/>
                <a:gd fmla="*/ 8 w 24" name="T30"/>
                <a:gd fmla="*/ 0 h 16" name="T31"/>
                <a:gd fmla="*/ 5 w 24" name="T32"/>
                <a:gd fmla="*/ 0 h 16" name="T33"/>
                <a:gd fmla="*/ 5 w 24" name="T34"/>
                <a:gd fmla="*/ 0 h 16" name="T35"/>
                <a:gd fmla="*/ 1 w 24" name="T36"/>
                <a:gd fmla="*/ 3 h 16" name="T37"/>
                <a:gd fmla="*/ 0 w 24" name="T38"/>
                <a:gd fmla="*/ 16 h 16" name="T39"/>
                <a:gd fmla="*/ 4 w 24" name="T40"/>
                <a:gd fmla="*/ 16 h 16" name="T41"/>
                <a:gd fmla="*/ 4 w 24" name="T42"/>
                <a:gd fmla="*/ 6 h 16" name="T43"/>
                <a:gd fmla="*/ 5 w 24" name="T44"/>
                <a:gd fmla="*/ 6 h 16" name="T45"/>
                <a:gd fmla="*/ 5 w 24" name="T46"/>
                <a:gd fmla="*/ 16 h 16" name="T47"/>
                <a:gd fmla="*/ 12 w 24" name="T48"/>
                <a:gd fmla="*/ 16 h 16" name="T49"/>
                <a:gd fmla="*/ 19 w 24" name="T50"/>
                <a:gd fmla="*/ 16 h 16" name="T51"/>
                <a:gd fmla="*/ 19 w 24" name="T52"/>
                <a:gd fmla="*/ 6 h 16" name="T53"/>
                <a:gd fmla="*/ 19 w 24" name="T54"/>
                <a:gd fmla="*/ 6 h 16" name="T55"/>
                <a:gd fmla="*/ 20 w 24" name="T56"/>
                <a:gd fmla="*/ 6 h 16" name="T57"/>
                <a:gd fmla="*/ 20 w 24" name="T58"/>
                <a:gd fmla="*/ 16 h 16" name="T59"/>
                <a:gd fmla="*/ 23 w 24" name="T60"/>
                <a:gd fmla="*/ 16 h 16" name="T61"/>
                <a:gd fmla="*/ 23 w 24" name="T62"/>
                <a:gd fmla="*/ 3 h 16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6" w="24">
                  <a:moveTo>
                    <a:pt x="23" y="3"/>
                  </a:moveTo>
                  <a:cubicBezTo>
                    <a:pt x="22" y="1"/>
                    <a:pt x="20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5"/>
                    <a:pt x="0" y="11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1"/>
                    <a:pt x="24" y="5"/>
                    <a:pt x="2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</p:grpSp>
      <p:sp>
        <p:nvSpPr>
          <p:cNvPr id="30" name="Freeform 108"/>
          <p:cNvSpPr>
            <a:spLocks noEditPoints="1"/>
          </p:cNvSpPr>
          <p:nvPr/>
        </p:nvSpPr>
        <p:spPr bwMode="auto">
          <a:xfrm>
            <a:off x="3609163" y="3914455"/>
            <a:ext cx="464272" cy="465937"/>
          </a:xfrm>
          <a:custGeom>
            <a:gdLst>
              <a:gd fmla="*/ 97 w 115" name="T0"/>
              <a:gd fmla="*/ 48 h 115" name="T1"/>
              <a:gd fmla="*/ 91 w 115" name="T2"/>
              <a:gd fmla="*/ 41 h 115" name="T3"/>
              <a:gd fmla="*/ 102 w 115" name="T4"/>
              <a:gd fmla="*/ 26 h 115" name="T5"/>
              <a:gd fmla="*/ 94 w 115" name="T6"/>
              <a:gd fmla="*/ 13 h 115" name="T7"/>
              <a:gd fmla="*/ 79 w 115" name="T8"/>
              <a:gd fmla="*/ 23 h 115" name="T9"/>
              <a:gd fmla="*/ 70 w 115" name="T10"/>
              <a:gd fmla="*/ 22 h 115" name="T11"/>
              <a:gd fmla="*/ 67 w 115" name="T12"/>
              <a:gd fmla="*/ 3 h 115" name="T13"/>
              <a:gd fmla="*/ 52 w 115" name="T14"/>
              <a:gd fmla="*/ 0 h 115" name="T15"/>
              <a:gd fmla="*/ 48 w 115" name="T16"/>
              <a:gd fmla="*/ 18 h 115" name="T17"/>
              <a:gd fmla="*/ 41 w 115" name="T18"/>
              <a:gd fmla="*/ 24 h 115" name="T19"/>
              <a:gd fmla="*/ 26 w 115" name="T20"/>
              <a:gd fmla="*/ 13 h 115" name="T21"/>
              <a:gd fmla="*/ 13 w 115" name="T22"/>
              <a:gd fmla="*/ 21 h 115" name="T23"/>
              <a:gd fmla="*/ 23 w 115" name="T24"/>
              <a:gd fmla="*/ 36 h 115" name="T25"/>
              <a:gd fmla="*/ 22 w 115" name="T26"/>
              <a:gd fmla="*/ 45 h 115" name="T27"/>
              <a:gd fmla="*/ 4 w 115" name="T28"/>
              <a:gd fmla="*/ 48 h 115" name="T29"/>
              <a:gd fmla="*/ 0 w 115" name="T30"/>
              <a:gd fmla="*/ 63 h 115" name="T31"/>
              <a:gd fmla="*/ 18 w 115" name="T32"/>
              <a:gd fmla="*/ 66 h 115" name="T33"/>
              <a:gd fmla="*/ 24 w 115" name="T34"/>
              <a:gd fmla="*/ 73 h 115" name="T35"/>
              <a:gd fmla="*/ 13 w 115" name="T36"/>
              <a:gd fmla="*/ 89 h 115" name="T37"/>
              <a:gd fmla="*/ 21 w 115" name="T38"/>
              <a:gd fmla="*/ 102 h 115" name="T39"/>
              <a:gd fmla="*/ 36 w 115" name="T40"/>
              <a:gd fmla="*/ 92 h 115" name="T41"/>
              <a:gd fmla="*/ 45 w 115" name="T42"/>
              <a:gd fmla="*/ 92 h 115" name="T43"/>
              <a:gd fmla="*/ 48 w 115" name="T44"/>
              <a:gd fmla="*/ 111 h 115" name="T45"/>
              <a:gd fmla="*/ 63 w 115" name="T46"/>
              <a:gd fmla="*/ 115 h 115" name="T47"/>
              <a:gd fmla="*/ 67 w 115" name="T48"/>
              <a:gd fmla="*/ 97 h 115" name="T49"/>
              <a:gd fmla="*/ 74 w 115" name="T50"/>
              <a:gd fmla="*/ 91 h 115" name="T51"/>
              <a:gd fmla="*/ 89 w 115" name="T52"/>
              <a:gd fmla="*/ 102 h 115" name="T53"/>
              <a:gd fmla="*/ 102 w 115" name="T54"/>
              <a:gd fmla="*/ 94 h 115" name="T55"/>
              <a:gd fmla="*/ 92 w 115" name="T56"/>
              <a:gd fmla="*/ 79 h 115" name="T57"/>
              <a:gd fmla="*/ 93 w 115" name="T58"/>
              <a:gd fmla="*/ 70 h 115" name="T59"/>
              <a:gd fmla="*/ 112 w 115" name="T60"/>
              <a:gd fmla="*/ 66 h 115" name="T61"/>
              <a:gd fmla="*/ 115 w 115" name="T62"/>
              <a:gd fmla="*/ 52 h 115" name="T63"/>
              <a:gd fmla="*/ 58 w 115" name="T64"/>
              <a:gd fmla="*/ 79 h 115" name="T65"/>
              <a:gd fmla="*/ 58 w 115" name="T66"/>
              <a:gd fmla="*/ 36 h 115" name="T67"/>
              <a:gd fmla="*/ 58 w 115" name="T68"/>
              <a:gd fmla="*/ 79 h 115" name="T69"/>
              <a:gd fmla="*/ 49 w 115" name="T70"/>
              <a:gd fmla="*/ 57 h 115" name="T71"/>
              <a:gd fmla="*/ 67 w 115" name="T72"/>
              <a:gd fmla="*/ 57 h 115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115" w="115">
                <a:moveTo>
                  <a:pt x="112" y="48"/>
                </a:moveTo>
                <a:cubicBezTo>
                  <a:pt x="97" y="48"/>
                  <a:pt x="97" y="48"/>
                  <a:pt x="97" y="48"/>
                </a:cubicBezTo>
                <a:cubicBezTo>
                  <a:pt x="95" y="48"/>
                  <a:pt x="93" y="47"/>
                  <a:pt x="93" y="45"/>
                </a:cubicBezTo>
                <a:cubicBezTo>
                  <a:pt x="91" y="41"/>
                  <a:pt x="91" y="41"/>
                  <a:pt x="91" y="41"/>
                </a:cubicBezTo>
                <a:cubicBezTo>
                  <a:pt x="90" y="40"/>
                  <a:pt x="91" y="37"/>
                  <a:pt x="92" y="36"/>
                </a:cubicBezTo>
                <a:cubicBezTo>
                  <a:pt x="102" y="26"/>
                  <a:pt x="102" y="26"/>
                  <a:pt x="102" y="26"/>
                </a:cubicBezTo>
                <a:cubicBezTo>
                  <a:pt x="104" y="24"/>
                  <a:pt x="104" y="22"/>
                  <a:pt x="102" y="21"/>
                </a:cubicBezTo>
                <a:cubicBezTo>
                  <a:pt x="94" y="13"/>
                  <a:pt x="94" y="13"/>
                  <a:pt x="94" y="13"/>
                </a:cubicBezTo>
                <a:cubicBezTo>
                  <a:pt x="93" y="11"/>
                  <a:pt x="91" y="11"/>
                  <a:pt x="89" y="13"/>
                </a:cubicBezTo>
                <a:cubicBezTo>
                  <a:pt x="79" y="23"/>
                  <a:pt x="79" y="23"/>
                  <a:pt x="79" y="23"/>
                </a:cubicBezTo>
                <a:cubicBezTo>
                  <a:pt x="78" y="24"/>
                  <a:pt x="75" y="25"/>
                  <a:pt x="74" y="24"/>
                </a:cubicBezTo>
                <a:cubicBezTo>
                  <a:pt x="70" y="22"/>
                  <a:pt x="70" y="22"/>
                  <a:pt x="70" y="22"/>
                </a:cubicBezTo>
                <a:cubicBezTo>
                  <a:pt x="68" y="22"/>
                  <a:pt x="67" y="20"/>
                  <a:pt x="67" y="18"/>
                </a:cubicBezTo>
                <a:cubicBezTo>
                  <a:pt x="67" y="3"/>
                  <a:pt x="67" y="3"/>
                  <a:pt x="67" y="3"/>
                </a:cubicBezTo>
                <a:cubicBezTo>
                  <a:pt x="67" y="1"/>
                  <a:pt x="65" y="0"/>
                  <a:pt x="63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0" y="0"/>
                  <a:pt x="48" y="1"/>
                  <a:pt x="48" y="3"/>
                </a:cubicBezTo>
                <a:cubicBezTo>
                  <a:pt x="48" y="18"/>
                  <a:pt x="48" y="18"/>
                  <a:pt x="48" y="18"/>
                </a:cubicBezTo>
                <a:cubicBezTo>
                  <a:pt x="48" y="20"/>
                  <a:pt x="47" y="22"/>
                  <a:pt x="45" y="22"/>
                </a:cubicBezTo>
                <a:cubicBezTo>
                  <a:pt x="41" y="24"/>
                  <a:pt x="41" y="24"/>
                  <a:pt x="41" y="24"/>
                </a:cubicBezTo>
                <a:cubicBezTo>
                  <a:pt x="40" y="25"/>
                  <a:pt x="37" y="24"/>
                  <a:pt x="36" y="23"/>
                </a:cubicBezTo>
                <a:cubicBezTo>
                  <a:pt x="26" y="13"/>
                  <a:pt x="26" y="13"/>
                  <a:pt x="26" y="13"/>
                </a:cubicBezTo>
                <a:cubicBezTo>
                  <a:pt x="25" y="11"/>
                  <a:pt x="22" y="11"/>
                  <a:pt x="21" y="13"/>
                </a:cubicBezTo>
                <a:cubicBezTo>
                  <a:pt x="13" y="21"/>
                  <a:pt x="13" y="21"/>
                  <a:pt x="13" y="21"/>
                </a:cubicBezTo>
                <a:cubicBezTo>
                  <a:pt x="12" y="22"/>
                  <a:pt x="12" y="24"/>
                  <a:pt x="13" y="26"/>
                </a:cubicBezTo>
                <a:cubicBezTo>
                  <a:pt x="23" y="36"/>
                  <a:pt x="23" y="36"/>
                  <a:pt x="23" y="36"/>
                </a:cubicBezTo>
                <a:cubicBezTo>
                  <a:pt x="24" y="37"/>
                  <a:pt x="25" y="40"/>
                  <a:pt x="24" y="41"/>
                </a:cubicBezTo>
                <a:cubicBezTo>
                  <a:pt x="22" y="45"/>
                  <a:pt x="22" y="45"/>
                  <a:pt x="22" y="45"/>
                </a:cubicBezTo>
                <a:cubicBezTo>
                  <a:pt x="22" y="47"/>
                  <a:pt x="20" y="48"/>
                  <a:pt x="18" y="48"/>
                </a:cubicBezTo>
                <a:cubicBezTo>
                  <a:pt x="4" y="48"/>
                  <a:pt x="4" y="48"/>
                  <a:pt x="4" y="48"/>
                </a:cubicBezTo>
                <a:cubicBezTo>
                  <a:pt x="2" y="48"/>
                  <a:pt x="0" y="50"/>
                  <a:pt x="0" y="52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5"/>
                  <a:pt x="2" y="66"/>
                  <a:pt x="4" y="66"/>
                </a:cubicBezTo>
                <a:cubicBezTo>
                  <a:pt x="18" y="66"/>
                  <a:pt x="18" y="66"/>
                  <a:pt x="18" y="66"/>
                </a:cubicBezTo>
                <a:cubicBezTo>
                  <a:pt x="20" y="66"/>
                  <a:pt x="22" y="68"/>
                  <a:pt x="22" y="70"/>
                </a:cubicBezTo>
                <a:cubicBezTo>
                  <a:pt x="24" y="73"/>
                  <a:pt x="24" y="73"/>
                  <a:pt x="24" y="73"/>
                </a:cubicBezTo>
                <a:cubicBezTo>
                  <a:pt x="25" y="75"/>
                  <a:pt x="24" y="78"/>
                  <a:pt x="23" y="79"/>
                </a:cubicBezTo>
                <a:cubicBezTo>
                  <a:pt x="13" y="89"/>
                  <a:pt x="13" y="89"/>
                  <a:pt x="13" y="89"/>
                </a:cubicBezTo>
                <a:cubicBezTo>
                  <a:pt x="12" y="90"/>
                  <a:pt x="12" y="93"/>
                  <a:pt x="13" y="94"/>
                </a:cubicBezTo>
                <a:cubicBezTo>
                  <a:pt x="21" y="102"/>
                  <a:pt x="21" y="102"/>
                  <a:pt x="21" y="102"/>
                </a:cubicBezTo>
                <a:cubicBezTo>
                  <a:pt x="22" y="103"/>
                  <a:pt x="25" y="103"/>
                  <a:pt x="26" y="102"/>
                </a:cubicBezTo>
                <a:cubicBezTo>
                  <a:pt x="36" y="92"/>
                  <a:pt x="36" y="92"/>
                  <a:pt x="36" y="92"/>
                </a:cubicBezTo>
                <a:cubicBezTo>
                  <a:pt x="37" y="90"/>
                  <a:pt x="40" y="90"/>
                  <a:pt x="41" y="91"/>
                </a:cubicBezTo>
                <a:cubicBezTo>
                  <a:pt x="45" y="92"/>
                  <a:pt x="45" y="92"/>
                  <a:pt x="45" y="92"/>
                </a:cubicBezTo>
                <a:cubicBezTo>
                  <a:pt x="47" y="93"/>
                  <a:pt x="48" y="95"/>
                  <a:pt x="48" y="97"/>
                </a:cubicBezTo>
                <a:cubicBezTo>
                  <a:pt x="48" y="111"/>
                  <a:pt x="48" y="111"/>
                  <a:pt x="48" y="111"/>
                </a:cubicBezTo>
                <a:cubicBezTo>
                  <a:pt x="48" y="113"/>
                  <a:pt x="50" y="115"/>
                  <a:pt x="52" y="115"/>
                </a:cubicBezTo>
                <a:cubicBezTo>
                  <a:pt x="63" y="115"/>
                  <a:pt x="63" y="115"/>
                  <a:pt x="63" y="115"/>
                </a:cubicBezTo>
                <a:cubicBezTo>
                  <a:pt x="65" y="115"/>
                  <a:pt x="67" y="113"/>
                  <a:pt x="67" y="111"/>
                </a:cubicBezTo>
                <a:cubicBezTo>
                  <a:pt x="67" y="97"/>
                  <a:pt x="67" y="97"/>
                  <a:pt x="67" y="97"/>
                </a:cubicBezTo>
                <a:cubicBezTo>
                  <a:pt x="67" y="95"/>
                  <a:pt x="68" y="93"/>
                  <a:pt x="70" y="92"/>
                </a:cubicBezTo>
                <a:cubicBezTo>
                  <a:pt x="74" y="91"/>
                  <a:pt x="74" y="91"/>
                  <a:pt x="74" y="91"/>
                </a:cubicBezTo>
                <a:cubicBezTo>
                  <a:pt x="75" y="90"/>
                  <a:pt x="78" y="90"/>
                  <a:pt x="79" y="92"/>
                </a:cubicBezTo>
                <a:cubicBezTo>
                  <a:pt x="89" y="102"/>
                  <a:pt x="89" y="102"/>
                  <a:pt x="89" y="102"/>
                </a:cubicBezTo>
                <a:cubicBezTo>
                  <a:pt x="91" y="103"/>
                  <a:pt x="93" y="103"/>
                  <a:pt x="94" y="102"/>
                </a:cubicBezTo>
                <a:cubicBezTo>
                  <a:pt x="102" y="94"/>
                  <a:pt x="102" y="94"/>
                  <a:pt x="102" y="94"/>
                </a:cubicBezTo>
                <a:cubicBezTo>
                  <a:pt x="104" y="93"/>
                  <a:pt x="104" y="90"/>
                  <a:pt x="102" y="89"/>
                </a:cubicBezTo>
                <a:cubicBezTo>
                  <a:pt x="92" y="79"/>
                  <a:pt x="92" y="79"/>
                  <a:pt x="92" y="79"/>
                </a:cubicBezTo>
                <a:cubicBezTo>
                  <a:pt x="91" y="78"/>
                  <a:pt x="90" y="75"/>
                  <a:pt x="91" y="73"/>
                </a:cubicBezTo>
                <a:cubicBezTo>
                  <a:pt x="93" y="70"/>
                  <a:pt x="93" y="70"/>
                  <a:pt x="93" y="70"/>
                </a:cubicBezTo>
                <a:cubicBezTo>
                  <a:pt x="93" y="68"/>
                  <a:pt x="95" y="66"/>
                  <a:pt x="97" y="66"/>
                </a:cubicBezTo>
                <a:cubicBezTo>
                  <a:pt x="112" y="66"/>
                  <a:pt x="112" y="66"/>
                  <a:pt x="112" y="66"/>
                </a:cubicBezTo>
                <a:cubicBezTo>
                  <a:pt x="113" y="66"/>
                  <a:pt x="115" y="65"/>
                  <a:pt x="115" y="63"/>
                </a:cubicBezTo>
                <a:cubicBezTo>
                  <a:pt x="115" y="52"/>
                  <a:pt x="115" y="52"/>
                  <a:pt x="115" y="52"/>
                </a:cubicBezTo>
                <a:cubicBezTo>
                  <a:pt x="115" y="50"/>
                  <a:pt x="113" y="48"/>
                  <a:pt x="112" y="48"/>
                </a:cubicBezTo>
                <a:close/>
                <a:moveTo>
                  <a:pt x="58" y="79"/>
                </a:moveTo>
                <a:cubicBezTo>
                  <a:pt x="46" y="79"/>
                  <a:pt x="36" y="69"/>
                  <a:pt x="36" y="57"/>
                </a:cubicBezTo>
                <a:cubicBezTo>
                  <a:pt x="36" y="46"/>
                  <a:pt x="46" y="36"/>
                  <a:pt x="58" y="36"/>
                </a:cubicBezTo>
                <a:cubicBezTo>
                  <a:pt x="69" y="36"/>
                  <a:pt x="79" y="46"/>
                  <a:pt x="79" y="57"/>
                </a:cubicBezTo>
                <a:cubicBezTo>
                  <a:pt x="79" y="69"/>
                  <a:pt x="69" y="79"/>
                  <a:pt x="58" y="79"/>
                </a:cubicBezTo>
                <a:close/>
                <a:moveTo>
                  <a:pt x="58" y="48"/>
                </a:moveTo>
                <a:cubicBezTo>
                  <a:pt x="53" y="48"/>
                  <a:pt x="49" y="52"/>
                  <a:pt x="49" y="57"/>
                </a:cubicBezTo>
                <a:cubicBezTo>
                  <a:pt x="49" y="62"/>
                  <a:pt x="53" y="66"/>
                  <a:pt x="58" y="66"/>
                </a:cubicBezTo>
                <a:cubicBezTo>
                  <a:pt x="63" y="66"/>
                  <a:pt x="67" y="62"/>
                  <a:pt x="67" y="57"/>
                </a:cubicBezTo>
                <a:cubicBezTo>
                  <a:pt x="67" y="52"/>
                  <a:pt x="63" y="48"/>
                  <a:pt x="58" y="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  <a:latin charset="0" pitchFamily="34" typeface="Arial"/>
              <a:ea charset="-122" panose="020b0503020204020204" pitchFamily="34" typeface="微软雅黑"/>
              <a:sym charset="0" pitchFamily="34" typeface="Arial"/>
            </a:endParaRPr>
          </a:p>
        </p:txBody>
      </p:sp>
      <p:grpSp>
        <p:nvGrpSpPr>
          <p:cNvPr id="31" name="Group 13"/>
          <p:cNvGrpSpPr>
            <a:grpSpLocks noChangeAspect="1"/>
          </p:cNvGrpSpPr>
          <p:nvPr/>
        </p:nvGrpSpPr>
        <p:grpSpPr>
          <a:xfrm>
            <a:off x="5007289" y="2478799"/>
            <a:ext cx="474811" cy="480421"/>
            <a:chOff x="2426" y="2781"/>
            <a:chExt cx="593" cy="600"/>
          </a:xfrm>
          <a:solidFill>
            <a:schemeClr val="bg1"/>
          </a:solidFill>
          <a:effectLst/>
        </p:grpSpPr>
        <p:sp>
          <p:nvSpPr>
            <p:cNvPr id="32" name="Freeform 14"/>
            <p:cNvSpPr/>
            <p:nvPr/>
          </p:nvSpPr>
          <p:spPr bwMode="auto">
            <a:xfrm>
              <a:off x="2442" y="2805"/>
              <a:ext cx="577" cy="576"/>
            </a:xfrm>
            <a:custGeom>
              <a:gdLst>
                <a:gd fmla="*/ 0 w 241" name="T0"/>
                <a:gd fmla="*/ 115 h 241" name="T1"/>
                <a:gd fmla="*/ 0 w 241" name="T2"/>
                <a:gd fmla="*/ 121 h 241" name="T3"/>
                <a:gd fmla="*/ 121 w 241" name="T4"/>
                <a:gd fmla="*/ 241 h 241" name="T5"/>
                <a:gd fmla="*/ 241 w 241" name="T6"/>
                <a:gd fmla="*/ 121 h 241" name="T7"/>
                <a:gd fmla="*/ 121 w 241" name="T8"/>
                <a:gd fmla="*/ 0 h 241" name="T9"/>
                <a:gd fmla="*/ 121 w 241" name="T10"/>
                <a:gd fmla="*/ 115 h 241" name="T11"/>
                <a:gd fmla="*/ 0 w 241" name="T12"/>
                <a:gd fmla="*/ 115 h 24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41" w="241">
                  <a:moveTo>
                    <a:pt x="0" y="115"/>
                  </a:moveTo>
                  <a:cubicBezTo>
                    <a:pt x="0" y="117"/>
                    <a:pt x="0" y="119"/>
                    <a:pt x="0" y="121"/>
                  </a:cubicBezTo>
                  <a:cubicBezTo>
                    <a:pt x="0" y="187"/>
                    <a:pt x="54" y="241"/>
                    <a:pt x="121" y="241"/>
                  </a:cubicBezTo>
                  <a:cubicBezTo>
                    <a:pt x="187" y="241"/>
                    <a:pt x="241" y="187"/>
                    <a:pt x="241" y="121"/>
                  </a:cubicBezTo>
                  <a:cubicBezTo>
                    <a:pt x="241" y="54"/>
                    <a:pt x="187" y="0"/>
                    <a:pt x="121" y="0"/>
                  </a:cubicBezTo>
                  <a:cubicBezTo>
                    <a:pt x="121" y="115"/>
                    <a:pt x="121" y="115"/>
                    <a:pt x="121" y="115"/>
                  </a:cubicBezTo>
                  <a:lnTo>
                    <a:pt x="0" y="1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  <a:latin charset="0" pitchFamily="34" typeface="Arial"/>
                <a:ea charset="-122" panose="020b0503020204020204" pitchFamily="34" typeface="微软雅黑"/>
                <a:sym charset="0" pitchFamily="34" typeface="Arial"/>
              </a:endParaRPr>
            </a:p>
          </p:txBody>
        </p:sp>
        <p:sp>
          <p:nvSpPr>
            <p:cNvPr id="33" name="Freeform 15"/>
            <p:cNvSpPr>
              <a:spLocks noEditPoints="1"/>
            </p:cNvSpPr>
            <p:nvPr/>
          </p:nvSpPr>
          <p:spPr bwMode="auto">
            <a:xfrm>
              <a:off x="2426" y="2781"/>
              <a:ext cx="275" cy="273"/>
            </a:xfrm>
            <a:custGeom>
              <a:gdLst>
                <a:gd fmla="*/ 0 w 115" name="T0"/>
                <a:gd fmla="*/ 114 h 114" name="T1"/>
                <a:gd fmla="*/ 115 w 115" name="T2"/>
                <a:gd fmla="*/ 114 h 114" name="T3"/>
                <a:gd fmla="*/ 115 w 115" name="T4"/>
                <a:gd fmla="*/ 0 h 114" name="T5"/>
                <a:gd fmla="*/ 0 w 115" name="T6"/>
                <a:gd fmla="*/ 114 h 114" name="T7"/>
                <a:gd fmla="*/ 15 w 115" name="T8"/>
                <a:gd fmla="*/ 104 h 114" name="T9"/>
                <a:gd fmla="*/ 104 w 115" name="T10"/>
                <a:gd fmla="*/ 14 h 114" name="T11"/>
                <a:gd fmla="*/ 104 w 115" name="T12"/>
                <a:gd fmla="*/ 104 h 114" name="T13"/>
                <a:gd fmla="*/ 15 w 115" name="T14"/>
                <a:gd fmla="*/ 104 h 11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14" w="115">
                  <a:moveTo>
                    <a:pt x="0" y="114"/>
                  </a:moveTo>
                  <a:cubicBezTo>
                    <a:pt x="115" y="114"/>
                    <a:pt x="115" y="114"/>
                    <a:pt x="115" y="114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51" y="0"/>
                    <a:pt x="0" y="51"/>
                    <a:pt x="0" y="114"/>
                  </a:cubicBezTo>
                  <a:close/>
                  <a:moveTo>
                    <a:pt x="15" y="104"/>
                  </a:moveTo>
                  <a:cubicBezTo>
                    <a:pt x="15" y="54"/>
                    <a:pt x="55" y="14"/>
                    <a:pt x="104" y="14"/>
                  </a:cubicBezTo>
                  <a:cubicBezTo>
                    <a:pt x="104" y="104"/>
                    <a:pt x="104" y="104"/>
                    <a:pt x="104" y="104"/>
                  </a:cubicBezTo>
                  <a:lnTo>
                    <a:pt x="15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  <a:latin charset="0" pitchFamily="34" typeface="Arial"/>
                <a:ea charset="-122" panose="020b0503020204020204" pitchFamily="34" typeface="微软雅黑"/>
                <a:sym charset="0" pitchFamily="34" typeface="Arial"/>
              </a:endParaRPr>
            </a:p>
          </p:txBody>
        </p:sp>
      </p:grpSp>
    </p:spTree>
    <p:custDataLst>
      <p:tags r:id="rId3"/>
    </p:custDataLst>
    <p:extLst>
      <p:ext uri="{BB962C8B-B14F-4D97-AF65-F5344CB8AC3E}">
        <p14:creationId val="3503301605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8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grpId="0" id="30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id="35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37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3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3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2" presetSubtype="8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fill="hold" grpId="0" id="45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47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4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4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12" presetSubtype="2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2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53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2" presetSubtype="4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6100"/>
                            </p:stCondLst>
                            <p:childTnLst>
                              <p:par>
                                <p:cTn fill="hold" id="59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6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6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6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12" presetSubtype="2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6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67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8" nodeType="withEffect" presetClass="entr" presetID="2" presetSubtype="2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1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8100"/>
                            </p:stCondLst>
                            <p:childTnLst>
                              <p:par>
                                <p:cTn fill="hold" id="73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5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76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77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12" presetSubtype="8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81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12" presetSubtype="8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4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85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6" nodeType="afterGroup">
                            <p:stCondLst>
                              <p:cond delay="10100"/>
                            </p:stCondLst>
                            <p:childTnLst>
                              <p:par>
                                <p:cTn fill="hold" grpId="0" id="8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8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67"/>
      <p:bldP grpId="0" spid="68"/>
      <p:bldP grpId="0" spid="69"/>
      <p:bldP grpId="0" spid="70"/>
      <p:bldP grpId="0" spid="71"/>
      <p:bldP grpId="0" spid="95"/>
      <p:bldP grpId="0" spid="100"/>
      <p:bldP grpId="0" spid="21"/>
      <p:bldP grpId="0" spid="30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pc="300" sz="2000">
                <a:latin charset="-122" pitchFamily="2" typeface="方正兰亭细黑_GBK"/>
                <a:ea charset="-122" pitchFamily="2" typeface="方正兰亭细黑_GBK"/>
              </a:rPr>
              <a:t>协调技能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161639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COORDINATION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09404" y="950663"/>
            <a:ext cx="7650480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重视上下之间的沟通，做到上情下达，使所属员工了解公司的决策；做到下情上达，使决策领导了解战略计划的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执行情况和员工的真实想法，还要重视横向沟通，注意部门之间的沟通协调，从而最大限度地解决信息的不对称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化解员工之间，部门之间的矛盾与不和谐。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1162957" y="2047336"/>
            <a:ext cx="2011893" cy="2011893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24" name="同心圆 2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solidFill>
              <a:srgbClr val="FF5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25" name="椭圆 24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 flip="none" rotWithShape="1">
              <a:gsLst>
                <a:gs pos="0">
                  <a:srgbClr val="FF5050">
                    <a:shade val="30000"/>
                    <a:satMod val="115000"/>
                  </a:srgbClr>
                </a:gs>
                <a:gs pos="50000">
                  <a:srgbClr val="FF5050">
                    <a:shade val="67500"/>
                    <a:satMod val="115000"/>
                  </a:srgbClr>
                </a:gs>
                <a:gs pos="100000">
                  <a:srgbClr val="FF5050">
                    <a:shade val="100000"/>
                    <a:satMod val="115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2772690" y="2047336"/>
            <a:ext cx="2011893" cy="2011893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27" name="同心圆 2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solidFill>
              <a:srgbClr val="00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 flip="none" rotWithShape="1">
              <a:gsLst>
                <a:gs pos="0">
                  <a:srgbClr val="009900">
                    <a:shade val="30000"/>
                    <a:satMod val="115000"/>
                  </a:srgbClr>
                </a:gs>
                <a:gs pos="50000">
                  <a:srgbClr val="009900">
                    <a:shade val="67500"/>
                    <a:satMod val="115000"/>
                  </a:srgbClr>
                </a:gs>
                <a:gs pos="100000">
                  <a:srgbClr val="009900">
                    <a:shade val="100000"/>
                    <a:satMod val="115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382423" y="2047336"/>
            <a:ext cx="2011893" cy="2011893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30" name="同心圆 2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1" name="椭圆 30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FF9933"/>
                </a:gs>
                <a:gs pos="100000">
                  <a:srgbClr val="FFC000"/>
                </a:gs>
              </a:gsLst>
              <a:lin ang="6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5992157" y="2047336"/>
            <a:ext cx="2011893" cy="2011893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33" name="同心圆 3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shade val="30000"/>
                    <a:satMod val="115000"/>
                  </a:schemeClr>
                </a:gs>
                <a:gs pos="50000">
                  <a:schemeClr val="accent5">
                    <a:shade val="67500"/>
                    <a:satMod val="115000"/>
                  </a:schemeClr>
                </a:gs>
                <a:gs pos="100000">
                  <a:schemeClr val="accent5">
                    <a:shade val="100000"/>
                    <a:satMod val="11500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426867" y="2829772"/>
            <a:ext cx="12496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自觉加强学习</a:t>
            </a:r>
          </a:p>
          <a:p>
            <a:r>
              <a:rPr altLang="en-US" lang="zh-CN" sz="14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提高政治素养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983094" y="2829772"/>
            <a:ext cx="12496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丰富知识储备</a:t>
            </a:r>
          </a:p>
          <a:p>
            <a:r>
              <a:rPr altLang="en-US" lang="zh-CN" sz="14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提高业务素养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628221" y="2829772"/>
            <a:ext cx="12496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注重方式技巧</a:t>
            </a:r>
          </a:p>
          <a:p>
            <a:r>
              <a:rPr altLang="en-US" lang="zh-CN" sz="14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提高协调质量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235247" y="2829772"/>
            <a:ext cx="12496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自觉磨炼心智</a:t>
            </a:r>
          </a:p>
          <a:p>
            <a:r>
              <a:rPr altLang="en-US" lang="zh-CN" sz="1400">
                <a:solidFill>
                  <a:schemeClr val="bg1"/>
                </a:solidFill>
                <a:latin charset="-122" pitchFamily="2" typeface="方正兰亭细黑_GBK"/>
                <a:ea charset="-122" pitchFamily="2" typeface="方正兰亭细黑_GBK"/>
              </a:rPr>
              <a:t>提高心理素养</a:t>
            </a:r>
          </a:p>
        </p:txBody>
      </p:sp>
      <p:sp>
        <p:nvSpPr>
          <p:cNvPr id="39" name="椭圆 38"/>
          <p:cNvSpPr/>
          <p:nvPr/>
        </p:nvSpPr>
        <p:spPr>
          <a:xfrm>
            <a:off x="4575050" y="3700015"/>
            <a:ext cx="500908" cy="500908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椭圆 39"/>
          <p:cNvSpPr/>
          <p:nvPr/>
        </p:nvSpPr>
        <p:spPr>
          <a:xfrm>
            <a:off x="5717380" y="3924326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椭圆 40"/>
          <p:cNvSpPr/>
          <p:nvPr/>
        </p:nvSpPr>
        <p:spPr>
          <a:xfrm>
            <a:off x="2552263" y="3924685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椭圆 41"/>
          <p:cNvSpPr/>
          <p:nvPr/>
        </p:nvSpPr>
        <p:spPr>
          <a:xfrm>
            <a:off x="2255929" y="4043024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3" name="椭圆 42"/>
          <p:cNvSpPr/>
          <p:nvPr/>
        </p:nvSpPr>
        <p:spPr>
          <a:xfrm>
            <a:off x="6175518" y="3929345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4" name="椭圆 43"/>
          <p:cNvSpPr/>
          <p:nvPr/>
        </p:nvSpPr>
        <p:spPr>
          <a:xfrm>
            <a:off x="3062244" y="3921840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5" name="椭圆 44"/>
          <p:cNvSpPr/>
          <p:nvPr/>
        </p:nvSpPr>
        <p:spPr>
          <a:xfrm>
            <a:off x="6553278" y="4053247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椭圆 45"/>
          <p:cNvSpPr/>
          <p:nvPr/>
        </p:nvSpPr>
        <p:spPr>
          <a:xfrm>
            <a:off x="3850333" y="3956451"/>
            <a:ext cx="250454" cy="250454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椭圆 46"/>
          <p:cNvSpPr/>
          <p:nvPr/>
        </p:nvSpPr>
        <p:spPr>
          <a:xfrm>
            <a:off x="6726981" y="3923044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8" name="椭圆 47"/>
          <p:cNvSpPr/>
          <p:nvPr/>
        </p:nvSpPr>
        <p:spPr>
          <a:xfrm>
            <a:off x="4151556" y="3931099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椭圆 48"/>
          <p:cNvSpPr/>
          <p:nvPr/>
        </p:nvSpPr>
        <p:spPr>
          <a:xfrm>
            <a:off x="7359742" y="3980235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椭圆 49"/>
          <p:cNvSpPr/>
          <p:nvPr/>
        </p:nvSpPr>
        <p:spPr>
          <a:xfrm>
            <a:off x="5900741" y="3740541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1" name="椭圆 50"/>
          <p:cNvSpPr/>
          <p:nvPr/>
        </p:nvSpPr>
        <p:spPr>
          <a:xfrm>
            <a:off x="2070359" y="4053531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椭圆 51"/>
          <p:cNvSpPr/>
          <p:nvPr/>
        </p:nvSpPr>
        <p:spPr>
          <a:xfrm>
            <a:off x="4506355" y="3776638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5" name="椭圆 54"/>
          <p:cNvSpPr/>
          <p:nvPr/>
        </p:nvSpPr>
        <p:spPr>
          <a:xfrm>
            <a:off x="3206031" y="3868485"/>
            <a:ext cx="322151" cy="322151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6" name="椭圆 55"/>
          <p:cNvSpPr/>
          <p:nvPr/>
        </p:nvSpPr>
        <p:spPr>
          <a:xfrm>
            <a:off x="5075958" y="392122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7" name="椭圆 56"/>
          <p:cNvSpPr/>
          <p:nvPr/>
        </p:nvSpPr>
        <p:spPr>
          <a:xfrm>
            <a:off x="1206867" y="3924555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8" name="椭圆 57"/>
          <p:cNvSpPr/>
          <p:nvPr/>
        </p:nvSpPr>
        <p:spPr>
          <a:xfrm>
            <a:off x="921657" y="4055787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9" name="椭圆 58"/>
          <p:cNvSpPr/>
          <p:nvPr/>
        </p:nvSpPr>
        <p:spPr>
          <a:xfrm>
            <a:off x="2772349" y="3741284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椭圆 59"/>
          <p:cNvSpPr/>
          <p:nvPr/>
        </p:nvSpPr>
        <p:spPr>
          <a:xfrm>
            <a:off x="1690644" y="3977618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1" name="椭圆 60"/>
          <p:cNvSpPr/>
          <p:nvPr/>
        </p:nvSpPr>
        <p:spPr>
          <a:xfrm>
            <a:off x="6193490" y="3783833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2" name="椭圆 61"/>
          <p:cNvSpPr/>
          <p:nvPr/>
        </p:nvSpPr>
        <p:spPr>
          <a:xfrm>
            <a:off x="7730460" y="3915261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TextBox 52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</p:spTree>
    <p:custDataLst>
      <p:tags r:id="rId3"/>
    </p:custDataLst>
    <p:extLst>
      <p:ext uri="{BB962C8B-B14F-4D97-AF65-F5344CB8AC3E}">
        <p14:creationId val="607383521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8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id="3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2" presetSubtype="2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12" presetSubtype="8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2" presetSubtype="2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12" presetSubtype="8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9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2" presetSubtype="2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12" presetSubtype="8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6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5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12" presetSubtype="8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6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2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fill="hold" grpId="0" id="6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2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2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7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2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5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6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7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2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3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5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6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7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8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2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5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6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7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8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2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3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5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7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8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2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5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6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7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8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2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3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5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6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7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2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3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1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5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6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7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8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2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3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5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6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7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8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2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3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fill="hold" grpId="0" id="17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76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67"/>
      <p:bldP grpId="0" spid="35"/>
      <p:bldP grpId="0" spid="36"/>
      <p:bldP grpId="0" spid="37"/>
      <p:bldP grpId="0" spid="38"/>
      <p:bldP grpId="0" spid="39"/>
      <p:bldP grpId="0" spid="40"/>
      <p:bldP grpId="0" spid="41"/>
      <p:bldP grpId="0" spid="42"/>
      <p:bldP grpId="0" spid="43"/>
      <p:bldP grpId="0" spid="44"/>
      <p:bldP grpId="0" spid="45"/>
      <p:bldP grpId="0" spid="46"/>
      <p:bldP grpId="0" spid="47"/>
      <p:bldP grpId="0" spid="48"/>
      <p:bldP grpId="0" spid="49"/>
      <p:bldP grpId="0" spid="50"/>
      <p:bldP grpId="0" spid="51"/>
      <p:bldP grpId="0" spid="52"/>
      <p:bldP grpId="0" spid="55"/>
      <p:bldP grpId="0" spid="56"/>
      <p:bldP grpId="0" spid="57"/>
      <p:bldP grpId="0" spid="58"/>
      <p:bldP grpId="0" spid="59"/>
      <p:bldP grpId="0" spid="60"/>
      <p:bldP grpId="0" spid="61"/>
      <p:bldP grpId="0" spid="62"/>
      <p:bldP grpId="0" spid="53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任意多边形 8"/>
          <p:cNvSpPr/>
          <p:nvPr/>
        </p:nvSpPr>
        <p:spPr>
          <a:xfrm>
            <a:off x="1651000" y="2133588"/>
            <a:ext cx="5689600" cy="1079512"/>
          </a:xfrm>
          <a:custGeom>
            <a:gdLst>
              <a:gd fmla="*/ 0 w 5689600" name="connsiteX0"/>
              <a:gd fmla="*/ 1079512 h 1079512" name="connsiteY0"/>
              <a:gd fmla="*/ 1917700 w 5689600" name="connsiteX1"/>
              <a:gd fmla="*/ 12 h 1079512" name="connsiteY1"/>
              <a:gd fmla="*/ 3810000 w 5689600" name="connsiteX2"/>
              <a:gd fmla="*/ 1054112 h 1079512" name="connsiteY2"/>
              <a:gd fmla="*/ 5689600 w 5689600" name="connsiteX3"/>
              <a:gd fmla="*/ 12712 h 1079512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1079512" w="5689600">
                <a:moveTo>
                  <a:pt x="0" y="1079512"/>
                </a:moveTo>
                <a:cubicBezTo>
                  <a:pt x="641350" y="541878"/>
                  <a:pt x="1282700" y="4245"/>
                  <a:pt x="1917700" y="12"/>
                </a:cubicBezTo>
                <a:cubicBezTo>
                  <a:pt x="2552700" y="-4221"/>
                  <a:pt x="3181350" y="1051995"/>
                  <a:pt x="3810000" y="1054112"/>
                </a:cubicBezTo>
                <a:cubicBezTo>
                  <a:pt x="4438650" y="1056229"/>
                  <a:pt x="5372100" y="158762"/>
                  <a:pt x="5689600" y="12712"/>
                </a:cubicBezTo>
              </a:path>
            </a:pathLst>
          </a:custGeom>
          <a:ln w="762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4" name="TextBox 6"/>
          <p:cNvSpPr txBox="1">
            <a:spLocks noChangeArrowheads="1"/>
          </p:cNvSpPr>
          <p:nvPr/>
        </p:nvSpPr>
        <p:spPr bwMode="auto">
          <a:xfrm>
            <a:off x="1240835" y="1776916"/>
            <a:ext cx="142162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altLang="en-US" lang="zh-CN">
                <a:latin charset="-122" pitchFamily="2" typeface="方正兰亭细黑_GBK"/>
                <a:ea charset="-122" pitchFamily="2" typeface="方正兰亭细黑_GBK"/>
              </a:rPr>
              <a:t>关于我</a:t>
            </a:r>
          </a:p>
        </p:txBody>
      </p:sp>
      <p:sp>
        <p:nvSpPr>
          <p:cNvPr id="105" name="TextBox 6"/>
          <p:cNvSpPr txBox="1">
            <a:spLocks noChangeArrowheads="1"/>
          </p:cNvSpPr>
          <p:nvPr/>
        </p:nvSpPr>
        <p:spPr bwMode="auto">
          <a:xfrm>
            <a:off x="3024648" y="3176336"/>
            <a:ext cx="142162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altLang="en-US" lang="zh-CN">
                <a:latin charset="-122" pitchFamily="2" typeface="方正兰亭细黑_GBK"/>
                <a:ea charset="-122" pitchFamily="2" typeface="方正兰亭细黑_GBK"/>
              </a:rPr>
              <a:t>岗位认知</a:t>
            </a:r>
          </a:p>
        </p:txBody>
      </p:sp>
      <p:sp>
        <p:nvSpPr>
          <p:cNvPr id="106" name="TextBox 6"/>
          <p:cNvSpPr txBox="1">
            <a:spLocks noChangeArrowheads="1"/>
          </p:cNvSpPr>
          <p:nvPr/>
        </p:nvSpPr>
        <p:spPr bwMode="auto">
          <a:xfrm>
            <a:off x="4900887" y="1764256"/>
            <a:ext cx="142162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altLang="en-US" lang="zh-CN">
                <a:latin charset="-122" pitchFamily="2" typeface="方正兰亭细黑_GBK"/>
                <a:ea charset="-122" pitchFamily="2" typeface="方正兰亭细黑_GBK"/>
              </a:rPr>
              <a:t>胜任能力</a:t>
            </a:r>
          </a:p>
        </p:txBody>
      </p:sp>
      <p:sp>
        <p:nvSpPr>
          <p:cNvPr id="107" name="TextBox 6"/>
          <p:cNvSpPr txBox="1">
            <a:spLocks noChangeArrowheads="1"/>
          </p:cNvSpPr>
          <p:nvPr/>
        </p:nvSpPr>
        <p:spPr bwMode="auto">
          <a:xfrm>
            <a:off x="6816049" y="3119204"/>
            <a:ext cx="142162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altLang="en-US" lang="zh-CN">
                <a:latin charset="-122" pitchFamily="2" typeface="方正兰亭细黑_GBK"/>
                <a:ea charset="-122" pitchFamily="2" typeface="方正兰亭细黑_GBK"/>
              </a:rPr>
              <a:t>目标规划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1211807" y="2080259"/>
            <a:ext cx="917892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ABOUT ME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2933835" y="3488536"/>
            <a:ext cx="133540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POST COGNTIVE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4857345" y="2080259"/>
            <a:ext cx="1146492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COMPETENCE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6751670" y="3432030"/>
            <a:ext cx="124015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PROGRAMMING</a:t>
            </a:r>
          </a:p>
        </p:txBody>
      </p: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0591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pc="300" sz="2000">
                <a:latin charset="-122" pitchFamily="2" typeface="方正兰亭细黑_GBK"/>
                <a:ea charset="-122" pitchFamily="2" typeface="方正兰亭细黑_GBK"/>
              </a:rPr>
              <a:t>主目录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160085" y="267886"/>
            <a:ext cx="11988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CONTENTS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026111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组合 21"/>
          <p:cNvGrpSpPr/>
          <p:nvPr/>
        </p:nvGrpSpPr>
        <p:grpSpPr>
          <a:xfrm>
            <a:off x="1008115" y="2542722"/>
            <a:ext cx="1360493" cy="1360493"/>
            <a:chOff x="1008115" y="2542722"/>
            <a:chExt cx="1360493" cy="1360493"/>
          </a:xfrm>
        </p:grpSpPr>
        <p:grpSp>
          <p:nvGrpSpPr>
            <p:cNvPr id="86" name="组合 85"/>
            <p:cNvGrpSpPr/>
            <p:nvPr/>
          </p:nvGrpSpPr>
          <p:grpSpPr>
            <a:xfrm>
              <a:off x="1008115" y="2542722"/>
              <a:ext cx="1360493" cy="1360493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87" name="同心圆 86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 flip="none" rotWithShape="1">
                <a:gsLst>
                  <a:gs pos="0">
                    <a:srgbClr val="FF5050">
                      <a:shade val="30000"/>
                      <a:satMod val="115000"/>
                    </a:srgbClr>
                  </a:gs>
                  <a:gs pos="50000">
                    <a:srgbClr val="FF5050">
                      <a:shade val="67500"/>
                      <a:satMod val="115000"/>
                    </a:srgbClr>
                  </a:gs>
                  <a:gs pos="100000">
                    <a:srgbClr val="FF5050">
                      <a:shade val="100000"/>
                      <a:satMod val="115000"/>
                    </a:srgbClr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88" name="椭圆 87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 flip="none" rotWithShape="1">
                <a:gsLst>
                  <a:gs pos="0">
                    <a:srgbClr val="FF5050">
                      <a:shade val="30000"/>
                      <a:satMod val="115000"/>
                    </a:srgbClr>
                  </a:gs>
                  <a:gs pos="50000">
                    <a:srgbClr val="FF5050">
                      <a:shade val="67500"/>
                      <a:satMod val="115000"/>
                    </a:srgbClr>
                  </a:gs>
                  <a:gs pos="100000">
                    <a:srgbClr val="FF5050">
                      <a:shade val="100000"/>
                      <a:satMod val="115000"/>
                    </a:srgbClr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08" name="TextBox 107"/>
            <p:cNvSpPr txBox="1"/>
            <p:nvPr/>
          </p:nvSpPr>
          <p:spPr>
            <a:xfrm>
              <a:off x="1357180" y="2796038"/>
              <a:ext cx="521018" cy="8229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4800">
                  <a:solidFill>
                    <a:schemeClr val="bg1"/>
                  </a:solidFill>
                  <a:latin charset="0" pitchFamily="2" typeface="Watford DB"/>
                  <a:ea charset="-122" pitchFamily="50" typeface="造字工房劲黑（非商用）常规体"/>
                </a:rPr>
                <a:t>1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770261" y="2542722"/>
            <a:ext cx="1360493" cy="1360493"/>
            <a:chOff x="4770261" y="2542722"/>
            <a:chExt cx="1360493" cy="1360493"/>
          </a:xfrm>
        </p:grpSpPr>
        <p:grpSp>
          <p:nvGrpSpPr>
            <p:cNvPr id="89" name="组合 88"/>
            <p:cNvGrpSpPr/>
            <p:nvPr/>
          </p:nvGrpSpPr>
          <p:grpSpPr>
            <a:xfrm>
              <a:off x="4770261" y="2542722"/>
              <a:ext cx="1360493" cy="1360493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90" name="同心圆 8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 flip="none" rotWithShape="1">
                <a:gsLst>
                  <a:gs pos="0">
                    <a:srgbClr val="009900">
                      <a:shade val="30000"/>
                      <a:satMod val="115000"/>
                    </a:srgbClr>
                  </a:gs>
                  <a:gs pos="50000">
                    <a:srgbClr val="009900">
                      <a:shade val="67500"/>
                      <a:satMod val="115000"/>
                    </a:srgbClr>
                  </a:gs>
                  <a:gs pos="100000">
                    <a:srgbClr val="009900">
                      <a:shade val="100000"/>
                      <a:satMod val="115000"/>
                    </a:srgbClr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91" name="椭圆 9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 flip="none" rotWithShape="1">
                <a:gsLst>
                  <a:gs pos="0">
                    <a:srgbClr val="009900">
                      <a:shade val="30000"/>
                      <a:satMod val="115000"/>
                    </a:srgbClr>
                  </a:gs>
                  <a:gs pos="50000">
                    <a:srgbClr val="009900">
                      <a:shade val="67500"/>
                      <a:satMod val="115000"/>
                    </a:srgbClr>
                  </a:gs>
                  <a:gs pos="100000">
                    <a:srgbClr val="009900">
                      <a:shade val="100000"/>
                      <a:satMod val="115000"/>
                    </a:srgbClr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09" name="TextBox 108"/>
            <p:cNvSpPr txBox="1"/>
            <p:nvPr/>
          </p:nvSpPr>
          <p:spPr>
            <a:xfrm>
              <a:off x="5119326" y="2780032"/>
              <a:ext cx="521018" cy="8229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4800">
                  <a:solidFill>
                    <a:schemeClr val="bg1"/>
                  </a:solidFill>
                  <a:latin charset="0" pitchFamily="2" typeface="Watford DB"/>
                  <a:ea charset="-122" pitchFamily="50" typeface="造字工房劲黑（非商用）常规体"/>
                </a:rPr>
                <a:t>3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2889188" y="1494971"/>
            <a:ext cx="1360493" cy="1360493"/>
            <a:chOff x="2889188" y="1494971"/>
            <a:chExt cx="1360493" cy="1360493"/>
          </a:xfrm>
        </p:grpSpPr>
        <p:grpSp>
          <p:nvGrpSpPr>
            <p:cNvPr id="80" name="组合 79"/>
            <p:cNvGrpSpPr/>
            <p:nvPr/>
          </p:nvGrpSpPr>
          <p:grpSpPr>
            <a:xfrm>
              <a:off x="2889188" y="1494971"/>
              <a:ext cx="1360493" cy="1360493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81" name="同心圆 8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rgbClr val="FF9933"/>
                  </a:gs>
                  <a:gs pos="100000">
                    <a:srgbClr val="FFC000"/>
                  </a:gs>
                </a:gsLst>
                <a:lin ang="7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82" name="椭圆 81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rgbClr val="FF9933"/>
                  </a:gs>
                  <a:gs pos="100000">
                    <a:srgbClr val="FFC000"/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10" name="TextBox 109"/>
            <p:cNvSpPr txBox="1"/>
            <p:nvPr/>
          </p:nvSpPr>
          <p:spPr>
            <a:xfrm>
              <a:off x="3238253" y="1729519"/>
              <a:ext cx="521018" cy="8229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4800">
                  <a:solidFill>
                    <a:schemeClr val="bg1"/>
                  </a:solidFill>
                  <a:latin charset="0" pitchFamily="2" typeface="Watford DB"/>
                  <a:ea charset="-122" pitchFamily="50" typeface="造字工房劲黑（非商用）常规体"/>
                </a:rPr>
                <a:t>2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651335" y="1494971"/>
            <a:ext cx="1360493" cy="1360493"/>
            <a:chOff x="6651335" y="1494971"/>
            <a:chExt cx="1360493" cy="1360493"/>
          </a:xfrm>
        </p:grpSpPr>
        <p:grpSp>
          <p:nvGrpSpPr>
            <p:cNvPr id="83" name="组合 82"/>
            <p:cNvGrpSpPr/>
            <p:nvPr/>
          </p:nvGrpSpPr>
          <p:grpSpPr>
            <a:xfrm>
              <a:off x="6651335" y="1494971"/>
              <a:ext cx="1360493" cy="1360493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84" name="同心圆 8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 flip="none" rotWithShape="1">
                <a:gsLst>
                  <a:gs pos="0">
                    <a:schemeClr val="accent5">
                      <a:shade val="30000"/>
                      <a:satMod val="115000"/>
                    </a:schemeClr>
                  </a:gs>
                  <a:gs pos="50000">
                    <a:schemeClr val="accent5">
                      <a:shade val="67500"/>
                      <a:satMod val="115000"/>
                    </a:schemeClr>
                  </a:gs>
                  <a:gs pos="100000">
                    <a:schemeClr val="accent5">
                      <a:shade val="100000"/>
                      <a:satMod val="115000"/>
                    </a:schemeClr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85" name="椭圆 8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shade val="30000"/>
                      <a:satMod val="115000"/>
                    </a:schemeClr>
                  </a:gs>
                  <a:gs pos="50000">
                    <a:schemeClr val="accent5">
                      <a:shade val="67500"/>
                      <a:satMod val="115000"/>
                    </a:schemeClr>
                  </a:gs>
                  <a:gs pos="100000">
                    <a:schemeClr val="accent5">
                      <a:shade val="100000"/>
                      <a:satMod val="115000"/>
                    </a:schemeClr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11" name="TextBox 110"/>
            <p:cNvSpPr txBox="1"/>
            <p:nvPr/>
          </p:nvSpPr>
          <p:spPr>
            <a:xfrm>
              <a:off x="6958618" y="1702647"/>
              <a:ext cx="521018" cy="8229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4800">
                  <a:solidFill>
                    <a:schemeClr val="bg1"/>
                  </a:solidFill>
                  <a:latin charset="0" pitchFamily="2" typeface="Watford DB"/>
                  <a:ea charset="-122" pitchFamily="50" typeface="造字工房劲黑（非商用）常规体"/>
                </a:rPr>
                <a:t>4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</p:spTree>
    <p:custDataLst>
      <p:tags r:id="rId3"/>
    </p:custDataLst>
    <p:extLst>
      <p:ext uri="{BB962C8B-B14F-4D97-AF65-F5344CB8AC3E}">
        <p14:creationId val="3291606530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id="2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grpId="0" id="3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000" id="3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53" presetSubtype="0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53" presetSubtype="0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2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7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47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2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47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7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42" presetSubtype="0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2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3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42" presetSubtype="0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7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8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9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47" presetSubtype="0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2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3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4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5" nodeType="withEffect" presetClass="entr" presetID="47" presetSubtype="0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7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8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9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0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9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93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04"/>
      <p:bldP grpId="0" spid="105"/>
      <p:bldP grpId="0" spid="106"/>
      <p:bldP grpId="0" spid="107"/>
      <p:bldP grpId="0" spid="112"/>
      <p:bldP grpId="0" spid="113"/>
      <p:bldP grpId="0" spid="114"/>
      <p:bldP grpId="0" spid="115"/>
      <p:bldP grpId="0" spid="103"/>
      <p:bldP grpId="0" spid="94"/>
      <p:bldP grpId="0" spid="116"/>
      <p:bldP grpId="0" spid="38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pc="300" sz="2000">
                <a:latin charset="-122" pitchFamily="2" typeface="方正兰亭细黑_GBK"/>
                <a:ea charset="-122" pitchFamily="2" typeface="方正兰亭细黑_GBK"/>
              </a:rPr>
              <a:t>创新技能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1397317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LNNOVATION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09404" y="950663"/>
            <a:ext cx="7650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技术和各种实践活动领域中不断提供具有经济价值、社会价值、生态价值的新思想、新理论、新方法和新发明的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能力。经济竞争的核心；当今社会的竞争，与其说是人才的竞争，不如说是人的创造力的竞争。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249770" y="2099848"/>
            <a:ext cx="14020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新理论</a:t>
            </a:r>
          </a:p>
        </p:txBody>
      </p:sp>
      <p:grpSp>
        <p:nvGrpSpPr>
          <p:cNvPr id="78" name="组合 77"/>
          <p:cNvGrpSpPr/>
          <p:nvPr/>
        </p:nvGrpSpPr>
        <p:grpSpPr>
          <a:xfrm>
            <a:off x="2207885" y="2565266"/>
            <a:ext cx="408377" cy="408377"/>
            <a:chOff x="304800" y="673100"/>
            <a:chExt cx="4000500" cy="4000500"/>
          </a:xfrm>
          <a:solidFill>
            <a:schemeClr val="accent5"/>
          </a:solidFill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79" name="同心圆 7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80" name="椭圆 79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1148780" y="2529492"/>
            <a:ext cx="219777" cy="219777"/>
            <a:chOff x="304800" y="673100"/>
            <a:chExt cx="4000500" cy="4000500"/>
          </a:xfrm>
          <a:solidFill>
            <a:schemeClr val="accent5"/>
          </a:solidFill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82" name="同心圆 8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83" name="椭圆 82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4" name="组合 83"/>
          <p:cNvGrpSpPr/>
          <p:nvPr/>
        </p:nvGrpSpPr>
        <p:grpSpPr>
          <a:xfrm>
            <a:off x="1527497" y="2774185"/>
            <a:ext cx="350672" cy="350672"/>
            <a:chOff x="304800" y="673100"/>
            <a:chExt cx="4000500" cy="4000500"/>
          </a:xfrm>
          <a:solidFill>
            <a:schemeClr val="accent5"/>
          </a:solidFill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85" name="同心圆 8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86" name="椭圆 8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7" name="组合 86"/>
          <p:cNvGrpSpPr/>
          <p:nvPr/>
        </p:nvGrpSpPr>
        <p:grpSpPr>
          <a:xfrm>
            <a:off x="2462156" y="2525992"/>
            <a:ext cx="219777" cy="219777"/>
            <a:chOff x="304800" y="673100"/>
            <a:chExt cx="4000500" cy="4000500"/>
          </a:xfrm>
          <a:solidFill>
            <a:schemeClr val="accent5"/>
          </a:solidFill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88" name="同心圆 8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89" name="椭圆 88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90" name="组合 89"/>
          <p:cNvGrpSpPr/>
          <p:nvPr/>
        </p:nvGrpSpPr>
        <p:grpSpPr>
          <a:xfrm>
            <a:off x="2092110" y="2742121"/>
            <a:ext cx="219777" cy="219777"/>
            <a:chOff x="304800" y="673100"/>
            <a:chExt cx="4000500" cy="4000500"/>
          </a:xfrm>
          <a:solidFill>
            <a:schemeClr val="accent5"/>
          </a:solidFill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91" name="同心圆 9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92" name="椭圆 91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93" name="组合 92"/>
          <p:cNvGrpSpPr/>
          <p:nvPr/>
        </p:nvGrpSpPr>
        <p:grpSpPr>
          <a:xfrm>
            <a:off x="1814828" y="2769454"/>
            <a:ext cx="291782" cy="291782"/>
            <a:chOff x="304800" y="673100"/>
            <a:chExt cx="4000500" cy="4000500"/>
          </a:xfrm>
          <a:solidFill>
            <a:schemeClr val="accent5"/>
          </a:solidFill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95" name="同心圆 9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96" name="椭圆 9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1790044" y="3033205"/>
            <a:ext cx="219777" cy="219777"/>
            <a:chOff x="304800" y="673100"/>
            <a:chExt cx="4000500" cy="4000500"/>
          </a:xfrm>
          <a:solidFill>
            <a:schemeClr val="accent5"/>
          </a:solidFill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73" name="同心圆 7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74" name="椭圆 73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1610047" y="2544946"/>
            <a:ext cx="350672" cy="350672"/>
            <a:chOff x="304800" y="673100"/>
            <a:chExt cx="4000500" cy="4000500"/>
          </a:xfrm>
          <a:solidFill>
            <a:schemeClr val="accent5"/>
          </a:solidFill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66" name="同心圆 6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68" name="椭圆 67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1948151" y="2552698"/>
            <a:ext cx="287919" cy="287919"/>
            <a:chOff x="304800" y="673100"/>
            <a:chExt cx="4000500" cy="4000500"/>
          </a:xfrm>
          <a:solidFill>
            <a:schemeClr val="accent5"/>
          </a:solidFill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76" name="同心圆 7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77" name="椭圆 76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1276032" y="2552159"/>
            <a:ext cx="387220" cy="387220"/>
            <a:chOff x="304800" y="673100"/>
            <a:chExt cx="4000500" cy="4000500"/>
          </a:xfrm>
          <a:solidFill>
            <a:schemeClr val="accent5"/>
          </a:solidFill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70" name="同心圆 6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71" name="椭圆 70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3091242" y="3004408"/>
            <a:ext cx="14020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新方法</a:t>
            </a:r>
          </a:p>
        </p:txBody>
      </p:sp>
      <p:grpSp>
        <p:nvGrpSpPr>
          <p:cNvPr id="98" name="组合 97"/>
          <p:cNvGrpSpPr/>
          <p:nvPr/>
        </p:nvGrpSpPr>
        <p:grpSpPr>
          <a:xfrm>
            <a:off x="4049357" y="3469827"/>
            <a:ext cx="408377" cy="408377"/>
            <a:chOff x="304800" y="673100"/>
            <a:chExt cx="4000500" cy="4000500"/>
          </a:xfrm>
          <a:solidFill>
            <a:srgbClr val="FFC000"/>
          </a:solidFill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99" name="同心圆 9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00" name="椭圆 99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1" name="组合 100"/>
          <p:cNvGrpSpPr/>
          <p:nvPr/>
        </p:nvGrpSpPr>
        <p:grpSpPr>
          <a:xfrm>
            <a:off x="2990252" y="3434053"/>
            <a:ext cx="219777" cy="219777"/>
            <a:chOff x="304800" y="673100"/>
            <a:chExt cx="4000500" cy="4000500"/>
          </a:xfrm>
          <a:solidFill>
            <a:srgbClr val="FFC000"/>
          </a:solidFill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02" name="同心圆 10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04" name="椭圆 103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5" name="组合 104"/>
          <p:cNvGrpSpPr/>
          <p:nvPr/>
        </p:nvGrpSpPr>
        <p:grpSpPr>
          <a:xfrm>
            <a:off x="3368969" y="3678746"/>
            <a:ext cx="350672" cy="350672"/>
            <a:chOff x="304800" y="673100"/>
            <a:chExt cx="4000500" cy="4000500"/>
          </a:xfrm>
          <a:solidFill>
            <a:srgbClr val="FFC000"/>
          </a:solidFill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06" name="同心圆 10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07" name="椭圆 106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8" name="组合 107"/>
          <p:cNvGrpSpPr/>
          <p:nvPr/>
        </p:nvGrpSpPr>
        <p:grpSpPr>
          <a:xfrm>
            <a:off x="4303628" y="3430553"/>
            <a:ext cx="219777" cy="219777"/>
            <a:chOff x="304800" y="673100"/>
            <a:chExt cx="4000500" cy="4000500"/>
          </a:xfrm>
          <a:solidFill>
            <a:srgbClr val="FFC000"/>
          </a:solidFill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09" name="同心圆 10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10" name="椭圆 109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14" name="组合 113"/>
          <p:cNvGrpSpPr/>
          <p:nvPr/>
        </p:nvGrpSpPr>
        <p:grpSpPr>
          <a:xfrm>
            <a:off x="3656300" y="3674015"/>
            <a:ext cx="291782" cy="291782"/>
            <a:chOff x="304800" y="673100"/>
            <a:chExt cx="4000500" cy="4000500"/>
          </a:xfrm>
          <a:solidFill>
            <a:srgbClr val="FFC000"/>
          </a:solidFill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115" name="同心圆 11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17" name="椭圆 116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18" name="组合 117"/>
          <p:cNvGrpSpPr/>
          <p:nvPr/>
        </p:nvGrpSpPr>
        <p:grpSpPr>
          <a:xfrm>
            <a:off x="3631516" y="3937766"/>
            <a:ext cx="219777" cy="219777"/>
            <a:chOff x="304800" y="673100"/>
            <a:chExt cx="4000500" cy="4000500"/>
          </a:xfrm>
          <a:solidFill>
            <a:srgbClr val="FFC000"/>
          </a:solidFill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19" name="同心圆 11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20" name="椭圆 119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24" name="组合 123"/>
          <p:cNvGrpSpPr/>
          <p:nvPr/>
        </p:nvGrpSpPr>
        <p:grpSpPr>
          <a:xfrm>
            <a:off x="3789623" y="3457259"/>
            <a:ext cx="287919" cy="287919"/>
            <a:chOff x="304800" y="673100"/>
            <a:chExt cx="4000500" cy="4000500"/>
          </a:xfrm>
          <a:solidFill>
            <a:srgbClr val="FFC000"/>
          </a:solidFill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25" name="同心圆 12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26" name="椭圆 125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27" name="组合 126"/>
          <p:cNvGrpSpPr/>
          <p:nvPr/>
        </p:nvGrpSpPr>
        <p:grpSpPr>
          <a:xfrm>
            <a:off x="3117504" y="3456720"/>
            <a:ext cx="387220" cy="387220"/>
            <a:chOff x="304800" y="673100"/>
            <a:chExt cx="4000500" cy="4000500"/>
          </a:xfrm>
          <a:solidFill>
            <a:srgbClr val="FFC000"/>
          </a:solidFill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128" name="同心圆 12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29" name="椭圆 128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30" name="TextBox 129"/>
          <p:cNvSpPr txBox="1"/>
          <p:nvPr/>
        </p:nvSpPr>
        <p:spPr>
          <a:xfrm>
            <a:off x="4906466" y="2076729"/>
            <a:ext cx="14020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新思想</a:t>
            </a:r>
          </a:p>
        </p:txBody>
      </p:sp>
      <p:grpSp>
        <p:nvGrpSpPr>
          <p:cNvPr id="131" name="组合 130"/>
          <p:cNvGrpSpPr/>
          <p:nvPr/>
        </p:nvGrpSpPr>
        <p:grpSpPr>
          <a:xfrm>
            <a:off x="5864581" y="2542147"/>
            <a:ext cx="408377" cy="408377"/>
            <a:chOff x="304800" y="673100"/>
            <a:chExt cx="4000500" cy="4000500"/>
          </a:xfrm>
          <a:solidFill>
            <a:srgbClr val="FF5050"/>
          </a:solidFill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132" name="同心圆 13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33" name="椭圆 132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34" name="组合 133"/>
          <p:cNvGrpSpPr/>
          <p:nvPr/>
        </p:nvGrpSpPr>
        <p:grpSpPr>
          <a:xfrm>
            <a:off x="4805476" y="2506373"/>
            <a:ext cx="219777" cy="219777"/>
            <a:chOff x="304800" y="673100"/>
            <a:chExt cx="4000500" cy="4000500"/>
          </a:xfrm>
          <a:solidFill>
            <a:srgbClr val="FF5050"/>
          </a:solidFill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35" name="同心圆 13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36" name="椭圆 135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40" name="组合 139"/>
          <p:cNvGrpSpPr/>
          <p:nvPr/>
        </p:nvGrpSpPr>
        <p:grpSpPr>
          <a:xfrm>
            <a:off x="6118852" y="2502873"/>
            <a:ext cx="219777" cy="219777"/>
            <a:chOff x="304800" y="673100"/>
            <a:chExt cx="4000500" cy="4000500"/>
          </a:xfrm>
          <a:solidFill>
            <a:srgbClr val="FF5050"/>
          </a:solidFill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41" name="同心圆 14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42" name="椭圆 141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43" name="组合 142"/>
          <p:cNvGrpSpPr/>
          <p:nvPr/>
        </p:nvGrpSpPr>
        <p:grpSpPr>
          <a:xfrm>
            <a:off x="5748806" y="2719002"/>
            <a:ext cx="219777" cy="219777"/>
            <a:chOff x="304800" y="673100"/>
            <a:chExt cx="4000500" cy="4000500"/>
          </a:xfrm>
          <a:solidFill>
            <a:srgbClr val="FF5050"/>
          </a:solidFill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44" name="同心圆 14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45" name="椭圆 144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46" name="组合 145"/>
          <p:cNvGrpSpPr/>
          <p:nvPr/>
        </p:nvGrpSpPr>
        <p:grpSpPr>
          <a:xfrm>
            <a:off x="5369924" y="2797135"/>
            <a:ext cx="291782" cy="291782"/>
            <a:chOff x="304800" y="673100"/>
            <a:chExt cx="4000500" cy="4000500"/>
          </a:xfrm>
          <a:solidFill>
            <a:srgbClr val="FF5050"/>
          </a:solidFill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147" name="同心圆 14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48" name="椭圆 147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49" name="组合 148"/>
          <p:cNvGrpSpPr/>
          <p:nvPr/>
        </p:nvGrpSpPr>
        <p:grpSpPr>
          <a:xfrm>
            <a:off x="5603841" y="2803503"/>
            <a:ext cx="219777" cy="219777"/>
            <a:chOff x="304800" y="673100"/>
            <a:chExt cx="4000500" cy="4000500"/>
          </a:xfrm>
          <a:solidFill>
            <a:srgbClr val="FF5050"/>
          </a:solidFill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50" name="同心圆 14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51" name="椭圆 150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52" name="组合 151"/>
          <p:cNvGrpSpPr/>
          <p:nvPr/>
        </p:nvGrpSpPr>
        <p:grpSpPr>
          <a:xfrm>
            <a:off x="5266743" y="2521827"/>
            <a:ext cx="350672" cy="350672"/>
            <a:chOff x="304800" y="673100"/>
            <a:chExt cx="4000500" cy="4000500"/>
          </a:xfrm>
          <a:solidFill>
            <a:srgbClr val="FF5050"/>
          </a:solidFill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53" name="同心圆 15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54" name="椭圆 153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55" name="组合 154"/>
          <p:cNvGrpSpPr/>
          <p:nvPr/>
        </p:nvGrpSpPr>
        <p:grpSpPr>
          <a:xfrm>
            <a:off x="5604847" y="2529579"/>
            <a:ext cx="287919" cy="287919"/>
            <a:chOff x="304800" y="673100"/>
            <a:chExt cx="4000500" cy="4000500"/>
          </a:xfrm>
          <a:solidFill>
            <a:srgbClr val="FF5050"/>
          </a:solidFill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56" name="同心圆 15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57" name="椭圆 156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58" name="组合 157"/>
          <p:cNvGrpSpPr/>
          <p:nvPr/>
        </p:nvGrpSpPr>
        <p:grpSpPr>
          <a:xfrm>
            <a:off x="4932728" y="2529040"/>
            <a:ext cx="387220" cy="387220"/>
            <a:chOff x="304800" y="673100"/>
            <a:chExt cx="4000500" cy="4000500"/>
          </a:xfrm>
          <a:solidFill>
            <a:srgbClr val="FF5050"/>
          </a:solidFill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159" name="同心圆 15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60" name="椭圆 159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61" name="TextBox 160"/>
          <p:cNvSpPr txBox="1"/>
          <p:nvPr/>
        </p:nvSpPr>
        <p:spPr>
          <a:xfrm>
            <a:off x="6595566" y="3033204"/>
            <a:ext cx="14020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rgbClr val="C00000"/>
                </a:solidFill>
                <a:latin charset="-122" pitchFamily="2" typeface="方正兰亭细黑_GBK"/>
                <a:ea charset="-122" pitchFamily="2" typeface="方正兰亭细黑_GBK"/>
              </a:rPr>
              <a:t>新发明</a:t>
            </a:r>
          </a:p>
        </p:txBody>
      </p:sp>
      <p:grpSp>
        <p:nvGrpSpPr>
          <p:cNvPr id="165" name="组合 164"/>
          <p:cNvGrpSpPr/>
          <p:nvPr/>
        </p:nvGrpSpPr>
        <p:grpSpPr>
          <a:xfrm>
            <a:off x="6494576" y="3462849"/>
            <a:ext cx="219777" cy="219777"/>
            <a:chOff x="304800" y="673100"/>
            <a:chExt cx="4000500" cy="4000500"/>
          </a:xfrm>
          <a:solidFill>
            <a:srgbClr val="009900"/>
          </a:solidFill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66" name="同心圆 16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67" name="椭圆 166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68" name="组合 167"/>
          <p:cNvGrpSpPr/>
          <p:nvPr/>
        </p:nvGrpSpPr>
        <p:grpSpPr>
          <a:xfrm>
            <a:off x="6873293" y="3707542"/>
            <a:ext cx="350672" cy="350672"/>
            <a:chOff x="304800" y="673100"/>
            <a:chExt cx="4000500" cy="4000500"/>
          </a:xfrm>
          <a:solidFill>
            <a:srgbClr val="009900"/>
          </a:solidFill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69" name="同心圆 16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70" name="椭圆 169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71" name="组合 170"/>
          <p:cNvGrpSpPr/>
          <p:nvPr/>
        </p:nvGrpSpPr>
        <p:grpSpPr>
          <a:xfrm>
            <a:off x="7807952" y="3459349"/>
            <a:ext cx="219777" cy="219777"/>
            <a:chOff x="304800" y="673100"/>
            <a:chExt cx="4000500" cy="4000500"/>
          </a:xfrm>
          <a:solidFill>
            <a:srgbClr val="009900"/>
          </a:solidFill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72" name="同心圆 17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73" name="椭圆 172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74" name="组合 173"/>
          <p:cNvGrpSpPr/>
          <p:nvPr/>
        </p:nvGrpSpPr>
        <p:grpSpPr>
          <a:xfrm>
            <a:off x="7437906" y="3675478"/>
            <a:ext cx="219777" cy="219777"/>
            <a:chOff x="304800" y="673100"/>
            <a:chExt cx="4000500" cy="4000500"/>
          </a:xfrm>
          <a:solidFill>
            <a:srgbClr val="009900"/>
          </a:solidFill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75" name="同心圆 17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76" name="椭圆 175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77" name="组合 176"/>
          <p:cNvGrpSpPr/>
          <p:nvPr/>
        </p:nvGrpSpPr>
        <p:grpSpPr>
          <a:xfrm>
            <a:off x="7160624" y="3702811"/>
            <a:ext cx="291782" cy="291782"/>
            <a:chOff x="304800" y="673100"/>
            <a:chExt cx="4000500" cy="4000500"/>
          </a:xfrm>
          <a:solidFill>
            <a:srgbClr val="009900"/>
          </a:solidFill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178" name="同心圆 17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79" name="椭圆 178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86" name="组合 185"/>
          <p:cNvGrpSpPr/>
          <p:nvPr/>
        </p:nvGrpSpPr>
        <p:grpSpPr>
          <a:xfrm>
            <a:off x="7293947" y="3486055"/>
            <a:ext cx="287919" cy="287919"/>
            <a:chOff x="304800" y="673100"/>
            <a:chExt cx="4000500" cy="4000500"/>
          </a:xfrm>
          <a:solidFill>
            <a:srgbClr val="009900"/>
          </a:solidFill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87" name="同心圆 18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88" name="椭圆 187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89" name="组合 188"/>
          <p:cNvGrpSpPr/>
          <p:nvPr/>
        </p:nvGrpSpPr>
        <p:grpSpPr>
          <a:xfrm>
            <a:off x="6621828" y="3485516"/>
            <a:ext cx="387220" cy="387220"/>
            <a:chOff x="304800" y="673100"/>
            <a:chExt cx="4000500" cy="4000500"/>
          </a:xfrm>
          <a:solidFill>
            <a:srgbClr val="009900"/>
          </a:solidFill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190" name="同心圆 18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91" name="椭圆 190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37" name="组合 136"/>
          <p:cNvGrpSpPr/>
          <p:nvPr/>
        </p:nvGrpSpPr>
        <p:grpSpPr>
          <a:xfrm>
            <a:off x="5194588" y="2847944"/>
            <a:ext cx="350672" cy="350672"/>
            <a:chOff x="304800" y="673100"/>
            <a:chExt cx="4000500" cy="4000500"/>
          </a:xfrm>
          <a:solidFill>
            <a:srgbClr val="FF5050"/>
          </a:solidFill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38" name="同心圆 13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39" name="椭圆 138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11" name="组合 110"/>
          <p:cNvGrpSpPr/>
          <p:nvPr/>
        </p:nvGrpSpPr>
        <p:grpSpPr>
          <a:xfrm>
            <a:off x="3933582" y="3646682"/>
            <a:ext cx="219777" cy="219777"/>
            <a:chOff x="304800" y="673100"/>
            <a:chExt cx="4000500" cy="4000500"/>
          </a:xfrm>
          <a:solidFill>
            <a:srgbClr val="FFC000"/>
          </a:solidFill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12" name="同心圆 11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13" name="椭圆 112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21" name="组合 120"/>
          <p:cNvGrpSpPr/>
          <p:nvPr/>
        </p:nvGrpSpPr>
        <p:grpSpPr>
          <a:xfrm>
            <a:off x="3451519" y="3449507"/>
            <a:ext cx="350672" cy="350672"/>
            <a:chOff x="304800" y="673100"/>
            <a:chExt cx="4000500" cy="4000500"/>
          </a:xfrm>
          <a:solidFill>
            <a:srgbClr val="FFC000"/>
          </a:solidFill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22" name="同心圆 12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23" name="椭圆 122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62" name="组合 161"/>
          <p:cNvGrpSpPr/>
          <p:nvPr/>
        </p:nvGrpSpPr>
        <p:grpSpPr>
          <a:xfrm>
            <a:off x="7553681" y="3498623"/>
            <a:ext cx="408377" cy="408377"/>
            <a:chOff x="304800" y="673100"/>
            <a:chExt cx="4000500" cy="4000500"/>
          </a:xfrm>
          <a:solidFill>
            <a:srgbClr val="009900"/>
          </a:solidFill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163" name="同心圆 16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64" name="椭圆 163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80" name="组合 179"/>
          <p:cNvGrpSpPr/>
          <p:nvPr/>
        </p:nvGrpSpPr>
        <p:grpSpPr>
          <a:xfrm>
            <a:off x="7135840" y="3966562"/>
            <a:ext cx="219777" cy="219777"/>
            <a:chOff x="304800" y="673100"/>
            <a:chExt cx="4000500" cy="4000500"/>
          </a:xfrm>
          <a:solidFill>
            <a:srgbClr val="009900"/>
          </a:solidFill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181" name="同心圆 18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82" name="椭圆 181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83" name="组合 182"/>
          <p:cNvGrpSpPr/>
          <p:nvPr/>
        </p:nvGrpSpPr>
        <p:grpSpPr>
          <a:xfrm>
            <a:off x="6955843" y="3478303"/>
            <a:ext cx="350672" cy="350672"/>
            <a:chOff x="304800" y="673100"/>
            <a:chExt cx="4000500" cy="4000500"/>
          </a:xfrm>
          <a:solidFill>
            <a:srgbClr val="009900"/>
          </a:solidFill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84" name="同心圆 18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85" name="椭圆 184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92" name="TextBox 191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</p:spTree>
    <p:custDataLst>
      <p:tags r:id="rId3"/>
    </p:custDataLst>
    <p:extLst>
      <p:ext uri="{BB962C8B-B14F-4D97-AF65-F5344CB8AC3E}">
        <p14:creationId val="2913995996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8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grpId="0" id="3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id="3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5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5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6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07 -1.60494E-06 L 0.16788 0.62624" pathEditMode="relative" ptsTypes="AA" rAng="0">
                                      <p:cBhvr>
                                        <p:cTn dur="500" fill="hold" id="87" spd="-100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85" y="31296"/>
                                    </p:animMotion>
                                  </p:childTnLst>
                                </p:cTn>
                              </p:par>
                              <p:par>
                                <p:cTn fill="hold" id="88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06 -2.96296E-06 L -0.24583 0.48704" pathEditMode="relative" ptsTypes="AA" rAng="0">
                                      <p:cBhvr>
                                        <p:cTn dur="500" fill="hold" id="89" spd="-100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92" y="24352"/>
                                    </p:animMotion>
                                  </p:childTnLst>
                                </p:cTn>
                              </p:par>
                              <p:par>
                                <p:cTn fill="hold" id="90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06 3.20988E-06 L -0.13125 0.61296" pathEditMode="relative" ptsTypes="AA" rAng="0">
                                      <p:cBhvr>
                                        <p:cTn dur="500" fill="hold" id="91" spd="-100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62" y="30648"/>
                                    </p:animMotion>
                                  </p:childTnLst>
                                </p:cTn>
                              </p:par>
                              <p:par>
                                <p:cTn fill="hold" id="92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06 4.32099E-06 L 0.27987 0.60648" pathEditMode="relative" ptsTypes="AA" rAng="0">
                                      <p:cBhvr>
                                        <p:cTn dur="500" fill="hold" id="93" spd="-100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93" y="30309"/>
                                    </p:animMotion>
                                  </p:childTnLst>
                                </p:cTn>
                              </p:par>
                              <p:par>
                                <p:cTn fill="hold" id="94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06 -9.876539E-07 L 0.08091 0.58364" pathEditMode="relative" ptsTypes="AA" rAng="0">
                                      <p:cBhvr>
                                        <p:cTn dur="500" fill="hold" id="95" spd="-100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5" y="291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96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06 3.33333E-06 L 0.04619 0.57808" pathEditMode="relative" ptsTypes="AA" rAng="0">
                                      <p:cBhvr>
                                        <p:cTn dur="500" fill="hold" id="97" spd="-100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9" y="28889"/>
                                    </p:animMotion>
                                  </p:childTnLst>
                                </p:cTn>
                              </p:par>
                              <p:par>
                                <p:cTn fill="hold" id="98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06 -1.11111E-06 L -0.05191 0.61512" pathEditMode="relative" ptsTypes="AA" rAng="0">
                                      <p:cBhvr>
                                        <p:cTn dur="500" fill="hold" id="99" spd="-100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" y="30741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00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06 -3.7037E-06 L -0.1375 0.75" pathEditMode="relative" ptsTypes="AA" rAng="0">
                                      <p:cBhvr>
                                        <p:cTn dur="500" fill="hold" id="101" spd="-100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75" y="3750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02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06 -4.07407E-06 L 0.07709 0.69074" pathEditMode="relative" ptsTypes="AA" rAng="0">
                                      <p:cBhvr>
                                        <p:cTn dur="500" fill="hold" id="103" spd="-100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4" y="3453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04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06 -6.17284E-07 L -0.16389 0.69012" pathEditMode="relative" ptsTypes="AA" rAng="0">
                                      <p:cBhvr>
                                        <p:cTn dur="500" fill="hold" id="105" spd="-100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94" y="345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6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fill="hold" grpId="0" id="10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9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1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1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2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fill="hold" id="11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5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6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7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1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2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5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6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27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1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2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5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6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7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1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2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5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6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7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1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2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5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6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7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1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2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3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07 -1.60494E-06 L 0.16788 0.62624" pathEditMode="relative" ptsTypes="AA" rAng="0">
                                      <p:cBhvr>
                                        <p:cTn dur="500" fill="hold" id="164" spd="-100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85" y="31296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65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06 -2.96296E-06 L -0.24583 0.48704" pathEditMode="relative" ptsTypes="AA" rAng="0">
                                      <p:cBhvr>
                                        <p:cTn dur="500" fill="hold" id="166" spd="-100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92" y="24352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67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06 3.20988E-06 L -0.13125 0.61296" pathEditMode="relative" ptsTypes="AA" rAng="0">
                                      <p:cBhvr>
                                        <p:cTn dur="500" fill="hold" id="168" spd="-100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62" y="30648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69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06 4.32099E-06 L 0.27987 0.60648" pathEditMode="relative" ptsTypes="AA" rAng="0">
                                      <p:cBhvr>
                                        <p:cTn dur="500" fill="hold" id="170" spd="-100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93" y="30309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71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06 -9.876539E-07 L 0.08091 0.58364" pathEditMode="relative" ptsTypes="AA" rAng="0">
                                      <p:cBhvr>
                                        <p:cTn dur="500" fill="hold" id="172" spd="-100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5" y="291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73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06 3.33333E-06 L 0.04619 0.57808" pathEditMode="relative" ptsTypes="AA" rAng="0">
                                      <p:cBhvr>
                                        <p:cTn dur="500" fill="hold" id="174" spd="-100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9" y="28889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75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06 -1.11111E-06 L -0.05191 0.61512" pathEditMode="relative" ptsTypes="AA" rAng="0">
                                      <p:cBhvr>
                                        <p:cTn dur="500" fill="hold" id="176" spd="-100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" y="30741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77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06 -3.7037E-06 L -0.1375 0.75" pathEditMode="relative" ptsTypes="AA" rAng="0">
                                      <p:cBhvr>
                                        <p:cTn dur="500" fill="hold" id="178" spd="-100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75" y="3750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79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06 -4.07407E-06 L 0.07709 0.69074" pathEditMode="relative" ptsTypes="AA" rAng="0">
                                      <p:cBhvr>
                                        <p:cTn dur="500" fill="hold" id="180" spd="-100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4" y="3453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81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06 -6.17284E-07 L -0.16389 0.69012" pathEditMode="relative" ptsTypes="AA" rAng="0">
                                      <p:cBhvr>
                                        <p:cTn dur="500" fill="hold" id="182" spd="-100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94" y="345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3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fill="hold" grpId="0" id="18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6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87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8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9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fill="hold" id="19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2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3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4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7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8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9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2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3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4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7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8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9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2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3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4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7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8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9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2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3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4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7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8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9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2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3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4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7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8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9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0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07 -1.60494E-06 L 0.16788 0.62624" pathEditMode="relative" ptsTypes="AA" rAng="0">
                                      <p:cBhvr>
                                        <p:cTn dur="500" fill="hold" id="241" spd="-100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85" y="31296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42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06 -2.96296E-06 L -0.24583 0.48704" pathEditMode="relative" ptsTypes="AA" rAng="0">
                                      <p:cBhvr>
                                        <p:cTn dur="500" fill="hold" id="243" spd="-100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92" y="24352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44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06 3.20988E-06 L -0.13125 0.61296" pathEditMode="relative" ptsTypes="AA" rAng="0">
                                      <p:cBhvr>
                                        <p:cTn dur="500" fill="hold" id="245" spd="-100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62" y="30648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46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06 4.32099E-06 L 0.27987 0.60648" pathEditMode="relative" ptsTypes="AA" rAng="0">
                                      <p:cBhvr>
                                        <p:cTn dur="500" fill="hold" id="247" spd="-100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93" y="30309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48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06 -9.876539E-07 L 0.08091 0.58364" pathEditMode="relative" ptsTypes="AA" rAng="0">
                                      <p:cBhvr>
                                        <p:cTn dur="500" fill="hold" id="249" spd="-100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5" y="291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50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06 3.33333E-06 L 0.04619 0.57808" pathEditMode="relative" ptsTypes="AA" rAng="0">
                                      <p:cBhvr>
                                        <p:cTn dur="500" fill="hold" id="251" spd="-100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9" y="28889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52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06 -1.11111E-06 L -0.05191 0.61512" pathEditMode="relative" ptsTypes="AA" rAng="0">
                                      <p:cBhvr>
                                        <p:cTn dur="500" fill="hold" id="253" spd="-10000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" y="30741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54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06 -3.7037E-06 L -0.1375 0.75" pathEditMode="relative" ptsTypes="AA" rAng="0">
                                      <p:cBhvr>
                                        <p:cTn dur="500" fill="hold" id="255" spd="-1000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75" y="3750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56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06 -4.07407E-06 L 0.07709 0.69074" pathEditMode="relative" ptsTypes="AA" rAng="0">
                                      <p:cBhvr>
                                        <p:cTn dur="500" fill="hold" id="257" spd="-100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4" y="3453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58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06 -6.17284E-07 L -0.16389 0.69012" pathEditMode="relative" ptsTypes="AA" rAng="0">
                                      <p:cBhvr>
                                        <p:cTn dur="500" fill="hold" id="259" spd="-100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94" y="345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0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fill="hold" grpId="0" id="26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3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64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5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6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fill="hold" id="26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9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1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4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5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6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9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1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4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5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6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9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1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4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5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6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9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1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4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5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6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9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1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4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5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6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7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07 -1.60494E-06 L 0.16788 0.62624" pathEditMode="relative" ptsTypes="AA" rAng="0">
                                      <p:cBhvr>
                                        <p:cTn dur="500" fill="hold" id="318" spd="-1000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85" y="31296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19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06 -2.96296E-06 L -0.24583 0.48704" pathEditMode="relative" ptsTypes="AA" rAng="0">
                                      <p:cBhvr>
                                        <p:cTn dur="500" fill="hold" id="320" spd="-100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92" y="24352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21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06 3.20988E-06 L -0.13125 0.61296" pathEditMode="relative" ptsTypes="AA" rAng="0">
                                      <p:cBhvr>
                                        <p:cTn dur="500" fill="hold" id="322" spd="-100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62" y="30648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23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06 4.32099E-06 L 0.27987 0.60648" pathEditMode="relative" ptsTypes="AA" rAng="0">
                                      <p:cBhvr>
                                        <p:cTn dur="500" fill="hold" id="324" spd="-1000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93" y="30309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25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06 -9.876539E-07 L 0.08091 0.58364" pathEditMode="relative" ptsTypes="AA" rAng="0">
                                      <p:cBhvr>
                                        <p:cTn dur="500" fill="hold" id="326" spd="-1000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5" y="2916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27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06 3.33333E-06 L 0.04619 0.57808" pathEditMode="relative" ptsTypes="AA" rAng="0">
                                      <p:cBhvr>
                                        <p:cTn dur="500" fill="hold" id="328" spd="-100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9" y="28889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29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06 -1.11111E-06 L -0.05191 0.61512" pathEditMode="relative" ptsTypes="AA" rAng="0">
                                      <p:cBhvr>
                                        <p:cTn dur="500" fill="hold" id="330" spd="-1000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" y="30741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31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06 -3.7037E-06 L -0.1375 0.75" pathEditMode="relative" ptsTypes="AA" rAng="0">
                                      <p:cBhvr>
                                        <p:cTn dur="500" fill="hold" id="332" spd="-1000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75" y="3750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33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06 -4.07407E-06 L 0.07709 0.69074" pathEditMode="relative" ptsTypes="AA" rAng="0">
                                      <p:cBhvr>
                                        <p:cTn dur="500" fill="hold" id="334" spd="-1000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4" y="3453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35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06 -6.17284E-07 L -0.16389 0.69012" pathEditMode="relative" ptsTypes="AA" rAng="0">
                                      <p:cBhvr>
                                        <p:cTn dur="500" fill="hold" id="336" spd="-1000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94" y="345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7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fill="hold" grpId="0" id="33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34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67"/>
      <p:bldP grpId="0" spid="54"/>
      <p:bldP grpId="0" spid="97"/>
      <p:bldP grpId="0" spid="130"/>
      <p:bldP grpId="0" spid="161"/>
      <p:bldP grpId="0" spid="192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4" name="TextBox 93"/>
          <p:cNvSpPr txBox="1"/>
          <p:nvPr/>
        </p:nvSpPr>
        <p:spPr>
          <a:xfrm>
            <a:off x="4828355" y="2162071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pc="300" sz="2000">
                <a:latin charset="-122" pitchFamily="2" typeface="方正兰亭细黑_GBK"/>
                <a:ea charset="-122" pitchFamily="2" typeface="方正兰亭细黑_GBK"/>
              </a:rPr>
              <a:t>目标规划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4828355" y="2694582"/>
            <a:ext cx="15925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PROGRAMMING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2980431" y="1940247"/>
            <a:ext cx="1301106" cy="1301106"/>
            <a:chOff x="2683251" y="1980687"/>
            <a:chExt cx="1301106" cy="1301106"/>
          </a:xfrm>
          <a:effectLst>
            <a:outerShdw algn="tr" blurRad="2540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88" name="椭圆 87"/>
            <p:cNvSpPr/>
            <p:nvPr/>
          </p:nvSpPr>
          <p:spPr>
            <a:xfrm>
              <a:off x="2683251" y="1980687"/>
              <a:ext cx="1301106" cy="130110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002623" y="2185262"/>
              <a:ext cx="521018" cy="8229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4800">
                  <a:solidFill>
                    <a:schemeClr val="bg1"/>
                  </a:solidFill>
                  <a:latin charset="0" pitchFamily="2" typeface="Watford DB"/>
                  <a:ea charset="-122" pitchFamily="50" typeface="造字工房劲黑（非商用）常规体"/>
                </a:rPr>
                <a:t>4</a:t>
              </a:r>
            </a:p>
          </p:txBody>
        </p:sp>
      </p:grpSp>
      <p:cxnSp>
        <p:nvCxnSpPr>
          <p:cNvPr id="38" name="直接连接符 37"/>
          <p:cNvCxnSpPr/>
          <p:nvPr/>
        </p:nvCxnSpPr>
        <p:spPr>
          <a:xfrm flipH="1" flipV="1">
            <a:off x="4572000" y="1940247"/>
            <a:ext cx="0" cy="130110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</p:spTree>
    <p:custDataLst>
      <p:tags r:id="rId3"/>
    </p:custDataLst>
    <p:extLst>
      <p:ext uri="{BB962C8B-B14F-4D97-AF65-F5344CB8AC3E}">
        <p14:creationId val="4184080955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2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4"/>
      <p:bldP grpId="0" spid="116"/>
      <p:bldP grpId="0" spid="10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pc="300" sz="2000">
                <a:latin charset="-122" pitchFamily="2" typeface="方正兰亭细黑_GBK"/>
                <a:ea charset="-122" pitchFamily="2" typeface="方正兰亭细黑_GBK"/>
              </a:rPr>
              <a:t>目标规划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15925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PROGRAMMING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094125" y="950663"/>
            <a:ext cx="67360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目标规划是以线性规划为基础而发展起来的，但在运用中，由于要求不同，有不同于线性规划之处。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6709236" y="1850758"/>
            <a:ext cx="1200324" cy="1200324"/>
            <a:chOff x="6709236" y="1850758"/>
            <a:chExt cx="1200324" cy="1200324"/>
          </a:xfrm>
        </p:grpSpPr>
        <p:grpSp>
          <p:nvGrpSpPr>
            <p:cNvPr id="229" name="组合 228"/>
            <p:cNvGrpSpPr/>
            <p:nvPr/>
          </p:nvGrpSpPr>
          <p:grpSpPr>
            <a:xfrm>
              <a:off x="6709236" y="1850758"/>
              <a:ext cx="1200324" cy="1200324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230" name="同心圆 22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rgbClr val="FF9933"/>
                  </a:gs>
                  <a:gs pos="100000">
                    <a:srgbClr val="FFC000"/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231" name="椭圆 230"/>
              <p:cNvSpPr/>
              <p:nvPr/>
            </p:nvSpPr>
            <p:spPr>
              <a:xfrm>
                <a:off x="392112" y="760412"/>
                <a:ext cx="3825873" cy="3825873"/>
              </a:xfrm>
              <a:prstGeom prst="ellipse">
                <a:avLst/>
              </a:prstGeom>
              <a:gradFill>
                <a:gsLst>
                  <a:gs pos="0">
                    <a:srgbClr val="FF9933"/>
                  </a:gs>
                  <a:gs pos="100000">
                    <a:srgbClr val="FFC000"/>
                  </a:gs>
                </a:gsLst>
                <a:lin ang="60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99" name="TextBox 198"/>
            <p:cNvSpPr txBox="1"/>
            <p:nvPr/>
          </p:nvSpPr>
          <p:spPr>
            <a:xfrm>
              <a:off x="6871657" y="2340794"/>
              <a:ext cx="89408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400">
                  <a:solidFill>
                    <a:schemeClr val="bg1"/>
                  </a:solidFill>
                  <a:latin charset="-122" pitchFamily="2" typeface="方正兰亭细黑_GBK"/>
                  <a:ea charset="-122" pitchFamily="2" typeface="方正兰亭细黑_GBK"/>
                </a:rPr>
                <a:t>成果评估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225509" y="1836290"/>
            <a:ext cx="1200324" cy="1200324"/>
            <a:chOff x="1225509" y="1836290"/>
            <a:chExt cx="1200324" cy="1200324"/>
          </a:xfrm>
        </p:grpSpPr>
        <p:grpSp>
          <p:nvGrpSpPr>
            <p:cNvPr id="232" name="组合 231"/>
            <p:cNvGrpSpPr/>
            <p:nvPr/>
          </p:nvGrpSpPr>
          <p:grpSpPr>
            <a:xfrm>
              <a:off x="1225509" y="1836290"/>
              <a:ext cx="1200324" cy="1200324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233" name="同心圆 232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 flip="none" rotWithShape="1">
                <a:gsLst>
                  <a:gs pos="0">
                    <a:srgbClr val="009900">
                      <a:shade val="30000"/>
                      <a:satMod val="115000"/>
                    </a:srgbClr>
                  </a:gs>
                  <a:gs pos="50000">
                    <a:srgbClr val="009900">
                      <a:shade val="67500"/>
                      <a:satMod val="115000"/>
                    </a:srgbClr>
                  </a:gs>
                  <a:gs pos="100000">
                    <a:srgbClr val="009900">
                      <a:shade val="100000"/>
                      <a:satMod val="115000"/>
                    </a:srgbClr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234" name="椭圆 233"/>
              <p:cNvSpPr/>
              <p:nvPr/>
            </p:nvSpPr>
            <p:spPr>
              <a:xfrm>
                <a:off x="392112" y="760412"/>
                <a:ext cx="3825873" cy="3825873"/>
              </a:xfrm>
              <a:prstGeom prst="ellipse">
                <a:avLst/>
              </a:prstGeom>
              <a:gradFill flip="none" rotWithShape="1">
                <a:gsLst>
                  <a:gs pos="0">
                    <a:srgbClr val="009900">
                      <a:shade val="30000"/>
                      <a:satMod val="115000"/>
                    </a:srgbClr>
                  </a:gs>
                  <a:gs pos="50000">
                    <a:srgbClr val="009900">
                      <a:shade val="67500"/>
                      <a:satMod val="115000"/>
                    </a:srgbClr>
                  </a:gs>
                  <a:gs pos="100000">
                    <a:srgbClr val="009900">
                      <a:shade val="100000"/>
                      <a:satMod val="115000"/>
                    </a:srgbClr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94" name="TextBox 193"/>
            <p:cNvSpPr txBox="1"/>
            <p:nvPr/>
          </p:nvSpPr>
          <p:spPr>
            <a:xfrm>
              <a:off x="1358173" y="2340794"/>
              <a:ext cx="89408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400">
                  <a:solidFill>
                    <a:schemeClr val="bg1"/>
                  </a:solidFill>
                  <a:latin charset="-122" pitchFamily="2" typeface="方正兰亭细黑_GBK"/>
                  <a:ea charset="-122" pitchFamily="2" typeface="方正兰亭细黑_GBK"/>
                </a:rPr>
                <a:t>重视成果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5234214" y="2053320"/>
            <a:ext cx="1668414" cy="1668414"/>
            <a:chOff x="5234214" y="2053320"/>
            <a:chExt cx="1668414" cy="1668414"/>
          </a:xfrm>
        </p:grpSpPr>
        <p:grpSp>
          <p:nvGrpSpPr>
            <p:cNvPr id="226" name="组合 225"/>
            <p:cNvGrpSpPr/>
            <p:nvPr/>
          </p:nvGrpSpPr>
          <p:grpSpPr>
            <a:xfrm>
              <a:off x="5234214" y="2053320"/>
              <a:ext cx="1668414" cy="1668414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227" name="同心圆 226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 flip="none" rotWithShape="1">
                <a:gsLst>
                  <a:gs pos="0">
                    <a:schemeClr val="accent5">
                      <a:shade val="30000"/>
                      <a:satMod val="115000"/>
                    </a:schemeClr>
                  </a:gs>
                  <a:gs pos="50000">
                    <a:schemeClr val="accent5">
                      <a:shade val="67500"/>
                      <a:satMod val="115000"/>
                    </a:schemeClr>
                  </a:gs>
                  <a:gs pos="100000">
                    <a:schemeClr val="accent5">
                      <a:shade val="100000"/>
                      <a:satMod val="115000"/>
                    </a:schemeClr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228" name="椭圆 227"/>
              <p:cNvSpPr/>
              <p:nvPr/>
            </p:nvSpPr>
            <p:spPr>
              <a:xfrm>
                <a:off x="392112" y="760412"/>
                <a:ext cx="3825873" cy="3825873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shade val="30000"/>
                      <a:satMod val="115000"/>
                    </a:schemeClr>
                  </a:gs>
                  <a:gs pos="50000">
                    <a:schemeClr val="accent5">
                      <a:shade val="67500"/>
                      <a:satMod val="115000"/>
                    </a:schemeClr>
                  </a:gs>
                  <a:gs pos="100000">
                    <a:schemeClr val="accent5">
                      <a:shade val="100000"/>
                      <a:satMod val="115000"/>
                    </a:schemeClr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09" name="TextBox 208"/>
            <p:cNvSpPr txBox="1"/>
            <p:nvPr/>
          </p:nvSpPr>
          <p:spPr>
            <a:xfrm>
              <a:off x="5452638" y="2737618"/>
              <a:ext cx="1198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2000">
                  <a:solidFill>
                    <a:schemeClr val="bg1"/>
                  </a:solidFill>
                  <a:latin charset="-122" pitchFamily="2" typeface="方正兰亭细黑_GBK"/>
                  <a:ea charset="-122" pitchFamily="2" typeface="方正兰亭细黑_GBK"/>
                </a:rPr>
                <a:t>目标体系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198327" y="2046571"/>
            <a:ext cx="1668414" cy="1668414"/>
            <a:chOff x="2198327" y="2046571"/>
            <a:chExt cx="1668414" cy="1668414"/>
          </a:xfrm>
        </p:grpSpPr>
        <p:grpSp>
          <p:nvGrpSpPr>
            <p:cNvPr id="223" name="组合 222"/>
            <p:cNvGrpSpPr/>
            <p:nvPr/>
          </p:nvGrpSpPr>
          <p:grpSpPr>
            <a:xfrm>
              <a:off x="2198327" y="2046571"/>
              <a:ext cx="1668414" cy="1668414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224" name="同心圆 223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 flip="none" rotWithShape="1">
                <a:gsLst>
                  <a:gs pos="0">
                    <a:srgbClr val="FF5050">
                      <a:shade val="30000"/>
                      <a:satMod val="115000"/>
                    </a:srgbClr>
                  </a:gs>
                  <a:gs pos="50000">
                    <a:srgbClr val="FF5050">
                      <a:shade val="67500"/>
                      <a:satMod val="115000"/>
                    </a:srgbClr>
                  </a:gs>
                  <a:gs pos="100000">
                    <a:srgbClr val="FF5050">
                      <a:shade val="100000"/>
                      <a:satMod val="115000"/>
                    </a:srgbClr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225" name="椭圆 224"/>
              <p:cNvSpPr/>
              <p:nvPr/>
            </p:nvSpPr>
            <p:spPr>
              <a:xfrm>
                <a:off x="392112" y="760412"/>
                <a:ext cx="3825873" cy="3825873"/>
              </a:xfrm>
              <a:prstGeom prst="ellipse">
                <a:avLst/>
              </a:prstGeom>
              <a:gradFill flip="none" rotWithShape="1">
                <a:gsLst>
                  <a:gs pos="0">
                    <a:srgbClr val="FF5050">
                      <a:shade val="30000"/>
                      <a:satMod val="115000"/>
                    </a:srgbClr>
                  </a:gs>
                  <a:gs pos="50000">
                    <a:srgbClr val="FF5050">
                      <a:shade val="67500"/>
                      <a:satMod val="115000"/>
                    </a:srgbClr>
                  </a:gs>
                  <a:gs pos="100000">
                    <a:srgbClr val="FF5050">
                      <a:shade val="100000"/>
                      <a:satMod val="115000"/>
                    </a:srgbClr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04" name="TextBox 203"/>
            <p:cNvSpPr txBox="1"/>
            <p:nvPr/>
          </p:nvSpPr>
          <p:spPr>
            <a:xfrm>
              <a:off x="2409775" y="2737618"/>
              <a:ext cx="1198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2000">
                  <a:solidFill>
                    <a:schemeClr val="bg1"/>
                  </a:solidFill>
                  <a:latin charset="-122" pitchFamily="2" typeface="方正兰亭细黑_GBK"/>
                  <a:ea charset="-122" pitchFamily="2" typeface="方正兰亭细黑_GBK"/>
                </a:rPr>
                <a:t>目标锁链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481448" y="2338049"/>
            <a:ext cx="2181104" cy="2181104"/>
            <a:chOff x="3481448" y="2338049"/>
            <a:chExt cx="2181104" cy="2181104"/>
          </a:xfrm>
        </p:grpSpPr>
        <p:grpSp>
          <p:nvGrpSpPr>
            <p:cNvPr id="217" name="组合 216"/>
            <p:cNvGrpSpPr/>
            <p:nvPr/>
          </p:nvGrpSpPr>
          <p:grpSpPr>
            <a:xfrm>
              <a:off x="3481448" y="2338049"/>
              <a:ext cx="2181104" cy="2181104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218" name="同心圆 217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219" name="椭圆 218"/>
              <p:cNvSpPr/>
              <p:nvPr/>
            </p:nvSpPr>
            <p:spPr>
              <a:xfrm>
                <a:off x="392112" y="760412"/>
                <a:ext cx="3825873" cy="382587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214" name="TextBox 213"/>
            <p:cNvSpPr txBox="1"/>
            <p:nvPr/>
          </p:nvSpPr>
          <p:spPr>
            <a:xfrm>
              <a:off x="3761520" y="3154998"/>
              <a:ext cx="16052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2800">
                  <a:solidFill>
                    <a:srgbClr val="C00000"/>
                  </a:solidFill>
                  <a:latin charset="-122" pitchFamily="2" typeface="方正兰亭细黑_GBK"/>
                  <a:ea charset="-122" pitchFamily="2" typeface="方正兰亭细黑_GBK"/>
                </a:rPr>
                <a:t>人的因素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</p:spTree>
    <p:custDataLst>
      <p:tags r:id="rId3"/>
    </p:custDataLst>
    <p:extLst>
      <p:ext uri="{BB962C8B-B14F-4D97-AF65-F5344CB8AC3E}">
        <p14:creationId val="3693922753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8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id="30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id="35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fill="hold" id="44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fill="hold" grpId="0" id="5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55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67"/>
      <p:bldP grpId="0" spid="34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pc="300" sz="2000">
                <a:latin charset="-122" pitchFamily="2" typeface="方正兰亭细黑_GBK"/>
                <a:ea charset="-122" pitchFamily="2" typeface="方正兰亭细黑_GBK"/>
              </a:rPr>
              <a:t>完成步骤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6654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STEP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094125" y="950663"/>
            <a:ext cx="67360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目标规划是以线性规划为基础而发展起来的，但在运用中，由于要求不同，有不同于线性规划之处。</a:t>
            </a:r>
          </a:p>
        </p:txBody>
      </p:sp>
      <p:cxnSp>
        <p:nvCxnSpPr>
          <p:cNvPr id="34" name="直接连接符 33"/>
          <p:cNvCxnSpPr/>
          <p:nvPr/>
        </p:nvCxnSpPr>
        <p:spPr>
          <a:xfrm flipV="1">
            <a:off x="2018852" y="3209594"/>
            <a:ext cx="1348932" cy="939553"/>
          </a:xfrm>
          <a:prstGeom prst="line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V="1">
            <a:off x="670209" y="4144387"/>
            <a:ext cx="1356197" cy="975617"/>
          </a:xfrm>
          <a:prstGeom prst="line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>
            <a:off x="3367784" y="3209595"/>
            <a:ext cx="1816070" cy="638773"/>
          </a:xfrm>
          <a:prstGeom prst="line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V="1">
            <a:off x="5183854" y="2423427"/>
            <a:ext cx="1816825" cy="1424941"/>
          </a:xfrm>
          <a:prstGeom prst="line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组合 43"/>
          <p:cNvGrpSpPr/>
          <p:nvPr/>
        </p:nvGrpSpPr>
        <p:grpSpPr>
          <a:xfrm>
            <a:off x="1630362" y="3712910"/>
            <a:ext cx="827056" cy="827056"/>
            <a:chOff x="1566862" y="4055810"/>
            <a:chExt cx="827056" cy="827056"/>
          </a:xfrm>
        </p:grpSpPr>
        <p:grpSp>
          <p:nvGrpSpPr>
            <p:cNvPr id="45" name="组合 44"/>
            <p:cNvGrpSpPr/>
            <p:nvPr/>
          </p:nvGrpSpPr>
          <p:grpSpPr>
            <a:xfrm>
              <a:off x="1566862" y="4055810"/>
              <a:ext cx="827056" cy="827056"/>
              <a:chOff x="304800" y="673100"/>
              <a:chExt cx="4000500" cy="4000500"/>
            </a:xfrm>
            <a:effectLst>
              <a:outerShdw algn="tr" blurRad="584200" dir="8100000" dist="520700" rotWithShape="0">
                <a:prstClr val="black">
                  <a:alpha val="35000"/>
                </a:prstClr>
              </a:outerShdw>
            </a:effectLst>
          </p:grpSpPr>
          <p:sp>
            <p:nvSpPr>
              <p:cNvPr id="47" name="同心圆 46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 flip="none" rotWithShape="1">
                <a:gsLst>
                  <a:gs pos="0">
                    <a:schemeClr val="accent5">
                      <a:shade val="30000"/>
                      <a:satMod val="115000"/>
                    </a:schemeClr>
                  </a:gs>
                  <a:gs pos="50000">
                    <a:schemeClr val="accent5">
                      <a:shade val="67500"/>
                      <a:satMod val="115000"/>
                    </a:schemeClr>
                  </a:gs>
                  <a:gs pos="100000">
                    <a:schemeClr val="accent5">
                      <a:shade val="100000"/>
                      <a:satMod val="115000"/>
                    </a:schemeClr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48" name="椭圆 47"/>
              <p:cNvSpPr/>
              <p:nvPr/>
            </p:nvSpPr>
            <p:spPr>
              <a:xfrm>
                <a:off x="431574" y="799874"/>
                <a:ext cx="3746952" cy="3746952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5">
                      <a:shade val="30000"/>
                      <a:satMod val="115000"/>
                    </a:schemeClr>
                  </a:gs>
                  <a:gs pos="50000">
                    <a:schemeClr val="accent5">
                      <a:shade val="67500"/>
                      <a:satMod val="115000"/>
                    </a:schemeClr>
                  </a:gs>
                  <a:gs pos="100000">
                    <a:schemeClr val="accent5">
                      <a:shade val="100000"/>
                      <a:satMod val="115000"/>
                    </a:schemeClr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1618101" y="4307379"/>
              <a:ext cx="754380" cy="36576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zh-CN" lang="en-US">
                  <a:solidFill>
                    <a:schemeClr val="bg1"/>
                  </a:solidFill>
                  <a:latin charset="0" pitchFamily="34" typeface="Arial"/>
                  <a:ea charset="-127" pitchFamily="34" typeface="Gulim"/>
                </a:rPr>
                <a:t>STE1</a:t>
              </a: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2845016" y="2754205"/>
            <a:ext cx="1016704" cy="1016704"/>
            <a:chOff x="2781516" y="3097105"/>
            <a:chExt cx="1016704" cy="1016704"/>
          </a:xfrm>
          <a:effectLst/>
        </p:grpSpPr>
        <p:grpSp>
          <p:nvGrpSpPr>
            <p:cNvPr id="50" name="组合 49"/>
            <p:cNvGrpSpPr/>
            <p:nvPr/>
          </p:nvGrpSpPr>
          <p:grpSpPr>
            <a:xfrm>
              <a:off x="2781516" y="3097105"/>
              <a:ext cx="1016704" cy="1016704"/>
              <a:chOff x="304800" y="673100"/>
              <a:chExt cx="4000500" cy="4000500"/>
            </a:xfrm>
            <a:effectLst>
              <a:outerShdw algn="tr" blurRad="584200" dir="8100000" dist="520700" rotWithShape="0">
                <a:prstClr val="black">
                  <a:alpha val="35000"/>
                </a:prstClr>
              </a:outerShdw>
            </a:effectLst>
          </p:grpSpPr>
          <p:sp>
            <p:nvSpPr>
              <p:cNvPr id="52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 flip="none" rotWithShape="1">
                <a:gsLst>
                  <a:gs pos="0">
                    <a:srgbClr val="FF5050">
                      <a:shade val="30000"/>
                      <a:satMod val="115000"/>
                    </a:srgbClr>
                  </a:gs>
                  <a:gs pos="50000">
                    <a:srgbClr val="FF5050">
                      <a:shade val="67500"/>
                      <a:satMod val="115000"/>
                    </a:srgbClr>
                  </a:gs>
                  <a:gs pos="100000">
                    <a:srgbClr val="FF5050">
                      <a:shade val="100000"/>
                      <a:satMod val="115000"/>
                    </a:srgbClr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53" name="椭圆 52"/>
              <p:cNvSpPr/>
              <p:nvPr/>
            </p:nvSpPr>
            <p:spPr>
              <a:xfrm>
                <a:off x="392113" y="760413"/>
                <a:ext cx="3825875" cy="3825875"/>
              </a:xfrm>
              <a:prstGeom prst="ellipse">
                <a:avLst/>
              </a:prstGeom>
              <a:gradFill flip="none" rotWithShape="1">
                <a:gsLst>
                  <a:gs pos="0">
                    <a:srgbClr val="FF5050">
                      <a:shade val="30000"/>
                      <a:satMod val="115000"/>
                    </a:srgbClr>
                  </a:gs>
                  <a:gs pos="50000">
                    <a:srgbClr val="FF5050">
                      <a:shade val="67500"/>
                      <a:satMod val="115000"/>
                    </a:srgbClr>
                  </a:gs>
                  <a:gs pos="100000">
                    <a:srgbClr val="FF5050">
                      <a:shade val="100000"/>
                      <a:satMod val="115000"/>
                    </a:srgbClr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1" name="TextBox 50"/>
            <p:cNvSpPr txBox="1"/>
            <p:nvPr/>
          </p:nvSpPr>
          <p:spPr>
            <a:xfrm>
              <a:off x="2818443" y="3395981"/>
              <a:ext cx="944880" cy="45720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itchFamily="34" typeface="Arial"/>
                  <a:ea charset="-127" pitchFamily="34" typeface="Gulim"/>
                </a:rPr>
                <a:t>STE2</a:t>
              </a: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4528048" y="3168281"/>
            <a:ext cx="1303621" cy="1303621"/>
            <a:chOff x="4464548" y="3511181"/>
            <a:chExt cx="1303621" cy="1303621"/>
          </a:xfrm>
        </p:grpSpPr>
        <p:grpSp>
          <p:nvGrpSpPr>
            <p:cNvPr id="55" name="组合 54"/>
            <p:cNvGrpSpPr/>
            <p:nvPr/>
          </p:nvGrpSpPr>
          <p:grpSpPr>
            <a:xfrm>
              <a:off x="4464548" y="3511181"/>
              <a:ext cx="1303621" cy="1303621"/>
              <a:chOff x="304800" y="673100"/>
              <a:chExt cx="4000500" cy="4000500"/>
            </a:xfrm>
            <a:effectLst>
              <a:outerShdw algn="tr" blurRad="584200" dir="8100000" dist="520700" rotWithShape="0">
                <a:prstClr val="black">
                  <a:alpha val="35000"/>
                </a:prstClr>
              </a:outerShdw>
            </a:effectLst>
          </p:grpSpPr>
          <p:sp>
            <p:nvSpPr>
              <p:cNvPr id="57" name="同心圆 56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 flip="none" rotWithShape="1">
                <a:gsLst>
                  <a:gs pos="0">
                    <a:srgbClr val="009900">
                      <a:shade val="30000"/>
                      <a:satMod val="115000"/>
                    </a:srgbClr>
                  </a:gs>
                  <a:gs pos="50000">
                    <a:srgbClr val="009900">
                      <a:shade val="67500"/>
                      <a:satMod val="115000"/>
                    </a:srgbClr>
                  </a:gs>
                  <a:gs pos="100000">
                    <a:srgbClr val="009900">
                      <a:shade val="100000"/>
                      <a:satMod val="115000"/>
                    </a:srgbClr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58" name="椭圆 57"/>
              <p:cNvSpPr/>
              <p:nvPr/>
            </p:nvSpPr>
            <p:spPr>
              <a:xfrm>
                <a:off x="404596" y="772896"/>
                <a:ext cx="3800908" cy="3800908"/>
              </a:xfrm>
              <a:prstGeom prst="ellipse">
                <a:avLst/>
              </a:prstGeom>
              <a:gradFill flip="none" rotWithShape="1">
                <a:gsLst>
                  <a:gs pos="0">
                    <a:srgbClr val="009900">
                      <a:shade val="30000"/>
                      <a:satMod val="115000"/>
                    </a:srgbClr>
                  </a:gs>
                  <a:gs pos="50000">
                    <a:srgbClr val="009900">
                      <a:shade val="67500"/>
                      <a:satMod val="115000"/>
                    </a:srgbClr>
                  </a:gs>
                  <a:gs pos="100000">
                    <a:srgbClr val="009900">
                      <a:shade val="100000"/>
                      <a:satMod val="115000"/>
                    </a:srgbClr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4507466" y="3884366"/>
              <a:ext cx="1198880" cy="57912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zh-CN" lang="en-US" sz="3200">
                  <a:solidFill>
                    <a:schemeClr val="bg1"/>
                  </a:solidFill>
                  <a:latin charset="0" pitchFamily="34" typeface="Arial"/>
                  <a:ea charset="-127" pitchFamily="34" typeface="Gulim"/>
                </a:rPr>
                <a:t>STE3</a:t>
              </a: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6138622" y="1589996"/>
            <a:ext cx="1688526" cy="1688526"/>
            <a:chOff x="6075122" y="1932896"/>
            <a:chExt cx="1688526" cy="1688526"/>
          </a:xfrm>
        </p:grpSpPr>
        <p:grpSp>
          <p:nvGrpSpPr>
            <p:cNvPr id="60" name="组合 59"/>
            <p:cNvGrpSpPr/>
            <p:nvPr/>
          </p:nvGrpSpPr>
          <p:grpSpPr>
            <a:xfrm>
              <a:off x="6075122" y="1932896"/>
              <a:ext cx="1688526" cy="1688526"/>
              <a:chOff x="304800" y="673100"/>
              <a:chExt cx="4000500" cy="4000500"/>
            </a:xfrm>
            <a:effectLst>
              <a:outerShdw algn="tr" blurRad="584200" dir="8100000" dist="520700" rotWithShape="0">
                <a:prstClr val="black">
                  <a:alpha val="35000"/>
                </a:prstClr>
              </a:outerShdw>
            </a:effectLst>
          </p:grpSpPr>
          <p:sp>
            <p:nvSpPr>
              <p:cNvPr id="62" name="同心圆 6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>
                <a:gsLst>
                  <a:gs pos="0">
                    <a:srgbClr val="FF9933"/>
                  </a:gs>
                  <a:gs pos="100000">
                    <a:srgbClr val="FFC000"/>
                  </a:gs>
                </a:gsLst>
                <a:lin ang="96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  <p:sp>
            <p:nvSpPr>
              <p:cNvPr id="63" name="椭圆 62"/>
              <p:cNvSpPr/>
              <p:nvPr/>
            </p:nvSpPr>
            <p:spPr>
              <a:xfrm>
                <a:off x="411027" y="779327"/>
                <a:ext cx="3788049" cy="3788049"/>
              </a:xfrm>
              <a:prstGeom prst="ellipse">
                <a:avLst/>
              </a:prstGeom>
              <a:gradFill>
                <a:gsLst>
                  <a:gs pos="0">
                    <a:srgbClr val="FF9933"/>
                  </a:gs>
                  <a:gs pos="100000">
                    <a:srgbClr val="FFC000"/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6189451" y="2412384"/>
              <a:ext cx="1451292" cy="70104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none">
              <a:spAutoFit/>
            </a:bodyPr>
            <a:lstStyle/>
            <a:p>
              <a:r>
                <a:rPr altLang="zh-CN" lang="en-US" sz="4000">
                  <a:solidFill>
                    <a:schemeClr val="bg1"/>
                  </a:solidFill>
                  <a:latin charset="0" pitchFamily="34" typeface="Arial"/>
                  <a:ea charset="-127" pitchFamily="34" typeface="Gulim"/>
                </a:rPr>
                <a:t>STE4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</p:spTree>
    <p:custDataLst>
      <p:tags r:id="rId3"/>
    </p:custDataLst>
    <p:extLst>
      <p:ext uri="{BB962C8B-B14F-4D97-AF65-F5344CB8AC3E}">
        <p14:creationId val="693681643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28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id="30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300" id="32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fill="hold" id="3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36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3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38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fill="hold" id="40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300" id="42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4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46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47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48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fill="hold" id="50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300" id="52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fill="hold" id="5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56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57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58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fill="hold" id="60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300" id="62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fill="hold" id="6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66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67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68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9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7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2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67"/>
      <p:bldP grpId="0" spid="33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3" name="组合 32"/>
          <p:cNvGrpSpPr/>
          <p:nvPr/>
        </p:nvGrpSpPr>
        <p:grpSpPr>
          <a:xfrm>
            <a:off x="1747814" y="846409"/>
            <a:ext cx="1870428" cy="1870428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38" name="同心圆 3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 flip="none" rotWithShape="1">
              <a:gsLst>
                <a:gs pos="0">
                  <a:srgbClr val="FF5050">
                    <a:shade val="30000"/>
                    <a:satMod val="115000"/>
                  </a:srgbClr>
                </a:gs>
                <a:gs pos="50000">
                  <a:srgbClr val="FF5050">
                    <a:shade val="67500"/>
                    <a:satMod val="115000"/>
                  </a:srgbClr>
                </a:gs>
                <a:gs pos="100000">
                  <a:srgbClr val="FF5050">
                    <a:shade val="100000"/>
                    <a:satMod val="115000"/>
                  </a:srgb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 flip="none" rotWithShape="1">
              <a:gsLst>
                <a:gs pos="0">
                  <a:srgbClr val="FF5050">
                    <a:shade val="30000"/>
                    <a:satMod val="115000"/>
                  </a:srgbClr>
                </a:gs>
                <a:gs pos="50000">
                  <a:srgbClr val="FF5050">
                    <a:shade val="67500"/>
                    <a:satMod val="115000"/>
                  </a:srgbClr>
                </a:gs>
                <a:gs pos="100000">
                  <a:srgbClr val="FF5050">
                    <a:shade val="100000"/>
                    <a:satMod val="115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0" name="椭圆 39"/>
          <p:cNvSpPr/>
          <p:nvPr/>
        </p:nvSpPr>
        <p:spPr>
          <a:xfrm>
            <a:off x="1021197" y="3291201"/>
            <a:ext cx="677676" cy="677676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椭圆 40"/>
          <p:cNvSpPr/>
          <p:nvPr/>
        </p:nvSpPr>
        <p:spPr>
          <a:xfrm>
            <a:off x="1898898" y="507680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2" name="组合 41"/>
          <p:cNvGrpSpPr/>
          <p:nvPr/>
        </p:nvGrpSpPr>
        <p:grpSpPr>
          <a:xfrm>
            <a:off x="4870435" y="2666867"/>
            <a:ext cx="301060" cy="301060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43" name="同心圆 4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rgbClr val="FF9933"/>
                </a:gs>
                <a:gs pos="100000">
                  <a:srgbClr val="FFC000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64" name="椭圆 63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rgbClr val="FF9933"/>
                </a:gs>
                <a:gs pos="100000">
                  <a:srgbClr val="FFC000"/>
                </a:gs>
              </a:gsLst>
              <a:lin ang="9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5339712" y="1315977"/>
            <a:ext cx="623903" cy="623903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66" name="同心圆 6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 flip="none" rotWithShape="1">
              <a:gsLst>
                <a:gs pos="0">
                  <a:srgbClr val="009900">
                    <a:shade val="30000"/>
                    <a:satMod val="115000"/>
                  </a:srgbClr>
                </a:gs>
                <a:gs pos="50000">
                  <a:srgbClr val="009900">
                    <a:shade val="67500"/>
                    <a:satMod val="115000"/>
                  </a:srgbClr>
                </a:gs>
                <a:gs pos="100000">
                  <a:srgbClr val="009900">
                    <a:shade val="100000"/>
                    <a:satMod val="115000"/>
                  </a:srgb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68" name="椭圆 67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 flip="none" rotWithShape="1">
              <a:gsLst>
                <a:gs pos="0">
                  <a:srgbClr val="009900">
                    <a:shade val="30000"/>
                    <a:satMod val="115000"/>
                  </a:srgbClr>
                </a:gs>
                <a:gs pos="50000">
                  <a:srgbClr val="009900">
                    <a:shade val="67500"/>
                    <a:satMod val="115000"/>
                  </a:srgbClr>
                </a:gs>
                <a:gs pos="100000">
                  <a:srgbClr val="009900">
                    <a:shade val="100000"/>
                    <a:satMod val="115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2680939" y="3364863"/>
            <a:ext cx="219777" cy="219777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70" name="同心圆 6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71" name="椭圆 70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432219" y="4349008"/>
            <a:ext cx="287919" cy="287919"/>
            <a:chOff x="304800" y="673100"/>
            <a:chExt cx="4000500" cy="4000500"/>
          </a:xfrm>
          <a:effectLst>
            <a:outerShdw algn="tr" blurRad="381000" dir="8100000" dist="152400" rotWithShape="0">
              <a:prstClr val="black">
                <a:alpha val="70000"/>
              </a:prstClr>
            </a:outerShdw>
          </a:effectLst>
        </p:grpSpPr>
        <p:sp>
          <p:nvSpPr>
            <p:cNvPr id="73" name="同心圆 7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74" name="椭圆 73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75" name="椭圆 74"/>
          <p:cNvSpPr/>
          <p:nvPr/>
        </p:nvSpPr>
        <p:spPr>
          <a:xfrm>
            <a:off x="4534785" y="1054817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6" name="椭圆 75"/>
          <p:cNvSpPr/>
          <p:nvPr/>
        </p:nvSpPr>
        <p:spPr>
          <a:xfrm>
            <a:off x="4549298" y="4510926"/>
            <a:ext cx="137389" cy="137389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77" name="组合 76"/>
          <p:cNvGrpSpPr/>
          <p:nvPr/>
        </p:nvGrpSpPr>
        <p:grpSpPr>
          <a:xfrm>
            <a:off x="3568901" y="3123469"/>
            <a:ext cx="824609" cy="824609"/>
            <a:chOff x="304800" y="673100"/>
            <a:chExt cx="4000500" cy="4000500"/>
          </a:xfrm>
          <a:effectLst>
            <a:outerShdw algn="tr" blurRad="317500" dir="8100000" dist="190500" rotWithShape="0">
              <a:prstClr val="black">
                <a:alpha val="50000"/>
              </a:prstClr>
            </a:outerShdw>
          </a:effectLst>
        </p:grpSpPr>
        <p:sp>
          <p:nvSpPr>
            <p:cNvPr id="78" name="同心圆 7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 flip="none" rotWithShape="1">
              <a:gsLst>
                <a:gs pos="0">
                  <a:schemeClr val="accent5">
                    <a:shade val="30000"/>
                    <a:satMod val="115000"/>
                  </a:schemeClr>
                </a:gs>
                <a:gs pos="50000">
                  <a:schemeClr val="accent5">
                    <a:shade val="67500"/>
                    <a:satMod val="115000"/>
                  </a:schemeClr>
                </a:gs>
                <a:gs pos="100000">
                  <a:schemeClr val="accent5">
                    <a:shade val="100000"/>
                    <a:satMod val="115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79" name="椭圆 78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shade val="30000"/>
                    <a:satMod val="115000"/>
                  </a:schemeClr>
                </a:gs>
                <a:gs pos="50000">
                  <a:schemeClr val="accent5">
                    <a:shade val="67500"/>
                    <a:satMod val="115000"/>
                  </a:schemeClr>
                </a:gs>
                <a:gs pos="100000">
                  <a:schemeClr val="accent5">
                    <a:shade val="100000"/>
                    <a:satMod val="11500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1871562" y="1627928"/>
            <a:ext cx="1109980" cy="36576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zh-CN" lang="en-US">
                <a:solidFill>
                  <a:schemeClr val="bg1"/>
                </a:solidFill>
                <a:latin charset="0" pitchFamily="34" typeface="Earth"/>
                <a:ea charset="-122" pitchFamily="50" typeface="造字工房俊雅锐宋体验版常规体"/>
              </a:rPr>
              <a:t>THANKS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706206" y="4127441"/>
            <a:ext cx="2980917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3200"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感谢收看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06208" y="3483434"/>
            <a:ext cx="1935480" cy="7924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4600">
                <a:latin charset="-122" panose="02000000000000000000" pitchFamily="2" typeface="方正兰亭粗黑_GBK"/>
                <a:ea charset="-122" panose="02000000000000000000" pitchFamily="2" typeface="方正兰亭粗黑_GBK"/>
              </a:rPr>
              <a:t>THANKS</a:t>
            </a:r>
          </a:p>
        </p:txBody>
      </p:sp>
    </p:spTree>
    <p:custDataLst>
      <p:tags r:id="rId3"/>
    </p:custDataLst>
    <p:extLst>
      <p:ext uri="{BB962C8B-B14F-4D97-AF65-F5344CB8AC3E}">
        <p14:creationId val="1188756520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7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path" presetID="64" presetSubtype="0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4.72222E-06 -4.68026E-06 L 0.38872 0.84338" pathEditMode="relative" ptsTypes="AA" rAng="0">
                                      <p:cBhvr>
                                        <p:cTn dur="1000" fill="hold" id="13" spd="-100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27" y="42169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16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21" nodeType="withEffect" presetClass="path" presetID="64" presetSubtype="0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2.77778E-06 2.422E-06 L 0.39375 -0.33797" pathEditMode="relative" ptsTypes="AA" rAng="0">
                                      <p:cBhvr>
                                        <p:cTn dur="1000" fill="hold" id="22" spd="-100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88" y="-16898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1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path" presetID="64" presetSubtype="0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5.55556E-07 -1.46123E-06 L 0.20451 0.58418" pathEditMode="relative" ptsTypes="AA" rAng="0">
                                      <p:cBhvr>
                                        <p:cTn dur="1000" fill="hold" id="31" spd="-100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26" y="29194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8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path" presetID="64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07 -3.28699E-06 L -0.52465 -0.50942" pathEditMode="relative" ptsTypes="AA" rAng="0">
                                      <p:cBhvr>
                                        <p:cTn dur="1000" fill="hold" id="40" spd="-100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33" y="-25487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1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43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48" nodeType="withEffect" presetClass="path" presetID="64" presetSubtype="0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2.22222E-06 1.18319E-06 L 0.21702 -0.37071" pathEditMode="relative" ptsTypes="AA" rAng="0">
                                      <p:cBhvr>
                                        <p:cTn dur="1000" fill="hold" id="49" spd="-100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51" y="-18536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1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52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6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57" nodeType="withEffect" presetClass="path" presetID="64" presetSubtype="0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5E-06 2.09762E-06 L -0.18855 -1.11369" pathEditMode="relative" ptsTypes="AA" rAng="0">
                                      <p:cBhvr>
                                        <p:cTn dur="1000" fill="hold" id="58" spd="-100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27" y="-55700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1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1" id="61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65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2" id="66" nodeType="withEffect" presetClass="path" presetID="64" presetSubtype="0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1.11111E-06 4.44444E-06 L 0.12309 0.575" pathEditMode="relative" ptsTypes="AA" rAng="0">
                                      <p:cBhvr>
                                        <p:cTn dur="1000" fill="hold" id="67" spd="-100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46" y="28735"/>
                                    </p:animMotion>
                                  </p:childTnLst>
                                </p:cTn>
                              </p:par>
                              <p:par>
                                <p:cTn fill="hold" id="68" nodeType="withEffect" presetClass="entr" presetID="1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70" nodeType="withEffect" presetClass="entr" presetID="53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2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3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74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5" nodeType="withEffect" presetClass="path" presetID="64" presetSubtype="0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1.38889E-06 3.41057E-06 L -0.71736 -0.40563" pathEditMode="relative" ptsTypes="AA" rAng="0">
                                      <p:cBhvr>
                                        <p:cTn dur="1000" fill="hold" id="76" spd="-100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868" y="-20297"/>
                                    </p:animMotion>
                                  </p:childTnLst>
                                </p:cTn>
                              </p:par>
                              <p:par>
                                <p:cTn fill="hold" id="77" nodeType="withEffect" presetClass="entr" presetID="1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79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2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83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4" nodeType="withEffect" presetClass="path" presetID="64" presetSubtype="0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8.33333E-07 3.20988E-06 L 1.0349 -0.87346" pathEditMode="relative" ptsTypes="AA" rAng="0">
                                      <p:cBhvr>
                                        <p:cTn dur="1000" fill="hold" id="85" spd="-100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736" y="-43673"/>
                                    </p:animMotion>
                                  </p:childTnLst>
                                </p:cTn>
                              </p:par>
                              <p:par>
                                <p:cTn fill="hold" id="86" nodeType="withEffect" presetClass="entr" presetID="1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88" nodeType="withEffect" presetClass="entr" presetID="53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9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1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92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3" nodeType="withEffect" presetClass="path" presetID="64" presetSubtype="0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3.05556E-06 3.44146E-06 L -0.64115 -0.94965" pathEditMode="relative" ptsTypes="AA" rAng="0">
                                      <p:cBhvr>
                                        <p:cTn dur="1000" fill="hold" id="94" spd="-100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66" y="-474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5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fill="hold" grpId="0" id="96" nodeType="afterEffect" presetClass="entr" presetID="10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8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9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fill="hold" grpId="1" id="100" nodeType="afterEffect" presetClass="emph" presetID="34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0 L 0 -0.07213" pathEditMode="relative" ptsTypes="">
                                      <p:cBhvr>
                                        <p:cTn accel="50000" autoRev="1" decel="50000" dur="250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dur="125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dur="125" fill="hold" id="103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dur="125" fill="hold" id="104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dur="125" fill="hold" id="105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6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fill="hold" grpId="0" id="10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0" id="109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3000" fill="hold" id="11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0" fill="hold" id="111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2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fill="hold" grpId="0" id="1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15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6" nodeType="afterGroup">
                            <p:stCondLst>
                              <p:cond delay="7400"/>
                            </p:stCondLst>
                            <p:childTnLst>
                              <p:par>
                                <p:cTn fill="hold" grpId="0" id="1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0" id="11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3000" fill="hold" id="12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0" fill="hold" id="12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0"/>
      <p:bldP grpId="1" spid="40"/>
      <p:bldP grpId="2" spid="40"/>
      <p:bldP grpId="0" spid="41"/>
      <p:bldP grpId="1" spid="41"/>
      <p:bldP grpId="2" spid="41"/>
      <p:bldP grpId="0" spid="75"/>
      <p:bldP grpId="1" spid="75"/>
      <p:bldP grpId="2" spid="75"/>
      <p:bldP grpId="0" spid="76"/>
      <p:bldP grpId="1" spid="76"/>
      <p:bldP grpId="2" spid="76"/>
      <p:bldP grpId="0" spid="81"/>
      <p:bldP grpId="1" spid="81"/>
      <p:bldP grpId="0" spid="83"/>
      <p:bldP grpId="0" spid="27"/>
      <p:bldP grpId="0" spid="28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4" name="TextBox 93"/>
          <p:cNvSpPr txBox="1"/>
          <p:nvPr/>
        </p:nvSpPr>
        <p:spPr>
          <a:xfrm>
            <a:off x="4828355" y="2162071"/>
            <a:ext cx="10591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pc="300" sz="2000">
                <a:latin charset="-122" pitchFamily="2" typeface="方正兰亭细黑_GBK"/>
                <a:ea charset="-122" pitchFamily="2" typeface="方正兰亭细黑_GBK"/>
              </a:rPr>
              <a:t>关于我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4828355" y="2694582"/>
            <a:ext cx="1162367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ABOUT ME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2980431" y="1940247"/>
            <a:ext cx="1301106" cy="1301106"/>
            <a:chOff x="2683251" y="1980687"/>
            <a:chExt cx="1301106" cy="1301106"/>
          </a:xfrm>
          <a:effectLst>
            <a:outerShdw algn="tr" blurRad="2540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88" name="椭圆 87"/>
            <p:cNvSpPr/>
            <p:nvPr/>
          </p:nvSpPr>
          <p:spPr>
            <a:xfrm>
              <a:off x="2683251" y="1980687"/>
              <a:ext cx="1301106" cy="1301106"/>
            </a:xfrm>
            <a:prstGeom prst="ellipse">
              <a:avLst/>
            </a:prstGeom>
            <a:solidFill>
              <a:srgbClr val="FF5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002623" y="2185262"/>
              <a:ext cx="521018" cy="8229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4800">
                  <a:solidFill>
                    <a:schemeClr val="bg1"/>
                  </a:solidFill>
                  <a:latin charset="0" pitchFamily="2" typeface="Watford DB"/>
                  <a:ea charset="-122" pitchFamily="50" typeface="造字工房劲黑（非商用）常规体"/>
                </a:rPr>
                <a:t>1</a:t>
              </a:r>
            </a:p>
          </p:txBody>
        </p:sp>
      </p:grpSp>
      <p:cxnSp>
        <p:nvCxnSpPr>
          <p:cNvPr id="38" name="直接连接符 37"/>
          <p:cNvCxnSpPr/>
          <p:nvPr/>
        </p:nvCxnSpPr>
        <p:spPr>
          <a:xfrm flipH="1" flipV="1">
            <a:off x="4572000" y="1940247"/>
            <a:ext cx="0" cy="130110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</p:spTree>
    <p:custDataLst>
      <p:tags r:id="rId3"/>
    </p:custDataLst>
    <p:extLst>
      <p:ext uri="{BB962C8B-B14F-4D97-AF65-F5344CB8AC3E}">
        <p14:creationId val="3347561195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2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4"/>
      <p:bldP grpId="0" spid="116"/>
      <p:bldP grpId="0" spid="10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pc="300" sz="2000">
                <a:latin charset="-122" pitchFamily="2" typeface="方正兰亭细黑_GBK"/>
                <a:ea charset="-122" pitchFamily="2" typeface="方正兰亭细黑_GBK"/>
              </a:rPr>
              <a:t>基本信息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1468755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INFORMATION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1461497" y="1786168"/>
            <a:ext cx="2205355" cy="2288436"/>
          </a:xfrm>
          <a:prstGeom prst="rect">
            <a:avLst/>
          </a:prstGeom>
          <a:noFill/>
          <a:effectLst>
            <a:outerShdw algn="tr" blurRad="177800" dir="8100000" dist="101600" rotWithShape="0">
              <a:prstClr val="black">
                <a:alpha val="37000"/>
              </a:prstClr>
            </a:outerShdw>
          </a:effectLst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cxnSp>
        <p:nvCxnSpPr>
          <p:cNvPr id="39" name="直接连接符 38"/>
          <p:cNvCxnSpPr/>
          <p:nvPr/>
        </p:nvCxnSpPr>
        <p:spPr>
          <a:xfrm flipH="1">
            <a:off x="4786837" y="1939924"/>
            <a:ext cx="3260213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 flipH="1">
            <a:off x="4786837" y="2244878"/>
            <a:ext cx="3260213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 flipH="1">
            <a:off x="4786837" y="2549832"/>
            <a:ext cx="3260213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 flipH="1">
            <a:off x="4786837" y="2854786"/>
            <a:ext cx="3260213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连接符 42"/>
          <p:cNvCxnSpPr/>
          <p:nvPr/>
        </p:nvCxnSpPr>
        <p:spPr>
          <a:xfrm flipH="1">
            <a:off x="4786837" y="3159741"/>
            <a:ext cx="3260213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 flipH="1">
            <a:off x="4786837" y="3464695"/>
            <a:ext cx="3260213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 flipH="1">
            <a:off x="4786837" y="3769649"/>
            <a:ext cx="3260213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flipH="1">
            <a:off x="4786837" y="4074604"/>
            <a:ext cx="3260213" cy="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779809" y="1665386"/>
            <a:ext cx="6273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anose="02000000000000000000" pitchFamily="2" typeface="方正兰亭黑_GBK"/>
                <a:ea charset="-122" panose="02000000000000000000" pitchFamily="2" typeface="方正兰亭黑_GBK"/>
              </a:rPr>
              <a:t>姓名: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658902" y="1663053"/>
            <a:ext cx="6273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anose="02000000000000000000" pitchFamily="2" typeface="方正兰亭黑_GBK"/>
                <a:ea charset="-122" panose="02000000000000000000" pitchFamily="2" typeface="方正兰亭黑_GBK"/>
              </a:rPr>
              <a:t>性别: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782020" y="1968169"/>
            <a:ext cx="6273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anose="02000000000000000000" pitchFamily="2" typeface="方正兰亭黑_GBK"/>
                <a:ea charset="-122" panose="02000000000000000000" pitchFamily="2" typeface="方正兰亭黑_GBK"/>
              </a:rPr>
              <a:t>年龄: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664809" y="1960967"/>
            <a:ext cx="6273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anose="02000000000000000000" pitchFamily="2" typeface="方正兰亭黑_GBK"/>
                <a:ea charset="-122" panose="02000000000000000000" pitchFamily="2" typeface="方正兰亭黑_GBK"/>
              </a:rPr>
              <a:t>民族: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366435" y="1665386"/>
            <a:ext cx="4495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itchFamily="2" typeface="方正兰亭细黑_GBK"/>
                <a:ea charset="-122" pitchFamily="2" typeface="方正兰亭细黑_GBK"/>
              </a:rPr>
              <a:t>小z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236001" y="1663053"/>
            <a:ext cx="3606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itchFamily="2" typeface="方正兰亭细黑_GBK"/>
                <a:ea charset="-122" pitchFamily="2" typeface="方正兰亭细黑_GBK"/>
              </a:rPr>
              <a:t>男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368646" y="1968169"/>
            <a:ext cx="538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400">
                <a:latin charset="-122" pitchFamily="2" typeface="方正兰亭细黑_GBK"/>
                <a:ea charset="-122" pitchFamily="2" typeface="方正兰亭细黑_GBK"/>
              </a:rPr>
              <a:t>48岁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241911" y="1967317"/>
            <a:ext cx="3606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itchFamily="2" typeface="方正兰亭细黑_GBK"/>
                <a:ea charset="-122" pitchFamily="2" typeface="方正兰亭细黑_GBK"/>
              </a:rPr>
              <a:t>满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787798" y="2575999"/>
            <a:ext cx="6273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anose="02000000000000000000" pitchFamily="2" typeface="方正兰亭黑_GBK"/>
                <a:ea charset="-122" panose="02000000000000000000" pitchFamily="2" typeface="方正兰亭黑_GBK"/>
              </a:rPr>
              <a:t>籍贯: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649573" y="2566460"/>
            <a:ext cx="6273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anose="02000000000000000000" pitchFamily="2" typeface="方正兰亭黑_GBK"/>
                <a:ea charset="-122" panose="02000000000000000000" pitchFamily="2" typeface="方正兰亭黑_GBK"/>
              </a:rPr>
              <a:t>学历: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654532" y="2268711"/>
            <a:ext cx="6273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身高: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778493" y="2271118"/>
            <a:ext cx="6273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anose="02000000000000000000" pitchFamily="2" typeface="方正兰亭黑_GBK"/>
                <a:ea charset="-122" panose="02000000000000000000" pitchFamily="2" typeface="方正兰亭黑_GBK"/>
              </a:rPr>
              <a:t>体重: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396869" y="2271118"/>
            <a:ext cx="538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400">
                <a:latin charset="-122" pitchFamily="2" typeface="方正兰亭细黑_GBK"/>
                <a:ea charset="-122" pitchFamily="2" typeface="方正兰亭细黑_GBK"/>
              </a:rPr>
              <a:t>70kg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234808" y="2275061"/>
            <a:ext cx="6273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400">
                <a:latin charset="-122" pitchFamily="2" typeface="方正兰亭细黑_GBK"/>
                <a:ea charset="-122" pitchFamily="2" typeface="方正兰亭细黑_GBK"/>
              </a:rPr>
              <a:t>175cm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377599" y="2575999"/>
            <a:ext cx="538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itchFamily="2" typeface="方正兰亭细黑_GBK"/>
                <a:ea charset="-122" pitchFamily="2" typeface="方正兰亭细黑_GBK"/>
              </a:rPr>
              <a:t>美国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229849" y="2579236"/>
            <a:ext cx="538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itchFamily="2" typeface="方正兰亭细黑_GBK"/>
                <a:ea charset="-122" pitchFamily="2" typeface="方正兰亭细黑_GBK"/>
              </a:rPr>
              <a:t>本科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640251" y="2873264"/>
            <a:ext cx="9829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anose="02000000000000000000" pitchFamily="2" typeface="方正兰亭黑_GBK"/>
                <a:ea charset="-122" panose="02000000000000000000" pitchFamily="2" typeface="方正兰亭黑_GBK"/>
              </a:rPr>
              <a:t>政治面貌: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778611" y="3191583"/>
            <a:ext cx="9829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anose="02000000000000000000" pitchFamily="2" typeface="方正兰亭黑_GBK"/>
                <a:ea charset="-122" panose="02000000000000000000" pitchFamily="2" typeface="方正兰亭黑_GBK"/>
              </a:rPr>
              <a:t>联系方式: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778611" y="2875914"/>
            <a:ext cx="9829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anose="02000000000000000000" pitchFamily="2" typeface="方正兰亭黑_GBK"/>
                <a:ea charset="-122" panose="02000000000000000000" pitchFamily="2" typeface="方正兰亭黑_GBK"/>
              </a:rPr>
              <a:t>婚姻状况: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693552" y="2881447"/>
            <a:ext cx="538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itchFamily="2" typeface="方正兰亭细黑_GBK"/>
                <a:ea charset="-122" pitchFamily="2" typeface="方正兰亭细黑_GBK"/>
              </a:rPr>
              <a:t>未婚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536142" y="2871554"/>
            <a:ext cx="538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itchFamily="2" typeface="方正兰亭细黑_GBK"/>
                <a:ea charset="-122" pitchFamily="2" typeface="方正兰亭细黑_GBK"/>
              </a:rPr>
              <a:t>党员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677677" y="3188977"/>
            <a:ext cx="11607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400">
                <a:latin charset="-122" pitchFamily="2" typeface="方正兰亭细黑_GBK"/>
                <a:ea charset="-122" pitchFamily="2" typeface="方正兰亭细黑_GBK"/>
              </a:rPr>
              <a:t>13998xxxxxx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778611" y="3490033"/>
            <a:ext cx="9829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anose="02000000000000000000" pitchFamily="2" typeface="方正兰亭黑_GBK"/>
                <a:ea charset="-122" panose="02000000000000000000" pitchFamily="2" typeface="方正兰亭黑_GBK"/>
              </a:rPr>
              <a:t>电子邮箱: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677677" y="3487427"/>
            <a:ext cx="16052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400">
                <a:latin charset="-122" pitchFamily="2" typeface="方正兰亭细黑_GBK"/>
                <a:ea charset="-122" pitchFamily="2" typeface="方正兰亭细黑_GBK"/>
              </a:rPr>
              <a:t>123456789@qq.com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778611" y="3801183"/>
            <a:ext cx="9829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anose="02000000000000000000" pitchFamily="2" typeface="方正兰亭黑_GBK"/>
                <a:ea charset="-122" panose="02000000000000000000" pitchFamily="2" typeface="方正兰亭黑_GBK"/>
              </a:rPr>
              <a:t>现在住址: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677676" y="3798577"/>
            <a:ext cx="17830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-122" pitchFamily="2" typeface="方正兰亭细黑_GBK"/>
                <a:ea charset="-122" pitchFamily="2" typeface="方正兰亭细黑_GBK"/>
              </a:rPr>
              <a:t>伦敦XX区XX路XX家园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3212584457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id="26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8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id="3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2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8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4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7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3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grpId="0" id="5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7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6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63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66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69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2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5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8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9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1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4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7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9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93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4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fill="hold" grpId="0" id="9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7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98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9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02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3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5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06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9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1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3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14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5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7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18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9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22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3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5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26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9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3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3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34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5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7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38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9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4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2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3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45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6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7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fill="hold" grpId="0" id="14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47"/>
      <p:bldP grpId="0" spid="48"/>
      <p:bldP grpId="0" spid="49"/>
      <p:bldP grpId="0" spid="50"/>
      <p:bldP grpId="0" spid="51"/>
      <p:bldP grpId="0" spid="52"/>
      <p:bldP grpId="0" spid="53"/>
      <p:bldP grpId="0" spid="54"/>
      <p:bldP grpId="0" spid="55"/>
      <p:bldP grpId="0" spid="56"/>
      <p:bldP grpId="0" spid="57"/>
      <p:bldP grpId="0" spid="58"/>
      <p:bldP grpId="0" spid="59"/>
      <p:bldP grpId="0" spid="60"/>
      <p:bldP grpId="0" spid="61"/>
      <p:bldP grpId="0" spid="62"/>
      <p:bldP grpId="0" spid="63"/>
      <p:bldP grpId="0" spid="64"/>
      <p:bldP grpId="0" spid="65"/>
      <p:bldP grpId="0" spid="66"/>
      <p:bldP grpId="0" spid="67"/>
      <p:bldP grpId="0" spid="68"/>
      <p:bldP grpId="0" spid="69"/>
      <p:bldP grpId="0" spid="70"/>
      <p:bldP grpId="0" spid="71"/>
      <p:bldP grpId="0" spid="72"/>
      <p:bldP grpId="0" spid="73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pc="300" sz="2000">
                <a:latin charset="-122" pitchFamily="2" typeface="方正兰亭细黑_GBK"/>
                <a:ea charset="-122" pitchFamily="2" typeface="方正兰亭细黑_GBK"/>
              </a:rPr>
              <a:t>个人履历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941705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RESUME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组合 97"/>
          <p:cNvGrpSpPr/>
          <p:nvPr/>
        </p:nvGrpSpPr>
        <p:grpSpPr>
          <a:xfrm>
            <a:off x="5128485" y="1197868"/>
            <a:ext cx="630230" cy="630230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99" name="同心圆 9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 flip="none" rotWithShape="1">
              <a:gsLst>
                <a:gs pos="0">
                  <a:schemeClr val="accent5">
                    <a:shade val="30000"/>
                    <a:satMod val="115000"/>
                  </a:schemeClr>
                </a:gs>
                <a:gs pos="50000">
                  <a:schemeClr val="accent5">
                    <a:shade val="67500"/>
                    <a:satMod val="115000"/>
                  </a:schemeClr>
                </a:gs>
                <a:gs pos="100000">
                  <a:schemeClr val="accent5">
                    <a:shade val="100000"/>
                    <a:satMod val="115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>
                <a:solidFill>
                  <a:schemeClr val="tx1"/>
                </a:solidFill>
              </a:endParaRPr>
            </a:p>
          </p:txBody>
        </p:sp>
        <p:sp>
          <p:nvSpPr>
            <p:cNvPr id="100" name="椭圆 99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shade val="30000"/>
                    <a:satMod val="115000"/>
                  </a:schemeClr>
                </a:gs>
                <a:gs pos="50000">
                  <a:schemeClr val="accent5">
                    <a:shade val="67500"/>
                    <a:satMod val="115000"/>
                  </a:schemeClr>
                </a:gs>
                <a:gs pos="100000">
                  <a:schemeClr val="accent5">
                    <a:shade val="100000"/>
                    <a:satMod val="11500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>
                <a:solidFill>
                  <a:schemeClr val="tx1"/>
                </a:solidFill>
              </a:endParaRPr>
            </a:p>
          </p:txBody>
        </p:sp>
      </p:grpSp>
      <p:sp>
        <p:nvSpPr>
          <p:cNvPr id="93" name="椭圆 92"/>
          <p:cNvSpPr/>
          <p:nvPr/>
        </p:nvSpPr>
        <p:spPr>
          <a:xfrm>
            <a:off x="5476941" y="1719263"/>
            <a:ext cx="699328" cy="699328"/>
          </a:xfrm>
          <a:prstGeom prst="ellipse">
            <a:avLst/>
          </a:prstGeom>
          <a:solidFill>
            <a:srgbClr val="FF9933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200">
              <a:solidFill>
                <a:schemeClr val="tx1"/>
              </a:solidFill>
            </a:endParaRPr>
          </a:p>
        </p:txBody>
      </p:sp>
      <p:grpSp>
        <p:nvGrpSpPr>
          <p:cNvPr id="95" name="组合 94"/>
          <p:cNvGrpSpPr/>
          <p:nvPr/>
        </p:nvGrpSpPr>
        <p:grpSpPr>
          <a:xfrm>
            <a:off x="5407025" y="2421766"/>
            <a:ext cx="890519" cy="890519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96" name="同心圆 9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 flip="none" rotWithShape="1">
              <a:gsLst>
                <a:gs pos="0">
                  <a:srgbClr val="009900">
                    <a:shade val="30000"/>
                    <a:satMod val="115000"/>
                  </a:srgbClr>
                </a:gs>
                <a:gs pos="50000">
                  <a:srgbClr val="009900">
                    <a:shade val="67500"/>
                    <a:satMod val="115000"/>
                  </a:srgbClr>
                </a:gs>
                <a:gs pos="100000">
                  <a:srgbClr val="009900">
                    <a:shade val="100000"/>
                    <a:satMod val="115000"/>
                  </a:srgb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>
                <a:solidFill>
                  <a:schemeClr val="tx1"/>
                </a:solidFill>
              </a:endParaRPr>
            </a:p>
          </p:txBody>
        </p:sp>
        <p:sp>
          <p:nvSpPr>
            <p:cNvPr id="97" name="椭圆 96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 flip="none" rotWithShape="1">
              <a:gsLst>
                <a:gs pos="0">
                  <a:srgbClr val="009900">
                    <a:shade val="30000"/>
                    <a:satMod val="115000"/>
                  </a:srgbClr>
                </a:gs>
                <a:gs pos="50000">
                  <a:srgbClr val="009900">
                    <a:shade val="67500"/>
                    <a:satMod val="115000"/>
                  </a:srgbClr>
                </a:gs>
                <a:gs pos="100000">
                  <a:srgbClr val="009900">
                    <a:shade val="100000"/>
                    <a:satMod val="115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>
                <a:solidFill>
                  <a:schemeClr val="tx1"/>
                </a:solidFill>
              </a:endParaRPr>
            </a:p>
          </p:txBody>
        </p:sp>
      </p:grpSp>
      <p:sp>
        <p:nvSpPr>
          <p:cNvPr id="92" name="椭圆 91"/>
          <p:cNvSpPr/>
          <p:nvPr/>
        </p:nvSpPr>
        <p:spPr>
          <a:xfrm>
            <a:off x="4635500" y="2978887"/>
            <a:ext cx="986506" cy="986506"/>
          </a:xfrm>
          <a:prstGeom prst="ellipse">
            <a:avLst/>
          </a:prstGeom>
          <a:solidFill>
            <a:srgbClr val="FF9933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3" name="组合 82"/>
          <p:cNvGrpSpPr/>
          <p:nvPr/>
        </p:nvGrpSpPr>
        <p:grpSpPr>
          <a:xfrm>
            <a:off x="3275007" y="2762199"/>
            <a:ext cx="1360493" cy="1360493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85" name="同心圆 8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 flip="none" rotWithShape="1">
              <a:gsLst>
                <a:gs pos="0">
                  <a:srgbClr val="FF5050">
                    <a:shade val="30000"/>
                    <a:satMod val="115000"/>
                  </a:srgbClr>
                </a:gs>
                <a:gs pos="50000">
                  <a:srgbClr val="FF5050">
                    <a:shade val="67500"/>
                    <a:satMod val="115000"/>
                  </a:srgbClr>
                </a:gs>
                <a:gs pos="100000">
                  <a:srgbClr val="FF5050">
                    <a:shade val="100000"/>
                    <a:satMod val="115000"/>
                  </a:srgb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86" name="椭圆 85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 flip="none" rotWithShape="1">
              <a:gsLst>
                <a:gs pos="0">
                  <a:srgbClr val="FF5050">
                    <a:shade val="30000"/>
                    <a:satMod val="115000"/>
                  </a:srgbClr>
                </a:gs>
                <a:gs pos="50000">
                  <a:srgbClr val="FF5050">
                    <a:shade val="67500"/>
                    <a:satMod val="115000"/>
                  </a:srgbClr>
                </a:gs>
                <a:gs pos="100000">
                  <a:srgbClr val="FF5050">
                    <a:shade val="100000"/>
                    <a:satMod val="115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0" name="椭圆 79"/>
          <p:cNvSpPr/>
          <p:nvPr/>
        </p:nvSpPr>
        <p:spPr>
          <a:xfrm>
            <a:off x="2540000" y="1285842"/>
            <a:ext cx="1603512" cy="1603512"/>
          </a:xfrm>
          <a:prstGeom prst="ellipse">
            <a:avLst/>
          </a:prstGeom>
          <a:solidFill>
            <a:srgbClr val="FF9933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3" name="TextBox 142"/>
          <p:cNvSpPr txBox="1"/>
          <p:nvPr/>
        </p:nvSpPr>
        <p:spPr>
          <a:xfrm>
            <a:off x="6928962" y="1244382"/>
            <a:ext cx="17068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就读于北京大学工商管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理专业，学士学位。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5829827" y="1336715"/>
            <a:ext cx="1711642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1994-1998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332294" y="1930967"/>
            <a:ext cx="14020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就读于芝加哥大学</a:t>
            </a:r>
          </a:p>
          <a:p>
            <a:r>
              <a:rPr altLang="en-US" lang="zh-CN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工商管理MBA。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6271637" y="2023301"/>
            <a:ext cx="164655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1998-2000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507702" y="2651760"/>
            <a:ext cx="152273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XX市XX厂副厂长，</a:t>
            </a:r>
          </a:p>
          <a:p>
            <a:r>
              <a:rPr altLang="zh-CN" lang="en-US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入中国共产党。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6427584" y="2744093"/>
            <a:ext cx="1498917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2000-2006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6866482" y="3430068"/>
            <a:ext cx="131000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XX市机械工业局</a:t>
            </a:r>
          </a:p>
          <a:p>
            <a:r>
              <a:rPr altLang="zh-CN" lang="en-US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副局长。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5790681" y="3516051"/>
            <a:ext cx="1476692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2006-2008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1892927" y="3406170"/>
            <a:ext cx="1157605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XX市机械工业</a:t>
            </a:r>
          </a:p>
          <a:p>
            <a:r>
              <a:rPr altLang="zh-CN" lang="en-US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厅副厅长。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789586" y="3498504"/>
            <a:ext cx="15290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2008-2013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1285469" y="1929174"/>
            <a:ext cx="100520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XX市副市长。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408446" y="1929174"/>
            <a:ext cx="10718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2013至今</a:t>
            </a:r>
          </a:p>
        </p:txBody>
      </p:sp>
      <p:cxnSp>
        <p:nvCxnSpPr>
          <p:cNvPr id="146" name="直接连接符 145"/>
          <p:cNvCxnSpPr/>
          <p:nvPr/>
        </p:nvCxnSpPr>
        <p:spPr>
          <a:xfrm flipH="1" flipV="1">
            <a:off x="6896230" y="1295188"/>
            <a:ext cx="0" cy="36005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接连接符 146"/>
          <p:cNvCxnSpPr/>
          <p:nvPr/>
        </p:nvCxnSpPr>
        <p:spPr>
          <a:xfrm flipH="1" flipV="1">
            <a:off x="7486164" y="2710603"/>
            <a:ext cx="0" cy="36005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接连接符 147"/>
          <p:cNvCxnSpPr/>
          <p:nvPr/>
        </p:nvCxnSpPr>
        <p:spPr>
          <a:xfrm flipH="1" flipV="1">
            <a:off x="7335617" y="1990772"/>
            <a:ext cx="0" cy="36005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接连接符 148"/>
          <p:cNvCxnSpPr/>
          <p:nvPr/>
        </p:nvCxnSpPr>
        <p:spPr>
          <a:xfrm flipH="1" flipV="1">
            <a:off x="6841083" y="3474524"/>
            <a:ext cx="0" cy="36005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接连接符 149"/>
          <p:cNvCxnSpPr/>
          <p:nvPr/>
        </p:nvCxnSpPr>
        <p:spPr>
          <a:xfrm flipH="1" flipV="1">
            <a:off x="1846800" y="3473103"/>
            <a:ext cx="0" cy="36005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接连接符 150"/>
          <p:cNvCxnSpPr/>
          <p:nvPr/>
        </p:nvCxnSpPr>
        <p:spPr>
          <a:xfrm flipH="1" flipV="1">
            <a:off x="1274389" y="1945552"/>
            <a:ext cx="0" cy="225246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  <p:grpSp>
        <p:nvGrpSpPr>
          <p:cNvPr id="44" name="组合 43"/>
          <p:cNvGrpSpPr/>
          <p:nvPr/>
        </p:nvGrpSpPr>
        <p:grpSpPr>
          <a:xfrm>
            <a:off x="3091324" y="1743571"/>
            <a:ext cx="591742" cy="585640"/>
            <a:chOff x="6967126" y="4092464"/>
            <a:chExt cx="453105" cy="448433"/>
          </a:xfrm>
          <a:solidFill>
            <a:schemeClr val="bg1"/>
          </a:solidFill>
          <a:effectLst/>
        </p:grpSpPr>
        <p:sp>
          <p:nvSpPr>
            <p:cNvPr id="45" name="Freeform 136"/>
            <p:cNvSpPr/>
            <p:nvPr/>
          </p:nvSpPr>
          <p:spPr bwMode="auto">
            <a:xfrm>
              <a:off x="6967126" y="4343773"/>
              <a:ext cx="453105" cy="197124"/>
            </a:xfrm>
            <a:custGeom>
              <a:gdLst>
                <a:gd fmla="*/ 103 w 205" name="T0"/>
                <a:gd fmla="*/ 19 h 89" name="T1"/>
                <a:gd fmla="*/ 47 w 205" name="T2"/>
                <a:gd fmla="*/ 0 h 89" name="T3"/>
                <a:gd fmla="*/ 0 w 205" name="T4"/>
                <a:gd fmla="*/ 0 h 89" name="T5"/>
                <a:gd fmla="*/ 0 w 205" name="T6"/>
                <a:gd fmla="*/ 67 h 89" name="T7"/>
                <a:gd fmla="*/ 22 w 205" name="T8"/>
                <a:gd fmla="*/ 89 h 89" name="T9"/>
                <a:gd fmla="*/ 183 w 205" name="T10"/>
                <a:gd fmla="*/ 89 h 89" name="T11"/>
                <a:gd fmla="*/ 205 w 205" name="T12"/>
                <a:gd fmla="*/ 67 h 89" name="T13"/>
                <a:gd fmla="*/ 205 w 205" name="T14"/>
                <a:gd fmla="*/ 0 h 89" name="T15"/>
                <a:gd fmla="*/ 158 w 205" name="T16"/>
                <a:gd fmla="*/ 0 h 89" name="T17"/>
                <a:gd fmla="*/ 103 w 205" name="T18"/>
                <a:gd fmla="*/ 19 h 8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9" w="205">
                  <a:moveTo>
                    <a:pt x="103" y="19"/>
                  </a:moveTo>
                  <a:cubicBezTo>
                    <a:pt x="82" y="19"/>
                    <a:pt x="62" y="12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9"/>
                    <a:pt x="10" y="89"/>
                    <a:pt x="22" y="89"/>
                  </a:cubicBezTo>
                  <a:cubicBezTo>
                    <a:pt x="183" y="89"/>
                    <a:pt x="183" y="89"/>
                    <a:pt x="183" y="89"/>
                  </a:cubicBezTo>
                  <a:cubicBezTo>
                    <a:pt x="195" y="89"/>
                    <a:pt x="205" y="79"/>
                    <a:pt x="205" y="67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43" y="12"/>
                    <a:pt x="124" y="19"/>
                    <a:pt x="10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46" name="Freeform 137"/>
            <p:cNvSpPr>
              <a:spLocks noEditPoints="1"/>
            </p:cNvSpPr>
            <p:nvPr/>
          </p:nvSpPr>
          <p:spPr bwMode="auto">
            <a:xfrm>
              <a:off x="6967126" y="4092464"/>
              <a:ext cx="453105" cy="260652"/>
            </a:xfrm>
            <a:custGeom>
              <a:gdLst>
                <a:gd fmla="*/ 183 w 205" name="T0"/>
                <a:gd fmla="*/ 42 h 118" name="T1"/>
                <a:gd fmla="*/ 180 w 205" name="T2"/>
                <a:gd fmla="*/ 42 h 118" name="T3"/>
                <a:gd fmla="*/ 154 w 205" name="T4"/>
                <a:gd fmla="*/ 42 h 118" name="T5"/>
                <a:gd fmla="*/ 154 w 205" name="T6"/>
                <a:gd fmla="*/ 22 h 118" name="T7"/>
                <a:gd fmla="*/ 132 w 205" name="T8"/>
                <a:gd fmla="*/ 0 h 118" name="T9"/>
                <a:gd fmla="*/ 73 w 205" name="T10"/>
                <a:gd fmla="*/ 0 h 118" name="T11"/>
                <a:gd fmla="*/ 51 w 205" name="T12"/>
                <a:gd fmla="*/ 22 h 118" name="T13"/>
                <a:gd fmla="*/ 51 w 205" name="T14"/>
                <a:gd fmla="*/ 42 h 118" name="T15"/>
                <a:gd fmla="*/ 25 w 205" name="T16"/>
                <a:gd fmla="*/ 42 h 118" name="T17"/>
                <a:gd fmla="*/ 22 w 205" name="T18"/>
                <a:gd fmla="*/ 42 h 118" name="T19"/>
                <a:gd fmla="*/ 0 w 205" name="T20"/>
                <a:gd fmla="*/ 64 h 118" name="T21"/>
                <a:gd fmla="*/ 0 w 205" name="T22"/>
                <a:gd fmla="*/ 101 h 118" name="T23"/>
                <a:gd fmla="*/ 54 w 205" name="T24"/>
                <a:gd fmla="*/ 101 h 118" name="T25"/>
                <a:gd fmla="*/ 103 w 205" name="T26"/>
                <a:gd fmla="*/ 118 h 118" name="T27"/>
                <a:gd fmla="*/ 151 w 205" name="T28"/>
                <a:gd fmla="*/ 101 h 118" name="T29"/>
                <a:gd fmla="*/ 205 w 205" name="T30"/>
                <a:gd fmla="*/ 101 h 118" name="T31"/>
                <a:gd fmla="*/ 205 w 205" name="T32"/>
                <a:gd fmla="*/ 64 h 118" name="T33"/>
                <a:gd fmla="*/ 183 w 205" name="T34"/>
                <a:gd fmla="*/ 42 h 118" name="T35"/>
                <a:gd fmla="*/ 67 w 205" name="T36"/>
                <a:gd fmla="*/ 26 h 118" name="T37"/>
                <a:gd fmla="*/ 67 w 205" name="T38"/>
                <a:gd fmla="*/ 22 h 118" name="T39"/>
                <a:gd fmla="*/ 73 w 205" name="T40"/>
                <a:gd fmla="*/ 17 h 118" name="T41"/>
                <a:gd fmla="*/ 132 w 205" name="T42"/>
                <a:gd fmla="*/ 17 h 118" name="T43"/>
                <a:gd fmla="*/ 138 w 205" name="T44"/>
                <a:gd fmla="*/ 22 h 118" name="T45"/>
                <a:gd fmla="*/ 138 w 205" name="T46"/>
                <a:gd fmla="*/ 26 h 118" name="T47"/>
                <a:gd fmla="*/ 138 w 205" name="T48"/>
                <a:gd fmla="*/ 42 h 118" name="T49"/>
                <a:gd fmla="*/ 67 w 205" name="T50"/>
                <a:gd fmla="*/ 42 h 118" name="T51"/>
                <a:gd fmla="*/ 67 w 205" name="T52"/>
                <a:gd fmla="*/ 26 h 118" name="T53"/>
                <a:gd fmla="*/ 101 w 205" name="T54"/>
                <a:gd fmla="*/ 101 h 118" name="T55"/>
                <a:gd fmla="*/ 85 w 205" name="T56"/>
                <a:gd fmla="*/ 86 h 118" name="T57"/>
                <a:gd fmla="*/ 101 w 205" name="T58"/>
                <a:gd fmla="*/ 70 h 118" name="T59"/>
                <a:gd fmla="*/ 117 w 205" name="T60"/>
                <a:gd fmla="*/ 86 h 118" name="T61"/>
                <a:gd fmla="*/ 101 w 205" name="T62"/>
                <a:gd fmla="*/ 101 h 118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18" w="205">
                  <a:moveTo>
                    <a:pt x="183" y="42"/>
                  </a:moveTo>
                  <a:cubicBezTo>
                    <a:pt x="180" y="42"/>
                    <a:pt x="180" y="42"/>
                    <a:pt x="180" y="42"/>
                  </a:cubicBezTo>
                  <a:cubicBezTo>
                    <a:pt x="154" y="42"/>
                    <a:pt x="154" y="42"/>
                    <a:pt x="154" y="42"/>
                  </a:cubicBezTo>
                  <a:cubicBezTo>
                    <a:pt x="154" y="22"/>
                    <a:pt x="154" y="22"/>
                    <a:pt x="154" y="22"/>
                  </a:cubicBezTo>
                  <a:cubicBezTo>
                    <a:pt x="154" y="10"/>
                    <a:pt x="144" y="0"/>
                    <a:pt x="132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61" y="0"/>
                    <a:pt x="51" y="10"/>
                    <a:pt x="51" y="2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10" y="42"/>
                    <a:pt x="0" y="52"/>
                    <a:pt x="0" y="64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54" y="101"/>
                    <a:pt x="54" y="101"/>
                    <a:pt x="54" y="101"/>
                  </a:cubicBezTo>
                  <a:cubicBezTo>
                    <a:pt x="67" y="112"/>
                    <a:pt x="84" y="118"/>
                    <a:pt x="103" y="118"/>
                  </a:cubicBezTo>
                  <a:cubicBezTo>
                    <a:pt x="121" y="118"/>
                    <a:pt x="138" y="112"/>
                    <a:pt x="151" y="101"/>
                  </a:cubicBezTo>
                  <a:cubicBezTo>
                    <a:pt x="205" y="101"/>
                    <a:pt x="205" y="101"/>
                    <a:pt x="205" y="101"/>
                  </a:cubicBezTo>
                  <a:cubicBezTo>
                    <a:pt x="205" y="64"/>
                    <a:pt x="205" y="64"/>
                    <a:pt x="205" y="64"/>
                  </a:cubicBezTo>
                  <a:cubicBezTo>
                    <a:pt x="205" y="52"/>
                    <a:pt x="195" y="42"/>
                    <a:pt x="183" y="42"/>
                  </a:cubicBezTo>
                  <a:close/>
                  <a:moveTo>
                    <a:pt x="67" y="26"/>
                  </a:moveTo>
                  <a:cubicBezTo>
                    <a:pt x="67" y="22"/>
                    <a:pt x="67" y="22"/>
                    <a:pt x="67" y="22"/>
                  </a:cubicBezTo>
                  <a:cubicBezTo>
                    <a:pt x="67" y="19"/>
                    <a:pt x="70" y="17"/>
                    <a:pt x="73" y="17"/>
                  </a:cubicBezTo>
                  <a:cubicBezTo>
                    <a:pt x="132" y="17"/>
                    <a:pt x="132" y="17"/>
                    <a:pt x="132" y="17"/>
                  </a:cubicBezTo>
                  <a:cubicBezTo>
                    <a:pt x="135" y="17"/>
                    <a:pt x="138" y="19"/>
                    <a:pt x="138" y="22"/>
                  </a:cubicBezTo>
                  <a:cubicBezTo>
                    <a:pt x="138" y="26"/>
                    <a:pt x="138" y="26"/>
                    <a:pt x="138" y="26"/>
                  </a:cubicBezTo>
                  <a:cubicBezTo>
                    <a:pt x="138" y="42"/>
                    <a:pt x="138" y="42"/>
                    <a:pt x="138" y="42"/>
                  </a:cubicBezTo>
                  <a:cubicBezTo>
                    <a:pt x="67" y="42"/>
                    <a:pt x="67" y="42"/>
                    <a:pt x="67" y="42"/>
                  </a:cubicBezTo>
                  <a:lnTo>
                    <a:pt x="67" y="26"/>
                  </a:lnTo>
                  <a:close/>
                  <a:moveTo>
                    <a:pt x="101" y="101"/>
                  </a:moveTo>
                  <a:cubicBezTo>
                    <a:pt x="92" y="101"/>
                    <a:pt x="85" y="94"/>
                    <a:pt x="85" y="86"/>
                  </a:cubicBezTo>
                  <a:cubicBezTo>
                    <a:pt x="85" y="77"/>
                    <a:pt x="92" y="70"/>
                    <a:pt x="101" y="70"/>
                  </a:cubicBezTo>
                  <a:cubicBezTo>
                    <a:pt x="110" y="70"/>
                    <a:pt x="117" y="77"/>
                    <a:pt x="117" y="86"/>
                  </a:cubicBezTo>
                  <a:cubicBezTo>
                    <a:pt x="117" y="94"/>
                    <a:pt x="110" y="101"/>
                    <a:pt x="101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</p:grpSp>
      <p:grpSp>
        <p:nvGrpSpPr>
          <p:cNvPr id="47" name="Group 18"/>
          <p:cNvGrpSpPr>
            <a:grpSpLocks noChangeAspect="1"/>
          </p:cNvGrpSpPr>
          <p:nvPr/>
        </p:nvGrpSpPr>
        <p:grpSpPr>
          <a:xfrm>
            <a:off x="4949678" y="3291766"/>
            <a:ext cx="385124" cy="333775"/>
            <a:chOff x="3525" y="1887"/>
            <a:chExt cx="630" cy="546"/>
          </a:xfrm>
          <a:solidFill>
            <a:schemeClr val="bg1"/>
          </a:solidFill>
          <a:effectLst/>
        </p:grpSpPr>
        <p:sp>
          <p:nvSpPr>
            <p:cNvPr id="48" name="Freeform 19"/>
            <p:cNvSpPr/>
            <p:nvPr/>
          </p:nvSpPr>
          <p:spPr bwMode="auto">
            <a:xfrm>
              <a:off x="3623" y="2117"/>
              <a:ext cx="129" cy="227"/>
            </a:xfrm>
            <a:custGeom>
              <a:gdLst>
                <a:gd fmla="*/ 4 w 54" name="T0"/>
                <a:gd fmla="*/ 95 h 95" name="T1"/>
                <a:gd fmla="*/ 49 w 54" name="T2"/>
                <a:gd fmla="*/ 95 h 95" name="T3"/>
                <a:gd fmla="*/ 54 w 54" name="T4"/>
                <a:gd fmla="*/ 90 h 95" name="T5"/>
                <a:gd fmla="*/ 54 w 54" name="T6"/>
                <a:gd fmla="*/ 4 h 95" name="T7"/>
                <a:gd fmla="*/ 49 w 54" name="T8"/>
                <a:gd fmla="*/ 0 h 95" name="T9"/>
                <a:gd fmla="*/ 4 w 54" name="T10"/>
                <a:gd fmla="*/ 0 h 95" name="T11"/>
                <a:gd fmla="*/ 0 w 54" name="T12"/>
                <a:gd fmla="*/ 4 h 95" name="T13"/>
                <a:gd fmla="*/ 0 w 54" name="T14"/>
                <a:gd fmla="*/ 90 h 95" name="T15"/>
                <a:gd fmla="*/ 4 w 54" name="T16"/>
                <a:gd fmla="*/ 95 h 9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95" w="54">
                  <a:moveTo>
                    <a:pt x="4" y="95"/>
                  </a:moveTo>
                  <a:cubicBezTo>
                    <a:pt x="49" y="95"/>
                    <a:pt x="49" y="95"/>
                    <a:pt x="49" y="95"/>
                  </a:cubicBezTo>
                  <a:cubicBezTo>
                    <a:pt x="52" y="95"/>
                    <a:pt x="54" y="93"/>
                    <a:pt x="54" y="90"/>
                  </a:cubicBezTo>
                  <a:cubicBezTo>
                    <a:pt x="54" y="4"/>
                    <a:pt x="54" y="4"/>
                    <a:pt x="54" y="4"/>
                  </a:cubicBezTo>
                  <a:cubicBezTo>
                    <a:pt x="54" y="2"/>
                    <a:pt x="52" y="0"/>
                    <a:pt x="49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3"/>
                    <a:pt x="2" y="95"/>
                    <a:pt x="4" y="9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49" name="Freeform 20"/>
            <p:cNvSpPr/>
            <p:nvPr/>
          </p:nvSpPr>
          <p:spPr bwMode="auto">
            <a:xfrm>
              <a:off x="3809" y="2033"/>
              <a:ext cx="129" cy="311"/>
            </a:xfrm>
            <a:custGeom>
              <a:gdLst>
                <a:gd fmla="*/ 5 w 54" name="T0"/>
                <a:gd fmla="*/ 130 h 130" name="T1"/>
                <a:gd fmla="*/ 50 w 54" name="T2"/>
                <a:gd fmla="*/ 130 h 130" name="T3"/>
                <a:gd fmla="*/ 54 w 54" name="T4"/>
                <a:gd fmla="*/ 125 h 130" name="T5"/>
                <a:gd fmla="*/ 54 w 54" name="T6"/>
                <a:gd fmla="*/ 5 h 130" name="T7"/>
                <a:gd fmla="*/ 50 w 54" name="T8"/>
                <a:gd fmla="*/ 0 h 130" name="T9"/>
                <a:gd fmla="*/ 5 w 54" name="T10"/>
                <a:gd fmla="*/ 0 h 130" name="T11"/>
                <a:gd fmla="*/ 0 w 54" name="T12"/>
                <a:gd fmla="*/ 5 h 130" name="T13"/>
                <a:gd fmla="*/ 0 w 54" name="T14"/>
                <a:gd fmla="*/ 125 h 130" name="T15"/>
                <a:gd fmla="*/ 5 w 54" name="T16"/>
                <a:gd fmla="*/ 130 h 13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30" w="54">
                  <a:moveTo>
                    <a:pt x="5" y="130"/>
                  </a:moveTo>
                  <a:cubicBezTo>
                    <a:pt x="50" y="130"/>
                    <a:pt x="50" y="130"/>
                    <a:pt x="50" y="130"/>
                  </a:cubicBezTo>
                  <a:cubicBezTo>
                    <a:pt x="52" y="130"/>
                    <a:pt x="54" y="128"/>
                    <a:pt x="54" y="125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2"/>
                    <a:pt x="52" y="0"/>
                    <a:pt x="5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0" y="128"/>
                    <a:pt x="2" y="130"/>
                    <a:pt x="5" y="1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50" name="Freeform 21"/>
            <p:cNvSpPr/>
            <p:nvPr/>
          </p:nvSpPr>
          <p:spPr bwMode="auto">
            <a:xfrm>
              <a:off x="3997" y="1964"/>
              <a:ext cx="129" cy="380"/>
            </a:xfrm>
            <a:custGeom>
              <a:gdLst>
                <a:gd fmla="*/ 4 w 54" name="T0"/>
                <a:gd fmla="*/ 159 h 159" name="T1"/>
                <a:gd fmla="*/ 49 w 54" name="T2"/>
                <a:gd fmla="*/ 159 h 159" name="T3"/>
                <a:gd fmla="*/ 54 w 54" name="T4"/>
                <a:gd fmla="*/ 154 h 159" name="T5"/>
                <a:gd fmla="*/ 54 w 54" name="T6"/>
                <a:gd fmla="*/ 5 h 159" name="T7"/>
                <a:gd fmla="*/ 49 w 54" name="T8"/>
                <a:gd fmla="*/ 0 h 159" name="T9"/>
                <a:gd fmla="*/ 4 w 54" name="T10"/>
                <a:gd fmla="*/ 0 h 159" name="T11"/>
                <a:gd fmla="*/ 0 w 54" name="T12"/>
                <a:gd fmla="*/ 5 h 159" name="T13"/>
                <a:gd fmla="*/ 0 w 54" name="T14"/>
                <a:gd fmla="*/ 154 h 159" name="T15"/>
                <a:gd fmla="*/ 4 w 54" name="T16"/>
                <a:gd fmla="*/ 159 h 15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59" w="54">
                  <a:moveTo>
                    <a:pt x="4" y="159"/>
                  </a:moveTo>
                  <a:cubicBezTo>
                    <a:pt x="49" y="159"/>
                    <a:pt x="49" y="159"/>
                    <a:pt x="49" y="159"/>
                  </a:cubicBezTo>
                  <a:cubicBezTo>
                    <a:pt x="52" y="159"/>
                    <a:pt x="54" y="157"/>
                    <a:pt x="54" y="154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2"/>
                    <a:pt x="52" y="0"/>
                    <a:pt x="49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57"/>
                    <a:pt x="2" y="159"/>
                    <a:pt x="4" y="1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51" name="Freeform 22"/>
            <p:cNvSpPr/>
            <p:nvPr/>
          </p:nvSpPr>
          <p:spPr bwMode="auto">
            <a:xfrm>
              <a:off x="3525" y="1887"/>
              <a:ext cx="630" cy="546"/>
            </a:xfrm>
            <a:custGeom>
              <a:gdLst>
                <a:gd fmla="*/ 253 w 264" name="T0"/>
                <a:gd fmla="*/ 206 h 228" name="T1"/>
                <a:gd fmla="*/ 23 w 264" name="T2"/>
                <a:gd fmla="*/ 206 h 228" name="T3"/>
                <a:gd fmla="*/ 22 w 264" name="T4"/>
                <a:gd fmla="*/ 206 h 228" name="T5"/>
                <a:gd fmla="*/ 22 w 264" name="T6"/>
                <a:gd fmla="*/ 11 h 228" name="T7"/>
                <a:gd fmla="*/ 11 w 264" name="T8"/>
                <a:gd fmla="*/ 0 h 228" name="T9"/>
                <a:gd fmla="*/ 0 w 264" name="T10"/>
                <a:gd fmla="*/ 11 h 228" name="T11"/>
                <a:gd fmla="*/ 0 w 264" name="T12"/>
                <a:gd fmla="*/ 206 h 228" name="T13"/>
                <a:gd fmla="*/ 23 w 264" name="T14"/>
                <a:gd fmla="*/ 228 h 228" name="T15"/>
                <a:gd fmla="*/ 253 w 264" name="T16"/>
                <a:gd fmla="*/ 228 h 228" name="T17"/>
                <a:gd fmla="*/ 264 w 264" name="T18"/>
                <a:gd fmla="*/ 217 h 228" name="T19"/>
                <a:gd fmla="*/ 253 w 264" name="T20"/>
                <a:gd fmla="*/ 206 h 22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28" w="264">
                  <a:moveTo>
                    <a:pt x="253" y="206"/>
                  </a:moveTo>
                  <a:cubicBezTo>
                    <a:pt x="23" y="206"/>
                    <a:pt x="23" y="206"/>
                    <a:pt x="23" y="206"/>
                  </a:cubicBezTo>
                  <a:cubicBezTo>
                    <a:pt x="22" y="206"/>
                    <a:pt x="22" y="206"/>
                    <a:pt x="22" y="206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2" y="5"/>
                    <a:pt x="17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218"/>
                    <a:pt x="10" y="228"/>
                    <a:pt x="23" y="228"/>
                  </a:cubicBezTo>
                  <a:cubicBezTo>
                    <a:pt x="253" y="228"/>
                    <a:pt x="253" y="228"/>
                    <a:pt x="253" y="228"/>
                  </a:cubicBezTo>
                  <a:cubicBezTo>
                    <a:pt x="259" y="228"/>
                    <a:pt x="264" y="223"/>
                    <a:pt x="264" y="217"/>
                  </a:cubicBezTo>
                  <a:cubicBezTo>
                    <a:pt x="264" y="211"/>
                    <a:pt x="259" y="206"/>
                    <a:pt x="253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</p:grpSp>
      <p:grpSp>
        <p:nvGrpSpPr>
          <p:cNvPr id="52" name="Group 4"/>
          <p:cNvGrpSpPr>
            <a:grpSpLocks noChangeAspect="1"/>
          </p:cNvGrpSpPr>
          <p:nvPr/>
        </p:nvGrpSpPr>
        <p:grpSpPr>
          <a:xfrm>
            <a:off x="5679773" y="2629788"/>
            <a:ext cx="366985" cy="430063"/>
            <a:chOff x="1776" y="1776"/>
            <a:chExt cx="64" cy="75"/>
          </a:xfrm>
          <a:solidFill>
            <a:schemeClr val="bg1"/>
          </a:solidFill>
          <a:effectLst/>
        </p:grpSpPr>
        <p:sp>
          <p:nvSpPr>
            <p:cNvPr id="53" name="Freeform 5"/>
            <p:cNvSpPr/>
            <p:nvPr/>
          </p:nvSpPr>
          <p:spPr bwMode="auto">
            <a:xfrm>
              <a:off x="1795" y="1779"/>
              <a:ext cx="29" cy="26"/>
            </a:xfrm>
            <a:custGeom>
              <a:gdLst>
                <a:gd fmla="*/ 5 w 11" name="T0"/>
                <a:gd fmla="*/ 10 h 10" name="T1"/>
                <a:gd fmla="*/ 5 w 11" name="T2"/>
                <a:gd fmla="*/ 10 h 10" name="T3"/>
                <a:gd fmla="*/ 11 w 11" name="T4"/>
                <a:gd fmla="*/ 5 h 10" name="T5"/>
                <a:gd fmla="*/ 5 w 11" name="T6"/>
                <a:gd fmla="*/ 0 h 10" name="T7"/>
                <a:gd fmla="*/ 5 w 11" name="T8"/>
                <a:gd fmla="*/ 0 h 10" name="T9"/>
                <a:gd fmla="*/ 0 w 11" name="T10"/>
                <a:gd fmla="*/ 5 h 10" name="T11"/>
                <a:gd fmla="*/ 5 w 11" name="T12"/>
                <a:gd fmla="*/ 10 h 1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" w="11">
                  <a:moveTo>
                    <a:pt x="5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54" name="Freeform 6"/>
            <p:cNvSpPr/>
            <p:nvPr/>
          </p:nvSpPr>
          <p:spPr bwMode="auto">
            <a:xfrm>
              <a:off x="1776" y="1810"/>
              <a:ext cx="64" cy="41"/>
            </a:xfrm>
            <a:custGeom>
              <a:gdLst>
                <a:gd fmla="*/ 23 w 24" name="T0"/>
                <a:gd fmla="*/ 3 h 16" name="T1"/>
                <a:gd fmla="*/ 19 w 24" name="T2"/>
                <a:gd fmla="*/ 0 h 16" name="T3"/>
                <a:gd fmla="*/ 19 w 24" name="T4"/>
                <a:gd fmla="*/ 0 h 16" name="T5"/>
                <a:gd fmla="*/ 17 w 24" name="T6"/>
                <a:gd fmla="*/ 0 h 16" name="T7"/>
                <a:gd fmla="*/ 15 w 24" name="T8"/>
                <a:gd fmla="*/ 5 h 16" name="T9"/>
                <a:gd fmla="*/ 12 w 24" name="T10"/>
                <a:gd fmla="*/ 11 h 16" name="T11"/>
                <a:gd fmla="*/ 14 w 24" name="T12"/>
                <a:gd fmla="*/ 7 h 16" name="T13"/>
                <a:gd fmla="*/ 13 w 24" name="T14"/>
                <a:gd fmla="*/ 1 h 16" name="T15"/>
                <a:gd fmla="*/ 13 w 24" name="T16"/>
                <a:gd fmla="*/ 1 h 16" name="T17"/>
                <a:gd fmla="*/ 12 w 24" name="T18"/>
                <a:gd fmla="*/ 0 h 16" name="T19"/>
                <a:gd fmla="*/ 12 w 24" name="T20"/>
                <a:gd fmla="*/ 0 h 16" name="T21"/>
                <a:gd fmla="*/ 12 w 24" name="T22"/>
                <a:gd fmla="*/ 1 h 16" name="T23"/>
                <a:gd fmla="*/ 12 w 24" name="T24"/>
                <a:gd fmla="*/ 1 h 16" name="T25"/>
                <a:gd fmla="*/ 11 w 24" name="T26"/>
                <a:gd fmla="*/ 7 h 16" name="T27"/>
                <a:gd fmla="*/ 10 w 24" name="T28"/>
                <a:gd fmla="*/ 5 h 16" name="T29"/>
                <a:gd fmla="*/ 8 w 24" name="T30"/>
                <a:gd fmla="*/ 0 h 16" name="T31"/>
                <a:gd fmla="*/ 5 w 24" name="T32"/>
                <a:gd fmla="*/ 0 h 16" name="T33"/>
                <a:gd fmla="*/ 5 w 24" name="T34"/>
                <a:gd fmla="*/ 0 h 16" name="T35"/>
                <a:gd fmla="*/ 1 w 24" name="T36"/>
                <a:gd fmla="*/ 3 h 16" name="T37"/>
                <a:gd fmla="*/ 0 w 24" name="T38"/>
                <a:gd fmla="*/ 16 h 16" name="T39"/>
                <a:gd fmla="*/ 4 w 24" name="T40"/>
                <a:gd fmla="*/ 16 h 16" name="T41"/>
                <a:gd fmla="*/ 4 w 24" name="T42"/>
                <a:gd fmla="*/ 6 h 16" name="T43"/>
                <a:gd fmla="*/ 5 w 24" name="T44"/>
                <a:gd fmla="*/ 6 h 16" name="T45"/>
                <a:gd fmla="*/ 5 w 24" name="T46"/>
                <a:gd fmla="*/ 16 h 16" name="T47"/>
                <a:gd fmla="*/ 12 w 24" name="T48"/>
                <a:gd fmla="*/ 16 h 16" name="T49"/>
                <a:gd fmla="*/ 19 w 24" name="T50"/>
                <a:gd fmla="*/ 16 h 16" name="T51"/>
                <a:gd fmla="*/ 19 w 24" name="T52"/>
                <a:gd fmla="*/ 6 h 16" name="T53"/>
                <a:gd fmla="*/ 19 w 24" name="T54"/>
                <a:gd fmla="*/ 6 h 16" name="T55"/>
                <a:gd fmla="*/ 20 w 24" name="T56"/>
                <a:gd fmla="*/ 6 h 16" name="T57"/>
                <a:gd fmla="*/ 20 w 24" name="T58"/>
                <a:gd fmla="*/ 16 h 16" name="T59"/>
                <a:gd fmla="*/ 23 w 24" name="T60"/>
                <a:gd fmla="*/ 16 h 16" name="T61"/>
                <a:gd fmla="*/ 23 w 24" name="T62"/>
                <a:gd fmla="*/ 3 h 16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6" w="24">
                  <a:moveTo>
                    <a:pt x="23" y="3"/>
                  </a:moveTo>
                  <a:cubicBezTo>
                    <a:pt x="22" y="1"/>
                    <a:pt x="20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5"/>
                    <a:pt x="0" y="11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1"/>
                    <a:pt x="24" y="5"/>
                    <a:pt x="2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55" name="Freeform 7"/>
            <p:cNvSpPr/>
            <p:nvPr/>
          </p:nvSpPr>
          <p:spPr bwMode="auto">
            <a:xfrm>
              <a:off x="1795" y="1776"/>
              <a:ext cx="29" cy="26"/>
            </a:xfrm>
            <a:custGeom>
              <a:gdLst>
                <a:gd fmla="*/ 5 w 11" name="T0"/>
                <a:gd fmla="*/ 10 h 10" name="T1"/>
                <a:gd fmla="*/ 5 w 11" name="T2"/>
                <a:gd fmla="*/ 10 h 10" name="T3"/>
                <a:gd fmla="*/ 11 w 11" name="T4"/>
                <a:gd fmla="*/ 5 h 10" name="T5"/>
                <a:gd fmla="*/ 5 w 11" name="T6"/>
                <a:gd fmla="*/ 0 h 10" name="T7"/>
                <a:gd fmla="*/ 5 w 11" name="T8"/>
                <a:gd fmla="*/ 0 h 10" name="T9"/>
                <a:gd fmla="*/ 0 w 11" name="T10"/>
                <a:gd fmla="*/ 5 h 10" name="T11"/>
                <a:gd fmla="*/ 5 w 11" name="T12"/>
                <a:gd fmla="*/ 10 h 1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" w="11">
                  <a:moveTo>
                    <a:pt x="5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56" name="Freeform 8"/>
            <p:cNvSpPr/>
            <p:nvPr/>
          </p:nvSpPr>
          <p:spPr bwMode="auto">
            <a:xfrm>
              <a:off x="1776" y="1807"/>
              <a:ext cx="64" cy="42"/>
            </a:xfrm>
            <a:custGeom>
              <a:gdLst>
                <a:gd fmla="*/ 23 w 24" name="T0"/>
                <a:gd fmla="*/ 3 h 16" name="T1"/>
                <a:gd fmla="*/ 19 w 24" name="T2"/>
                <a:gd fmla="*/ 0 h 16" name="T3"/>
                <a:gd fmla="*/ 19 w 24" name="T4"/>
                <a:gd fmla="*/ 0 h 16" name="T5"/>
                <a:gd fmla="*/ 17 w 24" name="T6"/>
                <a:gd fmla="*/ 0 h 16" name="T7"/>
                <a:gd fmla="*/ 15 w 24" name="T8"/>
                <a:gd fmla="*/ 5 h 16" name="T9"/>
                <a:gd fmla="*/ 12 w 24" name="T10"/>
                <a:gd fmla="*/ 11 h 16" name="T11"/>
                <a:gd fmla="*/ 14 w 24" name="T12"/>
                <a:gd fmla="*/ 7 h 16" name="T13"/>
                <a:gd fmla="*/ 13 w 24" name="T14"/>
                <a:gd fmla="*/ 1 h 16" name="T15"/>
                <a:gd fmla="*/ 13 w 24" name="T16"/>
                <a:gd fmla="*/ 1 h 16" name="T17"/>
                <a:gd fmla="*/ 12 w 24" name="T18"/>
                <a:gd fmla="*/ 0 h 16" name="T19"/>
                <a:gd fmla="*/ 12 w 24" name="T20"/>
                <a:gd fmla="*/ 0 h 16" name="T21"/>
                <a:gd fmla="*/ 12 w 24" name="T22"/>
                <a:gd fmla="*/ 1 h 16" name="T23"/>
                <a:gd fmla="*/ 12 w 24" name="T24"/>
                <a:gd fmla="*/ 1 h 16" name="T25"/>
                <a:gd fmla="*/ 11 w 24" name="T26"/>
                <a:gd fmla="*/ 7 h 16" name="T27"/>
                <a:gd fmla="*/ 10 w 24" name="T28"/>
                <a:gd fmla="*/ 5 h 16" name="T29"/>
                <a:gd fmla="*/ 8 w 24" name="T30"/>
                <a:gd fmla="*/ 0 h 16" name="T31"/>
                <a:gd fmla="*/ 5 w 24" name="T32"/>
                <a:gd fmla="*/ 0 h 16" name="T33"/>
                <a:gd fmla="*/ 5 w 24" name="T34"/>
                <a:gd fmla="*/ 0 h 16" name="T35"/>
                <a:gd fmla="*/ 1 w 24" name="T36"/>
                <a:gd fmla="*/ 3 h 16" name="T37"/>
                <a:gd fmla="*/ 0 w 24" name="T38"/>
                <a:gd fmla="*/ 16 h 16" name="T39"/>
                <a:gd fmla="*/ 4 w 24" name="T40"/>
                <a:gd fmla="*/ 16 h 16" name="T41"/>
                <a:gd fmla="*/ 4 w 24" name="T42"/>
                <a:gd fmla="*/ 6 h 16" name="T43"/>
                <a:gd fmla="*/ 5 w 24" name="T44"/>
                <a:gd fmla="*/ 6 h 16" name="T45"/>
                <a:gd fmla="*/ 5 w 24" name="T46"/>
                <a:gd fmla="*/ 16 h 16" name="T47"/>
                <a:gd fmla="*/ 12 w 24" name="T48"/>
                <a:gd fmla="*/ 16 h 16" name="T49"/>
                <a:gd fmla="*/ 19 w 24" name="T50"/>
                <a:gd fmla="*/ 16 h 16" name="T51"/>
                <a:gd fmla="*/ 19 w 24" name="T52"/>
                <a:gd fmla="*/ 6 h 16" name="T53"/>
                <a:gd fmla="*/ 19 w 24" name="T54"/>
                <a:gd fmla="*/ 6 h 16" name="T55"/>
                <a:gd fmla="*/ 20 w 24" name="T56"/>
                <a:gd fmla="*/ 6 h 16" name="T57"/>
                <a:gd fmla="*/ 20 w 24" name="T58"/>
                <a:gd fmla="*/ 16 h 16" name="T59"/>
                <a:gd fmla="*/ 23 w 24" name="T60"/>
                <a:gd fmla="*/ 16 h 16" name="T61"/>
                <a:gd fmla="*/ 23 w 24" name="T62"/>
                <a:gd fmla="*/ 3 h 16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6" w="24">
                  <a:moveTo>
                    <a:pt x="23" y="3"/>
                  </a:moveTo>
                  <a:cubicBezTo>
                    <a:pt x="22" y="1"/>
                    <a:pt x="20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5"/>
                    <a:pt x="0" y="11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1"/>
                    <a:pt x="24" y="5"/>
                    <a:pt x="2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</p:grpSp>
      <p:sp>
        <p:nvSpPr>
          <p:cNvPr id="57" name="Freeform 108"/>
          <p:cNvSpPr>
            <a:spLocks noEditPoints="1"/>
          </p:cNvSpPr>
          <p:nvPr/>
        </p:nvSpPr>
        <p:spPr bwMode="auto">
          <a:xfrm>
            <a:off x="3606307" y="3075107"/>
            <a:ext cx="697891" cy="700395"/>
          </a:xfrm>
          <a:custGeom>
            <a:gdLst>
              <a:gd fmla="*/ 97 w 115" name="T0"/>
              <a:gd fmla="*/ 48 h 115" name="T1"/>
              <a:gd fmla="*/ 91 w 115" name="T2"/>
              <a:gd fmla="*/ 41 h 115" name="T3"/>
              <a:gd fmla="*/ 102 w 115" name="T4"/>
              <a:gd fmla="*/ 26 h 115" name="T5"/>
              <a:gd fmla="*/ 94 w 115" name="T6"/>
              <a:gd fmla="*/ 13 h 115" name="T7"/>
              <a:gd fmla="*/ 79 w 115" name="T8"/>
              <a:gd fmla="*/ 23 h 115" name="T9"/>
              <a:gd fmla="*/ 70 w 115" name="T10"/>
              <a:gd fmla="*/ 22 h 115" name="T11"/>
              <a:gd fmla="*/ 67 w 115" name="T12"/>
              <a:gd fmla="*/ 3 h 115" name="T13"/>
              <a:gd fmla="*/ 52 w 115" name="T14"/>
              <a:gd fmla="*/ 0 h 115" name="T15"/>
              <a:gd fmla="*/ 48 w 115" name="T16"/>
              <a:gd fmla="*/ 18 h 115" name="T17"/>
              <a:gd fmla="*/ 41 w 115" name="T18"/>
              <a:gd fmla="*/ 24 h 115" name="T19"/>
              <a:gd fmla="*/ 26 w 115" name="T20"/>
              <a:gd fmla="*/ 13 h 115" name="T21"/>
              <a:gd fmla="*/ 13 w 115" name="T22"/>
              <a:gd fmla="*/ 21 h 115" name="T23"/>
              <a:gd fmla="*/ 23 w 115" name="T24"/>
              <a:gd fmla="*/ 36 h 115" name="T25"/>
              <a:gd fmla="*/ 22 w 115" name="T26"/>
              <a:gd fmla="*/ 45 h 115" name="T27"/>
              <a:gd fmla="*/ 4 w 115" name="T28"/>
              <a:gd fmla="*/ 48 h 115" name="T29"/>
              <a:gd fmla="*/ 0 w 115" name="T30"/>
              <a:gd fmla="*/ 63 h 115" name="T31"/>
              <a:gd fmla="*/ 18 w 115" name="T32"/>
              <a:gd fmla="*/ 66 h 115" name="T33"/>
              <a:gd fmla="*/ 24 w 115" name="T34"/>
              <a:gd fmla="*/ 73 h 115" name="T35"/>
              <a:gd fmla="*/ 13 w 115" name="T36"/>
              <a:gd fmla="*/ 89 h 115" name="T37"/>
              <a:gd fmla="*/ 21 w 115" name="T38"/>
              <a:gd fmla="*/ 102 h 115" name="T39"/>
              <a:gd fmla="*/ 36 w 115" name="T40"/>
              <a:gd fmla="*/ 92 h 115" name="T41"/>
              <a:gd fmla="*/ 45 w 115" name="T42"/>
              <a:gd fmla="*/ 92 h 115" name="T43"/>
              <a:gd fmla="*/ 48 w 115" name="T44"/>
              <a:gd fmla="*/ 111 h 115" name="T45"/>
              <a:gd fmla="*/ 63 w 115" name="T46"/>
              <a:gd fmla="*/ 115 h 115" name="T47"/>
              <a:gd fmla="*/ 67 w 115" name="T48"/>
              <a:gd fmla="*/ 97 h 115" name="T49"/>
              <a:gd fmla="*/ 74 w 115" name="T50"/>
              <a:gd fmla="*/ 91 h 115" name="T51"/>
              <a:gd fmla="*/ 89 w 115" name="T52"/>
              <a:gd fmla="*/ 102 h 115" name="T53"/>
              <a:gd fmla="*/ 102 w 115" name="T54"/>
              <a:gd fmla="*/ 94 h 115" name="T55"/>
              <a:gd fmla="*/ 92 w 115" name="T56"/>
              <a:gd fmla="*/ 79 h 115" name="T57"/>
              <a:gd fmla="*/ 93 w 115" name="T58"/>
              <a:gd fmla="*/ 70 h 115" name="T59"/>
              <a:gd fmla="*/ 112 w 115" name="T60"/>
              <a:gd fmla="*/ 66 h 115" name="T61"/>
              <a:gd fmla="*/ 115 w 115" name="T62"/>
              <a:gd fmla="*/ 52 h 115" name="T63"/>
              <a:gd fmla="*/ 58 w 115" name="T64"/>
              <a:gd fmla="*/ 79 h 115" name="T65"/>
              <a:gd fmla="*/ 58 w 115" name="T66"/>
              <a:gd fmla="*/ 36 h 115" name="T67"/>
              <a:gd fmla="*/ 58 w 115" name="T68"/>
              <a:gd fmla="*/ 79 h 115" name="T69"/>
              <a:gd fmla="*/ 49 w 115" name="T70"/>
              <a:gd fmla="*/ 57 h 115" name="T71"/>
              <a:gd fmla="*/ 67 w 115" name="T72"/>
              <a:gd fmla="*/ 57 h 115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115" w="115">
                <a:moveTo>
                  <a:pt x="112" y="48"/>
                </a:moveTo>
                <a:cubicBezTo>
                  <a:pt x="97" y="48"/>
                  <a:pt x="97" y="48"/>
                  <a:pt x="97" y="48"/>
                </a:cubicBezTo>
                <a:cubicBezTo>
                  <a:pt x="95" y="48"/>
                  <a:pt x="93" y="47"/>
                  <a:pt x="93" y="45"/>
                </a:cubicBezTo>
                <a:cubicBezTo>
                  <a:pt x="91" y="41"/>
                  <a:pt x="91" y="41"/>
                  <a:pt x="91" y="41"/>
                </a:cubicBezTo>
                <a:cubicBezTo>
                  <a:pt x="90" y="40"/>
                  <a:pt x="91" y="37"/>
                  <a:pt x="92" y="36"/>
                </a:cubicBezTo>
                <a:cubicBezTo>
                  <a:pt x="102" y="26"/>
                  <a:pt x="102" y="26"/>
                  <a:pt x="102" y="26"/>
                </a:cubicBezTo>
                <a:cubicBezTo>
                  <a:pt x="104" y="24"/>
                  <a:pt x="104" y="22"/>
                  <a:pt x="102" y="21"/>
                </a:cubicBezTo>
                <a:cubicBezTo>
                  <a:pt x="94" y="13"/>
                  <a:pt x="94" y="13"/>
                  <a:pt x="94" y="13"/>
                </a:cubicBezTo>
                <a:cubicBezTo>
                  <a:pt x="93" y="11"/>
                  <a:pt x="91" y="11"/>
                  <a:pt x="89" y="13"/>
                </a:cubicBezTo>
                <a:cubicBezTo>
                  <a:pt x="79" y="23"/>
                  <a:pt x="79" y="23"/>
                  <a:pt x="79" y="23"/>
                </a:cubicBezTo>
                <a:cubicBezTo>
                  <a:pt x="78" y="24"/>
                  <a:pt x="75" y="25"/>
                  <a:pt x="74" y="24"/>
                </a:cubicBezTo>
                <a:cubicBezTo>
                  <a:pt x="70" y="22"/>
                  <a:pt x="70" y="22"/>
                  <a:pt x="70" y="22"/>
                </a:cubicBezTo>
                <a:cubicBezTo>
                  <a:pt x="68" y="22"/>
                  <a:pt x="67" y="20"/>
                  <a:pt x="67" y="18"/>
                </a:cubicBezTo>
                <a:cubicBezTo>
                  <a:pt x="67" y="3"/>
                  <a:pt x="67" y="3"/>
                  <a:pt x="67" y="3"/>
                </a:cubicBezTo>
                <a:cubicBezTo>
                  <a:pt x="67" y="1"/>
                  <a:pt x="65" y="0"/>
                  <a:pt x="63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0" y="0"/>
                  <a:pt x="48" y="1"/>
                  <a:pt x="48" y="3"/>
                </a:cubicBezTo>
                <a:cubicBezTo>
                  <a:pt x="48" y="18"/>
                  <a:pt x="48" y="18"/>
                  <a:pt x="48" y="18"/>
                </a:cubicBezTo>
                <a:cubicBezTo>
                  <a:pt x="48" y="20"/>
                  <a:pt x="47" y="22"/>
                  <a:pt x="45" y="22"/>
                </a:cubicBezTo>
                <a:cubicBezTo>
                  <a:pt x="41" y="24"/>
                  <a:pt x="41" y="24"/>
                  <a:pt x="41" y="24"/>
                </a:cubicBezTo>
                <a:cubicBezTo>
                  <a:pt x="40" y="25"/>
                  <a:pt x="37" y="24"/>
                  <a:pt x="36" y="23"/>
                </a:cubicBezTo>
                <a:cubicBezTo>
                  <a:pt x="26" y="13"/>
                  <a:pt x="26" y="13"/>
                  <a:pt x="26" y="13"/>
                </a:cubicBezTo>
                <a:cubicBezTo>
                  <a:pt x="25" y="11"/>
                  <a:pt x="22" y="11"/>
                  <a:pt x="21" y="13"/>
                </a:cubicBezTo>
                <a:cubicBezTo>
                  <a:pt x="13" y="21"/>
                  <a:pt x="13" y="21"/>
                  <a:pt x="13" y="21"/>
                </a:cubicBezTo>
                <a:cubicBezTo>
                  <a:pt x="12" y="22"/>
                  <a:pt x="12" y="24"/>
                  <a:pt x="13" y="26"/>
                </a:cubicBezTo>
                <a:cubicBezTo>
                  <a:pt x="23" y="36"/>
                  <a:pt x="23" y="36"/>
                  <a:pt x="23" y="36"/>
                </a:cubicBezTo>
                <a:cubicBezTo>
                  <a:pt x="24" y="37"/>
                  <a:pt x="25" y="40"/>
                  <a:pt x="24" y="41"/>
                </a:cubicBezTo>
                <a:cubicBezTo>
                  <a:pt x="22" y="45"/>
                  <a:pt x="22" y="45"/>
                  <a:pt x="22" y="45"/>
                </a:cubicBezTo>
                <a:cubicBezTo>
                  <a:pt x="22" y="47"/>
                  <a:pt x="20" y="48"/>
                  <a:pt x="18" y="48"/>
                </a:cubicBezTo>
                <a:cubicBezTo>
                  <a:pt x="4" y="48"/>
                  <a:pt x="4" y="48"/>
                  <a:pt x="4" y="48"/>
                </a:cubicBezTo>
                <a:cubicBezTo>
                  <a:pt x="2" y="48"/>
                  <a:pt x="0" y="50"/>
                  <a:pt x="0" y="52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5"/>
                  <a:pt x="2" y="66"/>
                  <a:pt x="4" y="66"/>
                </a:cubicBezTo>
                <a:cubicBezTo>
                  <a:pt x="18" y="66"/>
                  <a:pt x="18" y="66"/>
                  <a:pt x="18" y="66"/>
                </a:cubicBezTo>
                <a:cubicBezTo>
                  <a:pt x="20" y="66"/>
                  <a:pt x="22" y="68"/>
                  <a:pt x="22" y="70"/>
                </a:cubicBezTo>
                <a:cubicBezTo>
                  <a:pt x="24" y="73"/>
                  <a:pt x="24" y="73"/>
                  <a:pt x="24" y="73"/>
                </a:cubicBezTo>
                <a:cubicBezTo>
                  <a:pt x="25" y="75"/>
                  <a:pt x="24" y="78"/>
                  <a:pt x="23" y="79"/>
                </a:cubicBezTo>
                <a:cubicBezTo>
                  <a:pt x="13" y="89"/>
                  <a:pt x="13" y="89"/>
                  <a:pt x="13" y="89"/>
                </a:cubicBezTo>
                <a:cubicBezTo>
                  <a:pt x="12" y="90"/>
                  <a:pt x="12" y="93"/>
                  <a:pt x="13" y="94"/>
                </a:cubicBezTo>
                <a:cubicBezTo>
                  <a:pt x="21" y="102"/>
                  <a:pt x="21" y="102"/>
                  <a:pt x="21" y="102"/>
                </a:cubicBezTo>
                <a:cubicBezTo>
                  <a:pt x="22" y="103"/>
                  <a:pt x="25" y="103"/>
                  <a:pt x="26" y="102"/>
                </a:cubicBezTo>
                <a:cubicBezTo>
                  <a:pt x="36" y="92"/>
                  <a:pt x="36" y="92"/>
                  <a:pt x="36" y="92"/>
                </a:cubicBezTo>
                <a:cubicBezTo>
                  <a:pt x="37" y="90"/>
                  <a:pt x="40" y="90"/>
                  <a:pt x="41" y="91"/>
                </a:cubicBezTo>
                <a:cubicBezTo>
                  <a:pt x="45" y="92"/>
                  <a:pt x="45" y="92"/>
                  <a:pt x="45" y="92"/>
                </a:cubicBezTo>
                <a:cubicBezTo>
                  <a:pt x="47" y="93"/>
                  <a:pt x="48" y="95"/>
                  <a:pt x="48" y="97"/>
                </a:cubicBezTo>
                <a:cubicBezTo>
                  <a:pt x="48" y="111"/>
                  <a:pt x="48" y="111"/>
                  <a:pt x="48" y="111"/>
                </a:cubicBezTo>
                <a:cubicBezTo>
                  <a:pt x="48" y="113"/>
                  <a:pt x="50" y="115"/>
                  <a:pt x="52" y="115"/>
                </a:cubicBezTo>
                <a:cubicBezTo>
                  <a:pt x="63" y="115"/>
                  <a:pt x="63" y="115"/>
                  <a:pt x="63" y="115"/>
                </a:cubicBezTo>
                <a:cubicBezTo>
                  <a:pt x="65" y="115"/>
                  <a:pt x="67" y="113"/>
                  <a:pt x="67" y="111"/>
                </a:cubicBezTo>
                <a:cubicBezTo>
                  <a:pt x="67" y="97"/>
                  <a:pt x="67" y="97"/>
                  <a:pt x="67" y="97"/>
                </a:cubicBezTo>
                <a:cubicBezTo>
                  <a:pt x="67" y="95"/>
                  <a:pt x="68" y="93"/>
                  <a:pt x="70" y="92"/>
                </a:cubicBezTo>
                <a:cubicBezTo>
                  <a:pt x="74" y="91"/>
                  <a:pt x="74" y="91"/>
                  <a:pt x="74" y="91"/>
                </a:cubicBezTo>
                <a:cubicBezTo>
                  <a:pt x="75" y="90"/>
                  <a:pt x="78" y="90"/>
                  <a:pt x="79" y="92"/>
                </a:cubicBezTo>
                <a:cubicBezTo>
                  <a:pt x="89" y="102"/>
                  <a:pt x="89" y="102"/>
                  <a:pt x="89" y="102"/>
                </a:cubicBezTo>
                <a:cubicBezTo>
                  <a:pt x="91" y="103"/>
                  <a:pt x="93" y="103"/>
                  <a:pt x="94" y="102"/>
                </a:cubicBezTo>
                <a:cubicBezTo>
                  <a:pt x="102" y="94"/>
                  <a:pt x="102" y="94"/>
                  <a:pt x="102" y="94"/>
                </a:cubicBezTo>
                <a:cubicBezTo>
                  <a:pt x="104" y="93"/>
                  <a:pt x="104" y="90"/>
                  <a:pt x="102" y="89"/>
                </a:cubicBezTo>
                <a:cubicBezTo>
                  <a:pt x="92" y="79"/>
                  <a:pt x="92" y="79"/>
                  <a:pt x="92" y="79"/>
                </a:cubicBezTo>
                <a:cubicBezTo>
                  <a:pt x="91" y="78"/>
                  <a:pt x="90" y="75"/>
                  <a:pt x="91" y="73"/>
                </a:cubicBezTo>
                <a:cubicBezTo>
                  <a:pt x="93" y="70"/>
                  <a:pt x="93" y="70"/>
                  <a:pt x="93" y="70"/>
                </a:cubicBezTo>
                <a:cubicBezTo>
                  <a:pt x="93" y="68"/>
                  <a:pt x="95" y="66"/>
                  <a:pt x="97" y="66"/>
                </a:cubicBezTo>
                <a:cubicBezTo>
                  <a:pt x="112" y="66"/>
                  <a:pt x="112" y="66"/>
                  <a:pt x="112" y="66"/>
                </a:cubicBezTo>
                <a:cubicBezTo>
                  <a:pt x="113" y="66"/>
                  <a:pt x="115" y="65"/>
                  <a:pt x="115" y="63"/>
                </a:cubicBezTo>
                <a:cubicBezTo>
                  <a:pt x="115" y="52"/>
                  <a:pt x="115" y="52"/>
                  <a:pt x="115" y="52"/>
                </a:cubicBezTo>
                <a:cubicBezTo>
                  <a:pt x="115" y="50"/>
                  <a:pt x="113" y="48"/>
                  <a:pt x="112" y="48"/>
                </a:cubicBezTo>
                <a:close/>
                <a:moveTo>
                  <a:pt x="58" y="79"/>
                </a:moveTo>
                <a:cubicBezTo>
                  <a:pt x="46" y="79"/>
                  <a:pt x="36" y="69"/>
                  <a:pt x="36" y="57"/>
                </a:cubicBezTo>
                <a:cubicBezTo>
                  <a:pt x="36" y="46"/>
                  <a:pt x="46" y="36"/>
                  <a:pt x="58" y="36"/>
                </a:cubicBezTo>
                <a:cubicBezTo>
                  <a:pt x="69" y="36"/>
                  <a:pt x="79" y="46"/>
                  <a:pt x="79" y="57"/>
                </a:cubicBezTo>
                <a:cubicBezTo>
                  <a:pt x="79" y="69"/>
                  <a:pt x="69" y="79"/>
                  <a:pt x="58" y="79"/>
                </a:cubicBezTo>
                <a:close/>
                <a:moveTo>
                  <a:pt x="58" y="48"/>
                </a:moveTo>
                <a:cubicBezTo>
                  <a:pt x="53" y="48"/>
                  <a:pt x="49" y="52"/>
                  <a:pt x="49" y="57"/>
                </a:cubicBezTo>
                <a:cubicBezTo>
                  <a:pt x="49" y="62"/>
                  <a:pt x="53" y="66"/>
                  <a:pt x="58" y="66"/>
                </a:cubicBezTo>
                <a:cubicBezTo>
                  <a:pt x="63" y="66"/>
                  <a:pt x="67" y="62"/>
                  <a:pt x="67" y="57"/>
                </a:cubicBezTo>
                <a:cubicBezTo>
                  <a:pt x="67" y="52"/>
                  <a:pt x="63" y="48"/>
                  <a:pt x="58" y="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  <a:latin charset="0" pitchFamily="34" typeface="Arial"/>
              <a:ea charset="-122" panose="020b0503020204020204" pitchFamily="34" typeface="微软雅黑"/>
              <a:sym charset="0" pitchFamily="34" typeface="Arial"/>
            </a:endParaRPr>
          </a:p>
        </p:txBody>
      </p:sp>
      <p:grpSp>
        <p:nvGrpSpPr>
          <p:cNvPr id="58" name="组合 57"/>
          <p:cNvGrpSpPr/>
          <p:nvPr/>
        </p:nvGrpSpPr>
        <p:grpSpPr>
          <a:xfrm>
            <a:off x="5644067" y="1913117"/>
            <a:ext cx="373402" cy="357114"/>
            <a:chOff x="6042259" y="5362013"/>
            <a:chExt cx="464982" cy="444699"/>
          </a:xfrm>
          <a:solidFill>
            <a:schemeClr val="bg1"/>
          </a:solidFill>
        </p:grpSpPr>
        <p:sp>
          <p:nvSpPr>
            <p:cNvPr id="59" name="Freeform 25"/>
            <p:cNvSpPr/>
            <p:nvPr/>
          </p:nvSpPr>
          <p:spPr bwMode="auto">
            <a:xfrm>
              <a:off x="6212692" y="5681688"/>
              <a:ext cx="125025" cy="125024"/>
            </a:xfrm>
            <a:custGeom>
              <a:gdLst>
                <a:gd fmla="*/ 206 w 413" name="T0"/>
                <a:gd fmla="*/ 413 h 413" name="T1"/>
                <a:gd fmla="*/ 0 w 413" name="T2"/>
                <a:gd fmla="*/ 0 h 413" name="T3"/>
                <a:gd fmla="*/ 413 w 413" name="T4"/>
                <a:gd fmla="*/ 0 h 413" name="T5"/>
                <a:gd fmla="*/ 206 w 413" name="T6"/>
                <a:gd fmla="*/ 413 h 41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12" w="412">
                  <a:moveTo>
                    <a:pt x="206" y="413"/>
                  </a:moveTo>
                  <a:lnTo>
                    <a:pt x="0" y="0"/>
                  </a:lnTo>
                  <a:lnTo>
                    <a:pt x="413" y="0"/>
                  </a:lnTo>
                  <a:lnTo>
                    <a:pt x="206" y="4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60" name="任意多边形 59"/>
            <p:cNvSpPr>
              <a:spLocks noChangeArrowheads="1"/>
            </p:cNvSpPr>
            <p:nvPr/>
          </p:nvSpPr>
          <p:spPr bwMode="auto">
            <a:xfrm>
              <a:off x="6042259" y="5362013"/>
              <a:ext cx="464982" cy="338443"/>
            </a:xfrm>
            <a:custGeom>
              <a:gdLst>
                <a:gd fmla="*/ 290196 w 2438400" name="connsiteX0"/>
                <a:gd fmla="*/ 0 h 1774825" name="connsiteY0"/>
                <a:gd fmla="*/ 2151973 w 2438400" name="connsiteX1"/>
                <a:gd fmla="*/ 0 h 1774825" name="connsiteY1"/>
                <a:gd fmla="*/ 2438400 w 2438400" name="connsiteX2"/>
                <a:gd fmla="*/ 286384 h 1774825" name="connsiteY2"/>
                <a:gd fmla="*/ 2438400 w 2438400" name="connsiteX3"/>
                <a:gd fmla="*/ 1484673 h 1774825" name="connsiteY3"/>
                <a:gd fmla="*/ 2151973 w 2438400" name="connsiteX4"/>
                <a:gd fmla="*/ 1774825 h 1774825" name="connsiteY4"/>
                <a:gd fmla="*/ 290196 w 2438400" name="connsiteX5"/>
                <a:gd fmla="*/ 1774825 h 1774825" name="connsiteY5"/>
                <a:gd fmla="*/ 0 w 2438400" name="connsiteX6"/>
                <a:gd fmla="*/ 1484673 h 1774825" name="connsiteY6"/>
                <a:gd fmla="*/ 0 w 2438400" name="connsiteX7"/>
                <a:gd fmla="*/ 286384 h 1774825" name="connsiteY7"/>
                <a:gd fmla="*/ 290196 w 2438400" name="connsiteX8"/>
                <a:gd fmla="*/ 0 h 1774825" name="connsiteY8"/>
                <a:gd fmla="*/ 471488 w 2438400" name="connsiteX9"/>
                <a:gd fmla="*/ 425450 h 1774825" name="connsiteY9"/>
                <a:gd fmla="*/ 471488 w 2438400" name="connsiteX10"/>
                <a:gd fmla="*/ 598488 h 1774825" name="connsiteY10"/>
                <a:gd fmla="*/ 1971676 w 2438400" name="connsiteX11"/>
                <a:gd fmla="*/ 598488 h 1774825" name="connsiteY11"/>
                <a:gd fmla="*/ 1971676 w 2438400" name="connsiteX12"/>
                <a:gd fmla="*/ 425450 h 1774825" name="connsiteY12"/>
                <a:gd fmla="*/ 471488 w 2438400" name="connsiteX13"/>
                <a:gd fmla="*/ 425450 h 1774825" name="connsiteY13"/>
                <a:gd fmla="*/ 471488 w 2438400" name="connsiteX14"/>
                <a:gd fmla="*/ 801688 h 1774825" name="connsiteY14"/>
                <a:gd fmla="*/ 471488 w 2438400" name="connsiteX15"/>
                <a:gd fmla="*/ 971551 h 1774825" name="connsiteY15"/>
                <a:gd fmla="*/ 1971676 w 2438400" name="connsiteX16"/>
                <a:gd fmla="*/ 971551 h 1774825" name="connsiteY16"/>
                <a:gd fmla="*/ 1971676 w 2438400" name="connsiteX17"/>
                <a:gd fmla="*/ 801688 h 1774825" name="connsiteY17"/>
                <a:gd fmla="*/ 471488 w 2438400" name="connsiteX18"/>
                <a:gd fmla="*/ 801688 h 1774825" name="connsiteY18"/>
                <a:gd fmla="*/ 471488 w 2438400" name="connsiteX19"/>
                <a:gd fmla="*/ 1174750 h 1774825" name="connsiteY19"/>
                <a:gd fmla="*/ 471488 w 2438400" name="connsiteX20"/>
                <a:gd fmla="*/ 1347788 h 1774825" name="connsiteY20"/>
                <a:gd fmla="*/ 1971676 w 2438400" name="connsiteX21"/>
                <a:gd fmla="*/ 1347788 h 1774825" name="connsiteY21"/>
                <a:gd fmla="*/ 1971676 w 2438400" name="connsiteX22"/>
                <a:gd fmla="*/ 1174750 h 1774825" name="connsiteY22"/>
                <a:gd fmla="*/ 471488 w 2438400" name="connsiteX23"/>
                <a:gd fmla="*/ 1174750 h 1774825" name="connsiteY2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b="b" l="l" r="r" t="t"/>
              <a:pathLst>
                <a:path h="1774825" w="2438400">
                  <a:moveTo>
                    <a:pt x="290196" y="0"/>
                  </a:moveTo>
                  <a:cubicBezTo>
                    <a:pt x="2151973" y="0"/>
                    <a:pt x="2151973" y="0"/>
                    <a:pt x="2151973" y="0"/>
                  </a:cubicBezTo>
                  <a:cubicBezTo>
                    <a:pt x="2310262" y="0"/>
                    <a:pt x="2438400" y="128119"/>
                    <a:pt x="2438400" y="286384"/>
                  </a:cubicBezTo>
                  <a:lnTo>
                    <a:pt x="2438400" y="1484673"/>
                  </a:lnTo>
                  <a:cubicBezTo>
                    <a:pt x="2438400" y="1646706"/>
                    <a:pt x="2310262" y="1774825"/>
                    <a:pt x="2151973" y="1774825"/>
                  </a:cubicBezTo>
                  <a:cubicBezTo>
                    <a:pt x="290196" y="1774825"/>
                    <a:pt x="290196" y="1774825"/>
                    <a:pt x="290196" y="1774825"/>
                  </a:cubicBezTo>
                  <a:cubicBezTo>
                    <a:pt x="131907" y="1774825"/>
                    <a:pt x="0" y="1646706"/>
                    <a:pt x="0" y="1484673"/>
                  </a:cubicBezTo>
                  <a:cubicBezTo>
                    <a:pt x="0" y="286384"/>
                    <a:pt x="0" y="286384"/>
                    <a:pt x="0" y="286384"/>
                  </a:cubicBezTo>
                  <a:cubicBezTo>
                    <a:pt x="0" y="128119"/>
                    <a:pt x="131907" y="0"/>
                    <a:pt x="290196" y="0"/>
                  </a:cubicBezTo>
                  <a:close/>
                  <a:moveTo>
                    <a:pt x="471488" y="425450"/>
                  </a:moveTo>
                  <a:lnTo>
                    <a:pt x="471488" y="598488"/>
                  </a:lnTo>
                  <a:lnTo>
                    <a:pt x="1971676" y="598488"/>
                  </a:lnTo>
                  <a:lnTo>
                    <a:pt x="1971676" y="425450"/>
                  </a:lnTo>
                  <a:lnTo>
                    <a:pt x="471488" y="425450"/>
                  </a:lnTo>
                  <a:close/>
                  <a:moveTo>
                    <a:pt x="471488" y="801688"/>
                  </a:moveTo>
                  <a:lnTo>
                    <a:pt x="471488" y="971551"/>
                  </a:lnTo>
                  <a:lnTo>
                    <a:pt x="1971676" y="971551"/>
                  </a:lnTo>
                  <a:lnTo>
                    <a:pt x="1971676" y="801688"/>
                  </a:lnTo>
                  <a:lnTo>
                    <a:pt x="471488" y="801688"/>
                  </a:lnTo>
                  <a:close/>
                  <a:moveTo>
                    <a:pt x="471488" y="1174750"/>
                  </a:moveTo>
                  <a:lnTo>
                    <a:pt x="471488" y="1347788"/>
                  </a:lnTo>
                  <a:lnTo>
                    <a:pt x="1971676" y="1347788"/>
                  </a:lnTo>
                  <a:lnTo>
                    <a:pt x="1971676" y="1174750"/>
                  </a:lnTo>
                  <a:lnTo>
                    <a:pt x="471488" y="11747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Autofit/>
            </a:bodyPr>
            <a:lstStyle/>
            <a:p>
              <a:endParaRPr altLang="en-US" lang="zh-CN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</p:grpSp>
      <p:grpSp>
        <p:nvGrpSpPr>
          <p:cNvPr id="61" name="Group 13"/>
          <p:cNvGrpSpPr>
            <a:grpSpLocks noChangeAspect="1"/>
          </p:cNvGrpSpPr>
          <p:nvPr/>
        </p:nvGrpSpPr>
        <p:grpSpPr>
          <a:xfrm>
            <a:off x="5281440" y="1328874"/>
            <a:ext cx="343616" cy="347676"/>
            <a:chOff x="2426" y="2781"/>
            <a:chExt cx="593" cy="600"/>
          </a:xfrm>
          <a:solidFill>
            <a:schemeClr val="bg1"/>
          </a:solidFill>
          <a:effectLst/>
        </p:grpSpPr>
        <p:sp>
          <p:nvSpPr>
            <p:cNvPr id="62" name="Freeform 14"/>
            <p:cNvSpPr/>
            <p:nvPr/>
          </p:nvSpPr>
          <p:spPr bwMode="auto">
            <a:xfrm>
              <a:off x="2442" y="2805"/>
              <a:ext cx="577" cy="576"/>
            </a:xfrm>
            <a:custGeom>
              <a:gdLst>
                <a:gd fmla="*/ 0 w 241" name="T0"/>
                <a:gd fmla="*/ 115 h 241" name="T1"/>
                <a:gd fmla="*/ 0 w 241" name="T2"/>
                <a:gd fmla="*/ 121 h 241" name="T3"/>
                <a:gd fmla="*/ 121 w 241" name="T4"/>
                <a:gd fmla="*/ 241 h 241" name="T5"/>
                <a:gd fmla="*/ 241 w 241" name="T6"/>
                <a:gd fmla="*/ 121 h 241" name="T7"/>
                <a:gd fmla="*/ 121 w 241" name="T8"/>
                <a:gd fmla="*/ 0 h 241" name="T9"/>
                <a:gd fmla="*/ 121 w 241" name="T10"/>
                <a:gd fmla="*/ 115 h 241" name="T11"/>
                <a:gd fmla="*/ 0 w 241" name="T12"/>
                <a:gd fmla="*/ 115 h 24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41" w="241">
                  <a:moveTo>
                    <a:pt x="0" y="115"/>
                  </a:moveTo>
                  <a:cubicBezTo>
                    <a:pt x="0" y="117"/>
                    <a:pt x="0" y="119"/>
                    <a:pt x="0" y="121"/>
                  </a:cubicBezTo>
                  <a:cubicBezTo>
                    <a:pt x="0" y="187"/>
                    <a:pt x="54" y="241"/>
                    <a:pt x="121" y="241"/>
                  </a:cubicBezTo>
                  <a:cubicBezTo>
                    <a:pt x="187" y="241"/>
                    <a:pt x="241" y="187"/>
                    <a:pt x="241" y="121"/>
                  </a:cubicBezTo>
                  <a:cubicBezTo>
                    <a:pt x="241" y="54"/>
                    <a:pt x="187" y="0"/>
                    <a:pt x="121" y="0"/>
                  </a:cubicBezTo>
                  <a:cubicBezTo>
                    <a:pt x="121" y="115"/>
                    <a:pt x="121" y="115"/>
                    <a:pt x="121" y="115"/>
                  </a:cubicBezTo>
                  <a:lnTo>
                    <a:pt x="0" y="1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  <a:latin charset="0" pitchFamily="34" typeface="Arial"/>
                <a:ea charset="-122" panose="020b0503020204020204" pitchFamily="34" typeface="微软雅黑"/>
                <a:sym charset="0" pitchFamily="34" typeface="Arial"/>
              </a:endParaRPr>
            </a:p>
          </p:txBody>
        </p:sp>
        <p:sp>
          <p:nvSpPr>
            <p:cNvPr id="63" name="Freeform 15"/>
            <p:cNvSpPr>
              <a:spLocks noEditPoints="1"/>
            </p:cNvSpPr>
            <p:nvPr/>
          </p:nvSpPr>
          <p:spPr bwMode="auto">
            <a:xfrm>
              <a:off x="2426" y="2781"/>
              <a:ext cx="275" cy="273"/>
            </a:xfrm>
            <a:custGeom>
              <a:gdLst>
                <a:gd fmla="*/ 0 w 115" name="T0"/>
                <a:gd fmla="*/ 114 h 114" name="T1"/>
                <a:gd fmla="*/ 115 w 115" name="T2"/>
                <a:gd fmla="*/ 114 h 114" name="T3"/>
                <a:gd fmla="*/ 115 w 115" name="T4"/>
                <a:gd fmla="*/ 0 h 114" name="T5"/>
                <a:gd fmla="*/ 0 w 115" name="T6"/>
                <a:gd fmla="*/ 114 h 114" name="T7"/>
                <a:gd fmla="*/ 15 w 115" name="T8"/>
                <a:gd fmla="*/ 104 h 114" name="T9"/>
                <a:gd fmla="*/ 104 w 115" name="T10"/>
                <a:gd fmla="*/ 14 h 114" name="T11"/>
                <a:gd fmla="*/ 104 w 115" name="T12"/>
                <a:gd fmla="*/ 104 h 114" name="T13"/>
                <a:gd fmla="*/ 15 w 115" name="T14"/>
                <a:gd fmla="*/ 104 h 11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14" w="115">
                  <a:moveTo>
                    <a:pt x="0" y="114"/>
                  </a:moveTo>
                  <a:cubicBezTo>
                    <a:pt x="115" y="114"/>
                    <a:pt x="115" y="114"/>
                    <a:pt x="115" y="114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51" y="0"/>
                    <a:pt x="0" y="51"/>
                    <a:pt x="0" y="114"/>
                  </a:cubicBezTo>
                  <a:close/>
                  <a:moveTo>
                    <a:pt x="15" y="104"/>
                  </a:moveTo>
                  <a:cubicBezTo>
                    <a:pt x="15" y="54"/>
                    <a:pt x="55" y="14"/>
                    <a:pt x="104" y="14"/>
                  </a:cubicBezTo>
                  <a:cubicBezTo>
                    <a:pt x="104" y="104"/>
                    <a:pt x="104" y="104"/>
                    <a:pt x="104" y="104"/>
                  </a:cubicBezTo>
                  <a:lnTo>
                    <a:pt x="15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  <a:latin charset="0" pitchFamily="34" typeface="Arial"/>
                <a:ea charset="-122" panose="020b0503020204020204" pitchFamily="34" typeface="微软雅黑"/>
                <a:sym charset="0" pitchFamily="34" typeface="Arial"/>
              </a:endParaRPr>
            </a:p>
          </p:txBody>
        </p:sp>
      </p:grpSp>
    </p:spTree>
    <p:custDataLst>
      <p:tags r:id="rId3"/>
    </p:custDataLst>
    <p:extLst>
      <p:ext uri="{BB962C8B-B14F-4D97-AF65-F5344CB8AC3E}">
        <p14:creationId val="3658593370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id="2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id="31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33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34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35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36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1850"/>
                            </p:stCondLst>
                            <p:childTnLst>
                              <p:par>
                                <p:cTn fill="hold" grpId="0" id="38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1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4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5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8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9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2350"/>
                            </p:stCondLst>
                            <p:childTnLst>
                              <p:par>
                                <p:cTn fill="hold" grpId="0" id="5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2850"/>
                            </p:stCondLst>
                            <p:childTnLst>
                              <p:par>
                                <p:cTn fill="hold" id="5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58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59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6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61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2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fill="hold" grpId="0" id="6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5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66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9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7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3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74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5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fill="hold" id="7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8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9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0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fill="hold" id="81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83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4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5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86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7" nodeType="afterGroup">
                            <p:stCondLst>
                              <p:cond delay="4350"/>
                            </p:stCondLst>
                            <p:childTnLst>
                              <p:par>
                                <p:cTn fill="hold" grpId="0" id="88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91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2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4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95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6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8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99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0" nodeType="afterGroup">
                            <p:stCondLst>
                              <p:cond delay="4850"/>
                            </p:stCondLst>
                            <p:childTnLst>
                              <p:par>
                                <p:cTn fill="hold" grpId="0" id="10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3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4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5" nodeType="afterGroup">
                            <p:stCondLst>
                              <p:cond delay="5350"/>
                            </p:stCondLst>
                            <p:childTnLst>
                              <p:par>
                                <p:cTn fill="hold" id="10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08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09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1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11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2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fill="hold" grpId="0" id="1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5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16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9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2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3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24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5" nodeType="afterGroup">
                            <p:stCondLst>
                              <p:cond delay="6100"/>
                            </p:stCondLst>
                            <p:childTnLst>
                              <p:par>
                                <p:cTn fill="hold" id="12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8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9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0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fill="hold" grpId="0" id="131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33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34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35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136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7" nodeType="afterGroup">
                            <p:stCondLst>
                              <p:cond delay="6850"/>
                            </p:stCondLst>
                            <p:childTnLst>
                              <p:par>
                                <p:cTn fill="hold" grpId="0" id="138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4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41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2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44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45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6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48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49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0" nodeType="afterGroup">
                            <p:stCondLst>
                              <p:cond delay="7350"/>
                            </p:stCondLst>
                            <p:childTnLst>
                              <p:par>
                                <p:cTn fill="hold" grpId="0" id="151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3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4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5" nodeType="afterGroup">
                            <p:stCondLst>
                              <p:cond delay="7850"/>
                            </p:stCondLst>
                            <p:childTnLst>
                              <p:par>
                                <p:cTn fill="hold" id="15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15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59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6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16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2" nodeType="afterGroup">
                            <p:stCondLst>
                              <p:cond delay="8100"/>
                            </p:stCondLst>
                            <p:childTnLst>
                              <p:par>
                                <p:cTn fill="hold" grpId="0" id="163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65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66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7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69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7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1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73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74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5" nodeType="afterGroup">
                            <p:stCondLst>
                              <p:cond delay="8600"/>
                            </p:stCondLst>
                            <p:childTnLst>
                              <p:par>
                                <p:cTn fill="hold" grpId="0" id="17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78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93"/>
      <p:bldP grpId="0" spid="92"/>
      <p:bldP grpId="0" spid="80"/>
      <p:bldP grpId="0" spid="143"/>
      <p:bldP grpId="0" spid="145"/>
      <p:bldP grpId="0" spid="137"/>
      <p:bldP grpId="0" spid="139"/>
      <p:bldP grpId="0" spid="131"/>
      <p:bldP grpId="0" spid="133"/>
      <p:bldP grpId="0" spid="125"/>
      <p:bldP grpId="0" spid="127"/>
      <p:bldP grpId="0" spid="119"/>
      <p:bldP grpId="0" spid="121"/>
      <p:bldP grpId="0" spid="112"/>
      <p:bldP grpId="0" spid="114"/>
      <p:bldP grpId="0" spid="38"/>
      <p:bldP grpId="0" spid="57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pc="300" sz="2000">
                <a:latin charset="-122" pitchFamily="2" typeface="方正兰亭细黑_GBK"/>
                <a:ea charset="-122" pitchFamily="2" typeface="方正兰亭细黑_GBK"/>
              </a:rPr>
              <a:t>荣誉奖项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1584642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HONOR AWARD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H="1" flipV="1">
            <a:off x="2275766" y="1730252"/>
            <a:ext cx="4412986" cy="207554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接连接符 117"/>
          <p:cNvCxnSpPr/>
          <p:nvPr/>
        </p:nvCxnSpPr>
        <p:spPr>
          <a:xfrm flipV="1">
            <a:off x="2275766" y="1758168"/>
            <a:ext cx="4412986" cy="207554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组合 3"/>
          <p:cNvGrpSpPr/>
          <p:nvPr/>
        </p:nvGrpSpPr>
        <p:grpSpPr>
          <a:xfrm>
            <a:off x="3837420" y="2062944"/>
            <a:ext cx="1382075" cy="1382075"/>
            <a:chOff x="3880962" y="2048430"/>
            <a:chExt cx="1382075" cy="1382075"/>
          </a:xfrm>
        </p:grpSpPr>
        <p:grpSp>
          <p:nvGrpSpPr>
            <p:cNvPr id="41" name="组合 40"/>
            <p:cNvGrpSpPr/>
            <p:nvPr/>
          </p:nvGrpSpPr>
          <p:grpSpPr>
            <a:xfrm>
              <a:off x="3880962" y="2048430"/>
              <a:ext cx="1382075" cy="1382075"/>
              <a:chOff x="304800" y="673100"/>
              <a:chExt cx="4000500" cy="4000500"/>
            </a:xfrm>
            <a:effectLst>
              <a:outerShdw algn="tr" blurRad="444500" dir="8100000" dist="254000" rotWithShape="0">
                <a:prstClr val="black">
                  <a:alpha val="50000"/>
                </a:prstClr>
              </a:outerShdw>
            </a:effectLst>
          </p:grpSpPr>
          <p:sp>
            <p:nvSpPr>
              <p:cNvPr id="43" name="同心圆 42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fmla="val 4879" name="adj"/>
                </a:avLst>
              </a:prstGeom>
              <a:gradFill flip="none" rotWithShape="1">
                <a:gsLst>
                  <a:gs pos="0">
                    <a:schemeClr val="bg1">
                      <a:shade val="30000"/>
                      <a:satMod val="115000"/>
                    </a:schemeClr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椭圆 43"/>
              <p:cNvSpPr/>
              <p:nvPr/>
            </p:nvSpPr>
            <p:spPr>
              <a:xfrm>
                <a:off x="392112" y="760412"/>
                <a:ext cx="3825877" cy="3825877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shade val="30000"/>
                      <a:satMod val="115000"/>
                    </a:schemeClr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pic>
          <p:nvPicPr>
            <p:cNvPr descr="F:\0PPT素材\b133188c5.png" id="42" name="Picture 2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4275577" y="2443044"/>
              <a:ext cx="592845" cy="592845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" name="组合 2"/>
          <p:cNvGrpSpPr/>
          <p:nvPr/>
        </p:nvGrpSpPr>
        <p:grpSpPr>
          <a:xfrm>
            <a:off x="1535522" y="1473647"/>
            <a:ext cx="1721136" cy="774463"/>
            <a:chOff x="1591195" y="3531392"/>
            <a:chExt cx="1721136" cy="774463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05" name="圆角矩形 104"/>
            <p:cNvSpPr/>
            <p:nvPr/>
          </p:nvSpPr>
          <p:spPr>
            <a:xfrm>
              <a:off x="1591195" y="3531392"/>
              <a:ext cx="1721136" cy="774463"/>
            </a:xfrm>
            <a:custGeom>
              <a:rect b="b" l="l" r="r" t="t"/>
              <a:pathLst>
                <a:path h="774463" w="1721136">
                  <a:moveTo>
                    <a:pt x="136668" y="0"/>
                  </a:moveTo>
                  <a:lnTo>
                    <a:pt x="1291044" y="0"/>
                  </a:lnTo>
                  <a:cubicBezTo>
                    <a:pt x="1323411" y="0"/>
                    <a:pt x="1349650" y="26239"/>
                    <a:pt x="1349650" y="58606"/>
                  </a:cubicBezTo>
                  <a:lnTo>
                    <a:pt x="1349650" y="225615"/>
                  </a:lnTo>
                  <a:lnTo>
                    <a:pt x="1629660" y="225615"/>
                  </a:lnTo>
                  <a:cubicBezTo>
                    <a:pt x="1680181" y="225615"/>
                    <a:pt x="1721136" y="266570"/>
                    <a:pt x="1721136" y="317091"/>
                  </a:cubicBezTo>
                  <a:lnTo>
                    <a:pt x="1721136" y="682987"/>
                  </a:lnTo>
                  <a:cubicBezTo>
                    <a:pt x="1721136" y="733508"/>
                    <a:pt x="1680181" y="774463"/>
                    <a:pt x="1629660" y="774463"/>
                  </a:cubicBezTo>
                  <a:lnTo>
                    <a:pt x="91476" y="774463"/>
                  </a:lnTo>
                  <a:cubicBezTo>
                    <a:pt x="40955" y="774463"/>
                    <a:pt x="0" y="733508"/>
                    <a:pt x="0" y="682987"/>
                  </a:cubicBezTo>
                  <a:lnTo>
                    <a:pt x="0" y="317091"/>
                  </a:lnTo>
                  <a:cubicBezTo>
                    <a:pt x="0" y="271215"/>
                    <a:pt x="33770" y="233227"/>
                    <a:pt x="78062" y="228323"/>
                  </a:cubicBezTo>
                  <a:lnTo>
                    <a:pt x="78062" y="58606"/>
                  </a:lnTo>
                  <a:cubicBezTo>
                    <a:pt x="78062" y="26239"/>
                    <a:pt x="104301" y="0"/>
                    <a:pt x="136668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9900">
                    <a:shade val="30000"/>
                    <a:satMod val="115000"/>
                  </a:srgbClr>
                </a:gs>
                <a:gs pos="50000">
                  <a:srgbClr val="009900">
                    <a:shade val="67500"/>
                    <a:satMod val="115000"/>
                  </a:srgbClr>
                </a:gs>
                <a:gs pos="100000">
                  <a:srgbClr val="009900">
                    <a:shade val="100000"/>
                    <a:satMod val="115000"/>
                  </a:srgb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1" name="圆角矩形 100"/>
            <p:cNvSpPr/>
            <p:nvPr/>
          </p:nvSpPr>
          <p:spPr>
            <a:xfrm>
              <a:off x="1612670" y="3548528"/>
              <a:ext cx="1678187" cy="740191"/>
            </a:xfrm>
            <a:custGeom>
              <a:rect b="b" l="l" r="r" t="t"/>
              <a:pathLst>
                <a:path h="740191" w="1678187">
                  <a:moveTo>
                    <a:pt x="140663" y="0"/>
                  </a:moveTo>
                  <a:lnTo>
                    <a:pt x="1250586" y="0"/>
                  </a:lnTo>
                  <a:cubicBezTo>
                    <a:pt x="1285463" y="0"/>
                    <a:pt x="1313736" y="28273"/>
                    <a:pt x="1313736" y="63150"/>
                  </a:cubicBezTo>
                  <a:lnTo>
                    <a:pt x="1313736" y="225841"/>
                  </a:lnTo>
                  <a:lnTo>
                    <a:pt x="1592460" y="225841"/>
                  </a:lnTo>
                  <a:cubicBezTo>
                    <a:pt x="1639806" y="225841"/>
                    <a:pt x="1678187" y="264222"/>
                    <a:pt x="1678187" y="311568"/>
                  </a:cubicBezTo>
                  <a:lnTo>
                    <a:pt x="1678187" y="654464"/>
                  </a:lnTo>
                  <a:cubicBezTo>
                    <a:pt x="1678187" y="701810"/>
                    <a:pt x="1639806" y="740191"/>
                    <a:pt x="1592460" y="740191"/>
                  </a:cubicBezTo>
                  <a:lnTo>
                    <a:pt x="85727" y="740191"/>
                  </a:lnTo>
                  <a:cubicBezTo>
                    <a:pt x="38381" y="740191"/>
                    <a:pt x="0" y="701810"/>
                    <a:pt x="0" y="654464"/>
                  </a:cubicBezTo>
                  <a:lnTo>
                    <a:pt x="0" y="311568"/>
                  </a:lnTo>
                  <a:cubicBezTo>
                    <a:pt x="0" y="267034"/>
                    <a:pt x="33957" y="230432"/>
                    <a:pt x="77513" y="227499"/>
                  </a:cubicBezTo>
                  <a:lnTo>
                    <a:pt x="77513" y="63150"/>
                  </a:lnTo>
                  <a:cubicBezTo>
                    <a:pt x="77513" y="28273"/>
                    <a:pt x="105786" y="0"/>
                    <a:pt x="14066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9900">
                    <a:shade val="30000"/>
                    <a:satMod val="115000"/>
                  </a:srgbClr>
                </a:gs>
                <a:gs pos="50000">
                  <a:srgbClr val="009900">
                    <a:shade val="67500"/>
                    <a:satMod val="115000"/>
                  </a:srgbClr>
                </a:gs>
                <a:gs pos="100000">
                  <a:srgbClr val="009900">
                    <a:shade val="100000"/>
                    <a:satMod val="115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1535522" y="3549190"/>
            <a:ext cx="1721136" cy="774463"/>
            <a:chOff x="1591195" y="3531392"/>
            <a:chExt cx="1721136" cy="774463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07" name="圆角矩形 104"/>
            <p:cNvSpPr/>
            <p:nvPr/>
          </p:nvSpPr>
          <p:spPr>
            <a:xfrm>
              <a:off x="1591195" y="3531392"/>
              <a:ext cx="1721136" cy="774463"/>
            </a:xfrm>
            <a:custGeom>
              <a:rect b="b" l="l" r="r" t="t"/>
              <a:pathLst>
                <a:path h="774463" w="1721136">
                  <a:moveTo>
                    <a:pt x="136668" y="0"/>
                  </a:moveTo>
                  <a:lnTo>
                    <a:pt x="1291044" y="0"/>
                  </a:lnTo>
                  <a:cubicBezTo>
                    <a:pt x="1323411" y="0"/>
                    <a:pt x="1349650" y="26239"/>
                    <a:pt x="1349650" y="58606"/>
                  </a:cubicBezTo>
                  <a:lnTo>
                    <a:pt x="1349650" y="225615"/>
                  </a:lnTo>
                  <a:lnTo>
                    <a:pt x="1629660" y="225615"/>
                  </a:lnTo>
                  <a:cubicBezTo>
                    <a:pt x="1680181" y="225615"/>
                    <a:pt x="1721136" y="266570"/>
                    <a:pt x="1721136" y="317091"/>
                  </a:cubicBezTo>
                  <a:lnTo>
                    <a:pt x="1721136" y="682987"/>
                  </a:lnTo>
                  <a:cubicBezTo>
                    <a:pt x="1721136" y="733508"/>
                    <a:pt x="1680181" y="774463"/>
                    <a:pt x="1629660" y="774463"/>
                  </a:cubicBezTo>
                  <a:lnTo>
                    <a:pt x="91476" y="774463"/>
                  </a:lnTo>
                  <a:cubicBezTo>
                    <a:pt x="40955" y="774463"/>
                    <a:pt x="0" y="733508"/>
                    <a:pt x="0" y="682987"/>
                  </a:cubicBezTo>
                  <a:lnTo>
                    <a:pt x="0" y="317091"/>
                  </a:lnTo>
                  <a:cubicBezTo>
                    <a:pt x="0" y="271215"/>
                    <a:pt x="33770" y="233227"/>
                    <a:pt x="78062" y="228323"/>
                  </a:cubicBezTo>
                  <a:lnTo>
                    <a:pt x="78062" y="58606"/>
                  </a:lnTo>
                  <a:cubicBezTo>
                    <a:pt x="78062" y="26239"/>
                    <a:pt x="104301" y="0"/>
                    <a:pt x="136668" y="0"/>
                  </a:cubicBezTo>
                  <a:close/>
                </a:path>
              </a:pathLst>
            </a:custGeom>
            <a:gradFill>
              <a:gsLst>
                <a:gs pos="0">
                  <a:srgbClr val="FF9933"/>
                </a:gs>
                <a:gs pos="100000">
                  <a:srgbClr val="FFC000"/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8" name="圆角矩形 100"/>
            <p:cNvSpPr/>
            <p:nvPr/>
          </p:nvSpPr>
          <p:spPr>
            <a:xfrm>
              <a:off x="1612670" y="3548528"/>
              <a:ext cx="1678187" cy="740191"/>
            </a:xfrm>
            <a:custGeom>
              <a:rect b="b" l="l" r="r" t="t"/>
              <a:pathLst>
                <a:path h="740191" w="1678187">
                  <a:moveTo>
                    <a:pt x="140663" y="0"/>
                  </a:moveTo>
                  <a:lnTo>
                    <a:pt x="1250586" y="0"/>
                  </a:lnTo>
                  <a:cubicBezTo>
                    <a:pt x="1285463" y="0"/>
                    <a:pt x="1313736" y="28273"/>
                    <a:pt x="1313736" y="63150"/>
                  </a:cubicBezTo>
                  <a:lnTo>
                    <a:pt x="1313736" y="225841"/>
                  </a:lnTo>
                  <a:lnTo>
                    <a:pt x="1592460" y="225841"/>
                  </a:lnTo>
                  <a:cubicBezTo>
                    <a:pt x="1639806" y="225841"/>
                    <a:pt x="1678187" y="264222"/>
                    <a:pt x="1678187" y="311568"/>
                  </a:cubicBezTo>
                  <a:lnTo>
                    <a:pt x="1678187" y="654464"/>
                  </a:lnTo>
                  <a:cubicBezTo>
                    <a:pt x="1678187" y="701810"/>
                    <a:pt x="1639806" y="740191"/>
                    <a:pt x="1592460" y="740191"/>
                  </a:cubicBezTo>
                  <a:lnTo>
                    <a:pt x="85727" y="740191"/>
                  </a:lnTo>
                  <a:cubicBezTo>
                    <a:pt x="38381" y="740191"/>
                    <a:pt x="0" y="701810"/>
                    <a:pt x="0" y="654464"/>
                  </a:cubicBezTo>
                  <a:lnTo>
                    <a:pt x="0" y="311568"/>
                  </a:lnTo>
                  <a:cubicBezTo>
                    <a:pt x="0" y="267034"/>
                    <a:pt x="33957" y="230432"/>
                    <a:pt x="77513" y="227499"/>
                  </a:cubicBezTo>
                  <a:lnTo>
                    <a:pt x="77513" y="63150"/>
                  </a:lnTo>
                  <a:cubicBezTo>
                    <a:pt x="77513" y="28273"/>
                    <a:pt x="105786" y="0"/>
                    <a:pt x="140663" y="0"/>
                  </a:cubicBezTo>
                  <a:close/>
                </a:path>
              </a:pathLst>
            </a:custGeom>
            <a:gradFill>
              <a:gsLst>
                <a:gs pos="0">
                  <a:srgbClr val="FF9933"/>
                </a:gs>
                <a:gs pos="100000">
                  <a:srgbClr val="FFC000"/>
                </a:gs>
              </a:gsLst>
              <a:lin ang="7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9" name="组合 108"/>
          <p:cNvGrpSpPr/>
          <p:nvPr/>
        </p:nvGrpSpPr>
        <p:grpSpPr>
          <a:xfrm>
            <a:off x="5944083" y="1456511"/>
            <a:ext cx="1721136" cy="774463"/>
            <a:chOff x="1591195" y="3531392"/>
            <a:chExt cx="1721136" cy="774463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10" name="圆角矩形 104"/>
            <p:cNvSpPr/>
            <p:nvPr/>
          </p:nvSpPr>
          <p:spPr>
            <a:xfrm>
              <a:off x="1591195" y="3531392"/>
              <a:ext cx="1721136" cy="774463"/>
            </a:xfrm>
            <a:custGeom>
              <a:rect b="b" l="l" r="r" t="t"/>
              <a:pathLst>
                <a:path h="774463" w="1721136">
                  <a:moveTo>
                    <a:pt x="136668" y="0"/>
                  </a:moveTo>
                  <a:lnTo>
                    <a:pt x="1291044" y="0"/>
                  </a:lnTo>
                  <a:cubicBezTo>
                    <a:pt x="1323411" y="0"/>
                    <a:pt x="1349650" y="26239"/>
                    <a:pt x="1349650" y="58606"/>
                  </a:cubicBezTo>
                  <a:lnTo>
                    <a:pt x="1349650" y="225615"/>
                  </a:lnTo>
                  <a:lnTo>
                    <a:pt x="1629660" y="225615"/>
                  </a:lnTo>
                  <a:cubicBezTo>
                    <a:pt x="1680181" y="225615"/>
                    <a:pt x="1721136" y="266570"/>
                    <a:pt x="1721136" y="317091"/>
                  </a:cubicBezTo>
                  <a:lnTo>
                    <a:pt x="1721136" y="682987"/>
                  </a:lnTo>
                  <a:cubicBezTo>
                    <a:pt x="1721136" y="733508"/>
                    <a:pt x="1680181" y="774463"/>
                    <a:pt x="1629660" y="774463"/>
                  </a:cubicBezTo>
                  <a:lnTo>
                    <a:pt x="91476" y="774463"/>
                  </a:lnTo>
                  <a:cubicBezTo>
                    <a:pt x="40955" y="774463"/>
                    <a:pt x="0" y="733508"/>
                    <a:pt x="0" y="682987"/>
                  </a:cubicBezTo>
                  <a:lnTo>
                    <a:pt x="0" y="317091"/>
                  </a:lnTo>
                  <a:cubicBezTo>
                    <a:pt x="0" y="271215"/>
                    <a:pt x="33770" y="233227"/>
                    <a:pt x="78062" y="228323"/>
                  </a:cubicBezTo>
                  <a:lnTo>
                    <a:pt x="78062" y="58606"/>
                  </a:lnTo>
                  <a:cubicBezTo>
                    <a:pt x="78062" y="26239"/>
                    <a:pt x="104301" y="0"/>
                    <a:pt x="136668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shade val="30000"/>
                    <a:satMod val="115000"/>
                  </a:schemeClr>
                </a:gs>
                <a:gs pos="50000">
                  <a:schemeClr val="accent5">
                    <a:shade val="67500"/>
                    <a:satMod val="115000"/>
                  </a:schemeClr>
                </a:gs>
                <a:gs pos="100000">
                  <a:schemeClr val="accent5">
                    <a:shade val="100000"/>
                    <a:satMod val="115000"/>
                  </a:scheme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1" name="圆角矩形 100"/>
            <p:cNvSpPr/>
            <p:nvPr/>
          </p:nvSpPr>
          <p:spPr>
            <a:xfrm>
              <a:off x="1612670" y="3548528"/>
              <a:ext cx="1678187" cy="740191"/>
            </a:xfrm>
            <a:custGeom>
              <a:rect b="b" l="l" r="r" t="t"/>
              <a:pathLst>
                <a:path h="740191" w="1678187">
                  <a:moveTo>
                    <a:pt x="140663" y="0"/>
                  </a:moveTo>
                  <a:lnTo>
                    <a:pt x="1250586" y="0"/>
                  </a:lnTo>
                  <a:cubicBezTo>
                    <a:pt x="1285463" y="0"/>
                    <a:pt x="1313736" y="28273"/>
                    <a:pt x="1313736" y="63150"/>
                  </a:cubicBezTo>
                  <a:lnTo>
                    <a:pt x="1313736" y="225841"/>
                  </a:lnTo>
                  <a:lnTo>
                    <a:pt x="1592460" y="225841"/>
                  </a:lnTo>
                  <a:cubicBezTo>
                    <a:pt x="1639806" y="225841"/>
                    <a:pt x="1678187" y="264222"/>
                    <a:pt x="1678187" y="311568"/>
                  </a:cubicBezTo>
                  <a:lnTo>
                    <a:pt x="1678187" y="654464"/>
                  </a:lnTo>
                  <a:cubicBezTo>
                    <a:pt x="1678187" y="701810"/>
                    <a:pt x="1639806" y="740191"/>
                    <a:pt x="1592460" y="740191"/>
                  </a:cubicBezTo>
                  <a:lnTo>
                    <a:pt x="85727" y="740191"/>
                  </a:lnTo>
                  <a:cubicBezTo>
                    <a:pt x="38381" y="740191"/>
                    <a:pt x="0" y="701810"/>
                    <a:pt x="0" y="654464"/>
                  </a:cubicBezTo>
                  <a:lnTo>
                    <a:pt x="0" y="311568"/>
                  </a:lnTo>
                  <a:cubicBezTo>
                    <a:pt x="0" y="267034"/>
                    <a:pt x="33957" y="230432"/>
                    <a:pt x="77513" y="227499"/>
                  </a:cubicBezTo>
                  <a:lnTo>
                    <a:pt x="77513" y="63150"/>
                  </a:lnTo>
                  <a:cubicBezTo>
                    <a:pt x="77513" y="28273"/>
                    <a:pt x="105786" y="0"/>
                    <a:pt x="14066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shade val="30000"/>
                    <a:satMod val="115000"/>
                  </a:schemeClr>
                </a:gs>
                <a:gs pos="50000">
                  <a:schemeClr val="accent5">
                    <a:shade val="67500"/>
                    <a:satMod val="115000"/>
                  </a:schemeClr>
                </a:gs>
                <a:gs pos="100000">
                  <a:schemeClr val="accent5">
                    <a:shade val="100000"/>
                    <a:satMod val="11500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5944083" y="3566326"/>
            <a:ext cx="1721136" cy="774463"/>
            <a:chOff x="1591195" y="3531392"/>
            <a:chExt cx="1721136" cy="774463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115" name="圆角矩形 104"/>
            <p:cNvSpPr/>
            <p:nvPr/>
          </p:nvSpPr>
          <p:spPr>
            <a:xfrm>
              <a:off x="1591195" y="3531392"/>
              <a:ext cx="1721136" cy="774463"/>
            </a:xfrm>
            <a:custGeom>
              <a:rect b="b" l="l" r="r" t="t"/>
              <a:pathLst>
                <a:path h="774463" w="1721136">
                  <a:moveTo>
                    <a:pt x="136668" y="0"/>
                  </a:moveTo>
                  <a:lnTo>
                    <a:pt x="1291044" y="0"/>
                  </a:lnTo>
                  <a:cubicBezTo>
                    <a:pt x="1323411" y="0"/>
                    <a:pt x="1349650" y="26239"/>
                    <a:pt x="1349650" y="58606"/>
                  </a:cubicBezTo>
                  <a:lnTo>
                    <a:pt x="1349650" y="225615"/>
                  </a:lnTo>
                  <a:lnTo>
                    <a:pt x="1629660" y="225615"/>
                  </a:lnTo>
                  <a:cubicBezTo>
                    <a:pt x="1680181" y="225615"/>
                    <a:pt x="1721136" y="266570"/>
                    <a:pt x="1721136" y="317091"/>
                  </a:cubicBezTo>
                  <a:lnTo>
                    <a:pt x="1721136" y="682987"/>
                  </a:lnTo>
                  <a:cubicBezTo>
                    <a:pt x="1721136" y="733508"/>
                    <a:pt x="1680181" y="774463"/>
                    <a:pt x="1629660" y="774463"/>
                  </a:cubicBezTo>
                  <a:lnTo>
                    <a:pt x="91476" y="774463"/>
                  </a:lnTo>
                  <a:cubicBezTo>
                    <a:pt x="40955" y="774463"/>
                    <a:pt x="0" y="733508"/>
                    <a:pt x="0" y="682987"/>
                  </a:cubicBezTo>
                  <a:lnTo>
                    <a:pt x="0" y="317091"/>
                  </a:lnTo>
                  <a:cubicBezTo>
                    <a:pt x="0" y="271215"/>
                    <a:pt x="33770" y="233227"/>
                    <a:pt x="78062" y="228323"/>
                  </a:cubicBezTo>
                  <a:lnTo>
                    <a:pt x="78062" y="58606"/>
                  </a:lnTo>
                  <a:cubicBezTo>
                    <a:pt x="78062" y="26239"/>
                    <a:pt x="104301" y="0"/>
                    <a:pt x="136668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5050">
                    <a:shade val="30000"/>
                    <a:satMod val="115000"/>
                  </a:srgbClr>
                </a:gs>
                <a:gs pos="50000">
                  <a:srgbClr val="FF5050">
                    <a:shade val="67500"/>
                    <a:satMod val="115000"/>
                  </a:srgbClr>
                </a:gs>
                <a:gs pos="100000">
                  <a:srgbClr val="FF5050">
                    <a:shade val="100000"/>
                    <a:satMod val="115000"/>
                  </a:srgb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7" name="圆角矩形 100"/>
            <p:cNvSpPr/>
            <p:nvPr/>
          </p:nvSpPr>
          <p:spPr>
            <a:xfrm>
              <a:off x="1612670" y="3548528"/>
              <a:ext cx="1678187" cy="740191"/>
            </a:xfrm>
            <a:custGeom>
              <a:rect b="b" l="l" r="r" t="t"/>
              <a:pathLst>
                <a:path h="740191" w="1678187">
                  <a:moveTo>
                    <a:pt x="140663" y="0"/>
                  </a:moveTo>
                  <a:lnTo>
                    <a:pt x="1250586" y="0"/>
                  </a:lnTo>
                  <a:cubicBezTo>
                    <a:pt x="1285463" y="0"/>
                    <a:pt x="1313736" y="28273"/>
                    <a:pt x="1313736" y="63150"/>
                  </a:cubicBezTo>
                  <a:lnTo>
                    <a:pt x="1313736" y="225841"/>
                  </a:lnTo>
                  <a:lnTo>
                    <a:pt x="1592460" y="225841"/>
                  </a:lnTo>
                  <a:cubicBezTo>
                    <a:pt x="1639806" y="225841"/>
                    <a:pt x="1678187" y="264222"/>
                    <a:pt x="1678187" y="311568"/>
                  </a:cubicBezTo>
                  <a:lnTo>
                    <a:pt x="1678187" y="654464"/>
                  </a:lnTo>
                  <a:cubicBezTo>
                    <a:pt x="1678187" y="701810"/>
                    <a:pt x="1639806" y="740191"/>
                    <a:pt x="1592460" y="740191"/>
                  </a:cubicBezTo>
                  <a:lnTo>
                    <a:pt x="85727" y="740191"/>
                  </a:lnTo>
                  <a:cubicBezTo>
                    <a:pt x="38381" y="740191"/>
                    <a:pt x="0" y="701810"/>
                    <a:pt x="0" y="654464"/>
                  </a:cubicBezTo>
                  <a:lnTo>
                    <a:pt x="0" y="311568"/>
                  </a:lnTo>
                  <a:cubicBezTo>
                    <a:pt x="0" y="267034"/>
                    <a:pt x="33957" y="230432"/>
                    <a:pt x="77513" y="227499"/>
                  </a:cubicBezTo>
                  <a:lnTo>
                    <a:pt x="77513" y="63150"/>
                  </a:lnTo>
                  <a:cubicBezTo>
                    <a:pt x="77513" y="28273"/>
                    <a:pt x="105786" y="0"/>
                    <a:pt x="14066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5050">
                    <a:shade val="30000"/>
                    <a:satMod val="115000"/>
                  </a:srgbClr>
                </a:gs>
                <a:gs pos="50000">
                  <a:srgbClr val="FF5050">
                    <a:shade val="67500"/>
                    <a:satMod val="115000"/>
                  </a:srgbClr>
                </a:gs>
                <a:gs pos="100000">
                  <a:srgbClr val="FF5050">
                    <a:shade val="100000"/>
                    <a:satMod val="115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1632553" y="1594153"/>
            <a:ext cx="15925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2002年----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6072274" y="3710064"/>
            <a:ext cx="1622742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2004年----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050211" y="1588801"/>
            <a:ext cx="16306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2008年----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1646522" y="3692928"/>
            <a:ext cx="1630680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2012年----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1643983" y="1837745"/>
            <a:ext cx="146240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XX市五一劳动奖章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037320" y="1837745"/>
            <a:ext cx="115760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XX市十佳青年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1621123" y="3900875"/>
            <a:ext cx="131000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XX市政府质量奖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6048750" y="3931925"/>
            <a:ext cx="1462405" cy="2743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200">
                <a:solidFill>
                  <a:schemeClr val="bg1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XX市反腐倡廉旗手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</p:spTree>
    <p:custDataLst>
      <p:tags r:id="rId4"/>
    </p:custDataLst>
    <p:extLst>
      <p:ext uri="{BB962C8B-B14F-4D97-AF65-F5344CB8AC3E}">
        <p14:creationId val="674414316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id="2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400" fill="hold" id="2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400" fill="hold" id="2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31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3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fill="hold" grpId="0" id="4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7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48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1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52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5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56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9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6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fill="hold" id="62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64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5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9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0" nodeType="withEffect" presetClass="entr" presetID="53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5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fill="hold" grpId="0" id="76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8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79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2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83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6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87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91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2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fill="hold" grpId="0" id="9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95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120"/>
      <p:bldP grpId="0" spid="122"/>
      <p:bldP grpId="0" spid="123"/>
      <p:bldP grpId="0" spid="124"/>
      <p:bldP grpId="0" spid="126"/>
      <p:bldP grpId="0" spid="128"/>
      <p:bldP grpId="0" spid="129"/>
      <p:bldP grpId="0" spid="130"/>
      <p:bldP grpId="0" spid="35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pc="300" sz="2000">
                <a:latin charset="-122" pitchFamily="2" typeface="方正兰亭细黑_GBK"/>
                <a:ea charset="-122" pitchFamily="2" typeface="方正兰亭细黑_GBK"/>
              </a:rPr>
              <a:t>语言能力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1200467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LANGUAGE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426588" y="968645"/>
            <a:ext cx="3473767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6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CHINESE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359169" y="1825513"/>
            <a:ext cx="4883467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6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CANTONESE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211225" y="2726128"/>
            <a:ext cx="3464242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6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ENGLISH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951454" y="3729309"/>
            <a:ext cx="3273742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6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FRENCH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37381" y="1637711"/>
            <a:ext cx="2721292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汉语:普通话水平测试1级甲等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920347" y="3382395"/>
            <a:ext cx="2751455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英语:新TOEFL考试120分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494751" y="4389763"/>
            <a:ext cx="2299017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法语:TEF考试900分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616431" y="2486105"/>
            <a:ext cx="2127567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粤语:能够满足正常交流</a:t>
            </a:r>
          </a:p>
        </p:txBody>
      </p:sp>
      <p:sp>
        <p:nvSpPr>
          <p:cNvPr id="38" name="椭圆 37"/>
          <p:cNvSpPr/>
          <p:nvPr/>
        </p:nvSpPr>
        <p:spPr>
          <a:xfrm>
            <a:off x="1186687" y="1063249"/>
            <a:ext cx="936015" cy="936015"/>
          </a:xfrm>
          <a:prstGeom prst="ellipse">
            <a:avLst/>
          </a:prstGeom>
          <a:solidFill>
            <a:srgbClr val="FF5050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5" name="组合 34"/>
          <p:cNvGrpSpPr/>
          <p:nvPr/>
        </p:nvGrpSpPr>
        <p:grpSpPr>
          <a:xfrm>
            <a:off x="2099842" y="1966725"/>
            <a:ext cx="922146" cy="922146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36" name="同心圆 3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rgbClr val="FF9933"/>
                </a:gs>
                <a:gs pos="100000">
                  <a:srgbClr val="FFC000"/>
                </a:gs>
              </a:gsLst>
              <a:lin ang="6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7" name="椭圆 36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FF9933"/>
                </a:gs>
                <a:gs pos="100000">
                  <a:srgbClr val="FFC000"/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9" name="椭圆 38"/>
          <p:cNvSpPr/>
          <p:nvPr/>
        </p:nvSpPr>
        <p:spPr>
          <a:xfrm>
            <a:off x="2979001" y="2856332"/>
            <a:ext cx="936015" cy="936015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0" name="组合 39"/>
          <p:cNvGrpSpPr/>
          <p:nvPr/>
        </p:nvGrpSpPr>
        <p:grpSpPr>
          <a:xfrm>
            <a:off x="3903586" y="3759809"/>
            <a:ext cx="922146" cy="922146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45" name="同心圆 4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 flip="none" rotWithShape="1">
              <a:gsLst>
                <a:gs pos="0">
                  <a:srgbClr val="009900">
                    <a:shade val="30000"/>
                    <a:satMod val="115000"/>
                  </a:srgbClr>
                </a:gs>
                <a:gs pos="50000">
                  <a:srgbClr val="009900">
                    <a:shade val="67500"/>
                    <a:satMod val="115000"/>
                  </a:srgbClr>
                </a:gs>
                <a:gs pos="100000">
                  <a:srgbClr val="009900">
                    <a:shade val="100000"/>
                    <a:satMod val="115000"/>
                  </a:srgbClr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 flip="none" rotWithShape="1">
              <a:gsLst>
                <a:gs pos="0">
                  <a:srgbClr val="009900">
                    <a:shade val="30000"/>
                    <a:satMod val="115000"/>
                  </a:srgbClr>
                </a:gs>
                <a:gs pos="50000">
                  <a:srgbClr val="009900">
                    <a:shade val="67500"/>
                    <a:satMod val="115000"/>
                  </a:srgbClr>
                </a:gs>
                <a:gs pos="100000">
                  <a:srgbClr val="009900">
                    <a:shade val="100000"/>
                    <a:satMod val="115000"/>
                  </a:srgb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2358032" y="2213861"/>
            <a:ext cx="419767" cy="415438"/>
            <a:chOff x="6967126" y="4092464"/>
            <a:chExt cx="453105" cy="448433"/>
          </a:xfrm>
          <a:solidFill>
            <a:schemeClr val="bg1"/>
          </a:solidFill>
          <a:effectLst/>
        </p:grpSpPr>
        <p:sp>
          <p:nvSpPr>
            <p:cNvPr id="26" name="Freeform 136"/>
            <p:cNvSpPr/>
            <p:nvPr/>
          </p:nvSpPr>
          <p:spPr bwMode="auto">
            <a:xfrm>
              <a:off x="6967126" y="4343773"/>
              <a:ext cx="453105" cy="197124"/>
            </a:xfrm>
            <a:custGeom>
              <a:gdLst>
                <a:gd fmla="*/ 103 w 205" name="T0"/>
                <a:gd fmla="*/ 19 h 89" name="T1"/>
                <a:gd fmla="*/ 47 w 205" name="T2"/>
                <a:gd fmla="*/ 0 h 89" name="T3"/>
                <a:gd fmla="*/ 0 w 205" name="T4"/>
                <a:gd fmla="*/ 0 h 89" name="T5"/>
                <a:gd fmla="*/ 0 w 205" name="T6"/>
                <a:gd fmla="*/ 67 h 89" name="T7"/>
                <a:gd fmla="*/ 22 w 205" name="T8"/>
                <a:gd fmla="*/ 89 h 89" name="T9"/>
                <a:gd fmla="*/ 183 w 205" name="T10"/>
                <a:gd fmla="*/ 89 h 89" name="T11"/>
                <a:gd fmla="*/ 205 w 205" name="T12"/>
                <a:gd fmla="*/ 67 h 89" name="T13"/>
                <a:gd fmla="*/ 205 w 205" name="T14"/>
                <a:gd fmla="*/ 0 h 89" name="T15"/>
                <a:gd fmla="*/ 158 w 205" name="T16"/>
                <a:gd fmla="*/ 0 h 89" name="T17"/>
                <a:gd fmla="*/ 103 w 205" name="T18"/>
                <a:gd fmla="*/ 19 h 8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9" w="205">
                  <a:moveTo>
                    <a:pt x="103" y="19"/>
                  </a:moveTo>
                  <a:cubicBezTo>
                    <a:pt x="82" y="19"/>
                    <a:pt x="62" y="12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9"/>
                    <a:pt x="10" y="89"/>
                    <a:pt x="22" y="89"/>
                  </a:cubicBezTo>
                  <a:cubicBezTo>
                    <a:pt x="183" y="89"/>
                    <a:pt x="183" y="89"/>
                    <a:pt x="183" y="89"/>
                  </a:cubicBezTo>
                  <a:cubicBezTo>
                    <a:pt x="195" y="89"/>
                    <a:pt x="205" y="79"/>
                    <a:pt x="205" y="67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43" y="12"/>
                    <a:pt x="124" y="19"/>
                    <a:pt x="10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27" name="Freeform 137"/>
            <p:cNvSpPr>
              <a:spLocks noEditPoints="1"/>
            </p:cNvSpPr>
            <p:nvPr/>
          </p:nvSpPr>
          <p:spPr bwMode="auto">
            <a:xfrm>
              <a:off x="6967126" y="4092464"/>
              <a:ext cx="453105" cy="260652"/>
            </a:xfrm>
            <a:custGeom>
              <a:gdLst>
                <a:gd fmla="*/ 183 w 205" name="T0"/>
                <a:gd fmla="*/ 42 h 118" name="T1"/>
                <a:gd fmla="*/ 180 w 205" name="T2"/>
                <a:gd fmla="*/ 42 h 118" name="T3"/>
                <a:gd fmla="*/ 154 w 205" name="T4"/>
                <a:gd fmla="*/ 42 h 118" name="T5"/>
                <a:gd fmla="*/ 154 w 205" name="T6"/>
                <a:gd fmla="*/ 22 h 118" name="T7"/>
                <a:gd fmla="*/ 132 w 205" name="T8"/>
                <a:gd fmla="*/ 0 h 118" name="T9"/>
                <a:gd fmla="*/ 73 w 205" name="T10"/>
                <a:gd fmla="*/ 0 h 118" name="T11"/>
                <a:gd fmla="*/ 51 w 205" name="T12"/>
                <a:gd fmla="*/ 22 h 118" name="T13"/>
                <a:gd fmla="*/ 51 w 205" name="T14"/>
                <a:gd fmla="*/ 42 h 118" name="T15"/>
                <a:gd fmla="*/ 25 w 205" name="T16"/>
                <a:gd fmla="*/ 42 h 118" name="T17"/>
                <a:gd fmla="*/ 22 w 205" name="T18"/>
                <a:gd fmla="*/ 42 h 118" name="T19"/>
                <a:gd fmla="*/ 0 w 205" name="T20"/>
                <a:gd fmla="*/ 64 h 118" name="T21"/>
                <a:gd fmla="*/ 0 w 205" name="T22"/>
                <a:gd fmla="*/ 101 h 118" name="T23"/>
                <a:gd fmla="*/ 54 w 205" name="T24"/>
                <a:gd fmla="*/ 101 h 118" name="T25"/>
                <a:gd fmla="*/ 103 w 205" name="T26"/>
                <a:gd fmla="*/ 118 h 118" name="T27"/>
                <a:gd fmla="*/ 151 w 205" name="T28"/>
                <a:gd fmla="*/ 101 h 118" name="T29"/>
                <a:gd fmla="*/ 205 w 205" name="T30"/>
                <a:gd fmla="*/ 101 h 118" name="T31"/>
                <a:gd fmla="*/ 205 w 205" name="T32"/>
                <a:gd fmla="*/ 64 h 118" name="T33"/>
                <a:gd fmla="*/ 183 w 205" name="T34"/>
                <a:gd fmla="*/ 42 h 118" name="T35"/>
                <a:gd fmla="*/ 67 w 205" name="T36"/>
                <a:gd fmla="*/ 26 h 118" name="T37"/>
                <a:gd fmla="*/ 67 w 205" name="T38"/>
                <a:gd fmla="*/ 22 h 118" name="T39"/>
                <a:gd fmla="*/ 73 w 205" name="T40"/>
                <a:gd fmla="*/ 17 h 118" name="T41"/>
                <a:gd fmla="*/ 132 w 205" name="T42"/>
                <a:gd fmla="*/ 17 h 118" name="T43"/>
                <a:gd fmla="*/ 138 w 205" name="T44"/>
                <a:gd fmla="*/ 22 h 118" name="T45"/>
                <a:gd fmla="*/ 138 w 205" name="T46"/>
                <a:gd fmla="*/ 26 h 118" name="T47"/>
                <a:gd fmla="*/ 138 w 205" name="T48"/>
                <a:gd fmla="*/ 42 h 118" name="T49"/>
                <a:gd fmla="*/ 67 w 205" name="T50"/>
                <a:gd fmla="*/ 42 h 118" name="T51"/>
                <a:gd fmla="*/ 67 w 205" name="T52"/>
                <a:gd fmla="*/ 26 h 118" name="T53"/>
                <a:gd fmla="*/ 101 w 205" name="T54"/>
                <a:gd fmla="*/ 101 h 118" name="T55"/>
                <a:gd fmla="*/ 85 w 205" name="T56"/>
                <a:gd fmla="*/ 86 h 118" name="T57"/>
                <a:gd fmla="*/ 101 w 205" name="T58"/>
                <a:gd fmla="*/ 70 h 118" name="T59"/>
                <a:gd fmla="*/ 117 w 205" name="T60"/>
                <a:gd fmla="*/ 86 h 118" name="T61"/>
                <a:gd fmla="*/ 101 w 205" name="T62"/>
                <a:gd fmla="*/ 101 h 118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18" w="205">
                  <a:moveTo>
                    <a:pt x="183" y="42"/>
                  </a:moveTo>
                  <a:cubicBezTo>
                    <a:pt x="180" y="42"/>
                    <a:pt x="180" y="42"/>
                    <a:pt x="180" y="42"/>
                  </a:cubicBezTo>
                  <a:cubicBezTo>
                    <a:pt x="154" y="42"/>
                    <a:pt x="154" y="42"/>
                    <a:pt x="154" y="42"/>
                  </a:cubicBezTo>
                  <a:cubicBezTo>
                    <a:pt x="154" y="22"/>
                    <a:pt x="154" y="22"/>
                    <a:pt x="154" y="22"/>
                  </a:cubicBezTo>
                  <a:cubicBezTo>
                    <a:pt x="154" y="10"/>
                    <a:pt x="144" y="0"/>
                    <a:pt x="132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61" y="0"/>
                    <a:pt x="51" y="10"/>
                    <a:pt x="51" y="2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10" y="42"/>
                    <a:pt x="0" y="52"/>
                    <a:pt x="0" y="64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54" y="101"/>
                    <a:pt x="54" y="101"/>
                    <a:pt x="54" y="101"/>
                  </a:cubicBezTo>
                  <a:cubicBezTo>
                    <a:pt x="67" y="112"/>
                    <a:pt x="84" y="118"/>
                    <a:pt x="103" y="118"/>
                  </a:cubicBezTo>
                  <a:cubicBezTo>
                    <a:pt x="121" y="118"/>
                    <a:pt x="138" y="112"/>
                    <a:pt x="151" y="101"/>
                  </a:cubicBezTo>
                  <a:cubicBezTo>
                    <a:pt x="205" y="101"/>
                    <a:pt x="205" y="101"/>
                    <a:pt x="205" y="101"/>
                  </a:cubicBezTo>
                  <a:cubicBezTo>
                    <a:pt x="205" y="64"/>
                    <a:pt x="205" y="64"/>
                    <a:pt x="205" y="64"/>
                  </a:cubicBezTo>
                  <a:cubicBezTo>
                    <a:pt x="205" y="52"/>
                    <a:pt x="195" y="42"/>
                    <a:pt x="183" y="42"/>
                  </a:cubicBezTo>
                  <a:close/>
                  <a:moveTo>
                    <a:pt x="67" y="26"/>
                  </a:moveTo>
                  <a:cubicBezTo>
                    <a:pt x="67" y="22"/>
                    <a:pt x="67" y="22"/>
                    <a:pt x="67" y="22"/>
                  </a:cubicBezTo>
                  <a:cubicBezTo>
                    <a:pt x="67" y="19"/>
                    <a:pt x="70" y="17"/>
                    <a:pt x="73" y="17"/>
                  </a:cubicBezTo>
                  <a:cubicBezTo>
                    <a:pt x="132" y="17"/>
                    <a:pt x="132" y="17"/>
                    <a:pt x="132" y="17"/>
                  </a:cubicBezTo>
                  <a:cubicBezTo>
                    <a:pt x="135" y="17"/>
                    <a:pt x="138" y="19"/>
                    <a:pt x="138" y="22"/>
                  </a:cubicBezTo>
                  <a:cubicBezTo>
                    <a:pt x="138" y="26"/>
                    <a:pt x="138" y="26"/>
                    <a:pt x="138" y="26"/>
                  </a:cubicBezTo>
                  <a:cubicBezTo>
                    <a:pt x="138" y="42"/>
                    <a:pt x="138" y="42"/>
                    <a:pt x="138" y="42"/>
                  </a:cubicBezTo>
                  <a:cubicBezTo>
                    <a:pt x="67" y="42"/>
                    <a:pt x="67" y="42"/>
                    <a:pt x="67" y="42"/>
                  </a:cubicBezTo>
                  <a:lnTo>
                    <a:pt x="67" y="26"/>
                  </a:lnTo>
                  <a:close/>
                  <a:moveTo>
                    <a:pt x="101" y="101"/>
                  </a:moveTo>
                  <a:cubicBezTo>
                    <a:pt x="92" y="101"/>
                    <a:pt x="85" y="94"/>
                    <a:pt x="85" y="86"/>
                  </a:cubicBezTo>
                  <a:cubicBezTo>
                    <a:pt x="85" y="77"/>
                    <a:pt x="92" y="70"/>
                    <a:pt x="101" y="70"/>
                  </a:cubicBezTo>
                  <a:cubicBezTo>
                    <a:pt x="110" y="70"/>
                    <a:pt x="117" y="77"/>
                    <a:pt x="117" y="86"/>
                  </a:cubicBezTo>
                  <a:cubicBezTo>
                    <a:pt x="117" y="94"/>
                    <a:pt x="110" y="101"/>
                    <a:pt x="101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</p:grpSp>
      <p:grpSp>
        <p:nvGrpSpPr>
          <p:cNvPr id="33" name="Group 4"/>
          <p:cNvGrpSpPr>
            <a:grpSpLocks noChangeAspect="1"/>
          </p:cNvGrpSpPr>
          <p:nvPr/>
        </p:nvGrpSpPr>
        <p:grpSpPr>
          <a:xfrm>
            <a:off x="4165508" y="3924013"/>
            <a:ext cx="434042" cy="508646"/>
            <a:chOff x="1776" y="1776"/>
            <a:chExt cx="64" cy="75"/>
          </a:xfrm>
          <a:solidFill>
            <a:schemeClr val="bg1"/>
          </a:solidFill>
          <a:effectLst/>
        </p:grpSpPr>
        <p:sp>
          <p:nvSpPr>
            <p:cNvPr id="34" name="Freeform 5"/>
            <p:cNvSpPr/>
            <p:nvPr/>
          </p:nvSpPr>
          <p:spPr bwMode="auto">
            <a:xfrm>
              <a:off x="1795" y="1779"/>
              <a:ext cx="29" cy="26"/>
            </a:xfrm>
            <a:custGeom>
              <a:gdLst>
                <a:gd fmla="*/ 5 w 11" name="T0"/>
                <a:gd fmla="*/ 10 h 10" name="T1"/>
                <a:gd fmla="*/ 5 w 11" name="T2"/>
                <a:gd fmla="*/ 10 h 10" name="T3"/>
                <a:gd fmla="*/ 11 w 11" name="T4"/>
                <a:gd fmla="*/ 5 h 10" name="T5"/>
                <a:gd fmla="*/ 5 w 11" name="T6"/>
                <a:gd fmla="*/ 0 h 10" name="T7"/>
                <a:gd fmla="*/ 5 w 11" name="T8"/>
                <a:gd fmla="*/ 0 h 10" name="T9"/>
                <a:gd fmla="*/ 0 w 11" name="T10"/>
                <a:gd fmla="*/ 5 h 10" name="T11"/>
                <a:gd fmla="*/ 5 w 11" name="T12"/>
                <a:gd fmla="*/ 10 h 1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" w="11">
                  <a:moveTo>
                    <a:pt x="5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41" name="Freeform 6"/>
            <p:cNvSpPr/>
            <p:nvPr/>
          </p:nvSpPr>
          <p:spPr bwMode="auto">
            <a:xfrm>
              <a:off x="1776" y="1810"/>
              <a:ext cx="64" cy="41"/>
            </a:xfrm>
            <a:custGeom>
              <a:gdLst>
                <a:gd fmla="*/ 23 w 24" name="T0"/>
                <a:gd fmla="*/ 3 h 16" name="T1"/>
                <a:gd fmla="*/ 19 w 24" name="T2"/>
                <a:gd fmla="*/ 0 h 16" name="T3"/>
                <a:gd fmla="*/ 19 w 24" name="T4"/>
                <a:gd fmla="*/ 0 h 16" name="T5"/>
                <a:gd fmla="*/ 17 w 24" name="T6"/>
                <a:gd fmla="*/ 0 h 16" name="T7"/>
                <a:gd fmla="*/ 15 w 24" name="T8"/>
                <a:gd fmla="*/ 5 h 16" name="T9"/>
                <a:gd fmla="*/ 12 w 24" name="T10"/>
                <a:gd fmla="*/ 11 h 16" name="T11"/>
                <a:gd fmla="*/ 14 w 24" name="T12"/>
                <a:gd fmla="*/ 7 h 16" name="T13"/>
                <a:gd fmla="*/ 13 w 24" name="T14"/>
                <a:gd fmla="*/ 1 h 16" name="T15"/>
                <a:gd fmla="*/ 13 w 24" name="T16"/>
                <a:gd fmla="*/ 1 h 16" name="T17"/>
                <a:gd fmla="*/ 12 w 24" name="T18"/>
                <a:gd fmla="*/ 0 h 16" name="T19"/>
                <a:gd fmla="*/ 12 w 24" name="T20"/>
                <a:gd fmla="*/ 0 h 16" name="T21"/>
                <a:gd fmla="*/ 12 w 24" name="T22"/>
                <a:gd fmla="*/ 1 h 16" name="T23"/>
                <a:gd fmla="*/ 12 w 24" name="T24"/>
                <a:gd fmla="*/ 1 h 16" name="T25"/>
                <a:gd fmla="*/ 11 w 24" name="T26"/>
                <a:gd fmla="*/ 7 h 16" name="T27"/>
                <a:gd fmla="*/ 10 w 24" name="T28"/>
                <a:gd fmla="*/ 5 h 16" name="T29"/>
                <a:gd fmla="*/ 8 w 24" name="T30"/>
                <a:gd fmla="*/ 0 h 16" name="T31"/>
                <a:gd fmla="*/ 5 w 24" name="T32"/>
                <a:gd fmla="*/ 0 h 16" name="T33"/>
                <a:gd fmla="*/ 5 w 24" name="T34"/>
                <a:gd fmla="*/ 0 h 16" name="T35"/>
                <a:gd fmla="*/ 1 w 24" name="T36"/>
                <a:gd fmla="*/ 3 h 16" name="T37"/>
                <a:gd fmla="*/ 0 w 24" name="T38"/>
                <a:gd fmla="*/ 16 h 16" name="T39"/>
                <a:gd fmla="*/ 4 w 24" name="T40"/>
                <a:gd fmla="*/ 16 h 16" name="T41"/>
                <a:gd fmla="*/ 4 w 24" name="T42"/>
                <a:gd fmla="*/ 6 h 16" name="T43"/>
                <a:gd fmla="*/ 5 w 24" name="T44"/>
                <a:gd fmla="*/ 6 h 16" name="T45"/>
                <a:gd fmla="*/ 5 w 24" name="T46"/>
                <a:gd fmla="*/ 16 h 16" name="T47"/>
                <a:gd fmla="*/ 12 w 24" name="T48"/>
                <a:gd fmla="*/ 16 h 16" name="T49"/>
                <a:gd fmla="*/ 19 w 24" name="T50"/>
                <a:gd fmla="*/ 16 h 16" name="T51"/>
                <a:gd fmla="*/ 19 w 24" name="T52"/>
                <a:gd fmla="*/ 6 h 16" name="T53"/>
                <a:gd fmla="*/ 19 w 24" name="T54"/>
                <a:gd fmla="*/ 6 h 16" name="T55"/>
                <a:gd fmla="*/ 20 w 24" name="T56"/>
                <a:gd fmla="*/ 6 h 16" name="T57"/>
                <a:gd fmla="*/ 20 w 24" name="T58"/>
                <a:gd fmla="*/ 16 h 16" name="T59"/>
                <a:gd fmla="*/ 23 w 24" name="T60"/>
                <a:gd fmla="*/ 16 h 16" name="T61"/>
                <a:gd fmla="*/ 23 w 24" name="T62"/>
                <a:gd fmla="*/ 3 h 16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6" w="24">
                  <a:moveTo>
                    <a:pt x="23" y="3"/>
                  </a:moveTo>
                  <a:cubicBezTo>
                    <a:pt x="22" y="1"/>
                    <a:pt x="20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5"/>
                    <a:pt x="0" y="11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1"/>
                    <a:pt x="24" y="5"/>
                    <a:pt x="2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42" name="Freeform 7"/>
            <p:cNvSpPr/>
            <p:nvPr/>
          </p:nvSpPr>
          <p:spPr bwMode="auto">
            <a:xfrm>
              <a:off x="1795" y="1776"/>
              <a:ext cx="29" cy="26"/>
            </a:xfrm>
            <a:custGeom>
              <a:gdLst>
                <a:gd fmla="*/ 5 w 11" name="T0"/>
                <a:gd fmla="*/ 10 h 10" name="T1"/>
                <a:gd fmla="*/ 5 w 11" name="T2"/>
                <a:gd fmla="*/ 10 h 10" name="T3"/>
                <a:gd fmla="*/ 11 w 11" name="T4"/>
                <a:gd fmla="*/ 5 h 10" name="T5"/>
                <a:gd fmla="*/ 5 w 11" name="T6"/>
                <a:gd fmla="*/ 0 h 10" name="T7"/>
                <a:gd fmla="*/ 5 w 11" name="T8"/>
                <a:gd fmla="*/ 0 h 10" name="T9"/>
                <a:gd fmla="*/ 0 w 11" name="T10"/>
                <a:gd fmla="*/ 5 h 10" name="T11"/>
                <a:gd fmla="*/ 5 w 11" name="T12"/>
                <a:gd fmla="*/ 10 h 1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" w="11">
                  <a:moveTo>
                    <a:pt x="5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8" y="10"/>
                    <a:pt x="11" y="8"/>
                    <a:pt x="11" y="5"/>
                  </a:cubicBezTo>
                  <a:cubicBezTo>
                    <a:pt x="11" y="2"/>
                    <a:pt x="8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1"/>
                    <a:pt x="0" y="3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  <p:sp>
          <p:nvSpPr>
            <p:cNvPr id="43" name="Freeform 8"/>
            <p:cNvSpPr/>
            <p:nvPr/>
          </p:nvSpPr>
          <p:spPr bwMode="auto">
            <a:xfrm>
              <a:off x="1776" y="1807"/>
              <a:ext cx="64" cy="42"/>
            </a:xfrm>
            <a:custGeom>
              <a:gdLst>
                <a:gd fmla="*/ 23 w 24" name="T0"/>
                <a:gd fmla="*/ 3 h 16" name="T1"/>
                <a:gd fmla="*/ 19 w 24" name="T2"/>
                <a:gd fmla="*/ 0 h 16" name="T3"/>
                <a:gd fmla="*/ 19 w 24" name="T4"/>
                <a:gd fmla="*/ 0 h 16" name="T5"/>
                <a:gd fmla="*/ 17 w 24" name="T6"/>
                <a:gd fmla="*/ 0 h 16" name="T7"/>
                <a:gd fmla="*/ 15 w 24" name="T8"/>
                <a:gd fmla="*/ 5 h 16" name="T9"/>
                <a:gd fmla="*/ 12 w 24" name="T10"/>
                <a:gd fmla="*/ 11 h 16" name="T11"/>
                <a:gd fmla="*/ 14 w 24" name="T12"/>
                <a:gd fmla="*/ 7 h 16" name="T13"/>
                <a:gd fmla="*/ 13 w 24" name="T14"/>
                <a:gd fmla="*/ 1 h 16" name="T15"/>
                <a:gd fmla="*/ 13 w 24" name="T16"/>
                <a:gd fmla="*/ 1 h 16" name="T17"/>
                <a:gd fmla="*/ 12 w 24" name="T18"/>
                <a:gd fmla="*/ 0 h 16" name="T19"/>
                <a:gd fmla="*/ 12 w 24" name="T20"/>
                <a:gd fmla="*/ 0 h 16" name="T21"/>
                <a:gd fmla="*/ 12 w 24" name="T22"/>
                <a:gd fmla="*/ 1 h 16" name="T23"/>
                <a:gd fmla="*/ 12 w 24" name="T24"/>
                <a:gd fmla="*/ 1 h 16" name="T25"/>
                <a:gd fmla="*/ 11 w 24" name="T26"/>
                <a:gd fmla="*/ 7 h 16" name="T27"/>
                <a:gd fmla="*/ 10 w 24" name="T28"/>
                <a:gd fmla="*/ 5 h 16" name="T29"/>
                <a:gd fmla="*/ 8 w 24" name="T30"/>
                <a:gd fmla="*/ 0 h 16" name="T31"/>
                <a:gd fmla="*/ 5 w 24" name="T32"/>
                <a:gd fmla="*/ 0 h 16" name="T33"/>
                <a:gd fmla="*/ 5 w 24" name="T34"/>
                <a:gd fmla="*/ 0 h 16" name="T35"/>
                <a:gd fmla="*/ 1 w 24" name="T36"/>
                <a:gd fmla="*/ 3 h 16" name="T37"/>
                <a:gd fmla="*/ 0 w 24" name="T38"/>
                <a:gd fmla="*/ 16 h 16" name="T39"/>
                <a:gd fmla="*/ 4 w 24" name="T40"/>
                <a:gd fmla="*/ 16 h 16" name="T41"/>
                <a:gd fmla="*/ 4 w 24" name="T42"/>
                <a:gd fmla="*/ 6 h 16" name="T43"/>
                <a:gd fmla="*/ 5 w 24" name="T44"/>
                <a:gd fmla="*/ 6 h 16" name="T45"/>
                <a:gd fmla="*/ 5 w 24" name="T46"/>
                <a:gd fmla="*/ 16 h 16" name="T47"/>
                <a:gd fmla="*/ 12 w 24" name="T48"/>
                <a:gd fmla="*/ 16 h 16" name="T49"/>
                <a:gd fmla="*/ 19 w 24" name="T50"/>
                <a:gd fmla="*/ 16 h 16" name="T51"/>
                <a:gd fmla="*/ 19 w 24" name="T52"/>
                <a:gd fmla="*/ 6 h 16" name="T53"/>
                <a:gd fmla="*/ 19 w 24" name="T54"/>
                <a:gd fmla="*/ 6 h 16" name="T55"/>
                <a:gd fmla="*/ 20 w 24" name="T56"/>
                <a:gd fmla="*/ 6 h 16" name="T57"/>
                <a:gd fmla="*/ 20 w 24" name="T58"/>
                <a:gd fmla="*/ 16 h 16" name="T59"/>
                <a:gd fmla="*/ 23 w 24" name="T60"/>
                <a:gd fmla="*/ 16 h 16" name="T61"/>
                <a:gd fmla="*/ 23 w 24" name="T62"/>
                <a:gd fmla="*/ 3 h 16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6" w="24">
                  <a:moveTo>
                    <a:pt x="23" y="3"/>
                  </a:moveTo>
                  <a:cubicBezTo>
                    <a:pt x="22" y="1"/>
                    <a:pt x="20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2" y="1"/>
                    <a:pt x="1" y="3"/>
                  </a:cubicBezTo>
                  <a:cubicBezTo>
                    <a:pt x="0" y="5"/>
                    <a:pt x="0" y="11"/>
                    <a:pt x="0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4" y="11"/>
                    <a:pt x="24" y="5"/>
                    <a:pt x="2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</a:endParaRPr>
            </a:p>
          </p:txBody>
        </p:sp>
      </p:grpSp>
      <p:sp>
        <p:nvSpPr>
          <p:cNvPr id="44" name="Freeform 108"/>
          <p:cNvSpPr>
            <a:spLocks noEditPoints="1"/>
          </p:cNvSpPr>
          <p:nvPr/>
        </p:nvSpPr>
        <p:spPr bwMode="auto">
          <a:xfrm>
            <a:off x="1397960" y="1286542"/>
            <a:ext cx="491952" cy="493717"/>
          </a:xfrm>
          <a:custGeom>
            <a:gdLst>
              <a:gd fmla="*/ 97 w 115" name="T0"/>
              <a:gd fmla="*/ 48 h 115" name="T1"/>
              <a:gd fmla="*/ 91 w 115" name="T2"/>
              <a:gd fmla="*/ 41 h 115" name="T3"/>
              <a:gd fmla="*/ 102 w 115" name="T4"/>
              <a:gd fmla="*/ 26 h 115" name="T5"/>
              <a:gd fmla="*/ 94 w 115" name="T6"/>
              <a:gd fmla="*/ 13 h 115" name="T7"/>
              <a:gd fmla="*/ 79 w 115" name="T8"/>
              <a:gd fmla="*/ 23 h 115" name="T9"/>
              <a:gd fmla="*/ 70 w 115" name="T10"/>
              <a:gd fmla="*/ 22 h 115" name="T11"/>
              <a:gd fmla="*/ 67 w 115" name="T12"/>
              <a:gd fmla="*/ 3 h 115" name="T13"/>
              <a:gd fmla="*/ 52 w 115" name="T14"/>
              <a:gd fmla="*/ 0 h 115" name="T15"/>
              <a:gd fmla="*/ 48 w 115" name="T16"/>
              <a:gd fmla="*/ 18 h 115" name="T17"/>
              <a:gd fmla="*/ 41 w 115" name="T18"/>
              <a:gd fmla="*/ 24 h 115" name="T19"/>
              <a:gd fmla="*/ 26 w 115" name="T20"/>
              <a:gd fmla="*/ 13 h 115" name="T21"/>
              <a:gd fmla="*/ 13 w 115" name="T22"/>
              <a:gd fmla="*/ 21 h 115" name="T23"/>
              <a:gd fmla="*/ 23 w 115" name="T24"/>
              <a:gd fmla="*/ 36 h 115" name="T25"/>
              <a:gd fmla="*/ 22 w 115" name="T26"/>
              <a:gd fmla="*/ 45 h 115" name="T27"/>
              <a:gd fmla="*/ 4 w 115" name="T28"/>
              <a:gd fmla="*/ 48 h 115" name="T29"/>
              <a:gd fmla="*/ 0 w 115" name="T30"/>
              <a:gd fmla="*/ 63 h 115" name="T31"/>
              <a:gd fmla="*/ 18 w 115" name="T32"/>
              <a:gd fmla="*/ 66 h 115" name="T33"/>
              <a:gd fmla="*/ 24 w 115" name="T34"/>
              <a:gd fmla="*/ 73 h 115" name="T35"/>
              <a:gd fmla="*/ 13 w 115" name="T36"/>
              <a:gd fmla="*/ 89 h 115" name="T37"/>
              <a:gd fmla="*/ 21 w 115" name="T38"/>
              <a:gd fmla="*/ 102 h 115" name="T39"/>
              <a:gd fmla="*/ 36 w 115" name="T40"/>
              <a:gd fmla="*/ 92 h 115" name="T41"/>
              <a:gd fmla="*/ 45 w 115" name="T42"/>
              <a:gd fmla="*/ 92 h 115" name="T43"/>
              <a:gd fmla="*/ 48 w 115" name="T44"/>
              <a:gd fmla="*/ 111 h 115" name="T45"/>
              <a:gd fmla="*/ 63 w 115" name="T46"/>
              <a:gd fmla="*/ 115 h 115" name="T47"/>
              <a:gd fmla="*/ 67 w 115" name="T48"/>
              <a:gd fmla="*/ 97 h 115" name="T49"/>
              <a:gd fmla="*/ 74 w 115" name="T50"/>
              <a:gd fmla="*/ 91 h 115" name="T51"/>
              <a:gd fmla="*/ 89 w 115" name="T52"/>
              <a:gd fmla="*/ 102 h 115" name="T53"/>
              <a:gd fmla="*/ 102 w 115" name="T54"/>
              <a:gd fmla="*/ 94 h 115" name="T55"/>
              <a:gd fmla="*/ 92 w 115" name="T56"/>
              <a:gd fmla="*/ 79 h 115" name="T57"/>
              <a:gd fmla="*/ 93 w 115" name="T58"/>
              <a:gd fmla="*/ 70 h 115" name="T59"/>
              <a:gd fmla="*/ 112 w 115" name="T60"/>
              <a:gd fmla="*/ 66 h 115" name="T61"/>
              <a:gd fmla="*/ 115 w 115" name="T62"/>
              <a:gd fmla="*/ 52 h 115" name="T63"/>
              <a:gd fmla="*/ 58 w 115" name="T64"/>
              <a:gd fmla="*/ 79 h 115" name="T65"/>
              <a:gd fmla="*/ 58 w 115" name="T66"/>
              <a:gd fmla="*/ 36 h 115" name="T67"/>
              <a:gd fmla="*/ 58 w 115" name="T68"/>
              <a:gd fmla="*/ 79 h 115" name="T69"/>
              <a:gd fmla="*/ 49 w 115" name="T70"/>
              <a:gd fmla="*/ 57 h 115" name="T71"/>
              <a:gd fmla="*/ 67 w 115" name="T72"/>
              <a:gd fmla="*/ 57 h 115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115" w="115">
                <a:moveTo>
                  <a:pt x="112" y="48"/>
                </a:moveTo>
                <a:cubicBezTo>
                  <a:pt x="97" y="48"/>
                  <a:pt x="97" y="48"/>
                  <a:pt x="97" y="48"/>
                </a:cubicBezTo>
                <a:cubicBezTo>
                  <a:pt x="95" y="48"/>
                  <a:pt x="93" y="47"/>
                  <a:pt x="93" y="45"/>
                </a:cubicBezTo>
                <a:cubicBezTo>
                  <a:pt x="91" y="41"/>
                  <a:pt x="91" y="41"/>
                  <a:pt x="91" y="41"/>
                </a:cubicBezTo>
                <a:cubicBezTo>
                  <a:pt x="90" y="40"/>
                  <a:pt x="91" y="37"/>
                  <a:pt x="92" y="36"/>
                </a:cubicBezTo>
                <a:cubicBezTo>
                  <a:pt x="102" y="26"/>
                  <a:pt x="102" y="26"/>
                  <a:pt x="102" y="26"/>
                </a:cubicBezTo>
                <a:cubicBezTo>
                  <a:pt x="104" y="24"/>
                  <a:pt x="104" y="22"/>
                  <a:pt x="102" y="21"/>
                </a:cubicBezTo>
                <a:cubicBezTo>
                  <a:pt x="94" y="13"/>
                  <a:pt x="94" y="13"/>
                  <a:pt x="94" y="13"/>
                </a:cubicBezTo>
                <a:cubicBezTo>
                  <a:pt x="93" y="11"/>
                  <a:pt x="91" y="11"/>
                  <a:pt x="89" y="13"/>
                </a:cubicBezTo>
                <a:cubicBezTo>
                  <a:pt x="79" y="23"/>
                  <a:pt x="79" y="23"/>
                  <a:pt x="79" y="23"/>
                </a:cubicBezTo>
                <a:cubicBezTo>
                  <a:pt x="78" y="24"/>
                  <a:pt x="75" y="25"/>
                  <a:pt x="74" y="24"/>
                </a:cubicBezTo>
                <a:cubicBezTo>
                  <a:pt x="70" y="22"/>
                  <a:pt x="70" y="22"/>
                  <a:pt x="70" y="22"/>
                </a:cubicBezTo>
                <a:cubicBezTo>
                  <a:pt x="68" y="22"/>
                  <a:pt x="67" y="20"/>
                  <a:pt x="67" y="18"/>
                </a:cubicBezTo>
                <a:cubicBezTo>
                  <a:pt x="67" y="3"/>
                  <a:pt x="67" y="3"/>
                  <a:pt x="67" y="3"/>
                </a:cubicBezTo>
                <a:cubicBezTo>
                  <a:pt x="67" y="1"/>
                  <a:pt x="65" y="0"/>
                  <a:pt x="63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0" y="0"/>
                  <a:pt x="48" y="1"/>
                  <a:pt x="48" y="3"/>
                </a:cubicBezTo>
                <a:cubicBezTo>
                  <a:pt x="48" y="18"/>
                  <a:pt x="48" y="18"/>
                  <a:pt x="48" y="18"/>
                </a:cubicBezTo>
                <a:cubicBezTo>
                  <a:pt x="48" y="20"/>
                  <a:pt x="47" y="22"/>
                  <a:pt x="45" y="22"/>
                </a:cubicBezTo>
                <a:cubicBezTo>
                  <a:pt x="41" y="24"/>
                  <a:pt x="41" y="24"/>
                  <a:pt x="41" y="24"/>
                </a:cubicBezTo>
                <a:cubicBezTo>
                  <a:pt x="40" y="25"/>
                  <a:pt x="37" y="24"/>
                  <a:pt x="36" y="23"/>
                </a:cubicBezTo>
                <a:cubicBezTo>
                  <a:pt x="26" y="13"/>
                  <a:pt x="26" y="13"/>
                  <a:pt x="26" y="13"/>
                </a:cubicBezTo>
                <a:cubicBezTo>
                  <a:pt x="25" y="11"/>
                  <a:pt x="22" y="11"/>
                  <a:pt x="21" y="13"/>
                </a:cubicBezTo>
                <a:cubicBezTo>
                  <a:pt x="13" y="21"/>
                  <a:pt x="13" y="21"/>
                  <a:pt x="13" y="21"/>
                </a:cubicBezTo>
                <a:cubicBezTo>
                  <a:pt x="12" y="22"/>
                  <a:pt x="12" y="24"/>
                  <a:pt x="13" y="26"/>
                </a:cubicBezTo>
                <a:cubicBezTo>
                  <a:pt x="23" y="36"/>
                  <a:pt x="23" y="36"/>
                  <a:pt x="23" y="36"/>
                </a:cubicBezTo>
                <a:cubicBezTo>
                  <a:pt x="24" y="37"/>
                  <a:pt x="25" y="40"/>
                  <a:pt x="24" y="41"/>
                </a:cubicBezTo>
                <a:cubicBezTo>
                  <a:pt x="22" y="45"/>
                  <a:pt x="22" y="45"/>
                  <a:pt x="22" y="45"/>
                </a:cubicBezTo>
                <a:cubicBezTo>
                  <a:pt x="22" y="47"/>
                  <a:pt x="20" y="48"/>
                  <a:pt x="18" y="48"/>
                </a:cubicBezTo>
                <a:cubicBezTo>
                  <a:pt x="4" y="48"/>
                  <a:pt x="4" y="48"/>
                  <a:pt x="4" y="48"/>
                </a:cubicBezTo>
                <a:cubicBezTo>
                  <a:pt x="2" y="48"/>
                  <a:pt x="0" y="50"/>
                  <a:pt x="0" y="52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5"/>
                  <a:pt x="2" y="66"/>
                  <a:pt x="4" y="66"/>
                </a:cubicBezTo>
                <a:cubicBezTo>
                  <a:pt x="18" y="66"/>
                  <a:pt x="18" y="66"/>
                  <a:pt x="18" y="66"/>
                </a:cubicBezTo>
                <a:cubicBezTo>
                  <a:pt x="20" y="66"/>
                  <a:pt x="22" y="68"/>
                  <a:pt x="22" y="70"/>
                </a:cubicBezTo>
                <a:cubicBezTo>
                  <a:pt x="24" y="73"/>
                  <a:pt x="24" y="73"/>
                  <a:pt x="24" y="73"/>
                </a:cubicBezTo>
                <a:cubicBezTo>
                  <a:pt x="25" y="75"/>
                  <a:pt x="24" y="78"/>
                  <a:pt x="23" y="79"/>
                </a:cubicBezTo>
                <a:cubicBezTo>
                  <a:pt x="13" y="89"/>
                  <a:pt x="13" y="89"/>
                  <a:pt x="13" y="89"/>
                </a:cubicBezTo>
                <a:cubicBezTo>
                  <a:pt x="12" y="90"/>
                  <a:pt x="12" y="93"/>
                  <a:pt x="13" y="94"/>
                </a:cubicBezTo>
                <a:cubicBezTo>
                  <a:pt x="21" y="102"/>
                  <a:pt x="21" y="102"/>
                  <a:pt x="21" y="102"/>
                </a:cubicBezTo>
                <a:cubicBezTo>
                  <a:pt x="22" y="103"/>
                  <a:pt x="25" y="103"/>
                  <a:pt x="26" y="102"/>
                </a:cubicBezTo>
                <a:cubicBezTo>
                  <a:pt x="36" y="92"/>
                  <a:pt x="36" y="92"/>
                  <a:pt x="36" y="92"/>
                </a:cubicBezTo>
                <a:cubicBezTo>
                  <a:pt x="37" y="90"/>
                  <a:pt x="40" y="90"/>
                  <a:pt x="41" y="91"/>
                </a:cubicBezTo>
                <a:cubicBezTo>
                  <a:pt x="45" y="92"/>
                  <a:pt x="45" y="92"/>
                  <a:pt x="45" y="92"/>
                </a:cubicBezTo>
                <a:cubicBezTo>
                  <a:pt x="47" y="93"/>
                  <a:pt x="48" y="95"/>
                  <a:pt x="48" y="97"/>
                </a:cubicBezTo>
                <a:cubicBezTo>
                  <a:pt x="48" y="111"/>
                  <a:pt x="48" y="111"/>
                  <a:pt x="48" y="111"/>
                </a:cubicBezTo>
                <a:cubicBezTo>
                  <a:pt x="48" y="113"/>
                  <a:pt x="50" y="115"/>
                  <a:pt x="52" y="115"/>
                </a:cubicBezTo>
                <a:cubicBezTo>
                  <a:pt x="63" y="115"/>
                  <a:pt x="63" y="115"/>
                  <a:pt x="63" y="115"/>
                </a:cubicBezTo>
                <a:cubicBezTo>
                  <a:pt x="65" y="115"/>
                  <a:pt x="67" y="113"/>
                  <a:pt x="67" y="111"/>
                </a:cubicBezTo>
                <a:cubicBezTo>
                  <a:pt x="67" y="97"/>
                  <a:pt x="67" y="97"/>
                  <a:pt x="67" y="97"/>
                </a:cubicBezTo>
                <a:cubicBezTo>
                  <a:pt x="67" y="95"/>
                  <a:pt x="68" y="93"/>
                  <a:pt x="70" y="92"/>
                </a:cubicBezTo>
                <a:cubicBezTo>
                  <a:pt x="74" y="91"/>
                  <a:pt x="74" y="91"/>
                  <a:pt x="74" y="91"/>
                </a:cubicBezTo>
                <a:cubicBezTo>
                  <a:pt x="75" y="90"/>
                  <a:pt x="78" y="90"/>
                  <a:pt x="79" y="92"/>
                </a:cubicBezTo>
                <a:cubicBezTo>
                  <a:pt x="89" y="102"/>
                  <a:pt x="89" y="102"/>
                  <a:pt x="89" y="102"/>
                </a:cubicBezTo>
                <a:cubicBezTo>
                  <a:pt x="91" y="103"/>
                  <a:pt x="93" y="103"/>
                  <a:pt x="94" y="102"/>
                </a:cubicBezTo>
                <a:cubicBezTo>
                  <a:pt x="102" y="94"/>
                  <a:pt x="102" y="94"/>
                  <a:pt x="102" y="94"/>
                </a:cubicBezTo>
                <a:cubicBezTo>
                  <a:pt x="104" y="93"/>
                  <a:pt x="104" y="90"/>
                  <a:pt x="102" y="89"/>
                </a:cubicBezTo>
                <a:cubicBezTo>
                  <a:pt x="92" y="79"/>
                  <a:pt x="92" y="79"/>
                  <a:pt x="92" y="79"/>
                </a:cubicBezTo>
                <a:cubicBezTo>
                  <a:pt x="91" y="78"/>
                  <a:pt x="90" y="75"/>
                  <a:pt x="91" y="73"/>
                </a:cubicBezTo>
                <a:cubicBezTo>
                  <a:pt x="93" y="70"/>
                  <a:pt x="93" y="70"/>
                  <a:pt x="93" y="70"/>
                </a:cubicBezTo>
                <a:cubicBezTo>
                  <a:pt x="93" y="68"/>
                  <a:pt x="95" y="66"/>
                  <a:pt x="97" y="66"/>
                </a:cubicBezTo>
                <a:cubicBezTo>
                  <a:pt x="112" y="66"/>
                  <a:pt x="112" y="66"/>
                  <a:pt x="112" y="66"/>
                </a:cubicBezTo>
                <a:cubicBezTo>
                  <a:pt x="113" y="66"/>
                  <a:pt x="115" y="65"/>
                  <a:pt x="115" y="63"/>
                </a:cubicBezTo>
                <a:cubicBezTo>
                  <a:pt x="115" y="52"/>
                  <a:pt x="115" y="52"/>
                  <a:pt x="115" y="52"/>
                </a:cubicBezTo>
                <a:cubicBezTo>
                  <a:pt x="115" y="50"/>
                  <a:pt x="113" y="48"/>
                  <a:pt x="112" y="48"/>
                </a:cubicBezTo>
                <a:close/>
                <a:moveTo>
                  <a:pt x="58" y="79"/>
                </a:moveTo>
                <a:cubicBezTo>
                  <a:pt x="46" y="79"/>
                  <a:pt x="36" y="69"/>
                  <a:pt x="36" y="57"/>
                </a:cubicBezTo>
                <a:cubicBezTo>
                  <a:pt x="36" y="46"/>
                  <a:pt x="46" y="36"/>
                  <a:pt x="58" y="36"/>
                </a:cubicBezTo>
                <a:cubicBezTo>
                  <a:pt x="69" y="36"/>
                  <a:pt x="79" y="46"/>
                  <a:pt x="79" y="57"/>
                </a:cubicBezTo>
                <a:cubicBezTo>
                  <a:pt x="79" y="69"/>
                  <a:pt x="69" y="79"/>
                  <a:pt x="58" y="79"/>
                </a:cubicBezTo>
                <a:close/>
                <a:moveTo>
                  <a:pt x="58" y="48"/>
                </a:moveTo>
                <a:cubicBezTo>
                  <a:pt x="53" y="48"/>
                  <a:pt x="49" y="52"/>
                  <a:pt x="49" y="57"/>
                </a:cubicBezTo>
                <a:cubicBezTo>
                  <a:pt x="49" y="62"/>
                  <a:pt x="53" y="66"/>
                  <a:pt x="58" y="66"/>
                </a:cubicBezTo>
                <a:cubicBezTo>
                  <a:pt x="63" y="66"/>
                  <a:pt x="67" y="62"/>
                  <a:pt x="67" y="57"/>
                </a:cubicBezTo>
                <a:cubicBezTo>
                  <a:pt x="67" y="52"/>
                  <a:pt x="63" y="48"/>
                  <a:pt x="58" y="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  <a:latin charset="0" pitchFamily="34" typeface="Arial"/>
              <a:ea charset="-122" panose="020b0503020204020204" pitchFamily="34" typeface="微软雅黑"/>
              <a:sym charset="0" pitchFamily="34" typeface="Arial"/>
            </a:endParaRPr>
          </a:p>
        </p:txBody>
      </p:sp>
      <p:grpSp>
        <p:nvGrpSpPr>
          <p:cNvPr id="58" name="Group 13"/>
          <p:cNvGrpSpPr>
            <a:grpSpLocks noChangeAspect="1"/>
          </p:cNvGrpSpPr>
          <p:nvPr/>
        </p:nvGrpSpPr>
        <p:grpSpPr>
          <a:xfrm>
            <a:off x="3228296" y="3087446"/>
            <a:ext cx="451315" cy="456648"/>
            <a:chOff x="2426" y="2781"/>
            <a:chExt cx="593" cy="600"/>
          </a:xfrm>
          <a:solidFill>
            <a:schemeClr val="bg1"/>
          </a:solidFill>
          <a:effectLst/>
        </p:grpSpPr>
        <p:sp>
          <p:nvSpPr>
            <p:cNvPr id="59" name="Freeform 14"/>
            <p:cNvSpPr/>
            <p:nvPr/>
          </p:nvSpPr>
          <p:spPr bwMode="auto">
            <a:xfrm>
              <a:off x="2442" y="2805"/>
              <a:ext cx="577" cy="576"/>
            </a:xfrm>
            <a:custGeom>
              <a:gdLst>
                <a:gd fmla="*/ 0 w 241" name="T0"/>
                <a:gd fmla="*/ 115 h 241" name="T1"/>
                <a:gd fmla="*/ 0 w 241" name="T2"/>
                <a:gd fmla="*/ 121 h 241" name="T3"/>
                <a:gd fmla="*/ 121 w 241" name="T4"/>
                <a:gd fmla="*/ 241 h 241" name="T5"/>
                <a:gd fmla="*/ 241 w 241" name="T6"/>
                <a:gd fmla="*/ 121 h 241" name="T7"/>
                <a:gd fmla="*/ 121 w 241" name="T8"/>
                <a:gd fmla="*/ 0 h 241" name="T9"/>
                <a:gd fmla="*/ 121 w 241" name="T10"/>
                <a:gd fmla="*/ 115 h 241" name="T11"/>
                <a:gd fmla="*/ 0 w 241" name="T12"/>
                <a:gd fmla="*/ 115 h 24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41" w="241">
                  <a:moveTo>
                    <a:pt x="0" y="115"/>
                  </a:moveTo>
                  <a:cubicBezTo>
                    <a:pt x="0" y="117"/>
                    <a:pt x="0" y="119"/>
                    <a:pt x="0" y="121"/>
                  </a:cubicBezTo>
                  <a:cubicBezTo>
                    <a:pt x="0" y="187"/>
                    <a:pt x="54" y="241"/>
                    <a:pt x="121" y="241"/>
                  </a:cubicBezTo>
                  <a:cubicBezTo>
                    <a:pt x="187" y="241"/>
                    <a:pt x="241" y="187"/>
                    <a:pt x="241" y="121"/>
                  </a:cubicBezTo>
                  <a:cubicBezTo>
                    <a:pt x="241" y="54"/>
                    <a:pt x="187" y="0"/>
                    <a:pt x="121" y="0"/>
                  </a:cubicBezTo>
                  <a:cubicBezTo>
                    <a:pt x="121" y="115"/>
                    <a:pt x="121" y="115"/>
                    <a:pt x="121" y="115"/>
                  </a:cubicBezTo>
                  <a:lnTo>
                    <a:pt x="0" y="1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  <a:latin charset="0" pitchFamily="34" typeface="Arial"/>
                <a:ea charset="-122" panose="020b0503020204020204" pitchFamily="34" typeface="微软雅黑"/>
                <a:sym charset="0" pitchFamily="34" typeface="Arial"/>
              </a:endParaRPr>
            </a:p>
          </p:txBody>
        </p:sp>
        <p:sp>
          <p:nvSpPr>
            <p:cNvPr id="60" name="Freeform 15"/>
            <p:cNvSpPr>
              <a:spLocks noEditPoints="1"/>
            </p:cNvSpPr>
            <p:nvPr/>
          </p:nvSpPr>
          <p:spPr bwMode="auto">
            <a:xfrm>
              <a:off x="2426" y="2781"/>
              <a:ext cx="275" cy="273"/>
            </a:xfrm>
            <a:custGeom>
              <a:gdLst>
                <a:gd fmla="*/ 0 w 115" name="T0"/>
                <a:gd fmla="*/ 114 h 114" name="T1"/>
                <a:gd fmla="*/ 115 w 115" name="T2"/>
                <a:gd fmla="*/ 114 h 114" name="T3"/>
                <a:gd fmla="*/ 115 w 115" name="T4"/>
                <a:gd fmla="*/ 0 h 114" name="T5"/>
                <a:gd fmla="*/ 0 w 115" name="T6"/>
                <a:gd fmla="*/ 114 h 114" name="T7"/>
                <a:gd fmla="*/ 15 w 115" name="T8"/>
                <a:gd fmla="*/ 104 h 114" name="T9"/>
                <a:gd fmla="*/ 104 w 115" name="T10"/>
                <a:gd fmla="*/ 14 h 114" name="T11"/>
                <a:gd fmla="*/ 104 w 115" name="T12"/>
                <a:gd fmla="*/ 104 h 114" name="T13"/>
                <a:gd fmla="*/ 15 w 115" name="T14"/>
                <a:gd fmla="*/ 104 h 11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14" w="115">
                  <a:moveTo>
                    <a:pt x="0" y="114"/>
                  </a:moveTo>
                  <a:cubicBezTo>
                    <a:pt x="115" y="114"/>
                    <a:pt x="115" y="114"/>
                    <a:pt x="115" y="114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51" y="0"/>
                    <a:pt x="0" y="51"/>
                    <a:pt x="0" y="114"/>
                  </a:cubicBezTo>
                  <a:close/>
                  <a:moveTo>
                    <a:pt x="15" y="104"/>
                  </a:moveTo>
                  <a:cubicBezTo>
                    <a:pt x="15" y="54"/>
                    <a:pt x="55" y="14"/>
                    <a:pt x="104" y="14"/>
                  </a:cubicBezTo>
                  <a:cubicBezTo>
                    <a:pt x="104" y="104"/>
                    <a:pt x="104" y="104"/>
                    <a:pt x="104" y="104"/>
                  </a:cubicBezTo>
                  <a:lnTo>
                    <a:pt x="15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black"/>
                </a:solidFill>
                <a:latin charset="0" pitchFamily="34" typeface="Arial"/>
                <a:ea charset="-122" panose="020b0503020204020204" pitchFamily="34" typeface="微软雅黑"/>
                <a:sym charset="0" pitchFamily="34" typeface="Arial"/>
              </a:endParaRPr>
            </a:p>
          </p:txBody>
        </p:sp>
      </p:grpSp>
    </p:spTree>
    <p:custDataLst>
      <p:tags r:id="rId3"/>
    </p:custDataLst>
    <p:extLst>
      <p:ext uri="{BB962C8B-B14F-4D97-AF65-F5344CB8AC3E}">
        <p14:creationId val="742739341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grpId="0" id="3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33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34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35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1850"/>
                            </p:stCondLst>
                            <p:childTnLst>
                              <p:par>
                                <p:cTn fill="hold" grpId="0" id="37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9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3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4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2350"/>
                            </p:stCondLst>
                            <p:childTnLst>
                              <p:par>
                                <p:cTn fill="hold" id="46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2850"/>
                            </p:stCondLst>
                            <p:childTnLst>
                              <p:par>
                                <p:cTn fill="hold" id="5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5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5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55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fill="hold" grpId="0" id="57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9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6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63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64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fill="hold" grpId="0" id="6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fill="hold" id="7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73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74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75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4350"/>
                            </p:stCondLst>
                            <p:childTnLst>
                              <p:par>
                                <p:cTn fill="hold" grpId="0" id="77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9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8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3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84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5" nodeType="afterGroup">
                            <p:stCondLst>
                              <p:cond delay="4850"/>
                            </p:stCondLst>
                            <p:childTnLst>
                              <p:par>
                                <p:cTn fill="hold" id="86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9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0" nodeType="afterGroup">
                            <p:stCondLst>
                              <p:cond delay="5350"/>
                            </p:stCondLst>
                            <p:childTnLst>
                              <p:par>
                                <p:cTn fill="hold" id="9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93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94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95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6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fill="hold" grpId="0" id="97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9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3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04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5" nodeType="afterGroup">
                            <p:stCondLst>
                              <p:cond delay="6100"/>
                            </p:stCondLst>
                            <p:childTnLst>
                              <p:par>
                                <p:cTn fill="hold" grpId="0" id="10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0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47"/>
      <p:bldP grpId="0" spid="48"/>
      <p:bldP grpId="0" spid="49"/>
      <p:bldP grpId="0" spid="50"/>
      <p:bldP grpId="0" spid="51"/>
      <p:bldP grpId="0" spid="52"/>
      <p:bldP grpId="0" spid="53"/>
      <p:bldP grpId="0" spid="54"/>
      <p:bldP grpId="0" spid="38"/>
      <p:bldP grpId="0" spid="39"/>
      <p:bldP grpId="0" spid="24"/>
      <p:bldP grpId="0" spid="44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4" name="TextBox 93"/>
          <p:cNvSpPr txBox="1"/>
          <p:nvPr/>
        </p:nvSpPr>
        <p:spPr>
          <a:xfrm>
            <a:off x="4828355" y="2162071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pc="300" sz="2000">
                <a:latin charset="-122" pitchFamily="2" typeface="方正兰亭细黑_GBK"/>
                <a:ea charset="-122" pitchFamily="2" typeface="方正兰亭细黑_GBK"/>
              </a:rPr>
              <a:t>岗位认知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4828355" y="2694582"/>
            <a:ext cx="1716405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POST COGNTIVE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2980431" y="1940247"/>
            <a:ext cx="1301106" cy="1301106"/>
            <a:chOff x="2683251" y="1980687"/>
            <a:chExt cx="1301106" cy="1301106"/>
          </a:xfrm>
          <a:effectLst>
            <a:outerShdw algn="tr" blurRad="2540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88" name="椭圆 87"/>
            <p:cNvSpPr/>
            <p:nvPr/>
          </p:nvSpPr>
          <p:spPr>
            <a:xfrm>
              <a:off x="2683251" y="1980687"/>
              <a:ext cx="1301106" cy="1301106"/>
            </a:xfrm>
            <a:prstGeom prst="ellipse">
              <a:avLst/>
            </a:prstGeom>
            <a:solidFill>
              <a:srgbClr val="FF99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002623" y="2185262"/>
              <a:ext cx="521018" cy="8229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4800">
                  <a:solidFill>
                    <a:schemeClr val="bg1"/>
                  </a:solidFill>
                  <a:latin charset="0" pitchFamily="2" typeface="Watford DB"/>
                  <a:ea charset="-122" pitchFamily="50" typeface="造字工房劲黑（非商用）常规体"/>
                </a:rPr>
                <a:t>2</a:t>
              </a:r>
            </a:p>
          </p:txBody>
        </p:sp>
      </p:grpSp>
      <p:cxnSp>
        <p:nvCxnSpPr>
          <p:cNvPr id="38" name="直接连接符 37"/>
          <p:cNvCxnSpPr/>
          <p:nvPr/>
        </p:nvCxnSpPr>
        <p:spPr>
          <a:xfrm flipH="1" flipV="1">
            <a:off x="4572000" y="1940247"/>
            <a:ext cx="0" cy="130110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</p:spTree>
    <p:custDataLst>
      <p:tags r:id="rId3"/>
    </p:custDataLst>
    <p:extLst>
      <p:ext uri="{BB962C8B-B14F-4D97-AF65-F5344CB8AC3E}">
        <p14:creationId val="2521271385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1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2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4"/>
      <p:bldP grpId="0" spid="116"/>
      <p:bldP grpId="0" spid="10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7" name="直接连接符 6"/>
          <p:cNvCxnSpPr/>
          <p:nvPr/>
        </p:nvCxnSpPr>
        <p:spPr>
          <a:xfrm>
            <a:off x="515257" y="624114"/>
            <a:ext cx="811348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椭圆 102"/>
          <p:cNvSpPr/>
          <p:nvPr/>
        </p:nvSpPr>
        <p:spPr>
          <a:xfrm>
            <a:off x="646880" y="242192"/>
            <a:ext cx="274777" cy="274777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algn="tr" blurRad="254000" dir="8100000" dist="127000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TextBox 93"/>
          <p:cNvSpPr txBox="1"/>
          <p:nvPr/>
        </p:nvSpPr>
        <p:spPr>
          <a:xfrm>
            <a:off x="908957" y="206330"/>
            <a:ext cx="135128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pc="300" sz="2000">
                <a:latin charset="-122" pitchFamily="2" typeface="方正兰亭细黑_GBK"/>
                <a:ea charset="-122" pitchFamily="2" typeface="方正兰亭细黑_GBK"/>
              </a:rPr>
              <a:t>知识技能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441102" y="267886"/>
            <a:ext cx="1335405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rgbClr val="C00000"/>
                </a:solidFill>
                <a:latin charset="-128" panose="020b0604030504040204" pitchFamily="34" typeface="Meiryo UI"/>
                <a:ea charset="-128" panose="020b0604030504040204" pitchFamily="34" typeface="Meiryo UI"/>
              </a:rPr>
              <a:t>KNOWLEDGE</a:t>
            </a:r>
          </a:p>
        </p:txBody>
      </p:sp>
      <p:cxnSp>
        <p:nvCxnSpPr>
          <p:cNvPr id="14" name="直接连接符 13"/>
          <p:cNvCxnSpPr/>
          <p:nvPr/>
        </p:nvCxnSpPr>
        <p:spPr>
          <a:xfrm flipH="1">
            <a:off x="2307128" y="288299"/>
            <a:ext cx="0" cy="208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61783" y="2359241"/>
            <a:ext cx="18084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人力资源管理意识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1783" y="3000409"/>
            <a:ext cx="18084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6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专业的知识与技能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56326" y="3242506"/>
            <a:ext cx="12496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人文素质修养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656326" y="2136255"/>
            <a:ext cx="10718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良好的心态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56326" y="2873755"/>
            <a:ext cx="1427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全面的知识结构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656326" y="2505005"/>
            <a:ext cx="1427480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1400">
                <a:solidFill>
                  <a:srgbClr val="C00000"/>
                </a:solidFill>
                <a:latin charset="2" pitchFamily="2" typeface="方正兰亭细黑_GBK_M"/>
                <a:ea charset="2" pitchFamily="2" typeface="方正兰亭细黑_GBK_M"/>
                <a:cs charset="2" pitchFamily="2" typeface="方正兰亭细黑_GBK_M"/>
              </a:rPr>
              <a:t>持之以恒的毅力</a:t>
            </a:r>
          </a:p>
        </p:txBody>
      </p:sp>
      <p:sp>
        <p:nvSpPr>
          <p:cNvPr id="63" name="椭圆 62"/>
          <p:cNvSpPr/>
          <p:nvPr/>
        </p:nvSpPr>
        <p:spPr>
          <a:xfrm>
            <a:off x="2652567" y="2088733"/>
            <a:ext cx="1423450" cy="1423450"/>
          </a:xfrm>
          <a:prstGeom prst="ellipse">
            <a:avLst/>
          </a:prstGeom>
          <a:solidFill>
            <a:srgbClr val="FF5050"/>
          </a:solidFill>
          <a:ln>
            <a:noFill/>
          </a:ln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" name="组合 3"/>
          <p:cNvGrpSpPr/>
          <p:nvPr/>
        </p:nvGrpSpPr>
        <p:grpSpPr>
          <a:xfrm>
            <a:off x="3702615" y="2622833"/>
            <a:ext cx="1604974" cy="368530"/>
            <a:chOff x="3838575" y="2712368"/>
            <a:chExt cx="1604974" cy="368530"/>
          </a:xfrm>
        </p:grpSpPr>
        <p:cxnSp>
          <p:nvCxnSpPr>
            <p:cNvPr id="68" name="直接连接符 67"/>
            <p:cNvCxnSpPr/>
            <p:nvPr/>
          </p:nvCxnSpPr>
          <p:spPr>
            <a:xfrm>
              <a:off x="3838575" y="2892218"/>
              <a:ext cx="593181" cy="0"/>
            </a:xfrm>
            <a:prstGeom prst="line">
              <a:avLst/>
            </a:prstGeom>
            <a:ln w="76200">
              <a:solidFill>
                <a:srgbClr val="FF5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连接符 68"/>
            <p:cNvCxnSpPr/>
            <p:nvPr/>
          </p:nvCxnSpPr>
          <p:spPr>
            <a:xfrm>
              <a:off x="4952634" y="2911353"/>
              <a:ext cx="490915" cy="0"/>
            </a:xfrm>
            <a:prstGeom prst="line">
              <a:avLst/>
            </a:prstGeom>
            <a:ln w="76200">
              <a:solidFill>
                <a:srgbClr val="FF5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连接符 69"/>
            <p:cNvCxnSpPr/>
            <p:nvPr/>
          </p:nvCxnSpPr>
          <p:spPr>
            <a:xfrm flipV="1">
              <a:off x="4405565" y="2712368"/>
              <a:ext cx="186017" cy="189461"/>
            </a:xfrm>
            <a:prstGeom prst="line">
              <a:avLst/>
            </a:prstGeom>
            <a:ln w="76200">
              <a:solidFill>
                <a:srgbClr val="FF5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/>
            <p:cNvCxnSpPr/>
            <p:nvPr/>
          </p:nvCxnSpPr>
          <p:spPr>
            <a:xfrm flipV="1">
              <a:off x="4807526" y="2899283"/>
              <a:ext cx="171299" cy="174470"/>
            </a:xfrm>
            <a:prstGeom prst="line">
              <a:avLst/>
            </a:prstGeom>
            <a:ln w="76200">
              <a:solidFill>
                <a:srgbClr val="FF5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连接符 71"/>
            <p:cNvCxnSpPr/>
            <p:nvPr/>
          </p:nvCxnSpPr>
          <p:spPr>
            <a:xfrm flipH="1" flipV="1">
              <a:off x="4543202" y="2717130"/>
              <a:ext cx="316707" cy="363768"/>
            </a:xfrm>
            <a:prstGeom prst="line">
              <a:avLst/>
            </a:prstGeom>
            <a:ln w="76200">
              <a:solidFill>
                <a:srgbClr val="FF5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组合 63"/>
          <p:cNvGrpSpPr/>
          <p:nvPr/>
        </p:nvGrpSpPr>
        <p:grpSpPr>
          <a:xfrm>
            <a:off x="5041985" y="2086579"/>
            <a:ext cx="1402358" cy="1402358"/>
            <a:chOff x="304800" y="673100"/>
            <a:chExt cx="4000500" cy="4000500"/>
          </a:xfrm>
          <a:effectLst>
            <a:outerShdw algn="tr" blurRad="444500" dir="8100000" dist="254000" rotWithShape="0">
              <a:prstClr val="black">
                <a:alpha val="50000"/>
              </a:prstClr>
            </a:outerShdw>
          </a:effectLst>
        </p:grpSpPr>
        <p:sp>
          <p:nvSpPr>
            <p:cNvPr id="65" name="同心圆 6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fmla="val 4879" name="adj"/>
              </a:avLst>
            </a:prstGeom>
            <a:gradFill>
              <a:gsLst>
                <a:gs pos="0">
                  <a:srgbClr val="FF9933"/>
                </a:gs>
                <a:gs pos="100000">
                  <a:srgbClr val="FFC000"/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66" name="椭圆 65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rgbClr val="FF9933"/>
                </a:gs>
                <a:gs pos="100000">
                  <a:srgbClr val="FFC000"/>
                </a:gs>
              </a:gsLst>
              <a:lin ang="6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/>
              <a:t>延时符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5447293" y="2444032"/>
            <a:ext cx="591742" cy="585640"/>
            <a:chOff x="6967126" y="4092464"/>
            <a:chExt cx="453105" cy="448433"/>
          </a:xfrm>
          <a:solidFill>
            <a:schemeClr val="bg1"/>
          </a:solidFill>
          <a:effectLst/>
        </p:grpSpPr>
        <p:sp>
          <p:nvSpPr>
            <p:cNvPr id="28" name="Freeform 136"/>
            <p:cNvSpPr/>
            <p:nvPr/>
          </p:nvSpPr>
          <p:spPr bwMode="auto">
            <a:xfrm>
              <a:off x="6967126" y="4343773"/>
              <a:ext cx="453105" cy="197124"/>
            </a:xfrm>
            <a:custGeom>
              <a:gdLst>
                <a:gd fmla="*/ 103 w 205" name="T0"/>
                <a:gd fmla="*/ 19 h 89" name="T1"/>
                <a:gd fmla="*/ 47 w 205" name="T2"/>
                <a:gd fmla="*/ 0 h 89" name="T3"/>
                <a:gd fmla="*/ 0 w 205" name="T4"/>
                <a:gd fmla="*/ 0 h 89" name="T5"/>
                <a:gd fmla="*/ 0 w 205" name="T6"/>
                <a:gd fmla="*/ 67 h 89" name="T7"/>
                <a:gd fmla="*/ 22 w 205" name="T8"/>
                <a:gd fmla="*/ 89 h 89" name="T9"/>
                <a:gd fmla="*/ 183 w 205" name="T10"/>
                <a:gd fmla="*/ 89 h 89" name="T11"/>
                <a:gd fmla="*/ 205 w 205" name="T12"/>
                <a:gd fmla="*/ 67 h 89" name="T13"/>
                <a:gd fmla="*/ 205 w 205" name="T14"/>
                <a:gd fmla="*/ 0 h 89" name="T15"/>
                <a:gd fmla="*/ 158 w 205" name="T16"/>
                <a:gd fmla="*/ 0 h 89" name="T17"/>
                <a:gd fmla="*/ 103 w 205" name="T18"/>
                <a:gd fmla="*/ 19 h 8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9" w="205">
                  <a:moveTo>
                    <a:pt x="103" y="19"/>
                  </a:moveTo>
                  <a:cubicBezTo>
                    <a:pt x="82" y="19"/>
                    <a:pt x="62" y="12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9"/>
                    <a:pt x="10" y="89"/>
                    <a:pt x="22" y="89"/>
                  </a:cubicBezTo>
                  <a:cubicBezTo>
                    <a:pt x="183" y="89"/>
                    <a:pt x="183" y="89"/>
                    <a:pt x="183" y="89"/>
                  </a:cubicBezTo>
                  <a:cubicBezTo>
                    <a:pt x="195" y="89"/>
                    <a:pt x="205" y="79"/>
                    <a:pt x="205" y="67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43" y="12"/>
                    <a:pt x="124" y="19"/>
                    <a:pt x="10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  <p:sp>
          <p:nvSpPr>
            <p:cNvPr id="29" name="Freeform 137"/>
            <p:cNvSpPr>
              <a:spLocks noEditPoints="1"/>
            </p:cNvSpPr>
            <p:nvPr/>
          </p:nvSpPr>
          <p:spPr bwMode="auto">
            <a:xfrm>
              <a:off x="6967126" y="4092464"/>
              <a:ext cx="453105" cy="260652"/>
            </a:xfrm>
            <a:custGeom>
              <a:gdLst>
                <a:gd fmla="*/ 183 w 205" name="T0"/>
                <a:gd fmla="*/ 42 h 118" name="T1"/>
                <a:gd fmla="*/ 180 w 205" name="T2"/>
                <a:gd fmla="*/ 42 h 118" name="T3"/>
                <a:gd fmla="*/ 154 w 205" name="T4"/>
                <a:gd fmla="*/ 42 h 118" name="T5"/>
                <a:gd fmla="*/ 154 w 205" name="T6"/>
                <a:gd fmla="*/ 22 h 118" name="T7"/>
                <a:gd fmla="*/ 132 w 205" name="T8"/>
                <a:gd fmla="*/ 0 h 118" name="T9"/>
                <a:gd fmla="*/ 73 w 205" name="T10"/>
                <a:gd fmla="*/ 0 h 118" name="T11"/>
                <a:gd fmla="*/ 51 w 205" name="T12"/>
                <a:gd fmla="*/ 22 h 118" name="T13"/>
                <a:gd fmla="*/ 51 w 205" name="T14"/>
                <a:gd fmla="*/ 42 h 118" name="T15"/>
                <a:gd fmla="*/ 25 w 205" name="T16"/>
                <a:gd fmla="*/ 42 h 118" name="T17"/>
                <a:gd fmla="*/ 22 w 205" name="T18"/>
                <a:gd fmla="*/ 42 h 118" name="T19"/>
                <a:gd fmla="*/ 0 w 205" name="T20"/>
                <a:gd fmla="*/ 64 h 118" name="T21"/>
                <a:gd fmla="*/ 0 w 205" name="T22"/>
                <a:gd fmla="*/ 101 h 118" name="T23"/>
                <a:gd fmla="*/ 54 w 205" name="T24"/>
                <a:gd fmla="*/ 101 h 118" name="T25"/>
                <a:gd fmla="*/ 103 w 205" name="T26"/>
                <a:gd fmla="*/ 118 h 118" name="T27"/>
                <a:gd fmla="*/ 151 w 205" name="T28"/>
                <a:gd fmla="*/ 101 h 118" name="T29"/>
                <a:gd fmla="*/ 205 w 205" name="T30"/>
                <a:gd fmla="*/ 101 h 118" name="T31"/>
                <a:gd fmla="*/ 205 w 205" name="T32"/>
                <a:gd fmla="*/ 64 h 118" name="T33"/>
                <a:gd fmla="*/ 183 w 205" name="T34"/>
                <a:gd fmla="*/ 42 h 118" name="T35"/>
                <a:gd fmla="*/ 67 w 205" name="T36"/>
                <a:gd fmla="*/ 26 h 118" name="T37"/>
                <a:gd fmla="*/ 67 w 205" name="T38"/>
                <a:gd fmla="*/ 22 h 118" name="T39"/>
                <a:gd fmla="*/ 73 w 205" name="T40"/>
                <a:gd fmla="*/ 17 h 118" name="T41"/>
                <a:gd fmla="*/ 132 w 205" name="T42"/>
                <a:gd fmla="*/ 17 h 118" name="T43"/>
                <a:gd fmla="*/ 138 w 205" name="T44"/>
                <a:gd fmla="*/ 22 h 118" name="T45"/>
                <a:gd fmla="*/ 138 w 205" name="T46"/>
                <a:gd fmla="*/ 26 h 118" name="T47"/>
                <a:gd fmla="*/ 138 w 205" name="T48"/>
                <a:gd fmla="*/ 42 h 118" name="T49"/>
                <a:gd fmla="*/ 67 w 205" name="T50"/>
                <a:gd fmla="*/ 42 h 118" name="T51"/>
                <a:gd fmla="*/ 67 w 205" name="T52"/>
                <a:gd fmla="*/ 26 h 118" name="T53"/>
                <a:gd fmla="*/ 101 w 205" name="T54"/>
                <a:gd fmla="*/ 101 h 118" name="T55"/>
                <a:gd fmla="*/ 85 w 205" name="T56"/>
                <a:gd fmla="*/ 86 h 118" name="T57"/>
                <a:gd fmla="*/ 101 w 205" name="T58"/>
                <a:gd fmla="*/ 70 h 118" name="T59"/>
                <a:gd fmla="*/ 117 w 205" name="T60"/>
                <a:gd fmla="*/ 86 h 118" name="T61"/>
                <a:gd fmla="*/ 101 w 205" name="T62"/>
                <a:gd fmla="*/ 101 h 118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18" w="205">
                  <a:moveTo>
                    <a:pt x="183" y="42"/>
                  </a:moveTo>
                  <a:cubicBezTo>
                    <a:pt x="180" y="42"/>
                    <a:pt x="180" y="42"/>
                    <a:pt x="180" y="42"/>
                  </a:cubicBezTo>
                  <a:cubicBezTo>
                    <a:pt x="154" y="42"/>
                    <a:pt x="154" y="42"/>
                    <a:pt x="154" y="42"/>
                  </a:cubicBezTo>
                  <a:cubicBezTo>
                    <a:pt x="154" y="22"/>
                    <a:pt x="154" y="22"/>
                    <a:pt x="154" y="22"/>
                  </a:cubicBezTo>
                  <a:cubicBezTo>
                    <a:pt x="154" y="10"/>
                    <a:pt x="144" y="0"/>
                    <a:pt x="132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61" y="0"/>
                    <a:pt x="51" y="10"/>
                    <a:pt x="51" y="2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10" y="42"/>
                    <a:pt x="0" y="52"/>
                    <a:pt x="0" y="64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54" y="101"/>
                    <a:pt x="54" y="101"/>
                    <a:pt x="54" y="101"/>
                  </a:cubicBezTo>
                  <a:cubicBezTo>
                    <a:pt x="67" y="112"/>
                    <a:pt x="84" y="118"/>
                    <a:pt x="103" y="118"/>
                  </a:cubicBezTo>
                  <a:cubicBezTo>
                    <a:pt x="121" y="118"/>
                    <a:pt x="138" y="112"/>
                    <a:pt x="151" y="101"/>
                  </a:cubicBezTo>
                  <a:cubicBezTo>
                    <a:pt x="205" y="101"/>
                    <a:pt x="205" y="101"/>
                    <a:pt x="205" y="101"/>
                  </a:cubicBezTo>
                  <a:cubicBezTo>
                    <a:pt x="205" y="64"/>
                    <a:pt x="205" y="64"/>
                    <a:pt x="205" y="64"/>
                  </a:cubicBezTo>
                  <a:cubicBezTo>
                    <a:pt x="205" y="52"/>
                    <a:pt x="195" y="42"/>
                    <a:pt x="183" y="42"/>
                  </a:cubicBezTo>
                  <a:close/>
                  <a:moveTo>
                    <a:pt x="67" y="26"/>
                  </a:moveTo>
                  <a:cubicBezTo>
                    <a:pt x="67" y="22"/>
                    <a:pt x="67" y="22"/>
                    <a:pt x="67" y="22"/>
                  </a:cubicBezTo>
                  <a:cubicBezTo>
                    <a:pt x="67" y="19"/>
                    <a:pt x="70" y="17"/>
                    <a:pt x="73" y="17"/>
                  </a:cubicBezTo>
                  <a:cubicBezTo>
                    <a:pt x="132" y="17"/>
                    <a:pt x="132" y="17"/>
                    <a:pt x="132" y="17"/>
                  </a:cubicBezTo>
                  <a:cubicBezTo>
                    <a:pt x="135" y="17"/>
                    <a:pt x="138" y="19"/>
                    <a:pt x="138" y="22"/>
                  </a:cubicBezTo>
                  <a:cubicBezTo>
                    <a:pt x="138" y="26"/>
                    <a:pt x="138" y="26"/>
                    <a:pt x="138" y="26"/>
                  </a:cubicBezTo>
                  <a:cubicBezTo>
                    <a:pt x="138" y="42"/>
                    <a:pt x="138" y="42"/>
                    <a:pt x="138" y="42"/>
                  </a:cubicBezTo>
                  <a:cubicBezTo>
                    <a:pt x="67" y="42"/>
                    <a:pt x="67" y="42"/>
                    <a:pt x="67" y="42"/>
                  </a:cubicBezTo>
                  <a:lnTo>
                    <a:pt x="67" y="26"/>
                  </a:lnTo>
                  <a:close/>
                  <a:moveTo>
                    <a:pt x="101" y="101"/>
                  </a:moveTo>
                  <a:cubicBezTo>
                    <a:pt x="92" y="101"/>
                    <a:pt x="85" y="94"/>
                    <a:pt x="85" y="86"/>
                  </a:cubicBezTo>
                  <a:cubicBezTo>
                    <a:pt x="85" y="77"/>
                    <a:pt x="92" y="70"/>
                    <a:pt x="101" y="70"/>
                  </a:cubicBezTo>
                  <a:cubicBezTo>
                    <a:pt x="110" y="70"/>
                    <a:pt x="117" y="77"/>
                    <a:pt x="117" y="86"/>
                  </a:cubicBezTo>
                  <a:cubicBezTo>
                    <a:pt x="117" y="94"/>
                    <a:pt x="110" y="101"/>
                    <a:pt x="101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2000">
                <a:solidFill>
                  <a:prstClr val="black"/>
                </a:solidFill>
                <a:latin charset="-122" panose="02000000000000000000" pitchFamily="2" typeface="方正兰亭粗黑_GBK"/>
                <a:ea charset="-122" panose="02000000000000000000" pitchFamily="2" typeface="方正兰亭粗黑_GBK"/>
              </a:endParaRPr>
            </a:p>
          </p:txBody>
        </p:sp>
      </p:grpSp>
      <p:sp>
        <p:nvSpPr>
          <p:cNvPr id="40" name="Freeform 108"/>
          <p:cNvSpPr>
            <a:spLocks noEditPoints="1"/>
          </p:cNvSpPr>
          <p:nvPr/>
        </p:nvSpPr>
        <p:spPr bwMode="auto">
          <a:xfrm>
            <a:off x="3026104" y="2454310"/>
            <a:ext cx="697891" cy="700395"/>
          </a:xfrm>
          <a:custGeom>
            <a:gdLst>
              <a:gd fmla="*/ 97 w 115" name="T0"/>
              <a:gd fmla="*/ 48 h 115" name="T1"/>
              <a:gd fmla="*/ 91 w 115" name="T2"/>
              <a:gd fmla="*/ 41 h 115" name="T3"/>
              <a:gd fmla="*/ 102 w 115" name="T4"/>
              <a:gd fmla="*/ 26 h 115" name="T5"/>
              <a:gd fmla="*/ 94 w 115" name="T6"/>
              <a:gd fmla="*/ 13 h 115" name="T7"/>
              <a:gd fmla="*/ 79 w 115" name="T8"/>
              <a:gd fmla="*/ 23 h 115" name="T9"/>
              <a:gd fmla="*/ 70 w 115" name="T10"/>
              <a:gd fmla="*/ 22 h 115" name="T11"/>
              <a:gd fmla="*/ 67 w 115" name="T12"/>
              <a:gd fmla="*/ 3 h 115" name="T13"/>
              <a:gd fmla="*/ 52 w 115" name="T14"/>
              <a:gd fmla="*/ 0 h 115" name="T15"/>
              <a:gd fmla="*/ 48 w 115" name="T16"/>
              <a:gd fmla="*/ 18 h 115" name="T17"/>
              <a:gd fmla="*/ 41 w 115" name="T18"/>
              <a:gd fmla="*/ 24 h 115" name="T19"/>
              <a:gd fmla="*/ 26 w 115" name="T20"/>
              <a:gd fmla="*/ 13 h 115" name="T21"/>
              <a:gd fmla="*/ 13 w 115" name="T22"/>
              <a:gd fmla="*/ 21 h 115" name="T23"/>
              <a:gd fmla="*/ 23 w 115" name="T24"/>
              <a:gd fmla="*/ 36 h 115" name="T25"/>
              <a:gd fmla="*/ 22 w 115" name="T26"/>
              <a:gd fmla="*/ 45 h 115" name="T27"/>
              <a:gd fmla="*/ 4 w 115" name="T28"/>
              <a:gd fmla="*/ 48 h 115" name="T29"/>
              <a:gd fmla="*/ 0 w 115" name="T30"/>
              <a:gd fmla="*/ 63 h 115" name="T31"/>
              <a:gd fmla="*/ 18 w 115" name="T32"/>
              <a:gd fmla="*/ 66 h 115" name="T33"/>
              <a:gd fmla="*/ 24 w 115" name="T34"/>
              <a:gd fmla="*/ 73 h 115" name="T35"/>
              <a:gd fmla="*/ 13 w 115" name="T36"/>
              <a:gd fmla="*/ 89 h 115" name="T37"/>
              <a:gd fmla="*/ 21 w 115" name="T38"/>
              <a:gd fmla="*/ 102 h 115" name="T39"/>
              <a:gd fmla="*/ 36 w 115" name="T40"/>
              <a:gd fmla="*/ 92 h 115" name="T41"/>
              <a:gd fmla="*/ 45 w 115" name="T42"/>
              <a:gd fmla="*/ 92 h 115" name="T43"/>
              <a:gd fmla="*/ 48 w 115" name="T44"/>
              <a:gd fmla="*/ 111 h 115" name="T45"/>
              <a:gd fmla="*/ 63 w 115" name="T46"/>
              <a:gd fmla="*/ 115 h 115" name="T47"/>
              <a:gd fmla="*/ 67 w 115" name="T48"/>
              <a:gd fmla="*/ 97 h 115" name="T49"/>
              <a:gd fmla="*/ 74 w 115" name="T50"/>
              <a:gd fmla="*/ 91 h 115" name="T51"/>
              <a:gd fmla="*/ 89 w 115" name="T52"/>
              <a:gd fmla="*/ 102 h 115" name="T53"/>
              <a:gd fmla="*/ 102 w 115" name="T54"/>
              <a:gd fmla="*/ 94 h 115" name="T55"/>
              <a:gd fmla="*/ 92 w 115" name="T56"/>
              <a:gd fmla="*/ 79 h 115" name="T57"/>
              <a:gd fmla="*/ 93 w 115" name="T58"/>
              <a:gd fmla="*/ 70 h 115" name="T59"/>
              <a:gd fmla="*/ 112 w 115" name="T60"/>
              <a:gd fmla="*/ 66 h 115" name="T61"/>
              <a:gd fmla="*/ 115 w 115" name="T62"/>
              <a:gd fmla="*/ 52 h 115" name="T63"/>
              <a:gd fmla="*/ 58 w 115" name="T64"/>
              <a:gd fmla="*/ 79 h 115" name="T65"/>
              <a:gd fmla="*/ 58 w 115" name="T66"/>
              <a:gd fmla="*/ 36 h 115" name="T67"/>
              <a:gd fmla="*/ 58 w 115" name="T68"/>
              <a:gd fmla="*/ 79 h 115" name="T69"/>
              <a:gd fmla="*/ 49 w 115" name="T70"/>
              <a:gd fmla="*/ 57 h 115" name="T71"/>
              <a:gd fmla="*/ 67 w 115" name="T72"/>
              <a:gd fmla="*/ 57 h 115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115" w="115">
                <a:moveTo>
                  <a:pt x="112" y="48"/>
                </a:moveTo>
                <a:cubicBezTo>
                  <a:pt x="97" y="48"/>
                  <a:pt x="97" y="48"/>
                  <a:pt x="97" y="48"/>
                </a:cubicBezTo>
                <a:cubicBezTo>
                  <a:pt x="95" y="48"/>
                  <a:pt x="93" y="47"/>
                  <a:pt x="93" y="45"/>
                </a:cubicBezTo>
                <a:cubicBezTo>
                  <a:pt x="91" y="41"/>
                  <a:pt x="91" y="41"/>
                  <a:pt x="91" y="41"/>
                </a:cubicBezTo>
                <a:cubicBezTo>
                  <a:pt x="90" y="40"/>
                  <a:pt x="91" y="37"/>
                  <a:pt x="92" y="36"/>
                </a:cubicBezTo>
                <a:cubicBezTo>
                  <a:pt x="102" y="26"/>
                  <a:pt x="102" y="26"/>
                  <a:pt x="102" y="26"/>
                </a:cubicBezTo>
                <a:cubicBezTo>
                  <a:pt x="104" y="24"/>
                  <a:pt x="104" y="22"/>
                  <a:pt x="102" y="21"/>
                </a:cubicBezTo>
                <a:cubicBezTo>
                  <a:pt x="94" y="13"/>
                  <a:pt x="94" y="13"/>
                  <a:pt x="94" y="13"/>
                </a:cubicBezTo>
                <a:cubicBezTo>
                  <a:pt x="93" y="11"/>
                  <a:pt x="91" y="11"/>
                  <a:pt x="89" y="13"/>
                </a:cubicBezTo>
                <a:cubicBezTo>
                  <a:pt x="79" y="23"/>
                  <a:pt x="79" y="23"/>
                  <a:pt x="79" y="23"/>
                </a:cubicBezTo>
                <a:cubicBezTo>
                  <a:pt x="78" y="24"/>
                  <a:pt x="75" y="25"/>
                  <a:pt x="74" y="24"/>
                </a:cubicBezTo>
                <a:cubicBezTo>
                  <a:pt x="70" y="22"/>
                  <a:pt x="70" y="22"/>
                  <a:pt x="70" y="22"/>
                </a:cubicBezTo>
                <a:cubicBezTo>
                  <a:pt x="68" y="22"/>
                  <a:pt x="67" y="20"/>
                  <a:pt x="67" y="18"/>
                </a:cubicBezTo>
                <a:cubicBezTo>
                  <a:pt x="67" y="3"/>
                  <a:pt x="67" y="3"/>
                  <a:pt x="67" y="3"/>
                </a:cubicBezTo>
                <a:cubicBezTo>
                  <a:pt x="67" y="1"/>
                  <a:pt x="65" y="0"/>
                  <a:pt x="63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0" y="0"/>
                  <a:pt x="48" y="1"/>
                  <a:pt x="48" y="3"/>
                </a:cubicBezTo>
                <a:cubicBezTo>
                  <a:pt x="48" y="18"/>
                  <a:pt x="48" y="18"/>
                  <a:pt x="48" y="18"/>
                </a:cubicBezTo>
                <a:cubicBezTo>
                  <a:pt x="48" y="20"/>
                  <a:pt x="47" y="22"/>
                  <a:pt x="45" y="22"/>
                </a:cubicBezTo>
                <a:cubicBezTo>
                  <a:pt x="41" y="24"/>
                  <a:pt x="41" y="24"/>
                  <a:pt x="41" y="24"/>
                </a:cubicBezTo>
                <a:cubicBezTo>
                  <a:pt x="40" y="25"/>
                  <a:pt x="37" y="24"/>
                  <a:pt x="36" y="23"/>
                </a:cubicBezTo>
                <a:cubicBezTo>
                  <a:pt x="26" y="13"/>
                  <a:pt x="26" y="13"/>
                  <a:pt x="26" y="13"/>
                </a:cubicBezTo>
                <a:cubicBezTo>
                  <a:pt x="25" y="11"/>
                  <a:pt x="22" y="11"/>
                  <a:pt x="21" y="13"/>
                </a:cubicBezTo>
                <a:cubicBezTo>
                  <a:pt x="13" y="21"/>
                  <a:pt x="13" y="21"/>
                  <a:pt x="13" y="21"/>
                </a:cubicBezTo>
                <a:cubicBezTo>
                  <a:pt x="12" y="22"/>
                  <a:pt x="12" y="24"/>
                  <a:pt x="13" y="26"/>
                </a:cubicBezTo>
                <a:cubicBezTo>
                  <a:pt x="23" y="36"/>
                  <a:pt x="23" y="36"/>
                  <a:pt x="23" y="36"/>
                </a:cubicBezTo>
                <a:cubicBezTo>
                  <a:pt x="24" y="37"/>
                  <a:pt x="25" y="40"/>
                  <a:pt x="24" y="41"/>
                </a:cubicBezTo>
                <a:cubicBezTo>
                  <a:pt x="22" y="45"/>
                  <a:pt x="22" y="45"/>
                  <a:pt x="22" y="45"/>
                </a:cubicBezTo>
                <a:cubicBezTo>
                  <a:pt x="22" y="47"/>
                  <a:pt x="20" y="48"/>
                  <a:pt x="18" y="48"/>
                </a:cubicBezTo>
                <a:cubicBezTo>
                  <a:pt x="4" y="48"/>
                  <a:pt x="4" y="48"/>
                  <a:pt x="4" y="48"/>
                </a:cubicBezTo>
                <a:cubicBezTo>
                  <a:pt x="2" y="48"/>
                  <a:pt x="0" y="50"/>
                  <a:pt x="0" y="52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5"/>
                  <a:pt x="2" y="66"/>
                  <a:pt x="4" y="66"/>
                </a:cubicBezTo>
                <a:cubicBezTo>
                  <a:pt x="18" y="66"/>
                  <a:pt x="18" y="66"/>
                  <a:pt x="18" y="66"/>
                </a:cubicBezTo>
                <a:cubicBezTo>
                  <a:pt x="20" y="66"/>
                  <a:pt x="22" y="68"/>
                  <a:pt x="22" y="70"/>
                </a:cubicBezTo>
                <a:cubicBezTo>
                  <a:pt x="24" y="73"/>
                  <a:pt x="24" y="73"/>
                  <a:pt x="24" y="73"/>
                </a:cubicBezTo>
                <a:cubicBezTo>
                  <a:pt x="25" y="75"/>
                  <a:pt x="24" y="78"/>
                  <a:pt x="23" y="79"/>
                </a:cubicBezTo>
                <a:cubicBezTo>
                  <a:pt x="13" y="89"/>
                  <a:pt x="13" y="89"/>
                  <a:pt x="13" y="89"/>
                </a:cubicBezTo>
                <a:cubicBezTo>
                  <a:pt x="12" y="90"/>
                  <a:pt x="12" y="93"/>
                  <a:pt x="13" y="94"/>
                </a:cubicBezTo>
                <a:cubicBezTo>
                  <a:pt x="21" y="102"/>
                  <a:pt x="21" y="102"/>
                  <a:pt x="21" y="102"/>
                </a:cubicBezTo>
                <a:cubicBezTo>
                  <a:pt x="22" y="103"/>
                  <a:pt x="25" y="103"/>
                  <a:pt x="26" y="102"/>
                </a:cubicBezTo>
                <a:cubicBezTo>
                  <a:pt x="36" y="92"/>
                  <a:pt x="36" y="92"/>
                  <a:pt x="36" y="92"/>
                </a:cubicBezTo>
                <a:cubicBezTo>
                  <a:pt x="37" y="90"/>
                  <a:pt x="40" y="90"/>
                  <a:pt x="41" y="91"/>
                </a:cubicBezTo>
                <a:cubicBezTo>
                  <a:pt x="45" y="92"/>
                  <a:pt x="45" y="92"/>
                  <a:pt x="45" y="92"/>
                </a:cubicBezTo>
                <a:cubicBezTo>
                  <a:pt x="47" y="93"/>
                  <a:pt x="48" y="95"/>
                  <a:pt x="48" y="97"/>
                </a:cubicBezTo>
                <a:cubicBezTo>
                  <a:pt x="48" y="111"/>
                  <a:pt x="48" y="111"/>
                  <a:pt x="48" y="111"/>
                </a:cubicBezTo>
                <a:cubicBezTo>
                  <a:pt x="48" y="113"/>
                  <a:pt x="50" y="115"/>
                  <a:pt x="52" y="115"/>
                </a:cubicBezTo>
                <a:cubicBezTo>
                  <a:pt x="63" y="115"/>
                  <a:pt x="63" y="115"/>
                  <a:pt x="63" y="115"/>
                </a:cubicBezTo>
                <a:cubicBezTo>
                  <a:pt x="65" y="115"/>
                  <a:pt x="67" y="113"/>
                  <a:pt x="67" y="111"/>
                </a:cubicBezTo>
                <a:cubicBezTo>
                  <a:pt x="67" y="97"/>
                  <a:pt x="67" y="97"/>
                  <a:pt x="67" y="97"/>
                </a:cubicBezTo>
                <a:cubicBezTo>
                  <a:pt x="67" y="95"/>
                  <a:pt x="68" y="93"/>
                  <a:pt x="70" y="92"/>
                </a:cubicBezTo>
                <a:cubicBezTo>
                  <a:pt x="74" y="91"/>
                  <a:pt x="74" y="91"/>
                  <a:pt x="74" y="91"/>
                </a:cubicBezTo>
                <a:cubicBezTo>
                  <a:pt x="75" y="90"/>
                  <a:pt x="78" y="90"/>
                  <a:pt x="79" y="92"/>
                </a:cubicBezTo>
                <a:cubicBezTo>
                  <a:pt x="89" y="102"/>
                  <a:pt x="89" y="102"/>
                  <a:pt x="89" y="102"/>
                </a:cubicBezTo>
                <a:cubicBezTo>
                  <a:pt x="91" y="103"/>
                  <a:pt x="93" y="103"/>
                  <a:pt x="94" y="102"/>
                </a:cubicBezTo>
                <a:cubicBezTo>
                  <a:pt x="102" y="94"/>
                  <a:pt x="102" y="94"/>
                  <a:pt x="102" y="94"/>
                </a:cubicBezTo>
                <a:cubicBezTo>
                  <a:pt x="104" y="93"/>
                  <a:pt x="104" y="90"/>
                  <a:pt x="102" y="89"/>
                </a:cubicBezTo>
                <a:cubicBezTo>
                  <a:pt x="92" y="79"/>
                  <a:pt x="92" y="79"/>
                  <a:pt x="92" y="79"/>
                </a:cubicBezTo>
                <a:cubicBezTo>
                  <a:pt x="91" y="78"/>
                  <a:pt x="90" y="75"/>
                  <a:pt x="91" y="73"/>
                </a:cubicBezTo>
                <a:cubicBezTo>
                  <a:pt x="93" y="70"/>
                  <a:pt x="93" y="70"/>
                  <a:pt x="93" y="70"/>
                </a:cubicBezTo>
                <a:cubicBezTo>
                  <a:pt x="93" y="68"/>
                  <a:pt x="95" y="66"/>
                  <a:pt x="97" y="66"/>
                </a:cubicBezTo>
                <a:cubicBezTo>
                  <a:pt x="112" y="66"/>
                  <a:pt x="112" y="66"/>
                  <a:pt x="112" y="66"/>
                </a:cubicBezTo>
                <a:cubicBezTo>
                  <a:pt x="113" y="66"/>
                  <a:pt x="115" y="65"/>
                  <a:pt x="115" y="63"/>
                </a:cubicBezTo>
                <a:cubicBezTo>
                  <a:pt x="115" y="52"/>
                  <a:pt x="115" y="52"/>
                  <a:pt x="115" y="52"/>
                </a:cubicBezTo>
                <a:cubicBezTo>
                  <a:pt x="115" y="50"/>
                  <a:pt x="113" y="48"/>
                  <a:pt x="112" y="48"/>
                </a:cubicBezTo>
                <a:close/>
                <a:moveTo>
                  <a:pt x="58" y="79"/>
                </a:moveTo>
                <a:cubicBezTo>
                  <a:pt x="46" y="79"/>
                  <a:pt x="36" y="69"/>
                  <a:pt x="36" y="57"/>
                </a:cubicBezTo>
                <a:cubicBezTo>
                  <a:pt x="36" y="46"/>
                  <a:pt x="46" y="36"/>
                  <a:pt x="58" y="36"/>
                </a:cubicBezTo>
                <a:cubicBezTo>
                  <a:pt x="69" y="36"/>
                  <a:pt x="79" y="46"/>
                  <a:pt x="79" y="57"/>
                </a:cubicBezTo>
                <a:cubicBezTo>
                  <a:pt x="79" y="69"/>
                  <a:pt x="69" y="79"/>
                  <a:pt x="58" y="79"/>
                </a:cubicBezTo>
                <a:close/>
                <a:moveTo>
                  <a:pt x="58" y="48"/>
                </a:moveTo>
                <a:cubicBezTo>
                  <a:pt x="53" y="48"/>
                  <a:pt x="49" y="52"/>
                  <a:pt x="49" y="57"/>
                </a:cubicBezTo>
                <a:cubicBezTo>
                  <a:pt x="49" y="62"/>
                  <a:pt x="53" y="66"/>
                  <a:pt x="58" y="66"/>
                </a:cubicBezTo>
                <a:cubicBezTo>
                  <a:pt x="63" y="66"/>
                  <a:pt x="67" y="62"/>
                  <a:pt x="67" y="57"/>
                </a:cubicBezTo>
                <a:cubicBezTo>
                  <a:pt x="67" y="52"/>
                  <a:pt x="63" y="48"/>
                  <a:pt x="58" y="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solidFill>
                <a:prstClr val="black"/>
              </a:solidFill>
              <a:latin charset="0" pitchFamily="34" typeface="Arial"/>
              <a:ea charset="-122" panose="020b0503020204020204" pitchFamily="34" typeface="微软雅黑"/>
              <a:sym charset="0" pitchFamily="34" typeface="Arial"/>
            </a:endParaRPr>
          </a:p>
        </p:txBody>
      </p:sp>
    </p:spTree>
    <p:custDataLst>
      <p:tags r:id="rId3"/>
    </p:custDataLst>
    <p:extLst>
      <p:ext uri="{BB962C8B-B14F-4D97-AF65-F5344CB8AC3E}">
        <p14:creationId val="3656045794"/>
      </p:ext>
    </p:extLst>
  </p:cSld>
  <p:clrMapOvr>
    <a:masterClrMapping/>
  </p:clrMapOvr>
  <p:transition spd="slow">
    <p:cover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00" id="1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grpId="0" id="13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5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2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fill="hold" grpId="0" id="3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33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34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35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id="4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250" fill="hold" id="4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4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250" id="45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2350"/>
                            </p:stCondLst>
                            <p:childTnLst>
                              <p:par>
                                <p:cTn fill="hold" id="47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2850"/>
                            </p:stCondLst>
                            <p:childTnLst>
                              <p:par>
                                <p:cTn fill="hold" id="51" nodeType="afterEffect" presetClass="emph" presetID="26" presetSubtype="0" repeatCount="1500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" id="52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50" fill="hold" id="53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id="5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1000" id="5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id="6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1000" id="6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id="64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1000" id="65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id="68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1000" id="69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id="72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1000" id="73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id="76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1000" id="77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8" nodeType="afterGroup">
                            <p:stCondLst>
                              <p:cond delay="3850"/>
                            </p:stCondLst>
                            <p:childTnLst>
                              <p:par>
                                <p:cTn fill="hold" grpId="0" id="7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8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3"/>
      <p:bldP grpId="0" spid="94"/>
      <p:bldP grpId="0" spid="116"/>
      <p:bldP grpId="0" spid="26"/>
      <p:bldP grpId="0" spid="27"/>
      <p:bldP grpId="0" spid="42"/>
      <p:bldP grpId="0" spid="43"/>
      <p:bldP grpId="0" spid="44"/>
      <p:bldP grpId="0" spid="55"/>
      <p:bldP grpId="0" spid="63"/>
      <p:bldP grpId="0" spid="24"/>
      <p:bldP grpId="0" spid="40"/>
    </p:bldLst>
  </p:timing>
</p:sld>
</file>

<file path=ppt/tags/tag1.xml><?xml version="1.0" encoding="utf-8"?>
<p:tagLst xmlns:p="http://schemas.openxmlformats.org/presentationml/2006/main">
  <p:tag name="SELECTED" val="True"/>
</p:tagLst>
</file>

<file path=ppt/tags/tag10.xml><?xml version="1.0" encoding="utf-8"?>
<p:tagLst xmlns:p="http://schemas.openxmlformats.org/presentationml/2006/main">
  <p:tag name="SELECTED" val="True"/>
</p:tagLst>
</file>

<file path=ppt/tags/tag11.xml><?xml version="1.0" encoding="utf-8"?>
<p:tagLst xmlns:p="http://schemas.openxmlformats.org/presentationml/2006/main">
  <p:tag name="SELECTED" val="True"/>
</p:tagLst>
</file>

<file path=ppt/tags/tag12.xml><?xml version="1.0" encoding="utf-8"?>
<p:tagLst xmlns:p="http://schemas.openxmlformats.org/presentationml/2006/main">
  <p:tag name="SELECTED" val="True"/>
</p:tagLst>
</file>

<file path=ppt/tags/tag13.xml><?xml version="1.0" encoding="utf-8"?>
<p:tagLst xmlns:p="http://schemas.openxmlformats.org/presentationml/2006/main">
  <p:tag name="SELECTED" val="True"/>
</p:tagLst>
</file>

<file path=ppt/tags/tag14.xml><?xml version="1.0" encoding="utf-8"?>
<p:tagLst xmlns:p="http://schemas.openxmlformats.org/presentationml/2006/main">
  <p:tag name="SELECTED" val="True"/>
</p:tagLst>
</file>

<file path=ppt/tags/tag15.xml><?xml version="1.0" encoding="utf-8"?>
<p:tagLst xmlns:p="http://schemas.openxmlformats.org/presentationml/2006/main">
  <p:tag name="SELECTED" val="True"/>
</p:tagLst>
</file>

<file path=ppt/tags/tag16.xml><?xml version="1.0" encoding="utf-8"?>
<p:tagLst xmlns:p="http://schemas.openxmlformats.org/presentationml/2006/main">
  <p:tag name="SELECTED" val="True"/>
</p:tagLst>
</file>

<file path=ppt/tags/tag17.xml><?xml version="1.0" encoding="utf-8"?>
<p:tagLst xmlns:p="http://schemas.openxmlformats.org/presentationml/2006/main">
  <p:tag name="SELECTED" val="True"/>
</p:tagLst>
</file>

<file path=ppt/tags/tag18.xml><?xml version="1.0" encoding="utf-8"?>
<p:tagLst xmlns:p="http://schemas.openxmlformats.org/presentationml/2006/main">
  <p:tag name="SELECTED" val="True"/>
</p:tagLst>
</file>

<file path=ppt/tags/tag19.xml><?xml version="1.0" encoding="utf-8"?>
<p:tagLst xmlns:p="http://schemas.openxmlformats.org/presentationml/2006/main">
  <p:tag name="SELECTED" val="True"/>
</p:tagLst>
</file>

<file path=ppt/tags/tag2.xml><?xml version="1.0" encoding="utf-8"?>
<p:tagLst xmlns:p="http://schemas.openxmlformats.org/presentationml/2006/main">
  <p:tag name="SELECTED" val="True"/>
</p:tagLst>
</file>

<file path=ppt/tags/tag20.xml><?xml version="1.0" encoding="utf-8"?>
<p:tagLst xmlns:p="http://schemas.openxmlformats.org/presentationml/2006/main">
  <p:tag name="SELECTED" val="True"/>
</p:tagLst>
</file>

<file path=ppt/tags/tag21.xml><?xml version="1.0" encoding="utf-8"?>
<p:tagLst xmlns:p="http://schemas.openxmlformats.org/presentationml/2006/main">
  <p:tag name="SELECTED" val="True"/>
</p:tagLst>
</file>

<file path=ppt/tags/tag22.xml><?xml version="1.0" encoding="utf-8"?>
<p:tagLst xmlns:p="http://schemas.openxmlformats.org/presentationml/2006/main">
  <p:tag name="SELECTED" val="True"/>
</p:tagLst>
</file>

<file path=ppt/tags/tag23.xml><?xml version="1.0" encoding="utf-8"?>
<p:tagLst xmlns:p="http://schemas.openxmlformats.org/presentationml/2006/main">
  <p:tag name="SELECTED" val="True"/>
</p:tagLst>
</file>

<file path=ppt/tags/tag24.xml><?xml version="1.0" encoding="utf-8"?>
<p:tagLst xmlns:p="http://schemas.openxmlformats.org/presentationml/2006/main">
  <p:tag name="SELECTED" val="True"/>
</p:tagLst>
</file>

<file path=ppt/tags/tag25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ags/tag3.xml><?xml version="1.0" encoding="utf-8"?>
<p:tagLst xmlns:p="http://schemas.openxmlformats.org/presentationml/2006/main">
  <p:tag name="SELECTED" val="True"/>
</p:tagLst>
</file>

<file path=ppt/tags/tag4.xml><?xml version="1.0" encoding="utf-8"?>
<p:tagLst xmlns:p="http://schemas.openxmlformats.org/presentationml/2006/main">
  <p:tag name="SELECTED" val="True"/>
</p:tagLst>
</file>

<file path=ppt/tags/tag5.xml><?xml version="1.0" encoding="utf-8"?>
<p:tagLst xmlns:p="http://schemas.openxmlformats.org/presentationml/2006/main">
  <p:tag name="SELECTED" val="True"/>
</p:tagLst>
</file>

<file path=ppt/tags/tag6.xml><?xml version="1.0" encoding="utf-8"?>
<p:tagLst xmlns:p="http://schemas.openxmlformats.org/presentationml/2006/main">
  <p:tag name="SELECTED" val="True"/>
</p:tagLst>
</file>

<file path=ppt/tags/tag7.xml><?xml version="1.0" encoding="utf-8"?>
<p:tagLst xmlns:p="http://schemas.openxmlformats.org/presentationml/2006/main">
  <p:tag name="SELECTED" val="True"/>
</p:tagLst>
</file>

<file path=ppt/tags/tag8.xml><?xml version="1.0" encoding="utf-8"?>
<p:tagLst xmlns:p="http://schemas.openxmlformats.org/presentationml/2006/main">
  <p:tag name="SELECTED" val="True"/>
</p:tagLst>
</file>

<file path=ppt/tags/tag9.xml><?xml version="1.0" encoding="utf-8"?>
<p:tagLst xmlns:p="http://schemas.openxmlformats.org/presentationml/2006/main">
  <p:tag name="SELECTED" val="True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www.microsoft.com</Company>
  <PresentationFormat>On-screen Show (16:9)</PresentationFormat>
  <Paragraphs>270</Paragraphs>
  <Slides>24</Slides>
  <Notes>24</Notes>
  <TotalTime>499</TotalTime>
  <HiddenSlides>0</HiddenSlides>
  <MMClips>0</MMClips>
  <ScaleCrop>0</ScaleCrop>
  <HeadingPairs>
    <vt:vector baseType="variant" size="6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40">
      <vt:lpstr>Arial</vt:lpstr>
      <vt:lpstr>Calibri</vt:lpstr>
      <vt:lpstr>Calibri Light</vt:lpstr>
      <vt:lpstr>Earth</vt:lpstr>
      <vt:lpstr>造字工房俊雅锐宋体验版常规体</vt:lpstr>
      <vt:lpstr>方正兰亭黑_GBK</vt:lpstr>
      <vt:lpstr>方正兰亭粗黑_GBK</vt:lpstr>
      <vt:lpstr>微软雅黑</vt:lpstr>
      <vt:lpstr>方正兰亭细黑_GBK</vt:lpstr>
      <vt:lpstr>Meiryo UI</vt:lpstr>
      <vt:lpstr>Watford DB</vt:lpstr>
      <vt:lpstr>造字工房劲黑（非商用）常规体</vt:lpstr>
      <vt:lpstr>方正兰亭细黑_GBK_M</vt:lpstr>
      <vt:lpstr>方正兰亭特黑_GBK</vt:lpstr>
      <vt:lpstr>Gulim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2015-01-22T11:01:02Z</dcterms:created>
  <cp:lastModifiedBy>Administrator</cp:lastModifiedBy>
  <dcterms:modified xsi:type="dcterms:W3CDTF">2021-08-20T11:05:27Z</dcterms:modified>
  <cp:revision>53</cp:revision>
  <dc:title>PowerPoint 演示文稿</dc:title>
</cp:coreProperties>
</file>