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4" r:id="rId8"/>
    <p:sldId id="266" r:id="rId9"/>
    <p:sldId id="267" r:id="rId10"/>
    <p:sldId id="268" r:id="rId11"/>
    <p:sldId id="263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tags/tag1.xml" Type="http://schemas.openxmlformats.org/officeDocument/2006/relationships/tags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6E7B7-0A91-4766-9BAE-07DA7C36441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6E047-7B23-4246-82D9-75E2927BB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993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568815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5.wdp" Type="http://schemas.microsoft.com/office/2007/relationships/hdphoto"/><Relationship Id="rId3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6.wdp" Type="http://schemas.microsoft.com/office/2007/relationships/hdphoto"/><Relationship Id="rId3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7.wdp" Type="http://schemas.microsoft.com/office/2007/relationships/hdphoto"/><Relationship Id="rId3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8.wdp" Type="http://schemas.microsoft.com/office/2007/relationships/hdphoto"/><Relationship Id="rId3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wdp" Type="http://schemas.microsoft.com/office/2007/relationships/hdphoto"/><Relationship Id="rId3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3.wdp" Type="http://schemas.microsoft.com/office/2007/relationships/hdphoto"/><Relationship Id="rId3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4.wdp" Type="http://schemas.microsoft.com/office/2007/relationships/hdphoto"/><Relationship Id="rId3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421-D833-4925-A259-BFE2AB86ECF3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46A-9C49-47F5-8CFB-DD95E3419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5742971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4" descr="http://pic15.nipic.com/20110627/4531773_103227662101_2.jpg"/>
          <p:cNvPicPr>
            <a:picLocks noChangeAspect="1" noChangeArrowheads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2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8191" b="7088"/>
          <a:stretch>
            <a:fillRect/>
          </a:stretch>
        </p:blipFill>
        <p:spPr bwMode="auto">
          <a:xfrm>
            <a:off x="0" y="-47298"/>
            <a:ext cx="12192000" cy="690529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椭圆 22"/>
          <p:cNvSpPr/>
          <p:nvPr userDrawn="1"/>
        </p:nvSpPr>
        <p:spPr>
          <a:xfrm>
            <a:off x="5394478" y="146147"/>
            <a:ext cx="683942" cy="603497"/>
          </a:xfrm>
          <a:prstGeom prst="ellipse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040930" y="149865"/>
            <a:ext cx="783444" cy="730415"/>
          </a:xfrm>
          <a:prstGeom prst="ellipse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12000"/>
          </a:xfrm>
          <a:prstGeom prst="rect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246076"/>
            <a:ext cx="12192000" cy="612000"/>
          </a:xfrm>
          <a:prstGeom prst="rect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920358" y="6318079"/>
            <a:ext cx="4351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zh-CN" altLang="en-US" sz="20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片</a:t>
            </a:r>
            <a:r>
              <a:rPr lang="zh-CN" altLang="en-US" sz="2000" smtClean="0">
                <a:solidFill>
                  <a:schemeClr val="bg1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茶</a:t>
            </a:r>
            <a:r>
              <a:rPr lang="zh-CN" altLang="en-US" sz="20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叶的故事</a:t>
            </a:r>
            <a:endParaRPr lang="zh-CN" altLang="en-US" sz="200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07756" y="103569"/>
            <a:ext cx="649792" cy="649792"/>
          </a:xfrm>
          <a:prstGeom prst="ellipse">
            <a:avLst/>
          </a:prstGeom>
          <a:solidFill>
            <a:srgbClr val="FE8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1172479" y="197633"/>
            <a:ext cx="5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rgbClr val="4A464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竖锯出品</a:t>
            </a:r>
            <a:endParaRPr lang="zh-CN" altLang="en-US" sz="1200">
              <a:solidFill>
                <a:srgbClr val="4A4645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2233482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关于茶叶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3665451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茶道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097420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茶叶种类</a:t>
            </a:r>
            <a:endParaRPr lang="zh-CN" altLang="en-US" sz="120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529389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日本茶具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7961358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茶宠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9393326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宝塔诗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val="1950596264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4" descr="http://pic15.nipic.com/20110627/4531773_103227662101_2.jpg"/>
          <p:cNvPicPr>
            <a:picLocks noChangeAspect="1" noChangeArrowheads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2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8191" b="7088"/>
          <a:stretch>
            <a:fillRect/>
          </a:stretch>
        </p:blipFill>
        <p:spPr bwMode="auto">
          <a:xfrm>
            <a:off x="0" y="-47298"/>
            <a:ext cx="12192000" cy="690529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椭圆 23"/>
          <p:cNvSpPr/>
          <p:nvPr userDrawn="1"/>
        </p:nvSpPr>
        <p:spPr>
          <a:xfrm>
            <a:off x="6826447" y="151516"/>
            <a:ext cx="683942" cy="603497"/>
          </a:xfrm>
          <a:prstGeom prst="ellipse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040930" y="149865"/>
            <a:ext cx="783444" cy="730415"/>
          </a:xfrm>
          <a:prstGeom prst="ellipse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12000"/>
          </a:xfrm>
          <a:prstGeom prst="rect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246076"/>
            <a:ext cx="12192000" cy="612000"/>
          </a:xfrm>
          <a:prstGeom prst="rect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920358" y="6318079"/>
            <a:ext cx="4351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zh-CN" altLang="en-US" sz="20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片</a:t>
            </a:r>
            <a:r>
              <a:rPr lang="zh-CN" altLang="en-US" sz="2000" smtClean="0">
                <a:solidFill>
                  <a:schemeClr val="bg1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茶</a:t>
            </a:r>
            <a:r>
              <a:rPr lang="zh-CN" altLang="en-US" sz="20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叶的故事</a:t>
            </a:r>
            <a:endParaRPr lang="zh-CN" altLang="en-US" sz="200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07756" y="103569"/>
            <a:ext cx="649792" cy="649792"/>
          </a:xfrm>
          <a:prstGeom prst="ellipse">
            <a:avLst/>
          </a:prstGeom>
          <a:solidFill>
            <a:srgbClr val="FE8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1172479" y="197633"/>
            <a:ext cx="5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rgbClr val="4A464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竖锯出品</a:t>
            </a:r>
            <a:endParaRPr lang="zh-CN" altLang="en-US" sz="1200">
              <a:solidFill>
                <a:srgbClr val="4A4645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2233482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关于茶叶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3665451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茶道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097420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茶叶种类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529389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日本茶具</a:t>
            </a:r>
            <a:endParaRPr lang="zh-CN" altLang="en-US" sz="120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7961358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茶宠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9393326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宝塔诗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val="3312557763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4" descr="http://pic15.nipic.com/20110627/4531773_103227662101_2.jpg"/>
          <p:cNvPicPr>
            <a:picLocks noChangeAspect="1" noChangeArrowheads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2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8191" b="7088"/>
          <a:stretch>
            <a:fillRect/>
          </a:stretch>
        </p:blipFill>
        <p:spPr bwMode="auto">
          <a:xfrm>
            <a:off x="0" y="-47298"/>
            <a:ext cx="12192000" cy="690529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椭圆 24"/>
          <p:cNvSpPr/>
          <p:nvPr userDrawn="1"/>
        </p:nvSpPr>
        <p:spPr>
          <a:xfrm>
            <a:off x="8281597" y="151515"/>
            <a:ext cx="683942" cy="603497"/>
          </a:xfrm>
          <a:prstGeom prst="ellipse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040930" y="149865"/>
            <a:ext cx="783444" cy="730415"/>
          </a:xfrm>
          <a:prstGeom prst="ellipse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12000"/>
          </a:xfrm>
          <a:prstGeom prst="rect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246076"/>
            <a:ext cx="12192000" cy="612000"/>
          </a:xfrm>
          <a:prstGeom prst="rect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920358" y="6318079"/>
            <a:ext cx="4351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zh-CN" altLang="en-US" sz="20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片</a:t>
            </a:r>
            <a:r>
              <a:rPr lang="zh-CN" altLang="en-US" sz="2000" smtClean="0">
                <a:solidFill>
                  <a:schemeClr val="bg1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茶</a:t>
            </a:r>
            <a:r>
              <a:rPr lang="zh-CN" altLang="en-US" sz="20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叶的故事</a:t>
            </a:r>
            <a:endParaRPr lang="zh-CN" altLang="en-US" sz="200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07756" y="103569"/>
            <a:ext cx="649792" cy="649792"/>
          </a:xfrm>
          <a:prstGeom prst="ellipse">
            <a:avLst/>
          </a:prstGeom>
          <a:solidFill>
            <a:srgbClr val="FE8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1172479" y="197633"/>
            <a:ext cx="5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rgbClr val="4A464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竖锯出品</a:t>
            </a:r>
            <a:endParaRPr lang="zh-CN" altLang="en-US" sz="1200">
              <a:solidFill>
                <a:srgbClr val="4A4645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2233482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关于茶叶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3665451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茶道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097420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茶叶种类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529389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日本茶具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7961358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茶宠</a:t>
            </a:r>
            <a:endParaRPr lang="zh-CN" altLang="en-US" sz="120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9393326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宝塔诗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val="538115743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4" descr="http://pic15.nipic.com/20110627/4531773_103227662101_2.jpg"/>
          <p:cNvPicPr>
            <a:picLocks noChangeAspect="1" noChangeArrowheads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2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8191" b="7088"/>
          <a:stretch>
            <a:fillRect/>
          </a:stretch>
        </p:blipFill>
        <p:spPr bwMode="auto">
          <a:xfrm>
            <a:off x="0" y="-47298"/>
            <a:ext cx="12192000" cy="690529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椭圆 25"/>
          <p:cNvSpPr/>
          <p:nvPr userDrawn="1"/>
        </p:nvSpPr>
        <p:spPr>
          <a:xfrm>
            <a:off x="9742443" y="151514"/>
            <a:ext cx="683942" cy="603497"/>
          </a:xfrm>
          <a:prstGeom prst="ellipse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040930" y="149865"/>
            <a:ext cx="783444" cy="730415"/>
          </a:xfrm>
          <a:prstGeom prst="ellipse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12000"/>
          </a:xfrm>
          <a:prstGeom prst="rect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246076"/>
            <a:ext cx="12192000" cy="612000"/>
          </a:xfrm>
          <a:prstGeom prst="rect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920358" y="6318079"/>
            <a:ext cx="4351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zh-CN" altLang="en-US" sz="20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片</a:t>
            </a:r>
            <a:r>
              <a:rPr lang="zh-CN" altLang="en-US" sz="2000" smtClean="0">
                <a:solidFill>
                  <a:schemeClr val="bg1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茶</a:t>
            </a:r>
            <a:r>
              <a:rPr lang="zh-CN" altLang="en-US" sz="20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叶的故事</a:t>
            </a:r>
            <a:endParaRPr lang="zh-CN" altLang="en-US" sz="200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07756" y="103569"/>
            <a:ext cx="649792" cy="649792"/>
          </a:xfrm>
          <a:prstGeom prst="ellipse">
            <a:avLst/>
          </a:prstGeom>
          <a:solidFill>
            <a:srgbClr val="FE8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1172479" y="197633"/>
            <a:ext cx="5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rgbClr val="4A464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竖锯出品</a:t>
            </a:r>
            <a:endParaRPr lang="zh-CN" altLang="en-US" sz="1200">
              <a:solidFill>
                <a:srgbClr val="4A4645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2233482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关于茶叶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3665451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茶道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097420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茶叶种类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529389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日本茶具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7961358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茶宠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9393326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宝塔诗</a:t>
            </a:r>
            <a:endParaRPr lang="zh-CN" altLang="en-US" sz="120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val="1221974620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421-D833-4925-A259-BFE2AB86ECF3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46A-9C49-47F5-8CFB-DD95E3419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47122915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421-D833-4925-A259-BFE2AB86ECF3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46A-9C49-47F5-8CFB-DD95E3419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4413872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421-D833-4925-A259-BFE2AB86ECF3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46A-9C49-47F5-8CFB-DD95E3419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0047833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421-D833-4925-A259-BFE2AB86ECF3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46A-9C49-47F5-8CFB-DD95E3419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4596280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842689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877420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421-D833-4925-A259-BFE2AB86ECF3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46A-9C49-47F5-8CFB-DD95E3419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35684508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965342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032573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865606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137332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148829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3930786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322922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79507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542170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421-D833-4925-A259-BFE2AB86ECF3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46A-9C49-47F5-8CFB-DD95E3419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7959057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421-D833-4925-A259-BFE2AB86ECF3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46A-9C49-47F5-8CFB-DD95E3419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0702196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421-D833-4925-A259-BFE2AB86ECF3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46A-9C49-47F5-8CFB-DD95E3419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7656388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421-D833-4925-A259-BFE2AB86ECF3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46A-9C49-47F5-8CFB-DD95E3419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72639711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421-D833-4925-A259-BFE2AB86ECF3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C46A-9C49-47F5-8CFB-DD95E34197D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 descr="http://pic15.nipic.com/20110627/4531773_103227662101_2.jpg"/>
          <p:cNvPicPr>
            <a:picLocks noChangeAspect="1" noChangeArrowheads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2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8191" b="7088"/>
          <a:stretch>
            <a:fillRect/>
          </a:stretch>
        </p:blipFill>
        <p:spPr bwMode="auto">
          <a:xfrm>
            <a:off x="0" y="-47298"/>
            <a:ext cx="12192000" cy="690529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522770057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4" descr="http://pic15.nipic.com/20110627/4531773_103227662101_2.jpg"/>
          <p:cNvPicPr>
            <a:picLocks noChangeAspect="1" noChangeArrowheads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2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8191" b="7088"/>
          <a:stretch>
            <a:fillRect/>
          </a:stretch>
        </p:blipFill>
        <p:spPr bwMode="auto">
          <a:xfrm>
            <a:off x="0" y="-47298"/>
            <a:ext cx="12192000" cy="690529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椭圆 20"/>
          <p:cNvSpPr/>
          <p:nvPr userDrawn="1"/>
        </p:nvSpPr>
        <p:spPr>
          <a:xfrm>
            <a:off x="2516459" y="146147"/>
            <a:ext cx="683942" cy="603497"/>
          </a:xfrm>
          <a:prstGeom prst="ellipse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040930" y="149865"/>
            <a:ext cx="783444" cy="730415"/>
          </a:xfrm>
          <a:prstGeom prst="ellipse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12000"/>
          </a:xfrm>
          <a:prstGeom prst="rect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246076"/>
            <a:ext cx="12192000" cy="612000"/>
          </a:xfrm>
          <a:prstGeom prst="rect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920358" y="6318079"/>
            <a:ext cx="4351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zh-CN" altLang="en-US" sz="20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片</a:t>
            </a:r>
            <a:r>
              <a:rPr lang="zh-CN" altLang="en-US" sz="2000" smtClean="0">
                <a:solidFill>
                  <a:schemeClr val="bg1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茶</a:t>
            </a:r>
            <a:r>
              <a:rPr lang="zh-CN" altLang="en-US" sz="20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叶的故事</a:t>
            </a:r>
            <a:endParaRPr lang="zh-CN" altLang="en-US" sz="200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07756" y="103569"/>
            <a:ext cx="649792" cy="649792"/>
          </a:xfrm>
          <a:prstGeom prst="ellipse">
            <a:avLst/>
          </a:prstGeom>
          <a:solidFill>
            <a:srgbClr val="FE8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1172479" y="197633"/>
            <a:ext cx="5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rgbClr val="4A464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竖锯出品</a:t>
            </a:r>
            <a:endParaRPr lang="zh-CN" altLang="en-US" sz="1200">
              <a:solidFill>
                <a:srgbClr val="4A4645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2233482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关于茶叶</a:t>
            </a:r>
            <a:endParaRPr lang="zh-CN" altLang="en-US" sz="120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3665451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茶道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097420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茶叶种类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529389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日本茶具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7961358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茶宠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9393326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宝塔诗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val="124554862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4" descr="http://pic15.nipic.com/20110627/4531773_103227662101_2.jpg"/>
          <p:cNvPicPr>
            <a:picLocks noChangeAspect="1" noChangeArrowheads="1"/>
          </p:cNvPicPr>
          <p:nvPr userDrawn="1"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2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8191" b="7088"/>
          <a:stretch>
            <a:fillRect/>
          </a:stretch>
        </p:blipFill>
        <p:spPr bwMode="auto">
          <a:xfrm>
            <a:off x="0" y="-47298"/>
            <a:ext cx="12192000" cy="690529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椭圆 21"/>
          <p:cNvSpPr/>
          <p:nvPr userDrawn="1"/>
        </p:nvSpPr>
        <p:spPr>
          <a:xfrm>
            <a:off x="3971609" y="146147"/>
            <a:ext cx="683942" cy="603497"/>
          </a:xfrm>
          <a:prstGeom prst="ellipse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040930" y="149865"/>
            <a:ext cx="783444" cy="730415"/>
          </a:xfrm>
          <a:prstGeom prst="ellipse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12000"/>
          </a:xfrm>
          <a:prstGeom prst="rect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246076"/>
            <a:ext cx="12192000" cy="612000"/>
          </a:xfrm>
          <a:prstGeom prst="rect">
            <a:avLst/>
          </a:prstGeom>
          <a:solidFill>
            <a:srgbClr val="343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920358" y="6318079"/>
            <a:ext cx="4351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zh-CN" altLang="en-US" sz="20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片</a:t>
            </a:r>
            <a:r>
              <a:rPr lang="zh-CN" altLang="en-US" sz="2000" smtClean="0">
                <a:solidFill>
                  <a:schemeClr val="bg1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茶</a:t>
            </a:r>
            <a:r>
              <a:rPr lang="zh-CN" altLang="en-US" sz="20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叶的故事</a:t>
            </a:r>
            <a:endParaRPr lang="zh-CN" altLang="en-US" sz="200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07756" y="103569"/>
            <a:ext cx="649792" cy="649792"/>
          </a:xfrm>
          <a:prstGeom prst="ellipse">
            <a:avLst/>
          </a:prstGeom>
          <a:solidFill>
            <a:srgbClr val="FE8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1172479" y="197633"/>
            <a:ext cx="5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rgbClr val="4A4645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竖锯出品</a:t>
            </a:r>
            <a:endParaRPr lang="zh-CN" altLang="en-US" sz="1200">
              <a:solidFill>
                <a:srgbClr val="4A4645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2233482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关于茶叶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3665451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茶道</a:t>
            </a:r>
            <a:endParaRPr lang="zh-CN" altLang="en-US" sz="120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5097420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茶叶种类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6529389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日本茶具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7961358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茶宠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9393326" y="217307"/>
            <a:ext cx="127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bg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宝塔诗</a:t>
            </a:r>
            <a:endParaRPr lang="zh-CN" altLang="en-US" sz="1200">
              <a:solidFill>
                <a:schemeClr val="bg1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val="934381720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10" Target="../slideLayouts/slideLayout27.xml" Type="http://schemas.openxmlformats.org/officeDocument/2006/relationships/slideLayout"/><Relationship Id="rId11" Target="../slideLayouts/slideLayout28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9.xml" Type="http://schemas.openxmlformats.org/officeDocument/2006/relationships/slideLayout"/><Relationship Id="rId3" Target="../slideLayouts/slideLayout20.xml" Type="http://schemas.openxmlformats.org/officeDocument/2006/relationships/slideLayout"/><Relationship Id="rId4" Target="../slideLayouts/slideLayout21.xml" Type="http://schemas.openxmlformats.org/officeDocument/2006/relationships/slideLayout"/><Relationship Id="rId5" Target="../slideLayouts/slideLayout22.xml" Type="http://schemas.openxmlformats.org/officeDocument/2006/relationships/slideLayout"/><Relationship Id="rId6" Target="../slideLayouts/slideLayout23.xml" Type="http://schemas.openxmlformats.org/officeDocument/2006/relationships/slideLayout"/><Relationship Id="rId7" Target="../slideLayouts/slideLayout24.xml" Type="http://schemas.openxmlformats.org/officeDocument/2006/relationships/slideLayout"/><Relationship Id="rId8" Target="../slideLayouts/slideLayout25.xml" Type="http://schemas.openxmlformats.org/officeDocument/2006/relationships/slideLayout"/><Relationship Id="rId9" Target="../slideLayouts/slideLayout26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A6421-D833-4925-A259-BFE2AB86ECF3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5C46A-9C49-47F5-8CFB-DD95E34197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694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5" r:id="rId11"/>
    <p:sldLayoutId id="2147483664" r:id="rId12"/>
    <p:sldLayoutId id="2147483663" r:id="rId13"/>
    <p:sldLayoutId id="2147483656" r:id="rId14"/>
    <p:sldLayoutId id="2147483657" r:id="rId15"/>
    <p:sldLayoutId id="2147483658" r:id="rId16"/>
    <p:sldLayoutId id="2147483659" r:id="rId17"/>
  </p:sldLayoutIdLst>
  <mc:AlternateContent>
    <mc:Choice Requires="p14">
      <p:transition spd="slow" p14:dur="2000"/>
    </mc:Choice>
    <mc:Fallback>
      <p:transition spd="slow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006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Relationship Id="rId7" Target="../media/image1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Relationship Id="rId6" Target="../media/image20.jpeg" Type="http://schemas.openxmlformats.org/officeDocument/2006/relationships/image"/><Relationship Id="rId7" Target="../media/image2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20.jpeg" Type="http://schemas.openxmlformats.org/officeDocument/2006/relationships/image"/><Relationship Id="rId3" Target="../media/image22.jpeg" Type="http://schemas.openxmlformats.org/officeDocument/2006/relationships/image"/><Relationship Id="rId4" Target="../media/image23.jpeg" Type="http://schemas.openxmlformats.org/officeDocument/2006/relationships/image"/><Relationship Id="rId5" Target="../media/image24.png" Type="http://schemas.openxmlformats.org/officeDocument/2006/relationships/image"/><Relationship Id="rId6" Target="../media/image2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5466000" y="882868"/>
            <a:ext cx="1260000" cy="1260000"/>
            <a:chOff x="5375999" y="882868"/>
            <a:chExt cx="1260000" cy="1260000"/>
          </a:xfrm>
        </p:grpSpPr>
        <p:sp>
          <p:nvSpPr>
            <p:cNvPr id="4" name="椭圆 3"/>
            <p:cNvSpPr/>
            <p:nvPr/>
          </p:nvSpPr>
          <p:spPr>
            <a:xfrm>
              <a:off x="5375999" y="882868"/>
              <a:ext cx="1260000" cy="1260000"/>
            </a:xfrm>
            <a:prstGeom prst="ellipse">
              <a:avLst/>
            </a:prstGeom>
            <a:solidFill>
              <a:srgbClr val="FE8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01503" y="1035815"/>
              <a:ext cx="1008993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rgbClr val="4A4645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竖锯出品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09603" y="4274439"/>
            <a:ext cx="1278059" cy="1080000"/>
            <a:chOff x="400169" y="4274439"/>
            <a:chExt cx="1278059" cy="1080000"/>
          </a:xfrm>
        </p:grpSpPr>
        <p:sp>
          <p:nvSpPr>
            <p:cNvPr id="8" name="椭圆 7"/>
            <p:cNvSpPr/>
            <p:nvPr/>
          </p:nvSpPr>
          <p:spPr>
            <a:xfrm>
              <a:off x="499199" y="4274439"/>
              <a:ext cx="1080000" cy="1080000"/>
            </a:xfrm>
            <a:prstGeom prst="ellipse">
              <a:avLst/>
            </a:prstGeom>
            <a:solidFill>
              <a:srgbClr val="000000">
                <a:alpha val="30196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00169" y="4629773"/>
              <a:ext cx="127805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关于茶叶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39646" y="4274439"/>
            <a:ext cx="1278059" cy="1080000"/>
            <a:chOff x="2420257" y="4274439"/>
            <a:chExt cx="1278059" cy="1080000"/>
          </a:xfrm>
        </p:grpSpPr>
        <p:sp>
          <p:nvSpPr>
            <p:cNvPr id="13" name="椭圆 12"/>
            <p:cNvSpPr/>
            <p:nvPr/>
          </p:nvSpPr>
          <p:spPr>
            <a:xfrm>
              <a:off x="2519287" y="4274439"/>
              <a:ext cx="1080000" cy="1080000"/>
            </a:xfrm>
            <a:prstGeom prst="ellipse">
              <a:avLst/>
            </a:prstGeom>
            <a:solidFill>
              <a:srgbClr val="000000">
                <a:alpha val="30196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420257" y="4629773"/>
              <a:ext cx="127805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茶道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69689" y="4274439"/>
            <a:ext cx="1278059" cy="1080000"/>
            <a:chOff x="4440345" y="4274439"/>
            <a:chExt cx="1278059" cy="1080000"/>
          </a:xfrm>
        </p:grpSpPr>
        <p:sp>
          <p:nvSpPr>
            <p:cNvPr id="12" name="椭圆 11"/>
            <p:cNvSpPr/>
            <p:nvPr/>
          </p:nvSpPr>
          <p:spPr>
            <a:xfrm>
              <a:off x="4539375" y="4274439"/>
              <a:ext cx="1080000" cy="1080000"/>
            </a:xfrm>
            <a:prstGeom prst="ellipse">
              <a:avLst/>
            </a:prstGeom>
            <a:solidFill>
              <a:srgbClr val="000000">
                <a:alpha val="30196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40344" y="4629773"/>
              <a:ext cx="127805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茶叶种类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99731" y="4274439"/>
            <a:ext cx="1278059" cy="1080000"/>
            <a:chOff x="6455954" y="4274439"/>
            <a:chExt cx="1278059" cy="1080000"/>
          </a:xfrm>
        </p:grpSpPr>
        <p:sp>
          <p:nvSpPr>
            <p:cNvPr id="11" name="椭圆 10"/>
            <p:cNvSpPr/>
            <p:nvPr/>
          </p:nvSpPr>
          <p:spPr>
            <a:xfrm>
              <a:off x="6559463" y="4274439"/>
              <a:ext cx="1080000" cy="1080000"/>
            </a:xfrm>
            <a:prstGeom prst="ellipse">
              <a:avLst/>
            </a:prstGeom>
            <a:solidFill>
              <a:srgbClr val="000000">
                <a:alpha val="30196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455953" y="4629773"/>
              <a:ext cx="127805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日本茶具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129773" y="4274439"/>
            <a:ext cx="1278059" cy="1080000"/>
            <a:chOff x="10484612" y="4274439"/>
            <a:chExt cx="1278059" cy="1080000"/>
          </a:xfrm>
        </p:grpSpPr>
        <p:sp>
          <p:nvSpPr>
            <p:cNvPr id="9" name="椭圆 8"/>
            <p:cNvSpPr/>
            <p:nvPr/>
          </p:nvSpPr>
          <p:spPr>
            <a:xfrm>
              <a:off x="10599641" y="4274439"/>
              <a:ext cx="1080000" cy="1080000"/>
            </a:xfrm>
            <a:prstGeom prst="ellipse">
              <a:avLst/>
            </a:prstGeom>
            <a:solidFill>
              <a:srgbClr val="000000">
                <a:alpha val="30196"/>
              </a:srgb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484611" y="4629773"/>
              <a:ext cx="127805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宝塔诗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3920358" y="2646266"/>
            <a:ext cx="4351284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440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一片茶叶的故事</a:t>
            </a:r>
          </a:p>
        </p:txBody>
      </p:sp>
    </p:spTree>
    <p:extLst>
      <p:ext uri="{BB962C8B-B14F-4D97-AF65-F5344CB8AC3E}">
        <p14:creationId val="310476216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89850" y="1560320"/>
            <a:ext cx="8812300" cy="3737360"/>
            <a:chOff x="1997314" y="1493338"/>
            <a:chExt cx="8812300" cy="3737360"/>
          </a:xfrm>
        </p:grpSpPr>
        <p:sp>
          <p:nvSpPr>
            <p:cNvPr id="4" name="矩形 3"/>
            <p:cNvSpPr/>
            <p:nvPr/>
          </p:nvSpPr>
          <p:spPr>
            <a:xfrm>
              <a:off x="2122349" y="1493338"/>
              <a:ext cx="3812215" cy="5374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altLang="en-US" lang="zh-CN" sz="3600">
                  <a:solidFill>
                    <a:schemeClr val="bg1">
                      <a:lumMod val="75000"/>
                    </a:schemeClr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茶者，南方之嘉木也。其字，或从草，或从木，或草木并。其地，上者生烂石，中者生栎壤，下者生黄土。</a:t>
              </a:r>
            </a:p>
            <a:p>
              <a:pPr>
                <a:lnSpc>
                  <a:spcPts val="2600"/>
                </a:lnSpc>
              </a:pPr>
              <a:endParaRPr altLang="en-US" lang="zh-CN" sz="3600">
                <a:solidFill>
                  <a:schemeClr val="bg1">
                    <a:lumMod val="75000"/>
                  </a:schemeClr>
                </a:solidFill>
                <a:latin charset="-120" panose="03000509000000000000" pitchFamily="65" typeface="DFKai-SB"/>
                <a:ea charset="-120" panose="03000509000000000000" pitchFamily="65" typeface="DFKai-SB"/>
              </a:endParaRPr>
            </a:p>
            <a:p>
              <a:pPr>
                <a:lnSpc>
                  <a:spcPts val="2600"/>
                </a:lnSpc>
              </a:pPr>
              <a:r>
                <a:rPr altLang="en-US" lang="zh-CN" sz="3600">
                  <a:solidFill>
                    <a:schemeClr val="bg1">
                      <a:lumMod val="75000"/>
                    </a:schemeClr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茶之为用，味至寒，为饮最宜。精行俭德之人，若热渴、凝闷、脑疼、目涩、四肢烦、百节不舒，聊四五啜，与醍醐、甘露抗衡也。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55778" y="4861366"/>
              <a:ext cx="177878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bg1">
                      <a:lumMod val="75000"/>
                    </a:schemeClr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陆羽《茶经》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997314" y="1493338"/>
              <a:ext cx="0" cy="22686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descr="http://pic16.nipic.com/20110824/7139344_144733197000_2.jpg" id="2050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7431"/>
            <a:stretch>
              <a:fillRect/>
            </a:stretch>
          </p:blipFill>
          <p:spPr bwMode="auto">
            <a:xfrm>
              <a:off x="7445382" y="1493338"/>
              <a:ext cx="3364232" cy="208323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7445382" y="3871359"/>
              <a:ext cx="3364232" cy="608258"/>
            </a:xfrm>
            <a:prstGeom prst="rect">
              <a:avLst/>
            </a:prstGeom>
            <a:solidFill>
              <a:srgbClr val="343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solidFill>
                    <a:schemeClr val="bg1">
                      <a:lumMod val="75000"/>
                    </a:schemeClr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“茶之为饮，发乎神农氏”</a:t>
              </a:r>
            </a:p>
          </p:txBody>
        </p:sp>
      </p:grpSp>
    </p:spTree>
    <p:extLst>
      <p:ext uri="{BB962C8B-B14F-4D97-AF65-F5344CB8AC3E}">
        <p14:creationId val="158313993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1304308" y="1266948"/>
            <a:ext cx="9583384" cy="4324104"/>
            <a:chOff x="997527" y="1284368"/>
            <a:chExt cx="9583384" cy="4324104"/>
          </a:xfrm>
        </p:grpSpPr>
        <p:sp>
          <p:nvSpPr>
            <p:cNvPr id="2" name="矩形 1"/>
            <p:cNvSpPr/>
            <p:nvPr/>
          </p:nvSpPr>
          <p:spPr>
            <a:xfrm>
              <a:off x="997527" y="1288472"/>
              <a:ext cx="2117148" cy="432000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6280" y="1719555"/>
              <a:ext cx="100940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solidFill>
                    <a:schemeClr val="bg1">
                      <a:lumMod val="95000"/>
                    </a:schemeClr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茶道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116280" y="2264104"/>
              <a:ext cx="1998395" cy="2402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altLang="en-US" lang="zh-CN">
                  <a:solidFill>
                    <a:schemeClr val="bg1">
                      <a:lumMod val="95000"/>
                    </a:schemeClr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茶道，就是品赏茶的美感之道。通过沏茶、赏茶、闻茶、饮茶、美心修德，学习礼法的一种和美仪式。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211285" y="2123811"/>
              <a:ext cx="700644" cy="0"/>
            </a:xfrm>
            <a:prstGeom prst="line">
              <a:avLst/>
            </a:prstGeom>
            <a:ln>
              <a:solidFill>
                <a:srgbClr val="FE88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8660911" y="1284368"/>
              <a:ext cx="1920000" cy="4315063"/>
              <a:chOff x="8657287" y="1292422"/>
              <a:chExt cx="1920000" cy="4315063"/>
            </a:xfrm>
          </p:grpSpPr>
          <p:pic>
            <p:nvPicPr>
              <p:cNvPr descr="http://cn.gcimg.net/gcalbum/day_20130629/a56c98b4ce74305184833746e3a22d75.jpg" id="10250" name="Picture 10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rcRect l="10222" r="10222"/>
              <a:stretch>
                <a:fillRect/>
              </a:stretch>
            </p:blipFill>
            <p:spPr bwMode="auto">
              <a:xfrm>
                <a:off x="8657287" y="2729953"/>
                <a:ext cx="192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l="5654" r="5654"/>
              <a:stretch>
                <a:fillRect/>
              </a:stretch>
            </p:blipFill>
            <p:spPr>
              <a:xfrm>
                <a:off x="8657287" y="4167485"/>
                <a:ext cx="1920000" cy="1440000"/>
              </a:xfrm>
              <a:prstGeom prst="rect">
                <a:avLst/>
              </a:prstGeom>
            </p:spPr>
          </p:pic>
          <p:pic>
            <p:nvPicPr>
              <p:cNvPr descr="http://tea.loudijie.com/wp-content/uploads/2013/07/04-3.jpg" id="10252" name="Picture 12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l="1222" r="1222"/>
              <a:stretch>
                <a:fillRect/>
              </a:stretch>
            </p:blipFill>
            <p:spPr bwMode="auto">
              <a:xfrm>
                <a:off x="8657287" y="1292422"/>
                <a:ext cx="1920000" cy="14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http://www.wincn.com/uploadfile/2012/0511/20120511103830548.jpg" id="10242" name="Picture 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980" r="980"/>
            <a:stretch>
              <a:fillRect/>
            </a:stretch>
          </p:blipFill>
          <p:spPr bwMode="auto">
            <a:xfrm>
              <a:off x="6740911" y="1284368"/>
              <a:ext cx="1920000" cy="14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cc.www27.babidou.com/pic/2012/4/5/mcj/%E8%8C%B6%E9%81%93/%E8%8C%B6%E5%AD%97%E8%8C%B6%E9%81%933.jpg" id="10248" name="Picture 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l="5556" r="5556"/>
            <a:stretch>
              <a:fillRect/>
            </a:stretch>
          </p:blipFill>
          <p:spPr bwMode="auto">
            <a:xfrm>
              <a:off x="6740911" y="4168472"/>
              <a:ext cx="1920000" cy="14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3219450" y="1288472"/>
              <a:ext cx="7361461" cy="4320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http://www.zishaj.com.cn/zajian/04-1.jpg" id="10254" name="Picture 1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l="1222" r="1222"/>
            <a:stretch>
              <a:fillRect/>
            </a:stretch>
          </p:blipFill>
          <p:spPr bwMode="auto">
            <a:xfrm>
              <a:off x="6740911" y="2724368"/>
              <a:ext cx="1920000" cy="145000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3449391" y="3991897"/>
              <a:ext cx="3214576" cy="1082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altLang="en-US" b="0" i="0" lang="zh-CN" smtClean="0">
                  <a:solidFill>
                    <a:schemeClr val="bg1"/>
                  </a:solidFill>
                  <a:effectLst/>
                  <a:latin charset="-120" panose="03000509000000000000" pitchFamily="65" typeface="DFKai-SB"/>
                  <a:ea charset="-120" panose="03000509000000000000" pitchFamily="65" typeface="DFKai-SB"/>
                </a:rPr>
                <a:t>茶道九难</a:t>
              </a:r>
            </a:p>
            <a:p>
              <a:pPr>
                <a:lnSpc>
                  <a:spcPts val="2600"/>
                </a:lnSpc>
              </a:pPr>
              <a:r>
                <a:rPr altLang="en-US" b="0" i="0" lang="zh-CN" smtClean="0">
                  <a:solidFill>
                    <a:schemeClr val="bg1"/>
                  </a:solidFill>
                  <a:effectLst/>
                  <a:latin charset="-120" panose="03000509000000000000" pitchFamily="65" typeface="DFKai-SB"/>
                  <a:ea charset="-120" panose="03000509000000000000" pitchFamily="65" typeface="DFKai-SB"/>
                </a:rPr>
                <a:t>即造、别、器、火、水、炙、末、煮、饮。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449391" y="2688713"/>
              <a:ext cx="3214576" cy="1082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altLang="en-US" b="0" i="0" lang="zh-CN" smtClean="0">
                  <a:solidFill>
                    <a:schemeClr val="bg1"/>
                  </a:solidFill>
                  <a:effectLst/>
                  <a:latin charset="-120" panose="03000509000000000000" pitchFamily="65" typeface="DFKai-SB"/>
                  <a:ea charset="-120" panose="03000509000000000000" pitchFamily="65" typeface="DFKai-SB"/>
                </a:rPr>
                <a:t>茶道六君子</a:t>
              </a:r>
            </a:p>
            <a:p>
              <a:pPr>
                <a:lnSpc>
                  <a:spcPts val="2600"/>
                </a:lnSpc>
              </a:pPr>
              <a:r>
                <a:rPr altLang="en-US" b="0" i="0" lang="zh-CN" smtClean="0">
                  <a:solidFill>
                    <a:schemeClr val="bg1"/>
                  </a:solidFill>
                  <a:effectLst/>
                  <a:latin charset="-120" panose="03000509000000000000" pitchFamily="65" typeface="DFKai-SB"/>
                  <a:ea charset="-120" panose="03000509000000000000" pitchFamily="65" typeface="DFKai-SB"/>
                </a:rPr>
                <a:t>即茶筒、茶匙、茶漏、茶则、茶夹、茶针。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449392" y="1676422"/>
              <a:ext cx="3084618" cy="751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altLang="en-US" b="0" i="0" lang="zh-CN" smtClean="0">
                  <a:solidFill>
                    <a:schemeClr val="bg1"/>
                  </a:solidFill>
                  <a:effectLst/>
                  <a:latin charset="-120" panose="03000509000000000000" pitchFamily="65" typeface="DFKai-SB"/>
                  <a:ea charset="-120" panose="03000509000000000000" pitchFamily="65" typeface="DFKai-SB"/>
                </a:rPr>
                <a:t>茶道三点</a:t>
              </a:r>
            </a:p>
            <a:p>
              <a:pPr>
                <a:lnSpc>
                  <a:spcPts val="2600"/>
                </a:lnSpc>
              </a:pPr>
              <a:r>
                <a:rPr altLang="en-US" b="0" i="0" lang="zh-CN" smtClean="0">
                  <a:solidFill>
                    <a:schemeClr val="bg1"/>
                  </a:solidFill>
                  <a:effectLst/>
                  <a:latin charset="-120" panose="03000509000000000000" pitchFamily="65" typeface="DFKai-SB"/>
                  <a:ea charset="-120" panose="03000509000000000000" pitchFamily="65" typeface="DFKai-SB"/>
                </a:rPr>
                <a:t>即新茶、甘泉、洁器。</a:t>
              </a:r>
            </a:p>
          </p:txBody>
        </p:sp>
      </p:grpSp>
    </p:spTree>
    <p:extLst>
      <p:ext uri="{BB962C8B-B14F-4D97-AF65-F5344CB8AC3E}">
        <p14:creationId val="321689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1678674" y="1455787"/>
            <a:ext cx="8801774" cy="3240000"/>
            <a:chOff x="1678674" y="1239186"/>
            <a:chExt cx="8801774" cy="3240000"/>
          </a:xfrm>
        </p:grpSpPr>
        <p:pic>
          <p:nvPicPr>
            <p:cNvPr descr="http://img4.duitang.com/uploads/item/201207/16/20120716205613_ER2Jd.jpeg" id="33" name="白茶"/>
            <p:cNvPicPr>
              <a:picLocks noChangeArrowheads="1"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val="0"/>
                </a:ext>
              </a:extLst>
            </a:blip>
            <a:srcRect l="40551" r="28940"/>
            <a:stretch>
              <a:fillRect/>
            </a:stretch>
          </p:blipFill>
          <p:spPr bwMode="auto">
            <a:xfrm>
              <a:off x="6094376" y="1239186"/>
              <a:ext cx="1483352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pic31.nipic.com/20130705/11310647_111708608184_2.jpg" id="34" name="黑茶"/>
            <p:cNvPicPr>
              <a:picLocks noChangeArrowheads="1"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val="0"/>
                </a:ext>
              </a:extLst>
            </a:blip>
            <a:srcRect b="5153" l="42547" r="28829"/>
            <a:stretch>
              <a:fillRect/>
            </a:stretch>
          </p:blipFill>
          <p:spPr bwMode="auto">
            <a:xfrm>
              <a:off x="4611024" y="1239186"/>
              <a:ext cx="1483351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红茶" id="35" name="红茶"/>
            <p:cNvPicPr>
              <a:picLocks noChangeArrowheads="1"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val="0"/>
                </a:ext>
              </a:extLst>
            </a:blip>
            <a:srcRect l="39970" r="13434"/>
            <a:stretch>
              <a:fillRect/>
            </a:stretch>
          </p:blipFill>
          <p:spPr bwMode="auto">
            <a:xfrm>
              <a:off x="3127672" y="1239186"/>
              <a:ext cx="1483352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龙井茶" id="36" name="绿茶"/>
            <p:cNvPicPr>
              <a:picLocks noChangeArrowheads="1"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rcRect l="14755" r="25617" t="11111"/>
            <a:stretch>
              <a:fillRect/>
            </a:stretch>
          </p:blipFill>
          <p:spPr bwMode="auto">
            <a:xfrm>
              <a:off x="1678674" y="1239186"/>
              <a:ext cx="1448997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茶叶铁观音" id="37" name="青茶"/>
            <p:cNvPicPr>
              <a:picLocks noChangeArrowheads="1"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val="0"/>
                </a:ext>
              </a:extLst>
            </a:blip>
            <a:srcRect l="29288" r="5000"/>
            <a:stretch>
              <a:fillRect/>
            </a:stretch>
          </p:blipFill>
          <p:spPr bwMode="auto">
            <a:xfrm>
              <a:off x="9061079" y="1239186"/>
              <a:ext cx="1419369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花茶" id="38" name="黄茶"/>
            <p:cNvPicPr>
              <a:picLocks noChangeArrowheads="1"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val="0"/>
                </a:ext>
              </a:extLst>
            </a:blip>
            <a:srcRect b="5778" l="18956" r="20000" t="5778"/>
            <a:stretch>
              <a:fillRect/>
            </a:stretch>
          </p:blipFill>
          <p:spPr bwMode="auto">
            <a:xfrm>
              <a:off x="7577728" y="1239186"/>
              <a:ext cx="1483352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矩形 12"/>
          <p:cNvSpPr/>
          <p:nvPr/>
        </p:nvSpPr>
        <p:spPr>
          <a:xfrm>
            <a:off x="7833569" y="5006236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中国六大茶系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094376" y="1455787"/>
            <a:ext cx="1483352" cy="3240000"/>
            <a:chOff x="6094376" y="1239186"/>
            <a:chExt cx="1483352" cy="3240000"/>
          </a:xfrm>
        </p:grpSpPr>
        <p:pic>
          <p:nvPicPr>
            <p:cNvPr descr="http://img4.duitang.com/uploads/item/201207/16/20120716205613_ER2Jd.jpeg" id="3093" name="白茶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40551" r="28940"/>
            <a:stretch>
              <a:fillRect/>
            </a:stretch>
          </p:blipFill>
          <p:spPr bwMode="auto">
            <a:xfrm>
              <a:off x="6094376" y="1239186"/>
              <a:ext cx="1483352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6094375" y="2878236"/>
              <a:ext cx="1483352" cy="57912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白茶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11024" y="1455787"/>
            <a:ext cx="1483352" cy="3240000"/>
            <a:chOff x="4611024" y="1239186"/>
            <a:chExt cx="1483352" cy="3240000"/>
          </a:xfrm>
        </p:grpSpPr>
        <p:pic>
          <p:nvPicPr>
            <p:cNvPr descr="http://pic31.nipic.com/20130705/11310647_111708608184_2.jpg" id="3095" name="黑茶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153" l="42547" r="28829"/>
            <a:stretch>
              <a:fillRect/>
            </a:stretch>
          </p:blipFill>
          <p:spPr bwMode="auto">
            <a:xfrm>
              <a:off x="4611024" y="1239186"/>
              <a:ext cx="1483351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4628324" y="2878236"/>
              <a:ext cx="1466051" cy="57912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黑茶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127672" y="1455787"/>
            <a:ext cx="1500653" cy="3240000"/>
            <a:chOff x="3127672" y="1239186"/>
            <a:chExt cx="1500653" cy="3240000"/>
          </a:xfrm>
        </p:grpSpPr>
        <p:pic>
          <p:nvPicPr>
            <p:cNvPr descr="红茶" id="3091" name="红茶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39970" r="13434"/>
            <a:stretch>
              <a:fillRect/>
            </a:stretch>
          </p:blipFill>
          <p:spPr bwMode="auto">
            <a:xfrm>
              <a:off x="3127672" y="1239186"/>
              <a:ext cx="1483352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127672" y="2878236"/>
              <a:ext cx="1500653" cy="57912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红茶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78674" y="1455787"/>
            <a:ext cx="1448998" cy="3240000"/>
            <a:chOff x="1678674" y="1239186"/>
            <a:chExt cx="1448998" cy="3240000"/>
          </a:xfrm>
        </p:grpSpPr>
        <p:pic>
          <p:nvPicPr>
            <p:cNvPr descr="龙井茶" id="3085" name="绿茶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14755" r="25617" t="11111"/>
            <a:stretch>
              <a:fillRect/>
            </a:stretch>
          </p:blipFill>
          <p:spPr bwMode="auto">
            <a:xfrm>
              <a:off x="1678674" y="1239186"/>
              <a:ext cx="1448997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678674" y="2878236"/>
              <a:ext cx="1448998" cy="57912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绿茶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061079" y="1455787"/>
            <a:ext cx="1419369" cy="3240000"/>
            <a:chOff x="9061079" y="1239186"/>
            <a:chExt cx="1419369" cy="3240000"/>
          </a:xfrm>
        </p:grpSpPr>
        <p:pic>
          <p:nvPicPr>
            <p:cNvPr descr="茶叶铁观音" id="3097" name="青茶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l="29288" r="5000"/>
            <a:stretch>
              <a:fillRect/>
            </a:stretch>
          </p:blipFill>
          <p:spPr bwMode="auto">
            <a:xfrm>
              <a:off x="9061079" y="1239186"/>
              <a:ext cx="1419369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9061079" y="2878236"/>
              <a:ext cx="1419368" cy="57912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青茶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77728" y="1455787"/>
            <a:ext cx="1483352" cy="3240000"/>
            <a:chOff x="7577728" y="1239186"/>
            <a:chExt cx="1483352" cy="3240000"/>
          </a:xfrm>
        </p:grpSpPr>
        <p:pic>
          <p:nvPicPr>
            <p:cNvPr descr="花茶" id="3087" name="黄茶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5778" l="18956" r="20000" t="5778"/>
            <a:stretch>
              <a:fillRect/>
            </a:stretch>
          </p:blipFill>
          <p:spPr bwMode="auto">
            <a:xfrm>
              <a:off x="7577728" y="1239186"/>
              <a:ext cx="1483352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577727" y="2878236"/>
              <a:ext cx="1483352" cy="57912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黄茶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83014" y="1455787"/>
            <a:ext cx="6042958" cy="3240000"/>
            <a:chOff x="2356547" y="1367048"/>
            <a:chExt cx="6042958" cy="3240000"/>
          </a:xfrm>
        </p:grpSpPr>
        <p:sp>
          <p:nvSpPr>
            <p:cNvPr id="44" name="矩形 43"/>
            <p:cNvSpPr/>
            <p:nvPr/>
          </p:nvSpPr>
          <p:spPr>
            <a:xfrm>
              <a:off x="2356547" y="1367048"/>
              <a:ext cx="1980000" cy="324000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lang="en-US" smtClean="0" sz="3200">
                <a:solidFill>
                  <a:srgbClr val="FE881A"/>
                </a:solidFill>
                <a:latin charset="-120" panose="03000509000000000000" pitchFamily="65" typeface="DFKai-SB"/>
                <a:ea charset="-120" panose="03000509000000000000" pitchFamily="65" typeface="DFKai-SB"/>
              </a:endParaRPr>
            </a:p>
            <a:p>
              <a:pPr algn="ctr"/>
              <a:r>
                <a:rPr altLang="zh-CN" lang="en-US" smtClean="0" sz="3200">
                  <a:solidFill>
                    <a:srgbClr val="FE881A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溯源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4388026" y="1367048"/>
              <a:ext cx="1980000" cy="324000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lang="en-US" smtClean="0" sz="3200">
                <a:solidFill>
                  <a:srgbClr val="FE881A"/>
                </a:solidFill>
                <a:latin charset="-120" panose="03000509000000000000" pitchFamily="65" typeface="DFKai-SB"/>
                <a:ea charset="-120" panose="03000509000000000000" pitchFamily="65" typeface="DFKai-SB"/>
              </a:endParaRPr>
            </a:p>
            <a:p>
              <a:pPr algn="ctr"/>
              <a:r>
                <a:rPr altLang="zh-CN" lang="en-US" smtClean="0" sz="3200">
                  <a:solidFill>
                    <a:srgbClr val="FE881A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品种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6419505" y="1367048"/>
              <a:ext cx="1980000" cy="324000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lang="en-US" smtClean="0" sz="3200">
                <a:solidFill>
                  <a:srgbClr val="FE881A"/>
                </a:solidFill>
                <a:latin charset="-120" panose="03000509000000000000" pitchFamily="65" typeface="DFKai-SB"/>
                <a:ea charset="-120" panose="03000509000000000000" pitchFamily="65" typeface="DFKai-SB"/>
              </a:endParaRPr>
            </a:p>
            <a:p>
              <a:pPr algn="ctr"/>
              <a:r>
                <a:rPr altLang="zh-CN" lang="en-US" smtClean="0" sz="3200">
                  <a:solidFill>
                    <a:srgbClr val="FE881A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功效</a:t>
              </a:r>
            </a:p>
          </p:txBody>
        </p:sp>
      </p:grpSp>
    </p:spTree>
    <p:extLst>
      <p:ext uri="{BB962C8B-B14F-4D97-AF65-F5344CB8AC3E}">
        <p14:creationId val="96920632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60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06 3.7037E-07 L -0.56328 -0.00185" pathEditMode="relative" ptsTypes="AA" rAng="0">
                                      <p:cBhvr>
                                        <p:cTn dur="20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4" y="-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750" id="6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692082" y="1443692"/>
            <a:ext cx="6044400" cy="3240000"/>
          </a:xfrm>
          <a:prstGeom prst="rect">
            <a:avLst/>
          </a:prstGeom>
          <a:solidFill>
            <a:srgbClr val="59595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2190908" y="1450470"/>
            <a:ext cx="1419369" cy="3240000"/>
            <a:chOff x="9061079" y="1239186"/>
            <a:chExt cx="1419369" cy="3240000"/>
          </a:xfrm>
        </p:grpSpPr>
        <p:pic>
          <p:nvPicPr>
            <p:cNvPr descr="茶叶铁观音" id="3097" name="青茶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9288" r="5000"/>
            <a:stretch>
              <a:fillRect/>
            </a:stretch>
          </p:blipFill>
          <p:spPr bwMode="auto">
            <a:xfrm>
              <a:off x="9061079" y="1239186"/>
              <a:ext cx="1419369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9061080" y="2878237"/>
              <a:ext cx="1419368" cy="57912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青茶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2191658" y="1436914"/>
            <a:ext cx="1422400" cy="32512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5341250" y="2017476"/>
            <a:ext cx="3556003" cy="2072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600"/>
              </a:lnSpc>
            </a:pPr>
            <a:r>
              <a:rPr altLang="en-US"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    青茶，亦称乌龙茶，是经过杀青、萎凋、摇青、半发酵、烘焙等工序后制出的品质优异的茶类，由宋代贡茶龙团、凤饼演变而来，创制于1725年（清雍正年间）前后。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60639" y="2017476"/>
            <a:ext cx="1190171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FE881A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溯源</a:t>
            </a:r>
          </a:p>
        </p:txBody>
      </p:sp>
    </p:spTree>
    <p:extLst>
      <p:ext uri="{BB962C8B-B14F-4D97-AF65-F5344CB8AC3E}">
        <p14:creationId val="246712590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692082" y="1443692"/>
            <a:ext cx="6044400" cy="3240000"/>
          </a:xfrm>
          <a:prstGeom prst="rect">
            <a:avLst/>
          </a:prstGeom>
          <a:solidFill>
            <a:srgbClr val="59595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2190908" y="1450470"/>
            <a:ext cx="1419369" cy="3240000"/>
            <a:chOff x="9061079" y="1239186"/>
            <a:chExt cx="1419369" cy="3240000"/>
          </a:xfrm>
        </p:grpSpPr>
        <p:pic>
          <p:nvPicPr>
            <p:cNvPr descr="茶叶铁观音" id="3097" name="青茶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9288" r="5000"/>
            <a:stretch>
              <a:fillRect/>
            </a:stretch>
          </p:blipFill>
          <p:spPr bwMode="auto">
            <a:xfrm>
              <a:off x="9061079" y="1239186"/>
              <a:ext cx="1419369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9061080" y="2878237"/>
              <a:ext cx="1419368" cy="57912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青茶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2191658" y="1436914"/>
            <a:ext cx="1422400" cy="32512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http://pic23.nipic.com/20120813/7019550_173119899000_2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56" t="5556"/>
          <a:stretch>
            <a:fillRect/>
          </a:stretch>
        </p:blipFill>
        <p:spPr bwMode="auto">
          <a:xfrm>
            <a:off x="7295359" y="3063692"/>
            <a:ext cx="2429999" cy="162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s1.t.itc.cn/mblog/pic/20122_5_19/m_10806066039034940.jpg" id="1038" name="Picture 1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2300" r="2300"/>
          <a:stretch>
            <a:fillRect/>
          </a:stretch>
        </p:blipFill>
        <p:spPr bwMode="auto">
          <a:xfrm>
            <a:off x="4871137" y="3063692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upimg.zixun.3158.cn/1/2012/1107/13522785176286.png" id="1040" name="Picture 1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134" l="2665" r="3068" t="3408"/>
          <a:stretch>
            <a:fillRect/>
          </a:stretch>
        </p:blipFill>
        <p:spPr bwMode="auto">
          <a:xfrm>
            <a:off x="7295358" y="1443692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33" t="333"/>
          <a:stretch>
            <a:fillRect/>
          </a:stretch>
        </p:blipFill>
        <p:spPr>
          <a:xfrm>
            <a:off x="4871137" y="1443692"/>
            <a:ext cx="2430000" cy="16200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660639" y="2017476"/>
            <a:ext cx="1190171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rgbClr val="FE881A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品种</a:t>
            </a:r>
          </a:p>
        </p:txBody>
      </p:sp>
    </p:spTree>
    <p:extLst>
      <p:ext uri="{BB962C8B-B14F-4D97-AF65-F5344CB8AC3E}">
        <p14:creationId val="31454721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692082" y="1443692"/>
            <a:ext cx="6044400" cy="3240000"/>
          </a:xfrm>
          <a:prstGeom prst="rect">
            <a:avLst/>
          </a:prstGeom>
          <a:solidFill>
            <a:srgbClr val="59595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2190908" y="1450470"/>
            <a:ext cx="1419369" cy="3240000"/>
            <a:chOff x="9061079" y="1239186"/>
            <a:chExt cx="1419369" cy="3240000"/>
          </a:xfrm>
        </p:grpSpPr>
        <p:pic>
          <p:nvPicPr>
            <p:cNvPr descr="茶叶铁观音" id="3097" name="青茶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9288" r="5000"/>
            <a:stretch>
              <a:fillRect/>
            </a:stretch>
          </p:blipFill>
          <p:spPr bwMode="auto">
            <a:xfrm>
              <a:off x="9061079" y="1239186"/>
              <a:ext cx="1419369" cy="3240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9061080" y="2878237"/>
              <a:ext cx="1419368" cy="57912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bg1"/>
                  </a:solidFill>
                  <a:latin charset="-120" panose="03000509000000000000" pitchFamily="65" typeface="DFKai-SB"/>
                  <a:ea charset="-120" panose="03000509000000000000" pitchFamily="65" typeface="DFKai-SB"/>
                </a:rPr>
                <a:t>青茶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2191658" y="1436914"/>
            <a:ext cx="1422400" cy="32512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5341250" y="2017476"/>
            <a:ext cx="3556003" cy="2072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600"/>
              </a:lnSpc>
            </a:pPr>
            <a:r>
              <a:rPr altLang="en-US"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    青茶中含有机化学成分达四百五十多种，无机矿物元素达四十多种，除了具有一般茶叶提神益思，消除疲劳等保健功能外，还有防癌症、降血脂、抗衰老等特殊功效。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60639" y="2017476"/>
            <a:ext cx="1190171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rgbClr val="FE881A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功效</a:t>
            </a:r>
          </a:p>
        </p:txBody>
      </p:sp>
    </p:spTree>
    <p:extLst>
      <p:ext uri="{BB962C8B-B14F-4D97-AF65-F5344CB8AC3E}">
        <p14:creationId val="113430944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15296" y="1375612"/>
            <a:ext cx="3371850" cy="392935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88872" compatLnSpc="1" lIns="0" numCol="1" rIns="0" tIns="0" vert="horz"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茶</a:t>
            </a:r>
            <a:br>
              <a:rPr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</a:br>
            <a:r>
              <a:rPr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香叶  嫩芽</a:t>
            </a:r>
            <a:br>
              <a:rPr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</a:br>
            <a:r>
              <a:rPr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慕诗客  爱僧家</a:t>
            </a:r>
            <a:br>
              <a:rPr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</a:br>
            <a:r>
              <a:rPr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碾雕白玉  罗织红纱</a:t>
            </a:r>
            <a:br>
              <a:rPr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</a:br>
            <a:r>
              <a:rPr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铫煎黄蕊色  碗转曲尘花</a:t>
            </a:r>
            <a:br>
              <a:rPr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</a:br>
            <a:r>
              <a:rPr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夜后邀陪明月  晨前命对朝霞</a:t>
            </a:r>
            <a:br>
              <a:rPr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</a:br>
            <a:r>
              <a:rPr lang="zh-CN" smtClean="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洗尽古今人不倦  将知醉后岂堪夸 </a:t>
            </a:r>
          </a:p>
        </p:txBody>
      </p:sp>
      <p:pic>
        <p:nvPicPr>
          <p:cNvPr descr="http://pic7.nipic.com/20100525/4853629_123649071374_2.jpg" id="205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836" l="7334" r="7334"/>
          <a:stretch>
            <a:fillRect/>
          </a:stretch>
        </p:blipFill>
        <p:spPr bwMode="auto">
          <a:xfrm>
            <a:off x="2606711" y="1466472"/>
            <a:ext cx="2102417" cy="3816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51224428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8000046" y="5069301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0" panose="03000509000000000000" pitchFamily="65" typeface="DFKai-SB"/>
                <a:ea charset="-120" panose="03000509000000000000" pitchFamily="65" typeface="DFKai-SB"/>
              </a:rPr>
              <a:t>中国六大茶系</a:t>
            </a:r>
          </a:p>
        </p:txBody>
      </p:sp>
      <p:sp>
        <p:nvSpPr>
          <p:cNvPr id="3" name="矩形 2"/>
          <p:cNvSpPr/>
          <p:nvPr/>
        </p:nvSpPr>
        <p:spPr>
          <a:xfrm>
            <a:off x="5772834" y="3244334"/>
            <a:ext cx="640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品种</a:t>
            </a:r>
          </a:p>
        </p:txBody>
      </p:sp>
      <p:sp>
        <p:nvSpPr>
          <p:cNvPr id="4" name="矩形 3"/>
          <p:cNvSpPr/>
          <p:nvPr/>
        </p:nvSpPr>
        <p:spPr>
          <a:xfrm>
            <a:off x="3896738" y="3059668"/>
            <a:ext cx="640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溯源</a:t>
            </a:r>
          </a:p>
        </p:txBody>
      </p:sp>
    </p:spTree>
    <p:extLst>
      <p:ext uri="{BB962C8B-B14F-4D97-AF65-F5344CB8AC3E}">
        <p14:creationId val="349546631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41</Paragraphs>
  <Slides>9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5">
      <vt:lpstr>Arial</vt:lpstr>
      <vt:lpstr>Calibri Light</vt:lpstr>
      <vt:lpstr>Calibri</vt:lpstr>
      <vt:lpstr>DFKai-SB</vt:lpstr>
      <vt:lpstr>叶根友行书繁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2021-08-22T11:49:56Z</dcterms:created>
  <cp:lastPrinted>2021-08-22T11:49:56Z</cp:lastPrinted>
  <dcterms:modified xsi:type="dcterms:W3CDTF">2021-08-22T05:36:10Z</dcterms:modified>
  <cp:revision>1</cp:revision>
</cp:coreProperties>
</file>