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59" r:id="rId2"/>
  </p:sldMasterIdLst>
  <p:notesMasterIdLst>
    <p:notesMasterId r:id="rId3"/>
  </p:notesMasterIdLst>
  <p:sldIdLst>
    <p:sldId id="259" r:id="rId4"/>
    <p:sldId id="260" r:id="rId5"/>
    <p:sldId id="261" r:id="rId6"/>
    <p:sldId id="262" r:id="rId7"/>
    <p:sldId id="267" r:id="rId8"/>
    <p:sldId id="268" r:id="rId9"/>
    <p:sldId id="269" r:id="rId10"/>
    <p:sldId id="270" r:id="rId11"/>
    <p:sldId id="283" r:id="rId12"/>
    <p:sldId id="271" r:id="rId13"/>
    <p:sldId id="272" r:id="rId14"/>
    <p:sldId id="284" r:id="rId15"/>
    <p:sldId id="273" r:id="rId16"/>
    <p:sldId id="274" r:id="rId17"/>
    <p:sldId id="275" r:id="rId18"/>
    <p:sldId id="285" r:id="rId19"/>
    <p:sldId id="276" r:id="rId20"/>
    <p:sldId id="277" r:id="rId21"/>
    <p:sldId id="278" r:id="rId22"/>
    <p:sldId id="286" r:id="rId23"/>
    <p:sldId id="279" r:id="rId24"/>
    <p:sldId id="280" r:id="rId25"/>
    <p:sldId id="282" r:id="rId26"/>
  </p:sldIdLst>
  <p:sldSz cx="12192000" cy="6858000"/>
  <p:notesSz cx="6858000" cy="9144000"/>
  <p:custDataLst>
    <p:tags r:id="rId2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68" autoAdjust="0"/>
    <p:restoredTop sz="96314" autoAdjust="0"/>
  </p:normalViewPr>
  <p:slideViewPr>
    <p:cSldViewPr snapToGrid="0">
      <p:cViewPr varScale="1">
        <p:scale>
          <a:sx n="108" d="100"/>
          <a:sy n="108" d="100"/>
        </p:scale>
        <p:origin x="696" y="114"/>
      </p:cViewPr>
      <p:guideLst>
        <p:guide orient="horz" pos="2160"/>
        <p:guide pos="3840"/>
      </p:guideLst>
    </p:cSldViewPr>
  </p:slideViewPr>
  <p:notesTextViewPr>
    <p:cViewPr>
      <p:scale>
        <a:sx n="1" d="1"/>
        <a:sy n="1" d="1"/>
      </p:scale>
      <p:origin x="0" y="0"/>
    </p:cViewPr>
  </p:notesTextViewPr>
  <p:sorterViewPr>
    <p:cViewPr>
      <p:scale>
        <a:sx n="139" d="100"/>
        <a:sy n="139" d="100"/>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tags/tag1.xml" Type="http://schemas.openxmlformats.org/officeDocument/2006/relationships/tags"/><Relationship Id="rId28" Target="presProps.xml" Type="http://schemas.openxmlformats.org/officeDocument/2006/relationships/presProps"/><Relationship Id="rId29" Target="viewProps.xml" Type="http://schemas.openxmlformats.org/officeDocument/2006/relationships/viewProps"/><Relationship Id="rId3" Target="notesMasters/notesMaster1.xml" Type="http://schemas.openxmlformats.org/officeDocument/2006/relationships/notesMaster"/><Relationship Id="rId30" Target="theme/theme1.xml" Type="http://schemas.openxmlformats.org/officeDocument/2006/relationships/theme"/><Relationship Id="rId31"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03B369-44EF-4B82-AC7C-4B899F75A426}" type="datetimeFigureOut">
              <a:rPr lang="zh-CN" altLang="en-US" smtClean="0"/>
              <a:t>2021/5/3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0DD2F2-6F62-43EF-A62B-AA2CB40D6916}" type="slidenum">
              <a:rPr lang="zh-CN" altLang="en-US" smtClean="0"/>
              <a:t>‹#›</a:t>
            </a:fld>
            <a:endParaRPr lang="zh-CN" altLang="en-US"/>
          </a:p>
        </p:txBody>
      </p:sp>
    </p:spTree>
    <p:extLst>
      <p:ext uri="{BB962C8B-B14F-4D97-AF65-F5344CB8AC3E}">
        <p14:creationId val="22986244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12728111"/>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00541113"/>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9626448"/>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74465219"/>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6521630"/>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43322204"/>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16248354"/>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77300119"/>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99044243"/>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44959937"/>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28233950"/>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88275817"/>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38930290"/>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01407322"/>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86194856"/>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10070107"/>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81032922"/>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88726441"/>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73520300"/>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90067755"/>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7832415"/>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28472422"/>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60111136"/>
      </p:ext>
    </p:extLst>
  </p:cSld>
  <p:clrMapOvr>
    <a:masterClrMapping/>
  </p:clrMapOvr>
</p:notes>
</file>

<file path=ppt/slideLayouts/_rels/slideLayout1.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media/image2.jpeg" Type="http://schemas.openxmlformats.org/officeDocument/2006/relationships/image"/><Relationship Id="rId2"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pic>
        <p:nvPicPr>
          <p:cNvPr id="2" name="图片 1"/>
          <p:cNvPicPr>
            <a:picLocks noChangeAspect="1"/>
          </p:cNvPicPr>
          <p:nvPr userDrawn="1"/>
        </p:nvPicPr>
        <p:blipFill>
          <a:blip r:embed="rId1">
            <a:extLst>
              <a:ext uri="{28A0092B-C50C-407E-A947-70E740481C1C}">
                <a14:useLocalDpi/>
              </a:ext>
            </a:extLst>
          </a:blip>
          <a:stretch>
            <a:fillRect/>
          </a:stretch>
        </p:blipFill>
        <p:spPr>
          <a:xfrm>
            <a:off x="2" y="0"/>
            <a:ext cx="12188228" cy="6858000"/>
          </a:xfrm>
          <a:prstGeom prst="rect">
            <a:avLst/>
          </a:prstGeom>
        </p:spPr>
      </p:pic>
    </p:spTree>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_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val="252797528"/>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2021/5/3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10098839"/>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2021/5/3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1616154"/>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2021/5/3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3185174"/>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2021/5/3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09677402"/>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2021/5/3</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24027266"/>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2021/5/3</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92852189"/>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2021/5/3</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58564810"/>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2021/5/3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48267791"/>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2021/5/3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69134072"/>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type="title" preserve="1">
  <p:cSld name="1_标题幻灯片">
    <p:bg>
      <p:bgRef idx="1001">
        <a:schemeClr val="bg1"/>
      </p:bgRef>
    </p:bg>
    <p:spTree>
      <p:nvGrpSpPr>
        <p:cNvPr id="1" name=""/>
        <p:cNvGrpSpPr/>
        <p:nvPr/>
      </p:nvGrpSpPr>
      <p:grpSpPr>
        <a:xfrm>
          <a:off x="0" y="0"/>
          <a:ext cx="0" cy="0"/>
        </a:xfrm>
      </p:grpSpPr>
      <p:pic>
        <p:nvPicPr>
          <p:cNvPr id="2" name="图片 1"/>
          <p:cNvPicPr>
            <a:picLocks noChangeAspect="1"/>
          </p:cNvPicPr>
          <p:nvPr userDrawn="1"/>
        </p:nvPicPr>
        <p:blipFill>
          <a:blip r:embed="rId1">
            <a:extLst>
              <a:ext uri="{28A0092B-C50C-407E-A947-70E740481C1C}">
                <a14:useLocalDpi/>
              </a:ext>
            </a:extLst>
          </a:blip>
          <a:stretch>
            <a:fillRect/>
          </a:stretch>
        </p:blipFill>
        <p:spPr>
          <a:xfrm>
            <a:off x="2" y="0"/>
            <a:ext cx="12188228" cy="6858000"/>
          </a:xfrm>
          <a:prstGeom prst="rect">
            <a:avLst/>
          </a:prstGeom>
        </p:spPr>
      </p:pic>
    </p:spTree>
    <p:extLst>
      <p:ext uri="{BB962C8B-B14F-4D97-AF65-F5344CB8AC3E}">
        <p14:creationId val="3268490163"/>
      </p:ext>
    </p:extLst>
  </p:cSld>
  <p:clrMapOvr>
    <a:overrideClrMapping bg1="lt1" tx1="dk1" bg2="lt2" tx2="dk2" accent1="accent1" accent2="accent2" accent3="accent3" accent4="accent4" accent5="accent5" accent6="accent6" hlink="hlink" folHlink="folHlink"/>
  </p:clrMapOvr>
  <mc:AlternateContent>
    <mc:Choice Requires="p14">
      <p:transition spd="slow" p14:dur="1500">
        <p:random/>
      </p:transition>
    </mc:Choice>
    <mc:Fallback>
      <p:transition spd="slow">
        <p:random/>
      </p:transition>
    </mc:Fallback>
  </mc:AlternateConten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2021/5/3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02468216"/>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2021/5/3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09579653"/>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type="title" preserve="1">
  <p:cSld name="3_标题幻灯片">
    <p:bg>
      <p:bgRef idx="1001">
        <a:schemeClr val="bg1"/>
      </p:bgRef>
    </p:bg>
    <p:spTree>
      <p:nvGrpSpPr>
        <p:cNvPr id="1" name=""/>
        <p:cNvGrpSpPr/>
        <p:nvPr/>
      </p:nvGrpSpPr>
      <p:grpSpPr>
        <a:xfrm>
          <a:off x="0" y="0"/>
          <a:ext cx="0" cy="0"/>
        </a:xfrm>
      </p:grpSpPr>
    </p:spTree>
    <p:extLst>
      <p:ext uri="{BB962C8B-B14F-4D97-AF65-F5344CB8AC3E}">
        <p14:creationId val="437280286"/>
      </p:ext>
    </p:extLst>
  </p:cSld>
  <p:clrMapOvr>
    <a:overrideClrMapping bg1="lt1" tx1="dk1" bg2="lt2" tx2="dk2" accent1="accent1" accent2="accent2" accent3="accent3" accent4="accent4" accent5="accent5" accent6="accent6" hlink="hlink" folHlink="folHlink"/>
  </p:clrMapOvr>
  <mc:AlternateContent>
    <mc:Choice Requires="p14">
      <p:transition spd="slow" p14:dur="1500">
        <p:random/>
      </p:transition>
    </mc:Choice>
    <mc:Fallback>
      <p:transition spd="slow">
        <p:random/>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type="title" preserve="1">
  <p:cSld name="4_标题幻灯片">
    <p:bg>
      <p:bgRef idx="1001">
        <a:schemeClr val="bg1"/>
      </p:bgRef>
    </p:bg>
    <p:spTree>
      <p:nvGrpSpPr>
        <p:cNvPr id="1" name=""/>
        <p:cNvGrpSpPr/>
        <p:nvPr/>
      </p:nvGrpSpPr>
      <p:grpSpPr>
        <a:xfrm>
          <a:off x="0" y="0"/>
          <a:ext cx="0" cy="0"/>
        </a:xfrm>
      </p:grpSpPr>
    </p:spTree>
    <p:extLst>
      <p:ext uri="{BB962C8B-B14F-4D97-AF65-F5344CB8AC3E}">
        <p14:creationId val="1435137590"/>
      </p:ext>
    </p:extLst>
  </p:cSld>
  <p:clrMapOvr>
    <a:overrideClrMapping bg1="lt1" tx1="dk1" bg2="lt2" tx2="dk2" accent1="accent1" accent2="accent2" accent3="accent3" accent4="accent4" accent5="accent5" accent6="accent6" hlink="hlink" folHlink="folHlink"/>
  </p:clrMapOvr>
  <mc:AlternateContent>
    <mc:Choice Requires="p14">
      <p:transition spd="slow" p14:dur="1500">
        <p:random/>
      </p:transition>
    </mc:Choice>
    <mc:Fallback>
      <p:transition spd="slow">
        <p:random/>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2_标题幻灯片">
    <p:spTree>
      <p:nvGrpSpPr>
        <p:cNvPr id="1" name=""/>
        <p:cNvGrpSpPr/>
        <p:nvPr/>
      </p:nvGrpSpPr>
      <p:grpSpPr>
        <a:xfrm>
          <a:off x="0" y="0"/>
          <a:ext cx="0" cy="0"/>
        </a:xfrm>
      </p:grpSpPr>
    </p:spTree>
    <p:extLst>
      <p:ext uri="{BB962C8B-B14F-4D97-AF65-F5344CB8AC3E}">
        <p14:creationId val="141426274"/>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val="4146064502"/>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val="2119031736"/>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val="3049065883"/>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4" name="矩形 3"/>
          <p:cNvSpPr/>
          <p:nvPr userDrawn="1"/>
        </p:nvSpPr>
        <p:spPr>
          <a:xfrm>
            <a:off x="8325228" y="6545427"/>
            <a:ext cx="775136" cy="230832"/>
          </a:xfrm>
          <a:prstGeom prst="rect">
            <a:avLst/>
          </a:prstGeom>
        </p:spPr>
        <p:txBody>
          <a:bodyPr wrap="square">
            <a:spAutoFit/>
          </a:bodyPr>
          <a:lstStyle/>
          <a:p>
            <a:pPr defTabSz="914400"/>
            <a:r>
              <a:rPr lang="en-US" altLang="zh-CN" sz="100">
                <a:solidFill>
                  <a:prstClr val="white"/>
                </a:solidFill>
                <a:latin typeface="Calibri"/>
                <a:ea typeface="宋体"/>
              </a:rPr>
              <a:t>PPT</a:t>
            </a:r>
            <a:r>
              <a:rPr lang="zh-CN" altLang="en-US" sz="100">
                <a:solidFill>
                  <a:prstClr val="white"/>
                </a:solidFill>
                <a:latin typeface="Calibri"/>
                <a:ea typeface="宋体"/>
              </a:rPr>
              <a:t>模板下载：</a:t>
            </a:r>
            <a:r>
              <a:rPr lang="en-US" altLang="zh-CN" sz="100">
                <a:solidFill>
                  <a:prstClr val="white"/>
                </a:solidFill>
                <a:latin typeface="Calibri"/>
                <a:ea typeface="宋体"/>
              </a:rPr>
              <a:t>www.1ppt.com/moban/          </a:t>
            </a:r>
            <a:r>
              <a:rPr lang="zh-CN" altLang="en-US" sz="100">
                <a:solidFill>
                  <a:prstClr val="white"/>
                </a:solidFill>
                <a:latin typeface="Calibri"/>
                <a:ea typeface="宋体"/>
              </a:rPr>
              <a:t>行业</a:t>
            </a:r>
            <a:r>
              <a:rPr lang="en-US" altLang="zh-CN" sz="100">
                <a:solidFill>
                  <a:prstClr val="white"/>
                </a:solidFill>
                <a:latin typeface="Calibri"/>
                <a:ea typeface="宋体"/>
              </a:rPr>
              <a:t>PPT</a:t>
            </a:r>
            <a:r>
              <a:rPr lang="zh-CN" altLang="en-US" sz="100">
                <a:solidFill>
                  <a:prstClr val="white"/>
                </a:solidFill>
                <a:latin typeface="Calibri"/>
                <a:ea typeface="宋体"/>
              </a:rPr>
              <a:t>模板：</a:t>
            </a:r>
            <a:r>
              <a:rPr lang="en-US" altLang="zh-CN" sz="100">
                <a:solidFill>
                  <a:prstClr val="white"/>
                </a:solidFill>
                <a:latin typeface="Calibri"/>
                <a:ea typeface="宋体"/>
              </a:rPr>
              <a:t>www.1ppt.com/hangye/ </a:t>
            </a:r>
          </a:p>
          <a:p>
            <a:pPr defTabSz="914400"/>
            <a:r>
              <a:rPr lang="zh-CN" altLang="en-US" sz="100">
                <a:solidFill>
                  <a:prstClr val="white"/>
                </a:solidFill>
                <a:latin typeface="Calibri"/>
                <a:ea typeface="宋体"/>
              </a:rPr>
              <a:t>节日</a:t>
            </a:r>
            <a:r>
              <a:rPr lang="en-US" altLang="zh-CN" sz="100">
                <a:solidFill>
                  <a:prstClr val="white"/>
                </a:solidFill>
                <a:latin typeface="Calibri"/>
                <a:ea typeface="宋体"/>
              </a:rPr>
              <a:t>PPT</a:t>
            </a:r>
            <a:r>
              <a:rPr lang="zh-CN" altLang="en-US" sz="100">
                <a:solidFill>
                  <a:prstClr val="white"/>
                </a:solidFill>
                <a:latin typeface="Calibri"/>
                <a:ea typeface="宋体"/>
              </a:rPr>
              <a:t>模板：</a:t>
            </a:r>
            <a:r>
              <a:rPr lang="en-US" altLang="zh-CN" sz="100">
                <a:solidFill>
                  <a:prstClr val="white"/>
                </a:solidFill>
                <a:latin typeface="Calibri"/>
                <a:ea typeface="宋体"/>
              </a:rPr>
              <a:t>www.1ppt.com/jieri/          PPT</a:t>
            </a:r>
            <a:r>
              <a:rPr lang="zh-CN" altLang="en-US" sz="100">
                <a:solidFill>
                  <a:prstClr val="white"/>
                </a:solidFill>
                <a:latin typeface="Calibri"/>
                <a:ea typeface="宋体"/>
              </a:rPr>
              <a:t>素材：</a:t>
            </a:r>
            <a:r>
              <a:rPr lang="en-US" altLang="zh-CN" sz="100">
                <a:solidFill>
                  <a:prstClr val="white"/>
                </a:solidFill>
                <a:latin typeface="Calibri"/>
                <a:ea typeface="宋体"/>
              </a:rPr>
              <a:t>www.1ppt.com/sucai/</a:t>
            </a:r>
          </a:p>
          <a:p>
            <a:pPr defTabSz="914400"/>
            <a:r>
              <a:rPr lang="en-US" altLang="zh-CN" sz="100">
                <a:solidFill>
                  <a:prstClr val="white"/>
                </a:solidFill>
                <a:latin typeface="Calibri"/>
                <a:ea typeface="宋体"/>
              </a:rPr>
              <a:t>PPT</a:t>
            </a:r>
            <a:r>
              <a:rPr lang="zh-CN" altLang="en-US" sz="100">
                <a:solidFill>
                  <a:prstClr val="white"/>
                </a:solidFill>
                <a:latin typeface="Calibri"/>
                <a:ea typeface="宋体"/>
              </a:rPr>
              <a:t>背景图片：</a:t>
            </a:r>
            <a:r>
              <a:rPr lang="en-US" altLang="zh-CN" sz="100">
                <a:solidFill>
                  <a:prstClr val="white"/>
                </a:solidFill>
                <a:latin typeface="Calibri"/>
                <a:ea typeface="宋体"/>
              </a:rPr>
              <a:t>www.1ppt.com/beijing/        PPT</a:t>
            </a:r>
            <a:r>
              <a:rPr lang="zh-CN" altLang="en-US" sz="100">
                <a:solidFill>
                  <a:prstClr val="white"/>
                </a:solidFill>
                <a:latin typeface="Calibri"/>
                <a:ea typeface="宋体"/>
              </a:rPr>
              <a:t>图表：</a:t>
            </a:r>
            <a:r>
              <a:rPr lang="en-US" altLang="zh-CN" sz="100">
                <a:solidFill>
                  <a:prstClr val="white"/>
                </a:solidFill>
                <a:latin typeface="Calibri"/>
                <a:ea typeface="宋体"/>
              </a:rPr>
              <a:t>www.1ppt.com/tubiao/      </a:t>
            </a:r>
          </a:p>
          <a:p>
            <a:pPr defTabSz="914400"/>
            <a:r>
              <a:rPr lang="zh-CN" altLang="en-US" sz="100">
                <a:solidFill>
                  <a:prstClr val="white"/>
                </a:solidFill>
                <a:latin typeface="Calibri"/>
                <a:ea typeface="宋体"/>
              </a:rPr>
              <a:t>精美</a:t>
            </a:r>
            <a:r>
              <a:rPr lang="en-US" altLang="zh-CN" sz="100">
                <a:solidFill>
                  <a:prstClr val="white"/>
                </a:solidFill>
                <a:latin typeface="Calibri"/>
                <a:ea typeface="宋体"/>
              </a:rPr>
              <a:t>PPT</a:t>
            </a:r>
            <a:r>
              <a:rPr lang="zh-CN" altLang="en-US" sz="100">
                <a:solidFill>
                  <a:prstClr val="white"/>
                </a:solidFill>
                <a:latin typeface="Calibri"/>
                <a:ea typeface="宋体"/>
              </a:rPr>
              <a:t>下载：</a:t>
            </a:r>
            <a:r>
              <a:rPr lang="en-US" altLang="zh-CN" sz="100">
                <a:solidFill>
                  <a:prstClr val="white"/>
                </a:solidFill>
                <a:latin typeface="Calibri"/>
                <a:ea typeface="宋体"/>
              </a:rPr>
              <a:t>www.1ppt.com/xiazai/         PPT</a:t>
            </a:r>
            <a:r>
              <a:rPr lang="zh-CN" altLang="en-US" sz="100">
                <a:solidFill>
                  <a:prstClr val="white"/>
                </a:solidFill>
                <a:latin typeface="Calibri"/>
                <a:ea typeface="宋体"/>
              </a:rPr>
              <a:t>教程： </a:t>
            </a:r>
            <a:r>
              <a:rPr lang="en-US" altLang="zh-CN" sz="100">
                <a:solidFill>
                  <a:prstClr val="white"/>
                </a:solidFill>
                <a:latin typeface="Calibri"/>
                <a:ea typeface="宋体"/>
              </a:rPr>
              <a:t>www.1ppt.com/powerpoint/      </a:t>
            </a:r>
          </a:p>
          <a:p>
            <a:pPr defTabSz="914400"/>
            <a:r>
              <a:rPr lang="en-US" altLang="zh-CN" sz="100">
                <a:solidFill>
                  <a:prstClr val="white"/>
                </a:solidFill>
                <a:latin typeface="Calibri"/>
                <a:ea typeface="宋体"/>
              </a:rPr>
              <a:t>PPT</a:t>
            </a:r>
            <a:r>
              <a:rPr lang="zh-CN" altLang="en-US" sz="100">
                <a:solidFill>
                  <a:prstClr val="white"/>
                </a:solidFill>
                <a:latin typeface="Calibri"/>
                <a:ea typeface="宋体"/>
              </a:rPr>
              <a:t>课件：</a:t>
            </a:r>
            <a:r>
              <a:rPr lang="en-US" altLang="zh-CN" sz="100">
                <a:solidFill>
                  <a:prstClr val="white"/>
                </a:solidFill>
                <a:latin typeface="Calibri"/>
                <a:ea typeface="宋体"/>
              </a:rPr>
              <a:t>www.1ppt.com/kejian/             </a:t>
            </a:r>
            <a:r>
              <a:rPr lang="zh-CN" altLang="en-US" sz="100">
                <a:solidFill>
                  <a:prstClr val="white"/>
                </a:solidFill>
                <a:latin typeface="Calibri"/>
                <a:ea typeface="宋体"/>
              </a:rPr>
              <a:t>字体下载：</a:t>
            </a:r>
            <a:r>
              <a:rPr lang="en-US" altLang="zh-CN" sz="100">
                <a:solidFill>
                  <a:prstClr val="white"/>
                </a:solidFill>
                <a:latin typeface="Calibri"/>
                <a:ea typeface="宋体"/>
              </a:rPr>
              <a:t>www.1ppt.com/ziti/</a:t>
            </a:r>
          </a:p>
          <a:p>
            <a:pPr defTabSz="914400"/>
            <a:r>
              <a:rPr lang="zh-CN" altLang="en-US" sz="100">
                <a:solidFill>
                  <a:prstClr val="white"/>
                </a:solidFill>
                <a:latin typeface="Calibri"/>
                <a:ea typeface="宋体"/>
              </a:rPr>
              <a:t>工作总结</a:t>
            </a:r>
            <a:r>
              <a:rPr lang="en-US" altLang="zh-CN" sz="100">
                <a:solidFill>
                  <a:prstClr val="white"/>
                </a:solidFill>
                <a:latin typeface="Calibri"/>
                <a:ea typeface="宋体"/>
              </a:rPr>
              <a:t>PPT</a:t>
            </a:r>
            <a:r>
              <a:rPr lang="zh-CN" altLang="en-US" sz="100">
                <a:solidFill>
                  <a:prstClr val="white"/>
                </a:solidFill>
                <a:latin typeface="Calibri"/>
                <a:ea typeface="宋体"/>
              </a:rPr>
              <a:t>：</a:t>
            </a:r>
            <a:r>
              <a:rPr lang="en-US" altLang="zh-CN" sz="100">
                <a:solidFill>
                  <a:prstClr val="white"/>
                </a:solidFill>
                <a:latin typeface="Calibri"/>
                <a:ea typeface="宋体"/>
              </a:rPr>
              <a:t>www.1ppt.com/xiazai/zongjie/ </a:t>
            </a:r>
            <a:r>
              <a:rPr lang="zh-CN" altLang="en-US" sz="100">
                <a:solidFill>
                  <a:prstClr val="white"/>
                </a:solidFill>
                <a:latin typeface="Calibri"/>
                <a:ea typeface="宋体"/>
              </a:rPr>
              <a:t>工作计划：</a:t>
            </a:r>
            <a:r>
              <a:rPr lang="en-US" altLang="zh-CN" sz="100">
                <a:solidFill>
                  <a:prstClr val="white"/>
                </a:solidFill>
                <a:latin typeface="Calibri"/>
                <a:ea typeface="宋体"/>
              </a:rPr>
              <a:t>www.1ppt.com/xiazai/jihua/</a:t>
            </a:r>
          </a:p>
          <a:p>
            <a:pPr defTabSz="914400"/>
            <a:r>
              <a:rPr lang="zh-CN" altLang="en-US" sz="100">
                <a:solidFill>
                  <a:prstClr val="white"/>
                </a:solidFill>
                <a:latin typeface="Calibri"/>
                <a:ea typeface="宋体"/>
              </a:rPr>
              <a:t>商务</a:t>
            </a:r>
            <a:r>
              <a:rPr lang="en-US" altLang="zh-CN" sz="100">
                <a:solidFill>
                  <a:prstClr val="white"/>
                </a:solidFill>
                <a:latin typeface="Calibri"/>
                <a:ea typeface="宋体"/>
              </a:rPr>
              <a:t>PPT</a:t>
            </a:r>
            <a:r>
              <a:rPr lang="zh-CN" altLang="en-US" sz="100">
                <a:solidFill>
                  <a:prstClr val="white"/>
                </a:solidFill>
                <a:latin typeface="Calibri"/>
                <a:ea typeface="宋体"/>
              </a:rPr>
              <a:t>模板：</a:t>
            </a:r>
            <a:r>
              <a:rPr lang="en-US" altLang="zh-CN" sz="100">
                <a:solidFill>
                  <a:prstClr val="white"/>
                </a:solidFill>
                <a:latin typeface="Calibri"/>
                <a:ea typeface="宋体"/>
              </a:rPr>
              <a:t>www.1ppt.com/moban/shangwu/  </a:t>
            </a:r>
            <a:r>
              <a:rPr lang="zh-CN" altLang="en-US" sz="100">
                <a:solidFill>
                  <a:prstClr val="white"/>
                </a:solidFill>
                <a:latin typeface="Calibri"/>
                <a:ea typeface="宋体"/>
              </a:rPr>
              <a:t>个人简历</a:t>
            </a:r>
            <a:r>
              <a:rPr lang="en-US" altLang="zh-CN" sz="100">
                <a:solidFill>
                  <a:prstClr val="white"/>
                </a:solidFill>
                <a:latin typeface="Calibri"/>
                <a:ea typeface="宋体"/>
              </a:rPr>
              <a:t>PPT</a:t>
            </a:r>
            <a:r>
              <a:rPr lang="zh-CN" altLang="en-US" sz="100">
                <a:solidFill>
                  <a:prstClr val="white"/>
                </a:solidFill>
                <a:latin typeface="Calibri"/>
                <a:ea typeface="宋体"/>
              </a:rPr>
              <a:t>：</a:t>
            </a:r>
            <a:r>
              <a:rPr lang="en-US" altLang="zh-CN" sz="100">
                <a:solidFill>
                  <a:prstClr val="white"/>
                </a:solidFill>
                <a:latin typeface="Calibri"/>
                <a:ea typeface="宋体"/>
              </a:rPr>
              <a:t>www.1ppt.com/xiazai/jianli/  </a:t>
            </a:r>
          </a:p>
          <a:p>
            <a:pPr defTabSz="914400"/>
            <a:r>
              <a:rPr lang="zh-CN" altLang="en-US" sz="100">
                <a:solidFill>
                  <a:prstClr val="white"/>
                </a:solidFill>
                <a:latin typeface="Calibri"/>
                <a:ea typeface="宋体"/>
              </a:rPr>
              <a:t>毕业答辩</a:t>
            </a:r>
            <a:r>
              <a:rPr lang="en-US" altLang="zh-CN" sz="100">
                <a:solidFill>
                  <a:prstClr val="white"/>
                </a:solidFill>
                <a:latin typeface="Calibri"/>
                <a:ea typeface="宋体"/>
              </a:rPr>
              <a:t>PPT</a:t>
            </a:r>
            <a:r>
              <a:rPr lang="zh-CN" altLang="en-US" sz="100">
                <a:solidFill>
                  <a:prstClr val="white"/>
                </a:solidFill>
                <a:latin typeface="Calibri"/>
                <a:ea typeface="宋体"/>
              </a:rPr>
              <a:t>：</a:t>
            </a:r>
            <a:r>
              <a:rPr lang="en-US" altLang="zh-CN" sz="100">
                <a:solidFill>
                  <a:prstClr val="white"/>
                </a:solidFill>
                <a:latin typeface="Calibri"/>
                <a:ea typeface="宋体"/>
              </a:rPr>
              <a:t>www.1ppt.com/xiazai/dabian/  </a:t>
            </a:r>
            <a:r>
              <a:rPr lang="zh-CN" altLang="en-US" sz="100">
                <a:solidFill>
                  <a:prstClr val="white"/>
                </a:solidFill>
                <a:latin typeface="Calibri"/>
                <a:ea typeface="宋体"/>
              </a:rPr>
              <a:t>工作汇报</a:t>
            </a:r>
            <a:r>
              <a:rPr lang="en-US" altLang="zh-CN" sz="100">
                <a:solidFill>
                  <a:prstClr val="white"/>
                </a:solidFill>
                <a:latin typeface="Calibri"/>
                <a:ea typeface="宋体"/>
              </a:rPr>
              <a:t>PPT</a:t>
            </a:r>
            <a:r>
              <a:rPr lang="zh-CN" altLang="en-US" sz="100">
                <a:solidFill>
                  <a:prstClr val="white"/>
                </a:solidFill>
                <a:latin typeface="Calibri"/>
                <a:ea typeface="宋体"/>
              </a:rPr>
              <a:t>：</a:t>
            </a:r>
            <a:r>
              <a:rPr lang="en-US" altLang="zh-CN" sz="100">
                <a:solidFill>
                  <a:prstClr val="white"/>
                </a:solidFill>
                <a:latin typeface="Calibri"/>
                <a:ea typeface="宋体"/>
              </a:rPr>
              <a:t>www.1ppt.com/xiazai/huibao/    </a:t>
            </a:r>
          </a:p>
          <a:p>
            <a:pPr defTabSz="914400"/>
            <a:r>
              <a:rPr lang="en-US" altLang="zh-CN" sz="100">
                <a:solidFill>
                  <a:prstClr val="white"/>
                </a:solidFill>
                <a:latin typeface="Calibri"/>
                <a:ea typeface="宋体"/>
              </a:rPr>
              <a:t> </a:t>
            </a:r>
          </a:p>
        </p:txBody>
      </p:sp>
    </p:spTree>
    <p:extLst>
      <p:ext uri="{BB962C8B-B14F-4D97-AF65-F5344CB8AC3E}">
        <p14:creationId val="4266432566"/>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1.xml" Type="http://schemas.openxmlformats.org/officeDocument/2006/relationships/slideLayout"/><Relationship Id="rId10" Target="../slideLayouts/slideLayout20.xml" Type="http://schemas.openxmlformats.org/officeDocument/2006/relationships/slideLayout"/><Relationship Id="rId11" Target="../slideLayouts/slideLayout21.xml" Type="http://schemas.openxmlformats.org/officeDocument/2006/relationships/slideLayout"/><Relationship Id="rId12" Target="../theme/theme2.xml" Type="http://schemas.openxmlformats.org/officeDocument/2006/relationships/theme"/><Relationship Id="rId2" Target="../slideLayouts/slideLayout12.xml" Type="http://schemas.openxmlformats.org/officeDocument/2006/relationships/slideLayout"/><Relationship Id="rId3" Target="../slideLayouts/slideLayout13.xml" Type="http://schemas.openxmlformats.org/officeDocument/2006/relationships/slideLayout"/><Relationship Id="rId4" Target="../slideLayouts/slideLayout14.xml" Type="http://schemas.openxmlformats.org/officeDocument/2006/relationships/slideLayout"/><Relationship Id="rId5" Target="../slideLayouts/slideLayout15.xml" Type="http://schemas.openxmlformats.org/officeDocument/2006/relationships/slideLayout"/><Relationship Id="rId6" Target="../slideLayouts/slideLayout16.xml" Type="http://schemas.openxmlformats.org/officeDocument/2006/relationships/slideLayout"/><Relationship Id="rId7" Target="../slideLayouts/slideLayout17.xml" Type="http://schemas.openxmlformats.org/officeDocument/2006/relationships/slideLayout"/><Relationship Id="rId8" Target="../slideLayouts/slideLayout18.xml" Type="http://schemas.openxmlformats.org/officeDocument/2006/relationships/slideLayout"/><Relationship Id="rId9" Target="../slideLayouts/slideLayout1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1" r:id="rId5"/>
    <p:sldLayoutId id="2147483654" r:id="rId6"/>
    <p:sldLayoutId id="2147483655" r:id="rId7"/>
    <p:sldLayoutId id="2147483656" r:id="rId8"/>
    <p:sldLayoutId id="2147483657" r:id="rId9"/>
    <p:sldLayoutId id="2147483658" r:id="rId10"/>
  </p:sldLayoutIdLst>
  <mc:AlternateContent>
    <mc:Choice Requires="p14">
      <p:transition spd="slow" p14:dur="1500">
        <p:random/>
      </p:transition>
    </mc:Choice>
    <mc:Fallback>
      <p:transition spd="slow">
        <p:random/>
      </p:transition>
    </mc:Fallback>
  </mc:AlternateContent>
  <p:timing/>
  <p:txStyles>
    <p:titleStyle>
      <a:lvl1pPr algn="l" defTabSz="914380" rtl="0" eaLnBrk="1" latinLnBrk="0" hangingPunct="1">
        <a:lnSpc>
          <a:spcPct val="90000"/>
        </a:lnSpc>
        <a:spcBef>
          <a:spcPct val="0"/>
        </a:spcBef>
        <a:buNone/>
        <a:defRPr sz="4401" kern="1200">
          <a:solidFill>
            <a:schemeClr val="tx1"/>
          </a:solidFill>
          <a:latin typeface="+mj-lt"/>
          <a:ea typeface="+mj-ea"/>
          <a:cs typeface="+mj-cs"/>
        </a:defRPr>
      </a:lvl1pPr>
    </p:titleStyle>
    <p:bodyStyle>
      <a:lvl1pPr marL="228595" indent="-228595" algn="l" defTabSz="914380" rtl="0" eaLnBrk="1" latinLnBrk="0" hangingPunct="1">
        <a:lnSpc>
          <a:spcPct val="90000"/>
        </a:lnSpc>
        <a:spcBef>
          <a:spcPts val="999"/>
        </a:spcBef>
        <a:buFont typeface="Arial" panose="020b0604020202020204" pitchFamily="34" charset="0"/>
        <a:buChar char="•"/>
        <a:defRPr sz="2800" kern="1200">
          <a:solidFill>
            <a:schemeClr val="tx1"/>
          </a:solidFill>
          <a:latin typeface="+mn-lt"/>
          <a:ea typeface="+mn-ea"/>
          <a:cs typeface="+mn-cs"/>
        </a:defRPr>
      </a:lvl1pPr>
      <a:lvl2pPr marL="685785" indent="-228595" algn="l" defTabSz="91438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4" indent="-228595" algn="l" defTabSz="91438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4" indent="-228595" algn="l" defTabSz="91438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56" indent="-228595" algn="l" defTabSz="91438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44" indent="-228595" algn="l" defTabSz="91438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34" indent="-228595" algn="l" defTabSz="91438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25" indent="-228595" algn="l" defTabSz="91438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15" indent="-228595" algn="l" defTabSz="91438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80" rtl="0" eaLnBrk="1" latinLnBrk="0" hangingPunct="1">
        <a:defRPr sz="1800" kern="1200">
          <a:solidFill>
            <a:schemeClr val="tx1"/>
          </a:solidFill>
          <a:latin typeface="+mn-lt"/>
          <a:ea typeface="+mn-ea"/>
          <a:cs typeface="+mn-cs"/>
        </a:defRPr>
      </a:lvl1pPr>
      <a:lvl2pPr marL="457190" algn="l" defTabSz="914380" rtl="0" eaLnBrk="1" latinLnBrk="0" hangingPunct="1">
        <a:defRPr sz="1800" kern="1200">
          <a:solidFill>
            <a:schemeClr val="tx1"/>
          </a:solidFill>
          <a:latin typeface="+mn-lt"/>
          <a:ea typeface="+mn-ea"/>
          <a:cs typeface="+mn-cs"/>
        </a:defRPr>
      </a:lvl2pPr>
      <a:lvl3pPr marL="914380" algn="l" defTabSz="914380" rtl="0" eaLnBrk="1" latinLnBrk="0" hangingPunct="1">
        <a:defRPr sz="1800" kern="1200">
          <a:solidFill>
            <a:schemeClr val="tx1"/>
          </a:solidFill>
          <a:latin typeface="+mn-lt"/>
          <a:ea typeface="+mn-ea"/>
          <a:cs typeface="+mn-cs"/>
        </a:defRPr>
      </a:lvl3pPr>
      <a:lvl4pPr marL="1371570" algn="l" defTabSz="914380" rtl="0" eaLnBrk="1" latinLnBrk="0" hangingPunct="1">
        <a:defRPr sz="1800" kern="1200">
          <a:solidFill>
            <a:schemeClr val="tx1"/>
          </a:solidFill>
          <a:latin typeface="+mn-lt"/>
          <a:ea typeface="+mn-ea"/>
          <a:cs typeface="+mn-cs"/>
        </a:defRPr>
      </a:lvl4pPr>
      <a:lvl5pPr marL="1828759" algn="l" defTabSz="914380" rtl="0" eaLnBrk="1" latinLnBrk="0" hangingPunct="1">
        <a:defRPr sz="1800" kern="1200">
          <a:solidFill>
            <a:schemeClr val="tx1"/>
          </a:solidFill>
          <a:latin typeface="+mn-lt"/>
          <a:ea typeface="+mn-ea"/>
          <a:cs typeface="+mn-cs"/>
        </a:defRPr>
      </a:lvl5pPr>
      <a:lvl6pPr marL="2285949" algn="l" defTabSz="914380" rtl="0" eaLnBrk="1" latinLnBrk="0" hangingPunct="1">
        <a:defRPr sz="1800" kern="1200">
          <a:solidFill>
            <a:schemeClr val="tx1"/>
          </a:solidFill>
          <a:latin typeface="+mn-lt"/>
          <a:ea typeface="+mn-ea"/>
          <a:cs typeface="+mn-cs"/>
        </a:defRPr>
      </a:lvl6pPr>
      <a:lvl7pPr marL="2743139" algn="l" defTabSz="914380" rtl="0" eaLnBrk="1" latinLnBrk="0" hangingPunct="1">
        <a:defRPr sz="1800" kern="1200">
          <a:solidFill>
            <a:schemeClr val="tx1"/>
          </a:solidFill>
          <a:latin typeface="+mn-lt"/>
          <a:ea typeface="+mn-ea"/>
          <a:cs typeface="+mn-cs"/>
        </a:defRPr>
      </a:lvl7pPr>
      <a:lvl8pPr marL="3200330" algn="l" defTabSz="914380" rtl="0" eaLnBrk="1" latinLnBrk="0" hangingPunct="1">
        <a:defRPr sz="1800" kern="1200">
          <a:solidFill>
            <a:schemeClr val="tx1"/>
          </a:solidFill>
          <a:latin typeface="+mn-lt"/>
          <a:ea typeface="+mn-ea"/>
          <a:cs typeface="+mn-cs"/>
        </a:defRPr>
      </a:lvl8pPr>
      <a:lvl9pPr marL="3657518" algn="l" defTabSz="91438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16E5758D-A3C3-4E88-8AC0-22500507BD7E}" type="datetimeFigureOut">
              <a:rPr lang="zh-CN" altLang="en-US" smtClean="0">
                <a:solidFill>
                  <a:prstClr val="black">
                    <a:tint val="75000"/>
                  </a:prstClr>
                </a:solidFill>
              </a:rPr>
              <a:pPr defTabSz="914400"/>
              <a:t>2021/5/3</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AA4E786F-588D-4932-A7B2-AE3451FA4ACA}" type="slidenum">
              <a:rPr lang="zh-CN" altLang="en-US" smtClean="0">
                <a:solidFill>
                  <a:prstClr val="black">
                    <a:tint val="75000"/>
                  </a:prstClr>
                </a:solidFill>
              </a:rPr>
              <a:pPr defTabSz="914400"/>
              <a:t>‹#›</a:t>
            </a:fld>
            <a:endParaRPr lang="zh-CN" altLang="en-US">
              <a:solidFill>
                <a:prstClr val="black">
                  <a:tint val="75000"/>
                </a:prstClr>
              </a:solidFill>
            </a:endParaRPr>
          </a:p>
        </p:txBody>
      </p:sp>
    </p:spTree>
    <p:extLst>
      <p:ext uri="{BB962C8B-B14F-4D97-AF65-F5344CB8AC3E}">
        <p14:creationId val="135720801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4.xml" Type="http://schemas.openxmlformats.org/officeDocument/2006/relationships/notesSlide"/><Relationship Id="rId3" Target="../media/image5.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8.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9.xml" Type="http://schemas.openxmlformats.org/officeDocument/2006/relationships/notesSlide"/><Relationship Id="rId3" Target="../media/image6.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0.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1.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2.xml" Type="http://schemas.openxmlformats.org/officeDocument/2006/relationships/notesSlide"/></Relationships>
</file>

<file path=ppt/slides/_rels/slide2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3.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 Id="rId3" Target="../media/image3.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 Id="rId3" Target="../media/image4.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文本框 2"/>
          <p:cNvSpPr txBox="1"/>
          <p:nvPr/>
        </p:nvSpPr>
        <p:spPr>
          <a:xfrm>
            <a:off x="2209800" y="1963711"/>
            <a:ext cx="7803632" cy="1097280"/>
          </a:xfrm>
          <a:prstGeom prst="rect">
            <a:avLst/>
          </a:prstGeom>
          <a:noFill/>
        </p:spPr>
        <p:txBody>
          <a:bodyPr rtlCol="0" wrap="square">
            <a:spAutoFit/>
          </a:bodyPr>
          <a:lstStyle/>
          <a:p>
            <a:pPr algn="dist"/>
            <a:r>
              <a:rPr altLang="en-US" b="1" kumimoji="1" lang="zh-CN" smtClean="0" sz="6600">
                <a:gradFill>
                  <a:gsLst>
                    <a:gs pos="0">
                      <a:srgbClr val="5FD4D5"/>
                    </a:gs>
                    <a:gs pos="92000">
                      <a:srgbClr val="43A2C2"/>
                    </a:gs>
                  </a:gsLst>
                  <a:lin ang="5400000" scaled="1"/>
                </a:gradFill>
                <a:cs typeface="+mn-ea"/>
                <a:sym typeface="+mn-lt"/>
              </a:rPr>
              <a:t>网络大数据云计算</a:t>
            </a:r>
          </a:p>
        </p:txBody>
      </p:sp>
      <p:sp>
        <p:nvSpPr>
          <p:cNvPr id="4" name="文本框 3"/>
          <p:cNvSpPr txBox="1"/>
          <p:nvPr/>
        </p:nvSpPr>
        <p:spPr>
          <a:xfrm>
            <a:off x="2713221" y="3071707"/>
            <a:ext cx="6611851" cy="396240"/>
          </a:xfrm>
          <a:prstGeom prst="rect">
            <a:avLst/>
          </a:prstGeom>
          <a:noFill/>
        </p:spPr>
        <p:txBody>
          <a:bodyPr rtlCol="0" wrap="square">
            <a:spAutoFit/>
          </a:bodyPr>
          <a:lstStyle/>
          <a:p>
            <a:pPr algn="ctr"/>
            <a:r>
              <a:rPr altLang="zh-CN" lang="en-US" sz="2000">
                <a:gradFill>
                  <a:gsLst>
                    <a:gs pos="0">
                      <a:srgbClr val="5FD4D5"/>
                    </a:gs>
                    <a:gs pos="92000">
                      <a:srgbClr val="43A2C2"/>
                    </a:gs>
                  </a:gsLst>
                  <a:lin ang="5400000" scaled="1"/>
                </a:gradFill>
                <a:cs typeface="+mn-ea"/>
                <a:sym typeface="+mn-lt"/>
              </a:rPr>
              <a:t>Cloud Computing / Big Data / PPT Templates</a:t>
            </a:r>
          </a:p>
        </p:txBody>
      </p:sp>
      <p:sp>
        <p:nvSpPr>
          <p:cNvPr id="5" name="文本框 4"/>
          <p:cNvSpPr txBox="1"/>
          <p:nvPr/>
        </p:nvSpPr>
        <p:spPr>
          <a:xfrm>
            <a:off x="3867619" y="3602734"/>
            <a:ext cx="3922052" cy="335280"/>
          </a:xfrm>
          <a:prstGeom prst="rect">
            <a:avLst/>
          </a:prstGeom>
          <a:noFill/>
        </p:spPr>
        <p:txBody>
          <a:bodyPr rtlCol="0" wrap="square">
            <a:spAutoFit/>
          </a:bodyPr>
          <a:lstStyle/>
          <a:p>
            <a:pPr algn="ctr"/>
            <a:r>
              <a:rPr altLang="en-US" lang="zh-CN" sz="1600">
                <a:gradFill>
                  <a:gsLst>
                    <a:gs pos="0">
                      <a:srgbClr val="5FD4D5"/>
                    </a:gs>
                    <a:gs pos="92000">
                      <a:srgbClr val="43A2C2"/>
                    </a:gs>
                  </a:gsLst>
                  <a:lin ang="5400000" scaled="1"/>
                </a:gradFill>
                <a:cs typeface="+mn-ea"/>
                <a:sym typeface="+mn-lt"/>
              </a:rPr>
              <a:t>汇报人：优页PPT   时间：2021年12月</a:t>
            </a:r>
          </a:p>
        </p:txBody>
      </p:sp>
    </p:spTree>
    <p:extLst>
      <p:ext uri="{BB962C8B-B14F-4D97-AF65-F5344CB8AC3E}">
        <p14:creationId val="2068954939"/>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9" presetSubtype="0">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p:cTn dur="500" fill="hold" id="7"/>
                                        <p:tgtEl>
                                          <p:spTgt spid="3"/>
                                        </p:tgtEl>
                                        <p:attrNameLst>
                                          <p:attrName>ppt_x</p:attrName>
                                        </p:attrNameLst>
                                      </p:cBhvr>
                                      <p:tavLst>
                                        <p:tav tm="0">
                                          <p:val>
                                            <p:strVal val="#ppt_x-.2"/>
                                          </p:val>
                                        </p:tav>
                                        <p:tav tm="100000">
                                          <p:val>
                                            <p:strVal val="#ppt_x"/>
                                          </p:val>
                                        </p:tav>
                                      </p:tavLst>
                                    </p:anim>
                                    <p:anim calcmode="lin" valueType="num">
                                      <p:cBhvr>
                                        <p:cTn dur="500" fill="hold" id="8"/>
                                        <p:tgtEl>
                                          <p:spTgt spid="3"/>
                                        </p:tgtEl>
                                        <p:attrNameLst>
                                          <p:attrName>ppt_y</p:attrName>
                                        </p:attrNameLst>
                                      </p:cBhvr>
                                      <p:tavLst>
                                        <p:tav tm="0">
                                          <p:val>
                                            <p:strVal val="#ppt_y"/>
                                          </p:val>
                                        </p:tav>
                                        <p:tav tm="100000">
                                          <p:val>
                                            <p:strVal val="#ppt_y"/>
                                          </p:val>
                                        </p:tav>
                                      </p:tavLst>
                                    </p:anim>
                                    <p:animEffect filter="wipe(right)" prLst="gradientSize: 0.1" transition="in">
                                      <p:cBhvr>
                                        <p:cTn dur="500" id="9"/>
                                        <p:tgtEl>
                                          <p:spTgt spid="3"/>
                                        </p:tgtEl>
                                      </p:cBhvr>
                                    </p:animEffect>
                                  </p:childTnLst>
                                </p:cTn>
                              </p:par>
                            </p:childTnLst>
                          </p:cTn>
                        </p:par>
                        <p:par>
                          <p:cTn fill="hold" id="10" nodeType="afterGroup">
                            <p:stCondLst>
                              <p:cond delay="500"/>
                            </p:stCondLst>
                            <p:childTnLst>
                              <p:par>
                                <p:cTn fill="hold" grpId="1" id="11" nodeType="afterEffect" presetClass="entr" presetID="29" presetSubtype="0">
                                  <p:stCondLst>
                                    <p:cond delay="0"/>
                                  </p:stCondLst>
                                  <p:childTnLst>
                                    <p:set>
                                      <p:cBhvr>
                                        <p:cTn dur="1" fill="hold" id="12">
                                          <p:stCondLst>
                                            <p:cond delay="0"/>
                                          </p:stCondLst>
                                        </p:cTn>
                                        <p:tgtEl>
                                          <p:spTgt spid="4"/>
                                        </p:tgtEl>
                                        <p:attrNameLst>
                                          <p:attrName>style.visibility</p:attrName>
                                        </p:attrNameLst>
                                      </p:cBhvr>
                                      <p:to>
                                        <p:strVal val="visible"/>
                                      </p:to>
                                    </p:set>
                                    <p:anim calcmode="lin" valueType="num">
                                      <p:cBhvr>
                                        <p:cTn dur="500" fill="hold" id="13"/>
                                        <p:tgtEl>
                                          <p:spTgt spid="4"/>
                                        </p:tgtEl>
                                        <p:attrNameLst>
                                          <p:attrName>ppt_x</p:attrName>
                                        </p:attrNameLst>
                                      </p:cBhvr>
                                      <p:tavLst>
                                        <p:tav tm="0">
                                          <p:val>
                                            <p:strVal val="#ppt_x-.2"/>
                                          </p:val>
                                        </p:tav>
                                        <p:tav tm="100000">
                                          <p:val>
                                            <p:strVal val="#ppt_x"/>
                                          </p:val>
                                        </p:tav>
                                      </p:tavLst>
                                    </p:anim>
                                    <p:anim calcmode="lin" valueType="num">
                                      <p:cBhvr>
                                        <p:cTn dur="500" fill="hold" id="14"/>
                                        <p:tgtEl>
                                          <p:spTgt spid="4"/>
                                        </p:tgtEl>
                                        <p:attrNameLst>
                                          <p:attrName>ppt_y</p:attrName>
                                        </p:attrNameLst>
                                      </p:cBhvr>
                                      <p:tavLst>
                                        <p:tav tm="0">
                                          <p:val>
                                            <p:strVal val="#ppt_y"/>
                                          </p:val>
                                        </p:tav>
                                        <p:tav tm="100000">
                                          <p:val>
                                            <p:strVal val="#ppt_y"/>
                                          </p:val>
                                        </p:tav>
                                      </p:tavLst>
                                    </p:anim>
                                    <p:animEffect filter="wipe(right)" prLst="gradientSize: 0.1" transition="in">
                                      <p:cBhvr>
                                        <p:cTn dur="500" id="15"/>
                                        <p:tgtEl>
                                          <p:spTgt spid="4"/>
                                        </p:tgtEl>
                                      </p:cBhvr>
                                    </p:animEffect>
                                  </p:childTnLst>
                                </p:cTn>
                              </p:par>
                            </p:childTnLst>
                          </p:cTn>
                        </p:par>
                        <p:par>
                          <p:cTn fill="hold" id="16" nodeType="afterGroup">
                            <p:stCondLst>
                              <p:cond delay="1000"/>
                            </p:stCondLst>
                            <p:childTnLst>
                              <p:par>
                                <p:cTn fill="hold" grpId="0" id="17" nodeType="afterEffect" presetClass="entr" presetID="12" presetSubtype="4">
                                  <p:stCondLst>
                                    <p:cond delay="0"/>
                                  </p:stCondLst>
                                  <p:childTnLst>
                                    <p:set>
                                      <p:cBhvr>
                                        <p:cTn dur="1" fill="hold" id="18">
                                          <p:stCondLst>
                                            <p:cond delay="0"/>
                                          </p:stCondLst>
                                        </p:cTn>
                                        <p:tgtEl>
                                          <p:spTgt spid="5"/>
                                        </p:tgtEl>
                                        <p:attrNameLst>
                                          <p:attrName>style.visibility</p:attrName>
                                        </p:attrNameLst>
                                      </p:cBhvr>
                                      <p:to>
                                        <p:strVal val="visible"/>
                                      </p:to>
                                    </p:set>
                                    <p:anim calcmode="lin" valueType="num">
                                      <p:cBhvr additive="base">
                                        <p:cTn dur="500" id="19"/>
                                        <p:tgtEl>
                                          <p:spTgt spid="5"/>
                                        </p:tgtEl>
                                        <p:attrNameLst>
                                          <p:attrName>ppt_y</p:attrName>
                                        </p:attrNameLst>
                                      </p:cBhvr>
                                      <p:tavLst>
                                        <p:tav tm="0">
                                          <p:val>
                                            <p:strVal val="#ppt_y+#ppt_h*1.125000"/>
                                          </p:val>
                                        </p:tav>
                                        <p:tav tm="100000">
                                          <p:val>
                                            <p:strVal val="#ppt_y"/>
                                          </p:val>
                                        </p:tav>
                                      </p:tavLst>
                                    </p:anim>
                                    <p:animEffect filter="wipe(up)" transition="in">
                                      <p:cBhvr>
                                        <p:cTn dur="500" id="20"/>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1" spid="4"/>
      <p:bldP grpId="0" spid="5"/>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 1"/>
          <p:cNvGrpSpPr/>
          <p:nvPr/>
        </p:nvGrpSpPr>
        <p:grpSpPr>
          <a:xfrm>
            <a:off x="489243" y="377194"/>
            <a:ext cx="3033448" cy="606425"/>
            <a:chOff x="489242" y="377190"/>
            <a:chExt cx="3033448" cy="606425"/>
          </a:xfrm>
        </p:grpSpPr>
        <p:grpSp>
          <p:nvGrpSpPr>
            <p:cNvPr id="3" name="组合 3"/>
            <p:cNvGrpSpPr/>
            <p:nvPr/>
          </p:nvGrpSpPr>
          <p:grpSpPr>
            <a:xfrm>
              <a:off x="489242" y="377190"/>
              <a:ext cx="606425" cy="606425"/>
              <a:chOff x="2089" y="2413"/>
              <a:chExt cx="1152" cy="1152"/>
            </a:xfrm>
          </p:grpSpPr>
          <p:sp>
            <p:nvSpPr>
              <p:cNvPr id="5" name="椭圆 4"/>
              <p:cNvSpPr/>
              <p:nvPr/>
            </p:nvSpPr>
            <p:spPr>
              <a:xfrm>
                <a:off x="2089" y="2413"/>
                <a:ext cx="1152" cy="1152"/>
              </a:xfrm>
              <a:prstGeom prst="ellipse">
                <a:avLst/>
              </a:prstGeom>
              <a:solidFill>
                <a:srgbClr val="6AE7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椭圆 5"/>
              <p:cNvSpPr/>
              <p:nvPr/>
            </p:nvSpPr>
            <p:spPr>
              <a:xfrm>
                <a:off x="2237" y="2562"/>
                <a:ext cx="855" cy="855"/>
              </a:xfrm>
              <a:prstGeom prst="ellipse">
                <a:avLst/>
              </a:prstGeom>
              <a:gradFill>
                <a:gsLst>
                  <a:gs pos="0">
                    <a:srgbClr val="5FD4D5"/>
                  </a:gs>
                  <a:gs pos="92000">
                    <a:srgbClr val="43A2C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2400">
                    <a:cs typeface="+mn-ea"/>
                    <a:sym typeface="+mn-lt"/>
                  </a:rPr>
                  <a:t>2</a:t>
                </a:r>
              </a:p>
            </p:txBody>
          </p:sp>
        </p:grpSp>
        <p:sp>
          <p:nvSpPr>
            <p:cNvPr id="4" name="文本框 3"/>
            <p:cNvSpPr txBox="1"/>
            <p:nvPr/>
          </p:nvSpPr>
          <p:spPr>
            <a:xfrm>
              <a:off x="1095668" y="481330"/>
              <a:ext cx="2427022" cy="396240"/>
            </a:xfrm>
            <a:prstGeom prst="rect">
              <a:avLst/>
            </a:prstGeom>
            <a:noFill/>
          </p:spPr>
          <p:txBody>
            <a:bodyPr rtlCol="0" wrap="square">
              <a:spAutoFit/>
            </a:bodyPr>
            <a:lstStyle/>
            <a:p>
              <a:r>
                <a:rPr altLang="en-US" b="1" lang="zh-CN" smtClean="0" sz="2000">
                  <a:gradFill>
                    <a:gsLst>
                      <a:gs pos="0">
                        <a:srgbClr val="5FD4D5"/>
                      </a:gs>
                      <a:gs pos="92000">
                        <a:srgbClr val="43A2C2"/>
                      </a:gs>
                    </a:gsLst>
                    <a:lin ang="5400000" scaled="1"/>
                  </a:gradFill>
                  <a:cs typeface="+mn-ea"/>
                  <a:sym typeface="+mn-lt"/>
                </a:rPr>
                <a:t>机遇和挑战</a:t>
              </a:r>
            </a:p>
          </p:txBody>
        </p:sp>
      </p:grpSp>
      <p:grpSp>
        <p:nvGrpSpPr>
          <p:cNvPr id="7" name="组合 82"/>
          <p:cNvGrpSpPr/>
          <p:nvPr/>
        </p:nvGrpSpPr>
        <p:grpSpPr>
          <a:xfrm>
            <a:off x="787664" y="1952364"/>
            <a:ext cx="1546225" cy="1544637"/>
            <a:chOff x="1222577" y="2190193"/>
            <a:chExt cx="1545336" cy="1545336"/>
          </a:xfrm>
        </p:grpSpPr>
        <p:sp>
          <p:nvSpPr>
            <p:cNvPr id="8" name="Oval 16"/>
            <p:cNvSpPr/>
            <p:nvPr/>
          </p:nvSpPr>
          <p:spPr>
            <a:xfrm>
              <a:off x="1409794" y="2377603"/>
              <a:ext cx="1167728" cy="1167340"/>
            </a:xfrm>
            <a:prstGeom prst="ellipse">
              <a:avLst/>
            </a:prstGeom>
            <a:noFill/>
            <a:ln w="6350">
              <a:solidFill>
                <a:srgbClr val="6AE7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en-US">
                <a:gradFill>
                  <a:gsLst>
                    <a:gs pos="0">
                      <a:srgbClr val="5FD4D5"/>
                    </a:gs>
                    <a:gs pos="99000">
                      <a:srgbClr val="43A2C2"/>
                    </a:gs>
                  </a:gsLst>
                  <a:lin ang="5400000" scaled="1"/>
                </a:gradFill>
                <a:cs typeface="+mn-ea"/>
                <a:sym typeface="+mn-lt"/>
              </a:endParaRPr>
            </a:p>
          </p:txBody>
        </p:sp>
        <p:sp>
          <p:nvSpPr>
            <p:cNvPr id="9" name="Arc 20"/>
            <p:cNvSpPr/>
            <p:nvPr/>
          </p:nvSpPr>
          <p:spPr>
            <a:xfrm>
              <a:off x="1222577" y="2190193"/>
              <a:ext cx="1545336" cy="1545336"/>
            </a:xfrm>
            <a:prstGeom prst="arc">
              <a:avLst>
                <a:gd fmla="val 20172577" name="adj1"/>
                <a:gd fmla="val 16297434" name="adj2"/>
              </a:avLst>
            </a:prstGeom>
            <a:noFill/>
            <a:ln w="76200">
              <a:solidFill>
                <a:srgbClr val="6AE7FF"/>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ct val="0"/>
                </a:spcBef>
                <a:spcAft>
                  <a:spcPct val="0"/>
                </a:spcAft>
                <a:defRPr/>
              </a:pPr>
              <a:endParaRPr lang="en-US">
                <a:gradFill>
                  <a:gsLst>
                    <a:gs pos="0">
                      <a:srgbClr val="5FD4D5"/>
                    </a:gs>
                    <a:gs pos="99000">
                      <a:srgbClr val="43A2C2"/>
                    </a:gs>
                  </a:gsLst>
                  <a:lin ang="5400000" scaled="1"/>
                </a:gradFill>
                <a:cs typeface="+mn-ea"/>
                <a:sym typeface="+mn-lt"/>
              </a:endParaRPr>
            </a:p>
          </p:txBody>
        </p:sp>
        <p:sp>
          <p:nvSpPr>
            <p:cNvPr id="10" name="TextBox 24"/>
            <p:cNvSpPr txBox="1">
              <a:spLocks noChangeArrowheads="1"/>
            </p:cNvSpPr>
            <p:nvPr/>
          </p:nvSpPr>
          <p:spPr bwMode="auto">
            <a:xfrm>
              <a:off x="1603773" y="2730339"/>
              <a:ext cx="792024" cy="45740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typeface="Calibri"/>
                  <a:ea charset="-122" panose="02010600030101010101" pitchFamily="2" typeface="宋体"/>
                </a:defRPr>
              </a:lvl1pPr>
              <a:lvl2pPr indent="-285750" marL="742950">
                <a:defRPr>
                  <a:solidFill>
                    <a:schemeClr val="tx1"/>
                  </a:solidFill>
                  <a:latin typeface="Calibri"/>
                  <a:ea charset="-122" panose="02010600030101010101" pitchFamily="2" typeface="宋体"/>
                </a:defRPr>
              </a:lvl2pPr>
              <a:lvl3pPr indent="-228600" marL="1143000">
                <a:defRPr>
                  <a:solidFill>
                    <a:schemeClr val="tx1"/>
                  </a:solidFill>
                  <a:latin typeface="Calibri"/>
                  <a:ea charset="-122" panose="02010600030101010101" pitchFamily="2" typeface="宋体"/>
                </a:defRPr>
              </a:lvl3pPr>
              <a:lvl4pPr indent="-228600" marL="1600200">
                <a:defRPr>
                  <a:solidFill>
                    <a:schemeClr val="tx1"/>
                  </a:solidFill>
                  <a:latin typeface="Calibri"/>
                  <a:ea charset="-122" panose="02010600030101010101" pitchFamily="2" typeface="宋体"/>
                </a:defRPr>
              </a:lvl4pPr>
              <a:lvl5pPr indent="-228600" marL="2057400">
                <a:defRPr>
                  <a:solidFill>
                    <a:schemeClr val="tx1"/>
                  </a:solidFill>
                  <a:latin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typeface="Calibri"/>
                  <a:ea charset="-122" panose="02010600030101010101" pitchFamily="2" typeface="宋体"/>
                </a:defRPr>
              </a:lvl9pPr>
            </a:lstStyle>
            <a:p>
              <a:pPr algn="r"/>
              <a:r>
                <a:rPr altLang="en-US" b="1" lang="zh-CN" smtClean="0" sz="2400">
                  <a:gradFill>
                    <a:gsLst>
                      <a:gs pos="0">
                        <a:srgbClr val="5FD4D5"/>
                      </a:gs>
                      <a:gs pos="99000">
                        <a:srgbClr val="43A2C2"/>
                      </a:gs>
                    </a:gsLst>
                    <a:lin ang="5400000" scaled="1"/>
                  </a:gradFill>
                  <a:latin typeface="+mn-lt"/>
                  <a:ea typeface="+mn-ea"/>
                  <a:cs typeface="+mn-ea"/>
                  <a:sym typeface="+mn-lt"/>
                </a:rPr>
                <a:t>容量</a:t>
              </a:r>
            </a:p>
          </p:txBody>
        </p:sp>
      </p:grpSp>
      <p:sp>
        <p:nvSpPr>
          <p:cNvPr id="11" name="文本框 1"/>
          <p:cNvSpPr txBox="1">
            <a:spLocks noChangeArrowheads="1"/>
          </p:cNvSpPr>
          <p:nvPr/>
        </p:nvSpPr>
        <p:spPr bwMode="auto">
          <a:xfrm>
            <a:off x="341258" y="3673530"/>
            <a:ext cx="2435225"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typeface="Calibri"/>
                <a:ea charset="-122" panose="02010600030101010101" pitchFamily="2" typeface="宋体"/>
              </a:defRPr>
            </a:lvl1pPr>
            <a:lvl2pPr indent="-285750" marL="742950">
              <a:defRPr>
                <a:solidFill>
                  <a:schemeClr val="tx1"/>
                </a:solidFill>
                <a:latin typeface="Calibri"/>
                <a:ea charset="-122" panose="02010600030101010101" pitchFamily="2" typeface="宋体"/>
              </a:defRPr>
            </a:lvl2pPr>
            <a:lvl3pPr indent="-228600" marL="1143000">
              <a:defRPr>
                <a:solidFill>
                  <a:schemeClr val="tx1"/>
                </a:solidFill>
                <a:latin typeface="Calibri"/>
                <a:ea charset="-122" panose="02010600030101010101" pitchFamily="2" typeface="宋体"/>
              </a:defRPr>
            </a:lvl3pPr>
            <a:lvl4pPr indent="-228600" marL="1600200">
              <a:defRPr>
                <a:solidFill>
                  <a:schemeClr val="tx1"/>
                </a:solidFill>
                <a:latin typeface="Calibri"/>
                <a:ea charset="-122" panose="02010600030101010101" pitchFamily="2" typeface="宋体"/>
              </a:defRPr>
            </a:lvl4pPr>
            <a:lvl5pPr indent="-228600" marL="2057400">
              <a:defRPr>
                <a:solidFill>
                  <a:schemeClr val="tx1"/>
                </a:solidFill>
                <a:latin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typeface="Calibri"/>
                <a:ea charset="-122" panose="02010600030101010101" pitchFamily="2" typeface="宋体"/>
              </a:defRPr>
            </a:lvl9pPr>
          </a:lstStyle>
          <a:p>
            <a:pPr algn="r">
              <a:lnSpc>
                <a:spcPct val="150000"/>
              </a:lnSpc>
            </a:pPr>
            <a:r>
              <a:rPr altLang="en-US" lang="zh-CN" sz="1600">
                <a:gradFill>
                  <a:gsLst>
                    <a:gs pos="0">
                      <a:srgbClr val="5FD4D5"/>
                    </a:gs>
                    <a:gs pos="99000">
                      <a:srgbClr val="43A2C2"/>
                    </a:gs>
                  </a:gsLst>
                  <a:lin ang="5400000" scaled="1"/>
                </a:gradFill>
                <a:latin typeface="+mn-lt"/>
                <a:ea typeface="+mn-ea"/>
                <a:cs typeface="+mn-ea"/>
                <a:sym typeface="+mn-lt"/>
              </a:rPr>
              <a:t>数据的大小决定所考虑的数据的价值和潜在的价值</a:t>
            </a:r>
          </a:p>
        </p:txBody>
      </p:sp>
      <p:grpSp>
        <p:nvGrpSpPr>
          <p:cNvPr id="24" name="组合 82"/>
          <p:cNvGrpSpPr/>
          <p:nvPr/>
        </p:nvGrpSpPr>
        <p:grpSpPr>
          <a:xfrm>
            <a:off x="3792525" y="1952364"/>
            <a:ext cx="1546225" cy="1544637"/>
            <a:chOff x="1222577" y="2190193"/>
            <a:chExt cx="1545336" cy="1545336"/>
          </a:xfrm>
        </p:grpSpPr>
        <p:sp>
          <p:nvSpPr>
            <p:cNvPr id="25" name="Oval 16"/>
            <p:cNvSpPr/>
            <p:nvPr/>
          </p:nvSpPr>
          <p:spPr>
            <a:xfrm>
              <a:off x="1409794" y="2377603"/>
              <a:ext cx="1167728" cy="1167340"/>
            </a:xfrm>
            <a:prstGeom prst="ellipse">
              <a:avLst/>
            </a:prstGeom>
            <a:noFill/>
            <a:ln w="6350">
              <a:solidFill>
                <a:srgbClr val="6AE7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en-US">
                <a:gradFill>
                  <a:gsLst>
                    <a:gs pos="0">
                      <a:srgbClr val="5FD4D5"/>
                    </a:gs>
                    <a:gs pos="99000">
                      <a:srgbClr val="43A2C2"/>
                    </a:gs>
                  </a:gsLst>
                  <a:lin ang="5400000" scaled="1"/>
                </a:gradFill>
                <a:cs typeface="+mn-ea"/>
                <a:sym typeface="+mn-lt"/>
              </a:endParaRPr>
            </a:p>
          </p:txBody>
        </p:sp>
        <p:sp>
          <p:nvSpPr>
            <p:cNvPr id="26" name="Arc 20"/>
            <p:cNvSpPr/>
            <p:nvPr/>
          </p:nvSpPr>
          <p:spPr>
            <a:xfrm>
              <a:off x="1222577" y="2190193"/>
              <a:ext cx="1545336" cy="1545336"/>
            </a:xfrm>
            <a:prstGeom prst="arc">
              <a:avLst>
                <a:gd fmla="val 20172577" name="adj1"/>
                <a:gd fmla="val 16297434" name="adj2"/>
              </a:avLst>
            </a:prstGeom>
            <a:noFill/>
            <a:ln w="76200">
              <a:solidFill>
                <a:srgbClr val="6AE7FF"/>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ct val="0"/>
                </a:spcBef>
                <a:spcAft>
                  <a:spcPct val="0"/>
                </a:spcAft>
                <a:defRPr/>
              </a:pPr>
              <a:endParaRPr lang="en-US">
                <a:gradFill>
                  <a:gsLst>
                    <a:gs pos="0">
                      <a:srgbClr val="5FD4D5"/>
                    </a:gs>
                    <a:gs pos="99000">
                      <a:srgbClr val="43A2C2"/>
                    </a:gs>
                  </a:gsLst>
                  <a:lin ang="5400000" scaled="1"/>
                </a:gradFill>
                <a:cs typeface="+mn-ea"/>
                <a:sym typeface="+mn-lt"/>
              </a:endParaRPr>
            </a:p>
          </p:txBody>
        </p:sp>
        <p:sp>
          <p:nvSpPr>
            <p:cNvPr id="27" name="TextBox 24"/>
            <p:cNvSpPr txBox="1">
              <a:spLocks noChangeArrowheads="1"/>
            </p:cNvSpPr>
            <p:nvPr/>
          </p:nvSpPr>
          <p:spPr bwMode="auto">
            <a:xfrm>
              <a:off x="1603772" y="2730339"/>
              <a:ext cx="792024" cy="45740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typeface="Calibri"/>
                  <a:ea charset="-122" panose="02010600030101010101" pitchFamily="2" typeface="宋体"/>
                </a:defRPr>
              </a:lvl1pPr>
              <a:lvl2pPr indent="-285750" marL="742950">
                <a:defRPr>
                  <a:solidFill>
                    <a:schemeClr val="tx1"/>
                  </a:solidFill>
                  <a:latin typeface="Calibri"/>
                  <a:ea charset="-122" panose="02010600030101010101" pitchFamily="2" typeface="宋体"/>
                </a:defRPr>
              </a:lvl2pPr>
              <a:lvl3pPr indent="-228600" marL="1143000">
                <a:defRPr>
                  <a:solidFill>
                    <a:schemeClr val="tx1"/>
                  </a:solidFill>
                  <a:latin typeface="Calibri"/>
                  <a:ea charset="-122" panose="02010600030101010101" pitchFamily="2" typeface="宋体"/>
                </a:defRPr>
              </a:lvl3pPr>
              <a:lvl4pPr indent="-228600" marL="1600200">
                <a:defRPr>
                  <a:solidFill>
                    <a:schemeClr val="tx1"/>
                  </a:solidFill>
                  <a:latin typeface="Calibri"/>
                  <a:ea charset="-122" panose="02010600030101010101" pitchFamily="2" typeface="宋体"/>
                </a:defRPr>
              </a:lvl4pPr>
              <a:lvl5pPr indent="-228600" marL="2057400">
                <a:defRPr>
                  <a:solidFill>
                    <a:schemeClr val="tx1"/>
                  </a:solidFill>
                  <a:latin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typeface="Calibri"/>
                  <a:ea charset="-122" panose="02010600030101010101" pitchFamily="2" typeface="宋体"/>
                </a:defRPr>
              </a:lvl9pPr>
            </a:lstStyle>
            <a:p>
              <a:pPr algn="r"/>
              <a:r>
                <a:rPr altLang="en-US" b="1" lang="zh-CN" smtClean="0" sz="2400">
                  <a:gradFill>
                    <a:gsLst>
                      <a:gs pos="0">
                        <a:srgbClr val="5FD4D5"/>
                      </a:gs>
                      <a:gs pos="99000">
                        <a:srgbClr val="43A2C2"/>
                      </a:gs>
                    </a:gsLst>
                    <a:lin ang="5400000" scaled="1"/>
                  </a:gradFill>
                  <a:latin typeface="+mn-lt"/>
                  <a:ea typeface="+mn-ea"/>
                  <a:cs typeface="+mn-ea"/>
                  <a:sym typeface="+mn-lt"/>
                </a:rPr>
                <a:t>价值</a:t>
              </a:r>
            </a:p>
          </p:txBody>
        </p:sp>
      </p:grpSp>
      <p:sp>
        <p:nvSpPr>
          <p:cNvPr id="28" name="文本框 1"/>
          <p:cNvSpPr txBox="1">
            <a:spLocks noChangeArrowheads="1"/>
          </p:cNvSpPr>
          <p:nvPr/>
        </p:nvSpPr>
        <p:spPr bwMode="auto">
          <a:xfrm>
            <a:off x="3346118" y="3673530"/>
            <a:ext cx="2435225"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typeface="Calibri"/>
                <a:ea charset="-122" panose="02010600030101010101" pitchFamily="2" typeface="宋体"/>
              </a:defRPr>
            </a:lvl1pPr>
            <a:lvl2pPr indent="-285750" marL="742950">
              <a:defRPr>
                <a:solidFill>
                  <a:schemeClr val="tx1"/>
                </a:solidFill>
                <a:latin typeface="Calibri"/>
                <a:ea charset="-122" panose="02010600030101010101" pitchFamily="2" typeface="宋体"/>
              </a:defRPr>
            </a:lvl2pPr>
            <a:lvl3pPr indent="-228600" marL="1143000">
              <a:defRPr>
                <a:solidFill>
                  <a:schemeClr val="tx1"/>
                </a:solidFill>
                <a:latin typeface="Calibri"/>
                <a:ea charset="-122" panose="02010600030101010101" pitchFamily="2" typeface="宋体"/>
              </a:defRPr>
            </a:lvl3pPr>
            <a:lvl4pPr indent="-228600" marL="1600200">
              <a:defRPr>
                <a:solidFill>
                  <a:schemeClr val="tx1"/>
                </a:solidFill>
                <a:latin typeface="Calibri"/>
                <a:ea charset="-122" panose="02010600030101010101" pitchFamily="2" typeface="宋体"/>
              </a:defRPr>
            </a:lvl4pPr>
            <a:lvl5pPr indent="-228600" marL="2057400">
              <a:defRPr>
                <a:solidFill>
                  <a:schemeClr val="tx1"/>
                </a:solidFill>
                <a:latin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typeface="Calibri"/>
                <a:ea charset="-122" panose="02010600030101010101" pitchFamily="2" typeface="宋体"/>
              </a:defRPr>
            </a:lvl9pPr>
          </a:lstStyle>
          <a:p>
            <a:pPr>
              <a:lnSpc>
                <a:spcPct val="150000"/>
              </a:lnSpc>
            </a:pPr>
            <a:r>
              <a:rPr altLang="en-US" lang="zh-CN" sz="1600">
                <a:gradFill>
                  <a:gsLst>
                    <a:gs pos="0">
                      <a:srgbClr val="5FD4D5"/>
                    </a:gs>
                    <a:gs pos="99000">
                      <a:srgbClr val="43A2C2"/>
                    </a:gs>
                  </a:gsLst>
                  <a:lin ang="5400000" scaled="1"/>
                </a:gradFill>
                <a:latin typeface="+mn-lt"/>
                <a:ea typeface="+mn-ea"/>
                <a:cs typeface="+mn-ea"/>
                <a:sym typeface="+mn-lt"/>
              </a:rPr>
              <a:t>合理运用大数据，以低成本创造高价值</a:t>
            </a:r>
          </a:p>
        </p:txBody>
      </p:sp>
      <p:grpSp>
        <p:nvGrpSpPr>
          <p:cNvPr id="29" name="组合 82"/>
          <p:cNvGrpSpPr/>
          <p:nvPr/>
        </p:nvGrpSpPr>
        <p:grpSpPr>
          <a:xfrm>
            <a:off x="6767567" y="1952364"/>
            <a:ext cx="1546224" cy="1544637"/>
            <a:chOff x="1222577" y="2190193"/>
            <a:chExt cx="1545336" cy="1545336"/>
          </a:xfrm>
        </p:grpSpPr>
        <p:sp>
          <p:nvSpPr>
            <p:cNvPr id="30" name="Oval 16"/>
            <p:cNvSpPr/>
            <p:nvPr/>
          </p:nvSpPr>
          <p:spPr>
            <a:xfrm>
              <a:off x="1409794" y="2377603"/>
              <a:ext cx="1167728" cy="1167340"/>
            </a:xfrm>
            <a:prstGeom prst="ellipse">
              <a:avLst/>
            </a:prstGeom>
            <a:noFill/>
            <a:ln w="6350">
              <a:solidFill>
                <a:srgbClr val="6AE7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en-US">
                <a:gradFill>
                  <a:gsLst>
                    <a:gs pos="0">
                      <a:srgbClr val="5FD4D5"/>
                    </a:gs>
                    <a:gs pos="99000">
                      <a:srgbClr val="43A2C2"/>
                    </a:gs>
                  </a:gsLst>
                  <a:lin ang="5400000" scaled="1"/>
                </a:gradFill>
                <a:cs typeface="+mn-ea"/>
                <a:sym typeface="+mn-lt"/>
              </a:endParaRPr>
            </a:p>
          </p:txBody>
        </p:sp>
        <p:sp>
          <p:nvSpPr>
            <p:cNvPr id="31" name="Arc 20"/>
            <p:cNvSpPr/>
            <p:nvPr/>
          </p:nvSpPr>
          <p:spPr>
            <a:xfrm>
              <a:off x="1222577" y="2190193"/>
              <a:ext cx="1545336" cy="1545336"/>
            </a:xfrm>
            <a:prstGeom prst="arc">
              <a:avLst>
                <a:gd fmla="val 20172577" name="adj1"/>
                <a:gd fmla="val 16297434" name="adj2"/>
              </a:avLst>
            </a:prstGeom>
            <a:noFill/>
            <a:ln w="76200">
              <a:solidFill>
                <a:srgbClr val="6AE7FF"/>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ct val="0"/>
                </a:spcBef>
                <a:spcAft>
                  <a:spcPct val="0"/>
                </a:spcAft>
                <a:defRPr/>
              </a:pPr>
              <a:endParaRPr lang="en-US">
                <a:gradFill>
                  <a:gsLst>
                    <a:gs pos="0">
                      <a:srgbClr val="5FD4D5"/>
                    </a:gs>
                    <a:gs pos="99000">
                      <a:srgbClr val="43A2C2"/>
                    </a:gs>
                  </a:gsLst>
                  <a:lin ang="5400000" scaled="1"/>
                </a:gradFill>
                <a:cs typeface="+mn-ea"/>
                <a:sym typeface="+mn-lt"/>
              </a:endParaRPr>
            </a:p>
          </p:txBody>
        </p:sp>
        <p:sp>
          <p:nvSpPr>
            <p:cNvPr id="32" name="TextBox 24"/>
            <p:cNvSpPr txBox="1">
              <a:spLocks noChangeArrowheads="1"/>
            </p:cNvSpPr>
            <p:nvPr/>
          </p:nvSpPr>
          <p:spPr bwMode="auto">
            <a:xfrm>
              <a:off x="1599906" y="2583763"/>
              <a:ext cx="792025" cy="82333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typeface="Calibri"/>
                  <a:ea charset="-122" panose="02010600030101010101" pitchFamily="2" typeface="宋体"/>
                </a:defRPr>
              </a:lvl1pPr>
              <a:lvl2pPr indent="-285750" marL="742950">
                <a:defRPr>
                  <a:solidFill>
                    <a:schemeClr val="tx1"/>
                  </a:solidFill>
                  <a:latin typeface="Calibri"/>
                  <a:ea charset="-122" panose="02010600030101010101" pitchFamily="2" typeface="宋体"/>
                </a:defRPr>
              </a:lvl2pPr>
              <a:lvl3pPr indent="-228600" marL="1143000">
                <a:defRPr>
                  <a:solidFill>
                    <a:schemeClr val="tx1"/>
                  </a:solidFill>
                  <a:latin typeface="Calibri"/>
                  <a:ea charset="-122" panose="02010600030101010101" pitchFamily="2" typeface="宋体"/>
                </a:defRPr>
              </a:lvl3pPr>
              <a:lvl4pPr indent="-228600" marL="1600200">
                <a:defRPr>
                  <a:solidFill>
                    <a:schemeClr val="tx1"/>
                  </a:solidFill>
                  <a:latin typeface="Calibri"/>
                  <a:ea charset="-122" panose="02010600030101010101" pitchFamily="2" typeface="宋体"/>
                </a:defRPr>
              </a:lvl4pPr>
              <a:lvl5pPr indent="-228600" marL="2057400">
                <a:defRPr>
                  <a:solidFill>
                    <a:schemeClr val="tx1"/>
                  </a:solidFill>
                  <a:latin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typeface="Calibri"/>
                  <a:ea charset="-122" panose="02010600030101010101" pitchFamily="2" typeface="宋体"/>
                </a:defRPr>
              </a:lvl9pPr>
            </a:lstStyle>
            <a:p>
              <a:pPr algn="ctr"/>
              <a:r>
                <a:rPr altLang="en-US" b="1" lang="zh-CN" smtClean="0" sz="2400">
                  <a:gradFill>
                    <a:gsLst>
                      <a:gs pos="0">
                        <a:srgbClr val="5FD4D5"/>
                      </a:gs>
                      <a:gs pos="99000">
                        <a:srgbClr val="43A2C2"/>
                      </a:gs>
                    </a:gsLst>
                    <a:lin ang="5400000" scaled="1"/>
                  </a:gradFill>
                  <a:latin typeface="+mn-lt"/>
                  <a:ea typeface="+mn-ea"/>
                  <a:cs typeface="+mn-ea"/>
                  <a:sym typeface="+mn-lt"/>
                </a:rPr>
                <a:t>可变</a:t>
              </a:r>
            </a:p>
            <a:p>
              <a:pPr algn="ctr"/>
              <a:r>
                <a:rPr altLang="en-US" b="1" lang="zh-CN" smtClean="0" sz="2400">
                  <a:gradFill>
                    <a:gsLst>
                      <a:gs pos="0">
                        <a:srgbClr val="5FD4D5"/>
                      </a:gs>
                      <a:gs pos="99000">
                        <a:srgbClr val="43A2C2"/>
                      </a:gs>
                    </a:gsLst>
                    <a:lin ang="5400000" scaled="1"/>
                  </a:gradFill>
                  <a:latin typeface="+mn-lt"/>
                  <a:ea typeface="+mn-ea"/>
                  <a:cs typeface="+mn-ea"/>
                  <a:sym typeface="+mn-lt"/>
                </a:rPr>
                <a:t>性</a:t>
              </a:r>
            </a:p>
          </p:txBody>
        </p:sp>
      </p:grpSp>
      <p:sp>
        <p:nvSpPr>
          <p:cNvPr id="33" name="文本框 1"/>
          <p:cNvSpPr txBox="1">
            <a:spLocks noChangeArrowheads="1"/>
          </p:cNvSpPr>
          <p:nvPr/>
        </p:nvSpPr>
        <p:spPr bwMode="auto">
          <a:xfrm>
            <a:off x="6321165" y="3673530"/>
            <a:ext cx="2435225"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typeface="Calibri"/>
                <a:ea charset="-122" panose="02010600030101010101" pitchFamily="2" typeface="宋体"/>
              </a:defRPr>
            </a:lvl1pPr>
            <a:lvl2pPr indent="-285750" marL="742950">
              <a:defRPr>
                <a:solidFill>
                  <a:schemeClr val="tx1"/>
                </a:solidFill>
                <a:latin typeface="Calibri"/>
                <a:ea charset="-122" panose="02010600030101010101" pitchFamily="2" typeface="宋体"/>
              </a:defRPr>
            </a:lvl2pPr>
            <a:lvl3pPr indent="-228600" marL="1143000">
              <a:defRPr>
                <a:solidFill>
                  <a:schemeClr val="tx1"/>
                </a:solidFill>
                <a:latin typeface="Calibri"/>
                <a:ea charset="-122" panose="02010600030101010101" pitchFamily="2" typeface="宋体"/>
              </a:defRPr>
            </a:lvl3pPr>
            <a:lvl4pPr indent="-228600" marL="1600200">
              <a:defRPr>
                <a:solidFill>
                  <a:schemeClr val="tx1"/>
                </a:solidFill>
                <a:latin typeface="Calibri"/>
                <a:ea charset="-122" panose="02010600030101010101" pitchFamily="2" typeface="宋体"/>
              </a:defRPr>
            </a:lvl4pPr>
            <a:lvl5pPr indent="-228600" marL="2057400">
              <a:defRPr>
                <a:solidFill>
                  <a:schemeClr val="tx1"/>
                </a:solidFill>
                <a:latin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typeface="Calibri"/>
                <a:ea charset="-122" panose="02010600030101010101" pitchFamily="2" typeface="宋体"/>
              </a:defRPr>
            </a:lvl9pPr>
          </a:lstStyle>
          <a:p>
            <a:pPr>
              <a:lnSpc>
                <a:spcPct val="150000"/>
              </a:lnSpc>
            </a:pPr>
            <a:r>
              <a:rPr altLang="en-US" lang="zh-CN" sz="1600">
                <a:gradFill>
                  <a:gsLst>
                    <a:gs pos="0">
                      <a:srgbClr val="5FD4D5"/>
                    </a:gs>
                    <a:gs pos="99000">
                      <a:srgbClr val="43A2C2"/>
                    </a:gs>
                  </a:gsLst>
                  <a:lin ang="5400000" scaled="1"/>
                </a:gradFill>
                <a:latin typeface="+mn-lt"/>
                <a:ea typeface="+mn-ea"/>
                <a:cs typeface="+mn-ea"/>
                <a:sym typeface="+mn-lt"/>
              </a:rPr>
              <a:t>妨碍了处理和有效地管理数据的过程</a:t>
            </a:r>
          </a:p>
        </p:txBody>
      </p:sp>
      <p:grpSp>
        <p:nvGrpSpPr>
          <p:cNvPr id="34" name="组合 82"/>
          <p:cNvGrpSpPr/>
          <p:nvPr/>
        </p:nvGrpSpPr>
        <p:grpSpPr>
          <a:xfrm>
            <a:off x="9518997" y="1944293"/>
            <a:ext cx="1546225" cy="1544637"/>
            <a:chOff x="1222577" y="2190193"/>
            <a:chExt cx="1545336" cy="1545336"/>
          </a:xfrm>
        </p:grpSpPr>
        <p:sp>
          <p:nvSpPr>
            <p:cNvPr id="35" name="Oval 16"/>
            <p:cNvSpPr/>
            <p:nvPr/>
          </p:nvSpPr>
          <p:spPr>
            <a:xfrm>
              <a:off x="1409794" y="2377603"/>
              <a:ext cx="1167728" cy="1167340"/>
            </a:xfrm>
            <a:prstGeom prst="ellipse">
              <a:avLst/>
            </a:prstGeom>
            <a:noFill/>
            <a:ln w="6350">
              <a:solidFill>
                <a:srgbClr val="6AE7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en-US">
                <a:gradFill>
                  <a:gsLst>
                    <a:gs pos="0">
                      <a:srgbClr val="5FD4D5"/>
                    </a:gs>
                    <a:gs pos="99000">
                      <a:srgbClr val="43A2C2"/>
                    </a:gs>
                  </a:gsLst>
                  <a:lin ang="5400000" scaled="1"/>
                </a:gradFill>
                <a:cs typeface="+mn-ea"/>
                <a:sym typeface="+mn-lt"/>
              </a:endParaRPr>
            </a:p>
          </p:txBody>
        </p:sp>
        <p:sp>
          <p:nvSpPr>
            <p:cNvPr id="36" name="Arc 20"/>
            <p:cNvSpPr/>
            <p:nvPr/>
          </p:nvSpPr>
          <p:spPr>
            <a:xfrm>
              <a:off x="1222577" y="2190193"/>
              <a:ext cx="1545336" cy="1545336"/>
            </a:xfrm>
            <a:prstGeom prst="arc">
              <a:avLst>
                <a:gd fmla="val 20172577" name="adj1"/>
                <a:gd fmla="val 16297434" name="adj2"/>
              </a:avLst>
            </a:prstGeom>
            <a:noFill/>
            <a:ln w="76200">
              <a:solidFill>
                <a:srgbClr val="6AE7FF"/>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ct val="0"/>
                </a:spcBef>
                <a:spcAft>
                  <a:spcPct val="0"/>
                </a:spcAft>
                <a:defRPr/>
              </a:pPr>
              <a:endParaRPr lang="en-US">
                <a:gradFill>
                  <a:gsLst>
                    <a:gs pos="0">
                      <a:srgbClr val="5FD4D5"/>
                    </a:gs>
                    <a:gs pos="99000">
                      <a:srgbClr val="43A2C2"/>
                    </a:gs>
                  </a:gsLst>
                  <a:lin ang="5400000" scaled="1"/>
                </a:gradFill>
                <a:cs typeface="+mn-ea"/>
                <a:sym typeface="+mn-lt"/>
              </a:endParaRPr>
            </a:p>
          </p:txBody>
        </p:sp>
        <p:sp>
          <p:nvSpPr>
            <p:cNvPr id="37" name="TextBox 24"/>
            <p:cNvSpPr txBox="1">
              <a:spLocks noChangeArrowheads="1"/>
            </p:cNvSpPr>
            <p:nvPr/>
          </p:nvSpPr>
          <p:spPr bwMode="auto">
            <a:xfrm>
              <a:off x="1603772" y="2730339"/>
              <a:ext cx="792024" cy="45740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typeface="Calibri"/>
                  <a:ea charset="-122" panose="02010600030101010101" pitchFamily="2" typeface="宋体"/>
                </a:defRPr>
              </a:lvl1pPr>
              <a:lvl2pPr indent="-285750" marL="742950">
                <a:defRPr>
                  <a:solidFill>
                    <a:schemeClr val="tx1"/>
                  </a:solidFill>
                  <a:latin typeface="Calibri"/>
                  <a:ea charset="-122" panose="02010600030101010101" pitchFamily="2" typeface="宋体"/>
                </a:defRPr>
              </a:lvl2pPr>
              <a:lvl3pPr indent="-228600" marL="1143000">
                <a:defRPr>
                  <a:solidFill>
                    <a:schemeClr val="tx1"/>
                  </a:solidFill>
                  <a:latin typeface="Calibri"/>
                  <a:ea charset="-122" panose="02010600030101010101" pitchFamily="2" typeface="宋体"/>
                </a:defRPr>
              </a:lvl3pPr>
              <a:lvl4pPr indent="-228600" marL="1600200">
                <a:defRPr>
                  <a:solidFill>
                    <a:schemeClr val="tx1"/>
                  </a:solidFill>
                  <a:latin typeface="Calibri"/>
                  <a:ea charset="-122" panose="02010600030101010101" pitchFamily="2" typeface="宋体"/>
                </a:defRPr>
              </a:lvl4pPr>
              <a:lvl5pPr indent="-228600" marL="2057400">
                <a:defRPr>
                  <a:solidFill>
                    <a:schemeClr val="tx1"/>
                  </a:solidFill>
                  <a:latin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typeface="Calibri"/>
                  <a:ea charset="-122" panose="02010600030101010101" pitchFamily="2" typeface="宋体"/>
                </a:defRPr>
              </a:lvl9pPr>
            </a:lstStyle>
            <a:p>
              <a:pPr algn="r"/>
              <a:r>
                <a:rPr altLang="en-US" b="1" lang="zh-CN" smtClean="0" sz="2400">
                  <a:gradFill>
                    <a:gsLst>
                      <a:gs pos="0">
                        <a:srgbClr val="5FD4D5"/>
                      </a:gs>
                      <a:gs pos="99000">
                        <a:srgbClr val="43A2C2"/>
                      </a:gs>
                    </a:gsLst>
                    <a:lin ang="5400000" scaled="1"/>
                  </a:gradFill>
                  <a:latin typeface="+mn-lt"/>
                  <a:ea typeface="+mn-ea"/>
                  <a:cs typeface="+mn-ea"/>
                  <a:sym typeface="+mn-lt"/>
                </a:rPr>
                <a:t>种类</a:t>
              </a:r>
            </a:p>
          </p:txBody>
        </p:sp>
      </p:grpSp>
      <p:sp>
        <p:nvSpPr>
          <p:cNvPr id="38" name="文本框 1"/>
          <p:cNvSpPr txBox="1">
            <a:spLocks noChangeArrowheads="1"/>
          </p:cNvSpPr>
          <p:nvPr/>
        </p:nvSpPr>
        <p:spPr bwMode="auto">
          <a:xfrm>
            <a:off x="9072590" y="3665456"/>
            <a:ext cx="2435225"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typeface="Calibri"/>
                <a:ea charset="-122" panose="02010600030101010101" pitchFamily="2" typeface="宋体"/>
              </a:defRPr>
            </a:lvl1pPr>
            <a:lvl2pPr indent="-285750" marL="742950">
              <a:defRPr>
                <a:solidFill>
                  <a:schemeClr val="tx1"/>
                </a:solidFill>
                <a:latin typeface="Calibri"/>
                <a:ea charset="-122" panose="02010600030101010101" pitchFamily="2" typeface="宋体"/>
              </a:defRPr>
            </a:lvl2pPr>
            <a:lvl3pPr indent="-228600" marL="1143000">
              <a:defRPr>
                <a:solidFill>
                  <a:schemeClr val="tx1"/>
                </a:solidFill>
                <a:latin typeface="Calibri"/>
                <a:ea charset="-122" panose="02010600030101010101" pitchFamily="2" typeface="宋体"/>
              </a:defRPr>
            </a:lvl3pPr>
            <a:lvl4pPr indent="-228600" marL="1600200">
              <a:defRPr>
                <a:solidFill>
                  <a:schemeClr val="tx1"/>
                </a:solidFill>
                <a:latin typeface="Calibri"/>
                <a:ea charset="-122" panose="02010600030101010101" pitchFamily="2" typeface="宋体"/>
              </a:defRPr>
            </a:lvl4pPr>
            <a:lvl5pPr indent="-228600" marL="2057400">
              <a:defRPr>
                <a:solidFill>
                  <a:schemeClr val="tx1"/>
                </a:solidFill>
                <a:latin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typeface="Calibri"/>
                <a:ea charset="-122" panose="02010600030101010101" pitchFamily="2" typeface="宋体"/>
              </a:defRPr>
            </a:lvl9pPr>
          </a:lstStyle>
          <a:p>
            <a:pPr algn="r">
              <a:lnSpc>
                <a:spcPct val="150000"/>
              </a:lnSpc>
            </a:pPr>
            <a:r>
              <a:rPr altLang="en-US" lang="zh-CN" sz="1600">
                <a:gradFill>
                  <a:gsLst>
                    <a:gs pos="0">
                      <a:srgbClr val="5FD4D5"/>
                    </a:gs>
                    <a:gs pos="99000">
                      <a:srgbClr val="43A2C2"/>
                    </a:gs>
                  </a:gsLst>
                  <a:lin ang="5400000" scaled="1"/>
                </a:gradFill>
                <a:latin typeface="+mn-lt"/>
                <a:ea typeface="+mn-ea"/>
                <a:cs typeface="+mn-ea"/>
                <a:sym typeface="+mn-lt"/>
              </a:rPr>
              <a:t>数据的类型的多样性</a:t>
            </a:r>
          </a:p>
        </p:txBody>
      </p:sp>
    </p:spTree>
    <p:extLst>
      <p:ext uri="{BB962C8B-B14F-4D97-AF65-F5344CB8AC3E}">
        <p14:creationId val="236208532"/>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0" presetSubtype="0">
                                  <p:stCondLst>
                                    <p:cond delay="0"/>
                                  </p:stCondLst>
                                  <p:childTnLst>
                                    <p:set>
                                      <p:cBhvr>
                                        <p:cTn dur="1" fill="hold" id="6">
                                          <p:stCondLst>
                                            <p:cond delay="0"/>
                                          </p:stCondLst>
                                        </p:cTn>
                                        <p:tgtEl>
                                          <p:spTgt spid="7"/>
                                        </p:tgtEl>
                                        <p:attrNameLst>
                                          <p:attrName>style.visibility</p:attrName>
                                        </p:attrNameLst>
                                      </p:cBhvr>
                                      <p:to>
                                        <p:strVal val="visible"/>
                                      </p:to>
                                    </p:set>
                                    <p:animEffect filter="wedge" transition="in">
                                      <p:cBhvr>
                                        <p:cTn dur="500" id="7"/>
                                        <p:tgtEl>
                                          <p:spTgt spid="7"/>
                                        </p:tgtEl>
                                      </p:cBhvr>
                                    </p:animEffect>
                                  </p:childTnLst>
                                </p:cTn>
                              </p:par>
                            </p:childTnLst>
                          </p:cTn>
                        </p:par>
                        <p:par>
                          <p:cTn fill="hold" id="8" nodeType="afterGroup">
                            <p:stCondLst>
                              <p:cond delay="500"/>
                            </p:stCondLst>
                            <p:childTnLst>
                              <p:par>
                                <p:cTn fill="hold" grpId="0" id="9" nodeType="afterEffect" presetClass="entr" presetID="12" presetSubtype="4">
                                  <p:stCondLst>
                                    <p:cond delay="0"/>
                                  </p:stCondLst>
                                  <p:childTnLst>
                                    <p:set>
                                      <p:cBhvr>
                                        <p:cTn dur="1" fill="hold" id="10">
                                          <p:stCondLst>
                                            <p:cond delay="0"/>
                                          </p:stCondLst>
                                        </p:cTn>
                                        <p:tgtEl>
                                          <p:spTgt spid="11"/>
                                        </p:tgtEl>
                                        <p:attrNameLst>
                                          <p:attrName>style.visibility</p:attrName>
                                        </p:attrNameLst>
                                      </p:cBhvr>
                                      <p:to>
                                        <p:strVal val="visible"/>
                                      </p:to>
                                    </p:set>
                                    <p:anim calcmode="lin" valueType="num">
                                      <p:cBhvr additive="base">
                                        <p:cTn dur="500" id="11"/>
                                        <p:tgtEl>
                                          <p:spTgt spid="11"/>
                                        </p:tgtEl>
                                        <p:attrNameLst>
                                          <p:attrName>ppt_y</p:attrName>
                                        </p:attrNameLst>
                                      </p:cBhvr>
                                      <p:tavLst>
                                        <p:tav tm="0">
                                          <p:val>
                                            <p:strVal val="#ppt_y+#ppt_h*1.125000"/>
                                          </p:val>
                                        </p:tav>
                                        <p:tav tm="100000">
                                          <p:val>
                                            <p:strVal val="#ppt_y"/>
                                          </p:val>
                                        </p:tav>
                                      </p:tavLst>
                                    </p:anim>
                                    <p:animEffect filter="wipe(up)" transition="in">
                                      <p:cBhvr>
                                        <p:cTn dur="500" id="12"/>
                                        <p:tgtEl>
                                          <p:spTgt spid="11"/>
                                        </p:tgtEl>
                                      </p:cBhvr>
                                    </p:animEffect>
                                  </p:childTnLst>
                                </p:cTn>
                              </p:par>
                            </p:childTnLst>
                          </p:cTn>
                        </p:par>
                        <p:par>
                          <p:cTn fill="hold" id="13" nodeType="afterGroup">
                            <p:stCondLst>
                              <p:cond delay="1000"/>
                            </p:stCondLst>
                            <p:childTnLst>
                              <p:par>
                                <p:cTn fill="hold" id="14" nodeType="afterEffect" presetClass="entr" presetID="20" presetSubtype="0">
                                  <p:stCondLst>
                                    <p:cond delay="0"/>
                                  </p:stCondLst>
                                  <p:childTnLst>
                                    <p:set>
                                      <p:cBhvr>
                                        <p:cTn dur="1" fill="hold" id="15">
                                          <p:stCondLst>
                                            <p:cond delay="0"/>
                                          </p:stCondLst>
                                        </p:cTn>
                                        <p:tgtEl>
                                          <p:spTgt spid="24"/>
                                        </p:tgtEl>
                                        <p:attrNameLst>
                                          <p:attrName>style.visibility</p:attrName>
                                        </p:attrNameLst>
                                      </p:cBhvr>
                                      <p:to>
                                        <p:strVal val="visible"/>
                                      </p:to>
                                    </p:set>
                                    <p:animEffect filter="wedge" transition="in">
                                      <p:cBhvr>
                                        <p:cTn dur="500" id="16"/>
                                        <p:tgtEl>
                                          <p:spTgt spid="24"/>
                                        </p:tgtEl>
                                      </p:cBhvr>
                                    </p:animEffect>
                                  </p:childTnLst>
                                </p:cTn>
                              </p:par>
                            </p:childTnLst>
                          </p:cTn>
                        </p:par>
                        <p:par>
                          <p:cTn fill="hold" id="17" nodeType="afterGroup">
                            <p:stCondLst>
                              <p:cond delay="1500"/>
                            </p:stCondLst>
                            <p:childTnLst>
                              <p:par>
                                <p:cTn fill="hold" grpId="0" id="18" nodeType="afterEffect" presetClass="entr" presetID="12" presetSubtype="4">
                                  <p:stCondLst>
                                    <p:cond delay="0"/>
                                  </p:stCondLst>
                                  <p:childTnLst>
                                    <p:set>
                                      <p:cBhvr>
                                        <p:cTn dur="1" fill="hold" id="19">
                                          <p:stCondLst>
                                            <p:cond delay="0"/>
                                          </p:stCondLst>
                                        </p:cTn>
                                        <p:tgtEl>
                                          <p:spTgt spid="28"/>
                                        </p:tgtEl>
                                        <p:attrNameLst>
                                          <p:attrName>style.visibility</p:attrName>
                                        </p:attrNameLst>
                                      </p:cBhvr>
                                      <p:to>
                                        <p:strVal val="visible"/>
                                      </p:to>
                                    </p:set>
                                    <p:anim calcmode="lin" valueType="num">
                                      <p:cBhvr additive="base">
                                        <p:cTn dur="500" id="20"/>
                                        <p:tgtEl>
                                          <p:spTgt spid="28"/>
                                        </p:tgtEl>
                                        <p:attrNameLst>
                                          <p:attrName>ppt_y</p:attrName>
                                        </p:attrNameLst>
                                      </p:cBhvr>
                                      <p:tavLst>
                                        <p:tav tm="0">
                                          <p:val>
                                            <p:strVal val="#ppt_y+#ppt_h*1.125000"/>
                                          </p:val>
                                        </p:tav>
                                        <p:tav tm="100000">
                                          <p:val>
                                            <p:strVal val="#ppt_y"/>
                                          </p:val>
                                        </p:tav>
                                      </p:tavLst>
                                    </p:anim>
                                    <p:animEffect filter="wipe(up)" transition="in">
                                      <p:cBhvr>
                                        <p:cTn dur="500" id="21"/>
                                        <p:tgtEl>
                                          <p:spTgt spid="28"/>
                                        </p:tgtEl>
                                      </p:cBhvr>
                                    </p:animEffect>
                                  </p:childTnLst>
                                </p:cTn>
                              </p:par>
                            </p:childTnLst>
                          </p:cTn>
                        </p:par>
                        <p:par>
                          <p:cTn fill="hold" id="22" nodeType="afterGroup">
                            <p:stCondLst>
                              <p:cond delay="2000"/>
                            </p:stCondLst>
                            <p:childTnLst>
                              <p:par>
                                <p:cTn fill="hold" id="23" nodeType="afterEffect" presetClass="entr" presetID="20" presetSubtype="0">
                                  <p:stCondLst>
                                    <p:cond delay="0"/>
                                  </p:stCondLst>
                                  <p:childTnLst>
                                    <p:set>
                                      <p:cBhvr>
                                        <p:cTn dur="1" fill="hold" id="24">
                                          <p:stCondLst>
                                            <p:cond delay="0"/>
                                          </p:stCondLst>
                                        </p:cTn>
                                        <p:tgtEl>
                                          <p:spTgt spid="29"/>
                                        </p:tgtEl>
                                        <p:attrNameLst>
                                          <p:attrName>style.visibility</p:attrName>
                                        </p:attrNameLst>
                                      </p:cBhvr>
                                      <p:to>
                                        <p:strVal val="visible"/>
                                      </p:to>
                                    </p:set>
                                    <p:animEffect filter="wedge" transition="in">
                                      <p:cBhvr>
                                        <p:cTn dur="500" id="25"/>
                                        <p:tgtEl>
                                          <p:spTgt spid="29"/>
                                        </p:tgtEl>
                                      </p:cBhvr>
                                    </p:animEffect>
                                  </p:childTnLst>
                                </p:cTn>
                              </p:par>
                            </p:childTnLst>
                          </p:cTn>
                        </p:par>
                        <p:par>
                          <p:cTn fill="hold" id="26" nodeType="afterGroup">
                            <p:stCondLst>
                              <p:cond delay="2500"/>
                            </p:stCondLst>
                            <p:childTnLst>
                              <p:par>
                                <p:cTn fill="hold" grpId="0" id="27" nodeType="afterEffect" presetClass="entr" presetID="12" presetSubtype="4">
                                  <p:stCondLst>
                                    <p:cond delay="0"/>
                                  </p:stCondLst>
                                  <p:childTnLst>
                                    <p:set>
                                      <p:cBhvr>
                                        <p:cTn dur="1" fill="hold" id="28">
                                          <p:stCondLst>
                                            <p:cond delay="0"/>
                                          </p:stCondLst>
                                        </p:cTn>
                                        <p:tgtEl>
                                          <p:spTgt spid="33"/>
                                        </p:tgtEl>
                                        <p:attrNameLst>
                                          <p:attrName>style.visibility</p:attrName>
                                        </p:attrNameLst>
                                      </p:cBhvr>
                                      <p:to>
                                        <p:strVal val="visible"/>
                                      </p:to>
                                    </p:set>
                                    <p:anim calcmode="lin" valueType="num">
                                      <p:cBhvr additive="base">
                                        <p:cTn dur="500" id="29"/>
                                        <p:tgtEl>
                                          <p:spTgt spid="33"/>
                                        </p:tgtEl>
                                        <p:attrNameLst>
                                          <p:attrName>ppt_y</p:attrName>
                                        </p:attrNameLst>
                                      </p:cBhvr>
                                      <p:tavLst>
                                        <p:tav tm="0">
                                          <p:val>
                                            <p:strVal val="#ppt_y+#ppt_h*1.125000"/>
                                          </p:val>
                                        </p:tav>
                                        <p:tav tm="100000">
                                          <p:val>
                                            <p:strVal val="#ppt_y"/>
                                          </p:val>
                                        </p:tav>
                                      </p:tavLst>
                                    </p:anim>
                                    <p:animEffect filter="wipe(up)" transition="in">
                                      <p:cBhvr>
                                        <p:cTn dur="500" id="30"/>
                                        <p:tgtEl>
                                          <p:spTgt spid="33"/>
                                        </p:tgtEl>
                                      </p:cBhvr>
                                    </p:animEffect>
                                  </p:childTnLst>
                                </p:cTn>
                              </p:par>
                            </p:childTnLst>
                          </p:cTn>
                        </p:par>
                        <p:par>
                          <p:cTn fill="hold" id="31" nodeType="afterGroup">
                            <p:stCondLst>
                              <p:cond delay="3000"/>
                            </p:stCondLst>
                            <p:childTnLst>
                              <p:par>
                                <p:cTn fill="hold" id="32" nodeType="afterEffect" presetClass="entr" presetID="20" presetSubtype="0">
                                  <p:stCondLst>
                                    <p:cond delay="0"/>
                                  </p:stCondLst>
                                  <p:childTnLst>
                                    <p:set>
                                      <p:cBhvr>
                                        <p:cTn dur="1" fill="hold" id="33">
                                          <p:stCondLst>
                                            <p:cond delay="0"/>
                                          </p:stCondLst>
                                        </p:cTn>
                                        <p:tgtEl>
                                          <p:spTgt spid="34"/>
                                        </p:tgtEl>
                                        <p:attrNameLst>
                                          <p:attrName>style.visibility</p:attrName>
                                        </p:attrNameLst>
                                      </p:cBhvr>
                                      <p:to>
                                        <p:strVal val="visible"/>
                                      </p:to>
                                    </p:set>
                                    <p:animEffect filter="wedge" transition="in">
                                      <p:cBhvr>
                                        <p:cTn dur="500" id="34"/>
                                        <p:tgtEl>
                                          <p:spTgt spid="34"/>
                                        </p:tgtEl>
                                      </p:cBhvr>
                                    </p:animEffect>
                                  </p:childTnLst>
                                </p:cTn>
                              </p:par>
                            </p:childTnLst>
                          </p:cTn>
                        </p:par>
                        <p:par>
                          <p:cTn fill="hold" id="35" nodeType="afterGroup">
                            <p:stCondLst>
                              <p:cond delay="3500"/>
                            </p:stCondLst>
                            <p:childTnLst>
                              <p:par>
                                <p:cTn fill="hold" grpId="0" id="36" nodeType="afterEffect" presetClass="entr" presetID="12" presetSubtype="4">
                                  <p:stCondLst>
                                    <p:cond delay="0"/>
                                  </p:stCondLst>
                                  <p:childTnLst>
                                    <p:set>
                                      <p:cBhvr>
                                        <p:cTn dur="1" fill="hold" id="37">
                                          <p:stCondLst>
                                            <p:cond delay="0"/>
                                          </p:stCondLst>
                                        </p:cTn>
                                        <p:tgtEl>
                                          <p:spTgt spid="38"/>
                                        </p:tgtEl>
                                        <p:attrNameLst>
                                          <p:attrName>style.visibility</p:attrName>
                                        </p:attrNameLst>
                                      </p:cBhvr>
                                      <p:to>
                                        <p:strVal val="visible"/>
                                      </p:to>
                                    </p:set>
                                    <p:anim calcmode="lin" valueType="num">
                                      <p:cBhvr additive="base">
                                        <p:cTn dur="500" id="38"/>
                                        <p:tgtEl>
                                          <p:spTgt spid="38"/>
                                        </p:tgtEl>
                                        <p:attrNameLst>
                                          <p:attrName>ppt_y</p:attrName>
                                        </p:attrNameLst>
                                      </p:cBhvr>
                                      <p:tavLst>
                                        <p:tav tm="0">
                                          <p:val>
                                            <p:strVal val="#ppt_y+#ppt_h*1.125000"/>
                                          </p:val>
                                        </p:tav>
                                        <p:tav tm="100000">
                                          <p:val>
                                            <p:strVal val="#ppt_y"/>
                                          </p:val>
                                        </p:tav>
                                      </p:tavLst>
                                    </p:anim>
                                    <p:animEffect filter="wipe(up)" transition="in">
                                      <p:cBhvr>
                                        <p:cTn dur="500" id="39"/>
                                        <p:tgtEl>
                                          <p:spTgt spid="3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28"/>
      <p:bldP grpId="0" spid="33"/>
      <p:bldP grpId="0" spid="38"/>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 1"/>
          <p:cNvGrpSpPr/>
          <p:nvPr/>
        </p:nvGrpSpPr>
        <p:grpSpPr>
          <a:xfrm>
            <a:off x="489243" y="377194"/>
            <a:ext cx="3033448" cy="606425"/>
            <a:chOff x="489242" y="377190"/>
            <a:chExt cx="3033448" cy="606425"/>
          </a:xfrm>
        </p:grpSpPr>
        <p:grpSp>
          <p:nvGrpSpPr>
            <p:cNvPr id="3" name="组合 3"/>
            <p:cNvGrpSpPr/>
            <p:nvPr/>
          </p:nvGrpSpPr>
          <p:grpSpPr>
            <a:xfrm>
              <a:off x="489242" y="377190"/>
              <a:ext cx="606425" cy="606425"/>
              <a:chOff x="2089" y="2413"/>
              <a:chExt cx="1152" cy="1152"/>
            </a:xfrm>
          </p:grpSpPr>
          <p:sp>
            <p:nvSpPr>
              <p:cNvPr id="5" name="椭圆 4"/>
              <p:cNvSpPr/>
              <p:nvPr/>
            </p:nvSpPr>
            <p:spPr>
              <a:xfrm>
                <a:off x="2089" y="2413"/>
                <a:ext cx="1152" cy="1152"/>
              </a:xfrm>
              <a:prstGeom prst="ellipse">
                <a:avLst/>
              </a:prstGeom>
              <a:solidFill>
                <a:srgbClr val="6AE7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椭圆 5"/>
              <p:cNvSpPr/>
              <p:nvPr/>
            </p:nvSpPr>
            <p:spPr>
              <a:xfrm>
                <a:off x="2237" y="2562"/>
                <a:ext cx="855" cy="855"/>
              </a:xfrm>
              <a:prstGeom prst="ellipse">
                <a:avLst/>
              </a:prstGeom>
              <a:gradFill>
                <a:gsLst>
                  <a:gs pos="0">
                    <a:srgbClr val="5FD4D5"/>
                  </a:gs>
                  <a:gs pos="92000">
                    <a:srgbClr val="43A2C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2400">
                    <a:cs typeface="+mn-ea"/>
                    <a:sym typeface="+mn-lt"/>
                  </a:rPr>
                  <a:t>2</a:t>
                </a:r>
              </a:p>
            </p:txBody>
          </p:sp>
        </p:grpSp>
        <p:sp>
          <p:nvSpPr>
            <p:cNvPr id="4" name="文本框 3"/>
            <p:cNvSpPr txBox="1"/>
            <p:nvPr/>
          </p:nvSpPr>
          <p:spPr>
            <a:xfrm>
              <a:off x="1095668" y="481330"/>
              <a:ext cx="2427022" cy="396240"/>
            </a:xfrm>
            <a:prstGeom prst="rect">
              <a:avLst/>
            </a:prstGeom>
            <a:noFill/>
          </p:spPr>
          <p:txBody>
            <a:bodyPr rtlCol="0" wrap="square">
              <a:spAutoFit/>
            </a:bodyPr>
            <a:lstStyle/>
            <a:p>
              <a:r>
                <a:rPr altLang="en-US" b="1" lang="zh-CN" smtClean="0" sz="2000">
                  <a:gradFill>
                    <a:gsLst>
                      <a:gs pos="0">
                        <a:srgbClr val="5FD4D5"/>
                      </a:gs>
                      <a:gs pos="92000">
                        <a:srgbClr val="43A2C2"/>
                      </a:gs>
                    </a:gsLst>
                    <a:lin ang="5400000" scaled="1"/>
                  </a:gradFill>
                  <a:cs typeface="+mn-ea"/>
                  <a:sym typeface="+mn-lt"/>
                </a:rPr>
                <a:t>机遇和挑战</a:t>
              </a:r>
            </a:p>
          </p:txBody>
        </p:sp>
      </p:grpSp>
      <p:sp>
        <p:nvSpPr>
          <p:cNvPr id="7" name="文本框 6"/>
          <p:cNvSpPr txBox="1"/>
          <p:nvPr/>
        </p:nvSpPr>
        <p:spPr>
          <a:xfrm>
            <a:off x="467791" y="1417417"/>
            <a:ext cx="7106712" cy="3931920"/>
          </a:xfrm>
          <a:prstGeom prst="rect">
            <a:avLst/>
          </a:prstGeom>
          <a:noFill/>
        </p:spPr>
        <p:txBody>
          <a:bodyPr rtlCol="0" wrap="square">
            <a:spAutoFit/>
          </a:bodyPr>
          <a:lstStyle/>
          <a:p>
            <a:pPr>
              <a:lnSpc>
                <a:spcPct val="200000"/>
              </a:lnSpc>
            </a:pPr>
            <a:r>
              <a:rPr altLang="en-US" lang="zh-CN">
                <a:gradFill>
                  <a:gsLst>
                    <a:gs pos="0">
                      <a:srgbClr val="5FD4D5"/>
                    </a:gs>
                    <a:gs pos="99000">
                      <a:srgbClr val="43A2C2"/>
                    </a:gs>
                  </a:gsLst>
                  <a:lin ang="5400000" scaled="1"/>
                </a:gradFill>
                <a:cs typeface="+mn-ea"/>
                <a:sym typeface="+mn-lt"/>
              </a:rPr>
              <a:t>大数据包括结构化、半结构化和非结构化数据，非结构化数据越来越成为数据的主要部分。据IDC的调查报告显示：企业中80%的数据都是非结构化数据，这些数据每年都按指数增长60%。大数据就是互联网发展到现今阶段的一种表象或特征而已，没有必要神话它或对它保持敬畏之心，在以云计算为代表的技术创新大幕的衬托下，这些原本看起来很难收集和使用的数据开始容易被利用起来了，通过各行各业的不断创新，大数据会逐步为人类创造更多的价值。</a:t>
            </a:r>
          </a:p>
        </p:txBody>
      </p:sp>
      <p:grpSp>
        <p:nvGrpSpPr>
          <p:cNvPr id="8" name="组 7"/>
          <p:cNvGrpSpPr/>
          <p:nvPr/>
        </p:nvGrpSpPr>
        <p:grpSpPr>
          <a:xfrm>
            <a:off x="7673476" y="1684680"/>
            <a:ext cx="1955621" cy="1966665"/>
            <a:chOff x="567151" y="1590061"/>
            <a:chExt cx="1574165" cy="1583055"/>
          </a:xfrm>
        </p:grpSpPr>
        <p:sp>
          <p:nvSpPr>
            <p:cNvPr id="9" name="Oval 12"/>
            <p:cNvSpPr/>
            <p:nvPr/>
          </p:nvSpPr>
          <p:spPr>
            <a:xfrm flipH="1">
              <a:off x="567151" y="1590061"/>
              <a:ext cx="1574165" cy="1583055"/>
            </a:xfrm>
            <a:prstGeom prst="ellipse">
              <a:avLst/>
            </a:prstGeom>
            <a:gradFill>
              <a:gsLst>
                <a:gs pos="0">
                  <a:srgbClr val="5FD4D5"/>
                </a:gs>
                <a:gs pos="99000">
                  <a:srgbClr val="43A2C2"/>
                </a:gs>
              </a:gsLst>
              <a:lin ang="5400000" scaled="1"/>
            </a:gradFill>
            <a:ln w="76200">
              <a:noFill/>
            </a:ln>
          </p:spPr>
          <p:style>
            <a:lnRef idx="2">
              <a:schemeClr val="accent5">
                <a:shade val="50000"/>
              </a:schemeClr>
            </a:lnRef>
            <a:fillRef idx="1">
              <a:schemeClr val="accent5"/>
            </a:fillRef>
            <a:effectRef idx="0">
              <a:schemeClr val="accent5"/>
            </a:effectRef>
            <a:fontRef idx="minor">
              <a:schemeClr val="lt1"/>
            </a:fontRef>
          </p:style>
          <p:txBody>
            <a:bodyPr anchor="ctr" rtlCol="0"/>
            <a:lstStyle/>
            <a:p>
              <a:pPr algn="ctr"/>
              <a:endParaRPr lang="en-US" sz="3200">
                <a:solidFill>
                  <a:schemeClr val="bg1">
                    <a:lumMod val="85000"/>
                  </a:schemeClr>
                </a:solidFill>
                <a:cs typeface="+mn-ea"/>
                <a:sym typeface="+mn-lt"/>
              </a:endParaRPr>
            </a:p>
          </p:txBody>
        </p:sp>
        <p:sp>
          <p:nvSpPr>
            <p:cNvPr id="10" name="Text Box 10"/>
            <p:cNvSpPr txBox="1">
              <a:spLocks noChangeArrowheads="1"/>
            </p:cNvSpPr>
            <p:nvPr/>
          </p:nvSpPr>
          <p:spPr bwMode="auto">
            <a:xfrm flipH="1">
              <a:off x="713836" y="1937226"/>
              <a:ext cx="1278890" cy="821912"/>
            </a:xfrm>
            <a:prstGeom prst="rect">
              <a:avLst/>
            </a:prstGeom>
            <a:noFill/>
            <a:ln w="9525">
              <a:noFill/>
              <a:miter lim="800000"/>
            </a:ln>
          </p:spPr>
          <p:txBody>
            <a:bodyPr bIns="22860" lIns="45720" rIns="45720" tIns="22860" wrap="square">
              <a:spAutoFit/>
            </a:bodyPr>
            <a:lstStyle/>
            <a:p>
              <a:pPr algn="ctr" defTabSz="1087755"/>
              <a:r>
                <a:rPr altLang="en-US" b="1" lang="zh-CN" smtClean="0" sz="3200">
                  <a:solidFill>
                    <a:schemeClr val="bg1"/>
                  </a:solidFill>
                  <a:cs typeface="+mn-ea"/>
                  <a:sym typeface="+mn-lt"/>
                </a:rPr>
                <a:t>非结</a:t>
              </a:r>
            </a:p>
            <a:p>
              <a:pPr algn="ctr" defTabSz="1087755"/>
              <a:r>
                <a:rPr altLang="en-US" b="1" lang="zh-CN" smtClean="0" sz="3200">
                  <a:solidFill>
                    <a:schemeClr val="bg1"/>
                  </a:solidFill>
                  <a:cs typeface="+mn-ea"/>
                  <a:sym typeface="+mn-lt"/>
                </a:rPr>
                <a:t>构化</a:t>
              </a:r>
            </a:p>
          </p:txBody>
        </p:sp>
      </p:grpSp>
      <p:grpSp>
        <p:nvGrpSpPr>
          <p:cNvPr id="11" name="组 10"/>
          <p:cNvGrpSpPr/>
          <p:nvPr/>
        </p:nvGrpSpPr>
        <p:grpSpPr>
          <a:xfrm>
            <a:off x="10353281" y="1417419"/>
            <a:ext cx="1687633" cy="1695113"/>
            <a:chOff x="565246" y="1590061"/>
            <a:chExt cx="1576070" cy="1583055"/>
          </a:xfrm>
        </p:grpSpPr>
        <p:sp>
          <p:nvSpPr>
            <p:cNvPr id="12" name="Oval 12"/>
            <p:cNvSpPr/>
            <p:nvPr/>
          </p:nvSpPr>
          <p:spPr>
            <a:xfrm flipH="1">
              <a:off x="567151" y="1590061"/>
              <a:ext cx="1574165" cy="1583055"/>
            </a:xfrm>
            <a:prstGeom prst="ellipse">
              <a:avLst/>
            </a:prstGeom>
            <a:gradFill>
              <a:gsLst>
                <a:gs pos="0">
                  <a:srgbClr val="5FD4D5"/>
                </a:gs>
                <a:gs pos="99000">
                  <a:srgbClr val="43A2C2"/>
                </a:gs>
              </a:gsLst>
              <a:lin ang="5400000" scaled="1"/>
            </a:gradFill>
            <a:ln w="76200">
              <a:noFill/>
            </a:ln>
          </p:spPr>
          <p:style>
            <a:lnRef idx="2">
              <a:schemeClr val="accent5">
                <a:shade val="50000"/>
              </a:schemeClr>
            </a:lnRef>
            <a:fillRef idx="1">
              <a:schemeClr val="accent5"/>
            </a:fillRef>
            <a:effectRef idx="0">
              <a:schemeClr val="accent5"/>
            </a:effectRef>
            <a:fontRef idx="minor">
              <a:schemeClr val="lt1"/>
            </a:fontRef>
          </p:style>
          <p:txBody>
            <a:bodyPr anchor="ctr" rtlCol="0"/>
            <a:lstStyle/>
            <a:p>
              <a:pPr algn="ctr"/>
              <a:endParaRPr lang="en-US" sz="3200">
                <a:solidFill>
                  <a:schemeClr val="bg1">
                    <a:lumMod val="85000"/>
                  </a:schemeClr>
                </a:solidFill>
                <a:cs typeface="+mn-ea"/>
                <a:sym typeface="+mn-lt"/>
              </a:endParaRPr>
            </a:p>
          </p:txBody>
        </p:sp>
        <p:sp>
          <p:nvSpPr>
            <p:cNvPr id="13" name="Text Box 10"/>
            <p:cNvSpPr txBox="1">
              <a:spLocks noChangeArrowheads="1"/>
            </p:cNvSpPr>
            <p:nvPr/>
          </p:nvSpPr>
          <p:spPr bwMode="auto">
            <a:xfrm flipH="1">
              <a:off x="565246" y="1898764"/>
              <a:ext cx="1576070" cy="953580"/>
            </a:xfrm>
            <a:prstGeom prst="rect">
              <a:avLst/>
            </a:prstGeom>
            <a:noFill/>
            <a:ln w="9525">
              <a:noFill/>
              <a:miter lim="800000"/>
            </a:ln>
          </p:spPr>
          <p:txBody>
            <a:bodyPr bIns="22860" lIns="45720" rIns="45720" tIns="22860" wrap="square">
              <a:spAutoFit/>
            </a:bodyPr>
            <a:lstStyle/>
            <a:p>
              <a:pPr algn="ctr" defTabSz="1087755"/>
              <a:r>
                <a:rPr altLang="en-US" b="1" lang="zh-CN" smtClean="0" sz="3200">
                  <a:solidFill>
                    <a:schemeClr val="bg1"/>
                  </a:solidFill>
                  <a:cs typeface="+mn-ea"/>
                  <a:sym typeface="+mn-lt"/>
                </a:rPr>
                <a:t>半结</a:t>
              </a:r>
            </a:p>
            <a:p>
              <a:pPr algn="ctr" defTabSz="1087755"/>
              <a:r>
                <a:rPr altLang="en-US" b="1" lang="zh-CN" smtClean="0" sz="3200">
                  <a:solidFill>
                    <a:schemeClr val="bg1"/>
                  </a:solidFill>
                  <a:cs typeface="+mn-ea"/>
                  <a:sym typeface="+mn-lt"/>
                </a:rPr>
                <a:t>构化</a:t>
              </a:r>
            </a:p>
          </p:txBody>
        </p:sp>
      </p:grpSp>
      <p:grpSp>
        <p:nvGrpSpPr>
          <p:cNvPr id="14" name="组 13"/>
          <p:cNvGrpSpPr/>
          <p:nvPr/>
        </p:nvGrpSpPr>
        <p:grpSpPr>
          <a:xfrm>
            <a:off x="9616389" y="3800224"/>
            <a:ext cx="1685595" cy="1695114"/>
            <a:chOff x="567151" y="1590061"/>
            <a:chExt cx="1574165" cy="1583055"/>
          </a:xfrm>
        </p:grpSpPr>
        <p:sp>
          <p:nvSpPr>
            <p:cNvPr id="15" name="Oval 12"/>
            <p:cNvSpPr/>
            <p:nvPr/>
          </p:nvSpPr>
          <p:spPr>
            <a:xfrm flipH="1">
              <a:off x="567151" y="1590061"/>
              <a:ext cx="1574165" cy="1583055"/>
            </a:xfrm>
            <a:prstGeom prst="ellipse">
              <a:avLst/>
            </a:prstGeom>
            <a:gradFill>
              <a:gsLst>
                <a:gs pos="0">
                  <a:srgbClr val="5FD4D5"/>
                </a:gs>
                <a:gs pos="99000">
                  <a:srgbClr val="43A2C2"/>
                </a:gs>
              </a:gsLst>
              <a:lin ang="5400000" scaled="1"/>
            </a:gradFill>
            <a:ln w="76200">
              <a:noFill/>
            </a:ln>
          </p:spPr>
          <p:style>
            <a:lnRef idx="2">
              <a:schemeClr val="accent5">
                <a:shade val="50000"/>
              </a:schemeClr>
            </a:lnRef>
            <a:fillRef idx="1">
              <a:schemeClr val="accent5"/>
            </a:fillRef>
            <a:effectRef idx="0">
              <a:schemeClr val="accent5"/>
            </a:effectRef>
            <a:fontRef idx="minor">
              <a:schemeClr val="lt1"/>
            </a:fontRef>
          </p:style>
          <p:txBody>
            <a:bodyPr anchor="ctr" rtlCol="0"/>
            <a:lstStyle/>
            <a:p>
              <a:pPr algn="ctr"/>
              <a:endParaRPr lang="en-US" sz="3200">
                <a:solidFill>
                  <a:schemeClr val="bg1">
                    <a:lumMod val="85000"/>
                  </a:schemeClr>
                </a:solidFill>
                <a:cs typeface="+mn-ea"/>
                <a:sym typeface="+mn-lt"/>
              </a:endParaRPr>
            </a:p>
          </p:txBody>
        </p:sp>
        <p:sp>
          <p:nvSpPr>
            <p:cNvPr id="16" name="Text Box 10"/>
            <p:cNvSpPr txBox="1">
              <a:spLocks noChangeArrowheads="1"/>
            </p:cNvSpPr>
            <p:nvPr/>
          </p:nvSpPr>
          <p:spPr bwMode="auto">
            <a:xfrm flipH="1">
              <a:off x="714788" y="2130086"/>
              <a:ext cx="1278890" cy="498138"/>
            </a:xfrm>
            <a:prstGeom prst="rect">
              <a:avLst/>
            </a:prstGeom>
            <a:noFill/>
            <a:ln w="9525">
              <a:noFill/>
              <a:miter lim="800000"/>
            </a:ln>
          </p:spPr>
          <p:txBody>
            <a:bodyPr bIns="22860" lIns="45720" rIns="45720" tIns="22860" wrap="square">
              <a:spAutoFit/>
            </a:bodyPr>
            <a:lstStyle/>
            <a:p>
              <a:pPr algn="ctr" defTabSz="1087755"/>
              <a:r>
                <a:rPr altLang="en-US" b="1" lang="zh-CN" smtClean="0" sz="3200">
                  <a:solidFill>
                    <a:schemeClr val="bg1"/>
                  </a:solidFill>
                  <a:cs typeface="+mn-ea"/>
                  <a:sym typeface="+mn-lt"/>
                </a:rPr>
                <a:t>结构化</a:t>
              </a:r>
            </a:p>
          </p:txBody>
        </p:sp>
      </p:grpSp>
    </p:spTree>
    <p:extLst>
      <p:ext uri="{BB962C8B-B14F-4D97-AF65-F5344CB8AC3E}">
        <p14:creationId val="1803508959"/>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1">
                                  <p:stCondLst>
                                    <p:cond delay="0"/>
                                  </p:stCondLst>
                                  <p:childTnLst>
                                    <p:set>
                                      <p:cBhvr>
                                        <p:cTn dur="1" fill="hold" id="6">
                                          <p:stCondLst>
                                            <p:cond delay="0"/>
                                          </p:stCondLst>
                                        </p:cTn>
                                        <p:tgtEl>
                                          <p:spTgt spid="7"/>
                                        </p:tgtEl>
                                        <p:attrNameLst>
                                          <p:attrName>style.visibility</p:attrName>
                                        </p:attrNameLst>
                                      </p:cBhvr>
                                      <p:to>
                                        <p:strVal val="visible"/>
                                      </p:to>
                                    </p:set>
                                    <p:animEffect filter="wipe(up)" transition="in">
                                      <p:cBhvr>
                                        <p:cTn dur="1000" id="7"/>
                                        <p:tgtEl>
                                          <p:spTgt spid="7"/>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id="10" nodeType="clickEffect" presetClass="entr" presetID="53" presetSubtype="0">
                                  <p:stCondLst>
                                    <p:cond delay="0"/>
                                  </p:stCondLst>
                                  <p:childTnLst>
                                    <p:set>
                                      <p:cBhvr>
                                        <p:cTn dur="1" fill="hold" id="11">
                                          <p:stCondLst>
                                            <p:cond delay="0"/>
                                          </p:stCondLst>
                                        </p:cTn>
                                        <p:tgtEl>
                                          <p:spTgt spid="8"/>
                                        </p:tgtEl>
                                        <p:attrNameLst>
                                          <p:attrName>style.visibility</p:attrName>
                                        </p:attrNameLst>
                                      </p:cBhvr>
                                      <p:to>
                                        <p:strVal val="visible"/>
                                      </p:to>
                                    </p:set>
                                    <p:anim calcmode="lin" valueType="num">
                                      <p:cBhvr>
                                        <p:cTn dur="500" fill="hold" id="12"/>
                                        <p:tgtEl>
                                          <p:spTgt spid="8"/>
                                        </p:tgtEl>
                                        <p:attrNameLst>
                                          <p:attrName>ppt_w</p:attrName>
                                        </p:attrNameLst>
                                      </p:cBhvr>
                                      <p:tavLst>
                                        <p:tav tm="0">
                                          <p:val>
                                            <p:fltVal val="0"/>
                                          </p:val>
                                        </p:tav>
                                        <p:tav tm="100000">
                                          <p:val>
                                            <p:strVal val="#ppt_w"/>
                                          </p:val>
                                        </p:tav>
                                      </p:tavLst>
                                    </p:anim>
                                    <p:anim calcmode="lin" valueType="num">
                                      <p:cBhvr>
                                        <p:cTn dur="500" fill="hold" id="13"/>
                                        <p:tgtEl>
                                          <p:spTgt spid="8"/>
                                        </p:tgtEl>
                                        <p:attrNameLst>
                                          <p:attrName>ppt_h</p:attrName>
                                        </p:attrNameLst>
                                      </p:cBhvr>
                                      <p:tavLst>
                                        <p:tav tm="0">
                                          <p:val>
                                            <p:fltVal val="0"/>
                                          </p:val>
                                        </p:tav>
                                        <p:tav tm="100000">
                                          <p:val>
                                            <p:strVal val="#ppt_h"/>
                                          </p:val>
                                        </p:tav>
                                      </p:tavLst>
                                    </p:anim>
                                    <p:animEffect filter="fade" transition="in">
                                      <p:cBhvr>
                                        <p:cTn dur="500" id="14"/>
                                        <p:tgtEl>
                                          <p:spTgt spid="8"/>
                                        </p:tgtEl>
                                      </p:cBhvr>
                                    </p:animEffect>
                                  </p:childTnLst>
                                </p:cTn>
                              </p:par>
                            </p:childTnLst>
                          </p:cTn>
                        </p:par>
                      </p:childTnLst>
                    </p:cTn>
                  </p:par>
                  <p:par>
                    <p:cTn fill="hold" id="15" nodeType="clickPar">
                      <p:stCondLst>
                        <p:cond delay="indefinite"/>
                        <p:cond delay="0" evt="onBegin">
                          <p:tn val="14"/>
                        </p:cond>
                      </p:stCondLst>
                      <p:childTnLst>
                        <p:par>
                          <p:cTn fill="hold" id="16" nodeType="afterGroup">
                            <p:stCondLst>
                              <p:cond delay="0"/>
                            </p:stCondLst>
                            <p:childTnLst>
                              <p:par>
                                <p:cTn fill="hold" id="17" nodeType="clickEffect" presetClass="entr" presetID="53" presetSubtype="0">
                                  <p:stCondLst>
                                    <p:cond delay="0"/>
                                  </p:stCondLst>
                                  <p:childTnLst>
                                    <p:set>
                                      <p:cBhvr>
                                        <p:cTn dur="1" fill="hold" id="18">
                                          <p:stCondLst>
                                            <p:cond delay="0"/>
                                          </p:stCondLst>
                                        </p:cTn>
                                        <p:tgtEl>
                                          <p:spTgt spid="11"/>
                                        </p:tgtEl>
                                        <p:attrNameLst>
                                          <p:attrName>style.visibility</p:attrName>
                                        </p:attrNameLst>
                                      </p:cBhvr>
                                      <p:to>
                                        <p:strVal val="visible"/>
                                      </p:to>
                                    </p:set>
                                    <p:anim calcmode="lin" valueType="num">
                                      <p:cBhvr>
                                        <p:cTn dur="500" fill="hold" id="19"/>
                                        <p:tgtEl>
                                          <p:spTgt spid="11"/>
                                        </p:tgtEl>
                                        <p:attrNameLst>
                                          <p:attrName>ppt_w</p:attrName>
                                        </p:attrNameLst>
                                      </p:cBhvr>
                                      <p:tavLst>
                                        <p:tav tm="0">
                                          <p:val>
                                            <p:fltVal val="0"/>
                                          </p:val>
                                        </p:tav>
                                        <p:tav tm="100000">
                                          <p:val>
                                            <p:strVal val="#ppt_w"/>
                                          </p:val>
                                        </p:tav>
                                      </p:tavLst>
                                    </p:anim>
                                    <p:anim calcmode="lin" valueType="num">
                                      <p:cBhvr>
                                        <p:cTn dur="500" fill="hold" id="20"/>
                                        <p:tgtEl>
                                          <p:spTgt spid="11"/>
                                        </p:tgtEl>
                                        <p:attrNameLst>
                                          <p:attrName>ppt_h</p:attrName>
                                        </p:attrNameLst>
                                      </p:cBhvr>
                                      <p:tavLst>
                                        <p:tav tm="0">
                                          <p:val>
                                            <p:fltVal val="0"/>
                                          </p:val>
                                        </p:tav>
                                        <p:tav tm="100000">
                                          <p:val>
                                            <p:strVal val="#ppt_h"/>
                                          </p:val>
                                        </p:tav>
                                      </p:tavLst>
                                    </p:anim>
                                    <p:animEffect filter="fade" transition="in">
                                      <p:cBhvr>
                                        <p:cTn dur="500" id="21"/>
                                        <p:tgtEl>
                                          <p:spTgt spid="11"/>
                                        </p:tgtEl>
                                      </p:cBhvr>
                                    </p:animEffect>
                                  </p:childTnLst>
                                </p:cTn>
                              </p:par>
                            </p:childTnLst>
                          </p:cTn>
                        </p:par>
                      </p:childTnLst>
                    </p:cTn>
                  </p:par>
                  <p:par>
                    <p:cTn fill="hold" id="22" nodeType="clickPar">
                      <p:stCondLst>
                        <p:cond delay="indefinite"/>
                        <p:cond delay="0" evt="onBegin">
                          <p:tn val="21"/>
                        </p:cond>
                      </p:stCondLst>
                      <p:childTnLst>
                        <p:par>
                          <p:cTn fill="hold" id="23" nodeType="afterGroup">
                            <p:stCondLst>
                              <p:cond delay="0"/>
                            </p:stCondLst>
                            <p:childTnLst>
                              <p:par>
                                <p:cTn fill="hold" id="24" nodeType="clickEffect" presetClass="entr" presetID="53" presetSubtype="0">
                                  <p:stCondLst>
                                    <p:cond delay="0"/>
                                  </p:stCondLst>
                                  <p:childTnLst>
                                    <p:set>
                                      <p:cBhvr>
                                        <p:cTn dur="1" fill="hold" id="25">
                                          <p:stCondLst>
                                            <p:cond delay="0"/>
                                          </p:stCondLst>
                                        </p:cTn>
                                        <p:tgtEl>
                                          <p:spTgt spid="14"/>
                                        </p:tgtEl>
                                        <p:attrNameLst>
                                          <p:attrName>style.visibility</p:attrName>
                                        </p:attrNameLst>
                                      </p:cBhvr>
                                      <p:to>
                                        <p:strVal val="visible"/>
                                      </p:to>
                                    </p:set>
                                    <p:anim calcmode="lin" valueType="num">
                                      <p:cBhvr>
                                        <p:cTn dur="500" fill="hold" id="26"/>
                                        <p:tgtEl>
                                          <p:spTgt spid="14"/>
                                        </p:tgtEl>
                                        <p:attrNameLst>
                                          <p:attrName>ppt_w</p:attrName>
                                        </p:attrNameLst>
                                      </p:cBhvr>
                                      <p:tavLst>
                                        <p:tav tm="0">
                                          <p:val>
                                            <p:fltVal val="0"/>
                                          </p:val>
                                        </p:tav>
                                        <p:tav tm="100000">
                                          <p:val>
                                            <p:strVal val="#ppt_w"/>
                                          </p:val>
                                        </p:tav>
                                      </p:tavLst>
                                    </p:anim>
                                    <p:anim calcmode="lin" valueType="num">
                                      <p:cBhvr>
                                        <p:cTn dur="500" fill="hold" id="27"/>
                                        <p:tgtEl>
                                          <p:spTgt spid="14"/>
                                        </p:tgtEl>
                                        <p:attrNameLst>
                                          <p:attrName>ppt_h</p:attrName>
                                        </p:attrNameLst>
                                      </p:cBhvr>
                                      <p:tavLst>
                                        <p:tav tm="0">
                                          <p:val>
                                            <p:fltVal val="0"/>
                                          </p:val>
                                        </p:tav>
                                        <p:tav tm="100000">
                                          <p:val>
                                            <p:strVal val="#ppt_h"/>
                                          </p:val>
                                        </p:tav>
                                      </p:tavLst>
                                    </p:anim>
                                    <p:animEffect filter="fade" transition="in">
                                      <p:cBhvr>
                                        <p:cTn dur="500" id="28"/>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4"/>
          <p:cNvGrpSpPr/>
          <p:nvPr/>
        </p:nvGrpSpPr>
        <p:grpSpPr>
          <a:xfrm>
            <a:off x="4609467" y="2141855"/>
            <a:ext cx="7581900" cy="5080"/>
            <a:chOff x="7259" y="3373"/>
            <a:chExt cx="11940" cy="8"/>
          </a:xfrm>
        </p:grpSpPr>
        <p:cxnSp>
          <p:nvCxnSpPr>
            <p:cNvPr id="3" name="直接连接符 41"/>
            <p:cNvCxnSpPr/>
            <p:nvPr/>
          </p:nvCxnSpPr>
          <p:spPr>
            <a:xfrm>
              <a:off x="7259" y="3373"/>
              <a:ext cx="7551" cy="9"/>
            </a:xfrm>
            <a:prstGeom prst="line">
              <a:avLst/>
            </a:prstGeom>
            <a:ln w="28575">
              <a:solidFill>
                <a:srgbClr val="6AE7FF"/>
              </a:solidFill>
            </a:ln>
          </p:spPr>
          <p:style>
            <a:lnRef idx="1">
              <a:schemeClr val="accent1"/>
            </a:lnRef>
            <a:fillRef idx="0">
              <a:schemeClr val="accent1"/>
            </a:fillRef>
            <a:effectRef idx="0">
              <a:schemeClr val="accent1"/>
            </a:effectRef>
            <a:fontRef idx="minor">
              <a:schemeClr val="tx1"/>
            </a:fontRef>
          </p:style>
        </p:cxnSp>
        <p:cxnSp>
          <p:nvCxnSpPr>
            <p:cNvPr id="4" name="直接连接符 43"/>
            <p:cNvCxnSpPr/>
            <p:nvPr/>
          </p:nvCxnSpPr>
          <p:spPr>
            <a:xfrm>
              <a:off x="14285" y="3373"/>
              <a:ext cx="4915" cy="0"/>
            </a:xfrm>
            <a:prstGeom prst="line">
              <a:avLst/>
            </a:prstGeom>
            <a:ln w="28575">
              <a:solidFill>
                <a:srgbClr val="6AE7FF">
                  <a:alpha val="50000"/>
                </a:srgbClr>
              </a:solidFill>
            </a:ln>
          </p:spPr>
          <p:style>
            <a:lnRef idx="1">
              <a:schemeClr val="accent1"/>
            </a:lnRef>
            <a:fillRef idx="0">
              <a:schemeClr val="accent1"/>
            </a:fillRef>
            <a:effectRef idx="0">
              <a:schemeClr val="accent1"/>
            </a:effectRef>
            <a:fontRef idx="minor">
              <a:schemeClr val="tx1"/>
            </a:fontRef>
          </p:style>
        </p:cxnSp>
      </p:grpSp>
      <p:grpSp>
        <p:nvGrpSpPr>
          <p:cNvPr id="5" name="组合 5"/>
          <p:cNvGrpSpPr/>
          <p:nvPr/>
        </p:nvGrpSpPr>
        <p:grpSpPr>
          <a:xfrm>
            <a:off x="1" y="4707255"/>
            <a:ext cx="8279131" cy="5080"/>
            <a:chOff x="0" y="7413"/>
            <a:chExt cx="13038" cy="8"/>
          </a:xfrm>
        </p:grpSpPr>
        <p:cxnSp>
          <p:nvCxnSpPr>
            <p:cNvPr id="6" name="直接连接符 45"/>
            <p:cNvCxnSpPr/>
            <p:nvPr/>
          </p:nvCxnSpPr>
          <p:spPr>
            <a:xfrm>
              <a:off x="0" y="7413"/>
              <a:ext cx="6285" cy="0"/>
            </a:xfrm>
            <a:prstGeom prst="line">
              <a:avLst/>
            </a:prstGeom>
            <a:ln w="28575">
              <a:solidFill>
                <a:srgbClr val="6AE7FF">
                  <a:alpha val="50000"/>
                </a:srgbClr>
              </a:solidFill>
            </a:ln>
          </p:spPr>
          <p:style>
            <a:lnRef idx="1">
              <a:schemeClr val="accent1"/>
            </a:lnRef>
            <a:fillRef idx="0">
              <a:schemeClr val="accent1"/>
            </a:fillRef>
            <a:effectRef idx="0">
              <a:schemeClr val="accent1"/>
            </a:effectRef>
            <a:fontRef idx="minor">
              <a:schemeClr val="tx1"/>
            </a:fontRef>
          </p:style>
        </p:cxnSp>
        <p:cxnSp>
          <p:nvCxnSpPr>
            <p:cNvPr id="7" name="直接连接符 1"/>
            <p:cNvCxnSpPr/>
            <p:nvPr/>
          </p:nvCxnSpPr>
          <p:spPr>
            <a:xfrm>
              <a:off x="5488" y="7413"/>
              <a:ext cx="7551" cy="9"/>
            </a:xfrm>
            <a:prstGeom prst="line">
              <a:avLst/>
            </a:prstGeom>
            <a:ln w="28575">
              <a:solidFill>
                <a:srgbClr val="6AE7FF"/>
              </a:solidFill>
            </a:ln>
          </p:spPr>
          <p:style>
            <a:lnRef idx="1">
              <a:schemeClr val="accent1"/>
            </a:lnRef>
            <a:fillRef idx="0">
              <a:schemeClr val="accent1"/>
            </a:fillRef>
            <a:effectRef idx="0">
              <a:schemeClr val="accent1"/>
            </a:effectRef>
            <a:fontRef idx="minor">
              <a:schemeClr val="tx1"/>
            </a:fontRef>
          </p:style>
        </p:cxnSp>
      </p:grpSp>
      <p:sp>
        <p:nvSpPr>
          <p:cNvPr id="8" name="文本框 7"/>
          <p:cNvSpPr txBox="1"/>
          <p:nvPr/>
        </p:nvSpPr>
        <p:spPr>
          <a:xfrm>
            <a:off x="2480947" y="2644775"/>
            <a:ext cx="1772285" cy="1554480"/>
          </a:xfrm>
          <a:prstGeom prst="rect">
            <a:avLst/>
          </a:prstGeom>
          <a:noFill/>
        </p:spPr>
        <p:txBody>
          <a:bodyPr rtlCol="0" wrap="square">
            <a:spAutoFit/>
          </a:bodyPr>
          <a:lstStyle/>
          <a:p>
            <a:pPr algn="r"/>
            <a:r>
              <a:rPr altLang="zh-CN" b="1" lang="en-US" smtClean="0" sz="9600">
                <a:gradFill>
                  <a:gsLst>
                    <a:gs pos="0">
                      <a:srgbClr val="5FD4D5"/>
                    </a:gs>
                    <a:gs pos="92000">
                      <a:srgbClr val="43A2C2"/>
                    </a:gs>
                  </a:gsLst>
                  <a:lin ang="5400000" scaled="1"/>
                </a:gradFill>
                <a:cs typeface="+mn-ea"/>
                <a:sym typeface="+mn-lt"/>
              </a:rPr>
              <a:t>03</a:t>
            </a:r>
          </a:p>
        </p:txBody>
      </p:sp>
      <p:sp>
        <p:nvSpPr>
          <p:cNvPr id="9" name="文本框 8"/>
          <p:cNvSpPr txBox="1"/>
          <p:nvPr/>
        </p:nvSpPr>
        <p:spPr>
          <a:xfrm>
            <a:off x="4620898" y="2735584"/>
            <a:ext cx="3735705" cy="457200"/>
          </a:xfrm>
          <a:prstGeom prst="rect">
            <a:avLst/>
          </a:prstGeom>
          <a:noFill/>
        </p:spPr>
        <p:txBody>
          <a:bodyPr rtlCol="0" wrap="square">
            <a:spAutoFit/>
          </a:bodyPr>
          <a:lstStyle/>
          <a:p>
            <a:pPr algn="l"/>
            <a:r>
              <a:rPr altLang="en-US" b="1" lang="zh-CN" smtClean="0" sz="2400">
                <a:gradFill>
                  <a:gsLst>
                    <a:gs pos="0">
                      <a:srgbClr val="5FD4D5"/>
                    </a:gs>
                    <a:gs pos="92000">
                      <a:srgbClr val="43A2C2"/>
                    </a:gs>
                  </a:gsLst>
                  <a:lin ang="5400000" scaled="1"/>
                </a:gradFill>
                <a:cs typeface="+mn-ea"/>
                <a:sym typeface="+mn-lt"/>
              </a:rPr>
              <a:t>应用和案例</a:t>
            </a:r>
          </a:p>
        </p:txBody>
      </p:sp>
      <p:sp>
        <p:nvSpPr>
          <p:cNvPr id="10" name="矩形 9"/>
          <p:cNvSpPr/>
          <p:nvPr/>
        </p:nvSpPr>
        <p:spPr>
          <a:xfrm>
            <a:off x="4620895" y="3197227"/>
            <a:ext cx="5001260" cy="914400"/>
          </a:xfrm>
          <a:prstGeom prst="rect">
            <a:avLst/>
          </a:prstGeom>
        </p:spPr>
        <p:txBody>
          <a:bodyPr wrap="square">
            <a:spAutoFit/>
          </a:bodyPr>
          <a:lstStyle/>
          <a:p>
            <a:pPr algn="l">
              <a:lnSpc>
                <a:spcPct val="150000"/>
              </a:lnSpc>
            </a:pPr>
            <a:r>
              <a:rPr sz="1200">
                <a:gradFill>
                  <a:gsLst>
                    <a:gs pos="0">
                      <a:srgbClr val="5FD4D5"/>
                    </a:gs>
                    <a:gs pos="92000">
                      <a:srgbClr val="43A2C2"/>
                    </a:gs>
                  </a:gsLst>
                  <a:lin ang="5400000" scaled="1"/>
                </a:gradFill>
                <a:cs typeface="+mn-ea"/>
                <a:sym typeface="+mn-lt"/>
              </a:rPr>
              <a:t>Remember what should be remembered, and forget what should be forgotten.Remember what should be remembered, and forget what should be forgotten.</a:t>
            </a:r>
          </a:p>
        </p:txBody>
      </p:sp>
    </p:spTree>
    <p:extLst>
      <p:ext uri="{BB962C8B-B14F-4D97-AF65-F5344CB8AC3E}">
        <p14:creationId val="190306497"/>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2">
                                  <p:stCondLst>
                                    <p:cond delay="0"/>
                                  </p:stCondLst>
                                  <p:childTnLst>
                                    <p:set>
                                      <p:cBhvr>
                                        <p:cTn dur="1" fill="hold" id="6">
                                          <p:stCondLst>
                                            <p:cond delay="0"/>
                                          </p:stCondLst>
                                        </p:cTn>
                                        <p:tgtEl>
                                          <p:spTgt spid="2"/>
                                        </p:tgtEl>
                                        <p:attrNameLst>
                                          <p:attrName>style.visibility</p:attrName>
                                        </p:attrNameLst>
                                      </p:cBhvr>
                                      <p:to>
                                        <p:strVal val="visible"/>
                                      </p:to>
                                    </p:set>
                                    <p:animEffect filter="wipe(right)" transition="in">
                                      <p:cBhvr>
                                        <p:cTn dur="500" id="7"/>
                                        <p:tgtEl>
                                          <p:spTgt spid="2"/>
                                        </p:tgtEl>
                                      </p:cBhvr>
                                    </p:animEffect>
                                  </p:childTnLst>
                                </p:cTn>
                              </p:par>
                              <p:par>
                                <p:cTn fill="hold" id="8" nodeType="withEffect" presetClass="entr" presetID="22" presetSubtype="8">
                                  <p:stCondLst>
                                    <p:cond delay="0"/>
                                  </p:stCondLst>
                                  <p:childTnLst>
                                    <p:set>
                                      <p:cBhvr>
                                        <p:cTn dur="1" fill="hold" id="9">
                                          <p:stCondLst>
                                            <p:cond delay="0"/>
                                          </p:stCondLst>
                                        </p:cTn>
                                        <p:tgtEl>
                                          <p:spTgt spid="5"/>
                                        </p:tgtEl>
                                        <p:attrNameLst>
                                          <p:attrName>style.visibility</p:attrName>
                                        </p:attrNameLst>
                                      </p:cBhvr>
                                      <p:to>
                                        <p:strVal val="visible"/>
                                      </p:to>
                                    </p:set>
                                    <p:animEffect filter="wipe(left)" transition="in">
                                      <p:cBhvr>
                                        <p:cTn dur="500" id="10"/>
                                        <p:tgtEl>
                                          <p:spTgt spid="5"/>
                                        </p:tgtEl>
                                      </p:cBhvr>
                                    </p:animEffect>
                                  </p:childTnLst>
                                </p:cTn>
                              </p:par>
                            </p:childTnLst>
                          </p:cTn>
                        </p:par>
                        <p:par>
                          <p:cTn fill="hold" id="11" nodeType="afterGroup">
                            <p:stCondLst>
                              <p:cond delay="500"/>
                            </p:stCondLst>
                            <p:childTnLst>
                              <p:par>
                                <p:cTn fill="hold" grpId="0" id="12" nodeType="afterEffect" presetClass="entr" presetID="53" presetSubtype="0">
                                  <p:stCondLst>
                                    <p:cond delay="0"/>
                                  </p:stCondLst>
                                  <p:childTnLst>
                                    <p:set>
                                      <p:cBhvr>
                                        <p:cTn dur="1" fill="hold" id="13">
                                          <p:stCondLst>
                                            <p:cond delay="0"/>
                                          </p:stCondLst>
                                        </p:cTn>
                                        <p:tgtEl>
                                          <p:spTgt spid="8"/>
                                        </p:tgtEl>
                                        <p:attrNameLst>
                                          <p:attrName>style.visibility</p:attrName>
                                        </p:attrNameLst>
                                      </p:cBhvr>
                                      <p:to>
                                        <p:strVal val="visible"/>
                                      </p:to>
                                    </p:set>
                                    <p:anim calcmode="lin" valueType="num">
                                      <p:cBhvr>
                                        <p:cTn dur="500" fill="hold" id="14"/>
                                        <p:tgtEl>
                                          <p:spTgt spid="8"/>
                                        </p:tgtEl>
                                        <p:attrNameLst>
                                          <p:attrName>ppt_w</p:attrName>
                                        </p:attrNameLst>
                                      </p:cBhvr>
                                      <p:tavLst>
                                        <p:tav tm="0">
                                          <p:val>
                                            <p:fltVal val="0"/>
                                          </p:val>
                                        </p:tav>
                                        <p:tav tm="100000">
                                          <p:val>
                                            <p:strVal val="#ppt_w"/>
                                          </p:val>
                                        </p:tav>
                                      </p:tavLst>
                                    </p:anim>
                                    <p:anim calcmode="lin" valueType="num">
                                      <p:cBhvr>
                                        <p:cTn dur="500" fill="hold" id="15"/>
                                        <p:tgtEl>
                                          <p:spTgt spid="8"/>
                                        </p:tgtEl>
                                        <p:attrNameLst>
                                          <p:attrName>ppt_h</p:attrName>
                                        </p:attrNameLst>
                                      </p:cBhvr>
                                      <p:tavLst>
                                        <p:tav tm="0">
                                          <p:val>
                                            <p:fltVal val="0"/>
                                          </p:val>
                                        </p:tav>
                                        <p:tav tm="100000">
                                          <p:val>
                                            <p:strVal val="#ppt_h"/>
                                          </p:val>
                                        </p:tav>
                                      </p:tavLst>
                                    </p:anim>
                                    <p:animEffect filter="fade" transition="in">
                                      <p:cBhvr>
                                        <p:cTn dur="500" id="16"/>
                                        <p:tgtEl>
                                          <p:spTgt spid="8"/>
                                        </p:tgtEl>
                                      </p:cBhvr>
                                    </p:animEffect>
                                  </p:childTnLst>
                                </p:cTn>
                              </p:par>
                            </p:childTnLst>
                          </p:cTn>
                        </p:par>
                        <p:par>
                          <p:cTn fill="hold" id="17" nodeType="afterGroup">
                            <p:stCondLst>
                              <p:cond delay="1000"/>
                            </p:stCondLst>
                            <p:childTnLst>
                              <p:par>
                                <p:cTn fill="hold" grpId="0" id="18" nodeType="afterEffect" presetClass="entr" presetID="41" presetSubtype="0">
                                  <p:stCondLst>
                                    <p:cond delay="0"/>
                                  </p:stCondLst>
                                  <p:iterate type="lt">
                                    <p:tmPct val="10000"/>
                                  </p:iterate>
                                  <p:childTnLst>
                                    <p:set>
                                      <p:cBhvr>
                                        <p:cTn dur="1" fill="hold" id="19">
                                          <p:stCondLst>
                                            <p:cond delay="0"/>
                                          </p:stCondLst>
                                        </p:cTn>
                                        <p:tgtEl>
                                          <p:spTgt spid="9"/>
                                        </p:tgtEl>
                                        <p:attrNameLst>
                                          <p:attrName>style.visibility</p:attrName>
                                        </p:attrNameLst>
                                      </p:cBhvr>
                                      <p:to>
                                        <p:strVal val="visible"/>
                                      </p:to>
                                    </p:set>
                                    <p:anim calcmode="lin" valueType="num">
                                      <p:cBhvr>
                                        <p:cTn dur="500" fill="hold" id="20"/>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1"/>
                                        <p:tgtEl>
                                          <p:spTgt spid="9"/>
                                        </p:tgtEl>
                                        <p:attrNameLst>
                                          <p:attrName>ppt_y</p:attrName>
                                        </p:attrNameLst>
                                      </p:cBhvr>
                                      <p:tavLst>
                                        <p:tav tm="0">
                                          <p:val>
                                            <p:strVal val="#ppt_y"/>
                                          </p:val>
                                        </p:tav>
                                        <p:tav tm="100000">
                                          <p:val>
                                            <p:strVal val="#ppt_y"/>
                                          </p:val>
                                        </p:tav>
                                      </p:tavLst>
                                    </p:anim>
                                    <p:anim calcmode="lin" valueType="num">
                                      <p:cBhvr>
                                        <p:cTn dur="500" fill="hold" id="22"/>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3"/>
                                        <p:tgtEl>
                                          <p:spTgt spid="9"/>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4" tmFilter="0,0; .5, 1; 1, 1"/>
                                        <p:tgtEl>
                                          <p:spTgt spid="9"/>
                                        </p:tgtEl>
                                      </p:cBhvr>
                                    </p:animEffect>
                                  </p:childTnLst>
                                </p:cTn>
                              </p:par>
                            </p:childTnLst>
                          </p:cTn>
                        </p:par>
                        <p:par>
                          <p:cTn fill="hold" id="25" nodeType="afterGroup">
                            <p:stCondLst>
                              <p:cond delay="1500"/>
                            </p:stCondLst>
                            <p:childTnLst>
                              <p:par>
                                <p:cTn fill="hold" grpId="0" id="26" nodeType="afterEffect" presetClass="entr" presetID="42" presetSubtype="0">
                                  <p:stCondLst>
                                    <p:cond delay="0"/>
                                  </p:stCondLst>
                                  <p:childTnLst>
                                    <p:set>
                                      <p:cBhvr>
                                        <p:cTn dur="1" fill="hold" id="27">
                                          <p:stCondLst>
                                            <p:cond delay="0"/>
                                          </p:stCondLst>
                                        </p:cTn>
                                        <p:tgtEl>
                                          <p:spTgt spid="10"/>
                                        </p:tgtEl>
                                        <p:attrNameLst>
                                          <p:attrName>style.visibility</p:attrName>
                                        </p:attrNameLst>
                                      </p:cBhvr>
                                      <p:to>
                                        <p:strVal val="visible"/>
                                      </p:to>
                                    </p:set>
                                    <p:animEffect filter="fade" transition="in">
                                      <p:cBhvr>
                                        <p:cTn dur="500" id="28"/>
                                        <p:tgtEl>
                                          <p:spTgt spid="10"/>
                                        </p:tgtEl>
                                      </p:cBhvr>
                                    </p:animEffect>
                                    <p:anim calcmode="lin" valueType="num">
                                      <p:cBhvr>
                                        <p:cTn dur="500" fill="hold" id="29"/>
                                        <p:tgtEl>
                                          <p:spTgt spid="10"/>
                                        </p:tgtEl>
                                        <p:attrNameLst>
                                          <p:attrName>ppt_x</p:attrName>
                                        </p:attrNameLst>
                                      </p:cBhvr>
                                      <p:tavLst>
                                        <p:tav tm="0">
                                          <p:val>
                                            <p:strVal val="#ppt_x"/>
                                          </p:val>
                                        </p:tav>
                                        <p:tav tm="100000">
                                          <p:val>
                                            <p:strVal val="#ppt_x"/>
                                          </p:val>
                                        </p:tav>
                                      </p:tavLst>
                                    </p:anim>
                                    <p:anim calcmode="lin" valueType="num">
                                      <p:cBhvr>
                                        <p:cTn dur="500" fill="hold" id="30"/>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9"/>
      <p:bldP grpId="0" spid="10"/>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 1"/>
          <p:cNvGrpSpPr/>
          <p:nvPr/>
        </p:nvGrpSpPr>
        <p:grpSpPr>
          <a:xfrm>
            <a:off x="489243" y="377194"/>
            <a:ext cx="3033448" cy="606425"/>
            <a:chOff x="489242" y="377190"/>
            <a:chExt cx="3033448" cy="606425"/>
          </a:xfrm>
        </p:grpSpPr>
        <p:grpSp>
          <p:nvGrpSpPr>
            <p:cNvPr id="3" name="组合 3"/>
            <p:cNvGrpSpPr/>
            <p:nvPr/>
          </p:nvGrpSpPr>
          <p:grpSpPr>
            <a:xfrm>
              <a:off x="489242" y="377190"/>
              <a:ext cx="606425" cy="606425"/>
              <a:chOff x="2089" y="2413"/>
              <a:chExt cx="1152" cy="1152"/>
            </a:xfrm>
          </p:grpSpPr>
          <p:sp>
            <p:nvSpPr>
              <p:cNvPr id="5" name="椭圆 4"/>
              <p:cNvSpPr/>
              <p:nvPr/>
            </p:nvSpPr>
            <p:spPr>
              <a:xfrm>
                <a:off x="2089" y="2413"/>
                <a:ext cx="1152" cy="1152"/>
              </a:xfrm>
              <a:prstGeom prst="ellipse">
                <a:avLst/>
              </a:prstGeom>
              <a:solidFill>
                <a:srgbClr val="6AE7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椭圆 5"/>
              <p:cNvSpPr/>
              <p:nvPr/>
            </p:nvSpPr>
            <p:spPr>
              <a:xfrm>
                <a:off x="2237" y="2562"/>
                <a:ext cx="855" cy="855"/>
              </a:xfrm>
              <a:prstGeom prst="ellipse">
                <a:avLst/>
              </a:prstGeom>
              <a:gradFill>
                <a:gsLst>
                  <a:gs pos="0">
                    <a:srgbClr val="5FD4D5"/>
                  </a:gs>
                  <a:gs pos="92000">
                    <a:srgbClr val="43A2C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2400">
                    <a:cs typeface="+mn-ea"/>
                    <a:sym typeface="+mn-lt"/>
                  </a:rPr>
                  <a:t>3</a:t>
                </a:r>
              </a:p>
            </p:txBody>
          </p:sp>
        </p:grpSp>
        <p:sp>
          <p:nvSpPr>
            <p:cNvPr id="4" name="文本框 3"/>
            <p:cNvSpPr txBox="1"/>
            <p:nvPr/>
          </p:nvSpPr>
          <p:spPr>
            <a:xfrm>
              <a:off x="1095668" y="481330"/>
              <a:ext cx="2427022" cy="396240"/>
            </a:xfrm>
            <a:prstGeom prst="rect">
              <a:avLst/>
            </a:prstGeom>
            <a:noFill/>
          </p:spPr>
          <p:txBody>
            <a:bodyPr rtlCol="0" wrap="square">
              <a:spAutoFit/>
            </a:bodyPr>
            <a:lstStyle/>
            <a:p>
              <a:r>
                <a:rPr altLang="en-US" b="1" lang="zh-CN" smtClean="0" sz="2000">
                  <a:gradFill>
                    <a:gsLst>
                      <a:gs pos="0">
                        <a:srgbClr val="5FD4D5"/>
                      </a:gs>
                      <a:gs pos="92000">
                        <a:srgbClr val="43A2C2"/>
                      </a:gs>
                    </a:gsLst>
                    <a:lin ang="5400000" scaled="1"/>
                  </a:gradFill>
                  <a:cs typeface="+mn-ea"/>
                  <a:sym typeface="+mn-lt"/>
                </a:rPr>
                <a:t>应用和案例</a:t>
              </a:r>
            </a:p>
          </p:txBody>
        </p:sp>
      </p:grpSp>
      <p:sp>
        <p:nvSpPr>
          <p:cNvPr id="7" name="任意多边形: 形状 1"/>
          <p:cNvSpPr/>
          <p:nvPr/>
        </p:nvSpPr>
        <p:spPr>
          <a:xfrm>
            <a:off x="0" y="2410346"/>
            <a:ext cx="12192000" cy="1347474"/>
          </a:xfrm>
          <a:custGeom>
            <a:gdLst>
              <a:gd fmla="*/ 0 w 10898372" name="connsiteX0"/>
              <a:gd fmla="*/ 209517 h 1347474" name="connsiteY0"/>
              <a:gd fmla="*/ 2392326 w 10898372" name="connsiteX1"/>
              <a:gd fmla="*/ 1347201 h 1347474" name="connsiteY1"/>
              <a:gd fmla="*/ 4433777 w 10898372" name="connsiteX2"/>
              <a:gd fmla="*/ 326475 h 1347474" name="connsiteY2"/>
              <a:gd fmla="*/ 6996223 w 10898372" name="connsiteX3"/>
              <a:gd fmla="*/ 1272773 h 1347474" name="connsiteY3"/>
              <a:gd fmla="*/ 9399181 w 10898372" name="connsiteX4"/>
              <a:gd fmla="*/ 18131 h 1347474" name="connsiteY4"/>
              <a:gd fmla="*/ 10898372 w 10898372" name="connsiteX5"/>
              <a:gd fmla="*/ 645452 h 1347474"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347474" w="10898372">
                <a:moveTo>
                  <a:pt x="0" y="209517"/>
                </a:moveTo>
                <a:cubicBezTo>
                  <a:pt x="826681" y="768612"/>
                  <a:pt x="1653363" y="1327708"/>
                  <a:pt x="2392326" y="1347201"/>
                </a:cubicBezTo>
                <a:cubicBezTo>
                  <a:pt x="3131289" y="1366694"/>
                  <a:pt x="3666461" y="338880"/>
                  <a:pt x="4433777" y="326475"/>
                </a:cubicBezTo>
                <a:cubicBezTo>
                  <a:pt x="5201093" y="314070"/>
                  <a:pt x="6168656" y="1324164"/>
                  <a:pt x="6996223" y="1272773"/>
                </a:cubicBezTo>
                <a:cubicBezTo>
                  <a:pt x="7823790" y="1221382"/>
                  <a:pt x="8748823" y="122684"/>
                  <a:pt x="9399181" y="18131"/>
                </a:cubicBezTo>
                <a:cubicBezTo>
                  <a:pt x="10049539" y="-86422"/>
                  <a:pt x="10473955" y="279515"/>
                  <a:pt x="10898372" y="645452"/>
                </a:cubicBezTo>
              </a:path>
            </a:pathLst>
          </a:custGeom>
          <a:noFill/>
          <a:ln>
            <a:solidFill>
              <a:srgbClr val="6AE7FF">
                <a:alpha val="61000"/>
              </a:srgb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gradFill>
                <a:gsLst>
                  <a:gs pos="0">
                    <a:srgbClr val="5FD4D5"/>
                  </a:gs>
                  <a:gs pos="99000">
                    <a:srgbClr val="43A2C2"/>
                  </a:gs>
                </a:gsLst>
                <a:lin ang="5400000" scaled="1"/>
              </a:gradFill>
              <a:cs typeface="+mn-ea"/>
              <a:sym typeface="+mn-lt"/>
            </a:endParaRPr>
          </a:p>
        </p:txBody>
      </p:sp>
      <p:grpSp>
        <p:nvGrpSpPr>
          <p:cNvPr id="8" name="组合 32"/>
          <p:cNvGrpSpPr/>
          <p:nvPr/>
        </p:nvGrpSpPr>
        <p:grpSpPr>
          <a:xfrm>
            <a:off x="1991832" y="3194019"/>
            <a:ext cx="914400" cy="914400"/>
            <a:chOff x="1991832" y="3742659"/>
            <a:chExt cx="914400" cy="914400"/>
          </a:xfrm>
        </p:grpSpPr>
        <p:sp>
          <p:nvSpPr>
            <p:cNvPr id="9" name="椭圆 8"/>
            <p:cNvSpPr/>
            <p:nvPr/>
          </p:nvSpPr>
          <p:spPr>
            <a:xfrm>
              <a:off x="1991832" y="3742659"/>
              <a:ext cx="914400" cy="914400"/>
            </a:xfrm>
            <a:prstGeom prst="ellipse">
              <a:avLst/>
            </a:prstGeom>
            <a:gradFill>
              <a:gsLst>
                <a:gs pos="0">
                  <a:srgbClr val="5FD4D5"/>
                </a:gs>
                <a:gs pos="99000">
                  <a:srgbClr val="43A2C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gradFill>
                  <a:gsLst>
                    <a:gs pos="0">
                      <a:srgbClr val="5FD4D5"/>
                    </a:gs>
                    <a:gs pos="99000">
                      <a:srgbClr val="43A2C2"/>
                    </a:gs>
                  </a:gsLst>
                  <a:lin ang="5400000" scaled="1"/>
                </a:gradFill>
                <a:cs typeface="+mn-ea"/>
                <a:sym typeface="+mn-lt"/>
              </a:endParaRPr>
            </a:p>
          </p:txBody>
        </p:sp>
        <p:sp>
          <p:nvSpPr>
            <p:cNvPr id="10" name="statistics-on-laptop_82095"/>
            <p:cNvSpPr>
              <a:spLocks noChangeAspect="1"/>
            </p:cNvSpPr>
            <p:nvPr/>
          </p:nvSpPr>
          <p:spPr bwMode="auto">
            <a:xfrm>
              <a:off x="2254903" y="3999630"/>
              <a:ext cx="388257" cy="388257"/>
            </a:xfrm>
            <a:custGeom>
              <a:gdLst>
                <a:gd fmla="*/ 211137 w 331788" name="connsiteX0"/>
                <a:gd fmla="*/ 211138 h 331788" name="connsiteY0"/>
                <a:gd fmla="*/ 211137 w 331788" name="connsiteX1"/>
                <a:gd fmla="*/ 314326 h 331788" name="connsiteY1"/>
                <a:gd fmla="*/ 314325 w 331788" name="connsiteX2"/>
                <a:gd fmla="*/ 211138 h 331788" name="connsiteY2"/>
                <a:gd fmla="*/ 211137 w 331788" name="connsiteX3"/>
                <a:gd fmla="*/ 211138 h 331788" name="connsiteY3"/>
                <a:gd fmla="*/ 203047 w 331788" name="connsiteX4"/>
                <a:gd fmla="*/ 195263 h 331788" name="connsiteY4"/>
                <a:gd fmla="*/ 323713 w 331788" name="connsiteX5"/>
                <a:gd fmla="*/ 195263 h 331788" name="connsiteY5"/>
                <a:gd fmla="*/ 328903 w 331788" name="connsiteX6"/>
                <a:gd fmla="*/ 197858 h 331788" name="connsiteY6"/>
                <a:gd fmla="*/ 330200 w 331788" name="connsiteX7"/>
                <a:gd fmla="*/ 204345 h 331788" name="connsiteY7"/>
                <a:gd fmla="*/ 204344 w 331788" name="connsiteX8"/>
                <a:gd fmla="*/ 330201 h 331788" name="connsiteY8"/>
                <a:gd fmla="*/ 203047 w 331788" name="connsiteX9"/>
                <a:gd fmla="*/ 330201 h 331788" name="connsiteY9"/>
                <a:gd fmla="*/ 197857 w 331788" name="connsiteX10"/>
                <a:gd fmla="*/ 328904 h 331788" name="connsiteY10"/>
                <a:gd fmla="*/ 195262 w 331788" name="connsiteX11"/>
                <a:gd fmla="*/ 323714 h 331788" name="connsiteY11"/>
                <a:gd fmla="*/ 195262 w 331788" name="connsiteX12"/>
                <a:gd fmla="*/ 203048 h 331788" name="connsiteY12"/>
                <a:gd fmla="*/ 203047 w 331788" name="connsiteX13"/>
                <a:gd fmla="*/ 195263 h 331788" name="connsiteY13"/>
                <a:gd fmla="*/ 165894 w 331788" name="connsiteX14"/>
                <a:gd fmla="*/ 0 h 331788" name="connsiteY14"/>
                <a:gd fmla="*/ 331788 w 331788" name="connsiteX15"/>
                <a:gd fmla="*/ 165894 h 331788" name="connsiteY15"/>
                <a:gd fmla="*/ 316236 w 331788" name="connsiteX16"/>
                <a:gd fmla="*/ 181446 h 331788" name="connsiteY16"/>
                <a:gd fmla="*/ 181446 w 331788" name="connsiteX17"/>
                <a:gd fmla="*/ 181446 h 331788" name="connsiteY17"/>
                <a:gd fmla="*/ 181446 w 331788" name="connsiteX18"/>
                <a:gd fmla="*/ 316236 h 331788" name="connsiteY18"/>
                <a:gd fmla="*/ 165894 w 331788" name="connsiteX19"/>
                <a:gd fmla="*/ 331788 h 331788" name="connsiteY19"/>
                <a:gd fmla="*/ 0 w 331788" name="connsiteX20"/>
                <a:gd fmla="*/ 165894 h 331788" name="connsiteY20"/>
                <a:gd fmla="*/ 165894 w 331788" name="connsiteX21"/>
                <a:gd fmla="*/ 0 h 331788" name="connsiteY2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b="b" l="l" r="r" t="t"/>
              <a:pathLst>
                <a:path h="331788" w="331788">
                  <a:moveTo>
                    <a:pt x="211137" y="211138"/>
                  </a:moveTo>
                  <a:cubicBezTo>
                    <a:pt x="211137" y="211138"/>
                    <a:pt x="211137" y="211138"/>
                    <a:pt x="211137" y="314326"/>
                  </a:cubicBezTo>
                  <a:cubicBezTo>
                    <a:pt x="262731" y="305297"/>
                    <a:pt x="305296" y="262732"/>
                    <a:pt x="314325" y="211138"/>
                  </a:cubicBezTo>
                  <a:cubicBezTo>
                    <a:pt x="314325" y="211138"/>
                    <a:pt x="314325" y="211138"/>
                    <a:pt x="211137" y="211138"/>
                  </a:cubicBezTo>
                  <a:close/>
                  <a:moveTo>
                    <a:pt x="203047" y="195263"/>
                  </a:moveTo>
                  <a:cubicBezTo>
                    <a:pt x="203047" y="195263"/>
                    <a:pt x="203047" y="195263"/>
                    <a:pt x="323713" y="195263"/>
                  </a:cubicBezTo>
                  <a:cubicBezTo>
                    <a:pt x="325010" y="195263"/>
                    <a:pt x="327605" y="196560"/>
                    <a:pt x="328903" y="197858"/>
                  </a:cubicBezTo>
                  <a:cubicBezTo>
                    <a:pt x="330200" y="199155"/>
                    <a:pt x="330200" y="201750"/>
                    <a:pt x="330200" y="204345"/>
                  </a:cubicBezTo>
                  <a:cubicBezTo>
                    <a:pt x="323713" y="270517"/>
                    <a:pt x="270516" y="323714"/>
                    <a:pt x="204344" y="330201"/>
                  </a:cubicBezTo>
                  <a:cubicBezTo>
                    <a:pt x="204344" y="330201"/>
                    <a:pt x="203047" y="330201"/>
                    <a:pt x="203047" y="330201"/>
                  </a:cubicBezTo>
                  <a:cubicBezTo>
                    <a:pt x="201749" y="330201"/>
                    <a:pt x="199154" y="330201"/>
                    <a:pt x="197857" y="328904"/>
                  </a:cubicBezTo>
                  <a:cubicBezTo>
                    <a:pt x="196559" y="327606"/>
                    <a:pt x="195262" y="325011"/>
                    <a:pt x="195262" y="323714"/>
                  </a:cubicBezTo>
                  <a:cubicBezTo>
                    <a:pt x="195262" y="323714"/>
                    <a:pt x="195262" y="323714"/>
                    <a:pt x="195262" y="203048"/>
                  </a:cubicBezTo>
                  <a:cubicBezTo>
                    <a:pt x="195262" y="199155"/>
                    <a:pt x="199154" y="195263"/>
                    <a:pt x="203047" y="195263"/>
                  </a:cubicBezTo>
                  <a:close/>
                  <a:moveTo>
                    <a:pt x="165894" y="0"/>
                  </a:moveTo>
                  <a:cubicBezTo>
                    <a:pt x="257914" y="0"/>
                    <a:pt x="331788" y="73874"/>
                    <a:pt x="331788" y="165894"/>
                  </a:cubicBezTo>
                  <a:cubicBezTo>
                    <a:pt x="331788" y="173670"/>
                    <a:pt x="325308" y="181446"/>
                    <a:pt x="316236" y="181446"/>
                  </a:cubicBezTo>
                  <a:cubicBezTo>
                    <a:pt x="316236" y="181446"/>
                    <a:pt x="316236" y="181446"/>
                    <a:pt x="181446" y="181446"/>
                  </a:cubicBezTo>
                  <a:cubicBezTo>
                    <a:pt x="181446" y="181446"/>
                    <a:pt x="181446" y="181446"/>
                    <a:pt x="181446" y="316236"/>
                  </a:cubicBezTo>
                  <a:cubicBezTo>
                    <a:pt x="181446" y="325308"/>
                    <a:pt x="173670" y="331788"/>
                    <a:pt x="165894" y="331788"/>
                  </a:cubicBezTo>
                  <a:cubicBezTo>
                    <a:pt x="73874" y="331788"/>
                    <a:pt x="0" y="257914"/>
                    <a:pt x="0" y="165894"/>
                  </a:cubicBezTo>
                  <a:cubicBezTo>
                    <a:pt x="0" y="73874"/>
                    <a:pt x="73874" y="0"/>
                    <a:pt x="165894" y="0"/>
                  </a:cubicBezTo>
                  <a:close/>
                </a:path>
              </a:pathLst>
            </a:custGeom>
            <a:solidFill>
              <a:schemeClr val="bg1"/>
            </a:solidFill>
            <a:ln>
              <a:noFill/>
            </a:ln>
          </p:spPr>
          <p:txBody>
            <a:bodyPr/>
            <a:lstStyle/>
            <a:p>
              <a:endParaRPr altLang="en-US" lang="zh-CN">
                <a:gradFill>
                  <a:gsLst>
                    <a:gs pos="0">
                      <a:srgbClr val="5FD4D5"/>
                    </a:gs>
                    <a:gs pos="99000">
                      <a:srgbClr val="43A2C2"/>
                    </a:gs>
                  </a:gsLst>
                  <a:lin ang="5400000" scaled="1"/>
                </a:gradFill>
                <a:cs typeface="+mn-ea"/>
                <a:sym typeface="+mn-lt"/>
              </a:endParaRPr>
            </a:p>
          </p:txBody>
        </p:sp>
      </p:grpSp>
      <p:grpSp>
        <p:nvGrpSpPr>
          <p:cNvPr id="11" name="组合 34"/>
          <p:cNvGrpSpPr/>
          <p:nvPr/>
        </p:nvGrpSpPr>
        <p:grpSpPr>
          <a:xfrm>
            <a:off x="4423144" y="2190947"/>
            <a:ext cx="914400" cy="914400"/>
            <a:chOff x="4423144" y="2739587"/>
            <a:chExt cx="914400" cy="914400"/>
          </a:xfrm>
        </p:grpSpPr>
        <p:sp>
          <p:nvSpPr>
            <p:cNvPr id="12" name="椭圆 11"/>
            <p:cNvSpPr/>
            <p:nvPr/>
          </p:nvSpPr>
          <p:spPr>
            <a:xfrm>
              <a:off x="4423144" y="2739587"/>
              <a:ext cx="914400" cy="914400"/>
            </a:xfrm>
            <a:prstGeom prst="ellipse">
              <a:avLst/>
            </a:prstGeom>
            <a:gradFill>
              <a:gsLst>
                <a:gs pos="0">
                  <a:srgbClr val="5FD4D5"/>
                </a:gs>
                <a:gs pos="99000">
                  <a:srgbClr val="43A2C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gradFill>
                  <a:gsLst>
                    <a:gs pos="0">
                      <a:srgbClr val="5FD4D5"/>
                    </a:gs>
                    <a:gs pos="99000">
                      <a:srgbClr val="43A2C2"/>
                    </a:gs>
                  </a:gsLst>
                  <a:lin ang="5400000" scaled="1"/>
                </a:gradFill>
                <a:cs typeface="+mn-ea"/>
                <a:sym typeface="+mn-lt"/>
              </a:endParaRPr>
            </a:p>
          </p:txBody>
        </p:sp>
        <p:sp>
          <p:nvSpPr>
            <p:cNvPr id="13" name="statistics-on-laptop_82095"/>
            <p:cNvSpPr>
              <a:spLocks noChangeAspect="1"/>
            </p:cNvSpPr>
            <p:nvPr/>
          </p:nvSpPr>
          <p:spPr bwMode="auto">
            <a:xfrm>
              <a:off x="4731947" y="3002658"/>
              <a:ext cx="296793" cy="388257"/>
            </a:xfrm>
            <a:custGeom>
              <a:gdLst>
                <a:gd fmla="*/ 50800 w 252413" name="connsiteX0"/>
                <a:gd fmla="*/ 263525 h 330200" name="connsiteY0"/>
                <a:gd fmla="*/ 201613 w 252413" name="connsiteX1"/>
                <a:gd fmla="*/ 263525 h 330200" name="connsiteY1"/>
                <a:gd fmla="*/ 201613 w 252413" name="connsiteX2"/>
                <a:gd fmla="*/ 284163 h 330200" name="connsiteY2"/>
                <a:gd fmla="*/ 50800 w 252413" name="connsiteX3"/>
                <a:gd fmla="*/ 284163 h 330200" name="connsiteY3"/>
                <a:gd fmla="*/ 50800 w 252413" name="connsiteX4"/>
                <a:gd fmla="*/ 211137 h 330200" name="connsiteY4"/>
                <a:gd fmla="*/ 201613 w 252413" name="connsiteX5"/>
                <a:gd fmla="*/ 211137 h 330200" name="connsiteY5"/>
                <a:gd fmla="*/ 201613 w 252413" name="connsiteX6"/>
                <a:gd fmla="*/ 231775 h 330200" name="connsiteY6"/>
                <a:gd fmla="*/ 50800 w 252413" name="connsiteX7"/>
                <a:gd fmla="*/ 231775 h 330200" name="connsiteY7"/>
                <a:gd fmla="*/ 50800 w 252413" name="connsiteX8"/>
                <a:gd fmla="*/ 160337 h 330200" name="connsiteY8"/>
                <a:gd fmla="*/ 201613 w 252413" name="connsiteX9"/>
                <a:gd fmla="*/ 160337 h 330200" name="connsiteY9"/>
                <a:gd fmla="*/ 201613 w 252413" name="connsiteX10"/>
                <a:gd fmla="*/ 180975 h 330200" name="connsiteY10"/>
                <a:gd fmla="*/ 50800 w 252413" name="connsiteX11"/>
                <a:gd fmla="*/ 180975 h 330200" name="connsiteY11"/>
                <a:gd fmla="*/ 50800 w 252413" name="connsiteX12"/>
                <a:gd fmla="*/ 107950 h 330200" name="connsiteY12"/>
                <a:gd fmla="*/ 115888 w 252413" name="connsiteX13"/>
                <a:gd fmla="*/ 107950 h 330200" name="connsiteY13"/>
                <a:gd fmla="*/ 115888 w 252413" name="connsiteX14"/>
                <a:gd fmla="*/ 128588 h 330200" name="connsiteY14"/>
                <a:gd fmla="*/ 50800 w 252413" name="connsiteX15"/>
                <a:gd fmla="*/ 128588 h 330200" name="connsiteY15"/>
                <a:gd fmla="*/ 50800 w 252413" name="connsiteX16"/>
                <a:gd fmla="*/ 55562 h 330200" name="connsiteY16"/>
                <a:gd fmla="*/ 115888 w 252413" name="connsiteX17"/>
                <a:gd fmla="*/ 55562 h 330200" name="connsiteY17"/>
                <a:gd fmla="*/ 115888 w 252413" name="connsiteX18"/>
                <a:gd fmla="*/ 76200 h 330200" name="connsiteY18"/>
                <a:gd fmla="*/ 50800 w 252413" name="connsiteX19"/>
                <a:gd fmla="*/ 76200 h 330200" name="connsiteY19"/>
                <a:gd fmla="*/ 166688 w 252413" name="connsiteX20"/>
                <a:gd fmla="*/ 26987 h 330200" name="connsiteY20"/>
                <a:gd fmla="*/ 166688 w 252413" name="connsiteX21"/>
                <a:gd fmla="*/ 74612 h 330200" name="connsiteY21"/>
                <a:gd fmla="*/ 215901 w 252413" name="connsiteX22"/>
                <a:gd fmla="*/ 74612 h 330200" name="connsiteY22"/>
                <a:gd fmla="*/ 22225 w 252413" name="connsiteX23"/>
                <a:gd fmla="*/ 20637 h 330200" name="connsiteY23"/>
                <a:gd fmla="*/ 22225 w 252413" name="connsiteX24"/>
                <a:gd fmla="*/ 309562 h 330200" name="connsiteY24"/>
                <a:gd fmla="*/ 231775 w 252413" name="connsiteX25"/>
                <a:gd fmla="*/ 309562 h 330200" name="connsiteY25"/>
                <a:gd fmla="*/ 231775 w 252413" name="connsiteX26"/>
                <a:gd fmla="*/ 95250 h 330200" name="connsiteY26"/>
                <a:gd fmla="*/ 146050 w 252413" name="connsiteX27"/>
                <a:gd fmla="*/ 95250 h 330200" name="connsiteY27"/>
                <a:gd fmla="*/ 146050 w 252413" name="connsiteX28"/>
                <a:gd fmla="*/ 20637 h 330200" name="connsiteY28"/>
                <a:gd fmla="*/ 0 w 252413" name="connsiteX29"/>
                <a:gd fmla="*/ 0 h 330200" name="connsiteY29"/>
                <a:gd fmla="*/ 168275 w 252413" name="connsiteX30"/>
                <a:gd fmla="*/ 0 h 330200" name="connsiteY30"/>
                <a:gd fmla="*/ 252413 w 252413" name="connsiteX31"/>
                <a:gd fmla="*/ 82550 h 330200" name="connsiteY31"/>
                <a:gd fmla="*/ 252413 w 252413" name="connsiteX32"/>
                <a:gd fmla="*/ 330200 h 330200" name="connsiteY32"/>
                <a:gd fmla="*/ 0 w 252413" name="connsiteX33"/>
                <a:gd fmla="*/ 330200 h 330200" name="connsiteY3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b="b" l="l" r="r" t="t"/>
              <a:pathLst>
                <a:path h="330200" w="252412">
                  <a:moveTo>
                    <a:pt x="50800" y="263525"/>
                  </a:moveTo>
                  <a:lnTo>
                    <a:pt x="201613" y="263525"/>
                  </a:lnTo>
                  <a:lnTo>
                    <a:pt x="201613" y="284163"/>
                  </a:lnTo>
                  <a:lnTo>
                    <a:pt x="50800" y="284163"/>
                  </a:lnTo>
                  <a:close/>
                  <a:moveTo>
                    <a:pt x="50800" y="211137"/>
                  </a:moveTo>
                  <a:lnTo>
                    <a:pt x="201613" y="211137"/>
                  </a:lnTo>
                  <a:lnTo>
                    <a:pt x="201613" y="231775"/>
                  </a:lnTo>
                  <a:lnTo>
                    <a:pt x="50800" y="231775"/>
                  </a:lnTo>
                  <a:close/>
                  <a:moveTo>
                    <a:pt x="50800" y="160337"/>
                  </a:moveTo>
                  <a:lnTo>
                    <a:pt x="201613" y="160337"/>
                  </a:lnTo>
                  <a:lnTo>
                    <a:pt x="201613" y="180975"/>
                  </a:lnTo>
                  <a:lnTo>
                    <a:pt x="50800" y="180975"/>
                  </a:lnTo>
                  <a:close/>
                  <a:moveTo>
                    <a:pt x="50800" y="107950"/>
                  </a:moveTo>
                  <a:lnTo>
                    <a:pt x="115888" y="107950"/>
                  </a:lnTo>
                  <a:lnTo>
                    <a:pt x="115888" y="128588"/>
                  </a:lnTo>
                  <a:lnTo>
                    <a:pt x="50800" y="128588"/>
                  </a:lnTo>
                  <a:close/>
                  <a:moveTo>
                    <a:pt x="50800" y="55562"/>
                  </a:moveTo>
                  <a:lnTo>
                    <a:pt x="115888" y="55562"/>
                  </a:lnTo>
                  <a:lnTo>
                    <a:pt x="115888" y="76200"/>
                  </a:lnTo>
                  <a:lnTo>
                    <a:pt x="50800" y="76200"/>
                  </a:lnTo>
                  <a:close/>
                  <a:moveTo>
                    <a:pt x="166688" y="26987"/>
                  </a:moveTo>
                  <a:lnTo>
                    <a:pt x="166688" y="74612"/>
                  </a:lnTo>
                  <a:lnTo>
                    <a:pt x="215901" y="74612"/>
                  </a:lnTo>
                  <a:close/>
                  <a:moveTo>
                    <a:pt x="22225" y="20637"/>
                  </a:moveTo>
                  <a:lnTo>
                    <a:pt x="22225" y="309562"/>
                  </a:lnTo>
                  <a:lnTo>
                    <a:pt x="231775" y="309562"/>
                  </a:lnTo>
                  <a:lnTo>
                    <a:pt x="231775" y="95250"/>
                  </a:lnTo>
                  <a:lnTo>
                    <a:pt x="146050" y="95250"/>
                  </a:lnTo>
                  <a:lnTo>
                    <a:pt x="146050" y="20637"/>
                  </a:lnTo>
                  <a:close/>
                  <a:moveTo>
                    <a:pt x="0" y="0"/>
                  </a:moveTo>
                  <a:lnTo>
                    <a:pt x="168275" y="0"/>
                  </a:lnTo>
                  <a:lnTo>
                    <a:pt x="252413" y="82550"/>
                  </a:lnTo>
                  <a:lnTo>
                    <a:pt x="252413" y="330200"/>
                  </a:lnTo>
                  <a:lnTo>
                    <a:pt x="0" y="330200"/>
                  </a:lnTo>
                  <a:close/>
                </a:path>
              </a:pathLst>
            </a:custGeom>
            <a:solidFill>
              <a:schemeClr val="bg1"/>
            </a:solidFill>
            <a:ln>
              <a:noFill/>
            </a:ln>
          </p:spPr>
          <p:txBody>
            <a:bodyPr/>
            <a:lstStyle/>
            <a:p>
              <a:endParaRPr altLang="en-US" lang="zh-CN">
                <a:gradFill>
                  <a:gsLst>
                    <a:gs pos="0">
                      <a:srgbClr val="5FD4D5"/>
                    </a:gs>
                    <a:gs pos="99000">
                      <a:srgbClr val="43A2C2"/>
                    </a:gs>
                  </a:gsLst>
                  <a:lin ang="5400000" scaled="1"/>
                </a:gradFill>
                <a:cs typeface="+mn-ea"/>
                <a:sym typeface="+mn-lt"/>
              </a:endParaRPr>
            </a:p>
          </p:txBody>
        </p:sp>
      </p:grpSp>
      <p:grpSp>
        <p:nvGrpSpPr>
          <p:cNvPr id="14" name="组合 33"/>
          <p:cNvGrpSpPr/>
          <p:nvPr/>
        </p:nvGrpSpPr>
        <p:grpSpPr>
          <a:xfrm>
            <a:off x="6854456" y="3158508"/>
            <a:ext cx="914400" cy="914400"/>
            <a:chOff x="6854456" y="3707148"/>
            <a:chExt cx="914400" cy="914400"/>
          </a:xfrm>
        </p:grpSpPr>
        <p:sp>
          <p:nvSpPr>
            <p:cNvPr id="15" name="椭圆 14"/>
            <p:cNvSpPr/>
            <p:nvPr/>
          </p:nvSpPr>
          <p:spPr>
            <a:xfrm>
              <a:off x="6854456" y="3707148"/>
              <a:ext cx="914400" cy="914400"/>
            </a:xfrm>
            <a:prstGeom prst="ellipse">
              <a:avLst/>
            </a:prstGeom>
            <a:gradFill>
              <a:gsLst>
                <a:gs pos="0">
                  <a:srgbClr val="5FD4D5"/>
                </a:gs>
                <a:gs pos="99000">
                  <a:srgbClr val="43A2C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gradFill>
                  <a:gsLst>
                    <a:gs pos="0">
                      <a:srgbClr val="5FD4D5"/>
                    </a:gs>
                    <a:gs pos="99000">
                      <a:srgbClr val="43A2C2"/>
                    </a:gs>
                  </a:gsLst>
                  <a:lin ang="5400000" scaled="1"/>
                </a:gradFill>
                <a:cs typeface="+mn-ea"/>
                <a:sym typeface="+mn-lt"/>
              </a:endParaRPr>
            </a:p>
          </p:txBody>
        </p:sp>
        <p:sp>
          <p:nvSpPr>
            <p:cNvPr id="16" name="statistics-on-laptop_82095"/>
            <p:cNvSpPr>
              <a:spLocks noChangeAspect="1"/>
            </p:cNvSpPr>
            <p:nvPr/>
          </p:nvSpPr>
          <p:spPr bwMode="auto">
            <a:xfrm>
              <a:off x="7117527" y="4022204"/>
              <a:ext cx="388257" cy="280510"/>
            </a:xfrm>
            <a:custGeom>
              <a:gdLst>
                <a:gd fmla="*/ 15875 w 331788" name="connsiteX0"/>
                <a:gd fmla="*/ 19464 h 239713" name="connsiteY0"/>
                <a:gd fmla="*/ 15875 w 331788" name="connsiteX1"/>
                <a:gd fmla="*/ 206376 h 239713" name="connsiteY1"/>
                <a:gd fmla="*/ 107950 w 331788" name="connsiteX2"/>
                <a:gd fmla="*/ 112713 h 239713" name="connsiteY2"/>
                <a:gd fmla="*/ 119063 w 331788" name="connsiteX3"/>
                <a:gd fmla="*/ 125413 h 239713" name="connsiteY3"/>
                <a:gd fmla="*/ 17463 w 331788" name="connsiteX4"/>
                <a:gd fmla="*/ 223838 h 239713" name="connsiteY4"/>
                <a:gd fmla="*/ 312738 w 331788" name="connsiteX5"/>
                <a:gd fmla="*/ 223838 h 239713" name="connsiteY5"/>
                <a:gd fmla="*/ 212725 w 331788" name="connsiteX6"/>
                <a:gd fmla="*/ 125413 h 239713" name="connsiteY6"/>
                <a:gd fmla="*/ 220844 w 331788" name="connsiteX7"/>
                <a:gd fmla="*/ 114588 h 239713" name="connsiteY7"/>
                <a:gd fmla="*/ 222484 w 331788" name="connsiteX8"/>
                <a:gd fmla="*/ 112947 h 239713" name="connsiteY8"/>
                <a:gd fmla="*/ 315913 w 331788" name="connsiteX9"/>
                <a:gd fmla="*/ 206376 h 239713" name="connsiteY9"/>
                <a:gd fmla="*/ 315913 w 331788" name="connsiteX10"/>
                <a:gd fmla="*/ 19464 h 239713" name="connsiteY10"/>
                <a:gd fmla="*/ 254806 w 331788" name="connsiteX11"/>
                <a:gd fmla="*/ 80606 h 239713" name="connsiteY11"/>
                <a:gd fmla="*/ 222484 w 331788" name="connsiteX12"/>
                <a:gd fmla="*/ 112947 h 239713" name="connsiteY12"/>
                <a:gd fmla="*/ 222250 w 331788" name="connsiteX13"/>
                <a:gd fmla="*/ 112713 h 239713" name="connsiteY13"/>
                <a:gd fmla="*/ 220844 w 331788" name="connsiteX14"/>
                <a:gd fmla="*/ 114588 h 239713" name="connsiteY14"/>
                <a:gd fmla="*/ 218878 w 331788" name="connsiteX15"/>
                <a:gd fmla="*/ 116556 h 239713" name="connsiteY15"/>
                <a:gd fmla="*/ 171067 w 331788" name="connsiteX16"/>
                <a:gd fmla="*/ 164394 h 239713" name="connsiteY16"/>
                <a:gd fmla="*/ 160721 w 331788" name="connsiteX17"/>
                <a:gd fmla="*/ 164394 h 239713" name="connsiteY17"/>
                <a:gd fmla="*/ 15875 w 331788" name="connsiteX18"/>
                <a:gd fmla="*/ 19464 h 239713" name="connsiteY18"/>
                <a:gd fmla="*/ 30101 w 331788" name="connsiteX19"/>
                <a:gd fmla="*/ 14288 h 239713" name="connsiteY19"/>
                <a:gd fmla="*/ 165894 w 331788" name="connsiteX20"/>
                <a:gd fmla="*/ 148866 h 239713" name="connsiteY20"/>
                <a:gd fmla="*/ 301687 w 331788" name="connsiteX21"/>
                <a:gd fmla="*/ 14288 h 239713" name="connsiteY21"/>
                <a:gd fmla="*/ 7776 w 331788" name="connsiteX22"/>
                <a:gd fmla="*/ 0 h 239713" name="connsiteY22"/>
                <a:gd fmla="*/ 324012 w 331788" name="connsiteX23"/>
                <a:gd fmla="*/ 0 h 239713" name="connsiteY23"/>
                <a:gd fmla="*/ 331788 w 331788" name="connsiteX24"/>
                <a:gd fmla="*/ 7733 h 239713" name="connsiteY24"/>
                <a:gd fmla="*/ 331788 w 331788" name="connsiteX25"/>
                <a:gd fmla="*/ 231980 h 239713" name="connsiteY25"/>
                <a:gd fmla="*/ 324012 w 331788" name="connsiteX26"/>
                <a:gd fmla="*/ 239713 h 239713" name="connsiteY26"/>
                <a:gd fmla="*/ 7776 w 331788" name="connsiteX27"/>
                <a:gd fmla="*/ 239713 h 239713" name="connsiteY27"/>
                <a:gd fmla="*/ 0 w 331788" name="connsiteX28"/>
                <a:gd fmla="*/ 231980 h 239713" name="connsiteY28"/>
                <a:gd fmla="*/ 0 w 331788" name="connsiteX29"/>
                <a:gd fmla="*/ 7733 h 239713" name="connsiteY29"/>
                <a:gd fmla="*/ 7776 w 331788" name="connsiteX30"/>
                <a:gd fmla="*/ 0 h 239713"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239712" w="331788">
                  <a:moveTo>
                    <a:pt x="15875" y="19464"/>
                  </a:moveTo>
                  <a:lnTo>
                    <a:pt x="15875" y="206376"/>
                  </a:lnTo>
                  <a:lnTo>
                    <a:pt x="107950" y="112713"/>
                  </a:lnTo>
                  <a:lnTo>
                    <a:pt x="119063" y="125413"/>
                  </a:lnTo>
                  <a:lnTo>
                    <a:pt x="17463" y="223838"/>
                  </a:lnTo>
                  <a:lnTo>
                    <a:pt x="312738" y="223838"/>
                  </a:lnTo>
                  <a:lnTo>
                    <a:pt x="212725" y="125413"/>
                  </a:lnTo>
                  <a:lnTo>
                    <a:pt x="220844" y="114588"/>
                  </a:lnTo>
                  <a:lnTo>
                    <a:pt x="222484" y="112947"/>
                  </a:lnTo>
                  <a:lnTo>
                    <a:pt x="315913" y="206376"/>
                  </a:lnTo>
                  <a:lnTo>
                    <a:pt x="315913" y="19464"/>
                  </a:lnTo>
                  <a:cubicBezTo>
                    <a:pt x="315913" y="19464"/>
                    <a:pt x="315913" y="19464"/>
                    <a:pt x="254806" y="80606"/>
                  </a:cubicBezTo>
                  <a:lnTo>
                    <a:pt x="222484" y="112947"/>
                  </a:lnTo>
                  <a:lnTo>
                    <a:pt x="222250" y="112713"/>
                  </a:lnTo>
                  <a:lnTo>
                    <a:pt x="220844" y="114588"/>
                  </a:lnTo>
                  <a:lnTo>
                    <a:pt x="218878" y="116556"/>
                  </a:lnTo>
                  <a:cubicBezTo>
                    <a:pt x="205015" y="130426"/>
                    <a:pt x="189173" y="146278"/>
                    <a:pt x="171067" y="164394"/>
                  </a:cubicBezTo>
                  <a:cubicBezTo>
                    <a:pt x="168481" y="168276"/>
                    <a:pt x="163308" y="168276"/>
                    <a:pt x="160721" y="164394"/>
                  </a:cubicBezTo>
                  <a:cubicBezTo>
                    <a:pt x="160721" y="164394"/>
                    <a:pt x="160721" y="164394"/>
                    <a:pt x="15875" y="19464"/>
                  </a:cubicBezTo>
                  <a:close/>
                  <a:moveTo>
                    <a:pt x="30101" y="14288"/>
                  </a:moveTo>
                  <a:cubicBezTo>
                    <a:pt x="30101" y="14288"/>
                    <a:pt x="30101" y="14288"/>
                    <a:pt x="165894" y="148866"/>
                  </a:cubicBezTo>
                  <a:cubicBezTo>
                    <a:pt x="165894" y="148866"/>
                    <a:pt x="165894" y="148866"/>
                    <a:pt x="301687" y="14288"/>
                  </a:cubicBezTo>
                  <a:close/>
                  <a:moveTo>
                    <a:pt x="7776" y="0"/>
                  </a:moveTo>
                  <a:cubicBezTo>
                    <a:pt x="7776" y="0"/>
                    <a:pt x="7776" y="0"/>
                    <a:pt x="324012" y="0"/>
                  </a:cubicBezTo>
                  <a:cubicBezTo>
                    <a:pt x="327900" y="0"/>
                    <a:pt x="331788" y="3866"/>
                    <a:pt x="331788" y="7733"/>
                  </a:cubicBezTo>
                  <a:cubicBezTo>
                    <a:pt x="331788" y="7733"/>
                    <a:pt x="331788" y="7733"/>
                    <a:pt x="331788" y="231980"/>
                  </a:cubicBezTo>
                  <a:cubicBezTo>
                    <a:pt x="331788" y="235847"/>
                    <a:pt x="327900" y="239713"/>
                    <a:pt x="324012" y="239713"/>
                  </a:cubicBezTo>
                  <a:cubicBezTo>
                    <a:pt x="324012" y="239713"/>
                    <a:pt x="324012" y="239713"/>
                    <a:pt x="7776" y="239713"/>
                  </a:cubicBezTo>
                  <a:cubicBezTo>
                    <a:pt x="3888" y="239713"/>
                    <a:pt x="0" y="235847"/>
                    <a:pt x="0" y="231980"/>
                  </a:cubicBezTo>
                  <a:cubicBezTo>
                    <a:pt x="0" y="231980"/>
                    <a:pt x="0" y="231980"/>
                    <a:pt x="0" y="7733"/>
                  </a:cubicBezTo>
                  <a:cubicBezTo>
                    <a:pt x="0" y="3866"/>
                    <a:pt x="3888" y="0"/>
                    <a:pt x="7776" y="0"/>
                  </a:cubicBezTo>
                  <a:close/>
                </a:path>
              </a:pathLst>
            </a:custGeom>
            <a:solidFill>
              <a:schemeClr val="bg1"/>
            </a:solidFill>
            <a:ln>
              <a:noFill/>
            </a:ln>
          </p:spPr>
          <p:txBody>
            <a:bodyPr/>
            <a:lstStyle/>
            <a:p>
              <a:endParaRPr altLang="en-US" lang="zh-CN">
                <a:gradFill>
                  <a:gsLst>
                    <a:gs pos="0">
                      <a:srgbClr val="5FD4D5"/>
                    </a:gs>
                    <a:gs pos="99000">
                      <a:srgbClr val="43A2C2"/>
                    </a:gs>
                  </a:gsLst>
                  <a:lin ang="5400000" scaled="1"/>
                </a:gradFill>
                <a:cs typeface="+mn-ea"/>
                <a:sym typeface="+mn-lt"/>
              </a:endParaRPr>
            </a:p>
          </p:txBody>
        </p:sp>
      </p:grpSp>
      <p:grpSp>
        <p:nvGrpSpPr>
          <p:cNvPr id="17" name="组合 35"/>
          <p:cNvGrpSpPr/>
          <p:nvPr/>
        </p:nvGrpSpPr>
        <p:grpSpPr>
          <a:xfrm>
            <a:off x="9285768" y="2279619"/>
            <a:ext cx="914400" cy="914400"/>
            <a:chOff x="9285768" y="2828259"/>
            <a:chExt cx="914400" cy="914400"/>
          </a:xfrm>
        </p:grpSpPr>
        <p:sp>
          <p:nvSpPr>
            <p:cNvPr id="18" name="椭圆 17"/>
            <p:cNvSpPr/>
            <p:nvPr/>
          </p:nvSpPr>
          <p:spPr>
            <a:xfrm>
              <a:off x="9285768" y="2828259"/>
              <a:ext cx="914400" cy="914400"/>
            </a:xfrm>
            <a:prstGeom prst="ellipse">
              <a:avLst/>
            </a:prstGeom>
            <a:gradFill>
              <a:gsLst>
                <a:gs pos="0">
                  <a:srgbClr val="5FD4D5"/>
                </a:gs>
                <a:gs pos="99000">
                  <a:srgbClr val="43A2C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gradFill>
                  <a:gsLst>
                    <a:gs pos="0">
                      <a:srgbClr val="5FD4D5"/>
                    </a:gs>
                    <a:gs pos="99000">
                      <a:srgbClr val="43A2C2"/>
                    </a:gs>
                  </a:gsLst>
                  <a:lin ang="5400000" scaled="1"/>
                </a:gradFill>
                <a:cs typeface="+mn-ea"/>
                <a:sym typeface="+mn-lt"/>
              </a:endParaRPr>
            </a:p>
          </p:txBody>
        </p:sp>
        <p:sp>
          <p:nvSpPr>
            <p:cNvPr id="19" name="statistics-on-laptop_82095"/>
            <p:cNvSpPr>
              <a:spLocks noChangeAspect="1"/>
            </p:cNvSpPr>
            <p:nvPr/>
          </p:nvSpPr>
          <p:spPr bwMode="auto">
            <a:xfrm>
              <a:off x="9548839" y="3132031"/>
              <a:ext cx="388257" cy="305938"/>
            </a:xfrm>
            <a:custGeom>
              <a:gdLst>
                <a:gd fmla="*/ 238459 w 328388" name="connsiteX0"/>
                <a:gd fmla="*/ 133350 h 258763" name="connsiteY0"/>
                <a:gd fmla="*/ 229503 w 328388" name="connsiteX1"/>
                <a:gd fmla="*/ 144992 h 258763" name="connsiteY1"/>
                <a:gd fmla="*/ 234621 w 328388" name="connsiteX2"/>
                <a:gd fmla="*/ 160514 h 258763" name="connsiteY2"/>
                <a:gd fmla="*/ 205193 w 328388" name="connsiteX3"/>
                <a:gd fmla="*/ 190265 h 258763" name="connsiteY3"/>
                <a:gd fmla="*/ 177045 w 328388" name="connsiteX4"/>
                <a:gd fmla="*/ 160514 h 258763" name="connsiteY4"/>
                <a:gd fmla="*/ 178324 w 328388" name="connsiteX5"/>
                <a:gd fmla="*/ 150166 h 258763" name="connsiteY5"/>
                <a:gd fmla="*/ 166808 w 328388" name="connsiteX6"/>
                <a:gd fmla="*/ 142405 h 258763" name="connsiteY6"/>
                <a:gd fmla="*/ 162970 w 328388" name="connsiteX7"/>
                <a:gd fmla="*/ 160514 h 258763" name="connsiteY7"/>
                <a:gd fmla="*/ 205193 w 328388" name="connsiteX8"/>
                <a:gd fmla="*/ 203200 h 258763" name="connsiteY8"/>
                <a:gd fmla="*/ 248695 w 328388" name="connsiteX9"/>
                <a:gd fmla="*/ 160514 h 258763" name="connsiteY9"/>
                <a:gd fmla="*/ 238459 w 328388" name="connsiteX10"/>
                <a:gd fmla="*/ 133350 h 258763" name="connsiteY10"/>
                <a:gd fmla="*/ 205629 w 328388" name="connsiteX11"/>
                <a:gd fmla="*/ 117475 h 258763" name="connsiteY11"/>
                <a:gd fmla="*/ 175670 w 328388" name="connsiteX12"/>
                <a:gd fmla="*/ 129084 h 258763" name="connsiteY12"/>
                <a:gd fmla="*/ 188696 w 328388" name="connsiteX13"/>
                <a:gd fmla="*/ 138113 h 258763" name="connsiteY13"/>
                <a:gd fmla="*/ 205629 w 328388" name="connsiteX14"/>
                <a:gd fmla="*/ 131664 h 258763" name="connsiteY14"/>
                <a:gd fmla="*/ 218655 w 328388" name="connsiteX15"/>
                <a:gd fmla="*/ 134244 h 258763" name="connsiteY15"/>
                <a:gd fmla="*/ 226470 w 328388" name="connsiteX16"/>
                <a:gd fmla="*/ 122635 h 258763" name="connsiteY16"/>
                <a:gd fmla="*/ 205629 w 328388" name="connsiteX17"/>
                <a:gd fmla="*/ 117475 h 258763" name="connsiteY17"/>
                <a:gd fmla="*/ 299177 w 328388" name="connsiteX18"/>
                <a:gd fmla="*/ 0 h 258763" name="connsiteY18"/>
                <a:gd fmla="*/ 312121 w 328388" name="connsiteX19"/>
                <a:gd fmla="*/ 2588 h 258763" name="connsiteY19"/>
                <a:gd fmla="*/ 325066 w 328388" name="connsiteX20"/>
                <a:gd fmla="*/ 41402 h 258763" name="connsiteY20"/>
                <a:gd fmla="*/ 299177 w 328388" name="connsiteX21"/>
                <a:gd fmla="*/ 58222 h 258763" name="connsiteY21"/>
                <a:gd fmla="*/ 292705 w 328388" name="connsiteX22"/>
                <a:gd fmla="*/ 56928 h 258763" name="connsiteY22"/>
                <a:gd fmla="*/ 247400 w 328388" name="connsiteX23"/>
                <a:gd fmla="*/ 119031 h 258763" name="connsiteY23"/>
                <a:gd fmla="*/ 262933 w 328388" name="connsiteX24"/>
                <a:gd fmla="*/ 159139 h 258763" name="connsiteY24"/>
                <a:gd fmla="*/ 251284 w 328388" name="connsiteX25"/>
                <a:gd fmla="*/ 195366 h 258763" name="connsiteY25"/>
                <a:gd fmla="*/ 275878 w 328388" name="connsiteX26"/>
                <a:gd fmla="*/ 217361 h 258763" name="connsiteY26"/>
                <a:gd fmla="*/ 304355 w 328388" name="connsiteX27"/>
                <a:gd fmla="*/ 244531 h 258763" name="connsiteY27"/>
                <a:gd fmla="*/ 305649 w 328388" name="connsiteX28"/>
                <a:gd fmla="*/ 256176 h 258763" name="connsiteY28"/>
                <a:gd fmla="*/ 299177 w 328388" name="connsiteX29"/>
                <a:gd fmla="*/ 258763 h 258763" name="connsiteY29"/>
                <a:gd fmla="*/ 294000 w 328388" name="connsiteX30"/>
                <a:gd fmla="*/ 256176 h 258763" name="connsiteY30"/>
                <a:gd fmla="*/ 240928 w 328388" name="connsiteX31"/>
                <a:gd fmla="*/ 205717 h 258763" name="connsiteY31"/>
                <a:gd fmla="*/ 204684 w 328388" name="connsiteX32"/>
                <a:gd fmla="*/ 217361 h 258763" name="connsiteY32"/>
                <a:gd fmla="*/ 146435 w 328388" name="connsiteX33"/>
                <a:gd fmla="*/ 159139 h 258763" name="connsiteY33"/>
                <a:gd fmla="*/ 154201 w 328388" name="connsiteX34"/>
                <a:gd fmla="*/ 131969 h 258763" name="connsiteY34"/>
                <a:gd fmla="*/ 119252 w 328388" name="connsiteX35"/>
                <a:gd fmla="*/ 107387 h 258763" name="connsiteY35"/>
                <a:gd fmla="*/ 98541 w 328388" name="connsiteX36"/>
                <a:gd fmla="*/ 116443 h 258763" name="connsiteY36"/>
                <a:gd fmla="*/ 85597 w 328388" name="connsiteX37"/>
                <a:gd fmla="*/ 113856 h 258763" name="connsiteY37"/>
                <a:gd fmla="*/ 49353 w 328388" name="connsiteX38"/>
                <a:gd fmla="*/ 160433 h 258763" name="connsiteY38"/>
                <a:gd fmla="*/ 54531 w 328388" name="connsiteX39"/>
                <a:gd fmla="*/ 194072 h 258763" name="connsiteY39"/>
                <a:gd fmla="*/ 28642 w 328388" name="connsiteX40"/>
                <a:gd fmla="*/ 209598 h 258763" name="connsiteY40"/>
                <a:gd fmla="*/ 15698 w 328388" name="connsiteX41"/>
                <a:gd fmla="*/ 207011 h 258763" name="connsiteY41"/>
                <a:gd fmla="*/ 2754 w 328388" name="connsiteX42"/>
                <a:gd fmla="*/ 168196 h 258763" name="connsiteY42"/>
                <a:gd fmla="*/ 28642 w 328388" name="connsiteX43"/>
                <a:gd fmla="*/ 151376 h 258763" name="connsiteY43"/>
                <a:gd fmla="*/ 36409 w 328388" name="connsiteX44"/>
                <a:gd fmla="*/ 152670 h 258763" name="connsiteY44"/>
                <a:gd fmla="*/ 73947 w 328388" name="connsiteX45"/>
                <a:gd fmla="*/ 103505 h 258763" name="connsiteY45"/>
                <a:gd fmla="*/ 72653 w 328388" name="connsiteX46"/>
                <a:gd fmla="*/ 75041 h 258763" name="connsiteY46"/>
                <a:gd fmla="*/ 98541 w 328388" name="connsiteX47"/>
                <a:gd fmla="*/ 58222 h 258763" name="connsiteY47"/>
                <a:gd fmla="*/ 111485 w 328388" name="connsiteX48"/>
                <a:gd fmla="*/ 62103 h 258763" name="connsiteY48"/>
                <a:gd fmla="*/ 125724 w 328388" name="connsiteX49"/>
                <a:gd fmla="*/ 94448 h 258763" name="connsiteY49"/>
                <a:gd fmla="*/ 163262 w 328388" name="connsiteX50"/>
                <a:gd fmla="*/ 119031 h 258763" name="connsiteY50"/>
                <a:gd fmla="*/ 204684 w 328388" name="connsiteX51"/>
                <a:gd fmla="*/ 100917 h 258763" name="connsiteY51"/>
                <a:gd fmla="*/ 234456 w 328388" name="connsiteX52"/>
                <a:gd fmla="*/ 109974 h 258763" name="connsiteY52"/>
                <a:gd fmla="*/ 279761 w 328388" name="connsiteX53"/>
                <a:gd fmla="*/ 49165 h 258763" name="connsiteY53"/>
                <a:gd fmla="*/ 273289 w 328388" name="connsiteX54"/>
                <a:gd fmla="*/ 15526 h 258763" name="connsiteY54"/>
                <a:gd fmla="*/ 299177 w 328388" name="connsiteX55"/>
                <a:gd fmla="*/ 0 h 258763" name="connsiteY5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b="b" l="l" r="r" t="t"/>
              <a:pathLst>
                <a:path h="258762" w="328388">
                  <a:moveTo>
                    <a:pt x="238459" y="133350"/>
                  </a:moveTo>
                  <a:cubicBezTo>
                    <a:pt x="238459" y="133350"/>
                    <a:pt x="238459" y="133350"/>
                    <a:pt x="229503" y="144992"/>
                  </a:cubicBezTo>
                  <a:cubicBezTo>
                    <a:pt x="232062" y="148872"/>
                    <a:pt x="234621" y="155340"/>
                    <a:pt x="234621" y="160514"/>
                  </a:cubicBezTo>
                  <a:cubicBezTo>
                    <a:pt x="234621" y="177330"/>
                    <a:pt x="221826" y="190265"/>
                    <a:pt x="205193" y="190265"/>
                  </a:cubicBezTo>
                  <a:cubicBezTo>
                    <a:pt x="189839" y="190265"/>
                    <a:pt x="177045" y="177330"/>
                    <a:pt x="177045" y="160514"/>
                  </a:cubicBezTo>
                  <a:cubicBezTo>
                    <a:pt x="177045" y="156633"/>
                    <a:pt x="178324" y="154046"/>
                    <a:pt x="178324" y="150166"/>
                  </a:cubicBezTo>
                  <a:cubicBezTo>
                    <a:pt x="178324" y="150166"/>
                    <a:pt x="178324" y="150166"/>
                    <a:pt x="166808" y="142405"/>
                  </a:cubicBezTo>
                  <a:cubicBezTo>
                    <a:pt x="164249" y="147579"/>
                    <a:pt x="162970" y="154046"/>
                    <a:pt x="162970" y="160514"/>
                  </a:cubicBezTo>
                  <a:cubicBezTo>
                    <a:pt x="162970" y="185091"/>
                    <a:pt x="182162" y="203200"/>
                    <a:pt x="205193" y="203200"/>
                  </a:cubicBezTo>
                  <a:cubicBezTo>
                    <a:pt x="229503" y="203200"/>
                    <a:pt x="248695" y="185091"/>
                    <a:pt x="248695" y="160514"/>
                  </a:cubicBezTo>
                  <a:cubicBezTo>
                    <a:pt x="248695" y="150166"/>
                    <a:pt x="244857" y="141111"/>
                    <a:pt x="238459" y="133350"/>
                  </a:cubicBezTo>
                  <a:close/>
                  <a:moveTo>
                    <a:pt x="205629" y="117475"/>
                  </a:moveTo>
                  <a:cubicBezTo>
                    <a:pt x="193906" y="117475"/>
                    <a:pt x="183486" y="122635"/>
                    <a:pt x="175670" y="129084"/>
                  </a:cubicBezTo>
                  <a:cubicBezTo>
                    <a:pt x="175670" y="129084"/>
                    <a:pt x="175670" y="129084"/>
                    <a:pt x="188696" y="138113"/>
                  </a:cubicBezTo>
                  <a:cubicBezTo>
                    <a:pt x="192604" y="134244"/>
                    <a:pt x="199116" y="131664"/>
                    <a:pt x="205629" y="131664"/>
                  </a:cubicBezTo>
                  <a:cubicBezTo>
                    <a:pt x="210839" y="131664"/>
                    <a:pt x="214747" y="132954"/>
                    <a:pt x="218655" y="134244"/>
                  </a:cubicBezTo>
                  <a:cubicBezTo>
                    <a:pt x="218655" y="134244"/>
                    <a:pt x="218655" y="134244"/>
                    <a:pt x="226470" y="122635"/>
                  </a:cubicBezTo>
                  <a:cubicBezTo>
                    <a:pt x="221260" y="120055"/>
                    <a:pt x="213445" y="117475"/>
                    <a:pt x="205629" y="117475"/>
                  </a:cubicBezTo>
                  <a:close/>
                  <a:moveTo>
                    <a:pt x="299177" y="0"/>
                  </a:moveTo>
                  <a:cubicBezTo>
                    <a:pt x="304355" y="0"/>
                    <a:pt x="308238" y="1294"/>
                    <a:pt x="312121" y="2588"/>
                  </a:cubicBezTo>
                  <a:cubicBezTo>
                    <a:pt x="326360" y="10350"/>
                    <a:pt x="332832" y="27170"/>
                    <a:pt x="325066" y="41402"/>
                  </a:cubicBezTo>
                  <a:cubicBezTo>
                    <a:pt x="321182" y="51752"/>
                    <a:pt x="310827" y="58222"/>
                    <a:pt x="299177" y="58222"/>
                  </a:cubicBezTo>
                  <a:cubicBezTo>
                    <a:pt x="297883" y="58222"/>
                    <a:pt x="295294" y="56928"/>
                    <a:pt x="292705" y="56928"/>
                  </a:cubicBezTo>
                  <a:cubicBezTo>
                    <a:pt x="292705" y="56928"/>
                    <a:pt x="292705" y="56928"/>
                    <a:pt x="247400" y="119031"/>
                  </a:cubicBezTo>
                  <a:cubicBezTo>
                    <a:pt x="257756" y="129382"/>
                    <a:pt x="262933" y="143614"/>
                    <a:pt x="262933" y="159139"/>
                  </a:cubicBezTo>
                  <a:cubicBezTo>
                    <a:pt x="262933" y="173371"/>
                    <a:pt x="259050" y="185016"/>
                    <a:pt x="251284" y="195366"/>
                  </a:cubicBezTo>
                  <a:cubicBezTo>
                    <a:pt x="251284" y="195366"/>
                    <a:pt x="251284" y="195366"/>
                    <a:pt x="275878" y="217361"/>
                  </a:cubicBezTo>
                  <a:cubicBezTo>
                    <a:pt x="275878" y="217361"/>
                    <a:pt x="275878" y="217361"/>
                    <a:pt x="304355" y="244531"/>
                  </a:cubicBezTo>
                  <a:cubicBezTo>
                    <a:pt x="308238" y="248413"/>
                    <a:pt x="308238" y="252294"/>
                    <a:pt x="305649" y="256176"/>
                  </a:cubicBezTo>
                  <a:cubicBezTo>
                    <a:pt x="304355" y="257469"/>
                    <a:pt x="301766" y="258763"/>
                    <a:pt x="299177" y="258763"/>
                  </a:cubicBezTo>
                  <a:cubicBezTo>
                    <a:pt x="297883" y="258763"/>
                    <a:pt x="296588" y="257469"/>
                    <a:pt x="294000" y="256176"/>
                  </a:cubicBezTo>
                  <a:cubicBezTo>
                    <a:pt x="294000" y="256176"/>
                    <a:pt x="294000" y="256176"/>
                    <a:pt x="240928" y="205717"/>
                  </a:cubicBezTo>
                  <a:cubicBezTo>
                    <a:pt x="230573" y="213480"/>
                    <a:pt x="218923" y="217361"/>
                    <a:pt x="204684" y="217361"/>
                  </a:cubicBezTo>
                  <a:cubicBezTo>
                    <a:pt x="172323" y="217361"/>
                    <a:pt x="146435" y="191485"/>
                    <a:pt x="146435" y="159139"/>
                  </a:cubicBezTo>
                  <a:cubicBezTo>
                    <a:pt x="146435" y="150083"/>
                    <a:pt x="149024" y="139732"/>
                    <a:pt x="154201" y="131969"/>
                  </a:cubicBezTo>
                  <a:cubicBezTo>
                    <a:pt x="154201" y="131969"/>
                    <a:pt x="154201" y="131969"/>
                    <a:pt x="119252" y="107387"/>
                  </a:cubicBezTo>
                  <a:cubicBezTo>
                    <a:pt x="114074" y="113856"/>
                    <a:pt x="106308" y="116443"/>
                    <a:pt x="98541" y="116443"/>
                  </a:cubicBezTo>
                  <a:cubicBezTo>
                    <a:pt x="93363" y="116443"/>
                    <a:pt x="89480" y="115149"/>
                    <a:pt x="85597" y="113856"/>
                  </a:cubicBezTo>
                  <a:cubicBezTo>
                    <a:pt x="85597" y="113856"/>
                    <a:pt x="85597" y="113856"/>
                    <a:pt x="49353" y="160433"/>
                  </a:cubicBezTo>
                  <a:cubicBezTo>
                    <a:pt x="58414" y="168196"/>
                    <a:pt x="61003" y="182428"/>
                    <a:pt x="54531" y="194072"/>
                  </a:cubicBezTo>
                  <a:cubicBezTo>
                    <a:pt x="50648" y="203129"/>
                    <a:pt x="40292" y="209598"/>
                    <a:pt x="28642" y="209598"/>
                  </a:cubicBezTo>
                  <a:cubicBezTo>
                    <a:pt x="24759" y="209598"/>
                    <a:pt x="20876" y="208304"/>
                    <a:pt x="15698" y="207011"/>
                  </a:cubicBezTo>
                  <a:cubicBezTo>
                    <a:pt x="1459" y="199248"/>
                    <a:pt x="-3718" y="182428"/>
                    <a:pt x="2754" y="168196"/>
                  </a:cubicBezTo>
                  <a:cubicBezTo>
                    <a:pt x="7932" y="157846"/>
                    <a:pt x="18287" y="151376"/>
                    <a:pt x="28642" y="151376"/>
                  </a:cubicBezTo>
                  <a:cubicBezTo>
                    <a:pt x="31231" y="151376"/>
                    <a:pt x="33820" y="152670"/>
                    <a:pt x="36409" y="152670"/>
                  </a:cubicBezTo>
                  <a:cubicBezTo>
                    <a:pt x="36409" y="152670"/>
                    <a:pt x="36409" y="152670"/>
                    <a:pt x="73947" y="103505"/>
                  </a:cubicBezTo>
                  <a:cubicBezTo>
                    <a:pt x="68769" y="95742"/>
                    <a:pt x="67475" y="84098"/>
                    <a:pt x="72653" y="75041"/>
                  </a:cubicBezTo>
                  <a:cubicBezTo>
                    <a:pt x="76536" y="64691"/>
                    <a:pt x="86891" y="58222"/>
                    <a:pt x="98541" y="58222"/>
                  </a:cubicBezTo>
                  <a:cubicBezTo>
                    <a:pt x="102424" y="58222"/>
                    <a:pt x="106308" y="59515"/>
                    <a:pt x="111485" y="62103"/>
                  </a:cubicBezTo>
                  <a:cubicBezTo>
                    <a:pt x="123135" y="67278"/>
                    <a:pt x="129607" y="81510"/>
                    <a:pt x="125724" y="94448"/>
                  </a:cubicBezTo>
                  <a:cubicBezTo>
                    <a:pt x="125724" y="94448"/>
                    <a:pt x="125724" y="94448"/>
                    <a:pt x="163262" y="119031"/>
                  </a:cubicBezTo>
                  <a:cubicBezTo>
                    <a:pt x="173618" y="108680"/>
                    <a:pt x="187857" y="100917"/>
                    <a:pt x="204684" y="100917"/>
                  </a:cubicBezTo>
                  <a:cubicBezTo>
                    <a:pt x="216334" y="100917"/>
                    <a:pt x="226690" y="104799"/>
                    <a:pt x="234456" y="109974"/>
                  </a:cubicBezTo>
                  <a:cubicBezTo>
                    <a:pt x="234456" y="109974"/>
                    <a:pt x="234456" y="109974"/>
                    <a:pt x="279761" y="49165"/>
                  </a:cubicBezTo>
                  <a:cubicBezTo>
                    <a:pt x="270700" y="41402"/>
                    <a:pt x="268111" y="27170"/>
                    <a:pt x="273289" y="15526"/>
                  </a:cubicBezTo>
                  <a:cubicBezTo>
                    <a:pt x="278466" y="6469"/>
                    <a:pt x="288822" y="0"/>
                    <a:pt x="299177" y="0"/>
                  </a:cubicBezTo>
                  <a:close/>
                </a:path>
              </a:pathLst>
            </a:custGeom>
            <a:solidFill>
              <a:schemeClr val="bg1"/>
            </a:solidFill>
            <a:ln>
              <a:noFill/>
            </a:ln>
          </p:spPr>
          <p:txBody>
            <a:bodyPr/>
            <a:lstStyle/>
            <a:p>
              <a:endParaRPr altLang="en-US" lang="zh-CN">
                <a:gradFill>
                  <a:gsLst>
                    <a:gs pos="0">
                      <a:srgbClr val="5FD4D5"/>
                    </a:gs>
                    <a:gs pos="99000">
                      <a:srgbClr val="43A2C2"/>
                    </a:gs>
                  </a:gsLst>
                  <a:lin ang="5400000" scaled="1"/>
                </a:gradFill>
                <a:cs typeface="+mn-ea"/>
                <a:sym typeface="+mn-lt"/>
              </a:endParaRPr>
            </a:p>
          </p:txBody>
        </p:sp>
      </p:grpSp>
      <p:grpSp>
        <p:nvGrpSpPr>
          <p:cNvPr id="20" name="组合 11"/>
          <p:cNvGrpSpPr/>
          <p:nvPr/>
        </p:nvGrpSpPr>
        <p:grpSpPr>
          <a:xfrm>
            <a:off x="2745471" y="4108419"/>
            <a:ext cx="3109231" cy="1275954"/>
            <a:chOff x="1818113" y="1981592"/>
            <a:chExt cx="3109230" cy="1275954"/>
          </a:xfrm>
        </p:grpSpPr>
        <p:sp>
          <p:nvSpPr>
            <p:cNvPr id="21" name="矩形 20"/>
            <p:cNvSpPr/>
            <p:nvPr/>
          </p:nvSpPr>
          <p:spPr>
            <a:xfrm>
              <a:off x="1818115" y="2334216"/>
              <a:ext cx="3109229" cy="914400"/>
            </a:xfrm>
            <a:prstGeom prst="rect">
              <a:avLst/>
            </a:prstGeom>
          </p:spPr>
          <p:txBody>
            <a:bodyPr wrap="square">
              <a:spAutoFit/>
            </a:bodyPr>
            <a:lstStyle/>
            <a:p>
              <a:pPr>
                <a:lnSpc>
                  <a:spcPct val="150000"/>
                </a:lnSpc>
              </a:pPr>
              <a:r>
                <a:rPr altLang="en-US" lang="zh-CN" sz="1200">
                  <a:gradFill>
                    <a:gsLst>
                      <a:gs pos="0">
                        <a:srgbClr val="5FD4D5"/>
                      </a:gs>
                      <a:gs pos="99000">
                        <a:srgbClr val="43A2C2"/>
                      </a:gs>
                    </a:gsLst>
                    <a:lin ang="5400000" scaled="1"/>
                  </a:gradFill>
                  <a:cs typeface="+mn-ea"/>
                  <a:sym typeface="+mn-lt"/>
                </a:rPr>
                <a:t>大数据分析能力逐渐加强，传统市场研究行业、证券研究所、产业链咨询机构将逐渐消失。</a:t>
              </a:r>
            </a:p>
          </p:txBody>
        </p:sp>
        <p:sp>
          <p:nvSpPr>
            <p:cNvPr id="22" name="矩形 21"/>
            <p:cNvSpPr/>
            <p:nvPr/>
          </p:nvSpPr>
          <p:spPr>
            <a:xfrm>
              <a:off x="1818113" y="1981592"/>
              <a:ext cx="2241974" cy="457200"/>
            </a:xfrm>
            <a:prstGeom prst="rect">
              <a:avLst/>
            </a:prstGeom>
          </p:spPr>
          <p:txBody>
            <a:bodyPr wrap="square">
              <a:spAutoFit/>
            </a:bodyPr>
            <a:lstStyle/>
            <a:p>
              <a:pPr algn="l">
                <a:lnSpc>
                  <a:spcPct val="150000"/>
                </a:lnSpc>
              </a:pPr>
              <a:r>
                <a:rPr altLang="en-US" b="1" lang="zh-CN" smtClean="0" sz="1600">
                  <a:gradFill>
                    <a:gsLst>
                      <a:gs pos="0">
                        <a:srgbClr val="5FD4D5"/>
                      </a:gs>
                      <a:gs pos="99000">
                        <a:srgbClr val="43A2C2"/>
                      </a:gs>
                    </a:gsLst>
                    <a:lin ang="5400000" scaled="1"/>
                  </a:gradFill>
                  <a:cs typeface="+mn-ea"/>
                  <a:sym typeface="+mn-lt"/>
                </a:rPr>
                <a:t>革命</a:t>
              </a:r>
            </a:p>
          </p:txBody>
        </p:sp>
      </p:grpSp>
      <p:grpSp>
        <p:nvGrpSpPr>
          <p:cNvPr id="23" name="组合 14"/>
          <p:cNvGrpSpPr/>
          <p:nvPr/>
        </p:nvGrpSpPr>
        <p:grpSpPr>
          <a:xfrm>
            <a:off x="1191492" y="1318676"/>
            <a:ext cx="3109229" cy="1248014"/>
            <a:chOff x="1818749" y="1981592"/>
            <a:chExt cx="3109229" cy="1248014"/>
          </a:xfrm>
        </p:grpSpPr>
        <p:sp>
          <p:nvSpPr>
            <p:cNvPr id="24" name="矩形 23"/>
            <p:cNvSpPr/>
            <p:nvPr/>
          </p:nvSpPr>
          <p:spPr>
            <a:xfrm>
              <a:off x="1818749" y="2306276"/>
              <a:ext cx="3109229" cy="914400"/>
            </a:xfrm>
            <a:prstGeom prst="rect">
              <a:avLst/>
            </a:prstGeom>
          </p:spPr>
          <p:txBody>
            <a:bodyPr wrap="square">
              <a:spAutoFit/>
            </a:bodyPr>
            <a:lstStyle/>
            <a:p>
              <a:pPr algn="r">
                <a:lnSpc>
                  <a:spcPct val="150000"/>
                </a:lnSpc>
              </a:pPr>
              <a:r>
                <a:rPr altLang="en-US" lang="zh-CN" sz="1200">
                  <a:gradFill>
                    <a:gsLst>
                      <a:gs pos="0">
                        <a:srgbClr val="5FD4D5"/>
                      </a:gs>
                      <a:gs pos="99000">
                        <a:srgbClr val="43A2C2"/>
                      </a:gs>
                    </a:gsLst>
                    <a:lin ang="5400000" scaled="1"/>
                  </a:gradFill>
                  <a:cs typeface="+mn-ea"/>
                  <a:sym typeface="+mn-lt"/>
                </a:rPr>
                <a:t>各级政府、主管部门、上市公司、企业集团、外资公司都将基于大数据分析平台优化其决策。</a:t>
              </a:r>
            </a:p>
          </p:txBody>
        </p:sp>
        <p:sp>
          <p:nvSpPr>
            <p:cNvPr id="25" name="矩形 24"/>
            <p:cNvSpPr/>
            <p:nvPr/>
          </p:nvSpPr>
          <p:spPr>
            <a:xfrm>
              <a:off x="2685369" y="1981592"/>
              <a:ext cx="2241974" cy="457200"/>
            </a:xfrm>
            <a:prstGeom prst="rect">
              <a:avLst/>
            </a:prstGeom>
          </p:spPr>
          <p:txBody>
            <a:bodyPr wrap="square">
              <a:spAutoFit/>
            </a:bodyPr>
            <a:lstStyle/>
            <a:p>
              <a:pPr algn="r">
                <a:lnSpc>
                  <a:spcPct val="150000"/>
                </a:lnSpc>
              </a:pPr>
              <a:r>
                <a:rPr altLang="en-US" b="1" lang="zh-CN" smtClean="0" sz="1600">
                  <a:gradFill>
                    <a:gsLst>
                      <a:gs pos="0">
                        <a:srgbClr val="5FD4D5"/>
                      </a:gs>
                      <a:gs pos="99000">
                        <a:srgbClr val="43A2C2"/>
                      </a:gs>
                    </a:gsLst>
                    <a:lin ang="5400000" scaled="1"/>
                  </a:gradFill>
                  <a:cs typeface="+mn-ea"/>
                  <a:sym typeface="+mn-lt"/>
                </a:rPr>
                <a:t>优化</a:t>
              </a:r>
            </a:p>
          </p:txBody>
        </p:sp>
      </p:grpSp>
      <p:grpSp>
        <p:nvGrpSpPr>
          <p:cNvPr id="26" name="组合 17"/>
          <p:cNvGrpSpPr/>
          <p:nvPr/>
        </p:nvGrpSpPr>
        <p:grpSpPr>
          <a:xfrm>
            <a:off x="7518485" y="4108422"/>
            <a:ext cx="2680971" cy="998756"/>
            <a:chOff x="1818113" y="1981592"/>
            <a:chExt cx="2680970" cy="998756"/>
          </a:xfrm>
        </p:grpSpPr>
        <p:sp>
          <p:nvSpPr>
            <p:cNvPr id="27" name="矩形 26"/>
            <p:cNvSpPr/>
            <p:nvPr/>
          </p:nvSpPr>
          <p:spPr>
            <a:xfrm>
              <a:off x="1818113" y="2334017"/>
              <a:ext cx="2680970" cy="640080"/>
            </a:xfrm>
            <a:prstGeom prst="rect">
              <a:avLst/>
            </a:prstGeom>
          </p:spPr>
          <p:txBody>
            <a:bodyPr wrap="square">
              <a:spAutoFit/>
            </a:bodyPr>
            <a:lstStyle/>
            <a:p>
              <a:pPr algn="r">
                <a:lnSpc>
                  <a:spcPct val="150000"/>
                </a:lnSpc>
              </a:pPr>
              <a:r>
                <a:rPr altLang="en-US" lang="zh-CN" sz="1200">
                  <a:gradFill>
                    <a:gsLst>
                      <a:gs pos="0">
                        <a:srgbClr val="5FD4D5"/>
                      </a:gs>
                      <a:gs pos="99000">
                        <a:srgbClr val="43A2C2"/>
                      </a:gs>
                    </a:gsLst>
                    <a:lin ang="5400000" scaled="1"/>
                  </a:gradFill>
                  <a:cs typeface="+mn-ea"/>
                  <a:sym typeface="+mn-lt"/>
                </a:rPr>
                <a:t>因大数据系统的出现，所有依赖信息不对称盈利的业务都将消失。</a:t>
              </a:r>
            </a:p>
          </p:txBody>
        </p:sp>
        <p:sp>
          <p:nvSpPr>
            <p:cNvPr id="28" name="矩形 27"/>
            <p:cNvSpPr/>
            <p:nvPr/>
          </p:nvSpPr>
          <p:spPr>
            <a:xfrm>
              <a:off x="1818112" y="1981592"/>
              <a:ext cx="2241974" cy="457200"/>
            </a:xfrm>
            <a:prstGeom prst="rect">
              <a:avLst/>
            </a:prstGeom>
          </p:spPr>
          <p:txBody>
            <a:bodyPr wrap="square">
              <a:spAutoFit/>
            </a:bodyPr>
            <a:lstStyle/>
            <a:p>
              <a:pPr algn="l">
                <a:lnSpc>
                  <a:spcPct val="150000"/>
                </a:lnSpc>
              </a:pPr>
              <a:r>
                <a:rPr altLang="en-US" b="1" lang="zh-CN" smtClean="0" sz="1600">
                  <a:gradFill>
                    <a:gsLst>
                      <a:gs pos="0">
                        <a:srgbClr val="5FD4D5"/>
                      </a:gs>
                      <a:gs pos="99000">
                        <a:srgbClr val="43A2C2"/>
                      </a:gs>
                    </a:gsLst>
                    <a:lin ang="5400000" scaled="1"/>
                  </a:gradFill>
                  <a:cs typeface="+mn-ea"/>
                  <a:sym typeface="+mn-lt"/>
                </a:rPr>
                <a:t>改变</a:t>
              </a:r>
            </a:p>
          </p:txBody>
        </p:sp>
      </p:grpSp>
      <p:grpSp>
        <p:nvGrpSpPr>
          <p:cNvPr id="29" name="组合 20"/>
          <p:cNvGrpSpPr/>
          <p:nvPr/>
        </p:nvGrpSpPr>
        <p:grpSpPr>
          <a:xfrm>
            <a:off x="5963872" y="1318676"/>
            <a:ext cx="3109229" cy="1275954"/>
            <a:chOff x="1818114" y="1981592"/>
            <a:chExt cx="3109229" cy="1275954"/>
          </a:xfrm>
        </p:grpSpPr>
        <p:sp>
          <p:nvSpPr>
            <p:cNvPr id="30" name="矩形 29"/>
            <p:cNvSpPr/>
            <p:nvPr/>
          </p:nvSpPr>
          <p:spPr>
            <a:xfrm>
              <a:off x="1818114" y="2334216"/>
              <a:ext cx="3109229" cy="914400"/>
            </a:xfrm>
            <a:prstGeom prst="rect">
              <a:avLst/>
            </a:prstGeom>
          </p:spPr>
          <p:txBody>
            <a:bodyPr wrap="square">
              <a:spAutoFit/>
            </a:bodyPr>
            <a:lstStyle/>
            <a:p>
              <a:pPr algn="r">
                <a:lnSpc>
                  <a:spcPct val="150000"/>
                </a:lnSpc>
              </a:pPr>
              <a:r>
                <a:rPr altLang="en-US" lang="zh-CN" sz="1200">
                  <a:gradFill>
                    <a:gsLst>
                      <a:gs pos="0">
                        <a:srgbClr val="5FD4D5"/>
                      </a:gs>
                      <a:gs pos="99000">
                        <a:srgbClr val="43A2C2"/>
                      </a:gs>
                    </a:gsLst>
                    <a:lin ang="5400000" scaled="1"/>
                  </a:gradFill>
                  <a:cs typeface="+mn-ea"/>
                  <a:sym typeface="+mn-lt"/>
                </a:rPr>
                <a:t>银行都将基于企业大数据平台开展银行直销业务，同时按照产业链金融服务事业部模式开展业务</a:t>
              </a:r>
            </a:p>
          </p:txBody>
        </p:sp>
        <p:sp>
          <p:nvSpPr>
            <p:cNvPr id="31" name="矩形 30"/>
            <p:cNvSpPr/>
            <p:nvPr/>
          </p:nvSpPr>
          <p:spPr>
            <a:xfrm>
              <a:off x="2685370" y="1981592"/>
              <a:ext cx="2241974" cy="457200"/>
            </a:xfrm>
            <a:prstGeom prst="rect">
              <a:avLst/>
            </a:prstGeom>
          </p:spPr>
          <p:txBody>
            <a:bodyPr wrap="square">
              <a:spAutoFit/>
            </a:bodyPr>
            <a:lstStyle/>
            <a:p>
              <a:pPr algn="r">
                <a:lnSpc>
                  <a:spcPct val="150000"/>
                </a:lnSpc>
              </a:pPr>
              <a:r>
                <a:rPr altLang="en-US" b="1" lang="zh-CN" smtClean="0" sz="1600">
                  <a:gradFill>
                    <a:gsLst>
                      <a:gs pos="0">
                        <a:srgbClr val="5FD4D5"/>
                      </a:gs>
                      <a:gs pos="99000">
                        <a:srgbClr val="43A2C2"/>
                      </a:gs>
                    </a:gsLst>
                    <a:lin ang="5400000" scaled="1"/>
                  </a:gradFill>
                  <a:cs typeface="+mn-ea"/>
                  <a:sym typeface="+mn-lt"/>
                </a:rPr>
                <a:t>颠覆</a:t>
              </a:r>
            </a:p>
          </p:txBody>
        </p:sp>
      </p:grpSp>
    </p:spTree>
    <p:extLst>
      <p:ext uri="{BB962C8B-B14F-4D97-AF65-F5344CB8AC3E}">
        <p14:creationId val="780061178"/>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7"/>
                                        </p:tgtEl>
                                        <p:attrNameLst>
                                          <p:attrName>style.visibility</p:attrName>
                                        </p:attrNameLst>
                                      </p:cBhvr>
                                      <p:to>
                                        <p:strVal val="visible"/>
                                      </p:to>
                                    </p:set>
                                    <p:animEffect filter="wipe(left)" transition="in">
                                      <p:cBhvr>
                                        <p:cTn dur="500" id="7"/>
                                        <p:tgtEl>
                                          <p:spTgt spid="7"/>
                                        </p:tgtEl>
                                      </p:cBhvr>
                                    </p:animEffect>
                                  </p:childTnLst>
                                </p:cTn>
                              </p:par>
                            </p:childTnLst>
                          </p:cTn>
                        </p:par>
                        <p:par>
                          <p:cTn fill="hold" id="8" nodeType="afterGroup">
                            <p:stCondLst>
                              <p:cond delay="500"/>
                            </p:stCondLst>
                            <p:childTnLst>
                              <p:par>
                                <p:cTn fill="hold" id="9" nodeType="afterEffect" presetClass="entr" presetID="23" presetSubtype="36">
                                  <p:stCondLst>
                                    <p:cond delay="0"/>
                                  </p:stCondLst>
                                  <p:childTnLst>
                                    <p:set>
                                      <p:cBhvr>
                                        <p:cTn dur="1" fill="hold" id="10">
                                          <p:stCondLst>
                                            <p:cond delay="0"/>
                                          </p:stCondLst>
                                        </p:cTn>
                                        <p:tgtEl>
                                          <p:spTgt spid="8"/>
                                        </p:tgtEl>
                                        <p:attrNameLst>
                                          <p:attrName>style.visibility</p:attrName>
                                        </p:attrNameLst>
                                      </p:cBhvr>
                                      <p:to>
                                        <p:strVal val="visible"/>
                                      </p:to>
                                    </p:set>
                                    <p:anim calcmode="lin" valueType="num">
                                      <p:cBhvr>
                                        <p:cTn dur="500" fill="hold" id="11"/>
                                        <p:tgtEl>
                                          <p:spTgt spid="8"/>
                                        </p:tgtEl>
                                        <p:attrNameLst>
                                          <p:attrName>ppt_w</p:attrName>
                                        </p:attrNameLst>
                                      </p:cBhvr>
                                      <p:tavLst>
                                        <p:tav tm="0">
                                          <p:val>
                                            <p:strVal val="(6*min(max(#ppt_w*#ppt_h,.3),1)-7.4)/-.7*#ppt_w"/>
                                          </p:val>
                                        </p:tav>
                                        <p:tav tm="100000">
                                          <p:val>
                                            <p:strVal val="#ppt_w"/>
                                          </p:val>
                                        </p:tav>
                                      </p:tavLst>
                                    </p:anim>
                                    <p:anim calcmode="lin" valueType="num">
                                      <p:cBhvr>
                                        <p:cTn dur="500" fill="hold" id="12"/>
                                        <p:tgtEl>
                                          <p:spTgt spid="8"/>
                                        </p:tgtEl>
                                        <p:attrNameLst>
                                          <p:attrName>ppt_h</p:attrName>
                                        </p:attrNameLst>
                                      </p:cBhvr>
                                      <p:tavLst>
                                        <p:tav tm="0">
                                          <p:val>
                                            <p:strVal val="(6*min(max(#ppt_w*#ppt_h,.3),1)-7.4)/-.7*#ppt_h"/>
                                          </p:val>
                                        </p:tav>
                                        <p:tav tm="100000">
                                          <p:val>
                                            <p:strVal val="#ppt_h"/>
                                          </p:val>
                                        </p:tav>
                                      </p:tavLst>
                                    </p:anim>
                                    <p:anim calcmode="lin" valueType="num">
                                      <p:cBhvr>
                                        <p:cTn dur="500" fill="hold" id="13"/>
                                        <p:tgtEl>
                                          <p:spTgt spid="8"/>
                                        </p:tgtEl>
                                        <p:attrNameLst>
                                          <p:attrName>ppt_x</p:attrName>
                                        </p:attrNameLst>
                                      </p:cBhvr>
                                      <p:tavLst>
                                        <p:tav tm="0">
                                          <p:val>
                                            <p:fltVal val="0.5"/>
                                          </p:val>
                                        </p:tav>
                                        <p:tav tm="100000">
                                          <p:val>
                                            <p:strVal val="#ppt_x"/>
                                          </p:val>
                                        </p:tav>
                                      </p:tavLst>
                                    </p:anim>
                                    <p:anim calcmode="lin" valueType="num">
                                      <p:cBhvr>
                                        <p:cTn dur="500" fill="hold" id="14"/>
                                        <p:tgtEl>
                                          <p:spTgt spid="8"/>
                                        </p:tgtEl>
                                        <p:attrNameLst>
                                          <p:attrName>ppt_y</p:attrName>
                                        </p:attrNameLst>
                                      </p:cBhvr>
                                      <p:tavLst>
                                        <p:tav tm="0">
                                          <p:val>
                                            <p:strVal val="1+(6*min(max(#ppt_w*#ppt_h,.3),1)-7.4)/-.7*#ppt_h/2"/>
                                          </p:val>
                                        </p:tav>
                                        <p:tav tm="100000">
                                          <p:val>
                                            <p:strVal val="#ppt_y"/>
                                          </p:val>
                                        </p:tav>
                                      </p:tavLst>
                                    </p:anim>
                                  </p:childTnLst>
                                </p:cTn>
                              </p:par>
                              <p:par>
                                <p:cTn fill="hold" id="15" nodeType="withEffect" presetClass="entr" presetID="23" presetSubtype="36">
                                  <p:stCondLst>
                                    <p:cond delay="250"/>
                                  </p:stCondLst>
                                  <p:childTnLst>
                                    <p:set>
                                      <p:cBhvr>
                                        <p:cTn dur="1" fill="hold" id="16">
                                          <p:stCondLst>
                                            <p:cond delay="0"/>
                                          </p:stCondLst>
                                        </p:cTn>
                                        <p:tgtEl>
                                          <p:spTgt spid="11"/>
                                        </p:tgtEl>
                                        <p:attrNameLst>
                                          <p:attrName>style.visibility</p:attrName>
                                        </p:attrNameLst>
                                      </p:cBhvr>
                                      <p:to>
                                        <p:strVal val="visible"/>
                                      </p:to>
                                    </p:set>
                                    <p:anim calcmode="lin" valueType="num">
                                      <p:cBhvr>
                                        <p:cTn dur="500" fill="hold" id="17"/>
                                        <p:tgtEl>
                                          <p:spTgt spid="11"/>
                                        </p:tgtEl>
                                        <p:attrNameLst>
                                          <p:attrName>ppt_w</p:attrName>
                                        </p:attrNameLst>
                                      </p:cBhvr>
                                      <p:tavLst>
                                        <p:tav tm="0">
                                          <p:val>
                                            <p:strVal val="(6*min(max(#ppt_w*#ppt_h,.3),1)-7.4)/-.7*#ppt_w"/>
                                          </p:val>
                                        </p:tav>
                                        <p:tav tm="100000">
                                          <p:val>
                                            <p:strVal val="#ppt_w"/>
                                          </p:val>
                                        </p:tav>
                                      </p:tavLst>
                                    </p:anim>
                                    <p:anim calcmode="lin" valueType="num">
                                      <p:cBhvr>
                                        <p:cTn dur="500" fill="hold" id="18"/>
                                        <p:tgtEl>
                                          <p:spTgt spid="11"/>
                                        </p:tgtEl>
                                        <p:attrNameLst>
                                          <p:attrName>ppt_h</p:attrName>
                                        </p:attrNameLst>
                                      </p:cBhvr>
                                      <p:tavLst>
                                        <p:tav tm="0">
                                          <p:val>
                                            <p:strVal val="(6*min(max(#ppt_w*#ppt_h,.3),1)-7.4)/-.7*#ppt_h"/>
                                          </p:val>
                                        </p:tav>
                                        <p:tav tm="100000">
                                          <p:val>
                                            <p:strVal val="#ppt_h"/>
                                          </p:val>
                                        </p:tav>
                                      </p:tavLst>
                                    </p:anim>
                                    <p:anim calcmode="lin" valueType="num">
                                      <p:cBhvr>
                                        <p:cTn dur="500" fill="hold" id="19"/>
                                        <p:tgtEl>
                                          <p:spTgt spid="11"/>
                                        </p:tgtEl>
                                        <p:attrNameLst>
                                          <p:attrName>ppt_x</p:attrName>
                                        </p:attrNameLst>
                                      </p:cBhvr>
                                      <p:tavLst>
                                        <p:tav tm="0">
                                          <p:val>
                                            <p:fltVal val="0.5"/>
                                          </p:val>
                                        </p:tav>
                                        <p:tav tm="100000">
                                          <p:val>
                                            <p:strVal val="#ppt_x"/>
                                          </p:val>
                                        </p:tav>
                                      </p:tavLst>
                                    </p:anim>
                                    <p:anim calcmode="lin" valueType="num">
                                      <p:cBhvr>
                                        <p:cTn dur="500" fill="hold" id="20"/>
                                        <p:tgtEl>
                                          <p:spTgt spid="11"/>
                                        </p:tgtEl>
                                        <p:attrNameLst>
                                          <p:attrName>ppt_y</p:attrName>
                                        </p:attrNameLst>
                                      </p:cBhvr>
                                      <p:tavLst>
                                        <p:tav tm="0">
                                          <p:val>
                                            <p:strVal val="1+(6*min(max(#ppt_w*#ppt_h,.3),1)-7.4)/-.7*#ppt_h/2"/>
                                          </p:val>
                                        </p:tav>
                                        <p:tav tm="100000">
                                          <p:val>
                                            <p:strVal val="#ppt_y"/>
                                          </p:val>
                                        </p:tav>
                                      </p:tavLst>
                                    </p:anim>
                                  </p:childTnLst>
                                </p:cTn>
                              </p:par>
                              <p:par>
                                <p:cTn fill="hold" id="21" nodeType="withEffect" presetClass="entr" presetID="23" presetSubtype="36">
                                  <p:stCondLst>
                                    <p:cond delay="500"/>
                                  </p:stCondLst>
                                  <p:childTnLst>
                                    <p:set>
                                      <p:cBhvr>
                                        <p:cTn dur="1" fill="hold" id="22">
                                          <p:stCondLst>
                                            <p:cond delay="0"/>
                                          </p:stCondLst>
                                        </p:cTn>
                                        <p:tgtEl>
                                          <p:spTgt spid="14"/>
                                        </p:tgtEl>
                                        <p:attrNameLst>
                                          <p:attrName>style.visibility</p:attrName>
                                        </p:attrNameLst>
                                      </p:cBhvr>
                                      <p:to>
                                        <p:strVal val="visible"/>
                                      </p:to>
                                    </p:set>
                                    <p:anim calcmode="lin" valueType="num">
                                      <p:cBhvr>
                                        <p:cTn dur="500" fill="hold" id="23"/>
                                        <p:tgtEl>
                                          <p:spTgt spid="14"/>
                                        </p:tgtEl>
                                        <p:attrNameLst>
                                          <p:attrName>ppt_w</p:attrName>
                                        </p:attrNameLst>
                                      </p:cBhvr>
                                      <p:tavLst>
                                        <p:tav tm="0">
                                          <p:val>
                                            <p:strVal val="(6*min(max(#ppt_w*#ppt_h,.3),1)-7.4)/-.7*#ppt_w"/>
                                          </p:val>
                                        </p:tav>
                                        <p:tav tm="100000">
                                          <p:val>
                                            <p:strVal val="#ppt_w"/>
                                          </p:val>
                                        </p:tav>
                                      </p:tavLst>
                                    </p:anim>
                                    <p:anim calcmode="lin" valueType="num">
                                      <p:cBhvr>
                                        <p:cTn dur="500" fill="hold" id="24"/>
                                        <p:tgtEl>
                                          <p:spTgt spid="14"/>
                                        </p:tgtEl>
                                        <p:attrNameLst>
                                          <p:attrName>ppt_h</p:attrName>
                                        </p:attrNameLst>
                                      </p:cBhvr>
                                      <p:tavLst>
                                        <p:tav tm="0">
                                          <p:val>
                                            <p:strVal val="(6*min(max(#ppt_w*#ppt_h,.3),1)-7.4)/-.7*#ppt_h"/>
                                          </p:val>
                                        </p:tav>
                                        <p:tav tm="100000">
                                          <p:val>
                                            <p:strVal val="#ppt_h"/>
                                          </p:val>
                                        </p:tav>
                                      </p:tavLst>
                                    </p:anim>
                                    <p:anim calcmode="lin" valueType="num">
                                      <p:cBhvr>
                                        <p:cTn dur="500" fill="hold" id="25"/>
                                        <p:tgtEl>
                                          <p:spTgt spid="14"/>
                                        </p:tgtEl>
                                        <p:attrNameLst>
                                          <p:attrName>ppt_x</p:attrName>
                                        </p:attrNameLst>
                                      </p:cBhvr>
                                      <p:tavLst>
                                        <p:tav tm="0">
                                          <p:val>
                                            <p:fltVal val="0.5"/>
                                          </p:val>
                                        </p:tav>
                                        <p:tav tm="100000">
                                          <p:val>
                                            <p:strVal val="#ppt_x"/>
                                          </p:val>
                                        </p:tav>
                                      </p:tavLst>
                                    </p:anim>
                                    <p:anim calcmode="lin" valueType="num">
                                      <p:cBhvr>
                                        <p:cTn dur="500" fill="hold" id="26"/>
                                        <p:tgtEl>
                                          <p:spTgt spid="14"/>
                                        </p:tgtEl>
                                        <p:attrNameLst>
                                          <p:attrName>ppt_y</p:attrName>
                                        </p:attrNameLst>
                                      </p:cBhvr>
                                      <p:tavLst>
                                        <p:tav tm="0">
                                          <p:val>
                                            <p:strVal val="1+(6*min(max(#ppt_w*#ppt_h,.3),1)-7.4)/-.7*#ppt_h/2"/>
                                          </p:val>
                                        </p:tav>
                                        <p:tav tm="100000">
                                          <p:val>
                                            <p:strVal val="#ppt_y"/>
                                          </p:val>
                                        </p:tav>
                                      </p:tavLst>
                                    </p:anim>
                                  </p:childTnLst>
                                </p:cTn>
                              </p:par>
                              <p:par>
                                <p:cTn fill="hold" id="27" nodeType="withEffect" presetClass="entr" presetID="23" presetSubtype="36">
                                  <p:stCondLst>
                                    <p:cond delay="750"/>
                                  </p:stCondLst>
                                  <p:childTnLst>
                                    <p:set>
                                      <p:cBhvr>
                                        <p:cTn dur="1" fill="hold" id="28">
                                          <p:stCondLst>
                                            <p:cond delay="0"/>
                                          </p:stCondLst>
                                        </p:cTn>
                                        <p:tgtEl>
                                          <p:spTgt spid="17"/>
                                        </p:tgtEl>
                                        <p:attrNameLst>
                                          <p:attrName>style.visibility</p:attrName>
                                        </p:attrNameLst>
                                      </p:cBhvr>
                                      <p:to>
                                        <p:strVal val="visible"/>
                                      </p:to>
                                    </p:set>
                                    <p:anim calcmode="lin" valueType="num">
                                      <p:cBhvr>
                                        <p:cTn dur="500" fill="hold" id="29"/>
                                        <p:tgtEl>
                                          <p:spTgt spid="17"/>
                                        </p:tgtEl>
                                        <p:attrNameLst>
                                          <p:attrName>ppt_w</p:attrName>
                                        </p:attrNameLst>
                                      </p:cBhvr>
                                      <p:tavLst>
                                        <p:tav tm="0">
                                          <p:val>
                                            <p:strVal val="(6*min(max(#ppt_w*#ppt_h,.3),1)-7.4)/-.7*#ppt_w"/>
                                          </p:val>
                                        </p:tav>
                                        <p:tav tm="100000">
                                          <p:val>
                                            <p:strVal val="#ppt_w"/>
                                          </p:val>
                                        </p:tav>
                                      </p:tavLst>
                                    </p:anim>
                                    <p:anim calcmode="lin" valueType="num">
                                      <p:cBhvr>
                                        <p:cTn dur="500" fill="hold" id="30"/>
                                        <p:tgtEl>
                                          <p:spTgt spid="17"/>
                                        </p:tgtEl>
                                        <p:attrNameLst>
                                          <p:attrName>ppt_h</p:attrName>
                                        </p:attrNameLst>
                                      </p:cBhvr>
                                      <p:tavLst>
                                        <p:tav tm="0">
                                          <p:val>
                                            <p:strVal val="(6*min(max(#ppt_w*#ppt_h,.3),1)-7.4)/-.7*#ppt_h"/>
                                          </p:val>
                                        </p:tav>
                                        <p:tav tm="100000">
                                          <p:val>
                                            <p:strVal val="#ppt_h"/>
                                          </p:val>
                                        </p:tav>
                                      </p:tavLst>
                                    </p:anim>
                                    <p:anim calcmode="lin" valueType="num">
                                      <p:cBhvr>
                                        <p:cTn dur="500" fill="hold" id="31"/>
                                        <p:tgtEl>
                                          <p:spTgt spid="17"/>
                                        </p:tgtEl>
                                        <p:attrNameLst>
                                          <p:attrName>ppt_x</p:attrName>
                                        </p:attrNameLst>
                                      </p:cBhvr>
                                      <p:tavLst>
                                        <p:tav tm="0">
                                          <p:val>
                                            <p:fltVal val="0.5"/>
                                          </p:val>
                                        </p:tav>
                                        <p:tav tm="100000">
                                          <p:val>
                                            <p:strVal val="#ppt_x"/>
                                          </p:val>
                                        </p:tav>
                                      </p:tavLst>
                                    </p:anim>
                                    <p:anim calcmode="lin" valueType="num">
                                      <p:cBhvr>
                                        <p:cTn dur="500" fill="hold" id="32"/>
                                        <p:tgtEl>
                                          <p:spTgt spid="17"/>
                                        </p:tgtEl>
                                        <p:attrNameLst>
                                          <p:attrName>ppt_y</p:attrName>
                                        </p:attrNameLst>
                                      </p:cBhvr>
                                      <p:tavLst>
                                        <p:tav tm="0">
                                          <p:val>
                                            <p:strVal val="1+(6*min(max(#ppt_w*#ppt_h,.3),1)-7.4)/-.7*#ppt_h/2"/>
                                          </p:val>
                                        </p:tav>
                                        <p:tav tm="100000">
                                          <p:val>
                                            <p:strVal val="#ppt_y"/>
                                          </p:val>
                                        </p:tav>
                                      </p:tavLst>
                                    </p:anim>
                                  </p:childTnLst>
                                </p:cTn>
                              </p:par>
                            </p:childTnLst>
                          </p:cTn>
                        </p:par>
                        <p:par>
                          <p:cTn fill="hold" id="33" nodeType="afterGroup">
                            <p:stCondLst>
                              <p:cond delay="1750"/>
                            </p:stCondLst>
                            <p:childTnLst>
                              <p:par>
                                <p:cTn fill="hold" id="34" nodeType="afterEffect" presetClass="entr" presetID="12" presetSubtype="8">
                                  <p:stCondLst>
                                    <p:cond delay="0"/>
                                  </p:stCondLst>
                                  <p:childTnLst>
                                    <p:set>
                                      <p:cBhvr>
                                        <p:cTn dur="1" fill="hold" id="35">
                                          <p:stCondLst>
                                            <p:cond delay="0"/>
                                          </p:stCondLst>
                                        </p:cTn>
                                        <p:tgtEl>
                                          <p:spTgt spid="20"/>
                                        </p:tgtEl>
                                        <p:attrNameLst>
                                          <p:attrName>style.visibility</p:attrName>
                                        </p:attrNameLst>
                                      </p:cBhvr>
                                      <p:to>
                                        <p:strVal val="visible"/>
                                      </p:to>
                                    </p:set>
                                    <p:anim calcmode="lin" valueType="num">
                                      <p:cBhvr additive="base">
                                        <p:cTn dur="500" id="36"/>
                                        <p:tgtEl>
                                          <p:spTgt spid="20"/>
                                        </p:tgtEl>
                                        <p:attrNameLst>
                                          <p:attrName>ppt_x</p:attrName>
                                        </p:attrNameLst>
                                      </p:cBhvr>
                                      <p:tavLst>
                                        <p:tav tm="0">
                                          <p:val>
                                            <p:strVal val="#ppt_x-#ppt_w*1.125000"/>
                                          </p:val>
                                        </p:tav>
                                        <p:tav tm="100000">
                                          <p:val>
                                            <p:strVal val="#ppt_x"/>
                                          </p:val>
                                        </p:tav>
                                      </p:tavLst>
                                    </p:anim>
                                    <p:animEffect filter="wipe(right)" transition="in">
                                      <p:cBhvr>
                                        <p:cTn dur="500" id="37"/>
                                        <p:tgtEl>
                                          <p:spTgt spid="20"/>
                                        </p:tgtEl>
                                      </p:cBhvr>
                                    </p:animEffect>
                                  </p:childTnLst>
                                </p:cTn>
                              </p:par>
                              <p:par>
                                <p:cTn fill="hold" id="38" nodeType="withEffect" presetClass="entr" presetID="12" presetSubtype="2">
                                  <p:stCondLst>
                                    <p:cond delay="250"/>
                                  </p:stCondLst>
                                  <p:childTnLst>
                                    <p:set>
                                      <p:cBhvr>
                                        <p:cTn dur="1" fill="hold" id="39">
                                          <p:stCondLst>
                                            <p:cond delay="0"/>
                                          </p:stCondLst>
                                        </p:cTn>
                                        <p:tgtEl>
                                          <p:spTgt spid="23"/>
                                        </p:tgtEl>
                                        <p:attrNameLst>
                                          <p:attrName>style.visibility</p:attrName>
                                        </p:attrNameLst>
                                      </p:cBhvr>
                                      <p:to>
                                        <p:strVal val="visible"/>
                                      </p:to>
                                    </p:set>
                                    <p:anim calcmode="lin" valueType="num">
                                      <p:cBhvr additive="base">
                                        <p:cTn dur="500" id="40"/>
                                        <p:tgtEl>
                                          <p:spTgt spid="23"/>
                                        </p:tgtEl>
                                        <p:attrNameLst>
                                          <p:attrName>ppt_x</p:attrName>
                                        </p:attrNameLst>
                                      </p:cBhvr>
                                      <p:tavLst>
                                        <p:tav tm="0">
                                          <p:val>
                                            <p:strVal val="#ppt_x+#ppt_w*1.125000"/>
                                          </p:val>
                                        </p:tav>
                                        <p:tav tm="100000">
                                          <p:val>
                                            <p:strVal val="#ppt_x"/>
                                          </p:val>
                                        </p:tav>
                                      </p:tavLst>
                                    </p:anim>
                                    <p:animEffect filter="wipe(left)" transition="in">
                                      <p:cBhvr>
                                        <p:cTn dur="500" id="41"/>
                                        <p:tgtEl>
                                          <p:spTgt spid="23"/>
                                        </p:tgtEl>
                                      </p:cBhvr>
                                    </p:animEffect>
                                  </p:childTnLst>
                                </p:cTn>
                              </p:par>
                              <p:par>
                                <p:cTn fill="hold" id="42" nodeType="withEffect" presetClass="entr" presetID="12" presetSubtype="8">
                                  <p:stCondLst>
                                    <p:cond delay="500"/>
                                  </p:stCondLst>
                                  <p:childTnLst>
                                    <p:set>
                                      <p:cBhvr>
                                        <p:cTn dur="1" fill="hold" id="43">
                                          <p:stCondLst>
                                            <p:cond delay="0"/>
                                          </p:stCondLst>
                                        </p:cTn>
                                        <p:tgtEl>
                                          <p:spTgt spid="26"/>
                                        </p:tgtEl>
                                        <p:attrNameLst>
                                          <p:attrName>style.visibility</p:attrName>
                                        </p:attrNameLst>
                                      </p:cBhvr>
                                      <p:to>
                                        <p:strVal val="visible"/>
                                      </p:to>
                                    </p:set>
                                    <p:anim calcmode="lin" valueType="num">
                                      <p:cBhvr additive="base">
                                        <p:cTn dur="500" id="44"/>
                                        <p:tgtEl>
                                          <p:spTgt spid="26"/>
                                        </p:tgtEl>
                                        <p:attrNameLst>
                                          <p:attrName>ppt_x</p:attrName>
                                        </p:attrNameLst>
                                      </p:cBhvr>
                                      <p:tavLst>
                                        <p:tav tm="0">
                                          <p:val>
                                            <p:strVal val="#ppt_x-#ppt_w*1.125000"/>
                                          </p:val>
                                        </p:tav>
                                        <p:tav tm="100000">
                                          <p:val>
                                            <p:strVal val="#ppt_x"/>
                                          </p:val>
                                        </p:tav>
                                      </p:tavLst>
                                    </p:anim>
                                    <p:animEffect filter="wipe(right)" transition="in">
                                      <p:cBhvr>
                                        <p:cTn dur="500" id="45"/>
                                        <p:tgtEl>
                                          <p:spTgt spid="26"/>
                                        </p:tgtEl>
                                      </p:cBhvr>
                                    </p:animEffect>
                                  </p:childTnLst>
                                </p:cTn>
                              </p:par>
                              <p:par>
                                <p:cTn fill="hold" id="46" nodeType="withEffect" presetClass="entr" presetID="12" presetSubtype="2">
                                  <p:stCondLst>
                                    <p:cond delay="750"/>
                                  </p:stCondLst>
                                  <p:childTnLst>
                                    <p:set>
                                      <p:cBhvr>
                                        <p:cTn dur="1" fill="hold" id="47">
                                          <p:stCondLst>
                                            <p:cond delay="0"/>
                                          </p:stCondLst>
                                        </p:cTn>
                                        <p:tgtEl>
                                          <p:spTgt spid="29"/>
                                        </p:tgtEl>
                                        <p:attrNameLst>
                                          <p:attrName>style.visibility</p:attrName>
                                        </p:attrNameLst>
                                      </p:cBhvr>
                                      <p:to>
                                        <p:strVal val="visible"/>
                                      </p:to>
                                    </p:set>
                                    <p:anim calcmode="lin" valueType="num">
                                      <p:cBhvr additive="base">
                                        <p:cTn dur="500" id="48"/>
                                        <p:tgtEl>
                                          <p:spTgt spid="29"/>
                                        </p:tgtEl>
                                        <p:attrNameLst>
                                          <p:attrName>ppt_x</p:attrName>
                                        </p:attrNameLst>
                                      </p:cBhvr>
                                      <p:tavLst>
                                        <p:tav tm="0">
                                          <p:val>
                                            <p:strVal val="#ppt_x+#ppt_w*1.125000"/>
                                          </p:val>
                                        </p:tav>
                                        <p:tav tm="100000">
                                          <p:val>
                                            <p:strVal val="#ppt_x"/>
                                          </p:val>
                                        </p:tav>
                                      </p:tavLst>
                                    </p:anim>
                                    <p:animEffect filter="wipe(left)" transition="in">
                                      <p:cBhvr>
                                        <p:cTn dur="500" id="49"/>
                                        <p:tgtEl>
                                          <p:spTgt spid="2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 1"/>
          <p:cNvGrpSpPr/>
          <p:nvPr/>
        </p:nvGrpSpPr>
        <p:grpSpPr>
          <a:xfrm>
            <a:off x="489243" y="377194"/>
            <a:ext cx="3033448" cy="606425"/>
            <a:chOff x="489242" y="377190"/>
            <a:chExt cx="3033448" cy="606425"/>
          </a:xfrm>
        </p:grpSpPr>
        <p:grpSp>
          <p:nvGrpSpPr>
            <p:cNvPr id="3" name="组合 3"/>
            <p:cNvGrpSpPr/>
            <p:nvPr/>
          </p:nvGrpSpPr>
          <p:grpSpPr>
            <a:xfrm>
              <a:off x="489242" y="377190"/>
              <a:ext cx="606425" cy="606425"/>
              <a:chOff x="2089" y="2413"/>
              <a:chExt cx="1152" cy="1152"/>
            </a:xfrm>
          </p:grpSpPr>
          <p:sp>
            <p:nvSpPr>
              <p:cNvPr id="5" name="椭圆 4"/>
              <p:cNvSpPr/>
              <p:nvPr/>
            </p:nvSpPr>
            <p:spPr>
              <a:xfrm>
                <a:off x="2089" y="2413"/>
                <a:ext cx="1152" cy="1152"/>
              </a:xfrm>
              <a:prstGeom prst="ellipse">
                <a:avLst/>
              </a:prstGeom>
              <a:solidFill>
                <a:srgbClr val="6AE7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椭圆 5"/>
              <p:cNvSpPr/>
              <p:nvPr/>
            </p:nvSpPr>
            <p:spPr>
              <a:xfrm>
                <a:off x="2237" y="2562"/>
                <a:ext cx="855" cy="855"/>
              </a:xfrm>
              <a:prstGeom prst="ellipse">
                <a:avLst/>
              </a:prstGeom>
              <a:gradFill>
                <a:gsLst>
                  <a:gs pos="0">
                    <a:srgbClr val="5FD4D5"/>
                  </a:gs>
                  <a:gs pos="92000">
                    <a:srgbClr val="43A2C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2400">
                    <a:cs typeface="+mn-ea"/>
                    <a:sym typeface="+mn-lt"/>
                  </a:rPr>
                  <a:t>3</a:t>
                </a:r>
              </a:p>
            </p:txBody>
          </p:sp>
        </p:grpSp>
        <p:sp>
          <p:nvSpPr>
            <p:cNvPr id="4" name="文本框 3"/>
            <p:cNvSpPr txBox="1"/>
            <p:nvPr/>
          </p:nvSpPr>
          <p:spPr>
            <a:xfrm>
              <a:off x="1095668" y="481330"/>
              <a:ext cx="2427022" cy="396240"/>
            </a:xfrm>
            <a:prstGeom prst="rect">
              <a:avLst/>
            </a:prstGeom>
            <a:noFill/>
          </p:spPr>
          <p:txBody>
            <a:bodyPr rtlCol="0" wrap="square">
              <a:spAutoFit/>
            </a:bodyPr>
            <a:lstStyle/>
            <a:p>
              <a:r>
                <a:rPr altLang="en-US" b="1" lang="zh-CN" smtClean="0" sz="2000">
                  <a:gradFill>
                    <a:gsLst>
                      <a:gs pos="0">
                        <a:srgbClr val="5FD4D5"/>
                      </a:gs>
                      <a:gs pos="92000">
                        <a:srgbClr val="43A2C2"/>
                      </a:gs>
                    </a:gsLst>
                    <a:lin ang="5400000" scaled="1"/>
                  </a:gradFill>
                  <a:cs typeface="+mn-ea"/>
                  <a:sym typeface="+mn-lt"/>
                </a:rPr>
                <a:t>应用和案例</a:t>
              </a:r>
            </a:p>
          </p:txBody>
        </p:sp>
      </p:grpSp>
      <p:sp>
        <p:nvSpPr>
          <p:cNvPr id="7" name="矩形 34"/>
          <p:cNvSpPr>
            <a:spLocks noChangeArrowheads="1"/>
          </p:cNvSpPr>
          <p:nvPr/>
        </p:nvSpPr>
        <p:spPr bwMode="auto">
          <a:xfrm>
            <a:off x="1017232" y="1831485"/>
            <a:ext cx="2389187"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typeface="Calibri"/>
                <a:ea charset="-122" panose="02010600030101010101" pitchFamily="2" typeface="宋体"/>
              </a:defRPr>
            </a:lvl1pPr>
            <a:lvl2pPr indent="-285750" marL="742950">
              <a:defRPr>
                <a:solidFill>
                  <a:schemeClr val="tx1"/>
                </a:solidFill>
                <a:latin typeface="Calibri"/>
                <a:ea charset="-122" panose="02010600030101010101" pitchFamily="2" typeface="宋体"/>
              </a:defRPr>
            </a:lvl2pPr>
            <a:lvl3pPr indent="-228600" marL="1143000">
              <a:defRPr>
                <a:solidFill>
                  <a:schemeClr val="tx1"/>
                </a:solidFill>
                <a:latin typeface="Calibri"/>
                <a:ea charset="-122" panose="02010600030101010101" pitchFamily="2" typeface="宋体"/>
              </a:defRPr>
            </a:lvl3pPr>
            <a:lvl4pPr indent="-228600" marL="1600200">
              <a:defRPr>
                <a:solidFill>
                  <a:schemeClr val="tx1"/>
                </a:solidFill>
                <a:latin typeface="Calibri"/>
                <a:ea charset="-122" panose="02010600030101010101" pitchFamily="2" typeface="宋体"/>
              </a:defRPr>
            </a:lvl4pPr>
            <a:lvl5pPr indent="-228600" marL="2057400">
              <a:defRPr>
                <a:solidFill>
                  <a:schemeClr val="tx1"/>
                </a:solidFill>
                <a:latin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typeface="Calibri"/>
                <a:ea charset="-122" panose="02010600030101010101" pitchFamily="2" typeface="宋体"/>
              </a:defRPr>
            </a:lvl9pPr>
          </a:lstStyle>
          <a:p>
            <a:pPr algn="l" eaLnBrk="1" hangingPunct="1"/>
            <a:r>
              <a:rPr altLang="en-US" b="1" lang="zh-CN" smtClean="0" sz="3600">
                <a:gradFill>
                  <a:gsLst>
                    <a:gs pos="0">
                      <a:srgbClr val="5FD4D5"/>
                    </a:gs>
                    <a:gs pos="99000">
                      <a:srgbClr val="43A2C2"/>
                    </a:gs>
                  </a:gsLst>
                  <a:lin ang="5400000" scaled="1"/>
                </a:gradFill>
                <a:latin typeface="+mn-lt"/>
                <a:ea typeface="+mn-ea"/>
                <a:cs typeface="+mn-ea"/>
                <a:sym typeface="+mn-lt"/>
              </a:rPr>
              <a:t>机遇</a:t>
            </a:r>
          </a:p>
        </p:txBody>
      </p:sp>
      <p:sp>
        <p:nvSpPr>
          <p:cNvPr id="8" name="矩形 37"/>
          <p:cNvSpPr>
            <a:spLocks noChangeArrowheads="1"/>
          </p:cNvSpPr>
          <p:nvPr/>
        </p:nvSpPr>
        <p:spPr bwMode="auto">
          <a:xfrm>
            <a:off x="1017549" y="2477816"/>
            <a:ext cx="4468851"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typeface="Calibri"/>
                <a:ea charset="-122" panose="02010600030101010101" pitchFamily="2" typeface="宋体"/>
              </a:defRPr>
            </a:lvl1pPr>
            <a:lvl2pPr indent="-285750" marL="742950">
              <a:defRPr>
                <a:solidFill>
                  <a:schemeClr val="tx1"/>
                </a:solidFill>
                <a:latin typeface="Calibri"/>
                <a:ea charset="-122" panose="02010600030101010101" pitchFamily="2" typeface="宋体"/>
              </a:defRPr>
            </a:lvl2pPr>
            <a:lvl3pPr indent="-228600" marL="1143000">
              <a:defRPr>
                <a:solidFill>
                  <a:schemeClr val="tx1"/>
                </a:solidFill>
                <a:latin typeface="Calibri"/>
                <a:ea charset="-122" panose="02010600030101010101" pitchFamily="2" typeface="宋体"/>
              </a:defRPr>
            </a:lvl3pPr>
            <a:lvl4pPr indent="-228600" marL="1600200">
              <a:defRPr>
                <a:solidFill>
                  <a:schemeClr val="tx1"/>
                </a:solidFill>
                <a:latin typeface="Calibri"/>
                <a:ea charset="-122" panose="02010600030101010101" pitchFamily="2" typeface="宋体"/>
              </a:defRPr>
            </a:lvl4pPr>
            <a:lvl5pPr indent="-228600" marL="2057400">
              <a:defRPr>
                <a:solidFill>
                  <a:schemeClr val="tx1"/>
                </a:solidFill>
                <a:latin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typeface="Calibri"/>
                <a:ea charset="-122" panose="02010600030101010101" pitchFamily="2" typeface="宋体"/>
              </a:defRPr>
            </a:lvl9pPr>
          </a:lstStyle>
          <a:p>
            <a:pPr>
              <a:lnSpc>
                <a:spcPct val="150000"/>
              </a:lnSpc>
            </a:pPr>
            <a:r>
              <a:rPr altLang="en-US" lang="zh-CN" sz="1600">
                <a:gradFill>
                  <a:gsLst>
                    <a:gs pos="0">
                      <a:srgbClr val="5FD4D5"/>
                    </a:gs>
                    <a:gs pos="99000">
                      <a:srgbClr val="43A2C2"/>
                    </a:gs>
                  </a:gsLst>
                  <a:lin ang="5400000" scaled="1"/>
                </a:gradFill>
                <a:latin typeface="+mn-lt"/>
                <a:ea typeface="+mn-ea"/>
                <a:cs typeface="+mn-ea"/>
                <a:sym typeface="+mn-lt"/>
              </a:rPr>
              <a:t>大数据技术促进国家和社会发展大数据蓝海成为企业竞争的新焦点大数据时代呼唤创新型人才</a:t>
            </a:r>
          </a:p>
        </p:txBody>
      </p:sp>
      <p:sp>
        <p:nvSpPr>
          <p:cNvPr id="9" name="矩形 34"/>
          <p:cNvSpPr>
            <a:spLocks noChangeArrowheads="1"/>
          </p:cNvSpPr>
          <p:nvPr/>
        </p:nvSpPr>
        <p:spPr bwMode="auto">
          <a:xfrm>
            <a:off x="1017232" y="3725052"/>
            <a:ext cx="2389187"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typeface="Calibri"/>
                <a:ea charset="-122" panose="02010600030101010101" pitchFamily="2" typeface="宋体"/>
              </a:defRPr>
            </a:lvl1pPr>
            <a:lvl2pPr indent="-285750" marL="742950">
              <a:defRPr>
                <a:solidFill>
                  <a:schemeClr val="tx1"/>
                </a:solidFill>
                <a:latin typeface="Calibri"/>
                <a:ea charset="-122" panose="02010600030101010101" pitchFamily="2" typeface="宋体"/>
              </a:defRPr>
            </a:lvl2pPr>
            <a:lvl3pPr indent="-228600" marL="1143000">
              <a:defRPr>
                <a:solidFill>
                  <a:schemeClr val="tx1"/>
                </a:solidFill>
                <a:latin typeface="Calibri"/>
                <a:ea charset="-122" panose="02010600030101010101" pitchFamily="2" typeface="宋体"/>
              </a:defRPr>
            </a:lvl3pPr>
            <a:lvl4pPr indent="-228600" marL="1600200">
              <a:defRPr>
                <a:solidFill>
                  <a:schemeClr val="tx1"/>
                </a:solidFill>
                <a:latin typeface="Calibri"/>
                <a:ea charset="-122" panose="02010600030101010101" pitchFamily="2" typeface="宋体"/>
              </a:defRPr>
            </a:lvl4pPr>
            <a:lvl5pPr indent="-228600" marL="2057400">
              <a:defRPr>
                <a:solidFill>
                  <a:schemeClr val="tx1"/>
                </a:solidFill>
                <a:latin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typeface="Calibri"/>
                <a:ea charset="-122" panose="02010600030101010101" pitchFamily="2" typeface="宋体"/>
              </a:defRPr>
            </a:lvl9pPr>
          </a:lstStyle>
          <a:p>
            <a:pPr algn="l" eaLnBrk="1" hangingPunct="1"/>
            <a:r>
              <a:rPr altLang="en-US" b="1" lang="zh-CN" smtClean="0" sz="3600">
                <a:gradFill>
                  <a:gsLst>
                    <a:gs pos="0">
                      <a:srgbClr val="5FD4D5"/>
                    </a:gs>
                    <a:gs pos="99000">
                      <a:srgbClr val="43A2C2"/>
                    </a:gs>
                  </a:gsLst>
                  <a:lin ang="5400000" scaled="1"/>
                </a:gradFill>
                <a:latin typeface="+mn-lt"/>
                <a:ea typeface="+mn-ea"/>
                <a:cs typeface="+mn-ea"/>
                <a:sym typeface="+mn-lt"/>
              </a:rPr>
              <a:t>挑战</a:t>
            </a:r>
          </a:p>
        </p:txBody>
      </p:sp>
      <p:sp>
        <p:nvSpPr>
          <p:cNvPr id="10" name="矩形 37"/>
          <p:cNvSpPr>
            <a:spLocks noChangeArrowheads="1"/>
          </p:cNvSpPr>
          <p:nvPr/>
        </p:nvSpPr>
        <p:spPr bwMode="auto">
          <a:xfrm>
            <a:off x="1017549" y="4371386"/>
            <a:ext cx="4468851"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typeface="Calibri"/>
                <a:ea charset="-122" panose="02010600030101010101" pitchFamily="2" typeface="宋体"/>
              </a:defRPr>
            </a:lvl1pPr>
            <a:lvl2pPr indent="-285750" marL="742950">
              <a:defRPr>
                <a:solidFill>
                  <a:schemeClr val="tx1"/>
                </a:solidFill>
                <a:latin typeface="Calibri"/>
                <a:ea charset="-122" panose="02010600030101010101" pitchFamily="2" typeface="宋体"/>
              </a:defRPr>
            </a:lvl2pPr>
            <a:lvl3pPr indent="-228600" marL="1143000">
              <a:defRPr>
                <a:solidFill>
                  <a:schemeClr val="tx1"/>
                </a:solidFill>
                <a:latin typeface="Calibri"/>
                <a:ea charset="-122" panose="02010600030101010101" pitchFamily="2" typeface="宋体"/>
              </a:defRPr>
            </a:lvl3pPr>
            <a:lvl4pPr indent="-228600" marL="1600200">
              <a:defRPr>
                <a:solidFill>
                  <a:schemeClr val="tx1"/>
                </a:solidFill>
                <a:latin typeface="Calibri"/>
                <a:ea charset="-122" panose="02010600030101010101" pitchFamily="2" typeface="宋体"/>
              </a:defRPr>
            </a:lvl4pPr>
            <a:lvl5pPr indent="-228600" marL="2057400">
              <a:defRPr>
                <a:solidFill>
                  <a:schemeClr val="tx1"/>
                </a:solidFill>
                <a:latin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typeface="Calibri"/>
                <a:ea charset="-122" panose="02010600030101010101" pitchFamily="2" typeface="宋体"/>
              </a:defRPr>
            </a:lvl9pPr>
          </a:lstStyle>
          <a:p>
            <a:pPr>
              <a:lnSpc>
                <a:spcPct val="150000"/>
              </a:lnSpc>
            </a:pPr>
            <a:r>
              <a:rPr altLang="en-US" lang="zh-CN" sz="1600">
                <a:gradFill>
                  <a:gsLst>
                    <a:gs pos="0">
                      <a:srgbClr val="5FD4D5"/>
                    </a:gs>
                    <a:gs pos="99000">
                      <a:srgbClr val="43A2C2"/>
                    </a:gs>
                  </a:gsLst>
                  <a:lin ang="5400000" scaled="1"/>
                </a:gradFill>
                <a:latin typeface="+mn-lt"/>
                <a:ea typeface="+mn-ea"/>
                <a:cs typeface="+mn-ea"/>
                <a:sym typeface="+mn-lt"/>
              </a:rPr>
              <a:t>大数据技术的运用仍有困难大数据给信息安全带来新挑战</a:t>
            </a:r>
          </a:p>
        </p:txBody>
      </p:sp>
      <p:pic>
        <p:nvPicPr>
          <p:cNvPr id="11" name="图片 10"/>
          <p:cNvPicPr>
            <a:picLocks noChangeAspect="1"/>
          </p:cNvPicPr>
          <p:nvPr/>
        </p:nvPicPr>
        <p:blipFill>
          <a:blip r:embed="rId3">
            <a:extLst>
              <a:ext uri="{28A0092B-C50C-407E-A947-70E740481C1C}">
                <a14:useLocalDpi/>
              </a:ext>
            </a:extLst>
          </a:blip>
          <a:stretch>
            <a:fillRect/>
          </a:stretch>
        </p:blipFill>
        <p:spPr>
          <a:xfrm>
            <a:off x="5155367" y="-389744"/>
            <a:ext cx="6858000" cy="6858000"/>
          </a:xfrm>
          <a:prstGeom prst="rect">
            <a:avLst/>
          </a:prstGeom>
        </p:spPr>
      </p:pic>
    </p:spTree>
    <p:extLst>
      <p:ext uri="{BB962C8B-B14F-4D97-AF65-F5344CB8AC3E}">
        <p14:creationId val="2084074235"/>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7"/>
                                        </p:tgtEl>
                                        <p:attrNameLst>
                                          <p:attrName>style.visibility</p:attrName>
                                        </p:attrNameLst>
                                      </p:cBhvr>
                                      <p:to>
                                        <p:strVal val="visible"/>
                                      </p:to>
                                    </p:set>
                                    <p:animEffect filter="wipe(left)" transition="in">
                                      <p:cBhvr>
                                        <p:cTn dur="500" id="7"/>
                                        <p:tgtEl>
                                          <p:spTgt spid="7"/>
                                        </p:tgtEl>
                                      </p:cBhvr>
                                    </p:animEffect>
                                  </p:childTnLst>
                                </p:cTn>
                              </p:par>
                              <p:par>
                                <p:cTn fill="hold" grpId="0" id="8" nodeType="withEffect" presetClass="entr" presetID="22" presetSubtype="8">
                                  <p:stCondLst>
                                    <p:cond delay="0"/>
                                  </p:stCondLst>
                                  <p:childTnLst>
                                    <p:set>
                                      <p:cBhvr>
                                        <p:cTn dur="1" fill="hold" id="9">
                                          <p:stCondLst>
                                            <p:cond delay="0"/>
                                          </p:stCondLst>
                                        </p:cTn>
                                        <p:tgtEl>
                                          <p:spTgt spid="8"/>
                                        </p:tgtEl>
                                        <p:attrNameLst>
                                          <p:attrName>style.visibility</p:attrName>
                                        </p:attrNameLst>
                                      </p:cBhvr>
                                      <p:to>
                                        <p:strVal val="visible"/>
                                      </p:to>
                                    </p:set>
                                    <p:animEffect filter="wipe(left)" transition="in">
                                      <p:cBhvr>
                                        <p:cTn dur="500" id="10"/>
                                        <p:tgtEl>
                                          <p:spTgt spid="8"/>
                                        </p:tgtEl>
                                      </p:cBhvr>
                                    </p:animEffect>
                                  </p:childTnLst>
                                </p:cTn>
                              </p:par>
                            </p:childTnLst>
                          </p:cTn>
                        </p:par>
                        <p:par>
                          <p:cTn fill="hold" id="11" nodeType="afterGroup">
                            <p:stCondLst>
                              <p:cond delay="500"/>
                            </p:stCondLst>
                            <p:childTnLst>
                              <p:par>
                                <p:cTn fill="hold" grpId="0" id="12" nodeType="afterEffect" presetClass="entr" presetID="22" presetSubtype="8">
                                  <p:stCondLst>
                                    <p:cond delay="0"/>
                                  </p:stCondLst>
                                  <p:childTnLst>
                                    <p:set>
                                      <p:cBhvr>
                                        <p:cTn dur="1" fill="hold" id="13">
                                          <p:stCondLst>
                                            <p:cond delay="0"/>
                                          </p:stCondLst>
                                        </p:cTn>
                                        <p:tgtEl>
                                          <p:spTgt spid="9"/>
                                        </p:tgtEl>
                                        <p:attrNameLst>
                                          <p:attrName>style.visibility</p:attrName>
                                        </p:attrNameLst>
                                      </p:cBhvr>
                                      <p:to>
                                        <p:strVal val="visible"/>
                                      </p:to>
                                    </p:set>
                                    <p:animEffect filter="wipe(left)" transition="in">
                                      <p:cBhvr>
                                        <p:cTn dur="500" id="14"/>
                                        <p:tgtEl>
                                          <p:spTgt spid="9"/>
                                        </p:tgtEl>
                                      </p:cBhvr>
                                    </p:animEffect>
                                  </p:childTnLst>
                                </p:cTn>
                              </p:par>
                              <p:par>
                                <p:cTn fill="hold" grpId="0" id="15" nodeType="withEffect" presetClass="entr" presetID="22" presetSubtype="8">
                                  <p:stCondLst>
                                    <p:cond delay="0"/>
                                  </p:stCondLst>
                                  <p:childTnLst>
                                    <p:set>
                                      <p:cBhvr>
                                        <p:cTn dur="1" fill="hold" id="16">
                                          <p:stCondLst>
                                            <p:cond delay="0"/>
                                          </p:stCondLst>
                                        </p:cTn>
                                        <p:tgtEl>
                                          <p:spTgt spid="10"/>
                                        </p:tgtEl>
                                        <p:attrNameLst>
                                          <p:attrName>style.visibility</p:attrName>
                                        </p:attrNameLst>
                                      </p:cBhvr>
                                      <p:to>
                                        <p:strVal val="visible"/>
                                      </p:to>
                                    </p:set>
                                    <p:animEffect filter="wipe(left)" transition="in">
                                      <p:cBhvr>
                                        <p:cTn dur="500" id="17"/>
                                        <p:tgtEl>
                                          <p:spTgt spid="10"/>
                                        </p:tgtEl>
                                      </p:cBhvr>
                                    </p:animEffect>
                                  </p:childTnLst>
                                </p:cTn>
                              </p:par>
                            </p:childTnLst>
                          </p:cTn>
                        </p:par>
                      </p:childTnLst>
                    </p:cTn>
                  </p:par>
                  <p:par>
                    <p:cTn fill="hold" id="18" nodeType="clickPar">
                      <p:stCondLst>
                        <p:cond delay="indefinite"/>
                        <p:cond delay="0" evt="onBegin">
                          <p:tn val="17"/>
                        </p:cond>
                      </p:stCondLst>
                      <p:childTnLst>
                        <p:par>
                          <p:cTn fill="hold" id="19" nodeType="afterGroup">
                            <p:stCondLst>
                              <p:cond delay="0"/>
                            </p:stCondLst>
                            <p:childTnLst>
                              <p:par>
                                <p:cTn accel="50000" decel="50000" fill="hold" id="20" nodeType="clickEffect" presetClass="path" presetID="37" presetSubtype="0">
                                  <p:stCondLst>
                                    <p:cond delay="0"/>
                                  </p:stCondLst>
                                  <p:childTnLst>
                                    <p:animMotion origin="layout" path="M 0.25 7.40741E-07 L 0.18294 -0.04005 C 0.16901 -0.04907 0.14804 -0.05394 0.12604 -0.05394 C 0.10104 -0.05394 0.08099 -0.04907 0.06705 -0.04005 L 3.54167E-06 7.40741E-07" pathEditMode="relative" ptsTypes="AAAAA" rAng="10800000">
                                      <p:cBhvr>
                                        <p:cTn dur="2000" fill="hold" id="21"/>
                                        <p:tgtEl>
                                          <p:spTgt spid="11"/>
                                        </p:tgtEl>
                                        <p:attrNameLst>
                                          <p:attrName>ppt_x</p:attrName>
                                          <p:attrName>ppt_y</p:attrName>
                                        </p:attrNameLst>
                                      </p:cBhvr>
                                      <p:rCtr x="-12500" y="-2685"/>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P grpId="0" spid="9"/>
      <p:bldP grpId="0" spid="10"/>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 1"/>
          <p:cNvGrpSpPr/>
          <p:nvPr/>
        </p:nvGrpSpPr>
        <p:grpSpPr>
          <a:xfrm>
            <a:off x="489243" y="377194"/>
            <a:ext cx="3033448" cy="606425"/>
            <a:chOff x="489242" y="377190"/>
            <a:chExt cx="3033448" cy="606425"/>
          </a:xfrm>
        </p:grpSpPr>
        <p:grpSp>
          <p:nvGrpSpPr>
            <p:cNvPr id="3" name="组合 3"/>
            <p:cNvGrpSpPr/>
            <p:nvPr/>
          </p:nvGrpSpPr>
          <p:grpSpPr>
            <a:xfrm>
              <a:off x="489242" y="377190"/>
              <a:ext cx="606425" cy="606425"/>
              <a:chOff x="2089" y="2413"/>
              <a:chExt cx="1152" cy="1152"/>
            </a:xfrm>
          </p:grpSpPr>
          <p:sp>
            <p:nvSpPr>
              <p:cNvPr id="5" name="椭圆 4"/>
              <p:cNvSpPr/>
              <p:nvPr/>
            </p:nvSpPr>
            <p:spPr>
              <a:xfrm>
                <a:off x="2089" y="2413"/>
                <a:ext cx="1152" cy="1152"/>
              </a:xfrm>
              <a:prstGeom prst="ellipse">
                <a:avLst/>
              </a:prstGeom>
              <a:solidFill>
                <a:srgbClr val="6AE7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椭圆 5"/>
              <p:cNvSpPr/>
              <p:nvPr/>
            </p:nvSpPr>
            <p:spPr>
              <a:xfrm>
                <a:off x="2237" y="2562"/>
                <a:ext cx="855" cy="855"/>
              </a:xfrm>
              <a:prstGeom prst="ellipse">
                <a:avLst/>
              </a:prstGeom>
              <a:gradFill>
                <a:gsLst>
                  <a:gs pos="0">
                    <a:srgbClr val="5FD4D5"/>
                  </a:gs>
                  <a:gs pos="92000">
                    <a:srgbClr val="43A2C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2400">
                    <a:cs typeface="+mn-ea"/>
                    <a:sym typeface="+mn-lt"/>
                  </a:rPr>
                  <a:t>3</a:t>
                </a:r>
              </a:p>
            </p:txBody>
          </p:sp>
        </p:grpSp>
        <p:sp>
          <p:nvSpPr>
            <p:cNvPr id="4" name="文本框 3"/>
            <p:cNvSpPr txBox="1"/>
            <p:nvPr/>
          </p:nvSpPr>
          <p:spPr>
            <a:xfrm>
              <a:off x="1095668" y="481330"/>
              <a:ext cx="2427022" cy="396240"/>
            </a:xfrm>
            <a:prstGeom prst="rect">
              <a:avLst/>
            </a:prstGeom>
            <a:noFill/>
          </p:spPr>
          <p:txBody>
            <a:bodyPr rtlCol="0" wrap="square">
              <a:spAutoFit/>
            </a:bodyPr>
            <a:lstStyle/>
            <a:p>
              <a:r>
                <a:rPr altLang="en-US" b="1" lang="zh-CN" smtClean="0" sz="2000">
                  <a:gradFill>
                    <a:gsLst>
                      <a:gs pos="0">
                        <a:srgbClr val="5FD4D5"/>
                      </a:gs>
                      <a:gs pos="92000">
                        <a:srgbClr val="43A2C2"/>
                      </a:gs>
                    </a:gsLst>
                    <a:lin ang="5400000" scaled="1"/>
                  </a:gradFill>
                  <a:cs typeface="+mn-ea"/>
                  <a:sym typeface="+mn-lt"/>
                </a:rPr>
                <a:t>应用和案例</a:t>
              </a:r>
            </a:p>
          </p:txBody>
        </p:sp>
      </p:grpSp>
      <p:sp>
        <p:nvSpPr>
          <p:cNvPr id="7" name="文本框 6"/>
          <p:cNvSpPr txBox="1"/>
          <p:nvPr/>
        </p:nvSpPr>
        <p:spPr>
          <a:xfrm>
            <a:off x="1978701" y="2655205"/>
            <a:ext cx="8004747" cy="2560321"/>
          </a:xfrm>
          <a:prstGeom prst="rect">
            <a:avLst/>
          </a:prstGeom>
          <a:noFill/>
        </p:spPr>
        <p:txBody>
          <a:bodyPr rtlCol="0" wrap="square">
            <a:spAutoFit/>
          </a:bodyPr>
          <a:lstStyle/>
          <a:p>
            <a:pPr>
              <a:lnSpc>
                <a:spcPct val="150000"/>
              </a:lnSpc>
            </a:pPr>
            <a:r>
              <a:rPr altLang="en-US" lang="zh-CN">
                <a:gradFill>
                  <a:gsLst>
                    <a:gs pos="0">
                      <a:srgbClr val="5FD4D5"/>
                    </a:gs>
                    <a:gs pos="99000">
                      <a:srgbClr val="43A2C2"/>
                    </a:gs>
                  </a:gsLst>
                  <a:lin ang="5400000" scaled="1"/>
                </a:gradFill>
                <a:cs typeface="+mn-ea"/>
                <a:sym typeface="+mn-lt"/>
              </a:rPr>
              <a:t>大数据技术的运用前景是十分光明的。当前，我国正处在全面建成小康社会征程中，工业化、信息化、城镇化、农业现代化任务很重，建设下一代信息基础设施，发展现代信息技术产业体系，健全信息安全保障体系，推进信息网络技术广泛运用，是实现四化同步发展的保证。大数据分析对我们深刻领会世情和国情，把握规律，实现科学发展，做出科学决策具有重要意义，我们必须重新认识数据的重要价值。</a:t>
            </a:r>
          </a:p>
        </p:txBody>
      </p:sp>
      <p:sp>
        <p:nvSpPr>
          <p:cNvPr id="8" name="矩形: 圆角 4"/>
          <p:cNvSpPr/>
          <p:nvPr/>
        </p:nvSpPr>
        <p:spPr>
          <a:xfrm>
            <a:off x="1324868" y="1118530"/>
            <a:ext cx="7863819" cy="2014855"/>
          </a:xfrm>
          <a:prstGeom prst="roundRect">
            <a:avLst>
              <a:gd fmla="val 10158" name="adj"/>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4000">
                <a:gradFill>
                  <a:gsLst>
                    <a:gs pos="0">
                      <a:srgbClr val="5FD4D5"/>
                    </a:gs>
                    <a:gs pos="99000">
                      <a:srgbClr val="43A2C2"/>
                    </a:gs>
                  </a:gsLst>
                  <a:lin ang="5400000" scaled="1"/>
                </a:gradFill>
                <a:cs typeface="+mn-ea"/>
                <a:sym typeface="+mn-lt"/>
              </a:rPr>
              <a:t>实现科学发展 做出科学决策</a:t>
            </a:r>
          </a:p>
        </p:txBody>
      </p:sp>
    </p:spTree>
    <p:extLst>
      <p:ext uri="{BB962C8B-B14F-4D97-AF65-F5344CB8AC3E}">
        <p14:creationId val="1577385075"/>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8">
                                  <p:stCondLst>
                                    <p:cond delay="0"/>
                                  </p:stCondLst>
                                  <p:childTnLst>
                                    <p:set>
                                      <p:cBhvr>
                                        <p:cTn dur="1" fill="hold" id="6">
                                          <p:stCondLst>
                                            <p:cond delay="0"/>
                                          </p:stCondLst>
                                        </p:cTn>
                                        <p:tgtEl>
                                          <p:spTgt spid="8"/>
                                        </p:tgtEl>
                                        <p:attrNameLst>
                                          <p:attrName>style.visibility</p:attrName>
                                        </p:attrNameLst>
                                      </p:cBhvr>
                                      <p:to>
                                        <p:strVal val="visible"/>
                                      </p:to>
                                    </p:set>
                                    <p:anim calcmode="lin" valueType="num">
                                      <p:cBhvr additive="base">
                                        <p:cTn dur="1000" fill="hold" id="7"/>
                                        <p:tgtEl>
                                          <p:spTgt spid="8"/>
                                        </p:tgtEl>
                                        <p:attrNameLst>
                                          <p:attrName>ppt_x</p:attrName>
                                        </p:attrNameLst>
                                      </p:cBhvr>
                                      <p:tavLst>
                                        <p:tav tm="0">
                                          <p:val>
                                            <p:strVal val="0-#ppt_w/2"/>
                                          </p:val>
                                        </p:tav>
                                        <p:tav tm="100000">
                                          <p:val>
                                            <p:strVal val="#ppt_x"/>
                                          </p:val>
                                        </p:tav>
                                      </p:tavLst>
                                    </p:anim>
                                    <p:anim calcmode="lin" valueType="num">
                                      <p:cBhvr additive="base">
                                        <p:cTn dur="1000" fill="hold" id="8"/>
                                        <p:tgtEl>
                                          <p:spTgt spid="8"/>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000"/>
                            </p:stCondLst>
                            <p:childTnLst>
                              <p:par>
                                <p:cTn fill="hold" grpId="0" id="10" nodeType="afterEffect" presetClass="entr" presetID="22" presetSubtype="1">
                                  <p:stCondLst>
                                    <p:cond delay="0"/>
                                  </p:stCondLst>
                                  <p:childTnLst>
                                    <p:set>
                                      <p:cBhvr>
                                        <p:cTn dur="1" fill="hold" id="11">
                                          <p:stCondLst>
                                            <p:cond delay="0"/>
                                          </p:stCondLst>
                                        </p:cTn>
                                        <p:tgtEl>
                                          <p:spTgt spid="7"/>
                                        </p:tgtEl>
                                        <p:attrNameLst>
                                          <p:attrName>style.visibility</p:attrName>
                                        </p:attrNameLst>
                                      </p:cBhvr>
                                      <p:to>
                                        <p:strVal val="visible"/>
                                      </p:to>
                                    </p:set>
                                    <p:animEffect filter="wipe(up)" transition="in">
                                      <p:cBhvr>
                                        <p:cTn dur="1000" id="12"/>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4"/>
          <p:cNvGrpSpPr/>
          <p:nvPr/>
        </p:nvGrpSpPr>
        <p:grpSpPr>
          <a:xfrm>
            <a:off x="4609467" y="2141855"/>
            <a:ext cx="7581900" cy="5080"/>
            <a:chOff x="7259" y="3373"/>
            <a:chExt cx="11940" cy="8"/>
          </a:xfrm>
        </p:grpSpPr>
        <p:cxnSp>
          <p:nvCxnSpPr>
            <p:cNvPr id="3" name="直接连接符 41"/>
            <p:cNvCxnSpPr/>
            <p:nvPr/>
          </p:nvCxnSpPr>
          <p:spPr>
            <a:xfrm>
              <a:off x="7259" y="3373"/>
              <a:ext cx="7551" cy="9"/>
            </a:xfrm>
            <a:prstGeom prst="line">
              <a:avLst/>
            </a:prstGeom>
            <a:ln w="28575">
              <a:solidFill>
                <a:srgbClr val="6AE7FF"/>
              </a:solidFill>
            </a:ln>
          </p:spPr>
          <p:style>
            <a:lnRef idx="1">
              <a:schemeClr val="accent1"/>
            </a:lnRef>
            <a:fillRef idx="0">
              <a:schemeClr val="accent1"/>
            </a:fillRef>
            <a:effectRef idx="0">
              <a:schemeClr val="accent1"/>
            </a:effectRef>
            <a:fontRef idx="minor">
              <a:schemeClr val="tx1"/>
            </a:fontRef>
          </p:style>
        </p:cxnSp>
        <p:cxnSp>
          <p:nvCxnSpPr>
            <p:cNvPr id="4" name="直接连接符 43"/>
            <p:cNvCxnSpPr/>
            <p:nvPr/>
          </p:nvCxnSpPr>
          <p:spPr>
            <a:xfrm>
              <a:off x="14285" y="3373"/>
              <a:ext cx="4915" cy="0"/>
            </a:xfrm>
            <a:prstGeom prst="line">
              <a:avLst/>
            </a:prstGeom>
            <a:ln w="28575">
              <a:solidFill>
                <a:srgbClr val="6AE7FF">
                  <a:alpha val="50000"/>
                </a:srgbClr>
              </a:solidFill>
            </a:ln>
          </p:spPr>
          <p:style>
            <a:lnRef idx="1">
              <a:schemeClr val="accent1"/>
            </a:lnRef>
            <a:fillRef idx="0">
              <a:schemeClr val="accent1"/>
            </a:fillRef>
            <a:effectRef idx="0">
              <a:schemeClr val="accent1"/>
            </a:effectRef>
            <a:fontRef idx="minor">
              <a:schemeClr val="tx1"/>
            </a:fontRef>
          </p:style>
        </p:cxnSp>
      </p:grpSp>
      <p:grpSp>
        <p:nvGrpSpPr>
          <p:cNvPr id="5" name="组合 5"/>
          <p:cNvGrpSpPr/>
          <p:nvPr/>
        </p:nvGrpSpPr>
        <p:grpSpPr>
          <a:xfrm>
            <a:off x="1" y="4707255"/>
            <a:ext cx="8279131" cy="5080"/>
            <a:chOff x="0" y="7413"/>
            <a:chExt cx="13038" cy="8"/>
          </a:xfrm>
        </p:grpSpPr>
        <p:cxnSp>
          <p:nvCxnSpPr>
            <p:cNvPr id="6" name="直接连接符 45"/>
            <p:cNvCxnSpPr/>
            <p:nvPr/>
          </p:nvCxnSpPr>
          <p:spPr>
            <a:xfrm>
              <a:off x="0" y="7413"/>
              <a:ext cx="6285" cy="0"/>
            </a:xfrm>
            <a:prstGeom prst="line">
              <a:avLst/>
            </a:prstGeom>
            <a:ln w="28575">
              <a:solidFill>
                <a:srgbClr val="6AE7FF">
                  <a:alpha val="50000"/>
                </a:srgbClr>
              </a:solidFill>
            </a:ln>
          </p:spPr>
          <p:style>
            <a:lnRef idx="1">
              <a:schemeClr val="accent1"/>
            </a:lnRef>
            <a:fillRef idx="0">
              <a:schemeClr val="accent1"/>
            </a:fillRef>
            <a:effectRef idx="0">
              <a:schemeClr val="accent1"/>
            </a:effectRef>
            <a:fontRef idx="minor">
              <a:schemeClr val="tx1"/>
            </a:fontRef>
          </p:style>
        </p:cxnSp>
        <p:cxnSp>
          <p:nvCxnSpPr>
            <p:cNvPr id="7" name="直接连接符 1"/>
            <p:cNvCxnSpPr/>
            <p:nvPr/>
          </p:nvCxnSpPr>
          <p:spPr>
            <a:xfrm>
              <a:off x="5488" y="7413"/>
              <a:ext cx="7551" cy="9"/>
            </a:xfrm>
            <a:prstGeom prst="line">
              <a:avLst/>
            </a:prstGeom>
            <a:ln w="28575">
              <a:solidFill>
                <a:srgbClr val="6AE7FF"/>
              </a:solidFill>
            </a:ln>
          </p:spPr>
          <p:style>
            <a:lnRef idx="1">
              <a:schemeClr val="accent1"/>
            </a:lnRef>
            <a:fillRef idx="0">
              <a:schemeClr val="accent1"/>
            </a:fillRef>
            <a:effectRef idx="0">
              <a:schemeClr val="accent1"/>
            </a:effectRef>
            <a:fontRef idx="minor">
              <a:schemeClr val="tx1"/>
            </a:fontRef>
          </p:style>
        </p:cxnSp>
      </p:grpSp>
      <p:sp>
        <p:nvSpPr>
          <p:cNvPr id="8" name="文本框 7"/>
          <p:cNvSpPr txBox="1"/>
          <p:nvPr/>
        </p:nvSpPr>
        <p:spPr>
          <a:xfrm>
            <a:off x="2480947" y="2644775"/>
            <a:ext cx="1772285" cy="1554480"/>
          </a:xfrm>
          <a:prstGeom prst="rect">
            <a:avLst/>
          </a:prstGeom>
          <a:noFill/>
        </p:spPr>
        <p:txBody>
          <a:bodyPr rtlCol="0" wrap="square">
            <a:spAutoFit/>
          </a:bodyPr>
          <a:lstStyle/>
          <a:p>
            <a:pPr algn="r"/>
            <a:r>
              <a:rPr altLang="zh-CN" b="1" lang="en-US" smtClean="0" sz="9600">
                <a:gradFill>
                  <a:gsLst>
                    <a:gs pos="0">
                      <a:srgbClr val="5FD4D5"/>
                    </a:gs>
                    <a:gs pos="92000">
                      <a:srgbClr val="43A2C2"/>
                    </a:gs>
                  </a:gsLst>
                  <a:lin ang="5400000" scaled="1"/>
                </a:gradFill>
                <a:cs typeface="+mn-ea"/>
                <a:sym typeface="+mn-lt"/>
              </a:rPr>
              <a:t>04</a:t>
            </a:r>
          </a:p>
        </p:txBody>
      </p:sp>
      <p:sp>
        <p:nvSpPr>
          <p:cNvPr id="9" name="文本框 8"/>
          <p:cNvSpPr txBox="1"/>
          <p:nvPr/>
        </p:nvSpPr>
        <p:spPr>
          <a:xfrm>
            <a:off x="4620898" y="2735584"/>
            <a:ext cx="3735705" cy="457200"/>
          </a:xfrm>
          <a:prstGeom prst="rect">
            <a:avLst/>
          </a:prstGeom>
          <a:noFill/>
        </p:spPr>
        <p:txBody>
          <a:bodyPr rtlCol="0" wrap="square">
            <a:spAutoFit/>
          </a:bodyPr>
          <a:lstStyle/>
          <a:p>
            <a:pPr algn="l"/>
            <a:r>
              <a:rPr altLang="en-US" b="1" lang="zh-CN" smtClean="0" sz="2400">
                <a:gradFill>
                  <a:gsLst>
                    <a:gs pos="0">
                      <a:srgbClr val="5FD4D5"/>
                    </a:gs>
                    <a:gs pos="92000">
                      <a:srgbClr val="43A2C2"/>
                    </a:gs>
                  </a:gsLst>
                  <a:lin ang="5400000" scaled="1"/>
                </a:gradFill>
                <a:cs typeface="+mn-ea"/>
                <a:sym typeface="+mn-lt"/>
              </a:rPr>
              <a:t>特征和构成</a:t>
            </a:r>
          </a:p>
        </p:txBody>
      </p:sp>
      <p:sp>
        <p:nvSpPr>
          <p:cNvPr id="10" name="矩形 9"/>
          <p:cNvSpPr/>
          <p:nvPr/>
        </p:nvSpPr>
        <p:spPr>
          <a:xfrm>
            <a:off x="4620895" y="3197227"/>
            <a:ext cx="5001260" cy="914400"/>
          </a:xfrm>
          <a:prstGeom prst="rect">
            <a:avLst/>
          </a:prstGeom>
        </p:spPr>
        <p:txBody>
          <a:bodyPr wrap="square">
            <a:spAutoFit/>
          </a:bodyPr>
          <a:lstStyle/>
          <a:p>
            <a:pPr algn="l">
              <a:lnSpc>
                <a:spcPct val="150000"/>
              </a:lnSpc>
            </a:pPr>
            <a:r>
              <a:rPr sz="1200">
                <a:gradFill>
                  <a:gsLst>
                    <a:gs pos="0">
                      <a:srgbClr val="5FD4D5"/>
                    </a:gs>
                    <a:gs pos="92000">
                      <a:srgbClr val="43A2C2"/>
                    </a:gs>
                  </a:gsLst>
                  <a:lin ang="5400000" scaled="1"/>
                </a:gradFill>
                <a:cs typeface="+mn-ea"/>
                <a:sym typeface="+mn-lt"/>
              </a:rPr>
              <a:t>Remember what should be remembered, and forget what should be forgotten.Remember what should be remembered, and forget what should be forgotten.</a:t>
            </a:r>
          </a:p>
        </p:txBody>
      </p:sp>
    </p:spTree>
    <p:extLst>
      <p:ext uri="{BB962C8B-B14F-4D97-AF65-F5344CB8AC3E}">
        <p14:creationId val="1470283488"/>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2">
                                  <p:stCondLst>
                                    <p:cond delay="0"/>
                                  </p:stCondLst>
                                  <p:childTnLst>
                                    <p:set>
                                      <p:cBhvr>
                                        <p:cTn dur="1" fill="hold" id="6">
                                          <p:stCondLst>
                                            <p:cond delay="0"/>
                                          </p:stCondLst>
                                        </p:cTn>
                                        <p:tgtEl>
                                          <p:spTgt spid="2"/>
                                        </p:tgtEl>
                                        <p:attrNameLst>
                                          <p:attrName>style.visibility</p:attrName>
                                        </p:attrNameLst>
                                      </p:cBhvr>
                                      <p:to>
                                        <p:strVal val="visible"/>
                                      </p:to>
                                    </p:set>
                                    <p:animEffect filter="wipe(right)" transition="in">
                                      <p:cBhvr>
                                        <p:cTn dur="500" id="7"/>
                                        <p:tgtEl>
                                          <p:spTgt spid="2"/>
                                        </p:tgtEl>
                                      </p:cBhvr>
                                    </p:animEffect>
                                  </p:childTnLst>
                                </p:cTn>
                              </p:par>
                              <p:par>
                                <p:cTn fill="hold" id="8" nodeType="withEffect" presetClass="entr" presetID="22" presetSubtype="8">
                                  <p:stCondLst>
                                    <p:cond delay="0"/>
                                  </p:stCondLst>
                                  <p:childTnLst>
                                    <p:set>
                                      <p:cBhvr>
                                        <p:cTn dur="1" fill="hold" id="9">
                                          <p:stCondLst>
                                            <p:cond delay="0"/>
                                          </p:stCondLst>
                                        </p:cTn>
                                        <p:tgtEl>
                                          <p:spTgt spid="5"/>
                                        </p:tgtEl>
                                        <p:attrNameLst>
                                          <p:attrName>style.visibility</p:attrName>
                                        </p:attrNameLst>
                                      </p:cBhvr>
                                      <p:to>
                                        <p:strVal val="visible"/>
                                      </p:to>
                                    </p:set>
                                    <p:animEffect filter="wipe(left)" transition="in">
                                      <p:cBhvr>
                                        <p:cTn dur="500" id="10"/>
                                        <p:tgtEl>
                                          <p:spTgt spid="5"/>
                                        </p:tgtEl>
                                      </p:cBhvr>
                                    </p:animEffect>
                                  </p:childTnLst>
                                </p:cTn>
                              </p:par>
                            </p:childTnLst>
                          </p:cTn>
                        </p:par>
                        <p:par>
                          <p:cTn fill="hold" id="11" nodeType="afterGroup">
                            <p:stCondLst>
                              <p:cond delay="500"/>
                            </p:stCondLst>
                            <p:childTnLst>
                              <p:par>
                                <p:cTn fill="hold" grpId="0" id="12" nodeType="afterEffect" presetClass="entr" presetID="53" presetSubtype="0">
                                  <p:stCondLst>
                                    <p:cond delay="0"/>
                                  </p:stCondLst>
                                  <p:childTnLst>
                                    <p:set>
                                      <p:cBhvr>
                                        <p:cTn dur="1" fill="hold" id="13">
                                          <p:stCondLst>
                                            <p:cond delay="0"/>
                                          </p:stCondLst>
                                        </p:cTn>
                                        <p:tgtEl>
                                          <p:spTgt spid="8"/>
                                        </p:tgtEl>
                                        <p:attrNameLst>
                                          <p:attrName>style.visibility</p:attrName>
                                        </p:attrNameLst>
                                      </p:cBhvr>
                                      <p:to>
                                        <p:strVal val="visible"/>
                                      </p:to>
                                    </p:set>
                                    <p:anim calcmode="lin" valueType="num">
                                      <p:cBhvr>
                                        <p:cTn dur="500" fill="hold" id="14"/>
                                        <p:tgtEl>
                                          <p:spTgt spid="8"/>
                                        </p:tgtEl>
                                        <p:attrNameLst>
                                          <p:attrName>ppt_w</p:attrName>
                                        </p:attrNameLst>
                                      </p:cBhvr>
                                      <p:tavLst>
                                        <p:tav tm="0">
                                          <p:val>
                                            <p:fltVal val="0"/>
                                          </p:val>
                                        </p:tav>
                                        <p:tav tm="100000">
                                          <p:val>
                                            <p:strVal val="#ppt_w"/>
                                          </p:val>
                                        </p:tav>
                                      </p:tavLst>
                                    </p:anim>
                                    <p:anim calcmode="lin" valueType="num">
                                      <p:cBhvr>
                                        <p:cTn dur="500" fill="hold" id="15"/>
                                        <p:tgtEl>
                                          <p:spTgt spid="8"/>
                                        </p:tgtEl>
                                        <p:attrNameLst>
                                          <p:attrName>ppt_h</p:attrName>
                                        </p:attrNameLst>
                                      </p:cBhvr>
                                      <p:tavLst>
                                        <p:tav tm="0">
                                          <p:val>
                                            <p:fltVal val="0"/>
                                          </p:val>
                                        </p:tav>
                                        <p:tav tm="100000">
                                          <p:val>
                                            <p:strVal val="#ppt_h"/>
                                          </p:val>
                                        </p:tav>
                                      </p:tavLst>
                                    </p:anim>
                                    <p:animEffect filter="fade" transition="in">
                                      <p:cBhvr>
                                        <p:cTn dur="500" id="16"/>
                                        <p:tgtEl>
                                          <p:spTgt spid="8"/>
                                        </p:tgtEl>
                                      </p:cBhvr>
                                    </p:animEffect>
                                  </p:childTnLst>
                                </p:cTn>
                              </p:par>
                            </p:childTnLst>
                          </p:cTn>
                        </p:par>
                        <p:par>
                          <p:cTn fill="hold" id="17" nodeType="afterGroup">
                            <p:stCondLst>
                              <p:cond delay="1000"/>
                            </p:stCondLst>
                            <p:childTnLst>
                              <p:par>
                                <p:cTn fill="hold" grpId="0" id="18" nodeType="afterEffect" presetClass="entr" presetID="41" presetSubtype="0">
                                  <p:stCondLst>
                                    <p:cond delay="0"/>
                                  </p:stCondLst>
                                  <p:iterate type="lt">
                                    <p:tmPct val="10000"/>
                                  </p:iterate>
                                  <p:childTnLst>
                                    <p:set>
                                      <p:cBhvr>
                                        <p:cTn dur="1" fill="hold" id="19">
                                          <p:stCondLst>
                                            <p:cond delay="0"/>
                                          </p:stCondLst>
                                        </p:cTn>
                                        <p:tgtEl>
                                          <p:spTgt spid="9"/>
                                        </p:tgtEl>
                                        <p:attrNameLst>
                                          <p:attrName>style.visibility</p:attrName>
                                        </p:attrNameLst>
                                      </p:cBhvr>
                                      <p:to>
                                        <p:strVal val="visible"/>
                                      </p:to>
                                    </p:set>
                                    <p:anim calcmode="lin" valueType="num">
                                      <p:cBhvr>
                                        <p:cTn dur="500" fill="hold" id="20"/>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1"/>
                                        <p:tgtEl>
                                          <p:spTgt spid="9"/>
                                        </p:tgtEl>
                                        <p:attrNameLst>
                                          <p:attrName>ppt_y</p:attrName>
                                        </p:attrNameLst>
                                      </p:cBhvr>
                                      <p:tavLst>
                                        <p:tav tm="0">
                                          <p:val>
                                            <p:strVal val="#ppt_y"/>
                                          </p:val>
                                        </p:tav>
                                        <p:tav tm="100000">
                                          <p:val>
                                            <p:strVal val="#ppt_y"/>
                                          </p:val>
                                        </p:tav>
                                      </p:tavLst>
                                    </p:anim>
                                    <p:anim calcmode="lin" valueType="num">
                                      <p:cBhvr>
                                        <p:cTn dur="500" fill="hold" id="22"/>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3"/>
                                        <p:tgtEl>
                                          <p:spTgt spid="9"/>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4" tmFilter="0,0; .5, 1; 1, 1"/>
                                        <p:tgtEl>
                                          <p:spTgt spid="9"/>
                                        </p:tgtEl>
                                      </p:cBhvr>
                                    </p:animEffect>
                                  </p:childTnLst>
                                </p:cTn>
                              </p:par>
                            </p:childTnLst>
                          </p:cTn>
                        </p:par>
                        <p:par>
                          <p:cTn fill="hold" id="25" nodeType="afterGroup">
                            <p:stCondLst>
                              <p:cond delay="1500"/>
                            </p:stCondLst>
                            <p:childTnLst>
                              <p:par>
                                <p:cTn fill="hold" grpId="0" id="26" nodeType="afterEffect" presetClass="entr" presetID="42" presetSubtype="0">
                                  <p:stCondLst>
                                    <p:cond delay="0"/>
                                  </p:stCondLst>
                                  <p:childTnLst>
                                    <p:set>
                                      <p:cBhvr>
                                        <p:cTn dur="1" fill="hold" id="27">
                                          <p:stCondLst>
                                            <p:cond delay="0"/>
                                          </p:stCondLst>
                                        </p:cTn>
                                        <p:tgtEl>
                                          <p:spTgt spid="10"/>
                                        </p:tgtEl>
                                        <p:attrNameLst>
                                          <p:attrName>style.visibility</p:attrName>
                                        </p:attrNameLst>
                                      </p:cBhvr>
                                      <p:to>
                                        <p:strVal val="visible"/>
                                      </p:to>
                                    </p:set>
                                    <p:animEffect filter="fade" transition="in">
                                      <p:cBhvr>
                                        <p:cTn dur="500" id="28"/>
                                        <p:tgtEl>
                                          <p:spTgt spid="10"/>
                                        </p:tgtEl>
                                      </p:cBhvr>
                                    </p:animEffect>
                                    <p:anim calcmode="lin" valueType="num">
                                      <p:cBhvr>
                                        <p:cTn dur="500" fill="hold" id="29"/>
                                        <p:tgtEl>
                                          <p:spTgt spid="10"/>
                                        </p:tgtEl>
                                        <p:attrNameLst>
                                          <p:attrName>ppt_x</p:attrName>
                                        </p:attrNameLst>
                                      </p:cBhvr>
                                      <p:tavLst>
                                        <p:tav tm="0">
                                          <p:val>
                                            <p:strVal val="#ppt_x"/>
                                          </p:val>
                                        </p:tav>
                                        <p:tav tm="100000">
                                          <p:val>
                                            <p:strVal val="#ppt_x"/>
                                          </p:val>
                                        </p:tav>
                                      </p:tavLst>
                                    </p:anim>
                                    <p:anim calcmode="lin" valueType="num">
                                      <p:cBhvr>
                                        <p:cTn dur="500" fill="hold" id="30"/>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9"/>
      <p:bldP grpId="0" spid="10"/>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 1"/>
          <p:cNvGrpSpPr/>
          <p:nvPr/>
        </p:nvGrpSpPr>
        <p:grpSpPr>
          <a:xfrm>
            <a:off x="489243" y="377194"/>
            <a:ext cx="3033448" cy="606425"/>
            <a:chOff x="489242" y="377190"/>
            <a:chExt cx="3033448" cy="606425"/>
          </a:xfrm>
        </p:grpSpPr>
        <p:grpSp>
          <p:nvGrpSpPr>
            <p:cNvPr id="3" name="组合 3"/>
            <p:cNvGrpSpPr/>
            <p:nvPr/>
          </p:nvGrpSpPr>
          <p:grpSpPr>
            <a:xfrm>
              <a:off x="489242" y="377190"/>
              <a:ext cx="606425" cy="606425"/>
              <a:chOff x="2089" y="2413"/>
              <a:chExt cx="1152" cy="1152"/>
            </a:xfrm>
          </p:grpSpPr>
          <p:sp>
            <p:nvSpPr>
              <p:cNvPr id="5" name="椭圆 4"/>
              <p:cNvSpPr/>
              <p:nvPr/>
            </p:nvSpPr>
            <p:spPr>
              <a:xfrm>
                <a:off x="2089" y="2413"/>
                <a:ext cx="1152" cy="1152"/>
              </a:xfrm>
              <a:prstGeom prst="ellipse">
                <a:avLst/>
              </a:prstGeom>
              <a:solidFill>
                <a:srgbClr val="6AE7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椭圆 5"/>
              <p:cNvSpPr/>
              <p:nvPr/>
            </p:nvSpPr>
            <p:spPr>
              <a:xfrm>
                <a:off x="2237" y="2562"/>
                <a:ext cx="855" cy="855"/>
              </a:xfrm>
              <a:prstGeom prst="ellipse">
                <a:avLst/>
              </a:prstGeom>
              <a:gradFill>
                <a:gsLst>
                  <a:gs pos="0">
                    <a:srgbClr val="5FD4D5"/>
                  </a:gs>
                  <a:gs pos="92000">
                    <a:srgbClr val="43A2C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2400">
                    <a:cs typeface="+mn-ea"/>
                    <a:sym typeface="+mn-lt"/>
                  </a:rPr>
                  <a:t>4</a:t>
                </a:r>
              </a:p>
            </p:txBody>
          </p:sp>
        </p:grpSp>
        <p:sp>
          <p:nvSpPr>
            <p:cNvPr id="4" name="文本框 3"/>
            <p:cNvSpPr txBox="1"/>
            <p:nvPr/>
          </p:nvSpPr>
          <p:spPr>
            <a:xfrm>
              <a:off x="1095668" y="481330"/>
              <a:ext cx="2427022" cy="396240"/>
            </a:xfrm>
            <a:prstGeom prst="rect">
              <a:avLst/>
            </a:prstGeom>
            <a:noFill/>
          </p:spPr>
          <p:txBody>
            <a:bodyPr rtlCol="0" wrap="square">
              <a:spAutoFit/>
            </a:bodyPr>
            <a:lstStyle/>
            <a:p>
              <a:r>
                <a:rPr altLang="en-US" b="1" lang="zh-CN" smtClean="0" sz="2000">
                  <a:gradFill>
                    <a:gsLst>
                      <a:gs pos="0">
                        <a:srgbClr val="5FD4D5"/>
                      </a:gs>
                      <a:gs pos="92000">
                        <a:srgbClr val="43A2C2"/>
                      </a:gs>
                    </a:gsLst>
                    <a:lin ang="5400000" scaled="1"/>
                  </a:gradFill>
                  <a:cs typeface="+mn-ea"/>
                  <a:sym typeface="+mn-lt"/>
                </a:rPr>
                <a:t>特征和构成</a:t>
              </a:r>
            </a:p>
          </p:txBody>
        </p:sp>
      </p:grpSp>
      <p:sp>
        <p:nvSpPr>
          <p:cNvPr id="8" name="文本框 7"/>
          <p:cNvSpPr txBox="1"/>
          <p:nvPr/>
        </p:nvSpPr>
        <p:spPr>
          <a:xfrm>
            <a:off x="2689141" y="1484019"/>
            <a:ext cx="6804464" cy="640080"/>
          </a:xfrm>
          <a:prstGeom prst="rect">
            <a:avLst/>
          </a:prstGeom>
          <a:noFill/>
        </p:spPr>
        <p:txBody>
          <a:bodyPr rtlCol="0" wrap="square">
            <a:spAutoFit/>
          </a:bodyPr>
          <a:lstStyle/>
          <a:p>
            <a:pPr algn="ctr">
              <a:lnSpc>
                <a:spcPct val="120000"/>
              </a:lnSpc>
            </a:pPr>
            <a:r>
              <a:rPr altLang="en-US" lang="zh-CN" sz="3000">
                <a:gradFill>
                  <a:gsLst>
                    <a:gs pos="0">
                      <a:srgbClr val="5FD4D5"/>
                    </a:gs>
                    <a:gs pos="99000">
                      <a:srgbClr val="43A2C2"/>
                    </a:gs>
                  </a:gsLst>
                  <a:lin ang="5400000" scaled="1"/>
                </a:gradFill>
                <a:effectLst/>
                <a:cs typeface="+mn-ea"/>
                <a:sym typeface="+mn-lt"/>
              </a:rPr>
              <a:t>“棱镜门”引爆大数据时代争议</a:t>
            </a:r>
          </a:p>
        </p:txBody>
      </p:sp>
      <p:sp>
        <p:nvSpPr>
          <p:cNvPr id="9" name="文本框 8"/>
          <p:cNvSpPr txBox="1"/>
          <p:nvPr/>
        </p:nvSpPr>
        <p:spPr>
          <a:xfrm>
            <a:off x="1898321" y="2564153"/>
            <a:ext cx="8386111" cy="2660904"/>
          </a:xfrm>
          <a:prstGeom prst="rect">
            <a:avLst/>
          </a:prstGeom>
          <a:noFill/>
        </p:spPr>
        <p:txBody>
          <a:bodyPr rtlCol="0" wrap="square">
            <a:spAutoFit/>
          </a:bodyPr>
          <a:lstStyle/>
          <a:p>
            <a:pPr algn="ctr" indent="-285750" marL="285750">
              <a:lnSpc>
                <a:spcPct val="120000"/>
              </a:lnSpc>
              <a:spcAft>
                <a:spcPts val="1800"/>
              </a:spcAft>
              <a:buFont charset="2" typeface="Wingdings"/>
              <a:buChar char="n"/>
            </a:pPr>
            <a:r>
              <a:rPr altLang="en-US" lang="zh-CN" sz="1600">
                <a:gradFill>
                  <a:gsLst>
                    <a:gs pos="0">
                      <a:srgbClr val="5FD4D5"/>
                    </a:gs>
                    <a:gs pos="99000">
                      <a:srgbClr val="43A2C2"/>
                    </a:gs>
                  </a:gsLst>
                  <a:lin ang="5400000" scaled="1"/>
                </a:gradFill>
                <a:effectLst/>
                <a:cs typeface="+mn-ea"/>
                <a:sym typeface="+mn-lt"/>
              </a:rPr>
              <a:t>事情的起因是美国中情局前职员斯诺登向媒体爆料，过去6年间，美国的情报部门通过一个代号为“棱镜”的项目，从多家知名互联网公司获取电子邮件、在线聊天内容、照片、文档、视频等网络私人数据，跟踪用户一举一动。他说，自己只需要坐在办公桌前，动动指头，敲敲键盘，就能了解很多人的私密信息。</a:t>
            </a:r>
          </a:p>
          <a:p>
            <a:pPr algn="ctr" indent="-285750" marL="285750">
              <a:lnSpc>
                <a:spcPct val="120000"/>
              </a:lnSpc>
              <a:spcAft>
                <a:spcPts val="1800"/>
              </a:spcAft>
              <a:buFont charset="2" typeface="Wingdings"/>
              <a:buChar char="n"/>
            </a:pPr>
            <a:r>
              <a:rPr altLang="en-US" lang="zh-CN" sz="1600">
                <a:gradFill>
                  <a:gsLst>
                    <a:gs pos="0">
                      <a:srgbClr val="5FD4D5"/>
                    </a:gs>
                    <a:gs pos="99000">
                      <a:srgbClr val="43A2C2"/>
                    </a:gs>
                  </a:gsLst>
                  <a:lin ang="5400000" scaled="1"/>
                </a:gradFill>
                <a:effectLst/>
                <a:cs typeface="+mn-ea"/>
                <a:sym typeface="+mn-lt"/>
              </a:rPr>
              <a:t>斯诺登的爆料引起一片哗然，根据他提供的资料，被卷入“棱镜门”事件的公司包括微软、雅虎、谷歌、苹果、Facebook等9大IT业巨头。在“棱镜门”事件开始发酵之后，这些公司先是赶紧出面否认与美国政府的监视项目进行过合作，并相继发表声明，呼吁政府采取更透明态度，以证明他们的“清白”。</a:t>
            </a:r>
          </a:p>
        </p:txBody>
      </p:sp>
      <p:grpSp>
        <p:nvGrpSpPr>
          <p:cNvPr id="10" name="组合 135"/>
          <p:cNvGrpSpPr/>
          <p:nvPr/>
        </p:nvGrpSpPr>
        <p:grpSpPr>
          <a:xfrm flipH="1" rot="10800000">
            <a:off x="1017234" y="1204718"/>
            <a:ext cx="10491473" cy="4468702"/>
            <a:chOff x="850264" y="1552754"/>
            <a:chExt cx="10491473" cy="4877076"/>
          </a:xfrm>
        </p:grpSpPr>
        <p:grpSp>
          <p:nvGrpSpPr>
            <p:cNvPr id="11" name="组合 134"/>
            <p:cNvGrpSpPr/>
            <p:nvPr/>
          </p:nvGrpSpPr>
          <p:grpSpPr>
            <a:xfrm>
              <a:off x="850264" y="1552754"/>
              <a:ext cx="10491473" cy="4877076"/>
              <a:chOff x="850264" y="1552754"/>
              <a:chExt cx="10491473" cy="4877076"/>
            </a:xfrm>
          </p:grpSpPr>
          <p:sp>
            <p:nvSpPr>
              <p:cNvPr id="15" name="任意多边形 1"/>
              <p:cNvSpPr/>
              <p:nvPr/>
            </p:nvSpPr>
            <p:spPr>
              <a:xfrm>
                <a:off x="850264" y="1552754"/>
                <a:ext cx="10491473" cy="4877076"/>
              </a:xfrm>
              <a:custGeom>
                <a:gdLst>
                  <a:gd fmla="*/ 7831355 w 10491473" name="connsiteX0"/>
                  <a:gd fmla="*/ 0 h 4877076" name="connsiteY0"/>
                  <a:gd fmla="*/ 9266735 w 10491473" name="connsiteX1"/>
                  <a:gd fmla="*/ 0 h 4877076" name="connsiteY1"/>
                  <a:gd fmla="*/ 9506378 w 10491473" name="connsiteX2"/>
                  <a:gd fmla="*/ 273194 h 4877076" name="connsiteY2"/>
                  <a:gd fmla="*/ 9724144 w 10491473" name="connsiteX3"/>
                  <a:gd fmla="*/ 273194 h 4877076" name="connsiteY3"/>
                  <a:gd fmla="*/ 10491473 w 10491473" name="connsiteX4"/>
                  <a:gd fmla="*/ 1040523 h 4877076" name="connsiteY4"/>
                  <a:gd fmla="*/ 10491473 w 10491473" name="connsiteX5"/>
                  <a:gd fmla="*/ 4877076 h 4877076" name="connsiteY5"/>
                  <a:gd fmla="*/ 10083708 w 10491473" name="connsiteX6"/>
                  <a:gd fmla="*/ 4877076 h 4877076" name="connsiteY6"/>
                  <a:gd fmla="*/ 9976858 w 10491473" name="connsiteX7"/>
                  <a:gd fmla="*/ 4718650 h 4877076" name="connsiteY7"/>
                  <a:gd fmla="*/ 9017366 w 10491473" name="connsiteX8"/>
                  <a:gd fmla="*/ 4718650 h 4877076" name="connsiteY8"/>
                  <a:gd fmla="*/ 8910516 w 10491473" name="connsiteX9"/>
                  <a:gd fmla="*/ 4877076 h 4877076" name="connsiteY9"/>
                  <a:gd fmla="*/ 767329 w 10491473" name="connsiteX10"/>
                  <a:gd fmla="*/ 4877076 h 4877076" name="connsiteY10"/>
                  <a:gd fmla="*/ 0 w 10491473" name="connsiteX11"/>
                  <a:gd fmla="*/ 4109747 h 4877076" name="connsiteY11"/>
                  <a:gd fmla="*/ 0 w 10491473" name="connsiteX12"/>
                  <a:gd fmla="*/ 3233529 h 4877076" name="connsiteY12"/>
                  <a:gd fmla="*/ 177598 w 10491473" name="connsiteX13"/>
                  <a:gd fmla="*/ 3068263 h 4877076" name="connsiteY13"/>
                  <a:gd fmla="*/ 177598 w 10491473" name="connsiteX14"/>
                  <a:gd fmla="*/ 2401062 h 4877076" name="connsiteY14"/>
                  <a:gd fmla="*/ 0 w 10491473" name="connsiteX15"/>
                  <a:gd fmla="*/ 2235796 h 4877076" name="connsiteY15"/>
                  <a:gd fmla="*/ 0 w 10491473" name="connsiteX16"/>
                  <a:gd fmla="*/ 273194 h 4877076" name="connsiteY16"/>
                  <a:gd fmla="*/ 433369 w 10491473" name="connsiteX17"/>
                  <a:gd fmla="*/ 273194 h 4877076" name="connsiteY17"/>
                  <a:gd fmla="*/ 673292 w 10491473" name="connsiteX18"/>
                  <a:gd fmla="*/ 1376 h 4877076" name="connsiteY18"/>
                  <a:gd fmla="*/ 2113993 w 10491473" name="connsiteX19"/>
                  <a:gd fmla="*/ 1376 h 4877076" name="connsiteY19"/>
                  <a:gd fmla="*/ 2353916 w 10491473" name="connsiteX20"/>
                  <a:gd fmla="*/ 273194 h 4877076" name="connsiteY20"/>
                  <a:gd fmla="*/ 7591712 w 10491473" name="connsiteX21"/>
                  <a:gd fmla="*/ 273194 h 4877076" name="connsiteY2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b="b" l="l" r="r" t="t"/>
                <a:pathLst>
                  <a:path h="4877076" w="10491473">
                    <a:moveTo>
                      <a:pt x="7831355" y="0"/>
                    </a:moveTo>
                    <a:lnTo>
                      <a:pt x="9266735" y="0"/>
                    </a:lnTo>
                    <a:lnTo>
                      <a:pt x="9506378" y="273194"/>
                    </a:lnTo>
                    <a:lnTo>
                      <a:pt x="9724144" y="273194"/>
                    </a:lnTo>
                    <a:lnTo>
                      <a:pt x="10491473" y="1040523"/>
                    </a:lnTo>
                    <a:lnTo>
                      <a:pt x="10491473" y="4877076"/>
                    </a:lnTo>
                    <a:lnTo>
                      <a:pt x="10083708" y="4877076"/>
                    </a:lnTo>
                    <a:lnTo>
                      <a:pt x="9976858" y="4718650"/>
                    </a:lnTo>
                    <a:lnTo>
                      <a:pt x="9017366" y="4718650"/>
                    </a:lnTo>
                    <a:lnTo>
                      <a:pt x="8910516" y="4877076"/>
                    </a:lnTo>
                    <a:lnTo>
                      <a:pt x="767329" y="4877076"/>
                    </a:lnTo>
                    <a:lnTo>
                      <a:pt x="0" y="4109747"/>
                    </a:lnTo>
                    <a:lnTo>
                      <a:pt x="0" y="3233529"/>
                    </a:lnTo>
                    <a:lnTo>
                      <a:pt x="177598" y="3068263"/>
                    </a:lnTo>
                    <a:lnTo>
                      <a:pt x="177598" y="2401062"/>
                    </a:lnTo>
                    <a:lnTo>
                      <a:pt x="0" y="2235796"/>
                    </a:lnTo>
                    <a:lnTo>
                      <a:pt x="0" y="273194"/>
                    </a:lnTo>
                    <a:lnTo>
                      <a:pt x="433369" y="273194"/>
                    </a:lnTo>
                    <a:lnTo>
                      <a:pt x="673292" y="1376"/>
                    </a:lnTo>
                    <a:lnTo>
                      <a:pt x="2113993" y="1376"/>
                    </a:lnTo>
                    <a:lnTo>
                      <a:pt x="2353916" y="273194"/>
                    </a:lnTo>
                    <a:lnTo>
                      <a:pt x="7591712" y="273194"/>
                    </a:lnTo>
                    <a:close/>
                  </a:path>
                </a:pathLst>
              </a:custGeom>
              <a:noFill/>
              <a:ln>
                <a:solidFill>
                  <a:srgbClr val="6AE7F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16" name="组合 133"/>
              <p:cNvGrpSpPr/>
              <p:nvPr/>
            </p:nvGrpSpPr>
            <p:grpSpPr>
              <a:xfrm flipH="1">
                <a:off x="8703444" y="1553441"/>
                <a:ext cx="1573211" cy="303301"/>
                <a:chOff x="8522049" y="1552754"/>
                <a:chExt cx="1547284" cy="303301"/>
              </a:xfrm>
            </p:grpSpPr>
            <p:sp>
              <p:nvSpPr>
                <p:cNvPr id="17" name="平行四边形 16"/>
                <p:cNvSpPr/>
                <p:nvPr/>
              </p:nvSpPr>
              <p:spPr>
                <a:xfrm>
                  <a:off x="9478425" y="1552754"/>
                  <a:ext cx="590908" cy="303301"/>
                </a:xfrm>
                <a:prstGeom prst="parallelogram">
                  <a:avLst>
                    <a:gd fmla="val 87809" name="adj"/>
                  </a:avLst>
                </a:prstGeom>
                <a:solidFill>
                  <a:srgbClr val="6AE7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6AE7FF"/>
                    </a:solidFill>
                    <a:cs typeface="+mn-ea"/>
                    <a:sym typeface="+mn-lt"/>
                  </a:endParaRPr>
                </a:p>
              </p:txBody>
            </p:sp>
            <p:sp>
              <p:nvSpPr>
                <p:cNvPr id="18" name="平行四边形 17"/>
                <p:cNvSpPr/>
                <p:nvPr/>
              </p:nvSpPr>
              <p:spPr>
                <a:xfrm>
                  <a:off x="9006937" y="1552754"/>
                  <a:ext cx="590908" cy="303301"/>
                </a:xfrm>
                <a:prstGeom prst="parallelogram">
                  <a:avLst>
                    <a:gd fmla="val 87809" name="adj"/>
                  </a:avLst>
                </a:prstGeom>
                <a:solidFill>
                  <a:srgbClr val="6AE7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6AE7FF"/>
                    </a:solidFill>
                    <a:cs typeface="+mn-ea"/>
                    <a:sym typeface="+mn-lt"/>
                  </a:endParaRPr>
                </a:p>
              </p:txBody>
            </p:sp>
            <p:sp>
              <p:nvSpPr>
                <p:cNvPr id="19" name="平行四边形 18"/>
                <p:cNvSpPr/>
                <p:nvPr/>
              </p:nvSpPr>
              <p:spPr>
                <a:xfrm>
                  <a:off x="8522049" y="1552754"/>
                  <a:ext cx="590908" cy="303301"/>
                </a:xfrm>
                <a:prstGeom prst="parallelogram">
                  <a:avLst>
                    <a:gd fmla="val 87809" name="adj"/>
                  </a:avLst>
                </a:prstGeom>
                <a:solidFill>
                  <a:srgbClr val="6AE7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6AE7FF"/>
                    </a:solidFill>
                    <a:cs typeface="+mn-ea"/>
                    <a:sym typeface="+mn-lt"/>
                  </a:endParaRPr>
                </a:p>
              </p:txBody>
            </p:sp>
          </p:grpSp>
        </p:grpSp>
        <p:sp>
          <p:nvSpPr>
            <p:cNvPr id="12" name="平行四边形 11"/>
            <p:cNvSpPr/>
            <p:nvPr/>
          </p:nvSpPr>
          <p:spPr>
            <a:xfrm>
              <a:off x="1376073" y="1554130"/>
              <a:ext cx="590908" cy="301925"/>
            </a:xfrm>
            <a:prstGeom prst="parallelogram">
              <a:avLst>
                <a:gd fmla="val 87857" name="adj"/>
              </a:avLst>
            </a:prstGeom>
            <a:solidFill>
              <a:srgbClr val="6AE7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6AE7FF"/>
                </a:solidFill>
                <a:cs typeface="+mn-ea"/>
                <a:sym typeface="+mn-lt"/>
              </a:endParaRPr>
            </a:p>
          </p:txBody>
        </p:sp>
        <p:sp>
          <p:nvSpPr>
            <p:cNvPr id="13" name="平行四边形 12"/>
            <p:cNvSpPr/>
            <p:nvPr/>
          </p:nvSpPr>
          <p:spPr>
            <a:xfrm>
              <a:off x="1860961" y="1555506"/>
              <a:ext cx="590908" cy="301925"/>
            </a:xfrm>
            <a:prstGeom prst="parallelogram">
              <a:avLst>
                <a:gd fmla="val 87857" name="adj"/>
              </a:avLst>
            </a:prstGeom>
            <a:solidFill>
              <a:srgbClr val="6AE7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6AE7FF"/>
                </a:solidFill>
                <a:cs typeface="+mn-ea"/>
                <a:sym typeface="+mn-lt"/>
              </a:endParaRPr>
            </a:p>
          </p:txBody>
        </p:sp>
        <p:sp>
          <p:nvSpPr>
            <p:cNvPr id="14" name="平行四边形 13"/>
            <p:cNvSpPr/>
            <p:nvPr/>
          </p:nvSpPr>
          <p:spPr>
            <a:xfrm>
              <a:off x="2332449" y="1554130"/>
              <a:ext cx="590908" cy="301925"/>
            </a:xfrm>
            <a:prstGeom prst="parallelogram">
              <a:avLst>
                <a:gd fmla="val 87857" name="adj"/>
              </a:avLst>
            </a:prstGeom>
            <a:solidFill>
              <a:srgbClr val="6AE7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6AE7FF"/>
                </a:solidFill>
                <a:cs typeface="+mn-ea"/>
                <a:sym typeface="+mn-lt"/>
              </a:endParaRPr>
            </a:p>
          </p:txBody>
        </p:sp>
      </p:grpSp>
    </p:spTree>
    <p:extLst>
      <p:ext uri="{BB962C8B-B14F-4D97-AF65-F5344CB8AC3E}">
        <p14:creationId val="1763109096"/>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 presetSubtype="0">
                                  <p:stCondLst>
                                    <p:cond delay="0"/>
                                  </p:stCondLst>
                                  <p:childTnLst>
                                    <p:set>
                                      <p:cBhvr>
                                        <p:cTn dur="1" fill="hold" id="6">
                                          <p:stCondLst>
                                            <p:cond delay="0"/>
                                          </p:stCondLst>
                                        </p:cTn>
                                        <p:tgtEl>
                                          <p:spTgt spid="8"/>
                                        </p:tgtEl>
                                        <p:attrNameLst>
                                          <p:attrName>style.visibility</p:attrName>
                                        </p:attrNameLst>
                                      </p:cBhvr>
                                      <p:to>
                                        <p:strVal val="visible"/>
                                      </p:to>
                                    </p:set>
                                  </p:childTnLst>
                                </p:cTn>
                              </p:par>
                              <p:par>
                                <p:cTn fill="hold" grpId="1" id="7" nodeType="withEffect" presetClass="exit" presetID="1" presetSubtype="0">
                                  <p:stCondLst>
                                    <p:cond delay="250"/>
                                  </p:stCondLst>
                                  <p:childTnLst>
                                    <p:set>
                                      <p:cBhvr>
                                        <p:cTn dur="1" fill="hold" id="8">
                                          <p:stCondLst>
                                            <p:cond delay="0"/>
                                          </p:stCondLst>
                                        </p:cTn>
                                        <p:tgtEl>
                                          <p:spTgt spid="8"/>
                                        </p:tgtEl>
                                        <p:attrNameLst>
                                          <p:attrName>style.visibility</p:attrName>
                                        </p:attrNameLst>
                                      </p:cBhvr>
                                      <p:to>
                                        <p:strVal val="hidden"/>
                                      </p:to>
                                    </p:set>
                                  </p:childTnLst>
                                </p:cTn>
                              </p:par>
                              <p:par>
                                <p:cTn fill="hold" grpId="2" id="9" nodeType="withEffect" presetClass="entr" presetID="1" presetSubtype="0">
                                  <p:stCondLst>
                                    <p:cond delay="500"/>
                                  </p:stCondLst>
                                  <p:childTnLst>
                                    <p:set>
                                      <p:cBhvr>
                                        <p:cTn dur="1" fill="hold" id="10">
                                          <p:stCondLst>
                                            <p:cond delay="0"/>
                                          </p:stCondLst>
                                        </p:cTn>
                                        <p:tgtEl>
                                          <p:spTgt spid="8"/>
                                        </p:tgtEl>
                                        <p:attrNameLst>
                                          <p:attrName>style.visibility</p:attrName>
                                        </p:attrNameLst>
                                      </p:cBhvr>
                                      <p:to>
                                        <p:strVal val="visible"/>
                                      </p:to>
                                    </p:set>
                                  </p:childTnLst>
                                </p:cTn>
                              </p:par>
                              <p:par>
                                <p:cTn fill="hold" grpId="3" id="11" nodeType="withEffect" presetClass="exit" presetID="1" presetSubtype="0">
                                  <p:stCondLst>
                                    <p:cond delay="750"/>
                                  </p:stCondLst>
                                  <p:childTnLst>
                                    <p:set>
                                      <p:cBhvr>
                                        <p:cTn dur="1" fill="hold" id="12">
                                          <p:stCondLst>
                                            <p:cond delay="0"/>
                                          </p:stCondLst>
                                        </p:cTn>
                                        <p:tgtEl>
                                          <p:spTgt spid="8"/>
                                        </p:tgtEl>
                                        <p:attrNameLst>
                                          <p:attrName>style.visibility</p:attrName>
                                        </p:attrNameLst>
                                      </p:cBhvr>
                                      <p:to>
                                        <p:strVal val="hidden"/>
                                      </p:to>
                                    </p:set>
                                  </p:childTnLst>
                                </p:cTn>
                              </p:par>
                              <p:par>
                                <p:cTn fill="hold" grpId="4" id="13" nodeType="withEffect" presetClass="entr" presetID="1" presetSubtype="0">
                                  <p:stCondLst>
                                    <p:cond delay="1000"/>
                                  </p:stCondLst>
                                  <p:childTnLst>
                                    <p:set>
                                      <p:cBhvr>
                                        <p:cTn dur="1" fill="hold" id="14">
                                          <p:stCondLst>
                                            <p:cond delay="0"/>
                                          </p:stCondLst>
                                        </p:cTn>
                                        <p:tgtEl>
                                          <p:spTgt spid="8"/>
                                        </p:tgtEl>
                                        <p:attrNameLst>
                                          <p:attrName>style.visibility</p:attrName>
                                        </p:attrNameLst>
                                      </p:cBhvr>
                                      <p:to>
                                        <p:strVal val="visible"/>
                                      </p:to>
                                    </p:set>
                                  </p:childTnLst>
                                </p:cTn>
                              </p:par>
                            </p:childTnLst>
                          </p:cTn>
                        </p:par>
                        <p:par>
                          <p:cTn fill="hold" id="15" nodeType="afterGroup">
                            <p:stCondLst>
                              <p:cond delay="1001"/>
                            </p:stCondLst>
                            <p:childTnLst>
                              <p:par>
                                <p:cTn fill="hold" grpId="0" id="16" nodeType="afterEffect" presetClass="entr" presetID="22" presetSubtype="1">
                                  <p:stCondLst>
                                    <p:cond delay="0"/>
                                  </p:stCondLst>
                                  <p:childTnLst>
                                    <p:set>
                                      <p:cBhvr>
                                        <p:cTn dur="1" fill="hold" id="17">
                                          <p:stCondLst>
                                            <p:cond delay="0"/>
                                          </p:stCondLst>
                                        </p:cTn>
                                        <p:tgtEl>
                                          <p:spTgt spid="9"/>
                                        </p:tgtEl>
                                        <p:attrNameLst>
                                          <p:attrName>style.visibility</p:attrName>
                                        </p:attrNameLst>
                                      </p:cBhvr>
                                      <p:to>
                                        <p:strVal val="visible"/>
                                      </p:to>
                                    </p:set>
                                    <p:animEffect filter="wipe(up)" transition="in">
                                      <p:cBhvr>
                                        <p:cTn dur="1000" id="18"/>
                                        <p:tgtEl>
                                          <p:spTgt spid="9"/>
                                        </p:tgtEl>
                                      </p:cBhvr>
                                    </p:animEffect>
                                  </p:childTnLst>
                                </p:cTn>
                              </p:par>
                            </p:childTnLst>
                          </p:cTn>
                        </p:par>
                        <p:par>
                          <p:cTn fill="hold" id="19" nodeType="afterGroup">
                            <p:stCondLst>
                              <p:cond delay="2001"/>
                            </p:stCondLst>
                            <p:childTnLst>
                              <p:par>
                                <p:cTn fill="hold" id="20" nodeType="afterEffect" presetClass="entr" presetID="20" presetSubtype="0">
                                  <p:stCondLst>
                                    <p:cond delay="0"/>
                                  </p:stCondLst>
                                  <p:childTnLst>
                                    <p:set>
                                      <p:cBhvr>
                                        <p:cTn dur="1" fill="hold" id="21">
                                          <p:stCondLst>
                                            <p:cond delay="0"/>
                                          </p:stCondLst>
                                        </p:cTn>
                                        <p:tgtEl>
                                          <p:spTgt spid="10"/>
                                        </p:tgtEl>
                                        <p:attrNameLst>
                                          <p:attrName>style.visibility</p:attrName>
                                        </p:attrNameLst>
                                      </p:cBhvr>
                                      <p:to>
                                        <p:strVal val="visible"/>
                                      </p:to>
                                    </p:set>
                                    <p:animEffect filter="wedge" transition="in">
                                      <p:cBhvr>
                                        <p:cTn dur="500" id="22"/>
                                        <p:tgtEl>
                                          <p:spTgt spid="1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1" spid="8"/>
      <p:bldP grpId="2" spid="8"/>
      <p:bldP grpId="3" spid="8"/>
      <p:bldP grpId="4" spid="8"/>
      <p:bldP grpId="0" spid="9"/>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 1"/>
          <p:cNvGrpSpPr/>
          <p:nvPr/>
        </p:nvGrpSpPr>
        <p:grpSpPr>
          <a:xfrm>
            <a:off x="489243" y="377194"/>
            <a:ext cx="3033448" cy="606425"/>
            <a:chOff x="489242" y="377190"/>
            <a:chExt cx="3033448" cy="606425"/>
          </a:xfrm>
        </p:grpSpPr>
        <p:grpSp>
          <p:nvGrpSpPr>
            <p:cNvPr id="3" name="组合 3"/>
            <p:cNvGrpSpPr/>
            <p:nvPr/>
          </p:nvGrpSpPr>
          <p:grpSpPr>
            <a:xfrm>
              <a:off x="489242" y="377190"/>
              <a:ext cx="606425" cy="606425"/>
              <a:chOff x="2089" y="2413"/>
              <a:chExt cx="1152" cy="1152"/>
            </a:xfrm>
          </p:grpSpPr>
          <p:sp>
            <p:nvSpPr>
              <p:cNvPr id="5" name="椭圆 4"/>
              <p:cNvSpPr/>
              <p:nvPr/>
            </p:nvSpPr>
            <p:spPr>
              <a:xfrm>
                <a:off x="2089" y="2413"/>
                <a:ext cx="1152" cy="1152"/>
              </a:xfrm>
              <a:prstGeom prst="ellipse">
                <a:avLst/>
              </a:prstGeom>
              <a:solidFill>
                <a:srgbClr val="6AE7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椭圆 5"/>
              <p:cNvSpPr/>
              <p:nvPr/>
            </p:nvSpPr>
            <p:spPr>
              <a:xfrm>
                <a:off x="2237" y="2562"/>
                <a:ext cx="855" cy="855"/>
              </a:xfrm>
              <a:prstGeom prst="ellipse">
                <a:avLst/>
              </a:prstGeom>
              <a:gradFill>
                <a:gsLst>
                  <a:gs pos="0">
                    <a:srgbClr val="5FD4D5"/>
                  </a:gs>
                  <a:gs pos="92000">
                    <a:srgbClr val="43A2C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2400">
                    <a:cs typeface="+mn-ea"/>
                    <a:sym typeface="+mn-lt"/>
                  </a:rPr>
                  <a:t>4</a:t>
                </a:r>
              </a:p>
            </p:txBody>
          </p:sp>
        </p:grpSp>
        <p:sp>
          <p:nvSpPr>
            <p:cNvPr id="4" name="文本框 3"/>
            <p:cNvSpPr txBox="1"/>
            <p:nvPr/>
          </p:nvSpPr>
          <p:spPr>
            <a:xfrm>
              <a:off x="1095668" y="481330"/>
              <a:ext cx="2427022" cy="396240"/>
            </a:xfrm>
            <a:prstGeom prst="rect">
              <a:avLst/>
            </a:prstGeom>
            <a:noFill/>
          </p:spPr>
          <p:txBody>
            <a:bodyPr rtlCol="0" wrap="square">
              <a:spAutoFit/>
            </a:bodyPr>
            <a:lstStyle/>
            <a:p>
              <a:r>
                <a:rPr altLang="en-US" b="1" lang="zh-CN" smtClean="0" sz="2000">
                  <a:gradFill>
                    <a:gsLst>
                      <a:gs pos="0">
                        <a:srgbClr val="5FD4D5"/>
                      </a:gs>
                      <a:gs pos="92000">
                        <a:srgbClr val="43A2C2"/>
                      </a:gs>
                    </a:gsLst>
                    <a:lin ang="5400000" scaled="1"/>
                  </a:gradFill>
                  <a:cs typeface="+mn-ea"/>
                  <a:sym typeface="+mn-lt"/>
                </a:rPr>
                <a:t>特征和构成</a:t>
              </a:r>
            </a:p>
          </p:txBody>
        </p:sp>
      </p:grpSp>
      <p:sp>
        <p:nvSpPr>
          <p:cNvPr id="7" name="文本框 6">
            <a:extLst>
              <a:ext uri="{FF2B5EF4-FFF2-40B4-BE49-F238E27FC236}">
                <a16:creationId xmlns:a16="http://schemas.microsoft.com/office/drawing/2014/main" id="{78444E73-073B-4817-9735-B0EC4E78346C}"/>
              </a:ext>
            </a:extLst>
          </p:cNvPr>
          <p:cNvSpPr txBox="1"/>
          <p:nvPr/>
        </p:nvSpPr>
        <p:spPr>
          <a:xfrm>
            <a:off x="1095670" y="1330678"/>
            <a:ext cx="1643380" cy="493776"/>
          </a:xfrm>
          <a:prstGeom prst="rect">
            <a:avLst/>
          </a:prstGeom>
          <a:noFill/>
        </p:spPr>
        <p:txBody>
          <a:bodyPr rtlCol="0" wrap="none">
            <a:spAutoFit/>
          </a:bodyPr>
          <a:lstStyle/>
          <a:p>
            <a:pPr indent="-342900" marL="342900">
              <a:lnSpc>
                <a:spcPct val="120000"/>
              </a:lnSpc>
              <a:buFont charset="2" typeface="Wingdings"/>
              <a:buChar char="n"/>
            </a:pPr>
            <a:r>
              <a:rPr altLang="en-US" b="1" lang="zh-CN" sz="2200">
                <a:gradFill>
                  <a:gsLst>
                    <a:gs pos="0">
                      <a:srgbClr val="5FD4D5"/>
                    </a:gs>
                    <a:gs pos="99000">
                      <a:srgbClr val="43A2C2"/>
                    </a:gs>
                  </a:gsLst>
                  <a:lin ang="5400000" scaled="1"/>
                </a:gradFill>
                <a:cs typeface="+mn-ea"/>
                <a:sym typeface="+mn-lt"/>
              </a:rPr>
              <a:t>语音识别</a:t>
            </a:r>
          </a:p>
        </p:txBody>
      </p:sp>
      <p:sp>
        <p:nvSpPr>
          <p:cNvPr id="8" name="文本框 7">
            <a:extLst>
              <a:ext uri="{FF2B5EF4-FFF2-40B4-BE49-F238E27FC236}">
                <a16:creationId xmlns:a16="http://schemas.microsoft.com/office/drawing/2014/main" id="{CFCDB4A9-EF71-4223-9F8E-199F2F4DD046}"/>
              </a:ext>
            </a:extLst>
          </p:cNvPr>
          <p:cNvSpPr txBox="1"/>
          <p:nvPr/>
        </p:nvSpPr>
        <p:spPr>
          <a:xfrm>
            <a:off x="1095667" y="1865119"/>
            <a:ext cx="4013200" cy="518160"/>
          </a:xfrm>
          <a:prstGeom prst="rect">
            <a:avLst/>
          </a:prstGeom>
          <a:noFill/>
          <a:ln w="6350">
            <a:solidFill>
              <a:srgbClr val="5FD4D5"/>
            </a:solidFill>
            <a:prstDash val="lgDash"/>
          </a:ln>
        </p:spPr>
        <p:txBody>
          <a:bodyPr rtlCol="0" wrap="square">
            <a:spAutoFit/>
          </a:bodyPr>
          <a:lstStyle/>
          <a:p>
            <a:r>
              <a:rPr altLang="en-US" lang="zh-CN" sz="1400">
                <a:gradFill>
                  <a:gsLst>
                    <a:gs pos="0">
                      <a:srgbClr val="5FD4D5"/>
                    </a:gs>
                    <a:gs pos="99000">
                      <a:srgbClr val="43A2C2"/>
                    </a:gs>
                  </a:gsLst>
                  <a:lin ang="5400000" scaled="1"/>
                </a:gradFill>
                <a:cs typeface="+mn-ea"/>
                <a:sym typeface="+mn-lt"/>
              </a:rPr>
              <a:t>多场景语音服务支持专家，让你的设备长上耳朵，让你的设备开口说话</a:t>
            </a:r>
          </a:p>
        </p:txBody>
      </p:sp>
      <p:sp>
        <p:nvSpPr>
          <p:cNvPr id="9" name="文本框 8">
            <a:extLst>
              <a:ext uri="{FF2B5EF4-FFF2-40B4-BE49-F238E27FC236}">
                <a16:creationId xmlns:a16="http://schemas.microsoft.com/office/drawing/2014/main" id="{78B6FE90-66D0-4A57-B825-7CBE6692FBF3}"/>
              </a:ext>
            </a:extLst>
          </p:cNvPr>
          <p:cNvSpPr txBox="1"/>
          <p:nvPr/>
        </p:nvSpPr>
        <p:spPr>
          <a:xfrm>
            <a:off x="6813846" y="1344966"/>
            <a:ext cx="1643380" cy="493776"/>
          </a:xfrm>
          <a:prstGeom prst="rect">
            <a:avLst/>
          </a:prstGeom>
          <a:noFill/>
        </p:spPr>
        <p:txBody>
          <a:bodyPr rtlCol="0" wrap="none">
            <a:spAutoFit/>
          </a:bodyPr>
          <a:lstStyle/>
          <a:p>
            <a:pPr indent="-342900" marL="342900">
              <a:lnSpc>
                <a:spcPct val="120000"/>
              </a:lnSpc>
              <a:buFont charset="2" typeface="Wingdings"/>
              <a:buChar char="n"/>
            </a:pPr>
            <a:r>
              <a:rPr altLang="en-US" b="1" lang="zh-CN" sz="2200">
                <a:gradFill>
                  <a:gsLst>
                    <a:gs pos="0">
                      <a:srgbClr val="5FD4D5"/>
                    </a:gs>
                    <a:gs pos="99000">
                      <a:srgbClr val="43A2C2"/>
                    </a:gs>
                  </a:gsLst>
                  <a:lin ang="5400000" scaled="1"/>
                </a:gradFill>
                <a:cs typeface="+mn-ea"/>
                <a:sym typeface="+mn-lt"/>
              </a:rPr>
              <a:t>文字识别</a:t>
            </a:r>
          </a:p>
        </p:txBody>
      </p:sp>
      <p:sp>
        <p:nvSpPr>
          <p:cNvPr id="10" name="文本框 9">
            <a:extLst>
              <a:ext uri="{FF2B5EF4-FFF2-40B4-BE49-F238E27FC236}">
                <a16:creationId xmlns:a16="http://schemas.microsoft.com/office/drawing/2014/main" id="{F6D6AF1B-E939-4D94-9247-7DFFCBFFF5D7}"/>
              </a:ext>
            </a:extLst>
          </p:cNvPr>
          <p:cNvSpPr txBox="1"/>
          <p:nvPr/>
        </p:nvSpPr>
        <p:spPr>
          <a:xfrm>
            <a:off x="6813842" y="1879407"/>
            <a:ext cx="4013200" cy="518160"/>
          </a:xfrm>
          <a:prstGeom prst="rect">
            <a:avLst/>
          </a:prstGeom>
          <a:noFill/>
          <a:ln w="6350">
            <a:solidFill>
              <a:srgbClr val="5FD4D5"/>
            </a:solidFill>
            <a:prstDash val="lgDash"/>
          </a:ln>
        </p:spPr>
        <p:txBody>
          <a:bodyPr rtlCol="0" wrap="square">
            <a:spAutoFit/>
          </a:bodyPr>
          <a:lstStyle/>
          <a:p>
            <a:r>
              <a:rPr altLang="en-US" lang="zh-CN" sz="1400">
                <a:gradFill>
                  <a:gsLst>
                    <a:gs pos="0">
                      <a:srgbClr val="5FD4D5"/>
                    </a:gs>
                    <a:gs pos="99000">
                      <a:srgbClr val="43A2C2"/>
                    </a:gs>
                  </a:gsLst>
                  <a:lin ang="5400000" scaled="1"/>
                </a:gradFill>
                <a:cs typeface="+mn-ea"/>
                <a:sym typeface="+mn-lt"/>
              </a:rPr>
              <a:t>依托业界领先的深度学习技术，提供了自然场景下整图文字检测、定位、识别等功能</a:t>
            </a:r>
          </a:p>
        </p:txBody>
      </p:sp>
      <p:sp>
        <p:nvSpPr>
          <p:cNvPr id="11" name="文本框 10">
            <a:extLst>
              <a:ext uri="{FF2B5EF4-FFF2-40B4-BE49-F238E27FC236}">
                <a16:creationId xmlns:a16="http://schemas.microsoft.com/office/drawing/2014/main" id="{46A79A10-4F85-4034-AF2F-26DF1951FF3A}"/>
              </a:ext>
            </a:extLst>
          </p:cNvPr>
          <p:cNvSpPr txBox="1"/>
          <p:nvPr/>
        </p:nvSpPr>
        <p:spPr>
          <a:xfrm>
            <a:off x="1124245" y="2824516"/>
            <a:ext cx="1643380" cy="493776"/>
          </a:xfrm>
          <a:prstGeom prst="rect">
            <a:avLst/>
          </a:prstGeom>
          <a:noFill/>
        </p:spPr>
        <p:txBody>
          <a:bodyPr rtlCol="0" wrap="none">
            <a:spAutoFit/>
          </a:bodyPr>
          <a:lstStyle/>
          <a:p>
            <a:pPr indent="-342900" marL="342900">
              <a:lnSpc>
                <a:spcPct val="120000"/>
              </a:lnSpc>
              <a:buFont charset="2" typeface="Wingdings"/>
              <a:buChar char="n"/>
            </a:pPr>
            <a:r>
              <a:rPr altLang="en-US" b="1" lang="zh-CN" sz="2200">
                <a:gradFill>
                  <a:gsLst>
                    <a:gs pos="0">
                      <a:srgbClr val="5FD4D5"/>
                    </a:gs>
                    <a:gs pos="99000">
                      <a:srgbClr val="43A2C2"/>
                    </a:gs>
                  </a:gsLst>
                  <a:lin ang="5400000" scaled="1"/>
                </a:gradFill>
                <a:cs typeface="+mn-ea"/>
                <a:sym typeface="+mn-lt"/>
              </a:rPr>
              <a:t>人脸识别</a:t>
            </a:r>
          </a:p>
        </p:txBody>
      </p:sp>
      <p:sp>
        <p:nvSpPr>
          <p:cNvPr id="12" name="文本框 11">
            <a:extLst>
              <a:ext uri="{FF2B5EF4-FFF2-40B4-BE49-F238E27FC236}">
                <a16:creationId xmlns:a16="http://schemas.microsoft.com/office/drawing/2014/main" id="{24F17B5D-9E92-45A0-8137-2EB05F984CCB}"/>
              </a:ext>
            </a:extLst>
          </p:cNvPr>
          <p:cNvSpPr txBox="1"/>
          <p:nvPr/>
        </p:nvSpPr>
        <p:spPr>
          <a:xfrm>
            <a:off x="1124243" y="3358957"/>
            <a:ext cx="4013200" cy="731520"/>
          </a:xfrm>
          <a:prstGeom prst="rect">
            <a:avLst/>
          </a:prstGeom>
          <a:noFill/>
          <a:ln w="6350">
            <a:solidFill>
              <a:srgbClr val="5FD4D5"/>
            </a:solidFill>
            <a:prstDash val="lgDash"/>
          </a:ln>
        </p:spPr>
        <p:txBody>
          <a:bodyPr rtlCol="0" wrap="square">
            <a:spAutoFit/>
          </a:bodyPr>
          <a:lstStyle/>
          <a:p>
            <a:r>
              <a:rPr altLang="en-US" lang="zh-CN" sz="1400">
                <a:gradFill>
                  <a:gsLst>
                    <a:gs pos="0">
                      <a:srgbClr val="5FD4D5"/>
                    </a:gs>
                    <a:gs pos="99000">
                      <a:srgbClr val="43A2C2"/>
                    </a:gs>
                  </a:gsLst>
                  <a:lin ang="5400000" scaled="1"/>
                </a:gradFill>
                <a:cs typeface="+mn-ea"/>
                <a:sym typeface="+mn-lt"/>
              </a:rPr>
              <a:t>基于智能人脸分析算法，提供人脸检测、人脸识别、关键点定位、属性识别和活体检测等一整套技术方案</a:t>
            </a:r>
          </a:p>
        </p:txBody>
      </p:sp>
      <p:sp>
        <p:nvSpPr>
          <p:cNvPr id="13" name="文本框 12">
            <a:extLst>
              <a:ext uri="{FF2B5EF4-FFF2-40B4-BE49-F238E27FC236}">
                <a16:creationId xmlns:a16="http://schemas.microsoft.com/office/drawing/2014/main" id="{DA11BDA2-3F02-444B-B2D7-6A9AC30CA103}"/>
              </a:ext>
            </a:extLst>
          </p:cNvPr>
          <p:cNvSpPr txBox="1"/>
          <p:nvPr/>
        </p:nvSpPr>
        <p:spPr>
          <a:xfrm>
            <a:off x="6813846" y="2824516"/>
            <a:ext cx="1643380" cy="493776"/>
          </a:xfrm>
          <a:prstGeom prst="rect">
            <a:avLst/>
          </a:prstGeom>
          <a:noFill/>
        </p:spPr>
        <p:txBody>
          <a:bodyPr rtlCol="0" wrap="none">
            <a:spAutoFit/>
          </a:bodyPr>
          <a:lstStyle/>
          <a:p>
            <a:pPr indent="-342900" marL="342900">
              <a:lnSpc>
                <a:spcPct val="120000"/>
              </a:lnSpc>
              <a:buFont charset="2" typeface="Wingdings"/>
              <a:buChar char="n"/>
            </a:pPr>
            <a:r>
              <a:rPr altLang="en-US" b="1" lang="zh-CN" sz="2200">
                <a:gradFill>
                  <a:gsLst>
                    <a:gs pos="0">
                      <a:srgbClr val="5FD4D5"/>
                    </a:gs>
                    <a:gs pos="99000">
                      <a:srgbClr val="43A2C2"/>
                    </a:gs>
                  </a:gsLst>
                  <a:lin ang="5400000" scaled="1"/>
                </a:gradFill>
                <a:cs typeface="+mn-ea"/>
                <a:sym typeface="+mn-lt"/>
              </a:rPr>
              <a:t>深度学习</a:t>
            </a:r>
          </a:p>
        </p:txBody>
      </p:sp>
      <p:sp>
        <p:nvSpPr>
          <p:cNvPr id="14" name="文本框 13">
            <a:extLst>
              <a:ext uri="{FF2B5EF4-FFF2-40B4-BE49-F238E27FC236}">
                <a16:creationId xmlns:a16="http://schemas.microsoft.com/office/drawing/2014/main" id="{3D4D28A8-B7F6-4831-A2A5-46D80AC9BBE6}"/>
              </a:ext>
            </a:extLst>
          </p:cNvPr>
          <p:cNvSpPr txBox="1"/>
          <p:nvPr/>
        </p:nvSpPr>
        <p:spPr>
          <a:xfrm>
            <a:off x="6813842" y="3358957"/>
            <a:ext cx="4013200" cy="731520"/>
          </a:xfrm>
          <a:prstGeom prst="rect">
            <a:avLst/>
          </a:prstGeom>
          <a:noFill/>
          <a:ln w="6350">
            <a:solidFill>
              <a:srgbClr val="5FD4D5"/>
            </a:solidFill>
            <a:prstDash val="lgDash"/>
          </a:ln>
        </p:spPr>
        <p:txBody>
          <a:bodyPr rtlCol="0" wrap="square">
            <a:spAutoFit/>
          </a:bodyPr>
          <a:lstStyle/>
          <a:p>
            <a:r>
              <a:rPr altLang="en-US" lang="zh-CN" sz="1400">
                <a:gradFill>
                  <a:gsLst>
                    <a:gs pos="0">
                      <a:srgbClr val="5FD4D5"/>
                    </a:gs>
                    <a:gs pos="99000">
                      <a:srgbClr val="43A2C2"/>
                    </a:gs>
                  </a:gsLst>
                  <a:lin ang="5400000" scaled="1"/>
                </a:gradFill>
                <a:cs typeface="+mn-ea"/>
                <a:sym typeface="+mn-lt"/>
              </a:rPr>
              <a:t>针对海量数据提供的云端托管的分布式深度学习平台，助力客户轻松使用深度学习技术，打造智能应用和服务</a:t>
            </a:r>
          </a:p>
        </p:txBody>
      </p:sp>
      <p:sp>
        <p:nvSpPr>
          <p:cNvPr id="15" name="文本框 14">
            <a:extLst>
              <a:ext uri="{FF2B5EF4-FFF2-40B4-BE49-F238E27FC236}">
                <a16:creationId xmlns:a16="http://schemas.microsoft.com/office/drawing/2014/main" id="{3E792B14-3AD4-4736-BF1B-44B287FD7CC8}"/>
              </a:ext>
            </a:extLst>
          </p:cNvPr>
          <p:cNvSpPr txBox="1"/>
          <p:nvPr/>
        </p:nvSpPr>
        <p:spPr>
          <a:xfrm>
            <a:off x="1124245" y="4304066"/>
            <a:ext cx="1643380" cy="493776"/>
          </a:xfrm>
          <a:prstGeom prst="rect">
            <a:avLst/>
          </a:prstGeom>
          <a:noFill/>
        </p:spPr>
        <p:txBody>
          <a:bodyPr rtlCol="0" wrap="none">
            <a:spAutoFit/>
          </a:bodyPr>
          <a:lstStyle/>
          <a:p>
            <a:pPr indent="-342900" marL="342900">
              <a:lnSpc>
                <a:spcPct val="120000"/>
              </a:lnSpc>
              <a:buFont charset="2" typeface="Wingdings"/>
              <a:buChar char="n"/>
            </a:pPr>
            <a:r>
              <a:rPr altLang="en-US" b="1" lang="zh-CN" sz="2200">
                <a:gradFill>
                  <a:gsLst>
                    <a:gs pos="0">
                      <a:srgbClr val="5FD4D5"/>
                    </a:gs>
                    <a:gs pos="99000">
                      <a:srgbClr val="43A2C2"/>
                    </a:gs>
                  </a:gsLst>
                  <a:lin ang="5400000" scaled="1"/>
                </a:gradFill>
                <a:cs typeface="+mn-ea"/>
                <a:sym typeface="+mn-lt"/>
              </a:rPr>
              <a:t>机器学习</a:t>
            </a:r>
          </a:p>
        </p:txBody>
      </p:sp>
      <p:sp>
        <p:nvSpPr>
          <p:cNvPr id="16" name="文本框 15">
            <a:extLst>
              <a:ext uri="{FF2B5EF4-FFF2-40B4-BE49-F238E27FC236}">
                <a16:creationId xmlns:a16="http://schemas.microsoft.com/office/drawing/2014/main" id="{8D0ED468-F44B-41C7-9E1B-4857E390DA36}"/>
              </a:ext>
            </a:extLst>
          </p:cNvPr>
          <p:cNvSpPr txBox="1"/>
          <p:nvPr/>
        </p:nvSpPr>
        <p:spPr>
          <a:xfrm>
            <a:off x="1124243" y="4838507"/>
            <a:ext cx="4013200" cy="518160"/>
          </a:xfrm>
          <a:prstGeom prst="rect">
            <a:avLst/>
          </a:prstGeom>
          <a:noFill/>
          <a:ln w="6350">
            <a:solidFill>
              <a:srgbClr val="5FD4D5"/>
            </a:solidFill>
            <a:prstDash val="lgDash"/>
          </a:ln>
        </p:spPr>
        <p:txBody>
          <a:bodyPr rtlCol="0" wrap="square">
            <a:spAutoFit/>
          </a:bodyPr>
          <a:lstStyle/>
          <a:p>
            <a:r>
              <a:rPr altLang="en-US" lang="zh-CN" sz="1400">
                <a:gradFill>
                  <a:gsLst>
                    <a:gs pos="0">
                      <a:srgbClr val="5FD4D5"/>
                    </a:gs>
                    <a:gs pos="99000">
                      <a:srgbClr val="43A2C2"/>
                    </a:gs>
                  </a:gsLst>
                  <a:lin ang="5400000" scaled="1"/>
                </a:gradFill>
                <a:cs typeface="+mn-ea"/>
                <a:sym typeface="+mn-lt"/>
              </a:rPr>
              <a:t>基于内部应用多年的机器学习算法库，提供实用的行业大数据解决方案</a:t>
            </a:r>
          </a:p>
        </p:txBody>
      </p:sp>
      <p:sp>
        <p:nvSpPr>
          <p:cNvPr id="17" name="文本框 16">
            <a:extLst>
              <a:ext uri="{FF2B5EF4-FFF2-40B4-BE49-F238E27FC236}">
                <a16:creationId xmlns:a16="http://schemas.microsoft.com/office/drawing/2014/main" id="{64B5B99A-99FF-40B9-A390-17527ED5283A}"/>
              </a:ext>
            </a:extLst>
          </p:cNvPr>
          <p:cNvSpPr txBox="1"/>
          <p:nvPr/>
        </p:nvSpPr>
        <p:spPr>
          <a:xfrm>
            <a:off x="6813846" y="4304066"/>
            <a:ext cx="1643380" cy="493776"/>
          </a:xfrm>
          <a:prstGeom prst="rect">
            <a:avLst/>
          </a:prstGeom>
          <a:noFill/>
        </p:spPr>
        <p:txBody>
          <a:bodyPr rtlCol="0" wrap="none">
            <a:spAutoFit/>
          </a:bodyPr>
          <a:lstStyle/>
          <a:p>
            <a:pPr indent="-342900" marL="342900">
              <a:lnSpc>
                <a:spcPct val="120000"/>
              </a:lnSpc>
              <a:buFont charset="2" typeface="Wingdings"/>
              <a:buChar char="n"/>
            </a:pPr>
            <a:r>
              <a:rPr altLang="en-US" b="1" lang="zh-CN" sz="2200">
                <a:gradFill>
                  <a:gsLst>
                    <a:gs pos="0">
                      <a:srgbClr val="5FD4D5"/>
                    </a:gs>
                    <a:gs pos="99000">
                      <a:srgbClr val="43A2C2"/>
                    </a:gs>
                  </a:gsLst>
                  <a:lin ang="5400000" scaled="1"/>
                </a:gradFill>
                <a:cs typeface="+mn-ea"/>
                <a:sym typeface="+mn-lt"/>
              </a:rPr>
              <a:t>自然语言</a:t>
            </a:r>
          </a:p>
        </p:txBody>
      </p:sp>
      <p:sp>
        <p:nvSpPr>
          <p:cNvPr id="18" name="文本框 17">
            <a:extLst>
              <a:ext uri="{FF2B5EF4-FFF2-40B4-BE49-F238E27FC236}">
                <a16:creationId xmlns:a16="http://schemas.microsoft.com/office/drawing/2014/main" id="{D53B747B-F8F2-48D3-AD5E-761B26FA6F78}"/>
              </a:ext>
            </a:extLst>
          </p:cNvPr>
          <p:cNvSpPr txBox="1"/>
          <p:nvPr/>
        </p:nvSpPr>
        <p:spPr>
          <a:xfrm>
            <a:off x="6813842" y="4838506"/>
            <a:ext cx="4013200" cy="731520"/>
          </a:xfrm>
          <a:prstGeom prst="rect">
            <a:avLst/>
          </a:prstGeom>
          <a:noFill/>
          <a:ln w="6350">
            <a:solidFill>
              <a:srgbClr val="5FD4D5"/>
            </a:solidFill>
            <a:prstDash val="lgDash"/>
          </a:ln>
        </p:spPr>
        <p:txBody>
          <a:bodyPr rtlCol="0" wrap="square">
            <a:spAutoFit/>
          </a:bodyPr>
          <a:lstStyle/>
          <a:p>
            <a:r>
              <a:rPr altLang="en-US" lang="zh-CN" sz="1400">
                <a:gradFill>
                  <a:gsLst>
                    <a:gs pos="0">
                      <a:srgbClr val="5FD4D5"/>
                    </a:gs>
                    <a:gs pos="99000">
                      <a:srgbClr val="43A2C2"/>
                    </a:gs>
                  </a:gsLst>
                  <a:lin ang="5400000" scaled="1"/>
                </a:gradFill>
                <a:cs typeface="+mn-ea"/>
                <a:sym typeface="+mn-lt"/>
              </a:rPr>
              <a:t>基于自然语言处理技术，对人类自然语言进行分析、理解、生成、翻译，实现自然的人机对话交互</a:t>
            </a:r>
          </a:p>
        </p:txBody>
      </p:sp>
    </p:spTree>
    <p:extLst>
      <p:ext uri="{BB962C8B-B14F-4D97-AF65-F5344CB8AC3E}">
        <p14:creationId val="1595445814"/>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0"/>
                                  </p:stCondLst>
                                  <p:childTnLst>
                                    <p:set>
                                      <p:cBhvr>
                                        <p:cTn dur="1" fill="hold" id="6">
                                          <p:stCondLst>
                                            <p:cond delay="0"/>
                                          </p:stCondLst>
                                        </p:cTn>
                                        <p:tgtEl>
                                          <p:spTgt spid="7"/>
                                        </p:tgtEl>
                                        <p:attrNameLst>
                                          <p:attrName>style.visibility</p:attrName>
                                        </p:attrNameLst>
                                      </p:cBhvr>
                                      <p:to>
                                        <p:strVal val="visible"/>
                                      </p:to>
                                    </p:set>
                                    <p:animEffect filter="wipe(left)" transition="in">
                                      <p:cBhvr>
                                        <p:cTn dur="500" id="7"/>
                                        <p:tgtEl>
                                          <p:spTgt spid="7"/>
                                        </p:tgtEl>
                                      </p:cBhvr>
                                    </p:animEffect>
                                  </p:childTnLst>
                                </p:cTn>
                              </p:par>
                            </p:childTnLst>
                          </p:cTn>
                        </p:par>
                        <p:par>
                          <p:cTn fill="hold" id="8" nodeType="afterGroup">
                            <p:stCondLst>
                              <p:cond delay="500"/>
                            </p:stCondLst>
                            <p:childTnLst>
                              <p:par>
                                <p:cTn fill="hold" grpId="0" id="9" nodeType="afterEffect" presetClass="entr" presetID="14" presetSubtype="10">
                                  <p:stCondLst>
                                    <p:cond delay="0"/>
                                  </p:stCondLst>
                                  <p:childTnLst>
                                    <p:set>
                                      <p:cBhvr>
                                        <p:cTn dur="1" fill="hold" id="10">
                                          <p:stCondLst>
                                            <p:cond delay="0"/>
                                          </p:stCondLst>
                                        </p:cTn>
                                        <p:tgtEl>
                                          <p:spTgt spid="8"/>
                                        </p:tgtEl>
                                        <p:attrNameLst>
                                          <p:attrName>style.visibility</p:attrName>
                                        </p:attrNameLst>
                                      </p:cBhvr>
                                      <p:to>
                                        <p:strVal val="visible"/>
                                      </p:to>
                                    </p:set>
                                    <p:animEffect filter="randombar(horizontal)" transition="in">
                                      <p:cBhvr>
                                        <p:cTn dur="500" id="11"/>
                                        <p:tgtEl>
                                          <p:spTgt spid="8"/>
                                        </p:tgtEl>
                                      </p:cBhvr>
                                    </p:animEffect>
                                  </p:childTnLst>
                                </p:cTn>
                              </p:par>
                              <p:par>
                                <p:cTn fill="hold" grpId="0" id="12" nodeType="withEffect" presetClass="entr" presetID="22" presetSubtype="8">
                                  <p:stCondLst>
                                    <p:cond delay="0"/>
                                  </p:stCondLst>
                                  <p:childTnLst>
                                    <p:set>
                                      <p:cBhvr>
                                        <p:cTn dur="1" fill="hold" id="13">
                                          <p:stCondLst>
                                            <p:cond delay="0"/>
                                          </p:stCondLst>
                                        </p:cTn>
                                        <p:tgtEl>
                                          <p:spTgt spid="9"/>
                                        </p:tgtEl>
                                        <p:attrNameLst>
                                          <p:attrName>style.visibility</p:attrName>
                                        </p:attrNameLst>
                                      </p:cBhvr>
                                      <p:to>
                                        <p:strVal val="visible"/>
                                      </p:to>
                                    </p:set>
                                    <p:animEffect filter="wipe(left)" transition="in">
                                      <p:cBhvr>
                                        <p:cTn dur="500" id="14"/>
                                        <p:tgtEl>
                                          <p:spTgt spid="9"/>
                                        </p:tgtEl>
                                      </p:cBhvr>
                                    </p:animEffect>
                                  </p:childTnLst>
                                </p:cTn>
                              </p:par>
                            </p:childTnLst>
                          </p:cTn>
                        </p:par>
                        <p:par>
                          <p:cTn fill="hold" id="15" nodeType="afterGroup">
                            <p:stCondLst>
                              <p:cond delay="1000"/>
                            </p:stCondLst>
                            <p:childTnLst>
                              <p:par>
                                <p:cTn fill="hold" grpId="0" id="16" nodeType="afterEffect" presetClass="entr" presetID="14" presetSubtype="10">
                                  <p:stCondLst>
                                    <p:cond delay="0"/>
                                  </p:stCondLst>
                                  <p:childTnLst>
                                    <p:set>
                                      <p:cBhvr>
                                        <p:cTn dur="1" fill="hold" id="17">
                                          <p:stCondLst>
                                            <p:cond delay="0"/>
                                          </p:stCondLst>
                                        </p:cTn>
                                        <p:tgtEl>
                                          <p:spTgt spid="10"/>
                                        </p:tgtEl>
                                        <p:attrNameLst>
                                          <p:attrName>style.visibility</p:attrName>
                                        </p:attrNameLst>
                                      </p:cBhvr>
                                      <p:to>
                                        <p:strVal val="visible"/>
                                      </p:to>
                                    </p:set>
                                    <p:animEffect filter="randombar(horizontal)" transition="in">
                                      <p:cBhvr>
                                        <p:cTn dur="500" id="18"/>
                                        <p:tgtEl>
                                          <p:spTgt spid="10"/>
                                        </p:tgtEl>
                                      </p:cBhvr>
                                    </p:animEffect>
                                  </p:childTnLst>
                                </p:cTn>
                              </p:par>
                              <p:par>
                                <p:cTn fill="hold" grpId="0" id="19" nodeType="withEffect" presetClass="entr" presetID="22" presetSubtype="8">
                                  <p:stCondLst>
                                    <p:cond delay="0"/>
                                  </p:stCondLst>
                                  <p:childTnLst>
                                    <p:set>
                                      <p:cBhvr>
                                        <p:cTn dur="1" fill="hold" id="20">
                                          <p:stCondLst>
                                            <p:cond delay="0"/>
                                          </p:stCondLst>
                                        </p:cTn>
                                        <p:tgtEl>
                                          <p:spTgt spid="11"/>
                                        </p:tgtEl>
                                        <p:attrNameLst>
                                          <p:attrName>style.visibility</p:attrName>
                                        </p:attrNameLst>
                                      </p:cBhvr>
                                      <p:to>
                                        <p:strVal val="visible"/>
                                      </p:to>
                                    </p:set>
                                    <p:animEffect filter="wipe(left)" transition="in">
                                      <p:cBhvr>
                                        <p:cTn dur="500" id="21"/>
                                        <p:tgtEl>
                                          <p:spTgt spid="11"/>
                                        </p:tgtEl>
                                      </p:cBhvr>
                                    </p:animEffect>
                                  </p:childTnLst>
                                </p:cTn>
                              </p:par>
                            </p:childTnLst>
                          </p:cTn>
                        </p:par>
                        <p:par>
                          <p:cTn fill="hold" id="22" nodeType="afterGroup">
                            <p:stCondLst>
                              <p:cond delay="1500"/>
                            </p:stCondLst>
                            <p:childTnLst>
                              <p:par>
                                <p:cTn fill="hold" grpId="0" id="23" nodeType="afterEffect" presetClass="entr" presetID="14" presetSubtype="10">
                                  <p:stCondLst>
                                    <p:cond delay="0"/>
                                  </p:stCondLst>
                                  <p:childTnLst>
                                    <p:set>
                                      <p:cBhvr>
                                        <p:cTn dur="1" fill="hold" id="24">
                                          <p:stCondLst>
                                            <p:cond delay="0"/>
                                          </p:stCondLst>
                                        </p:cTn>
                                        <p:tgtEl>
                                          <p:spTgt spid="12"/>
                                        </p:tgtEl>
                                        <p:attrNameLst>
                                          <p:attrName>style.visibility</p:attrName>
                                        </p:attrNameLst>
                                      </p:cBhvr>
                                      <p:to>
                                        <p:strVal val="visible"/>
                                      </p:to>
                                    </p:set>
                                    <p:animEffect filter="randombar(horizontal)" transition="in">
                                      <p:cBhvr>
                                        <p:cTn dur="500" id="25"/>
                                        <p:tgtEl>
                                          <p:spTgt spid="12"/>
                                        </p:tgtEl>
                                      </p:cBhvr>
                                    </p:animEffect>
                                  </p:childTnLst>
                                </p:cTn>
                              </p:par>
                              <p:par>
                                <p:cTn fill="hold" grpId="0" id="26" nodeType="withEffect" presetClass="entr" presetID="22" presetSubtype="8">
                                  <p:stCondLst>
                                    <p:cond delay="0"/>
                                  </p:stCondLst>
                                  <p:childTnLst>
                                    <p:set>
                                      <p:cBhvr>
                                        <p:cTn dur="1" fill="hold" id="27">
                                          <p:stCondLst>
                                            <p:cond delay="0"/>
                                          </p:stCondLst>
                                        </p:cTn>
                                        <p:tgtEl>
                                          <p:spTgt spid="13"/>
                                        </p:tgtEl>
                                        <p:attrNameLst>
                                          <p:attrName>style.visibility</p:attrName>
                                        </p:attrNameLst>
                                      </p:cBhvr>
                                      <p:to>
                                        <p:strVal val="visible"/>
                                      </p:to>
                                    </p:set>
                                    <p:animEffect filter="wipe(left)" transition="in">
                                      <p:cBhvr>
                                        <p:cTn dur="500" id="28"/>
                                        <p:tgtEl>
                                          <p:spTgt spid="13"/>
                                        </p:tgtEl>
                                      </p:cBhvr>
                                    </p:animEffect>
                                  </p:childTnLst>
                                </p:cTn>
                              </p:par>
                            </p:childTnLst>
                          </p:cTn>
                        </p:par>
                        <p:par>
                          <p:cTn fill="hold" id="29" nodeType="afterGroup">
                            <p:stCondLst>
                              <p:cond delay="2000"/>
                            </p:stCondLst>
                            <p:childTnLst>
                              <p:par>
                                <p:cTn fill="hold" grpId="0" id="30" nodeType="afterEffect" presetClass="entr" presetID="14" presetSubtype="10">
                                  <p:stCondLst>
                                    <p:cond delay="0"/>
                                  </p:stCondLst>
                                  <p:childTnLst>
                                    <p:set>
                                      <p:cBhvr>
                                        <p:cTn dur="1" fill="hold" id="31">
                                          <p:stCondLst>
                                            <p:cond delay="0"/>
                                          </p:stCondLst>
                                        </p:cTn>
                                        <p:tgtEl>
                                          <p:spTgt spid="14"/>
                                        </p:tgtEl>
                                        <p:attrNameLst>
                                          <p:attrName>style.visibility</p:attrName>
                                        </p:attrNameLst>
                                      </p:cBhvr>
                                      <p:to>
                                        <p:strVal val="visible"/>
                                      </p:to>
                                    </p:set>
                                    <p:animEffect filter="randombar(horizontal)" transition="in">
                                      <p:cBhvr>
                                        <p:cTn dur="500" id="32"/>
                                        <p:tgtEl>
                                          <p:spTgt spid="14"/>
                                        </p:tgtEl>
                                      </p:cBhvr>
                                    </p:animEffect>
                                  </p:childTnLst>
                                </p:cTn>
                              </p:par>
                              <p:par>
                                <p:cTn fill="hold" grpId="0" id="33" nodeType="withEffect" presetClass="entr" presetID="22" presetSubtype="8">
                                  <p:stCondLst>
                                    <p:cond delay="0"/>
                                  </p:stCondLst>
                                  <p:childTnLst>
                                    <p:set>
                                      <p:cBhvr>
                                        <p:cTn dur="1" fill="hold" id="34">
                                          <p:stCondLst>
                                            <p:cond delay="0"/>
                                          </p:stCondLst>
                                        </p:cTn>
                                        <p:tgtEl>
                                          <p:spTgt spid="15"/>
                                        </p:tgtEl>
                                        <p:attrNameLst>
                                          <p:attrName>style.visibility</p:attrName>
                                        </p:attrNameLst>
                                      </p:cBhvr>
                                      <p:to>
                                        <p:strVal val="visible"/>
                                      </p:to>
                                    </p:set>
                                    <p:animEffect filter="wipe(left)" transition="in">
                                      <p:cBhvr>
                                        <p:cTn dur="500" id="35"/>
                                        <p:tgtEl>
                                          <p:spTgt spid="15"/>
                                        </p:tgtEl>
                                      </p:cBhvr>
                                    </p:animEffect>
                                  </p:childTnLst>
                                </p:cTn>
                              </p:par>
                            </p:childTnLst>
                          </p:cTn>
                        </p:par>
                        <p:par>
                          <p:cTn fill="hold" id="36" nodeType="afterGroup">
                            <p:stCondLst>
                              <p:cond delay="2500"/>
                            </p:stCondLst>
                            <p:childTnLst>
                              <p:par>
                                <p:cTn fill="hold" grpId="0" id="37" nodeType="afterEffect" presetClass="entr" presetID="14" presetSubtype="10">
                                  <p:stCondLst>
                                    <p:cond delay="0"/>
                                  </p:stCondLst>
                                  <p:childTnLst>
                                    <p:set>
                                      <p:cBhvr>
                                        <p:cTn dur="1" fill="hold" id="38">
                                          <p:stCondLst>
                                            <p:cond delay="0"/>
                                          </p:stCondLst>
                                        </p:cTn>
                                        <p:tgtEl>
                                          <p:spTgt spid="16"/>
                                        </p:tgtEl>
                                        <p:attrNameLst>
                                          <p:attrName>style.visibility</p:attrName>
                                        </p:attrNameLst>
                                      </p:cBhvr>
                                      <p:to>
                                        <p:strVal val="visible"/>
                                      </p:to>
                                    </p:set>
                                    <p:animEffect filter="randombar(horizontal)" transition="in">
                                      <p:cBhvr>
                                        <p:cTn dur="500" id="39"/>
                                        <p:tgtEl>
                                          <p:spTgt spid="16"/>
                                        </p:tgtEl>
                                      </p:cBhvr>
                                    </p:animEffect>
                                  </p:childTnLst>
                                </p:cTn>
                              </p:par>
                              <p:par>
                                <p:cTn fill="hold" grpId="0" id="40" nodeType="withEffect" presetClass="entr" presetID="22" presetSubtype="8">
                                  <p:stCondLst>
                                    <p:cond delay="0"/>
                                  </p:stCondLst>
                                  <p:childTnLst>
                                    <p:set>
                                      <p:cBhvr>
                                        <p:cTn dur="1" fill="hold" id="41">
                                          <p:stCondLst>
                                            <p:cond delay="0"/>
                                          </p:stCondLst>
                                        </p:cTn>
                                        <p:tgtEl>
                                          <p:spTgt spid="17"/>
                                        </p:tgtEl>
                                        <p:attrNameLst>
                                          <p:attrName>style.visibility</p:attrName>
                                        </p:attrNameLst>
                                      </p:cBhvr>
                                      <p:to>
                                        <p:strVal val="visible"/>
                                      </p:to>
                                    </p:set>
                                    <p:animEffect filter="wipe(left)" transition="in">
                                      <p:cBhvr>
                                        <p:cTn dur="500" id="42"/>
                                        <p:tgtEl>
                                          <p:spTgt spid="17"/>
                                        </p:tgtEl>
                                      </p:cBhvr>
                                    </p:animEffect>
                                  </p:childTnLst>
                                </p:cTn>
                              </p:par>
                            </p:childTnLst>
                          </p:cTn>
                        </p:par>
                        <p:par>
                          <p:cTn fill="hold" id="43" nodeType="afterGroup">
                            <p:stCondLst>
                              <p:cond delay="3000"/>
                            </p:stCondLst>
                            <p:childTnLst>
                              <p:par>
                                <p:cTn fill="hold" grpId="0" id="44" nodeType="afterEffect" presetClass="entr" presetID="14" presetSubtype="10">
                                  <p:stCondLst>
                                    <p:cond delay="0"/>
                                  </p:stCondLst>
                                  <p:childTnLst>
                                    <p:set>
                                      <p:cBhvr>
                                        <p:cTn dur="1" fill="hold" id="45">
                                          <p:stCondLst>
                                            <p:cond delay="0"/>
                                          </p:stCondLst>
                                        </p:cTn>
                                        <p:tgtEl>
                                          <p:spTgt spid="18"/>
                                        </p:tgtEl>
                                        <p:attrNameLst>
                                          <p:attrName>style.visibility</p:attrName>
                                        </p:attrNameLst>
                                      </p:cBhvr>
                                      <p:to>
                                        <p:strVal val="visible"/>
                                      </p:to>
                                    </p:set>
                                    <p:animEffect filter="randombar(horizontal)" transition="in">
                                      <p:cBhvr>
                                        <p:cTn dur="500" id="46"/>
                                        <p:tgtEl>
                                          <p:spTgt spid="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P grpId="0" spid="9"/>
      <p:bldP grpId="0" spid="10"/>
      <p:bldP grpId="0" spid="11"/>
      <p:bldP grpId="0" spid="12"/>
      <p:bldP grpId="0" spid="13"/>
      <p:bldP grpId="0" spid="14"/>
      <p:bldP grpId="0" spid="15"/>
      <p:bldP grpId="0" spid="16"/>
      <p:bldP grpId="0" spid="17"/>
      <p:bldP grpId="0" spid="18"/>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 1"/>
          <p:cNvGrpSpPr/>
          <p:nvPr/>
        </p:nvGrpSpPr>
        <p:grpSpPr>
          <a:xfrm>
            <a:off x="489243" y="377194"/>
            <a:ext cx="3033448" cy="606425"/>
            <a:chOff x="489242" y="377190"/>
            <a:chExt cx="3033448" cy="606425"/>
          </a:xfrm>
        </p:grpSpPr>
        <p:grpSp>
          <p:nvGrpSpPr>
            <p:cNvPr id="3" name="组合 3"/>
            <p:cNvGrpSpPr/>
            <p:nvPr/>
          </p:nvGrpSpPr>
          <p:grpSpPr>
            <a:xfrm>
              <a:off x="489242" y="377190"/>
              <a:ext cx="606425" cy="606425"/>
              <a:chOff x="2089" y="2413"/>
              <a:chExt cx="1152" cy="1152"/>
            </a:xfrm>
          </p:grpSpPr>
          <p:sp>
            <p:nvSpPr>
              <p:cNvPr id="5" name="椭圆 4"/>
              <p:cNvSpPr/>
              <p:nvPr/>
            </p:nvSpPr>
            <p:spPr>
              <a:xfrm>
                <a:off x="2089" y="2413"/>
                <a:ext cx="1152" cy="1152"/>
              </a:xfrm>
              <a:prstGeom prst="ellipse">
                <a:avLst/>
              </a:prstGeom>
              <a:solidFill>
                <a:srgbClr val="6AE7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椭圆 5"/>
              <p:cNvSpPr/>
              <p:nvPr/>
            </p:nvSpPr>
            <p:spPr>
              <a:xfrm>
                <a:off x="2237" y="2562"/>
                <a:ext cx="855" cy="855"/>
              </a:xfrm>
              <a:prstGeom prst="ellipse">
                <a:avLst/>
              </a:prstGeom>
              <a:gradFill>
                <a:gsLst>
                  <a:gs pos="0">
                    <a:srgbClr val="5FD4D5"/>
                  </a:gs>
                  <a:gs pos="92000">
                    <a:srgbClr val="43A2C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2400">
                    <a:cs typeface="+mn-ea"/>
                    <a:sym typeface="+mn-lt"/>
                  </a:rPr>
                  <a:t>4</a:t>
                </a:r>
              </a:p>
            </p:txBody>
          </p:sp>
        </p:grpSp>
        <p:sp>
          <p:nvSpPr>
            <p:cNvPr id="4" name="文本框 3"/>
            <p:cNvSpPr txBox="1"/>
            <p:nvPr/>
          </p:nvSpPr>
          <p:spPr>
            <a:xfrm>
              <a:off x="1095668" y="481330"/>
              <a:ext cx="2427022" cy="396240"/>
            </a:xfrm>
            <a:prstGeom prst="rect">
              <a:avLst/>
            </a:prstGeom>
            <a:noFill/>
          </p:spPr>
          <p:txBody>
            <a:bodyPr rtlCol="0" wrap="square">
              <a:spAutoFit/>
            </a:bodyPr>
            <a:lstStyle/>
            <a:p>
              <a:r>
                <a:rPr altLang="en-US" b="1" lang="zh-CN" smtClean="0" sz="2000">
                  <a:gradFill>
                    <a:gsLst>
                      <a:gs pos="0">
                        <a:srgbClr val="5FD4D5"/>
                      </a:gs>
                      <a:gs pos="92000">
                        <a:srgbClr val="43A2C2"/>
                      </a:gs>
                    </a:gsLst>
                    <a:lin ang="5400000" scaled="1"/>
                  </a:gradFill>
                  <a:cs typeface="+mn-ea"/>
                  <a:sym typeface="+mn-lt"/>
                </a:rPr>
                <a:t>特征和构成</a:t>
              </a:r>
            </a:p>
          </p:txBody>
        </p:sp>
      </p:grpSp>
      <p:sp>
        <p:nvSpPr>
          <p:cNvPr id="7" name="TextBox 35"/>
          <p:cNvSpPr txBox="1">
            <a:spLocks noChangeArrowheads="1"/>
          </p:cNvSpPr>
          <p:nvPr/>
        </p:nvSpPr>
        <p:spPr bwMode="auto">
          <a:xfrm>
            <a:off x="1095670" y="2156197"/>
            <a:ext cx="2445223" cy="9692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typeface="Calibri"/>
                <a:ea charset="-122" panose="02010600030101010101" pitchFamily="2" typeface="宋体"/>
              </a:defRPr>
            </a:lvl1pPr>
            <a:lvl2pPr indent="-285750" marL="742950">
              <a:defRPr>
                <a:solidFill>
                  <a:schemeClr val="tx1"/>
                </a:solidFill>
                <a:latin typeface="Calibri"/>
                <a:ea charset="-122" panose="02010600030101010101" pitchFamily="2" typeface="宋体"/>
              </a:defRPr>
            </a:lvl2pPr>
            <a:lvl3pPr indent="-228600" marL="1143000">
              <a:defRPr>
                <a:solidFill>
                  <a:schemeClr val="tx1"/>
                </a:solidFill>
                <a:latin typeface="Calibri"/>
                <a:ea charset="-122" panose="02010600030101010101" pitchFamily="2" typeface="宋体"/>
              </a:defRPr>
            </a:lvl3pPr>
            <a:lvl4pPr indent="-228600" marL="1600200">
              <a:defRPr>
                <a:solidFill>
                  <a:schemeClr val="tx1"/>
                </a:solidFill>
                <a:latin typeface="Calibri"/>
                <a:ea charset="-122" panose="02010600030101010101" pitchFamily="2" typeface="宋体"/>
              </a:defRPr>
            </a:lvl4pPr>
            <a:lvl5pPr indent="-228600" marL="2057400">
              <a:defRPr>
                <a:solidFill>
                  <a:schemeClr val="tx1"/>
                </a:solidFill>
                <a:latin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typeface="Calibri"/>
                <a:ea charset="-122" panose="02010600030101010101" pitchFamily="2" typeface="宋体"/>
              </a:defRPr>
            </a:lvl9pPr>
          </a:lstStyle>
          <a:p>
            <a:pPr>
              <a:lnSpc>
                <a:spcPct val="120000"/>
              </a:lnSpc>
            </a:pPr>
            <a:r>
              <a:rPr altLang="en-US" lang="zh-CN" sz="1200">
                <a:gradFill>
                  <a:gsLst>
                    <a:gs pos="0">
                      <a:srgbClr val="5FD4D5"/>
                    </a:gs>
                    <a:gs pos="99000">
                      <a:srgbClr val="43A2C2"/>
                    </a:gs>
                  </a:gsLst>
                  <a:lin ang="5400000" scaled="1"/>
                </a:gradFill>
                <a:effectLst/>
                <a:latin typeface="+mn-lt"/>
                <a:ea typeface="+mn-ea"/>
                <a:cs typeface="+mn-ea"/>
                <a:sym typeface="+mn-lt"/>
              </a:rPr>
              <a:t>大量数据的集中存储增加了其泄露的风险；</a:t>
            </a:r>
          </a:p>
          <a:p>
            <a:pPr>
              <a:lnSpc>
                <a:spcPct val="120000"/>
              </a:lnSpc>
            </a:pPr>
            <a:r>
              <a:rPr altLang="en-US" lang="zh-CN" sz="1200">
                <a:gradFill>
                  <a:gsLst>
                    <a:gs pos="0">
                      <a:srgbClr val="5FD4D5"/>
                    </a:gs>
                    <a:gs pos="99000">
                      <a:srgbClr val="43A2C2"/>
                    </a:gs>
                  </a:gsLst>
                  <a:lin ang="5400000" scaled="1"/>
                </a:gradFill>
                <a:effectLst/>
                <a:latin typeface="+mn-lt"/>
                <a:ea typeface="+mn-ea"/>
                <a:cs typeface="+mn-ea"/>
                <a:sym typeface="+mn-lt"/>
              </a:rPr>
              <a:t>一些敏感数据的所有权和使用权并没有清晰界定。</a:t>
            </a:r>
          </a:p>
        </p:txBody>
      </p:sp>
      <p:sp>
        <p:nvSpPr>
          <p:cNvPr id="8" name="文本框 7"/>
          <p:cNvSpPr txBox="1">
            <a:spLocks noChangeArrowheads="1"/>
          </p:cNvSpPr>
          <p:nvPr/>
        </p:nvSpPr>
        <p:spPr bwMode="auto">
          <a:xfrm>
            <a:off x="1095667" y="1726103"/>
            <a:ext cx="2682240" cy="396240"/>
          </a:xfrm>
          <a:prstGeom prst="rect">
            <a:avLst/>
          </a:prstGeom>
          <a:noFill/>
          <a:ln w="9525">
            <a:noFill/>
            <a:miter lim="800000"/>
          </a:ln>
        </p:spPr>
        <p:txBody>
          <a:bodyPr>
            <a:spAutoFit/>
          </a:bodyPr>
          <a:lstStyle/>
          <a:p>
            <a:r>
              <a:rPr altLang="en-US" b="1" lang="zh-CN" sz="2000">
                <a:gradFill>
                  <a:gsLst>
                    <a:gs pos="0">
                      <a:srgbClr val="5FD4D5"/>
                    </a:gs>
                    <a:gs pos="99000">
                      <a:srgbClr val="43A2C2"/>
                    </a:gs>
                  </a:gsLst>
                  <a:lin ang="5400000" scaled="1"/>
                </a:gradFill>
                <a:effectLst/>
                <a:cs typeface="+mn-ea"/>
                <a:sym typeface="+mn-lt"/>
              </a:rPr>
              <a:t>加大隐私泄露风险</a:t>
            </a:r>
          </a:p>
        </p:txBody>
      </p:sp>
      <p:sp>
        <p:nvSpPr>
          <p:cNvPr id="9" name="TextBox 35"/>
          <p:cNvSpPr txBox="1">
            <a:spLocks noChangeArrowheads="1"/>
          </p:cNvSpPr>
          <p:nvPr/>
        </p:nvSpPr>
        <p:spPr bwMode="auto">
          <a:xfrm>
            <a:off x="4791370" y="2156197"/>
            <a:ext cx="2445223" cy="9692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typeface="Calibri"/>
                <a:ea charset="-122" panose="02010600030101010101" pitchFamily="2" typeface="宋体"/>
              </a:defRPr>
            </a:lvl1pPr>
            <a:lvl2pPr indent="-285750" marL="742950">
              <a:defRPr>
                <a:solidFill>
                  <a:schemeClr val="tx1"/>
                </a:solidFill>
                <a:latin typeface="Calibri"/>
                <a:ea charset="-122" panose="02010600030101010101" pitchFamily="2" typeface="宋体"/>
              </a:defRPr>
            </a:lvl2pPr>
            <a:lvl3pPr indent="-228600" marL="1143000">
              <a:defRPr>
                <a:solidFill>
                  <a:schemeClr val="tx1"/>
                </a:solidFill>
                <a:latin typeface="Calibri"/>
                <a:ea charset="-122" panose="02010600030101010101" pitchFamily="2" typeface="宋体"/>
              </a:defRPr>
            </a:lvl3pPr>
            <a:lvl4pPr indent="-228600" marL="1600200">
              <a:defRPr>
                <a:solidFill>
                  <a:schemeClr val="tx1"/>
                </a:solidFill>
                <a:latin typeface="Calibri"/>
                <a:ea charset="-122" panose="02010600030101010101" pitchFamily="2" typeface="宋体"/>
              </a:defRPr>
            </a:lvl4pPr>
            <a:lvl5pPr indent="-228600" marL="2057400">
              <a:defRPr>
                <a:solidFill>
                  <a:schemeClr val="tx1"/>
                </a:solidFill>
                <a:latin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typeface="Calibri"/>
                <a:ea charset="-122" panose="02010600030101010101" pitchFamily="2" typeface="宋体"/>
              </a:defRPr>
            </a:lvl9pPr>
          </a:lstStyle>
          <a:p>
            <a:pPr>
              <a:lnSpc>
                <a:spcPct val="120000"/>
              </a:lnSpc>
            </a:pPr>
            <a:r>
              <a:rPr altLang="en-US" lang="zh-CN" sz="1200">
                <a:gradFill>
                  <a:gsLst>
                    <a:gs pos="0">
                      <a:srgbClr val="5FD4D5"/>
                    </a:gs>
                    <a:gs pos="99000">
                      <a:srgbClr val="43A2C2"/>
                    </a:gs>
                  </a:gsLst>
                  <a:lin ang="5400000" scaled="1"/>
                </a:gradFill>
                <a:effectLst/>
                <a:latin typeface="+mn-lt"/>
                <a:ea typeface="+mn-ea"/>
                <a:cs typeface="+mn-ea"/>
                <a:sym typeface="+mn-lt"/>
              </a:rPr>
              <a:t>复杂的数据存储在一起，可能造成企业安全管理不合规；</a:t>
            </a:r>
          </a:p>
          <a:p>
            <a:pPr>
              <a:lnSpc>
                <a:spcPct val="120000"/>
              </a:lnSpc>
            </a:pPr>
            <a:r>
              <a:rPr altLang="en-US" lang="zh-CN" sz="1200">
                <a:gradFill>
                  <a:gsLst>
                    <a:gs pos="0">
                      <a:srgbClr val="5FD4D5"/>
                    </a:gs>
                    <a:gs pos="99000">
                      <a:srgbClr val="43A2C2"/>
                    </a:gs>
                  </a:gsLst>
                  <a:lin ang="5400000" scaled="1"/>
                </a:gradFill>
                <a:effectLst/>
                <a:latin typeface="+mn-lt"/>
                <a:ea typeface="+mn-ea"/>
                <a:cs typeface="+mn-ea"/>
                <a:sym typeface="+mn-lt"/>
              </a:rPr>
              <a:t>安全防护手段更新升级慢，存在漏洞</a:t>
            </a:r>
          </a:p>
        </p:txBody>
      </p:sp>
      <p:sp>
        <p:nvSpPr>
          <p:cNvPr id="10" name="文本框 7"/>
          <p:cNvSpPr txBox="1">
            <a:spLocks noChangeArrowheads="1"/>
          </p:cNvSpPr>
          <p:nvPr/>
        </p:nvSpPr>
        <p:spPr bwMode="auto">
          <a:xfrm>
            <a:off x="4791367" y="1726106"/>
            <a:ext cx="2682240" cy="457200"/>
          </a:xfrm>
          <a:prstGeom prst="rect">
            <a:avLst/>
          </a:prstGeom>
          <a:noFill/>
          <a:ln w="9525">
            <a:noFill/>
            <a:miter lim="800000"/>
          </a:ln>
        </p:spPr>
        <p:txBody>
          <a:bodyPr>
            <a:spAutoFit/>
          </a:bodyPr>
          <a:lstStyle/>
          <a:p>
            <a:pPr>
              <a:lnSpc>
                <a:spcPct val="120000"/>
              </a:lnSpc>
            </a:pPr>
            <a:r>
              <a:rPr altLang="en-US" b="1" lang="zh-CN" sz="2000">
                <a:gradFill>
                  <a:gsLst>
                    <a:gs pos="0">
                      <a:srgbClr val="5FD4D5"/>
                    </a:gs>
                    <a:gs pos="99000">
                      <a:srgbClr val="43A2C2"/>
                    </a:gs>
                  </a:gsLst>
                  <a:lin ang="5400000" scaled="1"/>
                </a:gradFill>
                <a:effectLst/>
                <a:cs typeface="+mn-ea"/>
                <a:sym typeface="+mn-lt"/>
              </a:rPr>
              <a:t>对存储和安防挑战</a:t>
            </a:r>
          </a:p>
        </p:txBody>
      </p:sp>
      <p:sp>
        <p:nvSpPr>
          <p:cNvPr id="11" name="TextBox 35"/>
          <p:cNvSpPr txBox="1">
            <a:spLocks noChangeArrowheads="1"/>
          </p:cNvSpPr>
          <p:nvPr/>
        </p:nvSpPr>
        <p:spPr bwMode="auto">
          <a:xfrm>
            <a:off x="8724086" y="2156197"/>
            <a:ext cx="2445223" cy="9692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typeface="Calibri"/>
                <a:ea charset="-122" panose="02010600030101010101" pitchFamily="2" typeface="宋体"/>
              </a:defRPr>
            </a:lvl1pPr>
            <a:lvl2pPr indent="-285750" marL="742950">
              <a:defRPr>
                <a:solidFill>
                  <a:schemeClr val="tx1"/>
                </a:solidFill>
                <a:latin typeface="Calibri"/>
                <a:ea charset="-122" panose="02010600030101010101" pitchFamily="2" typeface="宋体"/>
              </a:defRPr>
            </a:lvl2pPr>
            <a:lvl3pPr indent="-228600" marL="1143000">
              <a:defRPr>
                <a:solidFill>
                  <a:schemeClr val="tx1"/>
                </a:solidFill>
                <a:latin typeface="Calibri"/>
                <a:ea charset="-122" panose="02010600030101010101" pitchFamily="2" typeface="宋体"/>
              </a:defRPr>
            </a:lvl3pPr>
            <a:lvl4pPr indent="-228600" marL="1600200">
              <a:defRPr>
                <a:solidFill>
                  <a:schemeClr val="tx1"/>
                </a:solidFill>
                <a:latin typeface="Calibri"/>
                <a:ea charset="-122" panose="02010600030101010101" pitchFamily="2" typeface="宋体"/>
              </a:defRPr>
            </a:lvl4pPr>
            <a:lvl5pPr indent="-228600" marL="2057400">
              <a:defRPr>
                <a:solidFill>
                  <a:schemeClr val="tx1"/>
                </a:solidFill>
                <a:latin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typeface="Calibri"/>
                <a:ea charset="-122" panose="02010600030101010101" pitchFamily="2" typeface="宋体"/>
              </a:defRPr>
            </a:lvl9pPr>
          </a:lstStyle>
          <a:p>
            <a:pPr>
              <a:lnSpc>
                <a:spcPct val="120000"/>
              </a:lnSpc>
            </a:pPr>
            <a:r>
              <a:rPr altLang="en-US" lang="zh-CN" sz="1200">
                <a:gradFill>
                  <a:gsLst>
                    <a:gs pos="0">
                      <a:srgbClr val="5FD4D5"/>
                    </a:gs>
                    <a:gs pos="99000">
                      <a:srgbClr val="43A2C2"/>
                    </a:gs>
                  </a:gsLst>
                  <a:lin ang="5400000" scaled="1"/>
                </a:gradFill>
                <a:effectLst/>
                <a:latin typeface="+mn-lt"/>
                <a:ea typeface="+mn-ea"/>
                <a:cs typeface="+mn-ea"/>
                <a:sym typeface="+mn-lt"/>
              </a:rPr>
              <a:t>黑客可收集更多有用信息，大数据分析让攻击更精准；</a:t>
            </a:r>
          </a:p>
          <a:p>
            <a:pPr>
              <a:lnSpc>
                <a:spcPct val="120000"/>
              </a:lnSpc>
            </a:pPr>
            <a:r>
              <a:rPr altLang="en-US" lang="zh-CN" sz="1200">
                <a:gradFill>
                  <a:gsLst>
                    <a:gs pos="0">
                      <a:srgbClr val="5FD4D5"/>
                    </a:gs>
                    <a:gs pos="99000">
                      <a:srgbClr val="43A2C2"/>
                    </a:gs>
                  </a:gsLst>
                  <a:lin ang="5400000" scaled="1"/>
                </a:gradFill>
                <a:effectLst/>
                <a:latin typeface="+mn-lt"/>
                <a:ea typeface="+mn-ea"/>
                <a:cs typeface="+mn-ea"/>
                <a:sym typeface="+mn-lt"/>
              </a:rPr>
              <a:t>大数据为黑客发起攻击提供了更多的机会</a:t>
            </a:r>
          </a:p>
        </p:txBody>
      </p:sp>
      <p:sp>
        <p:nvSpPr>
          <p:cNvPr id="12" name="文本框 7"/>
          <p:cNvSpPr txBox="1">
            <a:spLocks noChangeArrowheads="1"/>
          </p:cNvSpPr>
          <p:nvPr/>
        </p:nvSpPr>
        <p:spPr bwMode="auto">
          <a:xfrm>
            <a:off x="8724082" y="1726106"/>
            <a:ext cx="2682240" cy="457200"/>
          </a:xfrm>
          <a:prstGeom prst="rect">
            <a:avLst/>
          </a:prstGeom>
          <a:noFill/>
          <a:ln w="9525">
            <a:noFill/>
            <a:miter lim="800000"/>
          </a:ln>
        </p:spPr>
        <p:txBody>
          <a:bodyPr>
            <a:spAutoFit/>
          </a:bodyPr>
          <a:lstStyle/>
          <a:p>
            <a:pPr>
              <a:lnSpc>
                <a:spcPct val="120000"/>
              </a:lnSpc>
            </a:pPr>
            <a:r>
              <a:rPr altLang="en-US" b="1" lang="zh-CN" sz="2000">
                <a:gradFill>
                  <a:gsLst>
                    <a:gs pos="0">
                      <a:srgbClr val="5FD4D5"/>
                    </a:gs>
                    <a:gs pos="99000">
                      <a:srgbClr val="43A2C2"/>
                    </a:gs>
                  </a:gsLst>
                  <a:lin ang="5400000" scaled="1"/>
                </a:gradFill>
                <a:effectLst/>
                <a:cs typeface="+mn-ea"/>
                <a:sym typeface="+mn-lt"/>
              </a:rPr>
              <a:t>被运用到攻击手段中</a:t>
            </a:r>
          </a:p>
        </p:txBody>
      </p:sp>
      <p:pic>
        <p:nvPicPr>
          <p:cNvPr id="20" name="图片 19"/>
          <p:cNvPicPr>
            <a:picLocks noChangeAspect="1"/>
          </p:cNvPicPr>
          <p:nvPr/>
        </p:nvPicPr>
        <p:blipFill>
          <a:blip r:embed="rId3">
            <a:extLst>
              <a:ext uri="{28A0092B-C50C-407E-A947-70E740481C1C}">
                <a14:useLocalDpi/>
              </a:ext>
            </a:extLst>
          </a:blip>
          <a:stretch>
            <a:fillRect/>
          </a:stretch>
        </p:blipFill>
        <p:spPr>
          <a:xfrm>
            <a:off x="0" y="119921"/>
            <a:ext cx="12192000" cy="12192000"/>
          </a:xfrm>
          <a:prstGeom prst="rect">
            <a:avLst/>
          </a:prstGeom>
        </p:spPr>
      </p:pic>
    </p:spTree>
    <p:extLst>
      <p:ext uri="{BB962C8B-B14F-4D97-AF65-F5344CB8AC3E}">
        <p14:creationId val="1021844475"/>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8"/>
                                        </p:tgtEl>
                                        <p:attrNameLst>
                                          <p:attrName>style.visibility</p:attrName>
                                        </p:attrNameLst>
                                      </p:cBhvr>
                                      <p:to>
                                        <p:strVal val="visible"/>
                                      </p:to>
                                    </p:set>
                                    <p:animEffect filter="wipe(left)" transition="in">
                                      <p:cBhvr>
                                        <p:cTn dur="500" id="7"/>
                                        <p:tgtEl>
                                          <p:spTgt spid="8"/>
                                        </p:tgtEl>
                                      </p:cBhvr>
                                    </p:animEffect>
                                  </p:childTnLst>
                                </p:cTn>
                              </p:par>
                              <p:par>
                                <p:cTn fill="hold" grpId="0" id="8" nodeType="withEffect" presetClass="entr" presetID="22" presetSubtype="8">
                                  <p:stCondLst>
                                    <p:cond delay="0"/>
                                  </p:stCondLst>
                                  <p:childTnLst>
                                    <p:set>
                                      <p:cBhvr>
                                        <p:cTn dur="1" fill="hold" id="9">
                                          <p:stCondLst>
                                            <p:cond delay="0"/>
                                          </p:stCondLst>
                                        </p:cTn>
                                        <p:tgtEl>
                                          <p:spTgt spid="7"/>
                                        </p:tgtEl>
                                        <p:attrNameLst>
                                          <p:attrName>style.visibility</p:attrName>
                                        </p:attrNameLst>
                                      </p:cBhvr>
                                      <p:to>
                                        <p:strVal val="visible"/>
                                      </p:to>
                                    </p:set>
                                    <p:animEffect filter="wipe(left)" transition="in">
                                      <p:cBhvr>
                                        <p:cTn dur="500" id="10"/>
                                        <p:tgtEl>
                                          <p:spTgt spid="7"/>
                                        </p:tgtEl>
                                      </p:cBhvr>
                                    </p:animEffect>
                                  </p:childTnLst>
                                </p:cTn>
                              </p:par>
                            </p:childTnLst>
                          </p:cTn>
                        </p:par>
                        <p:par>
                          <p:cTn fill="hold" id="11" nodeType="afterGroup">
                            <p:stCondLst>
                              <p:cond delay="500"/>
                            </p:stCondLst>
                            <p:childTnLst>
                              <p:par>
                                <p:cTn fill="hold" grpId="0" id="12" nodeType="afterEffect" presetClass="entr" presetID="22" presetSubtype="8">
                                  <p:stCondLst>
                                    <p:cond delay="0"/>
                                  </p:stCondLst>
                                  <p:childTnLst>
                                    <p:set>
                                      <p:cBhvr>
                                        <p:cTn dur="1" fill="hold" id="13">
                                          <p:stCondLst>
                                            <p:cond delay="0"/>
                                          </p:stCondLst>
                                        </p:cTn>
                                        <p:tgtEl>
                                          <p:spTgt spid="10"/>
                                        </p:tgtEl>
                                        <p:attrNameLst>
                                          <p:attrName>style.visibility</p:attrName>
                                        </p:attrNameLst>
                                      </p:cBhvr>
                                      <p:to>
                                        <p:strVal val="visible"/>
                                      </p:to>
                                    </p:set>
                                    <p:animEffect filter="wipe(left)" transition="in">
                                      <p:cBhvr>
                                        <p:cTn dur="500" id="14"/>
                                        <p:tgtEl>
                                          <p:spTgt spid="10"/>
                                        </p:tgtEl>
                                      </p:cBhvr>
                                    </p:animEffect>
                                  </p:childTnLst>
                                </p:cTn>
                              </p:par>
                              <p:par>
                                <p:cTn fill="hold" grpId="0" id="15" nodeType="withEffect" presetClass="entr" presetID="22" presetSubtype="8">
                                  <p:stCondLst>
                                    <p:cond delay="0"/>
                                  </p:stCondLst>
                                  <p:childTnLst>
                                    <p:set>
                                      <p:cBhvr>
                                        <p:cTn dur="1" fill="hold" id="16">
                                          <p:stCondLst>
                                            <p:cond delay="0"/>
                                          </p:stCondLst>
                                        </p:cTn>
                                        <p:tgtEl>
                                          <p:spTgt spid="9"/>
                                        </p:tgtEl>
                                        <p:attrNameLst>
                                          <p:attrName>style.visibility</p:attrName>
                                        </p:attrNameLst>
                                      </p:cBhvr>
                                      <p:to>
                                        <p:strVal val="visible"/>
                                      </p:to>
                                    </p:set>
                                    <p:animEffect filter="wipe(left)" transition="in">
                                      <p:cBhvr>
                                        <p:cTn dur="500" id="17"/>
                                        <p:tgtEl>
                                          <p:spTgt spid="9"/>
                                        </p:tgtEl>
                                      </p:cBhvr>
                                    </p:animEffect>
                                  </p:childTnLst>
                                </p:cTn>
                              </p:par>
                            </p:childTnLst>
                          </p:cTn>
                        </p:par>
                        <p:par>
                          <p:cTn fill="hold" id="18" nodeType="afterGroup">
                            <p:stCondLst>
                              <p:cond delay="1000"/>
                            </p:stCondLst>
                            <p:childTnLst>
                              <p:par>
                                <p:cTn fill="hold" grpId="0" id="19" nodeType="afterEffect" presetClass="entr" presetID="22" presetSubtype="8">
                                  <p:stCondLst>
                                    <p:cond delay="0"/>
                                  </p:stCondLst>
                                  <p:childTnLst>
                                    <p:set>
                                      <p:cBhvr>
                                        <p:cTn dur="1" fill="hold" id="20">
                                          <p:stCondLst>
                                            <p:cond delay="0"/>
                                          </p:stCondLst>
                                        </p:cTn>
                                        <p:tgtEl>
                                          <p:spTgt spid="12"/>
                                        </p:tgtEl>
                                        <p:attrNameLst>
                                          <p:attrName>style.visibility</p:attrName>
                                        </p:attrNameLst>
                                      </p:cBhvr>
                                      <p:to>
                                        <p:strVal val="visible"/>
                                      </p:to>
                                    </p:set>
                                    <p:animEffect filter="wipe(left)" transition="in">
                                      <p:cBhvr>
                                        <p:cTn dur="500" id="21"/>
                                        <p:tgtEl>
                                          <p:spTgt spid="12"/>
                                        </p:tgtEl>
                                      </p:cBhvr>
                                    </p:animEffect>
                                  </p:childTnLst>
                                </p:cTn>
                              </p:par>
                              <p:par>
                                <p:cTn fill="hold" grpId="0" id="22" nodeType="withEffect" presetClass="entr" presetID="22" presetSubtype="8">
                                  <p:stCondLst>
                                    <p:cond delay="0"/>
                                  </p:stCondLst>
                                  <p:childTnLst>
                                    <p:set>
                                      <p:cBhvr>
                                        <p:cTn dur="1" fill="hold" id="23">
                                          <p:stCondLst>
                                            <p:cond delay="0"/>
                                          </p:stCondLst>
                                        </p:cTn>
                                        <p:tgtEl>
                                          <p:spTgt spid="11"/>
                                        </p:tgtEl>
                                        <p:attrNameLst>
                                          <p:attrName>style.visibility</p:attrName>
                                        </p:attrNameLst>
                                      </p:cBhvr>
                                      <p:to>
                                        <p:strVal val="visible"/>
                                      </p:to>
                                    </p:set>
                                    <p:animEffect filter="wipe(left)" transition="in">
                                      <p:cBhvr>
                                        <p:cTn dur="500" id="24"/>
                                        <p:tgtEl>
                                          <p:spTgt spid="1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P grpId="0" spid="9"/>
      <p:bldP grpId="0" spid="10"/>
      <p:bldP grpId="0" spid="11"/>
      <p:bldP grpId="0" spid="12"/>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文本框 1"/>
          <p:cNvSpPr txBox="1"/>
          <p:nvPr/>
        </p:nvSpPr>
        <p:spPr>
          <a:xfrm>
            <a:off x="1151380" y="2174302"/>
            <a:ext cx="10151203" cy="2286000"/>
          </a:xfrm>
          <a:prstGeom prst="rect">
            <a:avLst/>
          </a:prstGeom>
          <a:noFill/>
        </p:spPr>
        <p:txBody>
          <a:bodyPr rtlCol="0" wrap="square">
            <a:spAutoFit/>
          </a:bodyPr>
          <a:lstStyle/>
          <a:p>
            <a:pPr algn="ctr">
              <a:lnSpc>
                <a:spcPct val="200000"/>
              </a:lnSpc>
            </a:pPr>
            <a:r>
              <a:rPr altLang="en-US" lang="zh-CN">
                <a:gradFill>
                  <a:gsLst>
                    <a:gs pos="0">
                      <a:srgbClr val="5FD4D5"/>
                    </a:gs>
                    <a:gs pos="92000">
                      <a:srgbClr val="43A2C2"/>
                    </a:gs>
                  </a:gsLst>
                  <a:lin ang="5400000" scaled="1"/>
                </a:gradFill>
                <a:cs typeface="+mn-ea"/>
                <a:sym typeface="+mn-lt"/>
              </a:rPr>
              <a:t>随着云时代的来临，大数据（Big data）也吸引了越来越多的关注。分析师团队认为，大数据（Big data）通常用来形容一个公司创造的大量非结构化数据和半结构化数据，这些数据在下载到关系型数据库用于分析时会花费过多时间和金钱。大数据分析常和云计算联系到一起，因为实时的大型数据集分析需要像MapReduce一样的框架来向数十、数百或甚至数千的电脑分配工作。</a:t>
            </a:r>
          </a:p>
        </p:txBody>
      </p:sp>
      <p:sp>
        <p:nvSpPr>
          <p:cNvPr id="3" name="文本框 2"/>
          <p:cNvSpPr txBox="1"/>
          <p:nvPr/>
        </p:nvSpPr>
        <p:spPr>
          <a:xfrm>
            <a:off x="5146531" y="775232"/>
            <a:ext cx="2160905" cy="1188720"/>
          </a:xfrm>
          <a:prstGeom prst="rect">
            <a:avLst/>
          </a:prstGeom>
          <a:noFill/>
        </p:spPr>
        <p:txBody>
          <a:bodyPr rtlCol="0" wrap="none">
            <a:spAutoFit/>
          </a:bodyPr>
          <a:lstStyle/>
          <a:p>
            <a:pPr algn="ctr">
              <a:lnSpc>
                <a:spcPct val="120000"/>
              </a:lnSpc>
            </a:pPr>
            <a:r>
              <a:rPr altLang="en-US" b="1" lang="zh-CN" smtClean="0" sz="6000">
                <a:gradFill>
                  <a:gsLst>
                    <a:gs pos="0">
                      <a:srgbClr val="5FD4D5"/>
                    </a:gs>
                    <a:gs pos="92000">
                      <a:srgbClr val="43A2C2"/>
                    </a:gs>
                  </a:gsLst>
                  <a:lin ang="5400000" scaled="1"/>
                </a:gradFill>
                <a:effectLst/>
                <a:cs typeface="+mn-ea"/>
                <a:sym typeface="+mn-lt"/>
              </a:rPr>
              <a:t>前  言</a:t>
            </a:r>
          </a:p>
        </p:txBody>
      </p:sp>
      <p:grpSp>
        <p:nvGrpSpPr>
          <p:cNvPr id="4" name="组合 135"/>
          <p:cNvGrpSpPr/>
          <p:nvPr/>
        </p:nvGrpSpPr>
        <p:grpSpPr>
          <a:xfrm flipH="1" rot="10800000">
            <a:off x="981246" y="601472"/>
            <a:ext cx="10491473" cy="4877076"/>
            <a:chOff x="850264" y="1552754"/>
            <a:chExt cx="10491473" cy="4877076"/>
          </a:xfrm>
        </p:grpSpPr>
        <p:grpSp>
          <p:nvGrpSpPr>
            <p:cNvPr id="5" name="组合 134"/>
            <p:cNvGrpSpPr/>
            <p:nvPr/>
          </p:nvGrpSpPr>
          <p:grpSpPr>
            <a:xfrm>
              <a:off x="850264" y="1552754"/>
              <a:ext cx="10491473" cy="4877076"/>
              <a:chOff x="850264" y="1552754"/>
              <a:chExt cx="10491473" cy="4877076"/>
            </a:xfrm>
          </p:grpSpPr>
          <p:sp>
            <p:nvSpPr>
              <p:cNvPr id="9" name="任意多边形 1"/>
              <p:cNvSpPr/>
              <p:nvPr/>
            </p:nvSpPr>
            <p:spPr>
              <a:xfrm>
                <a:off x="850264" y="1552754"/>
                <a:ext cx="10491473" cy="4877076"/>
              </a:xfrm>
              <a:custGeom>
                <a:gdLst>
                  <a:gd fmla="*/ 7831355 w 10491473" name="connsiteX0"/>
                  <a:gd fmla="*/ 0 h 4877076" name="connsiteY0"/>
                  <a:gd fmla="*/ 9266735 w 10491473" name="connsiteX1"/>
                  <a:gd fmla="*/ 0 h 4877076" name="connsiteY1"/>
                  <a:gd fmla="*/ 9506378 w 10491473" name="connsiteX2"/>
                  <a:gd fmla="*/ 273194 h 4877076" name="connsiteY2"/>
                  <a:gd fmla="*/ 9724144 w 10491473" name="connsiteX3"/>
                  <a:gd fmla="*/ 273194 h 4877076" name="connsiteY3"/>
                  <a:gd fmla="*/ 10491473 w 10491473" name="connsiteX4"/>
                  <a:gd fmla="*/ 1040523 h 4877076" name="connsiteY4"/>
                  <a:gd fmla="*/ 10491473 w 10491473" name="connsiteX5"/>
                  <a:gd fmla="*/ 4877076 h 4877076" name="connsiteY5"/>
                  <a:gd fmla="*/ 10083708 w 10491473" name="connsiteX6"/>
                  <a:gd fmla="*/ 4877076 h 4877076" name="connsiteY6"/>
                  <a:gd fmla="*/ 9976858 w 10491473" name="connsiteX7"/>
                  <a:gd fmla="*/ 4718650 h 4877076" name="connsiteY7"/>
                  <a:gd fmla="*/ 9017366 w 10491473" name="connsiteX8"/>
                  <a:gd fmla="*/ 4718650 h 4877076" name="connsiteY8"/>
                  <a:gd fmla="*/ 8910516 w 10491473" name="connsiteX9"/>
                  <a:gd fmla="*/ 4877076 h 4877076" name="connsiteY9"/>
                  <a:gd fmla="*/ 767329 w 10491473" name="connsiteX10"/>
                  <a:gd fmla="*/ 4877076 h 4877076" name="connsiteY10"/>
                  <a:gd fmla="*/ 0 w 10491473" name="connsiteX11"/>
                  <a:gd fmla="*/ 4109747 h 4877076" name="connsiteY11"/>
                  <a:gd fmla="*/ 0 w 10491473" name="connsiteX12"/>
                  <a:gd fmla="*/ 3233529 h 4877076" name="connsiteY12"/>
                  <a:gd fmla="*/ 177598 w 10491473" name="connsiteX13"/>
                  <a:gd fmla="*/ 3068263 h 4877076" name="connsiteY13"/>
                  <a:gd fmla="*/ 177598 w 10491473" name="connsiteX14"/>
                  <a:gd fmla="*/ 2401062 h 4877076" name="connsiteY14"/>
                  <a:gd fmla="*/ 0 w 10491473" name="connsiteX15"/>
                  <a:gd fmla="*/ 2235796 h 4877076" name="connsiteY15"/>
                  <a:gd fmla="*/ 0 w 10491473" name="connsiteX16"/>
                  <a:gd fmla="*/ 273194 h 4877076" name="connsiteY16"/>
                  <a:gd fmla="*/ 433369 w 10491473" name="connsiteX17"/>
                  <a:gd fmla="*/ 273194 h 4877076" name="connsiteY17"/>
                  <a:gd fmla="*/ 673292 w 10491473" name="connsiteX18"/>
                  <a:gd fmla="*/ 1376 h 4877076" name="connsiteY18"/>
                  <a:gd fmla="*/ 2113993 w 10491473" name="connsiteX19"/>
                  <a:gd fmla="*/ 1376 h 4877076" name="connsiteY19"/>
                  <a:gd fmla="*/ 2353916 w 10491473" name="connsiteX20"/>
                  <a:gd fmla="*/ 273194 h 4877076" name="connsiteY20"/>
                  <a:gd fmla="*/ 7591712 w 10491473" name="connsiteX21"/>
                  <a:gd fmla="*/ 273194 h 4877076" name="connsiteY2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b="b" l="l" r="r" t="t"/>
                <a:pathLst>
                  <a:path h="4877076" w="10491473">
                    <a:moveTo>
                      <a:pt x="7831355" y="0"/>
                    </a:moveTo>
                    <a:lnTo>
                      <a:pt x="9266735" y="0"/>
                    </a:lnTo>
                    <a:lnTo>
                      <a:pt x="9506378" y="273194"/>
                    </a:lnTo>
                    <a:lnTo>
                      <a:pt x="9724144" y="273194"/>
                    </a:lnTo>
                    <a:lnTo>
                      <a:pt x="10491473" y="1040523"/>
                    </a:lnTo>
                    <a:lnTo>
                      <a:pt x="10491473" y="4877076"/>
                    </a:lnTo>
                    <a:lnTo>
                      <a:pt x="10083708" y="4877076"/>
                    </a:lnTo>
                    <a:lnTo>
                      <a:pt x="9976858" y="4718650"/>
                    </a:lnTo>
                    <a:lnTo>
                      <a:pt x="9017366" y="4718650"/>
                    </a:lnTo>
                    <a:lnTo>
                      <a:pt x="8910516" y="4877076"/>
                    </a:lnTo>
                    <a:lnTo>
                      <a:pt x="767329" y="4877076"/>
                    </a:lnTo>
                    <a:lnTo>
                      <a:pt x="0" y="4109747"/>
                    </a:lnTo>
                    <a:lnTo>
                      <a:pt x="0" y="3233529"/>
                    </a:lnTo>
                    <a:lnTo>
                      <a:pt x="177598" y="3068263"/>
                    </a:lnTo>
                    <a:lnTo>
                      <a:pt x="177598" y="2401062"/>
                    </a:lnTo>
                    <a:lnTo>
                      <a:pt x="0" y="2235796"/>
                    </a:lnTo>
                    <a:lnTo>
                      <a:pt x="0" y="273194"/>
                    </a:lnTo>
                    <a:lnTo>
                      <a:pt x="433369" y="273194"/>
                    </a:lnTo>
                    <a:lnTo>
                      <a:pt x="673292" y="1376"/>
                    </a:lnTo>
                    <a:lnTo>
                      <a:pt x="2113993" y="1376"/>
                    </a:lnTo>
                    <a:lnTo>
                      <a:pt x="2353916" y="273194"/>
                    </a:lnTo>
                    <a:lnTo>
                      <a:pt x="7591712" y="273194"/>
                    </a:lnTo>
                    <a:close/>
                  </a:path>
                </a:pathLst>
              </a:custGeom>
              <a:noFill/>
              <a:ln>
                <a:solidFill>
                  <a:srgbClr val="6AE7F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10" name="组合 133"/>
              <p:cNvGrpSpPr/>
              <p:nvPr/>
            </p:nvGrpSpPr>
            <p:grpSpPr>
              <a:xfrm flipH="1">
                <a:off x="8703444" y="1553441"/>
                <a:ext cx="1573211" cy="303301"/>
                <a:chOff x="8522049" y="1552754"/>
                <a:chExt cx="1547284" cy="303301"/>
              </a:xfrm>
            </p:grpSpPr>
            <p:sp>
              <p:nvSpPr>
                <p:cNvPr id="11" name="平行四边形 10"/>
                <p:cNvSpPr/>
                <p:nvPr/>
              </p:nvSpPr>
              <p:spPr>
                <a:xfrm>
                  <a:off x="9478425" y="1552754"/>
                  <a:ext cx="590908" cy="303301"/>
                </a:xfrm>
                <a:prstGeom prst="parallelogram">
                  <a:avLst>
                    <a:gd fmla="val 87809" name="adj"/>
                  </a:avLst>
                </a:prstGeom>
                <a:solidFill>
                  <a:srgbClr val="6AE7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6AE7FF"/>
                    </a:solidFill>
                    <a:cs typeface="+mn-ea"/>
                    <a:sym typeface="+mn-lt"/>
                  </a:endParaRPr>
                </a:p>
              </p:txBody>
            </p:sp>
            <p:sp>
              <p:nvSpPr>
                <p:cNvPr id="12" name="平行四边形 11"/>
                <p:cNvSpPr/>
                <p:nvPr/>
              </p:nvSpPr>
              <p:spPr>
                <a:xfrm>
                  <a:off x="9006937" y="1552754"/>
                  <a:ext cx="590908" cy="303301"/>
                </a:xfrm>
                <a:prstGeom prst="parallelogram">
                  <a:avLst>
                    <a:gd fmla="val 87809" name="adj"/>
                  </a:avLst>
                </a:prstGeom>
                <a:solidFill>
                  <a:srgbClr val="6AE7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6AE7FF"/>
                    </a:solidFill>
                    <a:cs typeface="+mn-ea"/>
                    <a:sym typeface="+mn-lt"/>
                  </a:endParaRPr>
                </a:p>
              </p:txBody>
            </p:sp>
            <p:sp>
              <p:nvSpPr>
                <p:cNvPr id="13" name="平行四边形 12"/>
                <p:cNvSpPr/>
                <p:nvPr/>
              </p:nvSpPr>
              <p:spPr>
                <a:xfrm>
                  <a:off x="8522049" y="1552754"/>
                  <a:ext cx="590908" cy="303301"/>
                </a:xfrm>
                <a:prstGeom prst="parallelogram">
                  <a:avLst>
                    <a:gd fmla="val 87809" name="adj"/>
                  </a:avLst>
                </a:prstGeom>
                <a:solidFill>
                  <a:srgbClr val="6AE7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6AE7FF"/>
                    </a:solidFill>
                    <a:cs typeface="+mn-ea"/>
                    <a:sym typeface="+mn-lt"/>
                  </a:endParaRPr>
                </a:p>
              </p:txBody>
            </p:sp>
          </p:grpSp>
        </p:grpSp>
        <p:sp>
          <p:nvSpPr>
            <p:cNvPr id="6" name="平行四边形 5"/>
            <p:cNvSpPr/>
            <p:nvPr/>
          </p:nvSpPr>
          <p:spPr>
            <a:xfrm>
              <a:off x="1376073" y="1554130"/>
              <a:ext cx="590908" cy="301925"/>
            </a:xfrm>
            <a:prstGeom prst="parallelogram">
              <a:avLst>
                <a:gd fmla="val 87857" name="adj"/>
              </a:avLst>
            </a:prstGeom>
            <a:solidFill>
              <a:srgbClr val="6AE7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6AE7FF"/>
                </a:solidFill>
                <a:cs typeface="+mn-ea"/>
                <a:sym typeface="+mn-lt"/>
              </a:endParaRPr>
            </a:p>
          </p:txBody>
        </p:sp>
        <p:sp>
          <p:nvSpPr>
            <p:cNvPr id="7" name="平行四边形 6"/>
            <p:cNvSpPr/>
            <p:nvPr/>
          </p:nvSpPr>
          <p:spPr>
            <a:xfrm>
              <a:off x="1860961" y="1555506"/>
              <a:ext cx="590908" cy="301925"/>
            </a:xfrm>
            <a:prstGeom prst="parallelogram">
              <a:avLst>
                <a:gd fmla="val 87857" name="adj"/>
              </a:avLst>
            </a:prstGeom>
            <a:solidFill>
              <a:srgbClr val="6AE7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6AE7FF"/>
                </a:solidFill>
                <a:cs typeface="+mn-ea"/>
                <a:sym typeface="+mn-lt"/>
              </a:endParaRPr>
            </a:p>
          </p:txBody>
        </p:sp>
        <p:sp>
          <p:nvSpPr>
            <p:cNvPr id="8" name="平行四边形 7"/>
            <p:cNvSpPr/>
            <p:nvPr/>
          </p:nvSpPr>
          <p:spPr>
            <a:xfrm>
              <a:off x="2332449" y="1554130"/>
              <a:ext cx="590908" cy="301925"/>
            </a:xfrm>
            <a:prstGeom prst="parallelogram">
              <a:avLst>
                <a:gd fmla="val 87857" name="adj"/>
              </a:avLst>
            </a:prstGeom>
            <a:solidFill>
              <a:srgbClr val="6AE7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6AE7FF"/>
                </a:solidFill>
                <a:cs typeface="+mn-ea"/>
                <a:sym typeface="+mn-lt"/>
              </a:endParaRPr>
            </a:p>
          </p:txBody>
        </p:sp>
      </p:grpSp>
    </p:spTree>
    <p:extLst>
      <p:ext uri="{BB962C8B-B14F-4D97-AF65-F5344CB8AC3E}">
        <p14:creationId val="847693858"/>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wedge" transition="in">
                                      <p:cBhvr>
                                        <p:cTn dur="500" id="7"/>
                                        <p:tgtEl>
                                          <p:spTgt spid="4"/>
                                        </p:tgtEl>
                                      </p:cBhvr>
                                    </p:animEffect>
                                  </p:childTnLst>
                                </p:cTn>
                              </p:par>
                            </p:childTnLst>
                          </p:cTn>
                        </p:par>
                        <p:par>
                          <p:cTn fill="hold" id="8" nodeType="afterGroup">
                            <p:stCondLst>
                              <p:cond delay="500"/>
                            </p:stCondLst>
                            <p:childTnLst>
                              <p:par>
                                <p:cTn fill="hold" grpId="0" id="9" nodeType="afterEffect" presetClass="entr" presetID="42" presetSubtype="0">
                                  <p:stCondLst>
                                    <p:cond delay="0"/>
                                  </p:stCondLst>
                                  <p:childTnLst>
                                    <p:set>
                                      <p:cBhvr>
                                        <p:cTn dur="1" fill="hold" id="10">
                                          <p:stCondLst>
                                            <p:cond delay="0"/>
                                          </p:stCondLst>
                                        </p:cTn>
                                        <p:tgtEl>
                                          <p:spTgt spid="3"/>
                                        </p:tgtEl>
                                        <p:attrNameLst>
                                          <p:attrName>style.visibility</p:attrName>
                                        </p:attrNameLst>
                                      </p:cBhvr>
                                      <p:to>
                                        <p:strVal val="visible"/>
                                      </p:to>
                                    </p:set>
                                    <p:animEffect filter="fade" transition="in">
                                      <p:cBhvr>
                                        <p:cTn dur="1000" id="11"/>
                                        <p:tgtEl>
                                          <p:spTgt spid="3"/>
                                        </p:tgtEl>
                                      </p:cBhvr>
                                    </p:animEffect>
                                    <p:anim calcmode="lin" valueType="num">
                                      <p:cBhvr>
                                        <p:cTn dur="1000" fill="hold" id="12"/>
                                        <p:tgtEl>
                                          <p:spTgt spid="3"/>
                                        </p:tgtEl>
                                        <p:attrNameLst>
                                          <p:attrName>ppt_x</p:attrName>
                                        </p:attrNameLst>
                                      </p:cBhvr>
                                      <p:tavLst>
                                        <p:tav tm="0">
                                          <p:val>
                                            <p:strVal val="#ppt_x"/>
                                          </p:val>
                                        </p:tav>
                                        <p:tav tm="100000">
                                          <p:val>
                                            <p:strVal val="#ppt_x"/>
                                          </p:val>
                                        </p:tav>
                                      </p:tavLst>
                                    </p:anim>
                                    <p:anim calcmode="lin" valueType="num">
                                      <p:cBhvr>
                                        <p:cTn dur="1000" fill="hold" id="13"/>
                                        <p:tgtEl>
                                          <p:spTgt spid="3"/>
                                        </p:tgtEl>
                                        <p:attrNameLst>
                                          <p:attrName>ppt_y</p:attrName>
                                        </p:attrNameLst>
                                      </p:cBhvr>
                                      <p:tavLst>
                                        <p:tav tm="0">
                                          <p:val>
                                            <p:strVal val="#ppt_y+.1"/>
                                          </p:val>
                                        </p:tav>
                                        <p:tav tm="100000">
                                          <p:val>
                                            <p:strVal val="#ppt_y"/>
                                          </p:val>
                                        </p:tav>
                                      </p:tavLst>
                                    </p:anim>
                                  </p:childTnLst>
                                </p:cTn>
                              </p:par>
                              <p:par>
                                <p:cTn fill="hold" grpId="0" id="14" nodeType="withEffect" presetClass="entr" presetID="1" presetSubtype="0">
                                  <p:stCondLst>
                                    <p:cond delay="1250"/>
                                  </p:stCondLst>
                                  <p:iterate type="lt">
                                    <p:tmAbs val="20"/>
                                  </p:iterate>
                                  <p:childTnLst>
                                    <p:set>
                                      <p:cBhvr>
                                        <p:cTn dur="1" fill="hold" id="15">
                                          <p:stCondLst>
                                            <p:cond delay="0"/>
                                          </p:stCondLst>
                                        </p:cTn>
                                        <p:tgtEl>
                                          <p:spTgt spid="2"/>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4"/>
          <p:cNvGrpSpPr/>
          <p:nvPr/>
        </p:nvGrpSpPr>
        <p:grpSpPr>
          <a:xfrm>
            <a:off x="4609467" y="2141855"/>
            <a:ext cx="7581900" cy="5080"/>
            <a:chOff x="7259" y="3373"/>
            <a:chExt cx="11940" cy="8"/>
          </a:xfrm>
        </p:grpSpPr>
        <p:cxnSp>
          <p:nvCxnSpPr>
            <p:cNvPr id="3" name="直接连接符 41"/>
            <p:cNvCxnSpPr/>
            <p:nvPr/>
          </p:nvCxnSpPr>
          <p:spPr>
            <a:xfrm>
              <a:off x="7259" y="3373"/>
              <a:ext cx="7551" cy="9"/>
            </a:xfrm>
            <a:prstGeom prst="line">
              <a:avLst/>
            </a:prstGeom>
            <a:ln w="28575">
              <a:solidFill>
                <a:srgbClr val="6AE7FF"/>
              </a:solidFill>
            </a:ln>
          </p:spPr>
          <p:style>
            <a:lnRef idx="1">
              <a:schemeClr val="accent1"/>
            </a:lnRef>
            <a:fillRef idx="0">
              <a:schemeClr val="accent1"/>
            </a:fillRef>
            <a:effectRef idx="0">
              <a:schemeClr val="accent1"/>
            </a:effectRef>
            <a:fontRef idx="minor">
              <a:schemeClr val="tx1"/>
            </a:fontRef>
          </p:style>
        </p:cxnSp>
        <p:cxnSp>
          <p:nvCxnSpPr>
            <p:cNvPr id="4" name="直接连接符 43"/>
            <p:cNvCxnSpPr/>
            <p:nvPr/>
          </p:nvCxnSpPr>
          <p:spPr>
            <a:xfrm>
              <a:off x="14285" y="3373"/>
              <a:ext cx="4915" cy="0"/>
            </a:xfrm>
            <a:prstGeom prst="line">
              <a:avLst/>
            </a:prstGeom>
            <a:ln w="28575">
              <a:solidFill>
                <a:srgbClr val="6AE7FF">
                  <a:alpha val="50000"/>
                </a:srgbClr>
              </a:solidFill>
            </a:ln>
          </p:spPr>
          <p:style>
            <a:lnRef idx="1">
              <a:schemeClr val="accent1"/>
            </a:lnRef>
            <a:fillRef idx="0">
              <a:schemeClr val="accent1"/>
            </a:fillRef>
            <a:effectRef idx="0">
              <a:schemeClr val="accent1"/>
            </a:effectRef>
            <a:fontRef idx="minor">
              <a:schemeClr val="tx1"/>
            </a:fontRef>
          </p:style>
        </p:cxnSp>
      </p:grpSp>
      <p:grpSp>
        <p:nvGrpSpPr>
          <p:cNvPr id="5" name="组合 5"/>
          <p:cNvGrpSpPr/>
          <p:nvPr/>
        </p:nvGrpSpPr>
        <p:grpSpPr>
          <a:xfrm>
            <a:off x="1" y="4707255"/>
            <a:ext cx="8279131" cy="5080"/>
            <a:chOff x="0" y="7413"/>
            <a:chExt cx="13038" cy="8"/>
          </a:xfrm>
        </p:grpSpPr>
        <p:cxnSp>
          <p:nvCxnSpPr>
            <p:cNvPr id="6" name="直接连接符 45"/>
            <p:cNvCxnSpPr/>
            <p:nvPr/>
          </p:nvCxnSpPr>
          <p:spPr>
            <a:xfrm>
              <a:off x="0" y="7413"/>
              <a:ext cx="6285" cy="0"/>
            </a:xfrm>
            <a:prstGeom prst="line">
              <a:avLst/>
            </a:prstGeom>
            <a:ln w="28575">
              <a:solidFill>
                <a:srgbClr val="6AE7FF">
                  <a:alpha val="50000"/>
                </a:srgbClr>
              </a:solidFill>
            </a:ln>
          </p:spPr>
          <p:style>
            <a:lnRef idx="1">
              <a:schemeClr val="accent1"/>
            </a:lnRef>
            <a:fillRef idx="0">
              <a:schemeClr val="accent1"/>
            </a:fillRef>
            <a:effectRef idx="0">
              <a:schemeClr val="accent1"/>
            </a:effectRef>
            <a:fontRef idx="minor">
              <a:schemeClr val="tx1"/>
            </a:fontRef>
          </p:style>
        </p:cxnSp>
        <p:cxnSp>
          <p:nvCxnSpPr>
            <p:cNvPr id="7" name="直接连接符 1"/>
            <p:cNvCxnSpPr/>
            <p:nvPr/>
          </p:nvCxnSpPr>
          <p:spPr>
            <a:xfrm>
              <a:off x="5488" y="7413"/>
              <a:ext cx="7551" cy="9"/>
            </a:xfrm>
            <a:prstGeom prst="line">
              <a:avLst/>
            </a:prstGeom>
            <a:ln w="28575">
              <a:solidFill>
                <a:srgbClr val="6AE7FF"/>
              </a:solidFill>
            </a:ln>
          </p:spPr>
          <p:style>
            <a:lnRef idx="1">
              <a:schemeClr val="accent1"/>
            </a:lnRef>
            <a:fillRef idx="0">
              <a:schemeClr val="accent1"/>
            </a:fillRef>
            <a:effectRef idx="0">
              <a:schemeClr val="accent1"/>
            </a:effectRef>
            <a:fontRef idx="minor">
              <a:schemeClr val="tx1"/>
            </a:fontRef>
          </p:style>
        </p:cxnSp>
      </p:grpSp>
      <p:sp>
        <p:nvSpPr>
          <p:cNvPr id="8" name="文本框 7"/>
          <p:cNvSpPr txBox="1"/>
          <p:nvPr/>
        </p:nvSpPr>
        <p:spPr>
          <a:xfrm>
            <a:off x="2480947" y="2644775"/>
            <a:ext cx="1772285" cy="1554480"/>
          </a:xfrm>
          <a:prstGeom prst="rect">
            <a:avLst/>
          </a:prstGeom>
          <a:noFill/>
        </p:spPr>
        <p:txBody>
          <a:bodyPr rtlCol="0" wrap="square">
            <a:spAutoFit/>
          </a:bodyPr>
          <a:lstStyle/>
          <a:p>
            <a:pPr algn="r"/>
            <a:r>
              <a:rPr altLang="zh-CN" b="1" lang="en-US" smtClean="0" sz="9600">
                <a:gradFill>
                  <a:gsLst>
                    <a:gs pos="0">
                      <a:srgbClr val="5FD4D5"/>
                    </a:gs>
                    <a:gs pos="92000">
                      <a:srgbClr val="43A2C2"/>
                    </a:gs>
                  </a:gsLst>
                  <a:lin ang="5400000" scaled="1"/>
                </a:gradFill>
                <a:cs typeface="+mn-ea"/>
                <a:sym typeface="+mn-lt"/>
              </a:rPr>
              <a:t>05</a:t>
            </a:r>
          </a:p>
        </p:txBody>
      </p:sp>
      <p:sp>
        <p:nvSpPr>
          <p:cNvPr id="9" name="文本框 8"/>
          <p:cNvSpPr txBox="1"/>
          <p:nvPr/>
        </p:nvSpPr>
        <p:spPr>
          <a:xfrm>
            <a:off x="4620898" y="2735584"/>
            <a:ext cx="3735705" cy="457200"/>
          </a:xfrm>
          <a:prstGeom prst="rect">
            <a:avLst/>
          </a:prstGeom>
          <a:noFill/>
        </p:spPr>
        <p:txBody>
          <a:bodyPr rtlCol="0" wrap="square">
            <a:spAutoFit/>
          </a:bodyPr>
          <a:lstStyle/>
          <a:p>
            <a:pPr algn="l"/>
            <a:r>
              <a:rPr altLang="en-US" b="1" lang="zh-CN" smtClean="0" sz="2400">
                <a:gradFill>
                  <a:gsLst>
                    <a:gs pos="0">
                      <a:srgbClr val="5FD4D5"/>
                    </a:gs>
                    <a:gs pos="92000">
                      <a:srgbClr val="43A2C2"/>
                    </a:gs>
                  </a:gsLst>
                  <a:lin ang="5400000" scaled="1"/>
                </a:gradFill>
                <a:cs typeface="+mn-ea"/>
                <a:sym typeface="+mn-lt"/>
              </a:rPr>
              <a:t>大数据趋势</a:t>
            </a:r>
          </a:p>
        </p:txBody>
      </p:sp>
      <p:sp>
        <p:nvSpPr>
          <p:cNvPr id="10" name="矩形 9"/>
          <p:cNvSpPr/>
          <p:nvPr/>
        </p:nvSpPr>
        <p:spPr>
          <a:xfrm>
            <a:off x="4620895" y="3197227"/>
            <a:ext cx="5001260" cy="914400"/>
          </a:xfrm>
          <a:prstGeom prst="rect">
            <a:avLst/>
          </a:prstGeom>
        </p:spPr>
        <p:txBody>
          <a:bodyPr wrap="square">
            <a:spAutoFit/>
          </a:bodyPr>
          <a:lstStyle/>
          <a:p>
            <a:pPr algn="l">
              <a:lnSpc>
                <a:spcPct val="150000"/>
              </a:lnSpc>
            </a:pPr>
            <a:r>
              <a:rPr sz="1200">
                <a:gradFill>
                  <a:gsLst>
                    <a:gs pos="0">
                      <a:srgbClr val="5FD4D5"/>
                    </a:gs>
                    <a:gs pos="92000">
                      <a:srgbClr val="43A2C2"/>
                    </a:gs>
                  </a:gsLst>
                  <a:lin ang="5400000" scaled="1"/>
                </a:gradFill>
                <a:cs typeface="+mn-ea"/>
                <a:sym typeface="+mn-lt"/>
              </a:rPr>
              <a:t>Remember what should be remembered, and forget what should be forgotten.Remember what should be remembered, and forget what should be forgotten.</a:t>
            </a:r>
          </a:p>
        </p:txBody>
      </p:sp>
    </p:spTree>
    <p:extLst>
      <p:ext uri="{BB962C8B-B14F-4D97-AF65-F5344CB8AC3E}">
        <p14:creationId val="2050716973"/>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2">
                                  <p:stCondLst>
                                    <p:cond delay="0"/>
                                  </p:stCondLst>
                                  <p:childTnLst>
                                    <p:set>
                                      <p:cBhvr>
                                        <p:cTn dur="1" fill="hold" id="6">
                                          <p:stCondLst>
                                            <p:cond delay="0"/>
                                          </p:stCondLst>
                                        </p:cTn>
                                        <p:tgtEl>
                                          <p:spTgt spid="2"/>
                                        </p:tgtEl>
                                        <p:attrNameLst>
                                          <p:attrName>style.visibility</p:attrName>
                                        </p:attrNameLst>
                                      </p:cBhvr>
                                      <p:to>
                                        <p:strVal val="visible"/>
                                      </p:to>
                                    </p:set>
                                    <p:animEffect filter="wipe(right)" transition="in">
                                      <p:cBhvr>
                                        <p:cTn dur="500" id="7"/>
                                        <p:tgtEl>
                                          <p:spTgt spid="2"/>
                                        </p:tgtEl>
                                      </p:cBhvr>
                                    </p:animEffect>
                                  </p:childTnLst>
                                </p:cTn>
                              </p:par>
                              <p:par>
                                <p:cTn fill="hold" id="8" nodeType="withEffect" presetClass="entr" presetID="22" presetSubtype="8">
                                  <p:stCondLst>
                                    <p:cond delay="0"/>
                                  </p:stCondLst>
                                  <p:childTnLst>
                                    <p:set>
                                      <p:cBhvr>
                                        <p:cTn dur="1" fill="hold" id="9">
                                          <p:stCondLst>
                                            <p:cond delay="0"/>
                                          </p:stCondLst>
                                        </p:cTn>
                                        <p:tgtEl>
                                          <p:spTgt spid="5"/>
                                        </p:tgtEl>
                                        <p:attrNameLst>
                                          <p:attrName>style.visibility</p:attrName>
                                        </p:attrNameLst>
                                      </p:cBhvr>
                                      <p:to>
                                        <p:strVal val="visible"/>
                                      </p:to>
                                    </p:set>
                                    <p:animEffect filter="wipe(left)" transition="in">
                                      <p:cBhvr>
                                        <p:cTn dur="500" id="10"/>
                                        <p:tgtEl>
                                          <p:spTgt spid="5"/>
                                        </p:tgtEl>
                                      </p:cBhvr>
                                    </p:animEffect>
                                  </p:childTnLst>
                                </p:cTn>
                              </p:par>
                            </p:childTnLst>
                          </p:cTn>
                        </p:par>
                        <p:par>
                          <p:cTn fill="hold" id="11" nodeType="afterGroup">
                            <p:stCondLst>
                              <p:cond delay="500"/>
                            </p:stCondLst>
                            <p:childTnLst>
                              <p:par>
                                <p:cTn fill="hold" grpId="0" id="12" nodeType="afterEffect" presetClass="entr" presetID="53" presetSubtype="0">
                                  <p:stCondLst>
                                    <p:cond delay="0"/>
                                  </p:stCondLst>
                                  <p:childTnLst>
                                    <p:set>
                                      <p:cBhvr>
                                        <p:cTn dur="1" fill="hold" id="13">
                                          <p:stCondLst>
                                            <p:cond delay="0"/>
                                          </p:stCondLst>
                                        </p:cTn>
                                        <p:tgtEl>
                                          <p:spTgt spid="8"/>
                                        </p:tgtEl>
                                        <p:attrNameLst>
                                          <p:attrName>style.visibility</p:attrName>
                                        </p:attrNameLst>
                                      </p:cBhvr>
                                      <p:to>
                                        <p:strVal val="visible"/>
                                      </p:to>
                                    </p:set>
                                    <p:anim calcmode="lin" valueType="num">
                                      <p:cBhvr>
                                        <p:cTn dur="500" fill="hold" id="14"/>
                                        <p:tgtEl>
                                          <p:spTgt spid="8"/>
                                        </p:tgtEl>
                                        <p:attrNameLst>
                                          <p:attrName>ppt_w</p:attrName>
                                        </p:attrNameLst>
                                      </p:cBhvr>
                                      <p:tavLst>
                                        <p:tav tm="0">
                                          <p:val>
                                            <p:fltVal val="0"/>
                                          </p:val>
                                        </p:tav>
                                        <p:tav tm="100000">
                                          <p:val>
                                            <p:strVal val="#ppt_w"/>
                                          </p:val>
                                        </p:tav>
                                      </p:tavLst>
                                    </p:anim>
                                    <p:anim calcmode="lin" valueType="num">
                                      <p:cBhvr>
                                        <p:cTn dur="500" fill="hold" id="15"/>
                                        <p:tgtEl>
                                          <p:spTgt spid="8"/>
                                        </p:tgtEl>
                                        <p:attrNameLst>
                                          <p:attrName>ppt_h</p:attrName>
                                        </p:attrNameLst>
                                      </p:cBhvr>
                                      <p:tavLst>
                                        <p:tav tm="0">
                                          <p:val>
                                            <p:fltVal val="0"/>
                                          </p:val>
                                        </p:tav>
                                        <p:tav tm="100000">
                                          <p:val>
                                            <p:strVal val="#ppt_h"/>
                                          </p:val>
                                        </p:tav>
                                      </p:tavLst>
                                    </p:anim>
                                    <p:animEffect filter="fade" transition="in">
                                      <p:cBhvr>
                                        <p:cTn dur="500" id="16"/>
                                        <p:tgtEl>
                                          <p:spTgt spid="8"/>
                                        </p:tgtEl>
                                      </p:cBhvr>
                                    </p:animEffect>
                                  </p:childTnLst>
                                </p:cTn>
                              </p:par>
                            </p:childTnLst>
                          </p:cTn>
                        </p:par>
                        <p:par>
                          <p:cTn fill="hold" id="17" nodeType="afterGroup">
                            <p:stCondLst>
                              <p:cond delay="1000"/>
                            </p:stCondLst>
                            <p:childTnLst>
                              <p:par>
                                <p:cTn fill="hold" grpId="0" id="18" nodeType="afterEffect" presetClass="entr" presetID="41" presetSubtype="0">
                                  <p:stCondLst>
                                    <p:cond delay="0"/>
                                  </p:stCondLst>
                                  <p:iterate type="lt">
                                    <p:tmPct val="10000"/>
                                  </p:iterate>
                                  <p:childTnLst>
                                    <p:set>
                                      <p:cBhvr>
                                        <p:cTn dur="1" fill="hold" id="19">
                                          <p:stCondLst>
                                            <p:cond delay="0"/>
                                          </p:stCondLst>
                                        </p:cTn>
                                        <p:tgtEl>
                                          <p:spTgt spid="9"/>
                                        </p:tgtEl>
                                        <p:attrNameLst>
                                          <p:attrName>style.visibility</p:attrName>
                                        </p:attrNameLst>
                                      </p:cBhvr>
                                      <p:to>
                                        <p:strVal val="visible"/>
                                      </p:to>
                                    </p:set>
                                    <p:anim calcmode="lin" valueType="num">
                                      <p:cBhvr>
                                        <p:cTn dur="500" fill="hold" id="20"/>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1"/>
                                        <p:tgtEl>
                                          <p:spTgt spid="9"/>
                                        </p:tgtEl>
                                        <p:attrNameLst>
                                          <p:attrName>ppt_y</p:attrName>
                                        </p:attrNameLst>
                                      </p:cBhvr>
                                      <p:tavLst>
                                        <p:tav tm="0">
                                          <p:val>
                                            <p:strVal val="#ppt_y"/>
                                          </p:val>
                                        </p:tav>
                                        <p:tav tm="100000">
                                          <p:val>
                                            <p:strVal val="#ppt_y"/>
                                          </p:val>
                                        </p:tav>
                                      </p:tavLst>
                                    </p:anim>
                                    <p:anim calcmode="lin" valueType="num">
                                      <p:cBhvr>
                                        <p:cTn dur="500" fill="hold" id="22"/>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3"/>
                                        <p:tgtEl>
                                          <p:spTgt spid="9"/>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4" tmFilter="0,0; .5, 1; 1, 1"/>
                                        <p:tgtEl>
                                          <p:spTgt spid="9"/>
                                        </p:tgtEl>
                                      </p:cBhvr>
                                    </p:animEffect>
                                  </p:childTnLst>
                                </p:cTn>
                              </p:par>
                            </p:childTnLst>
                          </p:cTn>
                        </p:par>
                        <p:par>
                          <p:cTn fill="hold" id="25" nodeType="afterGroup">
                            <p:stCondLst>
                              <p:cond delay="1500"/>
                            </p:stCondLst>
                            <p:childTnLst>
                              <p:par>
                                <p:cTn fill="hold" grpId="0" id="26" nodeType="afterEffect" presetClass="entr" presetID="42" presetSubtype="0">
                                  <p:stCondLst>
                                    <p:cond delay="0"/>
                                  </p:stCondLst>
                                  <p:childTnLst>
                                    <p:set>
                                      <p:cBhvr>
                                        <p:cTn dur="1" fill="hold" id="27">
                                          <p:stCondLst>
                                            <p:cond delay="0"/>
                                          </p:stCondLst>
                                        </p:cTn>
                                        <p:tgtEl>
                                          <p:spTgt spid="10"/>
                                        </p:tgtEl>
                                        <p:attrNameLst>
                                          <p:attrName>style.visibility</p:attrName>
                                        </p:attrNameLst>
                                      </p:cBhvr>
                                      <p:to>
                                        <p:strVal val="visible"/>
                                      </p:to>
                                    </p:set>
                                    <p:animEffect filter="fade" transition="in">
                                      <p:cBhvr>
                                        <p:cTn dur="500" id="28"/>
                                        <p:tgtEl>
                                          <p:spTgt spid="10"/>
                                        </p:tgtEl>
                                      </p:cBhvr>
                                    </p:animEffect>
                                    <p:anim calcmode="lin" valueType="num">
                                      <p:cBhvr>
                                        <p:cTn dur="500" fill="hold" id="29"/>
                                        <p:tgtEl>
                                          <p:spTgt spid="10"/>
                                        </p:tgtEl>
                                        <p:attrNameLst>
                                          <p:attrName>ppt_x</p:attrName>
                                        </p:attrNameLst>
                                      </p:cBhvr>
                                      <p:tavLst>
                                        <p:tav tm="0">
                                          <p:val>
                                            <p:strVal val="#ppt_x"/>
                                          </p:val>
                                        </p:tav>
                                        <p:tav tm="100000">
                                          <p:val>
                                            <p:strVal val="#ppt_x"/>
                                          </p:val>
                                        </p:tav>
                                      </p:tavLst>
                                    </p:anim>
                                    <p:anim calcmode="lin" valueType="num">
                                      <p:cBhvr>
                                        <p:cTn dur="500" fill="hold" id="30"/>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9"/>
      <p:bldP grpId="0" spid="10"/>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 1"/>
          <p:cNvGrpSpPr/>
          <p:nvPr/>
        </p:nvGrpSpPr>
        <p:grpSpPr>
          <a:xfrm>
            <a:off x="489243" y="377194"/>
            <a:ext cx="3033448" cy="606425"/>
            <a:chOff x="489242" y="377190"/>
            <a:chExt cx="3033448" cy="606425"/>
          </a:xfrm>
        </p:grpSpPr>
        <p:grpSp>
          <p:nvGrpSpPr>
            <p:cNvPr id="3" name="组合 3"/>
            <p:cNvGrpSpPr/>
            <p:nvPr/>
          </p:nvGrpSpPr>
          <p:grpSpPr>
            <a:xfrm>
              <a:off x="489242" y="377190"/>
              <a:ext cx="606425" cy="606425"/>
              <a:chOff x="2089" y="2413"/>
              <a:chExt cx="1152" cy="1152"/>
            </a:xfrm>
          </p:grpSpPr>
          <p:sp>
            <p:nvSpPr>
              <p:cNvPr id="5" name="椭圆 4"/>
              <p:cNvSpPr/>
              <p:nvPr/>
            </p:nvSpPr>
            <p:spPr>
              <a:xfrm>
                <a:off x="2089" y="2413"/>
                <a:ext cx="1152" cy="1152"/>
              </a:xfrm>
              <a:prstGeom prst="ellipse">
                <a:avLst/>
              </a:prstGeom>
              <a:solidFill>
                <a:srgbClr val="6AE7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椭圆 5"/>
              <p:cNvSpPr/>
              <p:nvPr/>
            </p:nvSpPr>
            <p:spPr>
              <a:xfrm>
                <a:off x="2237" y="2562"/>
                <a:ext cx="855" cy="855"/>
              </a:xfrm>
              <a:prstGeom prst="ellipse">
                <a:avLst/>
              </a:prstGeom>
              <a:gradFill>
                <a:gsLst>
                  <a:gs pos="0">
                    <a:srgbClr val="5FD4D5"/>
                  </a:gs>
                  <a:gs pos="92000">
                    <a:srgbClr val="43A2C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2400">
                    <a:cs typeface="+mn-ea"/>
                    <a:sym typeface="+mn-lt"/>
                  </a:rPr>
                  <a:t>5</a:t>
                </a:r>
              </a:p>
            </p:txBody>
          </p:sp>
        </p:grpSp>
        <p:sp>
          <p:nvSpPr>
            <p:cNvPr id="4" name="文本框 3"/>
            <p:cNvSpPr txBox="1"/>
            <p:nvPr/>
          </p:nvSpPr>
          <p:spPr>
            <a:xfrm>
              <a:off x="1095668" y="481330"/>
              <a:ext cx="2427022" cy="396240"/>
            </a:xfrm>
            <a:prstGeom prst="rect">
              <a:avLst/>
            </a:prstGeom>
            <a:noFill/>
          </p:spPr>
          <p:txBody>
            <a:bodyPr rtlCol="0" wrap="square">
              <a:spAutoFit/>
            </a:bodyPr>
            <a:lstStyle/>
            <a:p>
              <a:r>
                <a:rPr altLang="en-US" b="1" lang="zh-CN" smtClean="0" sz="2000">
                  <a:gradFill>
                    <a:gsLst>
                      <a:gs pos="0">
                        <a:srgbClr val="5FD4D5"/>
                      </a:gs>
                      <a:gs pos="92000">
                        <a:srgbClr val="43A2C2"/>
                      </a:gs>
                    </a:gsLst>
                    <a:lin ang="5400000" scaled="1"/>
                  </a:gradFill>
                  <a:cs typeface="+mn-ea"/>
                  <a:sym typeface="+mn-lt"/>
                </a:rPr>
                <a:t>大数据趋势</a:t>
              </a:r>
            </a:p>
          </p:txBody>
        </p:sp>
      </p:grpSp>
      <p:sp>
        <p:nvSpPr>
          <p:cNvPr id="7" name="文本框 6"/>
          <p:cNvSpPr txBox="1"/>
          <p:nvPr/>
        </p:nvSpPr>
        <p:spPr>
          <a:xfrm>
            <a:off x="3978766" y="1153170"/>
            <a:ext cx="4246880" cy="822960"/>
          </a:xfrm>
          <a:prstGeom prst="rect">
            <a:avLst/>
          </a:prstGeom>
          <a:noFill/>
        </p:spPr>
        <p:txBody>
          <a:bodyPr rtlCol="0" wrap="none">
            <a:spAutoFit/>
          </a:bodyPr>
          <a:lstStyle/>
          <a:p>
            <a:pPr algn="ctr">
              <a:lnSpc>
                <a:spcPct val="120000"/>
              </a:lnSpc>
            </a:pPr>
            <a:r>
              <a:rPr altLang="en-US" b="1" lang="zh-CN" sz="4000">
                <a:gradFill>
                  <a:gsLst>
                    <a:gs pos="0">
                      <a:srgbClr val="5FD4D5"/>
                    </a:gs>
                    <a:gs pos="99000">
                      <a:srgbClr val="43A2C2"/>
                    </a:gs>
                  </a:gsLst>
                  <a:lin ang="5400000" scaled="1"/>
                </a:gradFill>
                <a:effectLst/>
                <a:cs typeface="+mn-ea"/>
                <a:sym typeface="+mn-lt"/>
              </a:rPr>
              <a:t>大数据的应用领域</a:t>
            </a:r>
          </a:p>
        </p:txBody>
      </p:sp>
      <p:sp>
        <p:nvSpPr>
          <p:cNvPr id="8" name="矩形: 圆角 4"/>
          <p:cNvSpPr/>
          <p:nvPr/>
        </p:nvSpPr>
        <p:spPr>
          <a:xfrm>
            <a:off x="1635313" y="2521251"/>
            <a:ext cx="1422400" cy="508000"/>
          </a:xfrm>
          <a:prstGeom prst="roundRect">
            <a:avLst/>
          </a:prstGeom>
          <a:noFill/>
          <a:ln>
            <a:gradFill>
              <a:gsLst>
                <a:gs pos="0">
                  <a:srgbClr val="5FD4D5"/>
                </a:gs>
                <a:gs pos="100000">
                  <a:srgbClr val="43A2C2"/>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gradFill>
                  <a:gsLst>
                    <a:gs pos="0">
                      <a:srgbClr val="5FD4D5"/>
                    </a:gs>
                    <a:gs pos="99000">
                      <a:srgbClr val="43A2C2"/>
                    </a:gs>
                  </a:gsLst>
                  <a:lin ang="5400000" scaled="1"/>
                </a:gradFill>
                <a:cs typeface="+mn-ea"/>
                <a:sym typeface="+mn-lt"/>
              </a:rPr>
              <a:t>教育学</a:t>
            </a:r>
          </a:p>
        </p:txBody>
      </p:sp>
      <p:sp>
        <p:nvSpPr>
          <p:cNvPr id="9" name="矩形: 圆角 5"/>
          <p:cNvSpPr/>
          <p:nvPr/>
        </p:nvSpPr>
        <p:spPr>
          <a:xfrm>
            <a:off x="3513159" y="2521251"/>
            <a:ext cx="1422400" cy="508000"/>
          </a:xfrm>
          <a:prstGeom prst="roundRect">
            <a:avLst/>
          </a:prstGeom>
          <a:noFill/>
          <a:ln>
            <a:gradFill>
              <a:gsLst>
                <a:gs pos="0">
                  <a:srgbClr val="5FD4D5"/>
                </a:gs>
                <a:gs pos="100000">
                  <a:srgbClr val="43A2C2"/>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gradFill>
                  <a:gsLst>
                    <a:gs pos="0">
                      <a:srgbClr val="5FD4D5"/>
                    </a:gs>
                    <a:gs pos="99000">
                      <a:srgbClr val="43A2C2"/>
                    </a:gs>
                  </a:gsLst>
                  <a:lin ang="5400000" scaled="1"/>
                </a:gradFill>
                <a:cs typeface="+mn-ea"/>
                <a:sym typeface="+mn-lt"/>
              </a:rPr>
              <a:t>情报学</a:t>
            </a:r>
          </a:p>
        </p:txBody>
      </p:sp>
      <p:sp>
        <p:nvSpPr>
          <p:cNvPr id="10" name="矩形: 圆角 6"/>
          <p:cNvSpPr/>
          <p:nvPr/>
        </p:nvSpPr>
        <p:spPr>
          <a:xfrm>
            <a:off x="5391003" y="2521251"/>
            <a:ext cx="1422400" cy="508000"/>
          </a:xfrm>
          <a:prstGeom prst="roundRect">
            <a:avLst/>
          </a:prstGeom>
          <a:noFill/>
          <a:ln>
            <a:gradFill>
              <a:gsLst>
                <a:gs pos="0">
                  <a:srgbClr val="5FD4D5"/>
                </a:gs>
                <a:gs pos="100000">
                  <a:srgbClr val="43A2C2"/>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gradFill>
                  <a:gsLst>
                    <a:gs pos="0">
                      <a:srgbClr val="5FD4D5"/>
                    </a:gs>
                    <a:gs pos="99000">
                      <a:srgbClr val="43A2C2"/>
                    </a:gs>
                  </a:gsLst>
                  <a:lin ang="5400000" scaled="1"/>
                </a:gradFill>
                <a:cs typeface="+mn-ea"/>
                <a:sym typeface="+mn-lt"/>
              </a:rPr>
              <a:t>公共服务</a:t>
            </a:r>
          </a:p>
        </p:txBody>
      </p:sp>
      <p:sp>
        <p:nvSpPr>
          <p:cNvPr id="11" name="矩形: 圆角 7"/>
          <p:cNvSpPr/>
          <p:nvPr/>
        </p:nvSpPr>
        <p:spPr>
          <a:xfrm>
            <a:off x="1635313" y="3566339"/>
            <a:ext cx="1422400" cy="508000"/>
          </a:xfrm>
          <a:prstGeom prst="roundRect">
            <a:avLst/>
          </a:prstGeom>
          <a:noFill/>
          <a:ln>
            <a:gradFill>
              <a:gsLst>
                <a:gs pos="0">
                  <a:srgbClr val="5FD4D5"/>
                </a:gs>
                <a:gs pos="100000">
                  <a:srgbClr val="43A2C2"/>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gradFill>
                  <a:gsLst>
                    <a:gs pos="0">
                      <a:srgbClr val="5FD4D5"/>
                    </a:gs>
                    <a:gs pos="99000">
                      <a:srgbClr val="43A2C2"/>
                    </a:gs>
                  </a:gsLst>
                  <a:lin ang="5400000" scaled="1"/>
                </a:gradFill>
                <a:cs typeface="+mn-ea"/>
                <a:sym typeface="+mn-lt"/>
              </a:rPr>
              <a:t>天文学</a:t>
            </a:r>
          </a:p>
        </p:txBody>
      </p:sp>
      <p:sp>
        <p:nvSpPr>
          <p:cNvPr id="12" name="矩形: 圆角 8"/>
          <p:cNvSpPr/>
          <p:nvPr/>
        </p:nvSpPr>
        <p:spPr>
          <a:xfrm>
            <a:off x="3513159" y="3566339"/>
            <a:ext cx="1422400" cy="508000"/>
          </a:xfrm>
          <a:prstGeom prst="roundRect">
            <a:avLst/>
          </a:prstGeom>
          <a:noFill/>
          <a:ln>
            <a:gradFill>
              <a:gsLst>
                <a:gs pos="0">
                  <a:srgbClr val="5FD4D5"/>
                </a:gs>
                <a:gs pos="100000">
                  <a:srgbClr val="43A2C2"/>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gradFill>
                  <a:gsLst>
                    <a:gs pos="0">
                      <a:srgbClr val="5FD4D5"/>
                    </a:gs>
                    <a:gs pos="99000">
                      <a:srgbClr val="43A2C2"/>
                    </a:gs>
                  </a:gsLst>
                  <a:lin ang="5400000" scaled="1"/>
                </a:gradFill>
                <a:cs typeface="+mn-ea"/>
                <a:sym typeface="+mn-lt"/>
              </a:rPr>
              <a:t>电子政务</a:t>
            </a:r>
          </a:p>
        </p:txBody>
      </p:sp>
      <p:sp>
        <p:nvSpPr>
          <p:cNvPr id="13" name="矩形: 圆角 9"/>
          <p:cNvSpPr/>
          <p:nvPr/>
        </p:nvSpPr>
        <p:spPr>
          <a:xfrm>
            <a:off x="5391003" y="3566339"/>
            <a:ext cx="1422400" cy="508000"/>
          </a:xfrm>
          <a:prstGeom prst="roundRect">
            <a:avLst/>
          </a:prstGeom>
          <a:noFill/>
          <a:ln>
            <a:gradFill>
              <a:gsLst>
                <a:gs pos="0">
                  <a:srgbClr val="5FD4D5"/>
                </a:gs>
                <a:gs pos="100000">
                  <a:srgbClr val="43A2C2"/>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gradFill>
                  <a:gsLst>
                    <a:gs pos="0">
                      <a:srgbClr val="5FD4D5"/>
                    </a:gs>
                    <a:gs pos="99000">
                      <a:srgbClr val="43A2C2"/>
                    </a:gs>
                  </a:gsLst>
                  <a:lin ang="5400000" scaled="1"/>
                </a:gradFill>
                <a:cs typeface="+mn-ea"/>
                <a:sym typeface="+mn-lt"/>
              </a:rPr>
              <a:t>传媒业</a:t>
            </a:r>
          </a:p>
        </p:txBody>
      </p:sp>
      <p:sp>
        <p:nvSpPr>
          <p:cNvPr id="14" name="矩形: 圆角 10"/>
          <p:cNvSpPr/>
          <p:nvPr/>
        </p:nvSpPr>
        <p:spPr>
          <a:xfrm>
            <a:off x="7268848" y="2521251"/>
            <a:ext cx="1422400" cy="508000"/>
          </a:xfrm>
          <a:prstGeom prst="roundRect">
            <a:avLst/>
          </a:prstGeom>
          <a:noFill/>
          <a:ln>
            <a:gradFill>
              <a:gsLst>
                <a:gs pos="0">
                  <a:srgbClr val="5FD4D5"/>
                </a:gs>
                <a:gs pos="100000">
                  <a:srgbClr val="43A2C2"/>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gradFill>
                  <a:gsLst>
                    <a:gs pos="0">
                      <a:srgbClr val="5FD4D5"/>
                    </a:gs>
                    <a:gs pos="99000">
                      <a:srgbClr val="43A2C2"/>
                    </a:gs>
                  </a:gsLst>
                  <a:lin ang="5400000" scaled="1"/>
                </a:gradFill>
                <a:cs typeface="+mn-ea"/>
                <a:sym typeface="+mn-lt"/>
              </a:rPr>
              <a:t>生物医学</a:t>
            </a:r>
          </a:p>
        </p:txBody>
      </p:sp>
      <p:sp>
        <p:nvSpPr>
          <p:cNvPr id="15" name="矩形: 圆角 11"/>
          <p:cNvSpPr/>
          <p:nvPr/>
        </p:nvSpPr>
        <p:spPr>
          <a:xfrm>
            <a:off x="9146693" y="2521251"/>
            <a:ext cx="1422400" cy="508000"/>
          </a:xfrm>
          <a:prstGeom prst="roundRect">
            <a:avLst/>
          </a:prstGeom>
          <a:noFill/>
          <a:ln>
            <a:gradFill>
              <a:gsLst>
                <a:gs pos="0">
                  <a:srgbClr val="5FD4D5"/>
                </a:gs>
                <a:gs pos="100000">
                  <a:srgbClr val="43A2C2"/>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gradFill>
                  <a:gsLst>
                    <a:gs pos="0">
                      <a:srgbClr val="5FD4D5"/>
                    </a:gs>
                    <a:gs pos="99000">
                      <a:srgbClr val="43A2C2"/>
                    </a:gs>
                  </a:gsLst>
                  <a:lin ang="5400000" scaled="1"/>
                </a:gradFill>
                <a:cs typeface="+mn-ea"/>
                <a:sym typeface="+mn-lt"/>
              </a:rPr>
              <a:t>商业智能</a:t>
            </a:r>
          </a:p>
        </p:txBody>
      </p:sp>
      <p:sp>
        <p:nvSpPr>
          <p:cNvPr id="16" name="矩形: 圆角 12"/>
          <p:cNvSpPr/>
          <p:nvPr/>
        </p:nvSpPr>
        <p:spPr>
          <a:xfrm>
            <a:off x="7268848" y="4611427"/>
            <a:ext cx="1422400" cy="508000"/>
          </a:xfrm>
          <a:prstGeom prst="roundRect">
            <a:avLst/>
          </a:prstGeom>
          <a:noFill/>
          <a:ln>
            <a:gradFill>
              <a:gsLst>
                <a:gs pos="0">
                  <a:srgbClr val="5FD4D5"/>
                </a:gs>
                <a:gs pos="100000">
                  <a:srgbClr val="43A2C2"/>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gradFill>
                  <a:gsLst>
                    <a:gs pos="0">
                      <a:srgbClr val="5FD4D5"/>
                    </a:gs>
                    <a:gs pos="99000">
                      <a:srgbClr val="43A2C2"/>
                    </a:gs>
                  </a:gsLst>
                  <a:lin ang="5400000" scaled="1"/>
                </a:gradFill>
                <a:cs typeface="+mn-ea"/>
                <a:sym typeface="+mn-lt"/>
              </a:rPr>
              <a:t>图书馆学</a:t>
            </a:r>
          </a:p>
        </p:txBody>
      </p:sp>
      <p:sp>
        <p:nvSpPr>
          <p:cNvPr id="17" name="矩形: 圆角 13"/>
          <p:cNvSpPr/>
          <p:nvPr/>
        </p:nvSpPr>
        <p:spPr>
          <a:xfrm>
            <a:off x="7268848" y="3566339"/>
            <a:ext cx="1422400" cy="508000"/>
          </a:xfrm>
          <a:prstGeom prst="roundRect">
            <a:avLst/>
          </a:prstGeom>
          <a:noFill/>
          <a:ln>
            <a:gradFill>
              <a:gsLst>
                <a:gs pos="0">
                  <a:srgbClr val="5FD4D5"/>
                </a:gs>
                <a:gs pos="100000">
                  <a:srgbClr val="43A2C2"/>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gradFill>
                  <a:gsLst>
                    <a:gs pos="0">
                      <a:srgbClr val="5FD4D5"/>
                    </a:gs>
                    <a:gs pos="99000">
                      <a:srgbClr val="43A2C2"/>
                    </a:gs>
                  </a:gsLst>
                  <a:lin ang="5400000" scaled="1"/>
                </a:gradFill>
                <a:cs typeface="+mn-ea"/>
                <a:sym typeface="+mn-lt"/>
              </a:rPr>
              <a:t>气候学</a:t>
            </a:r>
          </a:p>
        </p:txBody>
      </p:sp>
      <p:sp>
        <p:nvSpPr>
          <p:cNvPr id="18" name="矩形: 圆角 14"/>
          <p:cNvSpPr/>
          <p:nvPr/>
        </p:nvSpPr>
        <p:spPr>
          <a:xfrm>
            <a:off x="9146693" y="3566339"/>
            <a:ext cx="1422400" cy="508000"/>
          </a:xfrm>
          <a:prstGeom prst="roundRect">
            <a:avLst/>
          </a:prstGeom>
          <a:noFill/>
          <a:ln>
            <a:gradFill>
              <a:gsLst>
                <a:gs pos="0">
                  <a:srgbClr val="5FD4D5"/>
                </a:gs>
                <a:gs pos="100000">
                  <a:srgbClr val="43A2C2"/>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gradFill>
                  <a:gsLst>
                    <a:gs pos="0">
                      <a:srgbClr val="5FD4D5"/>
                    </a:gs>
                    <a:gs pos="99000">
                      <a:srgbClr val="43A2C2"/>
                    </a:gs>
                  </a:gsLst>
                  <a:lin ang="5400000" scaled="1"/>
                </a:gradFill>
                <a:cs typeface="+mn-ea"/>
                <a:sym typeface="+mn-lt"/>
              </a:rPr>
              <a:t>企业管理</a:t>
            </a:r>
          </a:p>
        </p:txBody>
      </p:sp>
      <p:sp>
        <p:nvSpPr>
          <p:cNvPr id="19" name="矩形: 圆角 15"/>
          <p:cNvSpPr/>
          <p:nvPr/>
        </p:nvSpPr>
        <p:spPr>
          <a:xfrm>
            <a:off x="9146693" y="4629403"/>
            <a:ext cx="1422400" cy="508000"/>
          </a:xfrm>
          <a:prstGeom prst="roundRect">
            <a:avLst/>
          </a:prstGeom>
          <a:noFill/>
          <a:ln>
            <a:gradFill>
              <a:gsLst>
                <a:gs pos="0">
                  <a:srgbClr val="5FD4D5"/>
                </a:gs>
                <a:gs pos="100000">
                  <a:srgbClr val="43A2C2"/>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gradFill>
                  <a:gsLst>
                    <a:gs pos="0">
                      <a:srgbClr val="5FD4D5"/>
                    </a:gs>
                    <a:gs pos="99000">
                      <a:srgbClr val="43A2C2"/>
                    </a:gs>
                  </a:gsLst>
                  <a:lin ang="5400000" scaled="1"/>
                </a:gradFill>
                <a:cs typeface="+mn-ea"/>
                <a:sym typeface="+mn-lt"/>
              </a:rPr>
              <a:t>市场营销</a:t>
            </a:r>
          </a:p>
        </p:txBody>
      </p:sp>
      <p:sp>
        <p:nvSpPr>
          <p:cNvPr id="20" name="矩形: 圆角 16"/>
          <p:cNvSpPr/>
          <p:nvPr/>
        </p:nvSpPr>
        <p:spPr>
          <a:xfrm>
            <a:off x="1635313" y="4629403"/>
            <a:ext cx="1422400" cy="508000"/>
          </a:xfrm>
          <a:prstGeom prst="roundRect">
            <a:avLst/>
          </a:prstGeom>
          <a:noFill/>
          <a:ln>
            <a:gradFill>
              <a:gsLst>
                <a:gs pos="0">
                  <a:srgbClr val="5FD4D5"/>
                </a:gs>
                <a:gs pos="100000">
                  <a:srgbClr val="43A2C2"/>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gradFill>
                  <a:gsLst>
                    <a:gs pos="0">
                      <a:srgbClr val="5FD4D5"/>
                    </a:gs>
                    <a:gs pos="99000">
                      <a:srgbClr val="43A2C2"/>
                    </a:gs>
                  </a:gsLst>
                  <a:lin ang="5400000" scaled="1"/>
                </a:gradFill>
                <a:cs typeface="+mn-ea"/>
                <a:sym typeface="+mn-lt"/>
              </a:rPr>
              <a:t>金融学</a:t>
            </a:r>
          </a:p>
        </p:txBody>
      </p:sp>
      <p:sp>
        <p:nvSpPr>
          <p:cNvPr id="21" name="矩形: 圆角 17"/>
          <p:cNvSpPr/>
          <p:nvPr/>
        </p:nvSpPr>
        <p:spPr>
          <a:xfrm>
            <a:off x="3513159" y="4629403"/>
            <a:ext cx="1422400" cy="508000"/>
          </a:xfrm>
          <a:prstGeom prst="roundRect">
            <a:avLst/>
          </a:prstGeom>
          <a:noFill/>
          <a:ln>
            <a:gradFill>
              <a:gsLst>
                <a:gs pos="0">
                  <a:srgbClr val="5FD4D5"/>
                </a:gs>
                <a:gs pos="100000">
                  <a:srgbClr val="43A2C2"/>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gradFill>
                  <a:gsLst>
                    <a:gs pos="0">
                      <a:srgbClr val="5FD4D5"/>
                    </a:gs>
                    <a:gs pos="99000">
                      <a:srgbClr val="43A2C2"/>
                    </a:gs>
                  </a:gsLst>
                  <a:lin ang="5400000" scaled="1"/>
                </a:gradFill>
                <a:cs typeface="+mn-ea"/>
                <a:sym typeface="+mn-lt"/>
              </a:rPr>
              <a:t>生活娱乐</a:t>
            </a:r>
          </a:p>
        </p:txBody>
      </p:sp>
      <p:sp>
        <p:nvSpPr>
          <p:cNvPr id="22" name="矩形: 圆角 18"/>
          <p:cNvSpPr/>
          <p:nvPr/>
        </p:nvSpPr>
        <p:spPr>
          <a:xfrm>
            <a:off x="5391003" y="4629403"/>
            <a:ext cx="1422400" cy="508000"/>
          </a:xfrm>
          <a:prstGeom prst="roundRect">
            <a:avLst/>
          </a:prstGeom>
          <a:noFill/>
          <a:ln>
            <a:gradFill>
              <a:gsLst>
                <a:gs pos="0">
                  <a:srgbClr val="5FD4D5"/>
                </a:gs>
                <a:gs pos="100000">
                  <a:srgbClr val="43A2C2"/>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gradFill>
                  <a:gsLst>
                    <a:gs pos="0">
                      <a:srgbClr val="5FD4D5"/>
                    </a:gs>
                    <a:gs pos="99000">
                      <a:srgbClr val="43A2C2"/>
                    </a:gs>
                  </a:gsLst>
                  <a:lin ang="5400000" scaled="1"/>
                </a:gradFill>
                <a:cs typeface="+mn-ea"/>
                <a:sym typeface="+mn-lt"/>
              </a:rPr>
              <a:t>总统选举</a:t>
            </a:r>
          </a:p>
        </p:txBody>
      </p:sp>
    </p:spTree>
    <p:extLst>
      <p:ext uri="{BB962C8B-B14F-4D97-AF65-F5344CB8AC3E}">
        <p14:creationId val="145631461"/>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 presetSubtype="0">
                                  <p:stCondLst>
                                    <p:cond delay="0"/>
                                  </p:stCondLst>
                                  <p:childTnLst>
                                    <p:set>
                                      <p:cBhvr>
                                        <p:cTn dur="1" fill="hold" id="6">
                                          <p:stCondLst>
                                            <p:cond delay="0"/>
                                          </p:stCondLst>
                                        </p:cTn>
                                        <p:tgtEl>
                                          <p:spTgt spid="7"/>
                                        </p:tgtEl>
                                        <p:attrNameLst>
                                          <p:attrName>style.visibility</p:attrName>
                                        </p:attrNameLst>
                                      </p:cBhvr>
                                      <p:to>
                                        <p:strVal val="visible"/>
                                      </p:to>
                                    </p:set>
                                  </p:childTnLst>
                                </p:cTn>
                              </p:par>
                              <p:par>
                                <p:cTn fill="hold" grpId="1" id="7" nodeType="withEffect" presetClass="exit" presetID="1" presetSubtype="0">
                                  <p:stCondLst>
                                    <p:cond delay="250"/>
                                  </p:stCondLst>
                                  <p:childTnLst>
                                    <p:set>
                                      <p:cBhvr>
                                        <p:cTn dur="1" fill="hold" id="8">
                                          <p:stCondLst>
                                            <p:cond delay="0"/>
                                          </p:stCondLst>
                                        </p:cTn>
                                        <p:tgtEl>
                                          <p:spTgt spid="7"/>
                                        </p:tgtEl>
                                        <p:attrNameLst>
                                          <p:attrName>style.visibility</p:attrName>
                                        </p:attrNameLst>
                                      </p:cBhvr>
                                      <p:to>
                                        <p:strVal val="hidden"/>
                                      </p:to>
                                    </p:set>
                                  </p:childTnLst>
                                </p:cTn>
                              </p:par>
                              <p:par>
                                <p:cTn fill="hold" grpId="2" id="9" nodeType="withEffect" presetClass="entr" presetID="1" presetSubtype="0">
                                  <p:stCondLst>
                                    <p:cond delay="500"/>
                                  </p:stCondLst>
                                  <p:childTnLst>
                                    <p:set>
                                      <p:cBhvr>
                                        <p:cTn dur="1" fill="hold" id="10">
                                          <p:stCondLst>
                                            <p:cond delay="0"/>
                                          </p:stCondLst>
                                        </p:cTn>
                                        <p:tgtEl>
                                          <p:spTgt spid="7"/>
                                        </p:tgtEl>
                                        <p:attrNameLst>
                                          <p:attrName>style.visibility</p:attrName>
                                        </p:attrNameLst>
                                      </p:cBhvr>
                                      <p:to>
                                        <p:strVal val="visible"/>
                                      </p:to>
                                    </p:set>
                                  </p:childTnLst>
                                </p:cTn>
                              </p:par>
                              <p:par>
                                <p:cTn fill="hold" grpId="3" id="11" nodeType="withEffect" presetClass="exit" presetID="1" presetSubtype="0">
                                  <p:stCondLst>
                                    <p:cond delay="750"/>
                                  </p:stCondLst>
                                  <p:childTnLst>
                                    <p:set>
                                      <p:cBhvr>
                                        <p:cTn dur="1" fill="hold" id="12">
                                          <p:stCondLst>
                                            <p:cond delay="0"/>
                                          </p:stCondLst>
                                        </p:cTn>
                                        <p:tgtEl>
                                          <p:spTgt spid="7"/>
                                        </p:tgtEl>
                                        <p:attrNameLst>
                                          <p:attrName>style.visibility</p:attrName>
                                        </p:attrNameLst>
                                      </p:cBhvr>
                                      <p:to>
                                        <p:strVal val="hidden"/>
                                      </p:to>
                                    </p:set>
                                  </p:childTnLst>
                                </p:cTn>
                              </p:par>
                              <p:par>
                                <p:cTn fill="hold" grpId="4" id="13" nodeType="withEffect" presetClass="entr" presetID="1" presetSubtype="0">
                                  <p:stCondLst>
                                    <p:cond delay="1000"/>
                                  </p:stCondLst>
                                  <p:childTnLst>
                                    <p:set>
                                      <p:cBhvr>
                                        <p:cTn dur="1" fill="hold" id="14">
                                          <p:stCondLst>
                                            <p:cond delay="0"/>
                                          </p:stCondLst>
                                        </p:cTn>
                                        <p:tgtEl>
                                          <p:spTgt spid="7"/>
                                        </p:tgtEl>
                                        <p:attrNameLst>
                                          <p:attrName>style.visibility</p:attrName>
                                        </p:attrNameLst>
                                      </p:cBhvr>
                                      <p:to>
                                        <p:strVal val="visible"/>
                                      </p:to>
                                    </p:set>
                                  </p:childTnLst>
                                </p:cTn>
                              </p:par>
                            </p:childTnLst>
                          </p:cTn>
                        </p:par>
                        <p:par>
                          <p:cTn fill="hold" id="15" nodeType="afterGroup">
                            <p:stCondLst>
                              <p:cond delay="1001"/>
                            </p:stCondLst>
                            <p:childTnLst>
                              <p:par>
                                <p:cTn fill="hold" grpId="0" id="16" nodeType="afterEffect" presetClass="entr" presetID="53" presetSubtype="0">
                                  <p:stCondLst>
                                    <p:cond delay="0"/>
                                  </p:stCondLst>
                                  <p:childTnLst>
                                    <p:set>
                                      <p:cBhvr>
                                        <p:cTn dur="1" fill="hold" id="17">
                                          <p:stCondLst>
                                            <p:cond delay="0"/>
                                          </p:stCondLst>
                                        </p:cTn>
                                        <p:tgtEl>
                                          <p:spTgt spid="8"/>
                                        </p:tgtEl>
                                        <p:attrNameLst>
                                          <p:attrName>style.visibility</p:attrName>
                                        </p:attrNameLst>
                                      </p:cBhvr>
                                      <p:to>
                                        <p:strVal val="visible"/>
                                      </p:to>
                                    </p:set>
                                    <p:anim calcmode="lin" valueType="num">
                                      <p:cBhvr>
                                        <p:cTn dur="500" fill="hold" id="18"/>
                                        <p:tgtEl>
                                          <p:spTgt spid="8"/>
                                        </p:tgtEl>
                                        <p:attrNameLst>
                                          <p:attrName>ppt_w</p:attrName>
                                        </p:attrNameLst>
                                      </p:cBhvr>
                                      <p:tavLst>
                                        <p:tav tm="0">
                                          <p:val>
                                            <p:fltVal val="0"/>
                                          </p:val>
                                        </p:tav>
                                        <p:tav tm="100000">
                                          <p:val>
                                            <p:strVal val="#ppt_w"/>
                                          </p:val>
                                        </p:tav>
                                      </p:tavLst>
                                    </p:anim>
                                    <p:anim calcmode="lin" valueType="num">
                                      <p:cBhvr>
                                        <p:cTn dur="500" fill="hold" id="19"/>
                                        <p:tgtEl>
                                          <p:spTgt spid="8"/>
                                        </p:tgtEl>
                                        <p:attrNameLst>
                                          <p:attrName>ppt_h</p:attrName>
                                        </p:attrNameLst>
                                      </p:cBhvr>
                                      <p:tavLst>
                                        <p:tav tm="0">
                                          <p:val>
                                            <p:fltVal val="0"/>
                                          </p:val>
                                        </p:tav>
                                        <p:tav tm="100000">
                                          <p:val>
                                            <p:strVal val="#ppt_h"/>
                                          </p:val>
                                        </p:tav>
                                      </p:tavLst>
                                    </p:anim>
                                    <p:animEffect filter="fade" transition="in">
                                      <p:cBhvr>
                                        <p:cTn dur="500" id="20"/>
                                        <p:tgtEl>
                                          <p:spTgt spid="8"/>
                                        </p:tgtEl>
                                      </p:cBhvr>
                                    </p:animEffect>
                                  </p:childTnLst>
                                </p:cTn>
                              </p:par>
                            </p:childTnLst>
                          </p:cTn>
                        </p:par>
                        <p:par>
                          <p:cTn fill="hold" id="21" nodeType="afterGroup">
                            <p:stCondLst>
                              <p:cond delay="1501"/>
                            </p:stCondLst>
                            <p:childTnLst>
                              <p:par>
                                <p:cTn fill="hold" grpId="0" id="22" nodeType="afterEffect" presetClass="entr" presetID="53" presetSubtype="0">
                                  <p:stCondLst>
                                    <p:cond delay="0"/>
                                  </p:stCondLst>
                                  <p:childTnLst>
                                    <p:set>
                                      <p:cBhvr>
                                        <p:cTn dur="1" fill="hold" id="23">
                                          <p:stCondLst>
                                            <p:cond delay="0"/>
                                          </p:stCondLst>
                                        </p:cTn>
                                        <p:tgtEl>
                                          <p:spTgt spid="9"/>
                                        </p:tgtEl>
                                        <p:attrNameLst>
                                          <p:attrName>style.visibility</p:attrName>
                                        </p:attrNameLst>
                                      </p:cBhvr>
                                      <p:to>
                                        <p:strVal val="visible"/>
                                      </p:to>
                                    </p:set>
                                    <p:anim calcmode="lin" valueType="num">
                                      <p:cBhvr>
                                        <p:cTn dur="500" fill="hold" id="24"/>
                                        <p:tgtEl>
                                          <p:spTgt spid="9"/>
                                        </p:tgtEl>
                                        <p:attrNameLst>
                                          <p:attrName>ppt_w</p:attrName>
                                        </p:attrNameLst>
                                      </p:cBhvr>
                                      <p:tavLst>
                                        <p:tav tm="0">
                                          <p:val>
                                            <p:fltVal val="0"/>
                                          </p:val>
                                        </p:tav>
                                        <p:tav tm="100000">
                                          <p:val>
                                            <p:strVal val="#ppt_w"/>
                                          </p:val>
                                        </p:tav>
                                      </p:tavLst>
                                    </p:anim>
                                    <p:anim calcmode="lin" valueType="num">
                                      <p:cBhvr>
                                        <p:cTn dur="500" fill="hold" id="25"/>
                                        <p:tgtEl>
                                          <p:spTgt spid="9"/>
                                        </p:tgtEl>
                                        <p:attrNameLst>
                                          <p:attrName>ppt_h</p:attrName>
                                        </p:attrNameLst>
                                      </p:cBhvr>
                                      <p:tavLst>
                                        <p:tav tm="0">
                                          <p:val>
                                            <p:fltVal val="0"/>
                                          </p:val>
                                        </p:tav>
                                        <p:tav tm="100000">
                                          <p:val>
                                            <p:strVal val="#ppt_h"/>
                                          </p:val>
                                        </p:tav>
                                      </p:tavLst>
                                    </p:anim>
                                    <p:animEffect filter="fade" transition="in">
                                      <p:cBhvr>
                                        <p:cTn dur="500" id="26"/>
                                        <p:tgtEl>
                                          <p:spTgt spid="9"/>
                                        </p:tgtEl>
                                      </p:cBhvr>
                                    </p:animEffect>
                                  </p:childTnLst>
                                </p:cTn>
                              </p:par>
                            </p:childTnLst>
                          </p:cTn>
                        </p:par>
                        <p:par>
                          <p:cTn fill="hold" id="27" nodeType="afterGroup">
                            <p:stCondLst>
                              <p:cond delay="2001"/>
                            </p:stCondLst>
                            <p:childTnLst>
                              <p:par>
                                <p:cTn fill="hold" grpId="0" id="28" nodeType="afterEffect" presetClass="entr" presetID="53" presetSubtype="0">
                                  <p:stCondLst>
                                    <p:cond delay="0"/>
                                  </p:stCondLst>
                                  <p:childTnLst>
                                    <p:set>
                                      <p:cBhvr>
                                        <p:cTn dur="1" fill="hold" id="29">
                                          <p:stCondLst>
                                            <p:cond delay="0"/>
                                          </p:stCondLst>
                                        </p:cTn>
                                        <p:tgtEl>
                                          <p:spTgt spid="10"/>
                                        </p:tgtEl>
                                        <p:attrNameLst>
                                          <p:attrName>style.visibility</p:attrName>
                                        </p:attrNameLst>
                                      </p:cBhvr>
                                      <p:to>
                                        <p:strVal val="visible"/>
                                      </p:to>
                                    </p:set>
                                    <p:anim calcmode="lin" valueType="num">
                                      <p:cBhvr>
                                        <p:cTn dur="500" fill="hold" id="30"/>
                                        <p:tgtEl>
                                          <p:spTgt spid="10"/>
                                        </p:tgtEl>
                                        <p:attrNameLst>
                                          <p:attrName>ppt_w</p:attrName>
                                        </p:attrNameLst>
                                      </p:cBhvr>
                                      <p:tavLst>
                                        <p:tav tm="0">
                                          <p:val>
                                            <p:fltVal val="0"/>
                                          </p:val>
                                        </p:tav>
                                        <p:tav tm="100000">
                                          <p:val>
                                            <p:strVal val="#ppt_w"/>
                                          </p:val>
                                        </p:tav>
                                      </p:tavLst>
                                    </p:anim>
                                    <p:anim calcmode="lin" valueType="num">
                                      <p:cBhvr>
                                        <p:cTn dur="500" fill="hold" id="31"/>
                                        <p:tgtEl>
                                          <p:spTgt spid="10"/>
                                        </p:tgtEl>
                                        <p:attrNameLst>
                                          <p:attrName>ppt_h</p:attrName>
                                        </p:attrNameLst>
                                      </p:cBhvr>
                                      <p:tavLst>
                                        <p:tav tm="0">
                                          <p:val>
                                            <p:fltVal val="0"/>
                                          </p:val>
                                        </p:tav>
                                        <p:tav tm="100000">
                                          <p:val>
                                            <p:strVal val="#ppt_h"/>
                                          </p:val>
                                        </p:tav>
                                      </p:tavLst>
                                    </p:anim>
                                    <p:animEffect filter="fade" transition="in">
                                      <p:cBhvr>
                                        <p:cTn dur="500" id="32"/>
                                        <p:tgtEl>
                                          <p:spTgt spid="10"/>
                                        </p:tgtEl>
                                      </p:cBhvr>
                                    </p:animEffect>
                                  </p:childTnLst>
                                </p:cTn>
                              </p:par>
                            </p:childTnLst>
                          </p:cTn>
                        </p:par>
                        <p:par>
                          <p:cTn fill="hold" id="33" nodeType="afterGroup">
                            <p:stCondLst>
                              <p:cond delay="2501"/>
                            </p:stCondLst>
                            <p:childTnLst>
                              <p:par>
                                <p:cTn fill="hold" grpId="0" id="34" nodeType="afterEffect" presetClass="entr" presetID="53" presetSubtype="0">
                                  <p:stCondLst>
                                    <p:cond delay="0"/>
                                  </p:stCondLst>
                                  <p:childTnLst>
                                    <p:set>
                                      <p:cBhvr>
                                        <p:cTn dur="1" fill="hold" id="35">
                                          <p:stCondLst>
                                            <p:cond delay="0"/>
                                          </p:stCondLst>
                                        </p:cTn>
                                        <p:tgtEl>
                                          <p:spTgt spid="11"/>
                                        </p:tgtEl>
                                        <p:attrNameLst>
                                          <p:attrName>style.visibility</p:attrName>
                                        </p:attrNameLst>
                                      </p:cBhvr>
                                      <p:to>
                                        <p:strVal val="visible"/>
                                      </p:to>
                                    </p:set>
                                    <p:anim calcmode="lin" valueType="num">
                                      <p:cBhvr>
                                        <p:cTn dur="500" fill="hold" id="36"/>
                                        <p:tgtEl>
                                          <p:spTgt spid="11"/>
                                        </p:tgtEl>
                                        <p:attrNameLst>
                                          <p:attrName>ppt_w</p:attrName>
                                        </p:attrNameLst>
                                      </p:cBhvr>
                                      <p:tavLst>
                                        <p:tav tm="0">
                                          <p:val>
                                            <p:fltVal val="0"/>
                                          </p:val>
                                        </p:tav>
                                        <p:tav tm="100000">
                                          <p:val>
                                            <p:strVal val="#ppt_w"/>
                                          </p:val>
                                        </p:tav>
                                      </p:tavLst>
                                    </p:anim>
                                    <p:anim calcmode="lin" valueType="num">
                                      <p:cBhvr>
                                        <p:cTn dur="500" fill="hold" id="37"/>
                                        <p:tgtEl>
                                          <p:spTgt spid="11"/>
                                        </p:tgtEl>
                                        <p:attrNameLst>
                                          <p:attrName>ppt_h</p:attrName>
                                        </p:attrNameLst>
                                      </p:cBhvr>
                                      <p:tavLst>
                                        <p:tav tm="0">
                                          <p:val>
                                            <p:fltVal val="0"/>
                                          </p:val>
                                        </p:tav>
                                        <p:tav tm="100000">
                                          <p:val>
                                            <p:strVal val="#ppt_h"/>
                                          </p:val>
                                        </p:tav>
                                      </p:tavLst>
                                    </p:anim>
                                    <p:animEffect filter="fade" transition="in">
                                      <p:cBhvr>
                                        <p:cTn dur="500" id="38"/>
                                        <p:tgtEl>
                                          <p:spTgt spid="11"/>
                                        </p:tgtEl>
                                      </p:cBhvr>
                                    </p:animEffect>
                                  </p:childTnLst>
                                </p:cTn>
                              </p:par>
                            </p:childTnLst>
                          </p:cTn>
                        </p:par>
                        <p:par>
                          <p:cTn fill="hold" id="39" nodeType="afterGroup">
                            <p:stCondLst>
                              <p:cond delay="3001"/>
                            </p:stCondLst>
                            <p:childTnLst>
                              <p:par>
                                <p:cTn fill="hold" grpId="0" id="40" nodeType="afterEffect" presetClass="entr" presetID="53" presetSubtype="0">
                                  <p:stCondLst>
                                    <p:cond delay="0"/>
                                  </p:stCondLst>
                                  <p:childTnLst>
                                    <p:set>
                                      <p:cBhvr>
                                        <p:cTn dur="1" fill="hold" id="41">
                                          <p:stCondLst>
                                            <p:cond delay="0"/>
                                          </p:stCondLst>
                                        </p:cTn>
                                        <p:tgtEl>
                                          <p:spTgt spid="12"/>
                                        </p:tgtEl>
                                        <p:attrNameLst>
                                          <p:attrName>style.visibility</p:attrName>
                                        </p:attrNameLst>
                                      </p:cBhvr>
                                      <p:to>
                                        <p:strVal val="visible"/>
                                      </p:to>
                                    </p:set>
                                    <p:anim calcmode="lin" valueType="num">
                                      <p:cBhvr>
                                        <p:cTn dur="500" fill="hold" id="42"/>
                                        <p:tgtEl>
                                          <p:spTgt spid="12"/>
                                        </p:tgtEl>
                                        <p:attrNameLst>
                                          <p:attrName>ppt_w</p:attrName>
                                        </p:attrNameLst>
                                      </p:cBhvr>
                                      <p:tavLst>
                                        <p:tav tm="0">
                                          <p:val>
                                            <p:fltVal val="0"/>
                                          </p:val>
                                        </p:tav>
                                        <p:tav tm="100000">
                                          <p:val>
                                            <p:strVal val="#ppt_w"/>
                                          </p:val>
                                        </p:tav>
                                      </p:tavLst>
                                    </p:anim>
                                    <p:anim calcmode="lin" valueType="num">
                                      <p:cBhvr>
                                        <p:cTn dur="500" fill="hold" id="43"/>
                                        <p:tgtEl>
                                          <p:spTgt spid="12"/>
                                        </p:tgtEl>
                                        <p:attrNameLst>
                                          <p:attrName>ppt_h</p:attrName>
                                        </p:attrNameLst>
                                      </p:cBhvr>
                                      <p:tavLst>
                                        <p:tav tm="0">
                                          <p:val>
                                            <p:fltVal val="0"/>
                                          </p:val>
                                        </p:tav>
                                        <p:tav tm="100000">
                                          <p:val>
                                            <p:strVal val="#ppt_h"/>
                                          </p:val>
                                        </p:tav>
                                      </p:tavLst>
                                    </p:anim>
                                    <p:animEffect filter="fade" transition="in">
                                      <p:cBhvr>
                                        <p:cTn dur="500" id="44"/>
                                        <p:tgtEl>
                                          <p:spTgt spid="12"/>
                                        </p:tgtEl>
                                      </p:cBhvr>
                                    </p:animEffect>
                                  </p:childTnLst>
                                </p:cTn>
                              </p:par>
                            </p:childTnLst>
                          </p:cTn>
                        </p:par>
                        <p:par>
                          <p:cTn fill="hold" id="45" nodeType="afterGroup">
                            <p:stCondLst>
                              <p:cond delay="3501"/>
                            </p:stCondLst>
                            <p:childTnLst>
                              <p:par>
                                <p:cTn fill="hold" grpId="0" id="46" nodeType="afterEffect" presetClass="entr" presetID="53" presetSubtype="0">
                                  <p:stCondLst>
                                    <p:cond delay="0"/>
                                  </p:stCondLst>
                                  <p:childTnLst>
                                    <p:set>
                                      <p:cBhvr>
                                        <p:cTn dur="1" fill="hold" id="47">
                                          <p:stCondLst>
                                            <p:cond delay="0"/>
                                          </p:stCondLst>
                                        </p:cTn>
                                        <p:tgtEl>
                                          <p:spTgt spid="13"/>
                                        </p:tgtEl>
                                        <p:attrNameLst>
                                          <p:attrName>style.visibility</p:attrName>
                                        </p:attrNameLst>
                                      </p:cBhvr>
                                      <p:to>
                                        <p:strVal val="visible"/>
                                      </p:to>
                                    </p:set>
                                    <p:anim calcmode="lin" valueType="num">
                                      <p:cBhvr>
                                        <p:cTn dur="500" fill="hold" id="48"/>
                                        <p:tgtEl>
                                          <p:spTgt spid="13"/>
                                        </p:tgtEl>
                                        <p:attrNameLst>
                                          <p:attrName>ppt_w</p:attrName>
                                        </p:attrNameLst>
                                      </p:cBhvr>
                                      <p:tavLst>
                                        <p:tav tm="0">
                                          <p:val>
                                            <p:fltVal val="0"/>
                                          </p:val>
                                        </p:tav>
                                        <p:tav tm="100000">
                                          <p:val>
                                            <p:strVal val="#ppt_w"/>
                                          </p:val>
                                        </p:tav>
                                      </p:tavLst>
                                    </p:anim>
                                    <p:anim calcmode="lin" valueType="num">
                                      <p:cBhvr>
                                        <p:cTn dur="500" fill="hold" id="49"/>
                                        <p:tgtEl>
                                          <p:spTgt spid="13"/>
                                        </p:tgtEl>
                                        <p:attrNameLst>
                                          <p:attrName>ppt_h</p:attrName>
                                        </p:attrNameLst>
                                      </p:cBhvr>
                                      <p:tavLst>
                                        <p:tav tm="0">
                                          <p:val>
                                            <p:fltVal val="0"/>
                                          </p:val>
                                        </p:tav>
                                        <p:tav tm="100000">
                                          <p:val>
                                            <p:strVal val="#ppt_h"/>
                                          </p:val>
                                        </p:tav>
                                      </p:tavLst>
                                    </p:anim>
                                    <p:animEffect filter="fade" transition="in">
                                      <p:cBhvr>
                                        <p:cTn dur="500" id="50"/>
                                        <p:tgtEl>
                                          <p:spTgt spid="13"/>
                                        </p:tgtEl>
                                      </p:cBhvr>
                                    </p:animEffect>
                                  </p:childTnLst>
                                </p:cTn>
                              </p:par>
                            </p:childTnLst>
                          </p:cTn>
                        </p:par>
                        <p:par>
                          <p:cTn fill="hold" id="51" nodeType="afterGroup">
                            <p:stCondLst>
                              <p:cond delay="4001"/>
                            </p:stCondLst>
                            <p:childTnLst>
                              <p:par>
                                <p:cTn fill="hold" grpId="0" id="52" nodeType="afterEffect" presetClass="entr" presetID="53" presetSubtype="0">
                                  <p:stCondLst>
                                    <p:cond delay="0"/>
                                  </p:stCondLst>
                                  <p:childTnLst>
                                    <p:set>
                                      <p:cBhvr>
                                        <p:cTn dur="1" fill="hold" id="53">
                                          <p:stCondLst>
                                            <p:cond delay="0"/>
                                          </p:stCondLst>
                                        </p:cTn>
                                        <p:tgtEl>
                                          <p:spTgt spid="14"/>
                                        </p:tgtEl>
                                        <p:attrNameLst>
                                          <p:attrName>style.visibility</p:attrName>
                                        </p:attrNameLst>
                                      </p:cBhvr>
                                      <p:to>
                                        <p:strVal val="visible"/>
                                      </p:to>
                                    </p:set>
                                    <p:anim calcmode="lin" valueType="num">
                                      <p:cBhvr>
                                        <p:cTn dur="500" fill="hold" id="54"/>
                                        <p:tgtEl>
                                          <p:spTgt spid="14"/>
                                        </p:tgtEl>
                                        <p:attrNameLst>
                                          <p:attrName>ppt_w</p:attrName>
                                        </p:attrNameLst>
                                      </p:cBhvr>
                                      <p:tavLst>
                                        <p:tav tm="0">
                                          <p:val>
                                            <p:fltVal val="0"/>
                                          </p:val>
                                        </p:tav>
                                        <p:tav tm="100000">
                                          <p:val>
                                            <p:strVal val="#ppt_w"/>
                                          </p:val>
                                        </p:tav>
                                      </p:tavLst>
                                    </p:anim>
                                    <p:anim calcmode="lin" valueType="num">
                                      <p:cBhvr>
                                        <p:cTn dur="500" fill="hold" id="55"/>
                                        <p:tgtEl>
                                          <p:spTgt spid="14"/>
                                        </p:tgtEl>
                                        <p:attrNameLst>
                                          <p:attrName>ppt_h</p:attrName>
                                        </p:attrNameLst>
                                      </p:cBhvr>
                                      <p:tavLst>
                                        <p:tav tm="0">
                                          <p:val>
                                            <p:fltVal val="0"/>
                                          </p:val>
                                        </p:tav>
                                        <p:tav tm="100000">
                                          <p:val>
                                            <p:strVal val="#ppt_h"/>
                                          </p:val>
                                        </p:tav>
                                      </p:tavLst>
                                    </p:anim>
                                    <p:animEffect filter="fade" transition="in">
                                      <p:cBhvr>
                                        <p:cTn dur="500" id="56"/>
                                        <p:tgtEl>
                                          <p:spTgt spid="14"/>
                                        </p:tgtEl>
                                      </p:cBhvr>
                                    </p:animEffect>
                                  </p:childTnLst>
                                </p:cTn>
                              </p:par>
                            </p:childTnLst>
                          </p:cTn>
                        </p:par>
                        <p:par>
                          <p:cTn fill="hold" id="57" nodeType="afterGroup">
                            <p:stCondLst>
                              <p:cond delay="4501"/>
                            </p:stCondLst>
                            <p:childTnLst>
                              <p:par>
                                <p:cTn fill="hold" grpId="0" id="58" nodeType="afterEffect" presetClass="entr" presetID="53" presetSubtype="0">
                                  <p:stCondLst>
                                    <p:cond delay="0"/>
                                  </p:stCondLst>
                                  <p:childTnLst>
                                    <p:set>
                                      <p:cBhvr>
                                        <p:cTn dur="1" fill="hold" id="59">
                                          <p:stCondLst>
                                            <p:cond delay="0"/>
                                          </p:stCondLst>
                                        </p:cTn>
                                        <p:tgtEl>
                                          <p:spTgt spid="15"/>
                                        </p:tgtEl>
                                        <p:attrNameLst>
                                          <p:attrName>style.visibility</p:attrName>
                                        </p:attrNameLst>
                                      </p:cBhvr>
                                      <p:to>
                                        <p:strVal val="visible"/>
                                      </p:to>
                                    </p:set>
                                    <p:anim calcmode="lin" valueType="num">
                                      <p:cBhvr>
                                        <p:cTn dur="500" fill="hold" id="60"/>
                                        <p:tgtEl>
                                          <p:spTgt spid="15"/>
                                        </p:tgtEl>
                                        <p:attrNameLst>
                                          <p:attrName>ppt_w</p:attrName>
                                        </p:attrNameLst>
                                      </p:cBhvr>
                                      <p:tavLst>
                                        <p:tav tm="0">
                                          <p:val>
                                            <p:fltVal val="0"/>
                                          </p:val>
                                        </p:tav>
                                        <p:tav tm="100000">
                                          <p:val>
                                            <p:strVal val="#ppt_w"/>
                                          </p:val>
                                        </p:tav>
                                      </p:tavLst>
                                    </p:anim>
                                    <p:anim calcmode="lin" valueType="num">
                                      <p:cBhvr>
                                        <p:cTn dur="500" fill="hold" id="61"/>
                                        <p:tgtEl>
                                          <p:spTgt spid="15"/>
                                        </p:tgtEl>
                                        <p:attrNameLst>
                                          <p:attrName>ppt_h</p:attrName>
                                        </p:attrNameLst>
                                      </p:cBhvr>
                                      <p:tavLst>
                                        <p:tav tm="0">
                                          <p:val>
                                            <p:fltVal val="0"/>
                                          </p:val>
                                        </p:tav>
                                        <p:tav tm="100000">
                                          <p:val>
                                            <p:strVal val="#ppt_h"/>
                                          </p:val>
                                        </p:tav>
                                      </p:tavLst>
                                    </p:anim>
                                    <p:animEffect filter="fade" transition="in">
                                      <p:cBhvr>
                                        <p:cTn dur="500" id="62"/>
                                        <p:tgtEl>
                                          <p:spTgt spid="15"/>
                                        </p:tgtEl>
                                      </p:cBhvr>
                                    </p:animEffect>
                                  </p:childTnLst>
                                </p:cTn>
                              </p:par>
                            </p:childTnLst>
                          </p:cTn>
                        </p:par>
                        <p:par>
                          <p:cTn fill="hold" id="63" nodeType="afterGroup">
                            <p:stCondLst>
                              <p:cond delay="5001"/>
                            </p:stCondLst>
                            <p:childTnLst>
                              <p:par>
                                <p:cTn fill="hold" grpId="0" id="64" nodeType="afterEffect" presetClass="entr" presetID="53" presetSubtype="0">
                                  <p:stCondLst>
                                    <p:cond delay="0"/>
                                  </p:stCondLst>
                                  <p:childTnLst>
                                    <p:set>
                                      <p:cBhvr>
                                        <p:cTn dur="1" fill="hold" id="65">
                                          <p:stCondLst>
                                            <p:cond delay="0"/>
                                          </p:stCondLst>
                                        </p:cTn>
                                        <p:tgtEl>
                                          <p:spTgt spid="16"/>
                                        </p:tgtEl>
                                        <p:attrNameLst>
                                          <p:attrName>style.visibility</p:attrName>
                                        </p:attrNameLst>
                                      </p:cBhvr>
                                      <p:to>
                                        <p:strVal val="visible"/>
                                      </p:to>
                                    </p:set>
                                    <p:anim calcmode="lin" valueType="num">
                                      <p:cBhvr>
                                        <p:cTn dur="500" fill="hold" id="66"/>
                                        <p:tgtEl>
                                          <p:spTgt spid="16"/>
                                        </p:tgtEl>
                                        <p:attrNameLst>
                                          <p:attrName>ppt_w</p:attrName>
                                        </p:attrNameLst>
                                      </p:cBhvr>
                                      <p:tavLst>
                                        <p:tav tm="0">
                                          <p:val>
                                            <p:fltVal val="0"/>
                                          </p:val>
                                        </p:tav>
                                        <p:tav tm="100000">
                                          <p:val>
                                            <p:strVal val="#ppt_w"/>
                                          </p:val>
                                        </p:tav>
                                      </p:tavLst>
                                    </p:anim>
                                    <p:anim calcmode="lin" valueType="num">
                                      <p:cBhvr>
                                        <p:cTn dur="500" fill="hold" id="67"/>
                                        <p:tgtEl>
                                          <p:spTgt spid="16"/>
                                        </p:tgtEl>
                                        <p:attrNameLst>
                                          <p:attrName>ppt_h</p:attrName>
                                        </p:attrNameLst>
                                      </p:cBhvr>
                                      <p:tavLst>
                                        <p:tav tm="0">
                                          <p:val>
                                            <p:fltVal val="0"/>
                                          </p:val>
                                        </p:tav>
                                        <p:tav tm="100000">
                                          <p:val>
                                            <p:strVal val="#ppt_h"/>
                                          </p:val>
                                        </p:tav>
                                      </p:tavLst>
                                    </p:anim>
                                    <p:animEffect filter="fade" transition="in">
                                      <p:cBhvr>
                                        <p:cTn dur="500" id="68"/>
                                        <p:tgtEl>
                                          <p:spTgt spid="16"/>
                                        </p:tgtEl>
                                      </p:cBhvr>
                                    </p:animEffect>
                                  </p:childTnLst>
                                </p:cTn>
                              </p:par>
                            </p:childTnLst>
                          </p:cTn>
                        </p:par>
                        <p:par>
                          <p:cTn fill="hold" id="69" nodeType="afterGroup">
                            <p:stCondLst>
                              <p:cond delay="5501"/>
                            </p:stCondLst>
                            <p:childTnLst>
                              <p:par>
                                <p:cTn fill="hold" grpId="0" id="70" nodeType="afterEffect" presetClass="entr" presetID="53" presetSubtype="0">
                                  <p:stCondLst>
                                    <p:cond delay="0"/>
                                  </p:stCondLst>
                                  <p:childTnLst>
                                    <p:set>
                                      <p:cBhvr>
                                        <p:cTn dur="1" fill="hold" id="71">
                                          <p:stCondLst>
                                            <p:cond delay="0"/>
                                          </p:stCondLst>
                                        </p:cTn>
                                        <p:tgtEl>
                                          <p:spTgt spid="17"/>
                                        </p:tgtEl>
                                        <p:attrNameLst>
                                          <p:attrName>style.visibility</p:attrName>
                                        </p:attrNameLst>
                                      </p:cBhvr>
                                      <p:to>
                                        <p:strVal val="visible"/>
                                      </p:to>
                                    </p:set>
                                    <p:anim calcmode="lin" valueType="num">
                                      <p:cBhvr>
                                        <p:cTn dur="500" fill="hold" id="72"/>
                                        <p:tgtEl>
                                          <p:spTgt spid="17"/>
                                        </p:tgtEl>
                                        <p:attrNameLst>
                                          <p:attrName>ppt_w</p:attrName>
                                        </p:attrNameLst>
                                      </p:cBhvr>
                                      <p:tavLst>
                                        <p:tav tm="0">
                                          <p:val>
                                            <p:fltVal val="0"/>
                                          </p:val>
                                        </p:tav>
                                        <p:tav tm="100000">
                                          <p:val>
                                            <p:strVal val="#ppt_w"/>
                                          </p:val>
                                        </p:tav>
                                      </p:tavLst>
                                    </p:anim>
                                    <p:anim calcmode="lin" valueType="num">
                                      <p:cBhvr>
                                        <p:cTn dur="500" fill="hold" id="73"/>
                                        <p:tgtEl>
                                          <p:spTgt spid="17"/>
                                        </p:tgtEl>
                                        <p:attrNameLst>
                                          <p:attrName>ppt_h</p:attrName>
                                        </p:attrNameLst>
                                      </p:cBhvr>
                                      <p:tavLst>
                                        <p:tav tm="0">
                                          <p:val>
                                            <p:fltVal val="0"/>
                                          </p:val>
                                        </p:tav>
                                        <p:tav tm="100000">
                                          <p:val>
                                            <p:strVal val="#ppt_h"/>
                                          </p:val>
                                        </p:tav>
                                      </p:tavLst>
                                    </p:anim>
                                    <p:animEffect filter="fade" transition="in">
                                      <p:cBhvr>
                                        <p:cTn dur="500" id="74"/>
                                        <p:tgtEl>
                                          <p:spTgt spid="17"/>
                                        </p:tgtEl>
                                      </p:cBhvr>
                                    </p:animEffect>
                                  </p:childTnLst>
                                </p:cTn>
                              </p:par>
                            </p:childTnLst>
                          </p:cTn>
                        </p:par>
                        <p:par>
                          <p:cTn fill="hold" id="75" nodeType="afterGroup">
                            <p:stCondLst>
                              <p:cond delay="6001"/>
                            </p:stCondLst>
                            <p:childTnLst>
                              <p:par>
                                <p:cTn fill="hold" grpId="0" id="76" nodeType="afterEffect" presetClass="entr" presetID="53" presetSubtype="0">
                                  <p:stCondLst>
                                    <p:cond delay="0"/>
                                  </p:stCondLst>
                                  <p:childTnLst>
                                    <p:set>
                                      <p:cBhvr>
                                        <p:cTn dur="1" fill="hold" id="77">
                                          <p:stCondLst>
                                            <p:cond delay="0"/>
                                          </p:stCondLst>
                                        </p:cTn>
                                        <p:tgtEl>
                                          <p:spTgt spid="18"/>
                                        </p:tgtEl>
                                        <p:attrNameLst>
                                          <p:attrName>style.visibility</p:attrName>
                                        </p:attrNameLst>
                                      </p:cBhvr>
                                      <p:to>
                                        <p:strVal val="visible"/>
                                      </p:to>
                                    </p:set>
                                    <p:anim calcmode="lin" valueType="num">
                                      <p:cBhvr>
                                        <p:cTn dur="500" fill="hold" id="78"/>
                                        <p:tgtEl>
                                          <p:spTgt spid="18"/>
                                        </p:tgtEl>
                                        <p:attrNameLst>
                                          <p:attrName>ppt_w</p:attrName>
                                        </p:attrNameLst>
                                      </p:cBhvr>
                                      <p:tavLst>
                                        <p:tav tm="0">
                                          <p:val>
                                            <p:fltVal val="0"/>
                                          </p:val>
                                        </p:tav>
                                        <p:tav tm="100000">
                                          <p:val>
                                            <p:strVal val="#ppt_w"/>
                                          </p:val>
                                        </p:tav>
                                      </p:tavLst>
                                    </p:anim>
                                    <p:anim calcmode="lin" valueType="num">
                                      <p:cBhvr>
                                        <p:cTn dur="500" fill="hold" id="79"/>
                                        <p:tgtEl>
                                          <p:spTgt spid="18"/>
                                        </p:tgtEl>
                                        <p:attrNameLst>
                                          <p:attrName>ppt_h</p:attrName>
                                        </p:attrNameLst>
                                      </p:cBhvr>
                                      <p:tavLst>
                                        <p:tav tm="0">
                                          <p:val>
                                            <p:fltVal val="0"/>
                                          </p:val>
                                        </p:tav>
                                        <p:tav tm="100000">
                                          <p:val>
                                            <p:strVal val="#ppt_h"/>
                                          </p:val>
                                        </p:tav>
                                      </p:tavLst>
                                    </p:anim>
                                    <p:animEffect filter="fade" transition="in">
                                      <p:cBhvr>
                                        <p:cTn dur="500" id="80"/>
                                        <p:tgtEl>
                                          <p:spTgt spid="18"/>
                                        </p:tgtEl>
                                      </p:cBhvr>
                                    </p:animEffect>
                                  </p:childTnLst>
                                </p:cTn>
                              </p:par>
                            </p:childTnLst>
                          </p:cTn>
                        </p:par>
                        <p:par>
                          <p:cTn fill="hold" id="81" nodeType="afterGroup">
                            <p:stCondLst>
                              <p:cond delay="6501"/>
                            </p:stCondLst>
                            <p:childTnLst>
                              <p:par>
                                <p:cTn fill="hold" grpId="0" id="82" nodeType="afterEffect" presetClass="entr" presetID="53" presetSubtype="0">
                                  <p:stCondLst>
                                    <p:cond delay="0"/>
                                  </p:stCondLst>
                                  <p:childTnLst>
                                    <p:set>
                                      <p:cBhvr>
                                        <p:cTn dur="1" fill="hold" id="83">
                                          <p:stCondLst>
                                            <p:cond delay="0"/>
                                          </p:stCondLst>
                                        </p:cTn>
                                        <p:tgtEl>
                                          <p:spTgt spid="19"/>
                                        </p:tgtEl>
                                        <p:attrNameLst>
                                          <p:attrName>style.visibility</p:attrName>
                                        </p:attrNameLst>
                                      </p:cBhvr>
                                      <p:to>
                                        <p:strVal val="visible"/>
                                      </p:to>
                                    </p:set>
                                    <p:anim calcmode="lin" valueType="num">
                                      <p:cBhvr>
                                        <p:cTn dur="500" fill="hold" id="84"/>
                                        <p:tgtEl>
                                          <p:spTgt spid="19"/>
                                        </p:tgtEl>
                                        <p:attrNameLst>
                                          <p:attrName>ppt_w</p:attrName>
                                        </p:attrNameLst>
                                      </p:cBhvr>
                                      <p:tavLst>
                                        <p:tav tm="0">
                                          <p:val>
                                            <p:fltVal val="0"/>
                                          </p:val>
                                        </p:tav>
                                        <p:tav tm="100000">
                                          <p:val>
                                            <p:strVal val="#ppt_w"/>
                                          </p:val>
                                        </p:tav>
                                      </p:tavLst>
                                    </p:anim>
                                    <p:anim calcmode="lin" valueType="num">
                                      <p:cBhvr>
                                        <p:cTn dur="500" fill="hold" id="85"/>
                                        <p:tgtEl>
                                          <p:spTgt spid="19"/>
                                        </p:tgtEl>
                                        <p:attrNameLst>
                                          <p:attrName>ppt_h</p:attrName>
                                        </p:attrNameLst>
                                      </p:cBhvr>
                                      <p:tavLst>
                                        <p:tav tm="0">
                                          <p:val>
                                            <p:fltVal val="0"/>
                                          </p:val>
                                        </p:tav>
                                        <p:tav tm="100000">
                                          <p:val>
                                            <p:strVal val="#ppt_h"/>
                                          </p:val>
                                        </p:tav>
                                      </p:tavLst>
                                    </p:anim>
                                    <p:animEffect filter="fade" transition="in">
                                      <p:cBhvr>
                                        <p:cTn dur="500" id="86"/>
                                        <p:tgtEl>
                                          <p:spTgt spid="19"/>
                                        </p:tgtEl>
                                      </p:cBhvr>
                                    </p:animEffect>
                                  </p:childTnLst>
                                </p:cTn>
                              </p:par>
                            </p:childTnLst>
                          </p:cTn>
                        </p:par>
                        <p:par>
                          <p:cTn fill="hold" id="87" nodeType="afterGroup">
                            <p:stCondLst>
                              <p:cond delay="7001"/>
                            </p:stCondLst>
                            <p:childTnLst>
                              <p:par>
                                <p:cTn fill="hold" grpId="0" id="88" nodeType="afterEffect" presetClass="entr" presetID="53" presetSubtype="0">
                                  <p:stCondLst>
                                    <p:cond delay="0"/>
                                  </p:stCondLst>
                                  <p:childTnLst>
                                    <p:set>
                                      <p:cBhvr>
                                        <p:cTn dur="1" fill="hold" id="89">
                                          <p:stCondLst>
                                            <p:cond delay="0"/>
                                          </p:stCondLst>
                                        </p:cTn>
                                        <p:tgtEl>
                                          <p:spTgt spid="20"/>
                                        </p:tgtEl>
                                        <p:attrNameLst>
                                          <p:attrName>style.visibility</p:attrName>
                                        </p:attrNameLst>
                                      </p:cBhvr>
                                      <p:to>
                                        <p:strVal val="visible"/>
                                      </p:to>
                                    </p:set>
                                    <p:anim calcmode="lin" valueType="num">
                                      <p:cBhvr>
                                        <p:cTn dur="500" fill="hold" id="90"/>
                                        <p:tgtEl>
                                          <p:spTgt spid="20"/>
                                        </p:tgtEl>
                                        <p:attrNameLst>
                                          <p:attrName>ppt_w</p:attrName>
                                        </p:attrNameLst>
                                      </p:cBhvr>
                                      <p:tavLst>
                                        <p:tav tm="0">
                                          <p:val>
                                            <p:fltVal val="0"/>
                                          </p:val>
                                        </p:tav>
                                        <p:tav tm="100000">
                                          <p:val>
                                            <p:strVal val="#ppt_w"/>
                                          </p:val>
                                        </p:tav>
                                      </p:tavLst>
                                    </p:anim>
                                    <p:anim calcmode="lin" valueType="num">
                                      <p:cBhvr>
                                        <p:cTn dur="500" fill="hold" id="91"/>
                                        <p:tgtEl>
                                          <p:spTgt spid="20"/>
                                        </p:tgtEl>
                                        <p:attrNameLst>
                                          <p:attrName>ppt_h</p:attrName>
                                        </p:attrNameLst>
                                      </p:cBhvr>
                                      <p:tavLst>
                                        <p:tav tm="0">
                                          <p:val>
                                            <p:fltVal val="0"/>
                                          </p:val>
                                        </p:tav>
                                        <p:tav tm="100000">
                                          <p:val>
                                            <p:strVal val="#ppt_h"/>
                                          </p:val>
                                        </p:tav>
                                      </p:tavLst>
                                    </p:anim>
                                    <p:animEffect filter="fade" transition="in">
                                      <p:cBhvr>
                                        <p:cTn dur="500" id="92"/>
                                        <p:tgtEl>
                                          <p:spTgt spid="20"/>
                                        </p:tgtEl>
                                      </p:cBhvr>
                                    </p:animEffect>
                                  </p:childTnLst>
                                </p:cTn>
                              </p:par>
                            </p:childTnLst>
                          </p:cTn>
                        </p:par>
                        <p:par>
                          <p:cTn fill="hold" id="93" nodeType="afterGroup">
                            <p:stCondLst>
                              <p:cond delay="7501"/>
                            </p:stCondLst>
                            <p:childTnLst>
                              <p:par>
                                <p:cTn fill="hold" grpId="0" id="94" nodeType="afterEffect" presetClass="entr" presetID="53" presetSubtype="0">
                                  <p:stCondLst>
                                    <p:cond delay="0"/>
                                  </p:stCondLst>
                                  <p:childTnLst>
                                    <p:set>
                                      <p:cBhvr>
                                        <p:cTn dur="1" fill="hold" id="95">
                                          <p:stCondLst>
                                            <p:cond delay="0"/>
                                          </p:stCondLst>
                                        </p:cTn>
                                        <p:tgtEl>
                                          <p:spTgt spid="21"/>
                                        </p:tgtEl>
                                        <p:attrNameLst>
                                          <p:attrName>style.visibility</p:attrName>
                                        </p:attrNameLst>
                                      </p:cBhvr>
                                      <p:to>
                                        <p:strVal val="visible"/>
                                      </p:to>
                                    </p:set>
                                    <p:anim calcmode="lin" valueType="num">
                                      <p:cBhvr>
                                        <p:cTn dur="500" fill="hold" id="96"/>
                                        <p:tgtEl>
                                          <p:spTgt spid="21"/>
                                        </p:tgtEl>
                                        <p:attrNameLst>
                                          <p:attrName>ppt_w</p:attrName>
                                        </p:attrNameLst>
                                      </p:cBhvr>
                                      <p:tavLst>
                                        <p:tav tm="0">
                                          <p:val>
                                            <p:fltVal val="0"/>
                                          </p:val>
                                        </p:tav>
                                        <p:tav tm="100000">
                                          <p:val>
                                            <p:strVal val="#ppt_w"/>
                                          </p:val>
                                        </p:tav>
                                      </p:tavLst>
                                    </p:anim>
                                    <p:anim calcmode="lin" valueType="num">
                                      <p:cBhvr>
                                        <p:cTn dur="500" fill="hold" id="97"/>
                                        <p:tgtEl>
                                          <p:spTgt spid="21"/>
                                        </p:tgtEl>
                                        <p:attrNameLst>
                                          <p:attrName>ppt_h</p:attrName>
                                        </p:attrNameLst>
                                      </p:cBhvr>
                                      <p:tavLst>
                                        <p:tav tm="0">
                                          <p:val>
                                            <p:fltVal val="0"/>
                                          </p:val>
                                        </p:tav>
                                        <p:tav tm="100000">
                                          <p:val>
                                            <p:strVal val="#ppt_h"/>
                                          </p:val>
                                        </p:tav>
                                      </p:tavLst>
                                    </p:anim>
                                    <p:animEffect filter="fade" transition="in">
                                      <p:cBhvr>
                                        <p:cTn dur="500" id="98"/>
                                        <p:tgtEl>
                                          <p:spTgt spid="21"/>
                                        </p:tgtEl>
                                      </p:cBhvr>
                                    </p:animEffect>
                                  </p:childTnLst>
                                </p:cTn>
                              </p:par>
                            </p:childTnLst>
                          </p:cTn>
                        </p:par>
                        <p:par>
                          <p:cTn fill="hold" id="99" nodeType="afterGroup">
                            <p:stCondLst>
                              <p:cond delay="8001"/>
                            </p:stCondLst>
                            <p:childTnLst>
                              <p:par>
                                <p:cTn fill="hold" grpId="0" id="100" nodeType="afterEffect" presetClass="entr" presetID="53" presetSubtype="0">
                                  <p:stCondLst>
                                    <p:cond delay="0"/>
                                  </p:stCondLst>
                                  <p:childTnLst>
                                    <p:set>
                                      <p:cBhvr>
                                        <p:cTn dur="1" fill="hold" id="101">
                                          <p:stCondLst>
                                            <p:cond delay="0"/>
                                          </p:stCondLst>
                                        </p:cTn>
                                        <p:tgtEl>
                                          <p:spTgt spid="22"/>
                                        </p:tgtEl>
                                        <p:attrNameLst>
                                          <p:attrName>style.visibility</p:attrName>
                                        </p:attrNameLst>
                                      </p:cBhvr>
                                      <p:to>
                                        <p:strVal val="visible"/>
                                      </p:to>
                                    </p:set>
                                    <p:anim calcmode="lin" valueType="num">
                                      <p:cBhvr>
                                        <p:cTn dur="500" fill="hold" id="102"/>
                                        <p:tgtEl>
                                          <p:spTgt spid="22"/>
                                        </p:tgtEl>
                                        <p:attrNameLst>
                                          <p:attrName>ppt_w</p:attrName>
                                        </p:attrNameLst>
                                      </p:cBhvr>
                                      <p:tavLst>
                                        <p:tav tm="0">
                                          <p:val>
                                            <p:fltVal val="0"/>
                                          </p:val>
                                        </p:tav>
                                        <p:tav tm="100000">
                                          <p:val>
                                            <p:strVal val="#ppt_w"/>
                                          </p:val>
                                        </p:tav>
                                      </p:tavLst>
                                    </p:anim>
                                    <p:anim calcmode="lin" valueType="num">
                                      <p:cBhvr>
                                        <p:cTn dur="500" fill="hold" id="103"/>
                                        <p:tgtEl>
                                          <p:spTgt spid="22"/>
                                        </p:tgtEl>
                                        <p:attrNameLst>
                                          <p:attrName>ppt_h</p:attrName>
                                        </p:attrNameLst>
                                      </p:cBhvr>
                                      <p:tavLst>
                                        <p:tav tm="0">
                                          <p:val>
                                            <p:fltVal val="0"/>
                                          </p:val>
                                        </p:tav>
                                        <p:tav tm="100000">
                                          <p:val>
                                            <p:strVal val="#ppt_h"/>
                                          </p:val>
                                        </p:tav>
                                      </p:tavLst>
                                    </p:anim>
                                    <p:animEffect filter="fade" transition="in">
                                      <p:cBhvr>
                                        <p:cTn dur="500" id="104"/>
                                        <p:tgtEl>
                                          <p:spTgt spid="2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1" spid="7"/>
      <p:bldP grpId="2" spid="7"/>
      <p:bldP grpId="3" spid="7"/>
      <p:bldP grpId="4" spid="7"/>
      <p:bldP grpId="0" spid="8"/>
      <p:bldP grpId="0" spid="9"/>
      <p:bldP grpId="0" spid="10"/>
      <p:bldP grpId="0" spid="11"/>
      <p:bldP grpId="0" spid="12"/>
      <p:bldP grpId="0" spid="13"/>
      <p:bldP grpId="0" spid="14"/>
      <p:bldP grpId="0" spid="15"/>
      <p:bldP grpId="0" spid="16"/>
      <p:bldP grpId="0" spid="17"/>
      <p:bldP grpId="0" spid="18"/>
      <p:bldP grpId="0" spid="19"/>
      <p:bldP grpId="0" spid="20"/>
      <p:bldP grpId="0" spid="21"/>
      <p:bldP grpId="0" spid="22"/>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 1"/>
          <p:cNvGrpSpPr/>
          <p:nvPr/>
        </p:nvGrpSpPr>
        <p:grpSpPr>
          <a:xfrm>
            <a:off x="489243" y="377194"/>
            <a:ext cx="3033448" cy="606425"/>
            <a:chOff x="489242" y="377190"/>
            <a:chExt cx="3033448" cy="606425"/>
          </a:xfrm>
        </p:grpSpPr>
        <p:grpSp>
          <p:nvGrpSpPr>
            <p:cNvPr id="3" name="组合 3"/>
            <p:cNvGrpSpPr/>
            <p:nvPr/>
          </p:nvGrpSpPr>
          <p:grpSpPr>
            <a:xfrm>
              <a:off x="489242" y="377190"/>
              <a:ext cx="606425" cy="606425"/>
              <a:chOff x="2089" y="2413"/>
              <a:chExt cx="1152" cy="1152"/>
            </a:xfrm>
          </p:grpSpPr>
          <p:sp>
            <p:nvSpPr>
              <p:cNvPr id="5" name="椭圆 4"/>
              <p:cNvSpPr/>
              <p:nvPr/>
            </p:nvSpPr>
            <p:spPr>
              <a:xfrm>
                <a:off x="2089" y="2413"/>
                <a:ext cx="1152" cy="1152"/>
              </a:xfrm>
              <a:prstGeom prst="ellipse">
                <a:avLst/>
              </a:prstGeom>
              <a:solidFill>
                <a:srgbClr val="6AE7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椭圆 5"/>
              <p:cNvSpPr/>
              <p:nvPr/>
            </p:nvSpPr>
            <p:spPr>
              <a:xfrm>
                <a:off x="2237" y="2562"/>
                <a:ext cx="855" cy="855"/>
              </a:xfrm>
              <a:prstGeom prst="ellipse">
                <a:avLst/>
              </a:prstGeom>
              <a:gradFill>
                <a:gsLst>
                  <a:gs pos="0">
                    <a:srgbClr val="5FD4D5"/>
                  </a:gs>
                  <a:gs pos="92000">
                    <a:srgbClr val="43A2C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2400">
                    <a:cs typeface="+mn-ea"/>
                    <a:sym typeface="+mn-lt"/>
                  </a:rPr>
                  <a:t>5</a:t>
                </a:r>
              </a:p>
            </p:txBody>
          </p:sp>
        </p:grpSp>
        <p:sp>
          <p:nvSpPr>
            <p:cNvPr id="4" name="文本框 3"/>
            <p:cNvSpPr txBox="1"/>
            <p:nvPr/>
          </p:nvSpPr>
          <p:spPr>
            <a:xfrm>
              <a:off x="1095668" y="481330"/>
              <a:ext cx="2427022" cy="396240"/>
            </a:xfrm>
            <a:prstGeom prst="rect">
              <a:avLst/>
            </a:prstGeom>
            <a:noFill/>
          </p:spPr>
          <p:txBody>
            <a:bodyPr rtlCol="0" wrap="square">
              <a:spAutoFit/>
            </a:bodyPr>
            <a:lstStyle/>
            <a:p>
              <a:r>
                <a:rPr altLang="en-US" b="1" lang="zh-CN" smtClean="0" sz="2000">
                  <a:gradFill>
                    <a:gsLst>
                      <a:gs pos="0">
                        <a:srgbClr val="5FD4D5"/>
                      </a:gs>
                      <a:gs pos="92000">
                        <a:srgbClr val="43A2C2"/>
                      </a:gs>
                    </a:gsLst>
                    <a:lin ang="5400000" scaled="1"/>
                  </a:gradFill>
                  <a:cs typeface="+mn-ea"/>
                  <a:sym typeface="+mn-lt"/>
                </a:rPr>
                <a:t>大数据趋势</a:t>
              </a:r>
            </a:p>
          </p:txBody>
        </p:sp>
      </p:grpSp>
      <p:cxnSp>
        <p:nvCxnSpPr>
          <p:cNvPr id="7" name="直接连接符 33"/>
          <p:cNvCxnSpPr/>
          <p:nvPr/>
        </p:nvCxnSpPr>
        <p:spPr>
          <a:xfrm flipH="1">
            <a:off x="1205511" y="1213459"/>
            <a:ext cx="0" cy="3613150"/>
          </a:xfrm>
          <a:prstGeom prst="line">
            <a:avLst/>
          </a:prstGeom>
          <a:ln>
            <a:solidFill>
              <a:srgbClr val="6AE7FF"/>
            </a:solidFill>
          </a:ln>
        </p:spPr>
        <p:style>
          <a:lnRef idx="1">
            <a:schemeClr val="accent1"/>
          </a:lnRef>
          <a:fillRef idx="0">
            <a:schemeClr val="accent1"/>
          </a:fillRef>
          <a:effectRef idx="0">
            <a:schemeClr val="accent1"/>
          </a:effectRef>
          <a:fontRef idx="minor">
            <a:schemeClr val="tx1"/>
          </a:fontRef>
        </p:style>
      </p:cxnSp>
      <p:sp>
        <p:nvSpPr>
          <p:cNvPr id="8" name="矩形 34"/>
          <p:cNvSpPr>
            <a:spLocks noChangeArrowheads="1"/>
          </p:cNvSpPr>
          <p:nvPr/>
        </p:nvSpPr>
        <p:spPr bwMode="auto">
          <a:xfrm>
            <a:off x="1465861" y="1304264"/>
            <a:ext cx="2389187" cy="60350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typeface="Calibri"/>
                <a:ea charset="-122" panose="02010600030101010101" pitchFamily="2" typeface="宋体"/>
              </a:defRPr>
            </a:lvl1pPr>
            <a:lvl2pPr indent="-285750" marL="742950">
              <a:defRPr>
                <a:solidFill>
                  <a:schemeClr val="tx1"/>
                </a:solidFill>
                <a:latin typeface="Calibri"/>
                <a:ea charset="-122" panose="02010600030101010101" pitchFamily="2" typeface="宋体"/>
              </a:defRPr>
            </a:lvl2pPr>
            <a:lvl3pPr indent="-228600" marL="1143000">
              <a:defRPr>
                <a:solidFill>
                  <a:schemeClr val="tx1"/>
                </a:solidFill>
                <a:latin typeface="Calibri"/>
                <a:ea charset="-122" panose="02010600030101010101" pitchFamily="2" typeface="宋体"/>
              </a:defRPr>
            </a:lvl3pPr>
            <a:lvl4pPr indent="-228600" marL="1600200">
              <a:defRPr>
                <a:solidFill>
                  <a:schemeClr val="tx1"/>
                </a:solidFill>
                <a:latin typeface="Calibri"/>
                <a:ea charset="-122" panose="02010600030101010101" pitchFamily="2" typeface="宋体"/>
              </a:defRPr>
            </a:lvl4pPr>
            <a:lvl5pPr indent="-228600" marL="2057400">
              <a:defRPr>
                <a:solidFill>
                  <a:schemeClr val="tx1"/>
                </a:solidFill>
                <a:latin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typeface="Calibri"/>
                <a:ea charset="-122" panose="02010600030101010101" pitchFamily="2" typeface="宋体"/>
              </a:defRPr>
            </a:lvl9pPr>
          </a:lstStyle>
          <a:p>
            <a:pPr algn="ctr">
              <a:lnSpc>
                <a:spcPct val="120000"/>
              </a:lnSpc>
            </a:pPr>
            <a:r>
              <a:rPr altLang="en-US" b="1" lang="zh-CN" sz="2800">
                <a:gradFill>
                  <a:gsLst>
                    <a:gs pos="0">
                      <a:srgbClr val="5FD4D5"/>
                    </a:gs>
                    <a:gs pos="100000">
                      <a:srgbClr val="43A2C2"/>
                    </a:gs>
                  </a:gsLst>
                  <a:lin ang="5400000" scaled="1"/>
                </a:gradFill>
                <a:effectLst/>
                <a:latin typeface="+mn-lt"/>
                <a:ea typeface="+mn-ea"/>
                <a:cs typeface="+mn-ea"/>
                <a:sym typeface="+mn-lt"/>
              </a:rPr>
              <a:t>大数据的趋势</a:t>
            </a:r>
          </a:p>
        </p:txBody>
      </p:sp>
      <p:sp>
        <p:nvSpPr>
          <p:cNvPr id="9" name="矩形 36"/>
          <p:cNvSpPr>
            <a:spLocks noChangeArrowheads="1"/>
          </p:cNvSpPr>
          <p:nvPr/>
        </p:nvSpPr>
        <p:spPr bwMode="auto">
          <a:xfrm>
            <a:off x="1466177" y="2388610"/>
            <a:ext cx="9821416" cy="338328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typeface="Calibri"/>
                <a:ea charset="-122" panose="02010600030101010101" pitchFamily="2" typeface="宋体"/>
              </a:defRPr>
            </a:lvl1pPr>
            <a:lvl2pPr indent="-285750" marL="742950">
              <a:defRPr>
                <a:solidFill>
                  <a:schemeClr val="tx1"/>
                </a:solidFill>
                <a:latin typeface="Calibri"/>
                <a:ea charset="-122" panose="02010600030101010101" pitchFamily="2" typeface="宋体"/>
              </a:defRPr>
            </a:lvl2pPr>
            <a:lvl3pPr indent="-228600" marL="1143000">
              <a:defRPr>
                <a:solidFill>
                  <a:schemeClr val="tx1"/>
                </a:solidFill>
                <a:latin typeface="Calibri"/>
                <a:ea charset="-122" panose="02010600030101010101" pitchFamily="2" typeface="宋体"/>
              </a:defRPr>
            </a:lvl3pPr>
            <a:lvl4pPr indent="-228600" marL="1600200">
              <a:defRPr>
                <a:solidFill>
                  <a:schemeClr val="tx1"/>
                </a:solidFill>
                <a:latin typeface="Calibri"/>
                <a:ea charset="-122" panose="02010600030101010101" pitchFamily="2" typeface="宋体"/>
              </a:defRPr>
            </a:lvl4pPr>
            <a:lvl5pPr indent="-228600" marL="2057400">
              <a:defRPr>
                <a:solidFill>
                  <a:schemeClr val="tx1"/>
                </a:solidFill>
                <a:latin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typeface="Calibri"/>
                <a:ea charset="-122" panose="02010600030101010101" pitchFamily="2" typeface="宋体"/>
              </a:defRPr>
            </a:lvl9pPr>
          </a:lstStyle>
          <a:p>
            <a:pPr>
              <a:lnSpc>
                <a:spcPct val="150000"/>
              </a:lnSpc>
            </a:pPr>
            <a:r>
              <a:rPr altLang="en-US" lang="zh-CN" sz="1600">
                <a:gradFill>
                  <a:gsLst>
                    <a:gs pos="0">
                      <a:srgbClr val="5FD4D5"/>
                    </a:gs>
                    <a:gs pos="100000">
                      <a:srgbClr val="43A2C2"/>
                    </a:gs>
                  </a:gsLst>
                  <a:lin ang="5400000" scaled="1"/>
                </a:gradFill>
                <a:latin typeface="+mn-lt"/>
                <a:ea typeface="+mn-ea"/>
                <a:cs typeface="+mn-ea"/>
                <a:sym typeface="+mn-lt"/>
              </a:rPr>
              <a:t>数据的资源化：是指大数据成为企业和社会关注的重要战略资源，并已成为大家争相抢夺的新焦点。因而，企业必须要提前制定大数据营销战略计划，抢占市场先机。</a:t>
            </a:r>
          </a:p>
          <a:p>
            <a:pPr>
              <a:lnSpc>
                <a:spcPct val="150000"/>
              </a:lnSpc>
            </a:pPr>
            <a:endParaRPr altLang="en-US" lang="zh-CN" sz="1600">
              <a:gradFill>
                <a:gsLst>
                  <a:gs pos="0">
                    <a:srgbClr val="5FD4D5"/>
                  </a:gs>
                  <a:gs pos="100000">
                    <a:srgbClr val="43A2C2"/>
                  </a:gs>
                </a:gsLst>
                <a:lin ang="5400000" scaled="1"/>
              </a:gradFill>
              <a:latin typeface="+mn-lt"/>
              <a:ea typeface="+mn-ea"/>
              <a:cs typeface="+mn-ea"/>
              <a:sym typeface="+mn-lt"/>
            </a:endParaRPr>
          </a:p>
          <a:p>
            <a:pPr>
              <a:lnSpc>
                <a:spcPct val="150000"/>
              </a:lnSpc>
            </a:pPr>
            <a:r>
              <a:rPr altLang="en-US" lang="zh-CN" sz="1600">
                <a:gradFill>
                  <a:gsLst>
                    <a:gs pos="0">
                      <a:srgbClr val="5FD4D5"/>
                    </a:gs>
                    <a:gs pos="100000">
                      <a:srgbClr val="43A2C2"/>
                    </a:gs>
                  </a:gsLst>
                  <a:lin ang="5400000" scaled="1"/>
                </a:gradFill>
                <a:latin typeface="+mn-lt"/>
                <a:ea typeface="+mn-ea"/>
                <a:cs typeface="+mn-ea"/>
                <a:sym typeface="+mn-lt"/>
              </a:rPr>
              <a:t>与云计算的深度结合：大数据离不开云处理，云处理为大数据提供了弹性可拓展的基础设备，是产生大数据的平台之一。自2013年开始，大数据技术已开始和云计算技术紧密结合，预计未来两者关系将更为密切。</a:t>
            </a:r>
          </a:p>
          <a:p>
            <a:pPr>
              <a:lnSpc>
                <a:spcPct val="150000"/>
              </a:lnSpc>
            </a:pPr>
            <a:endParaRPr altLang="en-US" lang="zh-CN" sz="1600">
              <a:gradFill>
                <a:gsLst>
                  <a:gs pos="0">
                    <a:srgbClr val="5FD4D5"/>
                  </a:gs>
                  <a:gs pos="100000">
                    <a:srgbClr val="43A2C2"/>
                  </a:gs>
                </a:gsLst>
                <a:lin ang="5400000" scaled="1"/>
              </a:gradFill>
              <a:latin typeface="+mn-lt"/>
              <a:ea typeface="+mn-ea"/>
              <a:cs typeface="+mn-ea"/>
              <a:sym typeface="+mn-lt"/>
            </a:endParaRPr>
          </a:p>
          <a:p>
            <a:pPr>
              <a:lnSpc>
                <a:spcPct val="150000"/>
              </a:lnSpc>
            </a:pPr>
            <a:r>
              <a:rPr altLang="en-US" lang="zh-CN" sz="1600">
                <a:gradFill>
                  <a:gsLst>
                    <a:gs pos="0">
                      <a:srgbClr val="5FD4D5"/>
                    </a:gs>
                    <a:gs pos="100000">
                      <a:srgbClr val="43A2C2"/>
                    </a:gs>
                  </a:gsLst>
                  <a:lin ang="5400000" scaled="1"/>
                </a:gradFill>
                <a:latin typeface="+mn-lt"/>
                <a:ea typeface="+mn-ea"/>
                <a:cs typeface="+mn-ea"/>
                <a:sym typeface="+mn-lt"/>
              </a:rPr>
              <a:t>科学理论的突破：随着大数据的快速发展，就像计算机和互联网一样，大数据很有可能是新一轮的技术革命。随之兴起的数据挖掘、机器学习和人工智能等相关技术，可能会改变数据世界里的很多算法和基础理论，实现科学技术上的突破。</a:t>
            </a:r>
          </a:p>
        </p:txBody>
      </p:sp>
      <p:cxnSp>
        <p:nvCxnSpPr>
          <p:cNvPr id="11" name="直接连接符 40"/>
          <p:cNvCxnSpPr/>
          <p:nvPr/>
        </p:nvCxnSpPr>
        <p:spPr>
          <a:xfrm>
            <a:off x="1465860" y="2071896"/>
            <a:ext cx="9821733" cy="0"/>
          </a:xfrm>
          <a:prstGeom prst="line">
            <a:avLst/>
          </a:prstGeom>
          <a:ln>
            <a:solidFill>
              <a:srgbClr val="6AE7FF"/>
            </a:solidFill>
          </a:ln>
        </p:spPr>
        <p:style>
          <a:lnRef idx="1">
            <a:schemeClr val="accent1"/>
          </a:lnRef>
          <a:fillRef idx="0">
            <a:schemeClr val="accent1"/>
          </a:fillRef>
          <a:effectRef idx="0">
            <a:schemeClr val="accent1"/>
          </a:effectRef>
          <a:fontRef idx="minor">
            <a:schemeClr val="tx1"/>
          </a:fontRef>
        </p:style>
      </p:cxnSp>
      <p:sp>
        <p:nvSpPr>
          <p:cNvPr id="12" name="椭圆 11"/>
          <p:cNvSpPr/>
          <p:nvPr/>
        </p:nvSpPr>
        <p:spPr>
          <a:xfrm>
            <a:off x="1017234" y="1882986"/>
            <a:ext cx="377825" cy="377825"/>
          </a:xfrm>
          <a:prstGeom prst="ellipse">
            <a:avLst/>
          </a:prstGeom>
          <a:solidFill>
            <a:srgbClr val="6AE7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cs typeface="+mn-ea"/>
              <a:sym typeface="+mn-lt"/>
            </a:endParaRPr>
          </a:p>
        </p:txBody>
      </p:sp>
    </p:spTree>
    <p:extLst>
      <p:ext uri="{BB962C8B-B14F-4D97-AF65-F5344CB8AC3E}">
        <p14:creationId val="566930909"/>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1">
                                  <p:stCondLst>
                                    <p:cond delay="0"/>
                                  </p:stCondLst>
                                  <p:childTnLst>
                                    <p:set>
                                      <p:cBhvr>
                                        <p:cTn dur="1" fill="hold" id="6">
                                          <p:stCondLst>
                                            <p:cond delay="0"/>
                                          </p:stCondLst>
                                        </p:cTn>
                                        <p:tgtEl>
                                          <p:spTgt spid="7"/>
                                        </p:tgtEl>
                                        <p:attrNameLst>
                                          <p:attrName>style.visibility</p:attrName>
                                        </p:attrNameLst>
                                      </p:cBhvr>
                                      <p:to>
                                        <p:strVal val="visible"/>
                                      </p:to>
                                    </p:set>
                                    <p:animEffect filter="wipe(up)" transition="in">
                                      <p:cBhvr>
                                        <p:cTn dur="500" id="7"/>
                                        <p:tgtEl>
                                          <p:spTgt spid="7"/>
                                        </p:tgtEl>
                                      </p:cBhvr>
                                    </p:animEffect>
                                  </p:childTnLst>
                                </p:cTn>
                              </p:par>
                              <p:par>
                                <p:cTn fill="hold" id="8" nodeType="withEffect" presetClass="entr" presetID="22" presetSubtype="8">
                                  <p:stCondLst>
                                    <p:cond delay="0"/>
                                  </p:stCondLst>
                                  <p:childTnLst>
                                    <p:set>
                                      <p:cBhvr>
                                        <p:cTn dur="1" fill="hold" id="9">
                                          <p:stCondLst>
                                            <p:cond delay="0"/>
                                          </p:stCondLst>
                                        </p:cTn>
                                        <p:tgtEl>
                                          <p:spTgt spid="11"/>
                                        </p:tgtEl>
                                        <p:attrNameLst>
                                          <p:attrName>style.visibility</p:attrName>
                                        </p:attrNameLst>
                                      </p:cBhvr>
                                      <p:to>
                                        <p:strVal val="visible"/>
                                      </p:to>
                                    </p:set>
                                    <p:animEffect filter="wipe(left)" transition="in">
                                      <p:cBhvr>
                                        <p:cTn dur="500" id="10"/>
                                        <p:tgtEl>
                                          <p:spTgt spid="11"/>
                                        </p:tgtEl>
                                      </p:cBhvr>
                                    </p:animEffect>
                                  </p:childTnLst>
                                </p:cTn>
                              </p:par>
                              <p:par>
                                <p:cTn fill="hold" grpId="0" id="11" nodeType="withEffect" presetClass="entr" presetID="53" presetSubtype="0">
                                  <p:stCondLst>
                                    <p:cond delay="0"/>
                                  </p:stCondLst>
                                  <p:childTnLst>
                                    <p:set>
                                      <p:cBhvr>
                                        <p:cTn dur="1" fill="hold" id="12">
                                          <p:stCondLst>
                                            <p:cond delay="0"/>
                                          </p:stCondLst>
                                        </p:cTn>
                                        <p:tgtEl>
                                          <p:spTgt spid="12"/>
                                        </p:tgtEl>
                                        <p:attrNameLst>
                                          <p:attrName>style.visibility</p:attrName>
                                        </p:attrNameLst>
                                      </p:cBhvr>
                                      <p:to>
                                        <p:strVal val="visible"/>
                                      </p:to>
                                    </p:set>
                                    <p:anim calcmode="lin" valueType="num">
                                      <p:cBhvr>
                                        <p:cTn dur="500" fill="hold" id="13"/>
                                        <p:tgtEl>
                                          <p:spTgt spid="12"/>
                                        </p:tgtEl>
                                        <p:attrNameLst>
                                          <p:attrName>ppt_w</p:attrName>
                                        </p:attrNameLst>
                                      </p:cBhvr>
                                      <p:tavLst>
                                        <p:tav tm="0">
                                          <p:val>
                                            <p:fltVal val="0"/>
                                          </p:val>
                                        </p:tav>
                                        <p:tav tm="100000">
                                          <p:val>
                                            <p:strVal val="#ppt_w"/>
                                          </p:val>
                                        </p:tav>
                                      </p:tavLst>
                                    </p:anim>
                                    <p:anim calcmode="lin" valueType="num">
                                      <p:cBhvr>
                                        <p:cTn dur="500" fill="hold" id="14"/>
                                        <p:tgtEl>
                                          <p:spTgt spid="12"/>
                                        </p:tgtEl>
                                        <p:attrNameLst>
                                          <p:attrName>ppt_h</p:attrName>
                                        </p:attrNameLst>
                                      </p:cBhvr>
                                      <p:tavLst>
                                        <p:tav tm="0">
                                          <p:val>
                                            <p:fltVal val="0"/>
                                          </p:val>
                                        </p:tav>
                                        <p:tav tm="100000">
                                          <p:val>
                                            <p:strVal val="#ppt_h"/>
                                          </p:val>
                                        </p:tav>
                                      </p:tavLst>
                                    </p:anim>
                                    <p:animEffect filter="fade" transition="in">
                                      <p:cBhvr>
                                        <p:cTn dur="500" id="15"/>
                                        <p:tgtEl>
                                          <p:spTgt spid="12"/>
                                        </p:tgtEl>
                                      </p:cBhvr>
                                    </p:animEffect>
                                  </p:childTnLst>
                                </p:cTn>
                              </p:par>
                            </p:childTnLst>
                          </p:cTn>
                        </p:par>
                        <p:par>
                          <p:cTn fill="hold" id="16" nodeType="afterGroup">
                            <p:stCondLst>
                              <p:cond delay="500"/>
                            </p:stCondLst>
                            <p:childTnLst>
                              <p:par>
                                <p:cTn fill="hold" grpId="0" id="17" nodeType="afterEffect" presetClass="entr" presetID="22" presetSubtype="8">
                                  <p:stCondLst>
                                    <p:cond delay="0"/>
                                  </p:stCondLst>
                                  <p:childTnLst>
                                    <p:set>
                                      <p:cBhvr>
                                        <p:cTn dur="1" fill="hold" id="18">
                                          <p:stCondLst>
                                            <p:cond delay="0"/>
                                          </p:stCondLst>
                                        </p:cTn>
                                        <p:tgtEl>
                                          <p:spTgt spid="8"/>
                                        </p:tgtEl>
                                        <p:attrNameLst>
                                          <p:attrName>style.visibility</p:attrName>
                                        </p:attrNameLst>
                                      </p:cBhvr>
                                      <p:to>
                                        <p:strVal val="visible"/>
                                      </p:to>
                                    </p:set>
                                    <p:animEffect filter="wipe(left)" transition="in">
                                      <p:cBhvr>
                                        <p:cTn dur="500" id="19"/>
                                        <p:tgtEl>
                                          <p:spTgt spid="8"/>
                                        </p:tgtEl>
                                      </p:cBhvr>
                                    </p:animEffect>
                                  </p:childTnLst>
                                </p:cTn>
                              </p:par>
                            </p:childTnLst>
                          </p:cTn>
                        </p:par>
                        <p:par>
                          <p:cTn fill="hold" id="20" nodeType="afterGroup">
                            <p:stCondLst>
                              <p:cond delay="1000"/>
                            </p:stCondLst>
                            <p:childTnLst>
                              <p:par>
                                <p:cTn fill="hold" grpId="0" id="21" nodeType="afterEffect" presetClass="entr" presetID="12" presetSubtype="4">
                                  <p:stCondLst>
                                    <p:cond delay="0"/>
                                  </p:stCondLst>
                                  <p:childTnLst>
                                    <p:set>
                                      <p:cBhvr>
                                        <p:cTn dur="1" fill="hold" id="22">
                                          <p:stCondLst>
                                            <p:cond delay="0"/>
                                          </p:stCondLst>
                                        </p:cTn>
                                        <p:tgtEl>
                                          <p:spTgt spid="9"/>
                                        </p:tgtEl>
                                        <p:attrNameLst>
                                          <p:attrName>style.visibility</p:attrName>
                                        </p:attrNameLst>
                                      </p:cBhvr>
                                      <p:to>
                                        <p:strVal val="visible"/>
                                      </p:to>
                                    </p:set>
                                    <p:anim calcmode="lin" valueType="num">
                                      <p:cBhvr additive="base">
                                        <p:cTn dur="500" id="23"/>
                                        <p:tgtEl>
                                          <p:spTgt spid="9"/>
                                        </p:tgtEl>
                                        <p:attrNameLst>
                                          <p:attrName>ppt_y</p:attrName>
                                        </p:attrNameLst>
                                      </p:cBhvr>
                                      <p:tavLst>
                                        <p:tav tm="0">
                                          <p:val>
                                            <p:strVal val="#ppt_y+#ppt_h*1.125000"/>
                                          </p:val>
                                        </p:tav>
                                        <p:tav tm="100000">
                                          <p:val>
                                            <p:strVal val="#ppt_y"/>
                                          </p:val>
                                        </p:tav>
                                      </p:tavLst>
                                    </p:anim>
                                    <p:animEffect filter="wipe(up)" transition="in">
                                      <p:cBhvr>
                                        <p:cTn dur="500" id="24"/>
                                        <p:tgtEl>
                                          <p:spTgt spid="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9"/>
      <p:bldP grpId="0" spid="12"/>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文本框 1"/>
          <p:cNvSpPr txBox="1"/>
          <p:nvPr/>
        </p:nvSpPr>
        <p:spPr>
          <a:xfrm>
            <a:off x="1933733" y="1963711"/>
            <a:ext cx="8079699" cy="1097280"/>
          </a:xfrm>
          <a:prstGeom prst="rect">
            <a:avLst/>
          </a:prstGeom>
          <a:noFill/>
        </p:spPr>
        <p:txBody>
          <a:bodyPr rtlCol="0" wrap="square">
            <a:spAutoFit/>
          </a:bodyPr>
          <a:lstStyle/>
          <a:p>
            <a:pPr algn="dist"/>
            <a:r>
              <a:rPr altLang="zh-CN" b="1" kumimoji="1" lang="en-US" smtClean="0" sz="6600">
                <a:gradFill>
                  <a:gsLst>
                    <a:gs pos="0">
                      <a:srgbClr val="5FD4D5"/>
                    </a:gs>
                    <a:gs pos="92000">
                      <a:srgbClr val="43A2C2"/>
                    </a:gs>
                  </a:gsLst>
                  <a:lin ang="5400000" scaled="1"/>
                </a:gradFill>
                <a:cs typeface="+mn-ea"/>
                <a:sym typeface="+mn-lt"/>
              </a:rPr>
              <a:t>THAN YOU！</a:t>
            </a:r>
          </a:p>
        </p:txBody>
      </p:sp>
      <p:sp>
        <p:nvSpPr>
          <p:cNvPr id="3" name="文本框 2"/>
          <p:cNvSpPr txBox="1"/>
          <p:nvPr/>
        </p:nvSpPr>
        <p:spPr>
          <a:xfrm>
            <a:off x="2713221" y="3071707"/>
            <a:ext cx="6611851" cy="396240"/>
          </a:xfrm>
          <a:prstGeom prst="rect">
            <a:avLst/>
          </a:prstGeom>
          <a:noFill/>
        </p:spPr>
        <p:txBody>
          <a:bodyPr rtlCol="0" wrap="square">
            <a:spAutoFit/>
          </a:bodyPr>
          <a:lstStyle/>
          <a:p>
            <a:pPr algn="ctr"/>
            <a:r>
              <a:rPr altLang="zh-CN" lang="en-US" sz="2000">
                <a:gradFill>
                  <a:gsLst>
                    <a:gs pos="0">
                      <a:srgbClr val="5FD4D5"/>
                    </a:gs>
                    <a:gs pos="92000">
                      <a:srgbClr val="43A2C2"/>
                    </a:gs>
                  </a:gsLst>
                  <a:lin ang="5400000" scaled="1"/>
                </a:gradFill>
                <a:cs typeface="+mn-ea"/>
                <a:sym typeface="+mn-lt"/>
              </a:rPr>
              <a:t>Cloud Computing / Big Data / PPT Templates</a:t>
            </a:r>
          </a:p>
        </p:txBody>
      </p:sp>
      <p:sp>
        <p:nvSpPr>
          <p:cNvPr id="4" name="文本框 3"/>
          <p:cNvSpPr txBox="1"/>
          <p:nvPr/>
        </p:nvSpPr>
        <p:spPr>
          <a:xfrm>
            <a:off x="3848568" y="3660916"/>
            <a:ext cx="4361981" cy="335280"/>
          </a:xfrm>
          <a:prstGeom prst="rect">
            <a:avLst/>
          </a:prstGeom>
          <a:noFill/>
        </p:spPr>
        <p:txBody>
          <a:bodyPr rtlCol="0" wrap="square">
            <a:spAutoFit/>
          </a:bodyPr>
          <a:lstStyle/>
          <a:p>
            <a:pPr algn="ctr"/>
            <a:r>
              <a:rPr altLang="en-US" lang="zh-CN" sz="1600">
                <a:gradFill>
                  <a:gsLst>
                    <a:gs pos="0">
                      <a:srgbClr val="5FD4D5"/>
                    </a:gs>
                    <a:gs pos="92000">
                      <a:srgbClr val="43A2C2"/>
                    </a:gs>
                  </a:gsLst>
                  <a:lin ang="5400000" scaled="1"/>
                </a:gradFill>
                <a:cs typeface="+mn-ea"/>
                <a:sym typeface="+mn-lt"/>
              </a:rPr>
              <a:t>汇报人：优页PPT   汇报时间：2021年12月</a:t>
            </a:r>
          </a:p>
        </p:txBody>
      </p:sp>
    </p:spTree>
    <p:extLst>
      <p:ext uri="{BB962C8B-B14F-4D97-AF65-F5344CB8AC3E}">
        <p14:creationId val="438797530"/>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9" presetSubtype="0">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p:cTn dur="500" fill="hold" id="7"/>
                                        <p:tgtEl>
                                          <p:spTgt spid="2"/>
                                        </p:tgtEl>
                                        <p:attrNameLst>
                                          <p:attrName>ppt_x</p:attrName>
                                        </p:attrNameLst>
                                      </p:cBhvr>
                                      <p:tavLst>
                                        <p:tav tm="0">
                                          <p:val>
                                            <p:strVal val="#ppt_x-.2"/>
                                          </p:val>
                                        </p:tav>
                                        <p:tav tm="100000">
                                          <p:val>
                                            <p:strVal val="#ppt_x"/>
                                          </p:val>
                                        </p:tav>
                                      </p:tavLst>
                                    </p:anim>
                                    <p:anim calcmode="lin" valueType="num">
                                      <p:cBhvr>
                                        <p:cTn dur="500" fill="hold" id="8"/>
                                        <p:tgtEl>
                                          <p:spTgt spid="2"/>
                                        </p:tgtEl>
                                        <p:attrNameLst>
                                          <p:attrName>ppt_y</p:attrName>
                                        </p:attrNameLst>
                                      </p:cBhvr>
                                      <p:tavLst>
                                        <p:tav tm="0">
                                          <p:val>
                                            <p:strVal val="#ppt_y"/>
                                          </p:val>
                                        </p:tav>
                                        <p:tav tm="100000">
                                          <p:val>
                                            <p:strVal val="#ppt_y"/>
                                          </p:val>
                                        </p:tav>
                                      </p:tavLst>
                                    </p:anim>
                                    <p:animEffect filter="wipe(right)" prLst="gradientSize: 0.1" transition="in">
                                      <p:cBhvr>
                                        <p:cTn dur="500" id="9"/>
                                        <p:tgtEl>
                                          <p:spTgt spid="2"/>
                                        </p:tgtEl>
                                      </p:cBhvr>
                                    </p:animEffect>
                                  </p:childTnLst>
                                </p:cTn>
                              </p:par>
                            </p:childTnLst>
                          </p:cTn>
                        </p:par>
                        <p:par>
                          <p:cTn fill="hold" id="10" nodeType="afterGroup">
                            <p:stCondLst>
                              <p:cond delay="500"/>
                            </p:stCondLst>
                            <p:childTnLst>
                              <p:par>
                                <p:cTn fill="hold" grpId="1" id="11" nodeType="afterEffect" presetClass="entr" presetID="29" presetSubtype="0">
                                  <p:stCondLst>
                                    <p:cond delay="0"/>
                                  </p:stCondLst>
                                  <p:childTnLst>
                                    <p:set>
                                      <p:cBhvr>
                                        <p:cTn dur="1" fill="hold" id="12">
                                          <p:stCondLst>
                                            <p:cond delay="0"/>
                                          </p:stCondLst>
                                        </p:cTn>
                                        <p:tgtEl>
                                          <p:spTgt spid="3"/>
                                        </p:tgtEl>
                                        <p:attrNameLst>
                                          <p:attrName>style.visibility</p:attrName>
                                        </p:attrNameLst>
                                      </p:cBhvr>
                                      <p:to>
                                        <p:strVal val="visible"/>
                                      </p:to>
                                    </p:set>
                                    <p:anim calcmode="lin" valueType="num">
                                      <p:cBhvr>
                                        <p:cTn dur="500" fill="hold" id="13"/>
                                        <p:tgtEl>
                                          <p:spTgt spid="3"/>
                                        </p:tgtEl>
                                        <p:attrNameLst>
                                          <p:attrName>ppt_x</p:attrName>
                                        </p:attrNameLst>
                                      </p:cBhvr>
                                      <p:tavLst>
                                        <p:tav tm="0">
                                          <p:val>
                                            <p:strVal val="#ppt_x-.2"/>
                                          </p:val>
                                        </p:tav>
                                        <p:tav tm="100000">
                                          <p:val>
                                            <p:strVal val="#ppt_x"/>
                                          </p:val>
                                        </p:tav>
                                      </p:tavLst>
                                    </p:anim>
                                    <p:anim calcmode="lin" valueType="num">
                                      <p:cBhvr>
                                        <p:cTn dur="500" fill="hold" id="14"/>
                                        <p:tgtEl>
                                          <p:spTgt spid="3"/>
                                        </p:tgtEl>
                                        <p:attrNameLst>
                                          <p:attrName>ppt_y</p:attrName>
                                        </p:attrNameLst>
                                      </p:cBhvr>
                                      <p:tavLst>
                                        <p:tav tm="0">
                                          <p:val>
                                            <p:strVal val="#ppt_y"/>
                                          </p:val>
                                        </p:tav>
                                        <p:tav tm="100000">
                                          <p:val>
                                            <p:strVal val="#ppt_y"/>
                                          </p:val>
                                        </p:tav>
                                      </p:tavLst>
                                    </p:anim>
                                    <p:animEffect filter="wipe(right)" prLst="gradientSize: 0.1" transition="in">
                                      <p:cBhvr>
                                        <p:cTn dur="500" id="15"/>
                                        <p:tgtEl>
                                          <p:spTgt spid="3"/>
                                        </p:tgtEl>
                                      </p:cBhvr>
                                    </p:animEffect>
                                  </p:childTnLst>
                                </p:cTn>
                              </p:par>
                            </p:childTnLst>
                          </p:cTn>
                        </p:par>
                        <p:par>
                          <p:cTn fill="hold" id="16" nodeType="afterGroup">
                            <p:stCondLst>
                              <p:cond delay="1000"/>
                            </p:stCondLst>
                            <p:childTnLst>
                              <p:par>
                                <p:cTn fill="hold" grpId="0" id="17" nodeType="afterEffect" presetClass="entr" presetID="12" presetSubtype="4">
                                  <p:stCondLst>
                                    <p:cond delay="0"/>
                                  </p:stCondLst>
                                  <p:childTnLst>
                                    <p:set>
                                      <p:cBhvr>
                                        <p:cTn dur="1" fill="hold" id="18">
                                          <p:stCondLst>
                                            <p:cond delay="0"/>
                                          </p:stCondLst>
                                        </p:cTn>
                                        <p:tgtEl>
                                          <p:spTgt spid="4"/>
                                        </p:tgtEl>
                                        <p:attrNameLst>
                                          <p:attrName>style.visibility</p:attrName>
                                        </p:attrNameLst>
                                      </p:cBhvr>
                                      <p:to>
                                        <p:strVal val="visible"/>
                                      </p:to>
                                    </p:set>
                                    <p:anim calcmode="lin" valueType="num">
                                      <p:cBhvr additive="base">
                                        <p:cTn dur="500" id="19"/>
                                        <p:tgtEl>
                                          <p:spTgt spid="4"/>
                                        </p:tgtEl>
                                        <p:attrNameLst>
                                          <p:attrName>ppt_y</p:attrName>
                                        </p:attrNameLst>
                                      </p:cBhvr>
                                      <p:tavLst>
                                        <p:tav tm="0">
                                          <p:val>
                                            <p:strVal val="#ppt_y+#ppt_h*1.125000"/>
                                          </p:val>
                                        </p:tav>
                                        <p:tav tm="100000">
                                          <p:val>
                                            <p:strVal val="#ppt_y"/>
                                          </p:val>
                                        </p:tav>
                                      </p:tavLst>
                                    </p:anim>
                                    <p:animEffect filter="wipe(up)" transition="in">
                                      <p:cBhvr>
                                        <p:cTn dur="500" id="20"/>
                                        <p:tgtEl>
                                          <p:spTgt spid="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1" spid="3"/>
      <p:bldP grpId="0" spid="4"/>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135"/>
          <p:cNvGrpSpPr/>
          <p:nvPr/>
        </p:nvGrpSpPr>
        <p:grpSpPr>
          <a:xfrm flipH="1" rot="10800000">
            <a:off x="981246" y="601472"/>
            <a:ext cx="10491473" cy="4877076"/>
            <a:chOff x="850264" y="1552754"/>
            <a:chExt cx="10491473" cy="4877076"/>
          </a:xfrm>
        </p:grpSpPr>
        <p:grpSp>
          <p:nvGrpSpPr>
            <p:cNvPr id="5" name="组合 134"/>
            <p:cNvGrpSpPr/>
            <p:nvPr/>
          </p:nvGrpSpPr>
          <p:grpSpPr>
            <a:xfrm>
              <a:off x="850264" y="1552754"/>
              <a:ext cx="10491473" cy="4877076"/>
              <a:chOff x="850264" y="1552754"/>
              <a:chExt cx="10491473" cy="4877076"/>
            </a:xfrm>
          </p:grpSpPr>
          <p:sp>
            <p:nvSpPr>
              <p:cNvPr id="9" name="任意多边形 1"/>
              <p:cNvSpPr/>
              <p:nvPr/>
            </p:nvSpPr>
            <p:spPr>
              <a:xfrm>
                <a:off x="850264" y="1552754"/>
                <a:ext cx="10491473" cy="4877076"/>
              </a:xfrm>
              <a:custGeom>
                <a:gdLst>
                  <a:gd fmla="*/ 7831355 w 10491473" name="connsiteX0"/>
                  <a:gd fmla="*/ 0 h 4877076" name="connsiteY0"/>
                  <a:gd fmla="*/ 9266735 w 10491473" name="connsiteX1"/>
                  <a:gd fmla="*/ 0 h 4877076" name="connsiteY1"/>
                  <a:gd fmla="*/ 9506378 w 10491473" name="connsiteX2"/>
                  <a:gd fmla="*/ 273194 h 4877076" name="connsiteY2"/>
                  <a:gd fmla="*/ 9724144 w 10491473" name="connsiteX3"/>
                  <a:gd fmla="*/ 273194 h 4877076" name="connsiteY3"/>
                  <a:gd fmla="*/ 10491473 w 10491473" name="connsiteX4"/>
                  <a:gd fmla="*/ 1040523 h 4877076" name="connsiteY4"/>
                  <a:gd fmla="*/ 10491473 w 10491473" name="connsiteX5"/>
                  <a:gd fmla="*/ 4877076 h 4877076" name="connsiteY5"/>
                  <a:gd fmla="*/ 10083708 w 10491473" name="connsiteX6"/>
                  <a:gd fmla="*/ 4877076 h 4877076" name="connsiteY6"/>
                  <a:gd fmla="*/ 9976858 w 10491473" name="connsiteX7"/>
                  <a:gd fmla="*/ 4718650 h 4877076" name="connsiteY7"/>
                  <a:gd fmla="*/ 9017366 w 10491473" name="connsiteX8"/>
                  <a:gd fmla="*/ 4718650 h 4877076" name="connsiteY8"/>
                  <a:gd fmla="*/ 8910516 w 10491473" name="connsiteX9"/>
                  <a:gd fmla="*/ 4877076 h 4877076" name="connsiteY9"/>
                  <a:gd fmla="*/ 767329 w 10491473" name="connsiteX10"/>
                  <a:gd fmla="*/ 4877076 h 4877076" name="connsiteY10"/>
                  <a:gd fmla="*/ 0 w 10491473" name="connsiteX11"/>
                  <a:gd fmla="*/ 4109747 h 4877076" name="connsiteY11"/>
                  <a:gd fmla="*/ 0 w 10491473" name="connsiteX12"/>
                  <a:gd fmla="*/ 3233529 h 4877076" name="connsiteY12"/>
                  <a:gd fmla="*/ 177598 w 10491473" name="connsiteX13"/>
                  <a:gd fmla="*/ 3068263 h 4877076" name="connsiteY13"/>
                  <a:gd fmla="*/ 177598 w 10491473" name="connsiteX14"/>
                  <a:gd fmla="*/ 2401062 h 4877076" name="connsiteY14"/>
                  <a:gd fmla="*/ 0 w 10491473" name="connsiteX15"/>
                  <a:gd fmla="*/ 2235796 h 4877076" name="connsiteY15"/>
                  <a:gd fmla="*/ 0 w 10491473" name="connsiteX16"/>
                  <a:gd fmla="*/ 273194 h 4877076" name="connsiteY16"/>
                  <a:gd fmla="*/ 433369 w 10491473" name="connsiteX17"/>
                  <a:gd fmla="*/ 273194 h 4877076" name="connsiteY17"/>
                  <a:gd fmla="*/ 673292 w 10491473" name="connsiteX18"/>
                  <a:gd fmla="*/ 1376 h 4877076" name="connsiteY18"/>
                  <a:gd fmla="*/ 2113993 w 10491473" name="connsiteX19"/>
                  <a:gd fmla="*/ 1376 h 4877076" name="connsiteY19"/>
                  <a:gd fmla="*/ 2353916 w 10491473" name="connsiteX20"/>
                  <a:gd fmla="*/ 273194 h 4877076" name="connsiteY20"/>
                  <a:gd fmla="*/ 7591712 w 10491473" name="connsiteX21"/>
                  <a:gd fmla="*/ 273194 h 4877076" name="connsiteY2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b="b" l="l" r="r" t="t"/>
                <a:pathLst>
                  <a:path h="4877076" w="10491473">
                    <a:moveTo>
                      <a:pt x="7831355" y="0"/>
                    </a:moveTo>
                    <a:lnTo>
                      <a:pt x="9266735" y="0"/>
                    </a:lnTo>
                    <a:lnTo>
                      <a:pt x="9506378" y="273194"/>
                    </a:lnTo>
                    <a:lnTo>
                      <a:pt x="9724144" y="273194"/>
                    </a:lnTo>
                    <a:lnTo>
                      <a:pt x="10491473" y="1040523"/>
                    </a:lnTo>
                    <a:lnTo>
                      <a:pt x="10491473" y="4877076"/>
                    </a:lnTo>
                    <a:lnTo>
                      <a:pt x="10083708" y="4877076"/>
                    </a:lnTo>
                    <a:lnTo>
                      <a:pt x="9976858" y="4718650"/>
                    </a:lnTo>
                    <a:lnTo>
                      <a:pt x="9017366" y="4718650"/>
                    </a:lnTo>
                    <a:lnTo>
                      <a:pt x="8910516" y="4877076"/>
                    </a:lnTo>
                    <a:lnTo>
                      <a:pt x="767329" y="4877076"/>
                    </a:lnTo>
                    <a:lnTo>
                      <a:pt x="0" y="4109747"/>
                    </a:lnTo>
                    <a:lnTo>
                      <a:pt x="0" y="3233529"/>
                    </a:lnTo>
                    <a:lnTo>
                      <a:pt x="177598" y="3068263"/>
                    </a:lnTo>
                    <a:lnTo>
                      <a:pt x="177598" y="2401062"/>
                    </a:lnTo>
                    <a:lnTo>
                      <a:pt x="0" y="2235796"/>
                    </a:lnTo>
                    <a:lnTo>
                      <a:pt x="0" y="273194"/>
                    </a:lnTo>
                    <a:lnTo>
                      <a:pt x="433369" y="273194"/>
                    </a:lnTo>
                    <a:lnTo>
                      <a:pt x="673292" y="1376"/>
                    </a:lnTo>
                    <a:lnTo>
                      <a:pt x="2113993" y="1376"/>
                    </a:lnTo>
                    <a:lnTo>
                      <a:pt x="2353916" y="273194"/>
                    </a:lnTo>
                    <a:lnTo>
                      <a:pt x="7591712" y="273194"/>
                    </a:lnTo>
                    <a:close/>
                  </a:path>
                </a:pathLst>
              </a:custGeom>
              <a:noFill/>
              <a:ln>
                <a:solidFill>
                  <a:srgbClr val="6AE7F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10" name="组合 133"/>
              <p:cNvGrpSpPr/>
              <p:nvPr/>
            </p:nvGrpSpPr>
            <p:grpSpPr>
              <a:xfrm flipH="1">
                <a:off x="8703444" y="1553441"/>
                <a:ext cx="1573211" cy="303301"/>
                <a:chOff x="8522049" y="1552754"/>
                <a:chExt cx="1547284" cy="303301"/>
              </a:xfrm>
            </p:grpSpPr>
            <p:sp>
              <p:nvSpPr>
                <p:cNvPr id="11" name="平行四边形 10"/>
                <p:cNvSpPr/>
                <p:nvPr/>
              </p:nvSpPr>
              <p:spPr>
                <a:xfrm>
                  <a:off x="9478425" y="1552754"/>
                  <a:ext cx="590908" cy="303301"/>
                </a:xfrm>
                <a:prstGeom prst="parallelogram">
                  <a:avLst>
                    <a:gd fmla="val 87809" name="adj"/>
                  </a:avLst>
                </a:prstGeom>
                <a:solidFill>
                  <a:srgbClr val="6AE7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6AE7FF"/>
                    </a:solidFill>
                    <a:cs typeface="+mn-ea"/>
                    <a:sym typeface="+mn-lt"/>
                  </a:endParaRPr>
                </a:p>
              </p:txBody>
            </p:sp>
            <p:sp>
              <p:nvSpPr>
                <p:cNvPr id="12" name="平行四边形 11"/>
                <p:cNvSpPr/>
                <p:nvPr/>
              </p:nvSpPr>
              <p:spPr>
                <a:xfrm>
                  <a:off x="9006937" y="1552754"/>
                  <a:ext cx="590908" cy="303301"/>
                </a:xfrm>
                <a:prstGeom prst="parallelogram">
                  <a:avLst>
                    <a:gd fmla="val 87809" name="adj"/>
                  </a:avLst>
                </a:prstGeom>
                <a:solidFill>
                  <a:srgbClr val="6AE7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6AE7FF"/>
                    </a:solidFill>
                    <a:cs typeface="+mn-ea"/>
                    <a:sym typeface="+mn-lt"/>
                  </a:endParaRPr>
                </a:p>
              </p:txBody>
            </p:sp>
            <p:sp>
              <p:nvSpPr>
                <p:cNvPr id="13" name="平行四边形 12"/>
                <p:cNvSpPr/>
                <p:nvPr/>
              </p:nvSpPr>
              <p:spPr>
                <a:xfrm>
                  <a:off x="8522049" y="1552754"/>
                  <a:ext cx="590908" cy="303301"/>
                </a:xfrm>
                <a:prstGeom prst="parallelogram">
                  <a:avLst>
                    <a:gd fmla="val 87809" name="adj"/>
                  </a:avLst>
                </a:prstGeom>
                <a:solidFill>
                  <a:srgbClr val="6AE7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6AE7FF"/>
                    </a:solidFill>
                    <a:cs typeface="+mn-ea"/>
                    <a:sym typeface="+mn-lt"/>
                  </a:endParaRPr>
                </a:p>
              </p:txBody>
            </p:sp>
          </p:grpSp>
        </p:grpSp>
        <p:sp>
          <p:nvSpPr>
            <p:cNvPr id="6" name="平行四边形 5"/>
            <p:cNvSpPr/>
            <p:nvPr/>
          </p:nvSpPr>
          <p:spPr>
            <a:xfrm>
              <a:off x="1376073" y="1554130"/>
              <a:ext cx="590908" cy="301925"/>
            </a:xfrm>
            <a:prstGeom prst="parallelogram">
              <a:avLst>
                <a:gd fmla="val 87857" name="adj"/>
              </a:avLst>
            </a:prstGeom>
            <a:solidFill>
              <a:srgbClr val="6AE7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6AE7FF"/>
                </a:solidFill>
                <a:cs typeface="+mn-ea"/>
                <a:sym typeface="+mn-lt"/>
              </a:endParaRPr>
            </a:p>
          </p:txBody>
        </p:sp>
        <p:sp>
          <p:nvSpPr>
            <p:cNvPr id="7" name="平行四边形 6"/>
            <p:cNvSpPr/>
            <p:nvPr/>
          </p:nvSpPr>
          <p:spPr>
            <a:xfrm>
              <a:off x="1860961" y="1555506"/>
              <a:ext cx="590908" cy="301925"/>
            </a:xfrm>
            <a:prstGeom prst="parallelogram">
              <a:avLst>
                <a:gd fmla="val 87857" name="adj"/>
              </a:avLst>
            </a:prstGeom>
            <a:solidFill>
              <a:srgbClr val="6AE7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6AE7FF"/>
                </a:solidFill>
                <a:cs typeface="+mn-ea"/>
                <a:sym typeface="+mn-lt"/>
              </a:endParaRPr>
            </a:p>
          </p:txBody>
        </p:sp>
        <p:sp>
          <p:nvSpPr>
            <p:cNvPr id="8" name="平行四边形 7"/>
            <p:cNvSpPr/>
            <p:nvPr/>
          </p:nvSpPr>
          <p:spPr>
            <a:xfrm>
              <a:off x="2332449" y="1554130"/>
              <a:ext cx="590908" cy="301925"/>
            </a:xfrm>
            <a:prstGeom prst="parallelogram">
              <a:avLst>
                <a:gd fmla="val 87857" name="adj"/>
              </a:avLst>
            </a:prstGeom>
            <a:solidFill>
              <a:srgbClr val="6AE7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6AE7FF"/>
                </a:solidFill>
                <a:cs typeface="+mn-ea"/>
                <a:sym typeface="+mn-lt"/>
              </a:endParaRPr>
            </a:p>
          </p:txBody>
        </p:sp>
      </p:grpSp>
      <p:sp>
        <p:nvSpPr>
          <p:cNvPr id="2" name="文本框 1"/>
          <p:cNvSpPr txBox="1"/>
          <p:nvPr/>
        </p:nvSpPr>
        <p:spPr>
          <a:xfrm>
            <a:off x="1592818" y="2469261"/>
            <a:ext cx="819785" cy="701040"/>
          </a:xfrm>
          <a:prstGeom prst="rect">
            <a:avLst/>
          </a:prstGeom>
          <a:noFill/>
        </p:spPr>
        <p:txBody>
          <a:bodyPr rtlCol="0" wrap="square">
            <a:spAutoFit/>
          </a:bodyPr>
          <a:lstStyle/>
          <a:p>
            <a:pPr algn="r"/>
            <a:r>
              <a:rPr altLang="zh-CN" b="1" lang="en-US" sz="4000">
                <a:gradFill>
                  <a:gsLst>
                    <a:gs pos="0">
                      <a:srgbClr val="5FD4D5"/>
                    </a:gs>
                    <a:gs pos="92000">
                      <a:srgbClr val="43A2C2"/>
                    </a:gs>
                  </a:gsLst>
                  <a:lin ang="5400000" scaled="1"/>
                </a:gradFill>
                <a:cs typeface="+mn-ea"/>
                <a:sym typeface="+mn-lt"/>
              </a:rPr>
              <a:t>01</a:t>
            </a:r>
          </a:p>
        </p:txBody>
      </p:sp>
      <p:sp>
        <p:nvSpPr>
          <p:cNvPr id="3" name="圆角矩形 2"/>
          <p:cNvSpPr/>
          <p:nvPr/>
        </p:nvSpPr>
        <p:spPr>
          <a:xfrm>
            <a:off x="2590401" y="2565778"/>
            <a:ext cx="1883720" cy="513080"/>
          </a:xfrm>
          <a:prstGeom prst="roundRect">
            <a:avLst/>
          </a:prstGeom>
          <a:noFill/>
          <a:ln cmpd="sng" w="12700">
            <a:solidFill>
              <a:srgbClr val="6AE7FF"/>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altLang="en-US" b="1" lang="zh-CN" smtClean="0" sz="2000">
                <a:gradFill>
                  <a:gsLst>
                    <a:gs pos="0">
                      <a:srgbClr val="5FD4D5"/>
                    </a:gs>
                    <a:gs pos="92000">
                      <a:srgbClr val="43A2C2"/>
                    </a:gs>
                  </a:gsLst>
                  <a:lin ang="5400000" scaled="1"/>
                </a:gradFill>
                <a:cs typeface="+mn-ea"/>
                <a:sym typeface="+mn-lt"/>
              </a:rPr>
              <a:t>大数据是什么</a:t>
            </a:r>
          </a:p>
        </p:txBody>
      </p:sp>
      <p:sp>
        <p:nvSpPr>
          <p:cNvPr id="14" name="文本框 13"/>
          <p:cNvSpPr txBox="1"/>
          <p:nvPr/>
        </p:nvSpPr>
        <p:spPr>
          <a:xfrm>
            <a:off x="5146531" y="775232"/>
            <a:ext cx="2160905" cy="1188720"/>
          </a:xfrm>
          <a:prstGeom prst="rect">
            <a:avLst/>
          </a:prstGeom>
          <a:noFill/>
        </p:spPr>
        <p:txBody>
          <a:bodyPr rtlCol="0" wrap="none">
            <a:spAutoFit/>
          </a:bodyPr>
          <a:lstStyle/>
          <a:p>
            <a:pPr algn="ctr">
              <a:lnSpc>
                <a:spcPct val="120000"/>
              </a:lnSpc>
            </a:pPr>
            <a:r>
              <a:rPr altLang="en-US" b="1" lang="zh-CN" smtClean="0" sz="6000">
                <a:gradFill>
                  <a:gsLst>
                    <a:gs pos="0">
                      <a:srgbClr val="5FD4D5"/>
                    </a:gs>
                    <a:gs pos="92000">
                      <a:srgbClr val="43A2C2"/>
                    </a:gs>
                  </a:gsLst>
                  <a:lin ang="5400000" scaled="1"/>
                </a:gradFill>
                <a:effectLst/>
                <a:cs typeface="+mn-ea"/>
                <a:sym typeface="+mn-lt"/>
              </a:rPr>
              <a:t>目  录</a:t>
            </a:r>
          </a:p>
        </p:txBody>
      </p:sp>
      <p:sp>
        <p:nvSpPr>
          <p:cNvPr id="31" name="文本框 30"/>
          <p:cNvSpPr txBox="1"/>
          <p:nvPr/>
        </p:nvSpPr>
        <p:spPr>
          <a:xfrm>
            <a:off x="4892649" y="2455104"/>
            <a:ext cx="819785" cy="701040"/>
          </a:xfrm>
          <a:prstGeom prst="rect">
            <a:avLst/>
          </a:prstGeom>
          <a:noFill/>
        </p:spPr>
        <p:txBody>
          <a:bodyPr rtlCol="0" wrap="square">
            <a:spAutoFit/>
          </a:bodyPr>
          <a:lstStyle/>
          <a:p>
            <a:pPr algn="r"/>
            <a:r>
              <a:rPr altLang="zh-CN" b="1" lang="en-US" smtClean="0" sz="4000">
                <a:gradFill>
                  <a:gsLst>
                    <a:gs pos="0">
                      <a:srgbClr val="5FD4D5"/>
                    </a:gs>
                    <a:gs pos="92000">
                      <a:srgbClr val="43A2C2"/>
                    </a:gs>
                  </a:gsLst>
                  <a:lin ang="5400000" scaled="1"/>
                </a:gradFill>
                <a:cs typeface="+mn-ea"/>
                <a:sym typeface="+mn-lt"/>
              </a:rPr>
              <a:t>02</a:t>
            </a:r>
          </a:p>
        </p:txBody>
      </p:sp>
      <p:sp>
        <p:nvSpPr>
          <p:cNvPr id="32" name="圆角矩形 31"/>
          <p:cNvSpPr/>
          <p:nvPr/>
        </p:nvSpPr>
        <p:spPr>
          <a:xfrm>
            <a:off x="5890234" y="2551621"/>
            <a:ext cx="1647881" cy="513080"/>
          </a:xfrm>
          <a:prstGeom prst="roundRect">
            <a:avLst/>
          </a:prstGeom>
          <a:noFill/>
          <a:ln cmpd="sng" w="12700">
            <a:solidFill>
              <a:srgbClr val="6AE7FF"/>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altLang="en-US" b="1" lang="zh-CN" smtClean="0" sz="2000">
                <a:gradFill>
                  <a:gsLst>
                    <a:gs pos="0">
                      <a:srgbClr val="5FD4D5"/>
                    </a:gs>
                    <a:gs pos="92000">
                      <a:srgbClr val="43A2C2"/>
                    </a:gs>
                  </a:gsLst>
                  <a:lin ang="5400000" scaled="1"/>
                </a:gradFill>
                <a:cs typeface="+mn-ea"/>
                <a:sym typeface="+mn-lt"/>
              </a:rPr>
              <a:t>机遇和挑战</a:t>
            </a:r>
          </a:p>
        </p:txBody>
      </p:sp>
      <p:sp>
        <p:nvSpPr>
          <p:cNvPr id="33" name="文本框 32"/>
          <p:cNvSpPr txBox="1"/>
          <p:nvPr/>
        </p:nvSpPr>
        <p:spPr>
          <a:xfrm>
            <a:off x="7836842" y="2455104"/>
            <a:ext cx="819785" cy="701040"/>
          </a:xfrm>
          <a:prstGeom prst="rect">
            <a:avLst/>
          </a:prstGeom>
          <a:noFill/>
        </p:spPr>
        <p:txBody>
          <a:bodyPr rtlCol="0" wrap="square">
            <a:spAutoFit/>
          </a:bodyPr>
          <a:lstStyle/>
          <a:p>
            <a:pPr algn="r"/>
            <a:r>
              <a:rPr altLang="zh-CN" b="1" lang="en-US" smtClean="0" sz="4000">
                <a:gradFill>
                  <a:gsLst>
                    <a:gs pos="0">
                      <a:srgbClr val="5FD4D5"/>
                    </a:gs>
                    <a:gs pos="92000">
                      <a:srgbClr val="43A2C2"/>
                    </a:gs>
                  </a:gsLst>
                  <a:lin ang="5400000" scaled="1"/>
                </a:gradFill>
                <a:cs typeface="+mn-ea"/>
                <a:sym typeface="+mn-lt"/>
              </a:rPr>
              <a:t>03</a:t>
            </a:r>
          </a:p>
        </p:txBody>
      </p:sp>
      <p:sp>
        <p:nvSpPr>
          <p:cNvPr id="34" name="圆角矩形 33"/>
          <p:cNvSpPr/>
          <p:nvPr/>
        </p:nvSpPr>
        <p:spPr>
          <a:xfrm>
            <a:off x="8834426" y="2551621"/>
            <a:ext cx="1647881" cy="513080"/>
          </a:xfrm>
          <a:prstGeom prst="roundRect">
            <a:avLst/>
          </a:prstGeom>
          <a:noFill/>
          <a:ln cmpd="sng" w="12700">
            <a:solidFill>
              <a:srgbClr val="6AE7FF"/>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altLang="en-US" b="1" lang="zh-CN" smtClean="0" sz="2000">
                <a:gradFill>
                  <a:gsLst>
                    <a:gs pos="0">
                      <a:srgbClr val="5FD4D5"/>
                    </a:gs>
                    <a:gs pos="92000">
                      <a:srgbClr val="43A2C2"/>
                    </a:gs>
                  </a:gsLst>
                  <a:lin ang="5400000" scaled="1"/>
                </a:gradFill>
                <a:cs typeface="+mn-ea"/>
                <a:sym typeface="+mn-lt"/>
              </a:rPr>
              <a:t>应用和案例</a:t>
            </a:r>
          </a:p>
        </p:txBody>
      </p:sp>
      <p:sp>
        <p:nvSpPr>
          <p:cNvPr id="35" name="文本框 34"/>
          <p:cNvSpPr txBox="1"/>
          <p:nvPr/>
        </p:nvSpPr>
        <p:spPr>
          <a:xfrm>
            <a:off x="3230237" y="3586131"/>
            <a:ext cx="819785" cy="701040"/>
          </a:xfrm>
          <a:prstGeom prst="rect">
            <a:avLst/>
          </a:prstGeom>
          <a:noFill/>
        </p:spPr>
        <p:txBody>
          <a:bodyPr rtlCol="0" wrap="square">
            <a:spAutoFit/>
          </a:bodyPr>
          <a:lstStyle/>
          <a:p>
            <a:pPr algn="r"/>
            <a:r>
              <a:rPr altLang="zh-CN" b="1" lang="en-US" smtClean="0" sz="4000">
                <a:gradFill>
                  <a:gsLst>
                    <a:gs pos="0">
                      <a:srgbClr val="5FD4D5"/>
                    </a:gs>
                    <a:gs pos="92000">
                      <a:srgbClr val="43A2C2"/>
                    </a:gs>
                  </a:gsLst>
                  <a:lin ang="5400000" scaled="1"/>
                </a:gradFill>
                <a:cs typeface="+mn-ea"/>
                <a:sym typeface="+mn-lt"/>
              </a:rPr>
              <a:t>04</a:t>
            </a:r>
          </a:p>
        </p:txBody>
      </p:sp>
      <p:sp>
        <p:nvSpPr>
          <p:cNvPr id="36" name="圆角矩形 35"/>
          <p:cNvSpPr/>
          <p:nvPr/>
        </p:nvSpPr>
        <p:spPr>
          <a:xfrm>
            <a:off x="4227820" y="3682648"/>
            <a:ext cx="1883720" cy="513080"/>
          </a:xfrm>
          <a:prstGeom prst="roundRect">
            <a:avLst/>
          </a:prstGeom>
          <a:noFill/>
          <a:ln cmpd="sng" w="12700">
            <a:solidFill>
              <a:srgbClr val="6AE7FF"/>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altLang="en-US" b="1" lang="zh-CN" smtClean="0" sz="2000">
                <a:gradFill>
                  <a:gsLst>
                    <a:gs pos="0">
                      <a:srgbClr val="5FD4D5"/>
                    </a:gs>
                    <a:gs pos="92000">
                      <a:srgbClr val="43A2C2"/>
                    </a:gs>
                  </a:gsLst>
                  <a:lin ang="5400000" scaled="1"/>
                </a:gradFill>
                <a:cs typeface="+mn-ea"/>
                <a:sym typeface="+mn-lt"/>
              </a:rPr>
              <a:t>特征和构成</a:t>
            </a:r>
          </a:p>
        </p:txBody>
      </p:sp>
      <p:sp>
        <p:nvSpPr>
          <p:cNvPr id="37" name="文本框 36"/>
          <p:cNvSpPr txBox="1"/>
          <p:nvPr/>
        </p:nvSpPr>
        <p:spPr>
          <a:xfrm>
            <a:off x="6530067" y="3571974"/>
            <a:ext cx="819785" cy="701040"/>
          </a:xfrm>
          <a:prstGeom prst="rect">
            <a:avLst/>
          </a:prstGeom>
          <a:noFill/>
        </p:spPr>
        <p:txBody>
          <a:bodyPr rtlCol="0" wrap="square">
            <a:spAutoFit/>
          </a:bodyPr>
          <a:lstStyle/>
          <a:p>
            <a:pPr algn="r"/>
            <a:r>
              <a:rPr altLang="zh-CN" b="1" lang="en-US" smtClean="0" sz="4000">
                <a:gradFill>
                  <a:gsLst>
                    <a:gs pos="0">
                      <a:srgbClr val="5FD4D5"/>
                    </a:gs>
                    <a:gs pos="92000">
                      <a:srgbClr val="43A2C2"/>
                    </a:gs>
                  </a:gsLst>
                  <a:lin ang="5400000" scaled="1"/>
                </a:gradFill>
                <a:cs typeface="+mn-ea"/>
                <a:sym typeface="+mn-lt"/>
              </a:rPr>
              <a:t>05</a:t>
            </a:r>
          </a:p>
        </p:txBody>
      </p:sp>
      <p:sp>
        <p:nvSpPr>
          <p:cNvPr id="38" name="圆角矩形 37"/>
          <p:cNvSpPr/>
          <p:nvPr/>
        </p:nvSpPr>
        <p:spPr>
          <a:xfrm>
            <a:off x="7527653" y="3668491"/>
            <a:ext cx="1647881" cy="513080"/>
          </a:xfrm>
          <a:prstGeom prst="roundRect">
            <a:avLst/>
          </a:prstGeom>
          <a:noFill/>
          <a:ln cmpd="sng" w="12700">
            <a:solidFill>
              <a:srgbClr val="6AE7FF"/>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altLang="en-US" b="1" lang="zh-CN" smtClean="0" sz="2000">
                <a:gradFill>
                  <a:gsLst>
                    <a:gs pos="0">
                      <a:srgbClr val="5FD4D5"/>
                    </a:gs>
                    <a:gs pos="92000">
                      <a:srgbClr val="43A2C2"/>
                    </a:gs>
                  </a:gsLst>
                  <a:lin ang="5400000" scaled="1"/>
                </a:gradFill>
                <a:cs typeface="+mn-ea"/>
                <a:sym typeface="+mn-lt"/>
              </a:rPr>
              <a:t>大数据趋势</a:t>
            </a:r>
          </a:p>
        </p:txBody>
      </p:sp>
    </p:spTree>
    <p:extLst>
      <p:ext uri="{BB962C8B-B14F-4D97-AF65-F5344CB8AC3E}">
        <p14:creationId val="223053217"/>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wedge" transition="in">
                                      <p:cBhvr>
                                        <p:cTn dur="500" id="7"/>
                                        <p:tgtEl>
                                          <p:spTgt spid="4"/>
                                        </p:tgtEl>
                                      </p:cBhvr>
                                    </p:animEffect>
                                  </p:childTnLst>
                                </p:cTn>
                              </p:par>
                            </p:childTnLst>
                          </p:cTn>
                        </p:par>
                        <p:par>
                          <p:cTn fill="hold" id="8" nodeType="afterGroup">
                            <p:stCondLst>
                              <p:cond delay="500"/>
                            </p:stCondLst>
                            <p:childTnLst>
                              <p:par>
                                <p:cTn fill="hold" grpId="0" id="9" nodeType="afterEffect" presetClass="entr" presetID="42" presetSubtype="0">
                                  <p:stCondLst>
                                    <p:cond delay="0"/>
                                  </p:stCondLst>
                                  <p:childTnLst>
                                    <p:set>
                                      <p:cBhvr>
                                        <p:cTn dur="1" fill="hold" id="10">
                                          <p:stCondLst>
                                            <p:cond delay="0"/>
                                          </p:stCondLst>
                                        </p:cTn>
                                        <p:tgtEl>
                                          <p:spTgt spid="14"/>
                                        </p:tgtEl>
                                        <p:attrNameLst>
                                          <p:attrName>style.visibility</p:attrName>
                                        </p:attrNameLst>
                                      </p:cBhvr>
                                      <p:to>
                                        <p:strVal val="visible"/>
                                      </p:to>
                                    </p:set>
                                    <p:animEffect filter="fade" transition="in">
                                      <p:cBhvr>
                                        <p:cTn dur="1000" id="11"/>
                                        <p:tgtEl>
                                          <p:spTgt spid="14"/>
                                        </p:tgtEl>
                                      </p:cBhvr>
                                    </p:animEffect>
                                    <p:anim calcmode="lin" valueType="num">
                                      <p:cBhvr>
                                        <p:cTn dur="1000" fill="hold" id="12"/>
                                        <p:tgtEl>
                                          <p:spTgt spid="14"/>
                                        </p:tgtEl>
                                        <p:attrNameLst>
                                          <p:attrName>ppt_x</p:attrName>
                                        </p:attrNameLst>
                                      </p:cBhvr>
                                      <p:tavLst>
                                        <p:tav tm="0">
                                          <p:val>
                                            <p:strVal val="#ppt_x"/>
                                          </p:val>
                                        </p:tav>
                                        <p:tav tm="100000">
                                          <p:val>
                                            <p:strVal val="#ppt_x"/>
                                          </p:val>
                                        </p:tav>
                                      </p:tavLst>
                                    </p:anim>
                                    <p:anim calcmode="lin" valueType="num">
                                      <p:cBhvr>
                                        <p:cTn dur="1000" fill="hold" id="13"/>
                                        <p:tgtEl>
                                          <p:spTgt spid="14"/>
                                        </p:tgtEl>
                                        <p:attrNameLst>
                                          <p:attrName>ppt_y</p:attrName>
                                        </p:attrNameLst>
                                      </p:cBhvr>
                                      <p:tavLst>
                                        <p:tav tm="0">
                                          <p:val>
                                            <p:strVal val="#ppt_y+.1"/>
                                          </p:val>
                                        </p:tav>
                                        <p:tav tm="100000">
                                          <p:val>
                                            <p:strVal val="#ppt_y"/>
                                          </p:val>
                                        </p:tav>
                                      </p:tavLst>
                                    </p:anim>
                                  </p:childTnLst>
                                </p:cTn>
                              </p:par>
                            </p:childTnLst>
                          </p:cTn>
                        </p:par>
                        <p:par>
                          <p:cTn fill="hold" id="14" nodeType="afterGroup">
                            <p:stCondLst>
                              <p:cond delay="1500"/>
                            </p:stCondLst>
                            <p:childTnLst>
                              <p:par>
                                <p:cTn fill="hold" grpId="0" id="15" nodeType="afterEffect" presetClass="entr" presetID="53" presetSubtype="0">
                                  <p:stCondLst>
                                    <p:cond delay="0"/>
                                  </p:stCondLst>
                                  <p:childTnLst>
                                    <p:set>
                                      <p:cBhvr>
                                        <p:cTn dur="1" fill="hold" id="16">
                                          <p:stCondLst>
                                            <p:cond delay="0"/>
                                          </p:stCondLst>
                                        </p:cTn>
                                        <p:tgtEl>
                                          <p:spTgt spid="2"/>
                                        </p:tgtEl>
                                        <p:attrNameLst>
                                          <p:attrName>style.visibility</p:attrName>
                                        </p:attrNameLst>
                                      </p:cBhvr>
                                      <p:to>
                                        <p:strVal val="visible"/>
                                      </p:to>
                                    </p:set>
                                    <p:anim calcmode="lin" valueType="num">
                                      <p:cBhvr>
                                        <p:cTn dur="500" fill="hold" id="17"/>
                                        <p:tgtEl>
                                          <p:spTgt spid="2"/>
                                        </p:tgtEl>
                                        <p:attrNameLst>
                                          <p:attrName>ppt_w</p:attrName>
                                        </p:attrNameLst>
                                      </p:cBhvr>
                                      <p:tavLst>
                                        <p:tav tm="0">
                                          <p:val>
                                            <p:fltVal val="0"/>
                                          </p:val>
                                        </p:tav>
                                        <p:tav tm="100000">
                                          <p:val>
                                            <p:strVal val="#ppt_w"/>
                                          </p:val>
                                        </p:tav>
                                      </p:tavLst>
                                    </p:anim>
                                    <p:anim calcmode="lin" valueType="num">
                                      <p:cBhvr>
                                        <p:cTn dur="500" fill="hold" id="18"/>
                                        <p:tgtEl>
                                          <p:spTgt spid="2"/>
                                        </p:tgtEl>
                                        <p:attrNameLst>
                                          <p:attrName>ppt_h</p:attrName>
                                        </p:attrNameLst>
                                      </p:cBhvr>
                                      <p:tavLst>
                                        <p:tav tm="0">
                                          <p:val>
                                            <p:fltVal val="0"/>
                                          </p:val>
                                        </p:tav>
                                        <p:tav tm="100000">
                                          <p:val>
                                            <p:strVal val="#ppt_h"/>
                                          </p:val>
                                        </p:tav>
                                      </p:tavLst>
                                    </p:anim>
                                    <p:animEffect filter="fade" transition="in">
                                      <p:cBhvr>
                                        <p:cTn dur="500" id="19"/>
                                        <p:tgtEl>
                                          <p:spTgt spid="2"/>
                                        </p:tgtEl>
                                      </p:cBhvr>
                                    </p:animEffect>
                                  </p:childTnLst>
                                </p:cTn>
                              </p:par>
                            </p:childTnLst>
                          </p:cTn>
                        </p:par>
                        <p:par>
                          <p:cTn fill="hold" id="20" nodeType="afterGroup">
                            <p:stCondLst>
                              <p:cond delay="2000"/>
                            </p:stCondLst>
                            <p:childTnLst>
                              <p:par>
                                <p:cTn fill="hold" grpId="1" id="21" nodeType="afterEffect" presetClass="entr" presetID="29" presetSubtype="0">
                                  <p:stCondLst>
                                    <p:cond delay="0"/>
                                  </p:stCondLst>
                                  <p:childTnLst>
                                    <p:set>
                                      <p:cBhvr>
                                        <p:cTn dur="1" fill="hold" id="22">
                                          <p:stCondLst>
                                            <p:cond delay="0"/>
                                          </p:stCondLst>
                                        </p:cTn>
                                        <p:tgtEl>
                                          <p:spTgt spid="3"/>
                                        </p:tgtEl>
                                        <p:attrNameLst>
                                          <p:attrName>style.visibility</p:attrName>
                                        </p:attrNameLst>
                                      </p:cBhvr>
                                      <p:to>
                                        <p:strVal val="visible"/>
                                      </p:to>
                                    </p:set>
                                    <p:anim calcmode="lin" valueType="num">
                                      <p:cBhvr>
                                        <p:cTn dur="500" fill="hold" id="23"/>
                                        <p:tgtEl>
                                          <p:spTgt spid="3"/>
                                        </p:tgtEl>
                                        <p:attrNameLst>
                                          <p:attrName>ppt_x</p:attrName>
                                        </p:attrNameLst>
                                      </p:cBhvr>
                                      <p:tavLst>
                                        <p:tav tm="0">
                                          <p:val>
                                            <p:strVal val="#ppt_x-.2"/>
                                          </p:val>
                                        </p:tav>
                                        <p:tav tm="100000">
                                          <p:val>
                                            <p:strVal val="#ppt_x"/>
                                          </p:val>
                                        </p:tav>
                                      </p:tavLst>
                                    </p:anim>
                                    <p:anim calcmode="lin" valueType="num">
                                      <p:cBhvr>
                                        <p:cTn dur="500" fill="hold" id="24"/>
                                        <p:tgtEl>
                                          <p:spTgt spid="3"/>
                                        </p:tgtEl>
                                        <p:attrNameLst>
                                          <p:attrName>ppt_y</p:attrName>
                                        </p:attrNameLst>
                                      </p:cBhvr>
                                      <p:tavLst>
                                        <p:tav tm="0">
                                          <p:val>
                                            <p:strVal val="#ppt_y"/>
                                          </p:val>
                                        </p:tav>
                                        <p:tav tm="100000">
                                          <p:val>
                                            <p:strVal val="#ppt_y"/>
                                          </p:val>
                                        </p:tav>
                                      </p:tavLst>
                                    </p:anim>
                                    <p:animEffect filter="wipe(right)" prLst="gradientSize: 0.1" transition="in">
                                      <p:cBhvr>
                                        <p:cTn dur="500" id="25"/>
                                        <p:tgtEl>
                                          <p:spTgt spid="3"/>
                                        </p:tgtEl>
                                      </p:cBhvr>
                                    </p:animEffect>
                                  </p:childTnLst>
                                </p:cTn>
                              </p:par>
                            </p:childTnLst>
                          </p:cTn>
                        </p:par>
                        <p:par>
                          <p:cTn fill="hold" id="26" nodeType="afterGroup">
                            <p:stCondLst>
                              <p:cond delay="2500"/>
                            </p:stCondLst>
                            <p:childTnLst>
                              <p:par>
                                <p:cTn fill="hold" grpId="0" id="27" nodeType="afterEffect" presetClass="entr" presetID="53" presetSubtype="0">
                                  <p:stCondLst>
                                    <p:cond delay="0"/>
                                  </p:stCondLst>
                                  <p:childTnLst>
                                    <p:set>
                                      <p:cBhvr>
                                        <p:cTn dur="1" fill="hold" id="28">
                                          <p:stCondLst>
                                            <p:cond delay="0"/>
                                          </p:stCondLst>
                                        </p:cTn>
                                        <p:tgtEl>
                                          <p:spTgt spid="31"/>
                                        </p:tgtEl>
                                        <p:attrNameLst>
                                          <p:attrName>style.visibility</p:attrName>
                                        </p:attrNameLst>
                                      </p:cBhvr>
                                      <p:to>
                                        <p:strVal val="visible"/>
                                      </p:to>
                                    </p:set>
                                    <p:anim calcmode="lin" valueType="num">
                                      <p:cBhvr>
                                        <p:cTn dur="500" fill="hold" id="29"/>
                                        <p:tgtEl>
                                          <p:spTgt spid="31"/>
                                        </p:tgtEl>
                                        <p:attrNameLst>
                                          <p:attrName>ppt_w</p:attrName>
                                        </p:attrNameLst>
                                      </p:cBhvr>
                                      <p:tavLst>
                                        <p:tav tm="0">
                                          <p:val>
                                            <p:fltVal val="0"/>
                                          </p:val>
                                        </p:tav>
                                        <p:tav tm="100000">
                                          <p:val>
                                            <p:strVal val="#ppt_w"/>
                                          </p:val>
                                        </p:tav>
                                      </p:tavLst>
                                    </p:anim>
                                    <p:anim calcmode="lin" valueType="num">
                                      <p:cBhvr>
                                        <p:cTn dur="500" fill="hold" id="30"/>
                                        <p:tgtEl>
                                          <p:spTgt spid="31"/>
                                        </p:tgtEl>
                                        <p:attrNameLst>
                                          <p:attrName>ppt_h</p:attrName>
                                        </p:attrNameLst>
                                      </p:cBhvr>
                                      <p:tavLst>
                                        <p:tav tm="0">
                                          <p:val>
                                            <p:fltVal val="0"/>
                                          </p:val>
                                        </p:tav>
                                        <p:tav tm="100000">
                                          <p:val>
                                            <p:strVal val="#ppt_h"/>
                                          </p:val>
                                        </p:tav>
                                      </p:tavLst>
                                    </p:anim>
                                    <p:animEffect filter="fade" transition="in">
                                      <p:cBhvr>
                                        <p:cTn dur="500" id="31"/>
                                        <p:tgtEl>
                                          <p:spTgt spid="31"/>
                                        </p:tgtEl>
                                      </p:cBhvr>
                                    </p:animEffect>
                                  </p:childTnLst>
                                </p:cTn>
                              </p:par>
                            </p:childTnLst>
                          </p:cTn>
                        </p:par>
                        <p:par>
                          <p:cTn fill="hold" id="32" nodeType="afterGroup">
                            <p:stCondLst>
                              <p:cond delay="3000"/>
                            </p:stCondLst>
                            <p:childTnLst>
                              <p:par>
                                <p:cTn fill="hold" grpId="1" id="33" nodeType="afterEffect" presetClass="entr" presetID="29" presetSubtype="0">
                                  <p:stCondLst>
                                    <p:cond delay="0"/>
                                  </p:stCondLst>
                                  <p:childTnLst>
                                    <p:set>
                                      <p:cBhvr>
                                        <p:cTn dur="1" fill="hold" id="34">
                                          <p:stCondLst>
                                            <p:cond delay="0"/>
                                          </p:stCondLst>
                                        </p:cTn>
                                        <p:tgtEl>
                                          <p:spTgt spid="32"/>
                                        </p:tgtEl>
                                        <p:attrNameLst>
                                          <p:attrName>style.visibility</p:attrName>
                                        </p:attrNameLst>
                                      </p:cBhvr>
                                      <p:to>
                                        <p:strVal val="visible"/>
                                      </p:to>
                                    </p:set>
                                    <p:anim calcmode="lin" valueType="num">
                                      <p:cBhvr>
                                        <p:cTn dur="500" fill="hold" id="35"/>
                                        <p:tgtEl>
                                          <p:spTgt spid="32"/>
                                        </p:tgtEl>
                                        <p:attrNameLst>
                                          <p:attrName>ppt_x</p:attrName>
                                        </p:attrNameLst>
                                      </p:cBhvr>
                                      <p:tavLst>
                                        <p:tav tm="0">
                                          <p:val>
                                            <p:strVal val="#ppt_x-.2"/>
                                          </p:val>
                                        </p:tav>
                                        <p:tav tm="100000">
                                          <p:val>
                                            <p:strVal val="#ppt_x"/>
                                          </p:val>
                                        </p:tav>
                                      </p:tavLst>
                                    </p:anim>
                                    <p:anim calcmode="lin" valueType="num">
                                      <p:cBhvr>
                                        <p:cTn dur="500" fill="hold" id="36"/>
                                        <p:tgtEl>
                                          <p:spTgt spid="32"/>
                                        </p:tgtEl>
                                        <p:attrNameLst>
                                          <p:attrName>ppt_y</p:attrName>
                                        </p:attrNameLst>
                                      </p:cBhvr>
                                      <p:tavLst>
                                        <p:tav tm="0">
                                          <p:val>
                                            <p:strVal val="#ppt_y"/>
                                          </p:val>
                                        </p:tav>
                                        <p:tav tm="100000">
                                          <p:val>
                                            <p:strVal val="#ppt_y"/>
                                          </p:val>
                                        </p:tav>
                                      </p:tavLst>
                                    </p:anim>
                                    <p:animEffect filter="wipe(right)" prLst="gradientSize: 0.1" transition="in">
                                      <p:cBhvr>
                                        <p:cTn dur="500" id="37"/>
                                        <p:tgtEl>
                                          <p:spTgt spid="32"/>
                                        </p:tgtEl>
                                      </p:cBhvr>
                                    </p:animEffect>
                                  </p:childTnLst>
                                </p:cTn>
                              </p:par>
                            </p:childTnLst>
                          </p:cTn>
                        </p:par>
                        <p:par>
                          <p:cTn fill="hold" id="38" nodeType="afterGroup">
                            <p:stCondLst>
                              <p:cond delay="3500"/>
                            </p:stCondLst>
                            <p:childTnLst>
                              <p:par>
                                <p:cTn fill="hold" grpId="0" id="39" nodeType="afterEffect" presetClass="entr" presetID="53" presetSubtype="0">
                                  <p:stCondLst>
                                    <p:cond delay="0"/>
                                  </p:stCondLst>
                                  <p:childTnLst>
                                    <p:set>
                                      <p:cBhvr>
                                        <p:cTn dur="1" fill="hold" id="40">
                                          <p:stCondLst>
                                            <p:cond delay="0"/>
                                          </p:stCondLst>
                                        </p:cTn>
                                        <p:tgtEl>
                                          <p:spTgt spid="33"/>
                                        </p:tgtEl>
                                        <p:attrNameLst>
                                          <p:attrName>style.visibility</p:attrName>
                                        </p:attrNameLst>
                                      </p:cBhvr>
                                      <p:to>
                                        <p:strVal val="visible"/>
                                      </p:to>
                                    </p:set>
                                    <p:anim calcmode="lin" valueType="num">
                                      <p:cBhvr>
                                        <p:cTn dur="500" fill="hold" id="41"/>
                                        <p:tgtEl>
                                          <p:spTgt spid="33"/>
                                        </p:tgtEl>
                                        <p:attrNameLst>
                                          <p:attrName>ppt_w</p:attrName>
                                        </p:attrNameLst>
                                      </p:cBhvr>
                                      <p:tavLst>
                                        <p:tav tm="0">
                                          <p:val>
                                            <p:fltVal val="0"/>
                                          </p:val>
                                        </p:tav>
                                        <p:tav tm="100000">
                                          <p:val>
                                            <p:strVal val="#ppt_w"/>
                                          </p:val>
                                        </p:tav>
                                      </p:tavLst>
                                    </p:anim>
                                    <p:anim calcmode="lin" valueType="num">
                                      <p:cBhvr>
                                        <p:cTn dur="500" fill="hold" id="42"/>
                                        <p:tgtEl>
                                          <p:spTgt spid="33"/>
                                        </p:tgtEl>
                                        <p:attrNameLst>
                                          <p:attrName>ppt_h</p:attrName>
                                        </p:attrNameLst>
                                      </p:cBhvr>
                                      <p:tavLst>
                                        <p:tav tm="0">
                                          <p:val>
                                            <p:fltVal val="0"/>
                                          </p:val>
                                        </p:tav>
                                        <p:tav tm="100000">
                                          <p:val>
                                            <p:strVal val="#ppt_h"/>
                                          </p:val>
                                        </p:tav>
                                      </p:tavLst>
                                    </p:anim>
                                    <p:animEffect filter="fade" transition="in">
                                      <p:cBhvr>
                                        <p:cTn dur="500" id="43"/>
                                        <p:tgtEl>
                                          <p:spTgt spid="33"/>
                                        </p:tgtEl>
                                      </p:cBhvr>
                                    </p:animEffect>
                                  </p:childTnLst>
                                </p:cTn>
                              </p:par>
                            </p:childTnLst>
                          </p:cTn>
                        </p:par>
                        <p:par>
                          <p:cTn fill="hold" id="44" nodeType="afterGroup">
                            <p:stCondLst>
                              <p:cond delay="4000"/>
                            </p:stCondLst>
                            <p:childTnLst>
                              <p:par>
                                <p:cTn fill="hold" grpId="1" id="45" nodeType="afterEffect" presetClass="entr" presetID="29" presetSubtype="0">
                                  <p:stCondLst>
                                    <p:cond delay="0"/>
                                  </p:stCondLst>
                                  <p:childTnLst>
                                    <p:set>
                                      <p:cBhvr>
                                        <p:cTn dur="1" fill="hold" id="46">
                                          <p:stCondLst>
                                            <p:cond delay="0"/>
                                          </p:stCondLst>
                                        </p:cTn>
                                        <p:tgtEl>
                                          <p:spTgt spid="34"/>
                                        </p:tgtEl>
                                        <p:attrNameLst>
                                          <p:attrName>style.visibility</p:attrName>
                                        </p:attrNameLst>
                                      </p:cBhvr>
                                      <p:to>
                                        <p:strVal val="visible"/>
                                      </p:to>
                                    </p:set>
                                    <p:anim calcmode="lin" valueType="num">
                                      <p:cBhvr>
                                        <p:cTn dur="500" fill="hold" id="47"/>
                                        <p:tgtEl>
                                          <p:spTgt spid="34"/>
                                        </p:tgtEl>
                                        <p:attrNameLst>
                                          <p:attrName>ppt_x</p:attrName>
                                        </p:attrNameLst>
                                      </p:cBhvr>
                                      <p:tavLst>
                                        <p:tav tm="0">
                                          <p:val>
                                            <p:strVal val="#ppt_x-.2"/>
                                          </p:val>
                                        </p:tav>
                                        <p:tav tm="100000">
                                          <p:val>
                                            <p:strVal val="#ppt_x"/>
                                          </p:val>
                                        </p:tav>
                                      </p:tavLst>
                                    </p:anim>
                                    <p:anim calcmode="lin" valueType="num">
                                      <p:cBhvr>
                                        <p:cTn dur="500" fill="hold" id="48"/>
                                        <p:tgtEl>
                                          <p:spTgt spid="34"/>
                                        </p:tgtEl>
                                        <p:attrNameLst>
                                          <p:attrName>ppt_y</p:attrName>
                                        </p:attrNameLst>
                                      </p:cBhvr>
                                      <p:tavLst>
                                        <p:tav tm="0">
                                          <p:val>
                                            <p:strVal val="#ppt_y"/>
                                          </p:val>
                                        </p:tav>
                                        <p:tav tm="100000">
                                          <p:val>
                                            <p:strVal val="#ppt_y"/>
                                          </p:val>
                                        </p:tav>
                                      </p:tavLst>
                                    </p:anim>
                                    <p:animEffect filter="wipe(right)" prLst="gradientSize: 0.1" transition="in">
                                      <p:cBhvr>
                                        <p:cTn dur="500" id="49"/>
                                        <p:tgtEl>
                                          <p:spTgt spid="34"/>
                                        </p:tgtEl>
                                      </p:cBhvr>
                                    </p:animEffect>
                                  </p:childTnLst>
                                </p:cTn>
                              </p:par>
                            </p:childTnLst>
                          </p:cTn>
                        </p:par>
                        <p:par>
                          <p:cTn fill="hold" id="50" nodeType="afterGroup">
                            <p:stCondLst>
                              <p:cond delay="4500"/>
                            </p:stCondLst>
                            <p:childTnLst>
                              <p:par>
                                <p:cTn fill="hold" grpId="0" id="51" nodeType="afterEffect" presetClass="entr" presetID="53" presetSubtype="0">
                                  <p:stCondLst>
                                    <p:cond delay="0"/>
                                  </p:stCondLst>
                                  <p:childTnLst>
                                    <p:set>
                                      <p:cBhvr>
                                        <p:cTn dur="1" fill="hold" id="52">
                                          <p:stCondLst>
                                            <p:cond delay="0"/>
                                          </p:stCondLst>
                                        </p:cTn>
                                        <p:tgtEl>
                                          <p:spTgt spid="35"/>
                                        </p:tgtEl>
                                        <p:attrNameLst>
                                          <p:attrName>style.visibility</p:attrName>
                                        </p:attrNameLst>
                                      </p:cBhvr>
                                      <p:to>
                                        <p:strVal val="visible"/>
                                      </p:to>
                                    </p:set>
                                    <p:anim calcmode="lin" valueType="num">
                                      <p:cBhvr>
                                        <p:cTn dur="500" fill="hold" id="53"/>
                                        <p:tgtEl>
                                          <p:spTgt spid="35"/>
                                        </p:tgtEl>
                                        <p:attrNameLst>
                                          <p:attrName>ppt_w</p:attrName>
                                        </p:attrNameLst>
                                      </p:cBhvr>
                                      <p:tavLst>
                                        <p:tav tm="0">
                                          <p:val>
                                            <p:fltVal val="0"/>
                                          </p:val>
                                        </p:tav>
                                        <p:tav tm="100000">
                                          <p:val>
                                            <p:strVal val="#ppt_w"/>
                                          </p:val>
                                        </p:tav>
                                      </p:tavLst>
                                    </p:anim>
                                    <p:anim calcmode="lin" valueType="num">
                                      <p:cBhvr>
                                        <p:cTn dur="500" fill="hold" id="54"/>
                                        <p:tgtEl>
                                          <p:spTgt spid="35"/>
                                        </p:tgtEl>
                                        <p:attrNameLst>
                                          <p:attrName>ppt_h</p:attrName>
                                        </p:attrNameLst>
                                      </p:cBhvr>
                                      <p:tavLst>
                                        <p:tav tm="0">
                                          <p:val>
                                            <p:fltVal val="0"/>
                                          </p:val>
                                        </p:tav>
                                        <p:tav tm="100000">
                                          <p:val>
                                            <p:strVal val="#ppt_h"/>
                                          </p:val>
                                        </p:tav>
                                      </p:tavLst>
                                    </p:anim>
                                    <p:animEffect filter="fade" transition="in">
                                      <p:cBhvr>
                                        <p:cTn dur="500" id="55"/>
                                        <p:tgtEl>
                                          <p:spTgt spid="35"/>
                                        </p:tgtEl>
                                      </p:cBhvr>
                                    </p:animEffect>
                                  </p:childTnLst>
                                </p:cTn>
                              </p:par>
                            </p:childTnLst>
                          </p:cTn>
                        </p:par>
                        <p:par>
                          <p:cTn fill="hold" id="56" nodeType="afterGroup">
                            <p:stCondLst>
                              <p:cond delay="5000"/>
                            </p:stCondLst>
                            <p:childTnLst>
                              <p:par>
                                <p:cTn fill="hold" grpId="1" id="57" nodeType="afterEffect" presetClass="entr" presetID="29" presetSubtype="0">
                                  <p:stCondLst>
                                    <p:cond delay="0"/>
                                  </p:stCondLst>
                                  <p:childTnLst>
                                    <p:set>
                                      <p:cBhvr>
                                        <p:cTn dur="1" fill="hold" id="58">
                                          <p:stCondLst>
                                            <p:cond delay="0"/>
                                          </p:stCondLst>
                                        </p:cTn>
                                        <p:tgtEl>
                                          <p:spTgt spid="36"/>
                                        </p:tgtEl>
                                        <p:attrNameLst>
                                          <p:attrName>style.visibility</p:attrName>
                                        </p:attrNameLst>
                                      </p:cBhvr>
                                      <p:to>
                                        <p:strVal val="visible"/>
                                      </p:to>
                                    </p:set>
                                    <p:anim calcmode="lin" valueType="num">
                                      <p:cBhvr>
                                        <p:cTn dur="500" fill="hold" id="59"/>
                                        <p:tgtEl>
                                          <p:spTgt spid="36"/>
                                        </p:tgtEl>
                                        <p:attrNameLst>
                                          <p:attrName>ppt_x</p:attrName>
                                        </p:attrNameLst>
                                      </p:cBhvr>
                                      <p:tavLst>
                                        <p:tav tm="0">
                                          <p:val>
                                            <p:strVal val="#ppt_x-.2"/>
                                          </p:val>
                                        </p:tav>
                                        <p:tav tm="100000">
                                          <p:val>
                                            <p:strVal val="#ppt_x"/>
                                          </p:val>
                                        </p:tav>
                                      </p:tavLst>
                                    </p:anim>
                                    <p:anim calcmode="lin" valueType="num">
                                      <p:cBhvr>
                                        <p:cTn dur="500" fill="hold" id="60"/>
                                        <p:tgtEl>
                                          <p:spTgt spid="36"/>
                                        </p:tgtEl>
                                        <p:attrNameLst>
                                          <p:attrName>ppt_y</p:attrName>
                                        </p:attrNameLst>
                                      </p:cBhvr>
                                      <p:tavLst>
                                        <p:tav tm="0">
                                          <p:val>
                                            <p:strVal val="#ppt_y"/>
                                          </p:val>
                                        </p:tav>
                                        <p:tav tm="100000">
                                          <p:val>
                                            <p:strVal val="#ppt_y"/>
                                          </p:val>
                                        </p:tav>
                                      </p:tavLst>
                                    </p:anim>
                                    <p:animEffect filter="wipe(right)" prLst="gradientSize: 0.1" transition="in">
                                      <p:cBhvr>
                                        <p:cTn dur="500" id="61"/>
                                        <p:tgtEl>
                                          <p:spTgt spid="36"/>
                                        </p:tgtEl>
                                      </p:cBhvr>
                                    </p:animEffect>
                                  </p:childTnLst>
                                </p:cTn>
                              </p:par>
                            </p:childTnLst>
                          </p:cTn>
                        </p:par>
                        <p:par>
                          <p:cTn fill="hold" id="62" nodeType="afterGroup">
                            <p:stCondLst>
                              <p:cond delay="5500"/>
                            </p:stCondLst>
                            <p:childTnLst>
                              <p:par>
                                <p:cTn fill="hold" grpId="0" id="63" nodeType="afterEffect" presetClass="entr" presetID="53" presetSubtype="0">
                                  <p:stCondLst>
                                    <p:cond delay="0"/>
                                  </p:stCondLst>
                                  <p:childTnLst>
                                    <p:set>
                                      <p:cBhvr>
                                        <p:cTn dur="1" fill="hold" id="64">
                                          <p:stCondLst>
                                            <p:cond delay="0"/>
                                          </p:stCondLst>
                                        </p:cTn>
                                        <p:tgtEl>
                                          <p:spTgt spid="37"/>
                                        </p:tgtEl>
                                        <p:attrNameLst>
                                          <p:attrName>style.visibility</p:attrName>
                                        </p:attrNameLst>
                                      </p:cBhvr>
                                      <p:to>
                                        <p:strVal val="visible"/>
                                      </p:to>
                                    </p:set>
                                    <p:anim calcmode="lin" valueType="num">
                                      <p:cBhvr>
                                        <p:cTn dur="500" fill="hold" id="65"/>
                                        <p:tgtEl>
                                          <p:spTgt spid="37"/>
                                        </p:tgtEl>
                                        <p:attrNameLst>
                                          <p:attrName>ppt_w</p:attrName>
                                        </p:attrNameLst>
                                      </p:cBhvr>
                                      <p:tavLst>
                                        <p:tav tm="0">
                                          <p:val>
                                            <p:fltVal val="0"/>
                                          </p:val>
                                        </p:tav>
                                        <p:tav tm="100000">
                                          <p:val>
                                            <p:strVal val="#ppt_w"/>
                                          </p:val>
                                        </p:tav>
                                      </p:tavLst>
                                    </p:anim>
                                    <p:anim calcmode="lin" valueType="num">
                                      <p:cBhvr>
                                        <p:cTn dur="500" fill="hold" id="66"/>
                                        <p:tgtEl>
                                          <p:spTgt spid="37"/>
                                        </p:tgtEl>
                                        <p:attrNameLst>
                                          <p:attrName>ppt_h</p:attrName>
                                        </p:attrNameLst>
                                      </p:cBhvr>
                                      <p:tavLst>
                                        <p:tav tm="0">
                                          <p:val>
                                            <p:fltVal val="0"/>
                                          </p:val>
                                        </p:tav>
                                        <p:tav tm="100000">
                                          <p:val>
                                            <p:strVal val="#ppt_h"/>
                                          </p:val>
                                        </p:tav>
                                      </p:tavLst>
                                    </p:anim>
                                    <p:animEffect filter="fade" transition="in">
                                      <p:cBhvr>
                                        <p:cTn dur="500" id="67"/>
                                        <p:tgtEl>
                                          <p:spTgt spid="37"/>
                                        </p:tgtEl>
                                      </p:cBhvr>
                                    </p:animEffect>
                                  </p:childTnLst>
                                </p:cTn>
                              </p:par>
                            </p:childTnLst>
                          </p:cTn>
                        </p:par>
                        <p:par>
                          <p:cTn fill="hold" id="68" nodeType="afterGroup">
                            <p:stCondLst>
                              <p:cond delay="6000"/>
                            </p:stCondLst>
                            <p:childTnLst>
                              <p:par>
                                <p:cTn fill="hold" grpId="1" id="69" nodeType="afterEffect" presetClass="entr" presetID="29" presetSubtype="0">
                                  <p:stCondLst>
                                    <p:cond delay="0"/>
                                  </p:stCondLst>
                                  <p:childTnLst>
                                    <p:set>
                                      <p:cBhvr>
                                        <p:cTn dur="1" fill="hold" id="70">
                                          <p:stCondLst>
                                            <p:cond delay="0"/>
                                          </p:stCondLst>
                                        </p:cTn>
                                        <p:tgtEl>
                                          <p:spTgt spid="38"/>
                                        </p:tgtEl>
                                        <p:attrNameLst>
                                          <p:attrName>style.visibility</p:attrName>
                                        </p:attrNameLst>
                                      </p:cBhvr>
                                      <p:to>
                                        <p:strVal val="visible"/>
                                      </p:to>
                                    </p:set>
                                    <p:anim calcmode="lin" valueType="num">
                                      <p:cBhvr>
                                        <p:cTn dur="500" fill="hold" id="71"/>
                                        <p:tgtEl>
                                          <p:spTgt spid="38"/>
                                        </p:tgtEl>
                                        <p:attrNameLst>
                                          <p:attrName>ppt_x</p:attrName>
                                        </p:attrNameLst>
                                      </p:cBhvr>
                                      <p:tavLst>
                                        <p:tav tm="0">
                                          <p:val>
                                            <p:strVal val="#ppt_x-.2"/>
                                          </p:val>
                                        </p:tav>
                                        <p:tav tm="100000">
                                          <p:val>
                                            <p:strVal val="#ppt_x"/>
                                          </p:val>
                                        </p:tav>
                                      </p:tavLst>
                                    </p:anim>
                                    <p:anim calcmode="lin" valueType="num">
                                      <p:cBhvr>
                                        <p:cTn dur="500" fill="hold" id="72"/>
                                        <p:tgtEl>
                                          <p:spTgt spid="38"/>
                                        </p:tgtEl>
                                        <p:attrNameLst>
                                          <p:attrName>ppt_y</p:attrName>
                                        </p:attrNameLst>
                                      </p:cBhvr>
                                      <p:tavLst>
                                        <p:tav tm="0">
                                          <p:val>
                                            <p:strVal val="#ppt_y"/>
                                          </p:val>
                                        </p:tav>
                                        <p:tav tm="100000">
                                          <p:val>
                                            <p:strVal val="#ppt_y"/>
                                          </p:val>
                                        </p:tav>
                                      </p:tavLst>
                                    </p:anim>
                                    <p:animEffect filter="wipe(right)" prLst="gradientSize: 0.1" transition="in">
                                      <p:cBhvr>
                                        <p:cTn dur="500" id="73"/>
                                        <p:tgtEl>
                                          <p:spTgt spid="3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1" spid="3"/>
      <p:bldP grpId="0" spid="14"/>
      <p:bldP grpId="0" spid="31"/>
      <p:bldP grpId="1" spid="32"/>
      <p:bldP grpId="0" spid="33"/>
      <p:bldP grpId="1" spid="34"/>
      <p:bldP grpId="0" spid="35"/>
      <p:bldP grpId="1" spid="36"/>
      <p:bldP grpId="0" spid="37"/>
      <p:bldP grpId="1" spid="38"/>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4"/>
          <p:cNvGrpSpPr/>
          <p:nvPr/>
        </p:nvGrpSpPr>
        <p:grpSpPr>
          <a:xfrm>
            <a:off x="4609467" y="2141855"/>
            <a:ext cx="7581900" cy="5080"/>
            <a:chOff x="7259" y="3373"/>
            <a:chExt cx="11940" cy="8"/>
          </a:xfrm>
        </p:grpSpPr>
        <p:cxnSp>
          <p:nvCxnSpPr>
            <p:cNvPr id="3" name="直接连接符 41"/>
            <p:cNvCxnSpPr/>
            <p:nvPr/>
          </p:nvCxnSpPr>
          <p:spPr>
            <a:xfrm>
              <a:off x="7259" y="3373"/>
              <a:ext cx="7551" cy="9"/>
            </a:xfrm>
            <a:prstGeom prst="line">
              <a:avLst/>
            </a:prstGeom>
            <a:ln w="28575">
              <a:solidFill>
                <a:srgbClr val="6AE7FF"/>
              </a:solidFill>
            </a:ln>
          </p:spPr>
          <p:style>
            <a:lnRef idx="1">
              <a:schemeClr val="accent1"/>
            </a:lnRef>
            <a:fillRef idx="0">
              <a:schemeClr val="accent1"/>
            </a:fillRef>
            <a:effectRef idx="0">
              <a:schemeClr val="accent1"/>
            </a:effectRef>
            <a:fontRef idx="minor">
              <a:schemeClr val="tx1"/>
            </a:fontRef>
          </p:style>
        </p:cxnSp>
        <p:cxnSp>
          <p:nvCxnSpPr>
            <p:cNvPr id="4" name="直接连接符 43"/>
            <p:cNvCxnSpPr/>
            <p:nvPr/>
          </p:nvCxnSpPr>
          <p:spPr>
            <a:xfrm>
              <a:off x="14285" y="3373"/>
              <a:ext cx="4915" cy="0"/>
            </a:xfrm>
            <a:prstGeom prst="line">
              <a:avLst/>
            </a:prstGeom>
            <a:ln w="28575">
              <a:solidFill>
                <a:srgbClr val="6AE7FF">
                  <a:alpha val="50000"/>
                </a:srgbClr>
              </a:solidFill>
            </a:ln>
          </p:spPr>
          <p:style>
            <a:lnRef idx="1">
              <a:schemeClr val="accent1"/>
            </a:lnRef>
            <a:fillRef idx="0">
              <a:schemeClr val="accent1"/>
            </a:fillRef>
            <a:effectRef idx="0">
              <a:schemeClr val="accent1"/>
            </a:effectRef>
            <a:fontRef idx="minor">
              <a:schemeClr val="tx1"/>
            </a:fontRef>
          </p:style>
        </p:cxnSp>
      </p:grpSp>
      <p:grpSp>
        <p:nvGrpSpPr>
          <p:cNvPr id="5" name="组合 5"/>
          <p:cNvGrpSpPr/>
          <p:nvPr/>
        </p:nvGrpSpPr>
        <p:grpSpPr>
          <a:xfrm>
            <a:off x="1" y="4707255"/>
            <a:ext cx="8279131" cy="5080"/>
            <a:chOff x="0" y="7413"/>
            <a:chExt cx="13038" cy="8"/>
          </a:xfrm>
        </p:grpSpPr>
        <p:cxnSp>
          <p:nvCxnSpPr>
            <p:cNvPr id="6" name="直接连接符 45"/>
            <p:cNvCxnSpPr/>
            <p:nvPr/>
          </p:nvCxnSpPr>
          <p:spPr>
            <a:xfrm>
              <a:off x="0" y="7413"/>
              <a:ext cx="6285" cy="0"/>
            </a:xfrm>
            <a:prstGeom prst="line">
              <a:avLst/>
            </a:prstGeom>
            <a:ln w="28575">
              <a:solidFill>
                <a:srgbClr val="6AE7FF">
                  <a:alpha val="50000"/>
                </a:srgbClr>
              </a:solidFill>
            </a:ln>
          </p:spPr>
          <p:style>
            <a:lnRef idx="1">
              <a:schemeClr val="accent1"/>
            </a:lnRef>
            <a:fillRef idx="0">
              <a:schemeClr val="accent1"/>
            </a:fillRef>
            <a:effectRef idx="0">
              <a:schemeClr val="accent1"/>
            </a:effectRef>
            <a:fontRef idx="minor">
              <a:schemeClr val="tx1"/>
            </a:fontRef>
          </p:style>
        </p:cxnSp>
        <p:cxnSp>
          <p:nvCxnSpPr>
            <p:cNvPr id="7" name="直接连接符 1"/>
            <p:cNvCxnSpPr/>
            <p:nvPr/>
          </p:nvCxnSpPr>
          <p:spPr>
            <a:xfrm>
              <a:off x="5488" y="7413"/>
              <a:ext cx="7551" cy="9"/>
            </a:xfrm>
            <a:prstGeom prst="line">
              <a:avLst/>
            </a:prstGeom>
            <a:ln w="28575">
              <a:solidFill>
                <a:srgbClr val="6AE7FF"/>
              </a:solidFill>
            </a:ln>
          </p:spPr>
          <p:style>
            <a:lnRef idx="1">
              <a:schemeClr val="accent1"/>
            </a:lnRef>
            <a:fillRef idx="0">
              <a:schemeClr val="accent1"/>
            </a:fillRef>
            <a:effectRef idx="0">
              <a:schemeClr val="accent1"/>
            </a:effectRef>
            <a:fontRef idx="minor">
              <a:schemeClr val="tx1"/>
            </a:fontRef>
          </p:style>
        </p:cxnSp>
      </p:grpSp>
      <p:sp>
        <p:nvSpPr>
          <p:cNvPr id="8" name="文本框 7"/>
          <p:cNvSpPr txBox="1"/>
          <p:nvPr/>
        </p:nvSpPr>
        <p:spPr>
          <a:xfrm>
            <a:off x="2480947" y="2644775"/>
            <a:ext cx="1772285" cy="1554480"/>
          </a:xfrm>
          <a:prstGeom prst="rect">
            <a:avLst/>
          </a:prstGeom>
          <a:noFill/>
        </p:spPr>
        <p:txBody>
          <a:bodyPr rtlCol="0" wrap="square">
            <a:spAutoFit/>
          </a:bodyPr>
          <a:lstStyle/>
          <a:p>
            <a:pPr algn="r"/>
            <a:r>
              <a:rPr altLang="zh-CN" b="1" lang="en-US" sz="9600">
                <a:gradFill>
                  <a:gsLst>
                    <a:gs pos="0">
                      <a:srgbClr val="5FD4D5"/>
                    </a:gs>
                    <a:gs pos="92000">
                      <a:srgbClr val="43A2C2"/>
                    </a:gs>
                  </a:gsLst>
                  <a:lin ang="5400000" scaled="1"/>
                </a:gradFill>
                <a:cs typeface="+mn-ea"/>
                <a:sym typeface="+mn-lt"/>
              </a:rPr>
              <a:t>01</a:t>
            </a:r>
          </a:p>
        </p:txBody>
      </p:sp>
      <p:sp>
        <p:nvSpPr>
          <p:cNvPr id="9" name="文本框 8"/>
          <p:cNvSpPr txBox="1"/>
          <p:nvPr/>
        </p:nvSpPr>
        <p:spPr>
          <a:xfrm>
            <a:off x="4620898" y="2735584"/>
            <a:ext cx="3735705" cy="457200"/>
          </a:xfrm>
          <a:prstGeom prst="rect">
            <a:avLst/>
          </a:prstGeom>
          <a:noFill/>
        </p:spPr>
        <p:txBody>
          <a:bodyPr rtlCol="0" wrap="square">
            <a:spAutoFit/>
          </a:bodyPr>
          <a:lstStyle/>
          <a:p>
            <a:pPr algn="l"/>
            <a:r>
              <a:rPr altLang="en-US" b="1" lang="zh-CN" smtClean="0" sz="2400">
                <a:gradFill>
                  <a:gsLst>
                    <a:gs pos="0">
                      <a:srgbClr val="5FD4D5"/>
                    </a:gs>
                    <a:gs pos="92000">
                      <a:srgbClr val="43A2C2"/>
                    </a:gs>
                  </a:gsLst>
                  <a:lin ang="5400000" scaled="1"/>
                </a:gradFill>
                <a:cs typeface="+mn-ea"/>
                <a:sym typeface="+mn-lt"/>
              </a:rPr>
              <a:t>大数据是什么</a:t>
            </a:r>
          </a:p>
        </p:txBody>
      </p:sp>
      <p:sp>
        <p:nvSpPr>
          <p:cNvPr id="10" name="矩形 9"/>
          <p:cNvSpPr/>
          <p:nvPr/>
        </p:nvSpPr>
        <p:spPr>
          <a:xfrm>
            <a:off x="4620895" y="3197227"/>
            <a:ext cx="5001260" cy="914400"/>
          </a:xfrm>
          <a:prstGeom prst="rect">
            <a:avLst/>
          </a:prstGeom>
        </p:spPr>
        <p:txBody>
          <a:bodyPr wrap="square">
            <a:spAutoFit/>
          </a:bodyPr>
          <a:lstStyle/>
          <a:p>
            <a:pPr algn="l">
              <a:lnSpc>
                <a:spcPct val="150000"/>
              </a:lnSpc>
            </a:pPr>
            <a:r>
              <a:rPr sz="1200">
                <a:gradFill>
                  <a:gsLst>
                    <a:gs pos="0">
                      <a:srgbClr val="5FD4D5"/>
                    </a:gs>
                    <a:gs pos="92000">
                      <a:srgbClr val="43A2C2"/>
                    </a:gs>
                  </a:gsLst>
                  <a:lin ang="5400000" scaled="1"/>
                </a:gradFill>
                <a:cs typeface="+mn-ea"/>
                <a:sym typeface="+mn-lt"/>
              </a:rPr>
              <a:t>Remember what should be remembered, and forget what should be forgotten.Remember what should be remembered, and forget what should be forgotten.</a:t>
            </a:r>
          </a:p>
        </p:txBody>
      </p:sp>
    </p:spTree>
    <p:extLst>
      <p:ext uri="{BB962C8B-B14F-4D97-AF65-F5344CB8AC3E}">
        <p14:creationId val="1723135911"/>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2">
                                  <p:stCondLst>
                                    <p:cond delay="0"/>
                                  </p:stCondLst>
                                  <p:childTnLst>
                                    <p:set>
                                      <p:cBhvr>
                                        <p:cTn dur="1" fill="hold" id="6">
                                          <p:stCondLst>
                                            <p:cond delay="0"/>
                                          </p:stCondLst>
                                        </p:cTn>
                                        <p:tgtEl>
                                          <p:spTgt spid="2"/>
                                        </p:tgtEl>
                                        <p:attrNameLst>
                                          <p:attrName>style.visibility</p:attrName>
                                        </p:attrNameLst>
                                      </p:cBhvr>
                                      <p:to>
                                        <p:strVal val="visible"/>
                                      </p:to>
                                    </p:set>
                                    <p:animEffect filter="wipe(right)" transition="in">
                                      <p:cBhvr>
                                        <p:cTn dur="500" id="7"/>
                                        <p:tgtEl>
                                          <p:spTgt spid="2"/>
                                        </p:tgtEl>
                                      </p:cBhvr>
                                    </p:animEffect>
                                  </p:childTnLst>
                                </p:cTn>
                              </p:par>
                              <p:par>
                                <p:cTn fill="hold" id="8" nodeType="withEffect" presetClass="entr" presetID="22" presetSubtype="8">
                                  <p:stCondLst>
                                    <p:cond delay="0"/>
                                  </p:stCondLst>
                                  <p:childTnLst>
                                    <p:set>
                                      <p:cBhvr>
                                        <p:cTn dur="1" fill="hold" id="9">
                                          <p:stCondLst>
                                            <p:cond delay="0"/>
                                          </p:stCondLst>
                                        </p:cTn>
                                        <p:tgtEl>
                                          <p:spTgt spid="5"/>
                                        </p:tgtEl>
                                        <p:attrNameLst>
                                          <p:attrName>style.visibility</p:attrName>
                                        </p:attrNameLst>
                                      </p:cBhvr>
                                      <p:to>
                                        <p:strVal val="visible"/>
                                      </p:to>
                                    </p:set>
                                    <p:animEffect filter="wipe(left)" transition="in">
                                      <p:cBhvr>
                                        <p:cTn dur="500" id="10"/>
                                        <p:tgtEl>
                                          <p:spTgt spid="5"/>
                                        </p:tgtEl>
                                      </p:cBhvr>
                                    </p:animEffect>
                                  </p:childTnLst>
                                </p:cTn>
                              </p:par>
                            </p:childTnLst>
                          </p:cTn>
                        </p:par>
                        <p:par>
                          <p:cTn fill="hold" id="11" nodeType="afterGroup">
                            <p:stCondLst>
                              <p:cond delay="500"/>
                            </p:stCondLst>
                            <p:childTnLst>
                              <p:par>
                                <p:cTn fill="hold" grpId="0" id="12" nodeType="afterEffect" presetClass="entr" presetID="53" presetSubtype="0">
                                  <p:stCondLst>
                                    <p:cond delay="0"/>
                                  </p:stCondLst>
                                  <p:childTnLst>
                                    <p:set>
                                      <p:cBhvr>
                                        <p:cTn dur="1" fill="hold" id="13">
                                          <p:stCondLst>
                                            <p:cond delay="0"/>
                                          </p:stCondLst>
                                        </p:cTn>
                                        <p:tgtEl>
                                          <p:spTgt spid="8"/>
                                        </p:tgtEl>
                                        <p:attrNameLst>
                                          <p:attrName>style.visibility</p:attrName>
                                        </p:attrNameLst>
                                      </p:cBhvr>
                                      <p:to>
                                        <p:strVal val="visible"/>
                                      </p:to>
                                    </p:set>
                                    <p:anim calcmode="lin" valueType="num">
                                      <p:cBhvr>
                                        <p:cTn dur="500" fill="hold" id="14"/>
                                        <p:tgtEl>
                                          <p:spTgt spid="8"/>
                                        </p:tgtEl>
                                        <p:attrNameLst>
                                          <p:attrName>ppt_w</p:attrName>
                                        </p:attrNameLst>
                                      </p:cBhvr>
                                      <p:tavLst>
                                        <p:tav tm="0">
                                          <p:val>
                                            <p:fltVal val="0"/>
                                          </p:val>
                                        </p:tav>
                                        <p:tav tm="100000">
                                          <p:val>
                                            <p:strVal val="#ppt_w"/>
                                          </p:val>
                                        </p:tav>
                                      </p:tavLst>
                                    </p:anim>
                                    <p:anim calcmode="lin" valueType="num">
                                      <p:cBhvr>
                                        <p:cTn dur="500" fill="hold" id="15"/>
                                        <p:tgtEl>
                                          <p:spTgt spid="8"/>
                                        </p:tgtEl>
                                        <p:attrNameLst>
                                          <p:attrName>ppt_h</p:attrName>
                                        </p:attrNameLst>
                                      </p:cBhvr>
                                      <p:tavLst>
                                        <p:tav tm="0">
                                          <p:val>
                                            <p:fltVal val="0"/>
                                          </p:val>
                                        </p:tav>
                                        <p:tav tm="100000">
                                          <p:val>
                                            <p:strVal val="#ppt_h"/>
                                          </p:val>
                                        </p:tav>
                                      </p:tavLst>
                                    </p:anim>
                                    <p:animEffect filter="fade" transition="in">
                                      <p:cBhvr>
                                        <p:cTn dur="500" id="16"/>
                                        <p:tgtEl>
                                          <p:spTgt spid="8"/>
                                        </p:tgtEl>
                                      </p:cBhvr>
                                    </p:animEffect>
                                  </p:childTnLst>
                                </p:cTn>
                              </p:par>
                            </p:childTnLst>
                          </p:cTn>
                        </p:par>
                        <p:par>
                          <p:cTn fill="hold" id="17" nodeType="afterGroup">
                            <p:stCondLst>
                              <p:cond delay="1000"/>
                            </p:stCondLst>
                            <p:childTnLst>
                              <p:par>
                                <p:cTn fill="hold" grpId="0" id="18" nodeType="afterEffect" presetClass="entr" presetID="41" presetSubtype="0">
                                  <p:stCondLst>
                                    <p:cond delay="0"/>
                                  </p:stCondLst>
                                  <p:iterate type="lt">
                                    <p:tmPct val="10000"/>
                                  </p:iterate>
                                  <p:childTnLst>
                                    <p:set>
                                      <p:cBhvr>
                                        <p:cTn dur="1" fill="hold" id="19">
                                          <p:stCondLst>
                                            <p:cond delay="0"/>
                                          </p:stCondLst>
                                        </p:cTn>
                                        <p:tgtEl>
                                          <p:spTgt spid="9"/>
                                        </p:tgtEl>
                                        <p:attrNameLst>
                                          <p:attrName>style.visibility</p:attrName>
                                        </p:attrNameLst>
                                      </p:cBhvr>
                                      <p:to>
                                        <p:strVal val="visible"/>
                                      </p:to>
                                    </p:set>
                                    <p:anim calcmode="lin" valueType="num">
                                      <p:cBhvr>
                                        <p:cTn dur="500" fill="hold" id="20"/>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1"/>
                                        <p:tgtEl>
                                          <p:spTgt spid="9"/>
                                        </p:tgtEl>
                                        <p:attrNameLst>
                                          <p:attrName>ppt_y</p:attrName>
                                        </p:attrNameLst>
                                      </p:cBhvr>
                                      <p:tavLst>
                                        <p:tav tm="0">
                                          <p:val>
                                            <p:strVal val="#ppt_y"/>
                                          </p:val>
                                        </p:tav>
                                        <p:tav tm="100000">
                                          <p:val>
                                            <p:strVal val="#ppt_y"/>
                                          </p:val>
                                        </p:tav>
                                      </p:tavLst>
                                    </p:anim>
                                    <p:anim calcmode="lin" valueType="num">
                                      <p:cBhvr>
                                        <p:cTn dur="500" fill="hold" id="22"/>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3"/>
                                        <p:tgtEl>
                                          <p:spTgt spid="9"/>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4" tmFilter="0,0; .5, 1; 1, 1"/>
                                        <p:tgtEl>
                                          <p:spTgt spid="9"/>
                                        </p:tgtEl>
                                      </p:cBhvr>
                                    </p:animEffect>
                                  </p:childTnLst>
                                </p:cTn>
                              </p:par>
                            </p:childTnLst>
                          </p:cTn>
                        </p:par>
                        <p:par>
                          <p:cTn fill="hold" id="25" nodeType="afterGroup">
                            <p:stCondLst>
                              <p:cond delay="1500"/>
                            </p:stCondLst>
                            <p:childTnLst>
                              <p:par>
                                <p:cTn fill="hold" grpId="0" id="26" nodeType="afterEffect" presetClass="entr" presetID="42" presetSubtype="0">
                                  <p:stCondLst>
                                    <p:cond delay="0"/>
                                  </p:stCondLst>
                                  <p:childTnLst>
                                    <p:set>
                                      <p:cBhvr>
                                        <p:cTn dur="1" fill="hold" id="27">
                                          <p:stCondLst>
                                            <p:cond delay="0"/>
                                          </p:stCondLst>
                                        </p:cTn>
                                        <p:tgtEl>
                                          <p:spTgt spid="10"/>
                                        </p:tgtEl>
                                        <p:attrNameLst>
                                          <p:attrName>style.visibility</p:attrName>
                                        </p:attrNameLst>
                                      </p:cBhvr>
                                      <p:to>
                                        <p:strVal val="visible"/>
                                      </p:to>
                                    </p:set>
                                    <p:animEffect filter="fade" transition="in">
                                      <p:cBhvr>
                                        <p:cTn dur="500" id="28"/>
                                        <p:tgtEl>
                                          <p:spTgt spid="10"/>
                                        </p:tgtEl>
                                      </p:cBhvr>
                                    </p:animEffect>
                                    <p:anim calcmode="lin" valueType="num">
                                      <p:cBhvr>
                                        <p:cTn dur="500" fill="hold" id="29"/>
                                        <p:tgtEl>
                                          <p:spTgt spid="10"/>
                                        </p:tgtEl>
                                        <p:attrNameLst>
                                          <p:attrName>ppt_x</p:attrName>
                                        </p:attrNameLst>
                                      </p:cBhvr>
                                      <p:tavLst>
                                        <p:tav tm="0">
                                          <p:val>
                                            <p:strVal val="#ppt_x"/>
                                          </p:val>
                                        </p:tav>
                                        <p:tav tm="100000">
                                          <p:val>
                                            <p:strVal val="#ppt_x"/>
                                          </p:val>
                                        </p:tav>
                                      </p:tavLst>
                                    </p:anim>
                                    <p:anim calcmode="lin" valueType="num">
                                      <p:cBhvr>
                                        <p:cTn dur="500" fill="hold" id="30"/>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9"/>
      <p:bldP grpId="0" spid="10"/>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 5"/>
          <p:cNvGrpSpPr/>
          <p:nvPr/>
        </p:nvGrpSpPr>
        <p:grpSpPr>
          <a:xfrm>
            <a:off x="489243" y="377194"/>
            <a:ext cx="3033448" cy="606425"/>
            <a:chOff x="489242" y="377190"/>
            <a:chExt cx="3033448" cy="606425"/>
          </a:xfrm>
        </p:grpSpPr>
        <p:grpSp>
          <p:nvGrpSpPr>
            <p:cNvPr id="2" name="组合 3"/>
            <p:cNvGrpSpPr/>
            <p:nvPr/>
          </p:nvGrpSpPr>
          <p:grpSpPr>
            <a:xfrm>
              <a:off x="489242" y="377190"/>
              <a:ext cx="606425" cy="606425"/>
              <a:chOff x="2089" y="2413"/>
              <a:chExt cx="1152" cy="1152"/>
            </a:xfrm>
          </p:grpSpPr>
          <p:sp>
            <p:nvSpPr>
              <p:cNvPr id="3" name="椭圆 2"/>
              <p:cNvSpPr/>
              <p:nvPr/>
            </p:nvSpPr>
            <p:spPr>
              <a:xfrm>
                <a:off x="2089" y="2413"/>
                <a:ext cx="1152" cy="1152"/>
              </a:xfrm>
              <a:prstGeom prst="ellipse">
                <a:avLst/>
              </a:prstGeom>
              <a:solidFill>
                <a:srgbClr val="6AE7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椭圆 3"/>
              <p:cNvSpPr/>
              <p:nvPr/>
            </p:nvSpPr>
            <p:spPr>
              <a:xfrm>
                <a:off x="2237" y="2562"/>
                <a:ext cx="855" cy="855"/>
              </a:xfrm>
              <a:prstGeom prst="ellipse">
                <a:avLst/>
              </a:prstGeom>
              <a:gradFill>
                <a:gsLst>
                  <a:gs pos="0">
                    <a:srgbClr val="5FD4D5"/>
                  </a:gs>
                  <a:gs pos="92000">
                    <a:srgbClr val="43A2C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z="2400">
                    <a:cs typeface="+mn-ea"/>
                    <a:sym typeface="+mn-lt"/>
                  </a:rPr>
                  <a:t>1</a:t>
                </a:r>
              </a:p>
            </p:txBody>
          </p:sp>
        </p:grpSp>
        <p:sp>
          <p:nvSpPr>
            <p:cNvPr id="5" name="文本框 4"/>
            <p:cNvSpPr txBox="1"/>
            <p:nvPr/>
          </p:nvSpPr>
          <p:spPr>
            <a:xfrm>
              <a:off x="1095668" y="481330"/>
              <a:ext cx="2427022" cy="396240"/>
            </a:xfrm>
            <a:prstGeom prst="rect">
              <a:avLst/>
            </a:prstGeom>
            <a:noFill/>
          </p:spPr>
          <p:txBody>
            <a:bodyPr rtlCol="0" wrap="square">
              <a:spAutoFit/>
            </a:bodyPr>
            <a:lstStyle/>
            <a:p>
              <a:r>
                <a:rPr altLang="en-US" b="1" lang="zh-CN" smtClean="0" sz="2000">
                  <a:gradFill>
                    <a:gsLst>
                      <a:gs pos="0">
                        <a:srgbClr val="5FD4D5"/>
                      </a:gs>
                      <a:gs pos="92000">
                        <a:srgbClr val="43A2C2"/>
                      </a:gs>
                    </a:gsLst>
                    <a:lin ang="5400000" scaled="1"/>
                  </a:gradFill>
                  <a:cs typeface="+mn-ea"/>
                  <a:sym typeface="+mn-lt"/>
                </a:rPr>
                <a:t>大数据是什么</a:t>
              </a:r>
            </a:p>
          </p:txBody>
        </p:sp>
      </p:grpSp>
      <p:sp>
        <p:nvSpPr>
          <p:cNvPr id="7" name="文本框 6"/>
          <p:cNvSpPr txBox="1"/>
          <p:nvPr/>
        </p:nvSpPr>
        <p:spPr>
          <a:xfrm>
            <a:off x="3522691" y="983616"/>
            <a:ext cx="4705551" cy="749808"/>
          </a:xfrm>
          <a:prstGeom prst="rect">
            <a:avLst/>
          </a:prstGeom>
          <a:noFill/>
        </p:spPr>
        <p:txBody>
          <a:bodyPr rtlCol="0" wrap="square">
            <a:spAutoFit/>
          </a:bodyPr>
          <a:lstStyle/>
          <a:p>
            <a:pPr>
              <a:lnSpc>
                <a:spcPct val="120000"/>
              </a:lnSpc>
            </a:pPr>
            <a:r>
              <a:rPr altLang="en-US" lang="zh-CN" sz="3600">
                <a:gradFill>
                  <a:gsLst>
                    <a:gs pos="0">
                      <a:srgbClr val="5FD4D5"/>
                    </a:gs>
                    <a:gs pos="92000">
                      <a:srgbClr val="43A2C2"/>
                    </a:gs>
                  </a:gsLst>
                  <a:lin ang="5400000" scaled="1"/>
                </a:gradFill>
                <a:effectLst/>
                <a:cs typeface="+mn-ea"/>
                <a:sym typeface="+mn-lt"/>
              </a:rPr>
              <a:t>大数据（BIG DATA）</a:t>
            </a:r>
          </a:p>
        </p:txBody>
      </p:sp>
      <p:sp>
        <p:nvSpPr>
          <p:cNvPr id="8" name="文本框 7"/>
          <p:cNvSpPr txBox="1"/>
          <p:nvPr/>
        </p:nvSpPr>
        <p:spPr>
          <a:xfrm>
            <a:off x="3522691" y="2006600"/>
            <a:ext cx="7959776" cy="1463040"/>
          </a:xfrm>
          <a:prstGeom prst="rect">
            <a:avLst/>
          </a:prstGeom>
          <a:noFill/>
        </p:spPr>
        <p:txBody>
          <a:bodyPr rtlCol="0" wrap="square">
            <a:spAutoFit/>
          </a:bodyPr>
          <a:lstStyle/>
          <a:p>
            <a:pPr>
              <a:lnSpc>
                <a:spcPct val="150000"/>
              </a:lnSpc>
            </a:pPr>
            <a:r>
              <a:rPr altLang="en-US" lang="zh-CN" sz="2000">
                <a:gradFill>
                  <a:gsLst>
                    <a:gs pos="0">
                      <a:srgbClr val="5FD4D5"/>
                    </a:gs>
                    <a:gs pos="92000">
                      <a:srgbClr val="43A2C2"/>
                    </a:gs>
                  </a:gsLst>
                  <a:lin ang="5400000" scaled="1"/>
                </a:gradFill>
                <a:effectLst/>
                <a:cs typeface="+mn-ea"/>
                <a:sym typeface="+mn-lt"/>
              </a:rPr>
              <a:t>指无法在一定时间范围内用常规软件工具进行捕捉、管理和处理的数据集合，是需要新处理模式才能具有更强的决策力、洞察发现力和流程优化能力的海量、高增长率和多样化的信息资产。</a:t>
            </a:r>
          </a:p>
        </p:txBody>
      </p:sp>
      <p:pic>
        <p:nvPicPr>
          <p:cNvPr id="9" name="图片 8"/>
          <p:cNvPicPr>
            <a:picLocks noChangeAspect="1"/>
          </p:cNvPicPr>
          <p:nvPr/>
        </p:nvPicPr>
        <p:blipFill>
          <a:blip r:embed="rId3">
            <a:extLst>
              <a:ext uri="{28A0092B-C50C-407E-A947-70E740481C1C}">
                <a14:useLocalDpi/>
              </a:ext>
            </a:extLst>
          </a:blip>
          <a:stretch>
            <a:fillRect/>
          </a:stretch>
        </p:blipFill>
        <p:spPr>
          <a:xfrm>
            <a:off x="-122209" y="2429960"/>
            <a:ext cx="9895796" cy="6303084"/>
          </a:xfrm>
          <a:prstGeom prst="rect">
            <a:avLst/>
          </a:prstGeom>
        </p:spPr>
      </p:pic>
    </p:spTree>
    <p:extLst>
      <p:ext uri="{BB962C8B-B14F-4D97-AF65-F5344CB8AC3E}">
        <p14:creationId val="1615393481"/>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4">
                                  <p:stCondLst>
                                    <p:cond delay="0"/>
                                  </p:stCondLst>
                                  <p:childTnLst>
                                    <p:set>
                                      <p:cBhvr>
                                        <p:cTn dur="1" fill="hold" id="6">
                                          <p:stCondLst>
                                            <p:cond delay="0"/>
                                          </p:stCondLst>
                                        </p:cTn>
                                        <p:tgtEl>
                                          <p:spTgt spid="7"/>
                                        </p:tgtEl>
                                        <p:attrNameLst>
                                          <p:attrName>style.visibility</p:attrName>
                                        </p:attrNameLst>
                                      </p:cBhvr>
                                      <p:to>
                                        <p:strVal val="visible"/>
                                      </p:to>
                                    </p:set>
                                    <p:anim calcmode="lin" valueType="num">
                                      <p:cBhvr additive="base">
                                        <p:cTn dur="500" fill="hold" id="7"/>
                                        <p:tgtEl>
                                          <p:spTgt spid="7"/>
                                        </p:tgtEl>
                                        <p:attrNameLst>
                                          <p:attrName>ppt_x</p:attrName>
                                        </p:attrNameLst>
                                      </p:cBhvr>
                                      <p:tavLst>
                                        <p:tav tm="0">
                                          <p:val>
                                            <p:strVal val="#ppt_x"/>
                                          </p:val>
                                        </p:tav>
                                        <p:tav tm="100000">
                                          <p:val>
                                            <p:strVal val="#ppt_x"/>
                                          </p:val>
                                        </p:tav>
                                      </p:tavLst>
                                    </p:anim>
                                    <p:anim calcmode="lin" valueType="num">
                                      <p:cBhvr additive="base">
                                        <p:cTn dur="500" fill="hold" id="8"/>
                                        <p:tgtEl>
                                          <p:spTgt spid="7"/>
                                        </p:tgtEl>
                                        <p:attrNameLst>
                                          <p:attrName>ppt_y</p:attrName>
                                        </p:attrNameLst>
                                      </p:cBhvr>
                                      <p:tavLst>
                                        <p:tav tm="0">
                                          <p:val>
                                            <p:strVal val="1+#ppt_h/2"/>
                                          </p:val>
                                        </p:tav>
                                        <p:tav tm="100000">
                                          <p:val>
                                            <p:strVal val="#ppt_y"/>
                                          </p:val>
                                        </p:tav>
                                      </p:tavLst>
                                    </p:anim>
                                  </p:childTnLst>
                                </p:cTn>
                              </p:par>
                              <p:par>
                                <p:cTn fill="hold" grpId="0" id="9" nodeType="withEffect" presetClass="entr" presetID="2" presetSubtype="4">
                                  <p:stCondLst>
                                    <p:cond delay="0"/>
                                  </p:stCondLst>
                                  <p:childTnLst>
                                    <p:set>
                                      <p:cBhvr>
                                        <p:cTn dur="1" fill="hold" id="10">
                                          <p:stCondLst>
                                            <p:cond delay="0"/>
                                          </p:stCondLst>
                                        </p:cTn>
                                        <p:tgtEl>
                                          <p:spTgt spid="8"/>
                                        </p:tgtEl>
                                        <p:attrNameLst>
                                          <p:attrName>style.visibility</p:attrName>
                                        </p:attrNameLst>
                                      </p:cBhvr>
                                      <p:to>
                                        <p:strVal val="visible"/>
                                      </p:to>
                                    </p:set>
                                    <p:anim calcmode="lin" valueType="num">
                                      <p:cBhvr additive="base">
                                        <p:cTn dur="500" fill="hold" id="11"/>
                                        <p:tgtEl>
                                          <p:spTgt spid="8"/>
                                        </p:tgtEl>
                                        <p:attrNameLst>
                                          <p:attrName>ppt_x</p:attrName>
                                        </p:attrNameLst>
                                      </p:cBhvr>
                                      <p:tavLst>
                                        <p:tav tm="0">
                                          <p:val>
                                            <p:strVal val="#ppt_x"/>
                                          </p:val>
                                        </p:tav>
                                        <p:tav tm="100000">
                                          <p:val>
                                            <p:strVal val="#ppt_x"/>
                                          </p:val>
                                        </p:tav>
                                      </p:tavLst>
                                    </p:anim>
                                    <p:anim calcmode="lin" valueType="num">
                                      <p:cBhvr additive="base">
                                        <p:cTn dur="500" fill="hold" id="12"/>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 1"/>
          <p:cNvGrpSpPr/>
          <p:nvPr/>
        </p:nvGrpSpPr>
        <p:grpSpPr>
          <a:xfrm>
            <a:off x="489243" y="377194"/>
            <a:ext cx="3033448" cy="606425"/>
            <a:chOff x="489242" y="377190"/>
            <a:chExt cx="3033448" cy="606425"/>
          </a:xfrm>
        </p:grpSpPr>
        <p:grpSp>
          <p:nvGrpSpPr>
            <p:cNvPr id="3" name="组合 3"/>
            <p:cNvGrpSpPr/>
            <p:nvPr/>
          </p:nvGrpSpPr>
          <p:grpSpPr>
            <a:xfrm>
              <a:off x="489242" y="377190"/>
              <a:ext cx="606425" cy="606425"/>
              <a:chOff x="2089" y="2413"/>
              <a:chExt cx="1152" cy="1152"/>
            </a:xfrm>
          </p:grpSpPr>
          <p:sp>
            <p:nvSpPr>
              <p:cNvPr id="5" name="椭圆 4"/>
              <p:cNvSpPr/>
              <p:nvPr/>
            </p:nvSpPr>
            <p:spPr>
              <a:xfrm>
                <a:off x="2089" y="2413"/>
                <a:ext cx="1152" cy="1152"/>
              </a:xfrm>
              <a:prstGeom prst="ellipse">
                <a:avLst/>
              </a:prstGeom>
              <a:solidFill>
                <a:srgbClr val="6AE7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椭圆 5"/>
              <p:cNvSpPr/>
              <p:nvPr/>
            </p:nvSpPr>
            <p:spPr>
              <a:xfrm>
                <a:off x="2237" y="2562"/>
                <a:ext cx="855" cy="855"/>
              </a:xfrm>
              <a:prstGeom prst="ellipse">
                <a:avLst/>
              </a:prstGeom>
              <a:gradFill>
                <a:gsLst>
                  <a:gs pos="0">
                    <a:srgbClr val="5FD4D5"/>
                  </a:gs>
                  <a:gs pos="92000">
                    <a:srgbClr val="43A2C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z="2400">
                    <a:cs typeface="+mn-ea"/>
                    <a:sym typeface="+mn-lt"/>
                  </a:rPr>
                  <a:t>1</a:t>
                </a:r>
              </a:p>
            </p:txBody>
          </p:sp>
        </p:grpSp>
        <p:sp>
          <p:nvSpPr>
            <p:cNvPr id="4" name="文本框 3"/>
            <p:cNvSpPr txBox="1"/>
            <p:nvPr/>
          </p:nvSpPr>
          <p:spPr>
            <a:xfrm>
              <a:off x="1095668" y="481330"/>
              <a:ext cx="2427022" cy="396240"/>
            </a:xfrm>
            <a:prstGeom prst="rect">
              <a:avLst/>
            </a:prstGeom>
            <a:noFill/>
          </p:spPr>
          <p:txBody>
            <a:bodyPr rtlCol="0" wrap="square">
              <a:spAutoFit/>
            </a:bodyPr>
            <a:lstStyle/>
            <a:p>
              <a:r>
                <a:rPr altLang="en-US" b="1" lang="zh-CN" smtClean="0" sz="2000">
                  <a:gradFill>
                    <a:gsLst>
                      <a:gs pos="0">
                        <a:srgbClr val="5FD4D5"/>
                      </a:gs>
                      <a:gs pos="92000">
                        <a:srgbClr val="43A2C2"/>
                      </a:gs>
                    </a:gsLst>
                    <a:lin ang="5400000" scaled="1"/>
                  </a:gradFill>
                  <a:cs typeface="+mn-ea"/>
                  <a:sym typeface="+mn-lt"/>
                </a:rPr>
                <a:t>大数据是什么</a:t>
              </a:r>
            </a:p>
          </p:txBody>
        </p:sp>
      </p:grpSp>
      <p:grpSp>
        <p:nvGrpSpPr>
          <p:cNvPr id="16" name="组 15"/>
          <p:cNvGrpSpPr/>
          <p:nvPr/>
        </p:nvGrpSpPr>
        <p:grpSpPr>
          <a:xfrm>
            <a:off x="687451" y="1683312"/>
            <a:ext cx="2130703" cy="2142735"/>
            <a:chOff x="567151" y="1590061"/>
            <a:chExt cx="1574165" cy="1583055"/>
          </a:xfrm>
        </p:grpSpPr>
        <p:sp>
          <p:nvSpPr>
            <p:cNvPr id="8" name="Oval 12"/>
            <p:cNvSpPr/>
            <p:nvPr/>
          </p:nvSpPr>
          <p:spPr>
            <a:xfrm flipH="1">
              <a:off x="567151" y="1590061"/>
              <a:ext cx="1574165" cy="1583055"/>
            </a:xfrm>
            <a:prstGeom prst="ellipse">
              <a:avLst/>
            </a:prstGeom>
            <a:gradFill>
              <a:gsLst>
                <a:gs pos="0">
                  <a:srgbClr val="5FD4D5"/>
                </a:gs>
                <a:gs pos="99000">
                  <a:srgbClr val="43A2C2"/>
                </a:gs>
              </a:gsLst>
              <a:lin ang="5400000" scaled="1"/>
            </a:gradFill>
            <a:ln w="76200">
              <a:noFill/>
            </a:ln>
          </p:spPr>
          <p:style>
            <a:lnRef idx="2">
              <a:schemeClr val="accent5">
                <a:shade val="50000"/>
              </a:schemeClr>
            </a:lnRef>
            <a:fillRef idx="1">
              <a:schemeClr val="accent5"/>
            </a:fillRef>
            <a:effectRef idx="0">
              <a:schemeClr val="accent5"/>
            </a:effectRef>
            <a:fontRef idx="minor">
              <a:schemeClr val="lt1"/>
            </a:fontRef>
          </p:style>
          <p:txBody>
            <a:bodyPr anchor="ctr" rtlCol="0"/>
            <a:lstStyle/>
            <a:p>
              <a:pPr algn="ctr"/>
              <a:endParaRPr lang="en-US" sz="8800">
                <a:solidFill>
                  <a:schemeClr val="bg1">
                    <a:lumMod val="85000"/>
                  </a:schemeClr>
                </a:solidFill>
                <a:cs typeface="+mn-ea"/>
                <a:sym typeface="+mn-lt"/>
              </a:endParaRPr>
            </a:p>
          </p:txBody>
        </p:sp>
        <p:sp>
          <p:nvSpPr>
            <p:cNvPr id="10" name="Text Box 10"/>
            <p:cNvSpPr txBox="1">
              <a:spLocks noChangeArrowheads="1"/>
            </p:cNvSpPr>
            <p:nvPr/>
          </p:nvSpPr>
          <p:spPr bwMode="auto">
            <a:xfrm flipH="1">
              <a:off x="713836" y="1937226"/>
              <a:ext cx="1278890" cy="934524"/>
            </a:xfrm>
            <a:prstGeom prst="rect">
              <a:avLst/>
            </a:prstGeom>
            <a:noFill/>
            <a:ln w="9525">
              <a:noFill/>
              <a:miter lim="800000"/>
            </a:ln>
          </p:spPr>
          <p:txBody>
            <a:bodyPr bIns="22860" lIns="45720" rIns="45720" tIns="22860" wrap="square">
              <a:spAutoFit/>
            </a:bodyPr>
            <a:lstStyle/>
            <a:p>
              <a:pPr algn="ctr" defTabSz="1087755"/>
              <a:r>
                <a:rPr altLang="en-US" b="1" lang="zh-CN" smtClean="0" sz="4000">
                  <a:solidFill>
                    <a:schemeClr val="bg1"/>
                  </a:solidFill>
                  <a:cs typeface="+mn-ea"/>
                  <a:sym typeface="+mn-lt"/>
                </a:rPr>
                <a:t>海量决策力</a:t>
              </a:r>
            </a:p>
          </p:txBody>
        </p:sp>
      </p:grpSp>
      <p:sp>
        <p:nvSpPr>
          <p:cNvPr id="20" name="文本框 19"/>
          <p:cNvSpPr txBox="1"/>
          <p:nvPr/>
        </p:nvSpPr>
        <p:spPr>
          <a:xfrm>
            <a:off x="5945084" y="1999323"/>
            <a:ext cx="5782221" cy="2834640"/>
          </a:xfrm>
          <a:prstGeom prst="rect">
            <a:avLst/>
          </a:prstGeom>
          <a:noFill/>
        </p:spPr>
        <p:txBody>
          <a:bodyPr rtlCol="0" wrap="square">
            <a:spAutoFit/>
          </a:bodyPr>
          <a:lstStyle/>
          <a:p>
            <a:pPr>
              <a:lnSpc>
                <a:spcPct val="150000"/>
              </a:lnSpc>
            </a:pPr>
            <a:r>
              <a:rPr altLang="en-US" lang="zh-CN" sz="2400">
                <a:gradFill>
                  <a:gsLst>
                    <a:gs pos="0">
                      <a:srgbClr val="5FD4D5"/>
                    </a:gs>
                    <a:gs pos="99000">
                      <a:srgbClr val="43A2C2"/>
                    </a:gs>
                  </a:gsLst>
                  <a:lin ang="5400000" scaled="1"/>
                </a:gradFill>
                <a:cs typeface="+mn-ea"/>
                <a:sym typeface="+mn-lt"/>
              </a:rPr>
              <a:t>对于“大数据”（Big data）研究机构Gartner给出了这样的定义。“大数据”是需要新处理模式才能具有更强的决策力、洞察发现力和流程优化能力来适应海量、高增长率和多样化的信息资产。</a:t>
            </a:r>
          </a:p>
        </p:txBody>
      </p:sp>
      <p:grpSp>
        <p:nvGrpSpPr>
          <p:cNvPr id="21" name="组 20"/>
          <p:cNvGrpSpPr/>
          <p:nvPr/>
        </p:nvGrpSpPr>
        <p:grpSpPr>
          <a:xfrm>
            <a:off x="3367253" y="1416049"/>
            <a:ext cx="1838723" cy="1846872"/>
            <a:chOff x="565246" y="1590061"/>
            <a:chExt cx="1576070" cy="1583055"/>
          </a:xfrm>
        </p:grpSpPr>
        <p:sp>
          <p:nvSpPr>
            <p:cNvPr id="22" name="Oval 12"/>
            <p:cNvSpPr/>
            <p:nvPr/>
          </p:nvSpPr>
          <p:spPr>
            <a:xfrm flipH="1">
              <a:off x="567151" y="1590061"/>
              <a:ext cx="1574165" cy="1583055"/>
            </a:xfrm>
            <a:prstGeom prst="ellipse">
              <a:avLst/>
            </a:prstGeom>
            <a:gradFill>
              <a:gsLst>
                <a:gs pos="0">
                  <a:srgbClr val="5FD4D5"/>
                </a:gs>
                <a:gs pos="99000">
                  <a:srgbClr val="43A2C2"/>
                </a:gs>
              </a:gsLst>
              <a:lin ang="5400000" scaled="1"/>
            </a:gradFill>
            <a:ln w="76200">
              <a:noFill/>
            </a:ln>
          </p:spPr>
          <p:style>
            <a:lnRef idx="2">
              <a:schemeClr val="accent5">
                <a:shade val="50000"/>
              </a:schemeClr>
            </a:lnRef>
            <a:fillRef idx="1">
              <a:schemeClr val="accent5"/>
            </a:fillRef>
            <a:effectRef idx="0">
              <a:schemeClr val="accent5"/>
            </a:effectRef>
            <a:fontRef idx="minor">
              <a:schemeClr val="lt1"/>
            </a:fontRef>
          </p:style>
          <p:txBody>
            <a:bodyPr anchor="ctr" rtlCol="0"/>
            <a:lstStyle/>
            <a:p>
              <a:pPr algn="ctr"/>
              <a:endParaRPr lang="en-US" sz="8800">
                <a:solidFill>
                  <a:schemeClr val="bg1">
                    <a:lumMod val="85000"/>
                  </a:schemeClr>
                </a:solidFill>
                <a:cs typeface="+mn-ea"/>
                <a:sym typeface="+mn-lt"/>
              </a:endParaRPr>
            </a:p>
          </p:txBody>
        </p:sp>
        <p:sp>
          <p:nvSpPr>
            <p:cNvPr id="23" name="Text Box 10"/>
            <p:cNvSpPr txBox="1">
              <a:spLocks noChangeArrowheads="1"/>
            </p:cNvSpPr>
            <p:nvPr/>
          </p:nvSpPr>
          <p:spPr bwMode="auto">
            <a:xfrm flipH="1">
              <a:off x="565247" y="1898764"/>
              <a:ext cx="1576070" cy="1084232"/>
            </a:xfrm>
            <a:prstGeom prst="rect">
              <a:avLst/>
            </a:prstGeom>
            <a:noFill/>
            <a:ln w="9525">
              <a:noFill/>
              <a:miter lim="800000"/>
            </a:ln>
          </p:spPr>
          <p:txBody>
            <a:bodyPr bIns="22860" lIns="45720" rIns="45720" tIns="22860" wrap="square">
              <a:spAutoFit/>
            </a:bodyPr>
            <a:lstStyle/>
            <a:p>
              <a:pPr algn="ctr" defTabSz="1087755"/>
              <a:r>
                <a:rPr altLang="en-US" b="1" lang="zh-CN" smtClean="0" sz="4000">
                  <a:solidFill>
                    <a:schemeClr val="bg1"/>
                  </a:solidFill>
                  <a:cs typeface="+mn-ea"/>
                  <a:sym typeface="+mn-lt"/>
                </a:rPr>
                <a:t>洞察发现力</a:t>
              </a:r>
            </a:p>
          </p:txBody>
        </p:sp>
      </p:grpSp>
      <p:grpSp>
        <p:nvGrpSpPr>
          <p:cNvPr id="24" name="组 23"/>
          <p:cNvGrpSpPr/>
          <p:nvPr/>
        </p:nvGrpSpPr>
        <p:grpSpPr>
          <a:xfrm>
            <a:off x="2630366" y="3798856"/>
            <a:ext cx="1836500" cy="1846872"/>
            <a:chOff x="567151" y="1590061"/>
            <a:chExt cx="1574165" cy="1583055"/>
          </a:xfrm>
        </p:grpSpPr>
        <p:sp>
          <p:nvSpPr>
            <p:cNvPr id="25" name="Oval 12"/>
            <p:cNvSpPr/>
            <p:nvPr/>
          </p:nvSpPr>
          <p:spPr>
            <a:xfrm flipH="1">
              <a:off x="567151" y="1590061"/>
              <a:ext cx="1574165" cy="1583055"/>
            </a:xfrm>
            <a:prstGeom prst="ellipse">
              <a:avLst/>
            </a:prstGeom>
            <a:gradFill>
              <a:gsLst>
                <a:gs pos="0">
                  <a:srgbClr val="5FD4D5"/>
                </a:gs>
                <a:gs pos="99000">
                  <a:srgbClr val="43A2C2"/>
                </a:gs>
              </a:gsLst>
              <a:lin ang="5400000" scaled="1"/>
            </a:gradFill>
            <a:ln w="76200">
              <a:noFill/>
            </a:ln>
          </p:spPr>
          <p:style>
            <a:lnRef idx="2">
              <a:schemeClr val="accent5">
                <a:shade val="50000"/>
              </a:schemeClr>
            </a:lnRef>
            <a:fillRef idx="1">
              <a:schemeClr val="accent5"/>
            </a:fillRef>
            <a:effectRef idx="0">
              <a:schemeClr val="accent5"/>
            </a:effectRef>
            <a:fontRef idx="minor">
              <a:schemeClr val="lt1"/>
            </a:fontRef>
          </p:style>
          <p:txBody>
            <a:bodyPr anchor="ctr" rtlCol="0"/>
            <a:lstStyle/>
            <a:p>
              <a:pPr algn="ctr"/>
              <a:endParaRPr lang="en-US" sz="8800">
                <a:solidFill>
                  <a:schemeClr val="bg1">
                    <a:lumMod val="85000"/>
                  </a:schemeClr>
                </a:solidFill>
                <a:cs typeface="+mn-ea"/>
                <a:sym typeface="+mn-lt"/>
              </a:endParaRPr>
            </a:p>
          </p:txBody>
        </p:sp>
        <p:sp>
          <p:nvSpPr>
            <p:cNvPr id="26" name="Text Box 10"/>
            <p:cNvSpPr txBox="1">
              <a:spLocks noChangeArrowheads="1"/>
            </p:cNvSpPr>
            <p:nvPr/>
          </p:nvSpPr>
          <p:spPr bwMode="auto">
            <a:xfrm flipH="1">
              <a:off x="713836" y="1863077"/>
              <a:ext cx="1278890" cy="1084232"/>
            </a:xfrm>
            <a:prstGeom prst="rect">
              <a:avLst/>
            </a:prstGeom>
            <a:noFill/>
            <a:ln w="9525">
              <a:noFill/>
              <a:miter lim="800000"/>
            </a:ln>
          </p:spPr>
          <p:txBody>
            <a:bodyPr bIns="22860" lIns="45720" rIns="45720" tIns="22860" wrap="square">
              <a:spAutoFit/>
            </a:bodyPr>
            <a:lstStyle/>
            <a:p>
              <a:pPr algn="ctr" defTabSz="1087755"/>
              <a:r>
                <a:rPr altLang="en-US" b="1" lang="zh-CN" smtClean="0" sz="4000">
                  <a:solidFill>
                    <a:schemeClr val="bg1"/>
                  </a:solidFill>
                  <a:cs typeface="+mn-ea"/>
                  <a:sym typeface="+mn-lt"/>
                </a:rPr>
                <a:t>优化</a:t>
              </a:r>
            </a:p>
            <a:p>
              <a:pPr algn="ctr" defTabSz="1087755"/>
              <a:r>
                <a:rPr altLang="en-US" b="1" lang="zh-CN" smtClean="0" sz="4000">
                  <a:solidFill>
                    <a:schemeClr val="bg1"/>
                  </a:solidFill>
                  <a:cs typeface="+mn-ea"/>
                  <a:sym typeface="+mn-lt"/>
                </a:rPr>
                <a:t>能力</a:t>
              </a:r>
            </a:p>
          </p:txBody>
        </p:sp>
      </p:grpSp>
    </p:spTree>
    <p:extLst>
      <p:ext uri="{BB962C8B-B14F-4D97-AF65-F5344CB8AC3E}">
        <p14:creationId val="1012817374"/>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 presetSubtype="0">
                                  <p:stCondLst>
                                    <p:cond delay="0"/>
                                  </p:stCondLst>
                                  <p:iterate type="lt">
                                    <p:tmAbs val="30"/>
                                  </p:iterate>
                                  <p:childTnLst>
                                    <p:set>
                                      <p:cBhvr>
                                        <p:cTn dur="1" fill="hold" id="6">
                                          <p:stCondLst>
                                            <p:cond delay="0"/>
                                          </p:stCondLst>
                                        </p:cTn>
                                        <p:tgtEl>
                                          <p:spTgt spid="20"/>
                                        </p:tgtEl>
                                        <p:attrNameLst>
                                          <p:attrName>style.visibility</p:attrName>
                                        </p:attrNameLst>
                                      </p:cBhvr>
                                      <p:to>
                                        <p:strVal val="visible"/>
                                      </p:to>
                                    </p:set>
                                  </p:childTnLst>
                                </p:cTn>
                              </p:par>
                            </p:childTnLst>
                          </p:cTn>
                        </p:par>
                      </p:childTnLst>
                    </p:cTn>
                  </p:par>
                  <p:par>
                    <p:cTn fill="hold" id="7" nodeType="clickPar">
                      <p:stCondLst>
                        <p:cond delay="indefinite"/>
                        <p:cond delay="0" evt="onBegin">
                          <p:tn val="6"/>
                        </p:cond>
                      </p:stCondLst>
                      <p:childTnLst>
                        <p:par>
                          <p:cTn fill="hold" id="8" nodeType="afterGroup">
                            <p:stCondLst>
                              <p:cond delay="0"/>
                            </p:stCondLst>
                            <p:childTnLst>
                              <p:par>
                                <p:cTn fill="hold" id="9" nodeType="clickEffect" presetClass="entr" presetID="53" presetSubtype="0">
                                  <p:stCondLst>
                                    <p:cond delay="0"/>
                                  </p:stCondLst>
                                  <p:childTnLst>
                                    <p:set>
                                      <p:cBhvr>
                                        <p:cTn dur="1" fill="hold" id="10">
                                          <p:stCondLst>
                                            <p:cond delay="0"/>
                                          </p:stCondLst>
                                        </p:cTn>
                                        <p:tgtEl>
                                          <p:spTgt spid="16"/>
                                        </p:tgtEl>
                                        <p:attrNameLst>
                                          <p:attrName>style.visibility</p:attrName>
                                        </p:attrNameLst>
                                      </p:cBhvr>
                                      <p:to>
                                        <p:strVal val="visible"/>
                                      </p:to>
                                    </p:set>
                                    <p:anim calcmode="lin" valueType="num">
                                      <p:cBhvr>
                                        <p:cTn dur="500" fill="hold" id="11"/>
                                        <p:tgtEl>
                                          <p:spTgt spid="16"/>
                                        </p:tgtEl>
                                        <p:attrNameLst>
                                          <p:attrName>ppt_w</p:attrName>
                                        </p:attrNameLst>
                                      </p:cBhvr>
                                      <p:tavLst>
                                        <p:tav tm="0">
                                          <p:val>
                                            <p:fltVal val="0"/>
                                          </p:val>
                                        </p:tav>
                                        <p:tav tm="100000">
                                          <p:val>
                                            <p:strVal val="#ppt_w"/>
                                          </p:val>
                                        </p:tav>
                                      </p:tavLst>
                                    </p:anim>
                                    <p:anim calcmode="lin" valueType="num">
                                      <p:cBhvr>
                                        <p:cTn dur="500" fill="hold" id="12"/>
                                        <p:tgtEl>
                                          <p:spTgt spid="16"/>
                                        </p:tgtEl>
                                        <p:attrNameLst>
                                          <p:attrName>ppt_h</p:attrName>
                                        </p:attrNameLst>
                                      </p:cBhvr>
                                      <p:tavLst>
                                        <p:tav tm="0">
                                          <p:val>
                                            <p:fltVal val="0"/>
                                          </p:val>
                                        </p:tav>
                                        <p:tav tm="100000">
                                          <p:val>
                                            <p:strVal val="#ppt_h"/>
                                          </p:val>
                                        </p:tav>
                                      </p:tavLst>
                                    </p:anim>
                                    <p:animEffect filter="fade" transition="in">
                                      <p:cBhvr>
                                        <p:cTn dur="500" id="13"/>
                                        <p:tgtEl>
                                          <p:spTgt spid="16"/>
                                        </p:tgtEl>
                                      </p:cBhvr>
                                    </p:animEffect>
                                  </p:childTnLst>
                                </p:cTn>
                              </p:par>
                            </p:childTnLst>
                          </p:cTn>
                        </p:par>
                      </p:childTnLst>
                    </p:cTn>
                  </p:par>
                  <p:par>
                    <p:cTn fill="hold" id="14" nodeType="clickPar">
                      <p:stCondLst>
                        <p:cond delay="indefinite"/>
                        <p:cond delay="0" evt="onBegin">
                          <p:tn val="13"/>
                        </p:cond>
                      </p:stCondLst>
                      <p:childTnLst>
                        <p:par>
                          <p:cTn fill="hold" id="15" nodeType="afterGroup">
                            <p:stCondLst>
                              <p:cond delay="0"/>
                            </p:stCondLst>
                            <p:childTnLst>
                              <p:par>
                                <p:cTn fill="hold" id="16" nodeType="clickEffect" presetClass="entr" presetID="53" presetSubtype="0">
                                  <p:stCondLst>
                                    <p:cond delay="0"/>
                                  </p:stCondLst>
                                  <p:childTnLst>
                                    <p:set>
                                      <p:cBhvr>
                                        <p:cTn dur="1" fill="hold" id="17">
                                          <p:stCondLst>
                                            <p:cond delay="0"/>
                                          </p:stCondLst>
                                        </p:cTn>
                                        <p:tgtEl>
                                          <p:spTgt spid="21"/>
                                        </p:tgtEl>
                                        <p:attrNameLst>
                                          <p:attrName>style.visibility</p:attrName>
                                        </p:attrNameLst>
                                      </p:cBhvr>
                                      <p:to>
                                        <p:strVal val="visible"/>
                                      </p:to>
                                    </p:set>
                                    <p:anim calcmode="lin" valueType="num">
                                      <p:cBhvr>
                                        <p:cTn dur="500" fill="hold" id="18"/>
                                        <p:tgtEl>
                                          <p:spTgt spid="21"/>
                                        </p:tgtEl>
                                        <p:attrNameLst>
                                          <p:attrName>ppt_w</p:attrName>
                                        </p:attrNameLst>
                                      </p:cBhvr>
                                      <p:tavLst>
                                        <p:tav tm="0">
                                          <p:val>
                                            <p:fltVal val="0"/>
                                          </p:val>
                                        </p:tav>
                                        <p:tav tm="100000">
                                          <p:val>
                                            <p:strVal val="#ppt_w"/>
                                          </p:val>
                                        </p:tav>
                                      </p:tavLst>
                                    </p:anim>
                                    <p:anim calcmode="lin" valueType="num">
                                      <p:cBhvr>
                                        <p:cTn dur="500" fill="hold" id="19"/>
                                        <p:tgtEl>
                                          <p:spTgt spid="21"/>
                                        </p:tgtEl>
                                        <p:attrNameLst>
                                          <p:attrName>ppt_h</p:attrName>
                                        </p:attrNameLst>
                                      </p:cBhvr>
                                      <p:tavLst>
                                        <p:tav tm="0">
                                          <p:val>
                                            <p:fltVal val="0"/>
                                          </p:val>
                                        </p:tav>
                                        <p:tav tm="100000">
                                          <p:val>
                                            <p:strVal val="#ppt_h"/>
                                          </p:val>
                                        </p:tav>
                                      </p:tavLst>
                                    </p:anim>
                                    <p:animEffect filter="fade" transition="in">
                                      <p:cBhvr>
                                        <p:cTn dur="500" id="20"/>
                                        <p:tgtEl>
                                          <p:spTgt spid="21"/>
                                        </p:tgtEl>
                                      </p:cBhvr>
                                    </p:animEffect>
                                  </p:childTnLst>
                                </p:cTn>
                              </p:par>
                            </p:childTnLst>
                          </p:cTn>
                        </p:par>
                      </p:childTnLst>
                    </p:cTn>
                  </p:par>
                  <p:par>
                    <p:cTn fill="hold" id="21" nodeType="clickPar">
                      <p:stCondLst>
                        <p:cond delay="indefinite"/>
                        <p:cond delay="0" evt="onBegin">
                          <p:tn val="20"/>
                        </p:cond>
                      </p:stCondLst>
                      <p:childTnLst>
                        <p:par>
                          <p:cTn fill="hold" id="22" nodeType="afterGroup">
                            <p:stCondLst>
                              <p:cond delay="0"/>
                            </p:stCondLst>
                            <p:childTnLst>
                              <p:par>
                                <p:cTn fill="hold" id="23" nodeType="clickEffect" presetClass="entr" presetID="53" presetSubtype="0">
                                  <p:stCondLst>
                                    <p:cond delay="0"/>
                                  </p:stCondLst>
                                  <p:childTnLst>
                                    <p:set>
                                      <p:cBhvr>
                                        <p:cTn dur="1" fill="hold" id="24">
                                          <p:stCondLst>
                                            <p:cond delay="0"/>
                                          </p:stCondLst>
                                        </p:cTn>
                                        <p:tgtEl>
                                          <p:spTgt spid="24"/>
                                        </p:tgtEl>
                                        <p:attrNameLst>
                                          <p:attrName>style.visibility</p:attrName>
                                        </p:attrNameLst>
                                      </p:cBhvr>
                                      <p:to>
                                        <p:strVal val="visible"/>
                                      </p:to>
                                    </p:set>
                                    <p:anim calcmode="lin" valueType="num">
                                      <p:cBhvr>
                                        <p:cTn dur="500" fill="hold" id="25"/>
                                        <p:tgtEl>
                                          <p:spTgt spid="24"/>
                                        </p:tgtEl>
                                        <p:attrNameLst>
                                          <p:attrName>ppt_w</p:attrName>
                                        </p:attrNameLst>
                                      </p:cBhvr>
                                      <p:tavLst>
                                        <p:tav tm="0">
                                          <p:val>
                                            <p:fltVal val="0"/>
                                          </p:val>
                                        </p:tav>
                                        <p:tav tm="100000">
                                          <p:val>
                                            <p:strVal val="#ppt_w"/>
                                          </p:val>
                                        </p:tav>
                                      </p:tavLst>
                                    </p:anim>
                                    <p:anim calcmode="lin" valueType="num">
                                      <p:cBhvr>
                                        <p:cTn dur="500" fill="hold" id="26"/>
                                        <p:tgtEl>
                                          <p:spTgt spid="24"/>
                                        </p:tgtEl>
                                        <p:attrNameLst>
                                          <p:attrName>ppt_h</p:attrName>
                                        </p:attrNameLst>
                                      </p:cBhvr>
                                      <p:tavLst>
                                        <p:tav tm="0">
                                          <p:val>
                                            <p:fltVal val="0"/>
                                          </p:val>
                                        </p:tav>
                                        <p:tav tm="100000">
                                          <p:val>
                                            <p:strVal val="#ppt_h"/>
                                          </p:val>
                                        </p:tav>
                                      </p:tavLst>
                                    </p:anim>
                                    <p:animEffect filter="fade" transition="in">
                                      <p:cBhvr>
                                        <p:cTn dur="500" id="27"/>
                                        <p:tgtEl>
                                          <p:spTgt spid="2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0"/>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 1"/>
          <p:cNvGrpSpPr/>
          <p:nvPr/>
        </p:nvGrpSpPr>
        <p:grpSpPr>
          <a:xfrm>
            <a:off x="489243" y="377194"/>
            <a:ext cx="3033448" cy="606425"/>
            <a:chOff x="489242" y="377190"/>
            <a:chExt cx="3033448" cy="606425"/>
          </a:xfrm>
        </p:grpSpPr>
        <p:grpSp>
          <p:nvGrpSpPr>
            <p:cNvPr id="3" name="组合 3"/>
            <p:cNvGrpSpPr/>
            <p:nvPr/>
          </p:nvGrpSpPr>
          <p:grpSpPr>
            <a:xfrm>
              <a:off x="489242" y="377190"/>
              <a:ext cx="606425" cy="606425"/>
              <a:chOff x="2089" y="2413"/>
              <a:chExt cx="1152" cy="1152"/>
            </a:xfrm>
          </p:grpSpPr>
          <p:sp>
            <p:nvSpPr>
              <p:cNvPr id="5" name="椭圆 4"/>
              <p:cNvSpPr/>
              <p:nvPr/>
            </p:nvSpPr>
            <p:spPr>
              <a:xfrm>
                <a:off x="2089" y="2413"/>
                <a:ext cx="1152" cy="1152"/>
              </a:xfrm>
              <a:prstGeom prst="ellipse">
                <a:avLst/>
              </a:prstGeom>
              <a:solidFill>
                <a:srgbClr val="6AE7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椭圆 5"/>
              <p:cNvSpPr/>
              <p:nvPr/>
            </p:nvSpPr>
            <p:spPr>
              <a:xfrm>
                <a:off x="2237" y="2562"/>
                <a:ext cx="855" cy="855"/>
              </a:xfrm>
              <a:prstGeom prst="ellipse">
                <a:avLst/>
              </a:prstGeom>
              <a:gradFill>
                <a:gsLst>
                  <a:gs pos="0">
                    <a:srgbClr val="5FD4D5"/>
                  </a:gs>
                  <a:gs pos="92000">
                    <a:srgbClr val="43A2C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z="2400">
                    <a:cs typeface="+mn-ea"/>
                    <a:sym typeface="+mn-lt"/>
                  </a:rPr>
                  <a:t>1</a:t>
                </a:r>
              </a:p>
            </p:txBody>
          </p:sp>
        </p:grpSp>
        <p:sp>
          <p:nvSpPr>
            <p:cNvPr id="4" name="文本框 3"/>
            <p:cNvSpPr txBox="1"/>
            <p:nvPr/>
          </p:nvSpPr>
          <p:spPr>
            <a:xfrm>
              <a:off x="1095668" y="481330"/>
              <a:ext cx="2427022" cy="396240"/>
            </a:xfrm>
            <a:prstGeom prst="rect">
              <a:avLst/>
            </a:prstGeom>
            <a:noFill/>
          </p:spPr>
          <p:txBody>
            <a:bodyPr rtlCol="0" wrap="square">
              <a:spAutoFit/>
            </a:bodyPr>
            <a:lstStyle/>
            <a:p>
              <a:r>
                <a:rPr altLang="en-US" b="1" lang="zh-CN" smtClean="0" sz="2000">
                  <a:gradFill>
                    <a:gsLst>
                      <a:gs pos="0">
                        <a:srgbClr val="5FD4D5"/>
                      </a:gs>
                      <a:gs pos="92000">
                        <a:srgbClr val="43A2C2"/>
                      </a:gs>
                    </a:gsLst>
                    <a:lin ang="5400000" scaled="1"/>
                  </a:gradFill>
                  <a:cs typeface="+mn-ea"/>
                  <a:sym typeface="+mn-lt"/>
                </a:rPr>
                <a:t>大数据是什么</a:t>
              </a:r>
            </a:p>
          </p:txBody>
        </p:sp>
      </p:grpSp>
      <p:sp>
        <p:nvSpPr>
          <p:cNvPr id="7" name="文本框 6"/>
          <p:cNvSpPr txBox="1"/>
          <p:nvPr/>
        </p:nvSpPr>
        <p:spPr>
          <a:xfrm>
            <a:off x="5546361" y="2156294"/>
            <a:ext cx="5844067" cy="2286000"/>
          </a:xfrm>
          <a:prstGeom prst="rect">
            <a:avLst/>
          </a:prstGeom>
          <a:noFill/>
        </p:spPr>
        <p:txBody>
          <a:bodyPr rtlCol="0" wrap="square">
            <a:spAutoFit/>
          </a:bodyPr>
          <a:lstStyle/>
          <a:p>
            <a:pPr>
              <a:lnSpc>
                <a:spcPct val="150000"/>
              </a:lnSpc>
            </a:pPr>
            <a:r>
              <a:rPr altLang="en-US" lang="zh-CN" sz="2400">
                <a:gradFill>
                  <a:gsLst>
                    <a:gs pos="0">
                      <a:srgbClr val="5FD4D5"/>
                    </a:gs>
                    <a:gs pos="99000">
                      <a:srgbClr val="43A2C2"/>
                    </a:gs>
                  </a:gsLst>
                  <a:lin ang="5400000" scaled="1"/>
                </a:gradFill>
                <a:cs typeface="+mn-ea"/>
                <a:sym typeface="+mn-lt"/>
              </a:rPr>
              <a:t>大数据是需要新处理模式才能具有更强的决策力、洞察发现力和流程优化能力的海量、高增长率和多样化的信息资产。大数据就是“未来的新石油”。</a:t>
            </a:r>
          </a:p>
        </p:txBody>
      </p:sp>
      <p:pic>
        <p:nvPicPr>
          <p:cNvPr id="8" name="图片 7"/>
          <p:cNvPicPr>
            <a:picLocks noChangeAspect="1"/>
          </p:cNvPicPr>
          <p:nvPr/>
        </p:nvPicPr>
        <p:blipFill>
          <a:blip r:embed="rId3">
            <a:extLst>
              <a:ext uri="{28A0092B-C50C-407E-A947-70E740481C1C}">
                <a14:useLocalDpi/>
              </a:ext>
            </a:extLst>
          </a:blip>
          <a:stretch>
            <a:fillRect/>
          </a:stretch>
        </p:blipFill>
        <p:spPr>
          <a:xfrm>
            <a:off x="567153" y="1444197"/>
            <a:ext cx="4033603" cy="4033603"/>
          </a:xfrm>
          <a:prstGeom prst="rect">
            <a:avLst/>
          </a:prstGeom>
        </p:spPr>
      </p:pic>
    </p:spTree>
    <p:extLst>
      <p:ext uri="{BB962C8B-B14F-4D97-AF65-F5344CB8AC3E}">
        <p14:creationId val="362774347"/>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 presetSubtype="0">
                                  <p:stCondLst>
                                    <p:cond delay="1250"/>
                                  </p:stCondLst>
                                  <p:iterate type="lt">
                                    <p:tmAbs val="50"/>
                                  </p:iterate>
                                  <p:childTnLst>
                                    <p:set>
                                      <p:cBhvr>
                                        <p:cTn dur="1" fill="hold" id="6">
                                          <p:stCondLst>
                                            <p:cond delay="0"/>
                                          </p:stCondLst>
                                        </p:cTn>
                                        <p:tgtEl>
                                          <p:spTgt spid="7"/>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7" name="组 6"/>
          <p:cNvGrpSpPr/>
          <p:nvPr/>
        </p:nvGrpSpPr>
        <p:grpSpPr>
          <a:xfrm>
            <a:off x="489243" y="377194"/>
            <a:ext cx="3033448" cy="606425"/>
            <a:chOff x="489242" y="377190"/>
            <a:chExt cx="3033448" cy="606425"/>
          </a:xfrm>
        </p:grpSpPr>
        <p:grpSp>
          <p:nvGrpSpPr>
            <p:cNvPr id="8" name="组合 3"/>
            <p:cNvGrpSpPr/>
            <p:nvPr/>
          </p:nvGrpSpPr>
          <p:grpSpPr>
            <a:xfrm>
              <a:off x="489242" y="377190"/>
              <a:ext cx="606425" cy="606425"/>
              <a:chOff x="2089" y="2413"/>
              <a:chExt cx="1152" cy="1152"/>
            </a:xfrm>
          </p:grpSpPr>
          <p:sp>
            <p:nvSpPr>
              <p:cNvPr id="10" name="椭圆 9"/>
              <p:cNvSpPr/>
              <p:nvPr/>
            </p:nvSpPr>
            <p:spPr>
              <a:xfrm>
                <a:off x="2089" y="2413"/>
                <a:ext cx="1152" cy="1152"/>
              </a:xfrm>
              <a:prstGeom prst="ellipse">
                <a:avLst/>
              </a:prstGeom>
              <a:solidFill>
                <a:srgbClr val="6AE7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 name="椭圆 10"/>
              <p:cNvSpPr/>
              <p:nvPr/>
            </p:nvSpPr>
            <p:spPr>
              <a:xfrm>
                <a:off x="2237" y="2562"/>
                <a:ext cx="855" cy="855"/>
              </a:xfrm>
              <a:prstGeom prst="ellipse">
                <a:avLst/>
              </a:prstGeom>
              <a:gradFill>
                <a:gsLst>
                  <a:gs pos="0">
                    <a:srgbClr val="5FD4D5"/>
                  </a:gs>
                  <a:gs pos="92000">
                    <a:srgbClr val="43A2C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z="2400">
                    <a:cs typeface="+mn-ea"/>
                    <a:sym typeface="+mn-lt"/>
                  </a:rPr>
                  <a:t>1</a:t>
                </a:r>
              </a:p>
            </p:txBody>
          </p:sp>
        </p:grpSp>
        <p:sp>
          <p:nvSpPr>
            <p:cNvPr id="9" name="文本框 8"/>
            <p:cNvSpPr txBox="1"/>
            <p:nvPr/>
          </p:nvSpPr>
          <p:spPr>
            <a:xfrm>
              <a:off x="1095668" y="481330"/>
              <a:ext cx="2427022" cy="396240"/>
            </a:xfrm>
            <a:prstGeom prst="rect">
              <a:avLst/>
            </a:prstGeom>
            <a:noFill/>
          </p:spPr>
          <p:txBody>
            <a:bodyPr rtlCol="0" wrap="square">
              <a:spAutoFit/>
            </a:bodyPr>
            <a:lstStyle/>
            <a:p>
              <a:r>
                <a:rPr altLang="en-US" b="1" lang="zh-CN" smtClean="0" sz="2000">
                  <a:gradFill>
                    <a:gsLst>
                      <a:gs pos="0">
                        <a:srgbClr val="5FD4D5"/>
                      </a:gs>
                      <a:gs pos="92000">
                        <a:srgbClr val="43A2C2"/>
                      </a:gs>
                    </a:gsLst>
                    <a:lin ang="5400000" scaled="1"/>
                  </a:gradFill>
                  <a:cs typeface="+mn-ea"/>
                  <a:sym typeface="+mn-lt"/>
                </a:rPr>
                <a:t>大数据是什么</a:t>
              </a:r>
            </a:p>
          </p:txBody>
        </p:sp>
      </p:grpSp>
      <p:grpSp>
        <p:nvGrpSpPr>
          <p:cNvPr id="12" name="组合 7"/>
          <p:cNvGrpSpPr/>
          <p:nvPr/>
        </p:nvGrpSpPr>
        <p:grpSpPr>
          <a:xfrm>
            <a:off x="1095984" y="1458207"/>
            <a:ext cx="10206928" cy="4071750"/>
            <a:chOff x="5138554" y="2008064"/>
            <a:chExt cx="6159646" cy="3000661"/>
          </a:xfrm>
        </p:grpSpPr>
        <p:sp>
          <p:nvSpPr>
            <p:cNvPr id="13" name="Rounded Rectangle 18"/>
            <p:cNvSpPr/>
            <p:nvPr/>
          </p:nvSpPr>
          <p:spPr>
            <a:xfrm>
              <a:off x="5138554" y="2008064"/>
              <a:ext cx="1929095" cy="3000661"/>
            </a:xfrm>
            <a:prstGeom prst="roundRect">
              <a:avLst>
                <a:gd fmla="val 5186" name="adj"/>
              </a:avLst>
            </a:prstGeom>
            <a:noFill/>
            <a:ln w="9525">
              <a:solidFill>
                <a:srgbClr val="6AE7F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cs typeface="+mn-ea"/>
                <a:sym typeface="+mn-lt"/>
              </a:endParaRPr>
            </a:p>
          </p:txBody>
        </p:sp>
        <p:sp>
          <p:nvSpPr>
            <p:cNvPr id="14" name="Rectangle 22"/>
            <p:cNvSpPr/>
            <p:nvPr/>
          </p:nvSpPr>
          <p:spPr>
            <a:xfrm>
              <a:off x="5644136" y="2273853"/>
              <a:ext cx="917930" cy="917930"/>
            </a:xfrm>
            <a:prstGeom prst="rect">
              <a:avLst/>
            </a:prstGeom>
            <a:gradFill>
              <a:gsLst>
                <a:gs pos="0">
                  <a:srgbClr val="5FD4D5"/>
                </a:gs>
                <a:gs pos="99000">
                  <a:srgbClr val="43A2C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mtClean="0" sz="2000">
                  <a:solidFill>
                    <a:schemeClr val="bg1"/>
                  </a:solidFill>
                  <a:cs typeface="+mn-ea"/>
                  <a:sym typeface="+mn-lt"/>
                </a:rPr>
                <a:t>人工</a:t>
              </a:r>
            </a:p>
          </p:txBody>
        </p:sp>
        <p:sp>
          <p:nvSpPr>
            <p:cNvPr id="15" name="Rounded Rectangle 23"/>
            <p:cNvSpPr/>
            <p:nvPr/>
          </p:nvSpPr>
          <p:spPr>
            <a:xfrm>
              <a:off x="7260558" y="2008064"/>
              <a:ext cx="1929095" cy="3000661"/>
            </a:xfrm>
            <a:prstGeom prst="roundRect">
              <a:avLst>
                <a:gd fmla="val 5186" name="adj"/>
              </a:avLst>
            </a:prstGeom>
            <a:noFill/>
            <a:ln w="9525">
              <a:solidFill>
                <a:srgbClr val="6AE7F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cs typeface="+mn-ea"/>
                <a:sym typeface="+mn-lt"/>
              </a:endParaRPr>
            </a:p>
          </p:txBody>
        </p:sp>
        <p:sp>
          <p:nvSpPr>
            <p:cNvPr id="16" name="Rectangle 25"/>
            <p:cNvSpPr/>
            <p:nvPr/>
          </p:nvSpPr>
          <p:spPr>
            <a:xfrm>
              <a:off x="7404719" y="2264327"/>
              <a:ext cx="1640775" cy="25119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mtClean="0" sz="8000">
                  <a:gradFill>
                    <a:gsLst>
                      <a:gs pos="0">
                        <a:srgbClr val="5FD4D5"/>
                      </a:gs>
                      <a:gs pos="99000">
                        <a:srgbClr val="43A2C2"/>
                      </a:gs>
                    </a:gsLst>
                    <a:lin ang="5400000" scaled="1"/>
                  </a:gradFill>
                  <a:cs typeface="+mn-ea"/>
                  <a:sym typeface="+mn-lt"/>
                </a:rPr>
                <a:t>人工智能</a:t>
              </a:r>
            </a:p>
          </p:txBody>
        </p:sp>
        <p:sp>
          <p:nvSpPr>
            <p:cNvPr id="17" name="Rounded Rectangle 26"/>
            <p:cNvSpPr/>
            <p:nvPr/>
          </p:nvSpPr>
          <p:spPr>
            <a:xfrm>
              <a:off x="9369105" y="2008064"/>
              <a:ext cx="1929095" cy="3000661"/>
            </a:xfrm>
            <a:prstGeom prst="roundRect">
              <a:avLst>
                <a:gd fmla="val 5186" name="adj"/>
              </a:avLst>
            </a:prstGeom>
            <a:noFill/>
            <a:ln w="9525">
              <a:solidFill>
                <a:srgbClr val="6AE7F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cs typeface="+mn-ea"/>
                <a:sym typeface="+mn-lt"/>
              </a:endParaRPr>
            </a:p>
          </p:txBody>
        </p:sp>
        <p:sp>
          <p:nvSpPr>
            <p:cNvPr id="18" name="Rectangle 28"/>
            <p:cNvSpPr/>
            <p:nvPr/>
          </p:nvSpPr>
          <p:spPr>
            <a:xfrm>
              <a:off x="9874687" y="2264328"/>
              <a:ext cx="917930" cy="917930"/>
            </a:xfrm>
            <a:prstGeom prst="rect">
              <a:avLst/>
            </a:prstGeom>
            <a:gradFill>
              <a:gsLst>
                <a:gs pos="0">
                  <a:srgbClr val="5FD4D5"/>
                </a:gs>
                <a:gs pos="99000">
                  <a:srgbClr val="43A2C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mtClean="0" sz="2000">
                  <a:cs typeface="+mn-ea"/>
                  <a:sym typeface="+mn-lt"/>
                </a:rPr>
                <a:t>智能</a:t>
              </a:r>
            </a:p>
          </p:txBody>
        </p:sp>
        <p:sp>
          <p:nvSpPr>
            <p:cNvPr id="19" name="矩形 18"/>
            <p:cNvSpPr/>
            <p:nvPr/>
          </p:nvSpPr>
          <p:spPr>
            <a:xfrm>
              <a:off x="5286509" y="3544129"/>
              <a:ext cx="1633220" cy="1037750"/>
            </a:xfrm>
            <a:prstGeom prst="rect">
              <a:avLst/>
            </a:prstGeom>
          </p:spPr>
          <p:txBody>
            <a:bodyPr wrap="square">
              <a:spAutoFit/>
            </a:bodyPr>
            <a:lstStyle/>
            <a:p>
              <a:pPr>
                <a:lnSpc>
                  <a:spcPct val="120000"/>
                </a:lnSpc>
              </a:pPr>
              <a:r>
                <a:rPr altLang="en-US" lang="zh-CN" sz="1200">
                  <a:gradFill>
                    <a:gsLst>
                      <a:gs pos="0">
                        <a:srgbClr val="5FD4D5"/>
                      </a:gs>
                      <a:gs pos="99000">
                        <a:srgbClr val="43A2C2"/>
                      </a:gs>
                    </a:gsLst>
                    <a:lin ang="5400000" scaled="1"/>
                  </a:gradFill>
                  <a:cs typeface="+mn-ea"/>
                  <a:sym typeface="+mn-lt"/>
                </a:rPr>
                <a:t>“人工”比较好理解，争议性也不大。有时我们会要考虑什么是人力所能及制造的，或者人自身的智能程度有没有高到可以创造人工智能的地步，等等。但总的来说，“人工系统”就是通常意义下的人工系统。</a:t>
              </a:r>
            </a:p>
          </p:txBody>
        </p:sp>
        <p:sp>
          <p:nvSpPr>
            <p:cNvPr id="21" name="矩形 20"/>
            <p:cNvSpPr/>
            <p:nvPr/>
          </p:nvSpPr>
          <p:spPr>
            <a:xfrm>
              <a:off x="9507989" y="3565084"/>
              <a:ext cx="1650365" cy="1361205"/>
            </a:xfrm>
            <a:prstGeom prst="rect">
              <a:avLst/>
            </a:prstGeom>
          </p:spPr>
          <p:txBody>
            <a:bodyPr wrap="square">
              <a:spAutoFit/>
            </a:bodyPr>
            <a:lstStyle/>
            <a:p>
              <a:pPr>
                <a:lnSpc>
                  <a:spcPct val="120000"/>
                </a:lnSpc>
              </a:pPr>
              <a:r>
                <a:rPr altLang="en-US" lang="zh-CN" sz="1200">
                  <a:gradFill>
                    <a:gsLst>
                      <a:gs pos="0">
                        <a:srgbClr val="5FD4D5"/>
                      </a:gs>
                      <a:gs pos="99000">
                        <a:srgbClr val="43A2C2"/>
                      </a:gs>
                    </a:gsLst>
                    <a:lin ang="5400000" scaled="1"/>
                  </a:gradFill>
                  <a:cs typeface="+mn-ea"/>
                  <a:sym typeface="+mn-lt"/>
                </a:rPr>
                <a:t>关于什么是“智能”，就问题多多了。这涉及到其它诸如意识（CONSCIOUSNESS）、自我（SELF）、思维（MIND）（包括无意识的思维（UNCONSCIOUS_MIND））等等问题。人唯一了解的智能是人本身的智能，这是普遍认同的观点。</a:t>
              </a:r>
            </a:p>
          </p:txBody>
        </p:sp>
      </p:grpSp>
    </p:spTree>
    <p:extLst>
      <p:ext uri="{BB962C8B-B14F-4D97-AF65-F5344CB8AC3E}">
        <p14:creationId val="428340258"/>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0" presetSubtype="0">
                                  <p:stCondLst>
                                    <p:cond delay="750"/>
                                  </p:stCondLst>
                                  <p:childTnLst>
                                    <p:set>
                                      <p:cBhvr>
                                        <p:cTn dur="1" fill="hold" id="6">
                                          <p:stCondLst>
                                            <p:cond delay="0"/>
                                          </p:stCondLst>
                                        </p:cTn>
                                        <p:tgtEl>
                                          <p:spTgt spid="12"/>
                                        </p:tgtEl>
                                        <p:attrNameLst>
                                          <p:attrName>style.visibility</p:attrName>
                                        </p:attrNameLst>
                                      </p:cBhvr>
                                      <p:to>
                                        <p:strVal val="visible"/>
                                      </p:to>
                                    </p:set>
                                    <p:animEffect filter="fade" transition="in">
                                      <p:cBhvr>
                                        <p:cTn dur="500" id="7"/>
                                        <p:tgtEl>
                                          <p:spTgt spid="12"/>
                                        </p:tgtEl>
                                      </p:cBhvr>
                                    </p:animEffect>
                                  </p:childTnLst>
                                </p:cTn>
                              </p:par>
                              <p:par>
                                <p:cTn decel="50000" fill="hold" id="8" nodeType="withEffect" presetClass="path" presetID="63" presetSubtype="0">
                                  <p:stCondLst>
                                    <p:cond delay="750"/>
                                  </p:stCondLst>
                                  <p:childTnLst>
                                    <p:animMotion origin="layout" path="M -0.01757 0.00046 L 0.04453 -7.40741E-07" pathEditMode="relative" ptsTypes="AA" rAng="0">
                                      <p:cBhvr>
                                        <p:cTn dur="750" fill="hold" id="9" spd="-100000"/>
                                        <p:tgtEl>
                                          <p:spTgt spid="12"/>
                                        </p:tgtEl>
                                        <p:attrNameLst>
                                          <p:attrName>ppt_x</p:attrName>
                                          <p:attrName>ppt_y</p:attrName>
                                        </p:attrNameLst>
                                      </p:cBhvr>
                                      <p:rCtr x="3099" y="-23"/>
                                    </p:animMotion>
                                  </p:childTnLst>
                                </p:cTn>
                              </p:par>
                              <p:par>
                                <p:cTn accel="50000" decel="50000" fill="hold" id="10" nodeType="withEffect" presetClass="path" presetID="35" presetSubtype="0">
                                  <p:stCondLst>
                                    <p:cond delay="1500"/>
                                  </p:stCondLst>
                                  <p:childTnLst>
                                    <p:animMotion origin="layout" path="M -0.01783 0.00093 L -3.54167E-06 -7.40741E-07" pathEditMode="relative" ptsTypes="AA" rAng="0">
                                      <p:cBhvr>
                                        <p:cTn dur="750" fill="hold" id="11"/>
                                        <p:tgtEl>
                                          <p:spTgt spid="12"/>
                                        </p:tgtEl>
                                        <p:attrNameLst>
                                          <p:attrName>ppt_x</p:attrName>
                                          <p:attrName>ppt_y</p:attrName>
                                        </p:attrNameLst>
                                      </p:cBhvr>
                                      <p:rCtr x="885" y="-46"/>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4"/>
          <p:cNvGrpSpPr/>
          <p:nvPr/>
        </p:nvGrpSpPr>
        <p:grpSpPr>
          <a:xfrm>
            <a:off x="4609467" y="2141855"/>
            <a:ext cx="7581900" cy="5080"/>
            <a:chOff x="7259" y="3373"/>
            <a:chExt cx="11940" cy="8"/>
          </a:xfrm>
        </p:grpSpPr>
        <p:cxnSp>
          <p:nvCxnSpPr>
            <p:cNvPr id="3" name="直接连接符 41"/>
            <p:cNvCxnSpPr/>
            <p:nvPr/>
          </p:nvCxnSpPr>
          <p:spPr>
            <a:xfrm>
              <a:off x="7259" y="3373"/>
              <a:ext cx="7551" cy="9"/>
            </a:xfrm>
            <a:prstGeom prst="line">
              <a:avLst/>
            </a:prstGeom>
            <a:ln w="28575">
              <a:solidFill>
                <a:srgbClr val="6AE7FF"/>
              </a:solidFill>
            </a:ln>
          </p:spPr>
          <p:style>
            <a:lnRef idx="1">
              <a:schemeClr val="accent1"/>
            </a:lnRef>
            <a:fillRef idx="0">
              <a:schemeClr val="accent1"/>
            </a:fillRef>
            <a:effectRef idx="0">
              <a:schemeClr val="accent1"/>
            </a:effectRef>
            <a:fontRef idx="minor">
              <a:schemeClr val="tx1"/>
            </a:fontRef>
          </p:style>
        </p:cxnSp>
        <p:cxnSp>
          <p:nvCxnSpPr>
            <p:cNvPr id="4" name="直接连接符 43"/>
            <p:cNvCxnSpPr/>
            <p:nvPr/>
          </p:nvCxnSpPr>
          <p:spPr>
            <a:xfrm>
              <a:off x="14285" y="3373"/>
              <a:ext cx="4915" cy="0"/>
            </a:xfrm>
            <a:prstGeom prst="line">
              <a:avLst/>
            </a:prstGeom>
            <a:ln w="28575">
              <a:solidFill>
                <a:srgbClr val="6AE7FF">
                  <a:alpha val="50000"/>
                </a:srgbClr>
              </a:solidFill>
            </a:ln>
          </p:spPr>
          <p:style>
            <a:lnRef idx="1">
              <a:schemeClr val="accent1"/>
            </a:lnRef>
            <a:fillRef idx="0">
              <a:schemeClr val="accent1"/>
            </a:fillRef>
            <a:effectRef idx="0">
              <a:schemeClr val="accent1"/>
            </a:effectRef>
            <a:fontRef idx="minor">
              <a:schemeClr val="tx1"/>
            </a:fontRef>
          </p:style>
        </p:cxnSp>
      </p:grpSp>
      <p:grpSp>
        <p:nvGrpSpPr>
          <p:cNvPr id="5" name="组合 5"/>
          <p:cNvGrpSpPr/>
          <p:nvPr/>
        </p:nvGrpSpPr>
        <p:grpSpPr>
          <a:xfrm>
            <a:off x="1" y="4707255"/>
            <a:ext cx="8279131" cy="5080"/>
            <a:chOff x="0" y="7413"/>
            <a:chExt cx="13038" cy="8"/>
          </a:xfrm>
        </p:grpSpPr>
        <p:cxnSp>
          <p:nvCxnSpPr>
            <p:cNvPr id="6" name="直接连接符 45"/>
            <p:cNvCxnSpPr/>
            <p:nvPr/>
          </p:nvCxnSpPr>
          <p:spPr>
            <a:xfrm>
              <a:off x="0" y="7413"/>
              <a:ext cx="6285" cy="0"/>
            </a:xfrm>
            <a:prstGeom prst="line">
              <a:avLst/>
            </a:prstGeom>
            <a:ln w="28575">
              <a:solidFill>
                <a:srgbClr val="6AE7FF">
                  <a:alpha val="50000"/>
                </a:srgbClr>
              </a:solidFill>
            </a:ln>
          </p:spPr>
          <p:style>
            <a:lnRef idx="1">
              <a:schemeClr val="accent1"/>
            </a:lnRef>
            <a:fillRef idx="0">
              <a:schemeClr val="accent1"/>
            </a:fillRef>
            <a:effectRef idx="0">
              <a:schemeClr val="accent1"/>
            </a:effectRef>
            <a:fontRef idx="minor">
              <a:schemeClr val="tx1"/>
            </a:fontRef>
          </p:style>
        </p:cxnSp>
        <p:cxnSp>
          <p:nvCxnSpPr>
            <p:cNvPr id="7" name="直接连接符 1"/>
            <p:cNvCxnSpPr/>
            <p:nvPr/>
          </p:nvCxnSpPr>
          <p:spPr>
            <a:xfrm>
              <a:off x="5488" y="7413"/>
              <a:ext cx="7551" cy="9"/>
            </a:xfrm>
            <a:prstGeom prst="line">
              <a:avLst/>
            </a:prstGeom>
            <a:ln w="28575">
              <a:solidFill>
                <a:srgbClr val="6AE7FF"/>
              </a:solidFill>
            </a:ln>
          </p:spPr>
          <p:style>
            <a:lnRef idx="1">
              <a:schemeClr val="accent1"/>
            </a:lnRef>
            <a:fillRef idx="0">
              <a:schemeClr val="accent1"/>
            </a:fillRef>
            <a:effectRef idx="0">
              <a:schemeClr val="accent1"/>
            </a:effectRef>
            <a:fontRef idx="minor">
              <a:schemeClr val="tx1"/>
            </a:fontRef>
          </p:style>
        </p:cxnSp>
      </p:grpSp>
      <p:sp>
        <p:nvSpPr>
          <p:cNvPr id="8" name="文本框 7"/>
          <p:cNvSpPr txBox="1"/>
          <p:nvPr/>
        </p:nvSpPr>
        <p:spPr>
          <a:xfrm>
            <a:off x="2480947" y="2644775"/>
            <a:ext cx="1772285" cy="1554480"/>
          </a:xfrm>
          <a:prstGeom prst="rect">
            <a:avLst/>
          </a:prstGeom>
          <a:noFill/>
        </p:spPr>
        <p:txBody>
          <a:bodyPr rtlCol="0" wrap="square">
            <a:spAutoFit/>
          </a:bodyPr>
          <a:lstStyle/>
          <a:p>
            <a:pPr algn="r"/>
            <a:r>
              <a:rPr altLang="zh-CN" b="1" lang="en-US" smtClean="0" sz="9600">
                <a:gradFill>
                  <a:gsLst>
                    <a:gs pos="0">
                      <a:srgbClr val="5FD4D5"/>
                    </a:gs>
                    <a:gs pos="92000">
                      <a:srgbClr val="43A2C2"/>
                    </a:gs>
                  </a:gsLst>
                  <a:lin ang="5400000" scaled="1"/>
                </a:gradFill>
                <a:cs typeface="+mn-ea"/>
                <a:sym typeface="+mn-lt"/>
              </a:rPr>
              <a:t>02</a:t>
            </a:r>
          </a:p>
        </p:txBody>
      </p:sp>
      <p:sp>
        <p:nvSpPr>
          <p:cNvPr id="9" name="文本框 8"/>
          <p:cNvSpPr txBox="1"/>
          <p:nvPr/>
        </p:nvSpPr>
        <p:spPr>
          <a:xfrm>
            <a:off x="4620898" y="2735584"/>
            <a:ext cx="3735705" cy="457200"/>
          </a:xfrm>
          <a:prstGeom prst="rect">
            <a:avLst/>
          </a:prstGeom>
          <a:noFill/>
        </p:spPr>
        <p:txBody>
          <a:bodyPr rtlCol="0" wrap="square">
            <a:spAutoFit/>
          </a:bodyPr>
          <a:lstStyle/>
          <a:p>
            <a:pPr algn="l"/>
            <a:r>
              <a:rPr altLang="en-US" b="1" lang="zh-CN" smtClean="0" sz="2400">
                <a:gradFill>
                  <a:gsLst>
                    <a:gs pos="0">
                      <a:srgbClr val="5FD4D5"/>
                    </a:gs>
                    <a:gs pos="92000">
                      <a:srgbClr val="43A2C2"/>
                    </a:gs>
                  </a:gsLst>
                  <a:lin ang="5400000" scaled="1"/>
                </a:gradFill>
                <a:cs typeface="+mn-ea"/>
                <a:sym typeface="+mn-lt"/>
              </a:rPr>
              <a:t>机遇和挑战</a:t>
            </a:r>
          </a:p>
        </p:txBody>
      </p:sp>
      <p:sp>
        <p:nvSpPr>
          <p:cNvPr id="10" name="矩形 9"/>
          <p:cNvSpPr/>
          <p:nvPr/>
        </p:nvSpPr>
        <p:spPr>
          <a:xfrm>
            <a:off x="4620895" y="3197227"/>
            <a:ext cx="5001260" cy="914400"/>
          </a:xfrm>
          <a:prstGeom prst="rect">
            <a:avLst/>
          </a:prstGeom>
        </p:spPr>
        <p:txBody>
          <a:bodyPr wrap="square">
            <a:spAutoFit/>
          </a:bodyPr>
          <a:lstStyle/>
          <a:p>
            <a:pPr algn="l">
              <a:lnSpc>
                <a:spcPct val="150000"/>
              </a:lnSpc>
            </a:pPr>
            <a:r>
              <a:rPr sz="1200">
                <a:gradFill>
                  <a:gsLst>
                    <a:gs pos="0">
                      <a:srgbClr val="5FD4D5"/>
                    </a:gs>
                    <a:gs pos="92000">
                      <a:srgbClr val="43A2C2"/>
                    </a:gs>
                  </a:gsLst>
                  <a:lin ang="5400000" scaled="1"/>
                </a:gradFill>
                <a:cs typeface="+mn-ea"/>
                <a:sym typeface="+mn-lt"/>
              </a:rPr>
              <a:t>Remember what should be remembered, and forget what should be forgotten.Remember what should be remembered, and forget what should be forgotten.</a:t>
            </a:r>
          </a:p>
        </p:txBody>
      </p:sp>
    </p:spTree>
    <p:extLst>
      <p:ext uri="{BB962C8B-B14F-4D97-AF65-F5344CB8AC3E}">
        <p14:creationId val="1455975076"/>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2">
                                  <p:stCondLst>
                                    <p:cond delay="0"/>
                                  </p:stCondLst>
                                  <p:childTnLst>
                                    <p:set>
                                      <p:cBhvr>
                                        <p:cTn dur="1" fill="hold" id="6">
                                          <p:stCondLst>
                                            <p:cond delay="0"/>
                                          </p:stCondLst>
                                        </p:cTn>
                                        <p:tgtEl>
                                          <p:spTgt spid="2"/>
                                        </p:tgtEl>
                                        <p:attrNameLst>
                                          <p:attrName>style.visibility</p:attrName>
                                        </p:attrNameLst>
                                      </p:cBhvr>
                                      <p:to>
                                        <p:strVal val="visible"/>
                                      </p:to>
                                    </p:set>
                                    <p:animEffect filter="wipe(right)" transition="in">
                                      <p:cBhvr>
                                        <p:cTn dur="500" id="7"/>
                                        <p:tgtEl>
                                          <p:spTgt spid="2"/>
                                        </p:tgtEl>
                                      </p:cBhvr>
                                    </p:animEffect>
                                  </p:childTnLst>
                                </p:cTn>
                              </p:par>
                              <p:par>
                                <p:cTn fill="hold" id="8" nodeType="withEffect" presetClass="entr" presetID="22" presetSubtype="8">
                                  <p:stCondLst>
                                    <p:cond delay="0"/>
                                  </p:stCondLst>
                                  <p:childTnLst>
                                    <p:set>
                                      <p:cBhvr>
                                        <p:cTn dur="1" fill="hold" id="9">
                                          <p:stCondLst>
                                            <p:cond delay="0"/>
                                          </p:stCondLst>
                                        </p:cTn>
                                        <p:tgtEl>
                                          <p:spTgt spid="5"/>
                                        </p:tgtEl>
                                        <p:attrNameLst>
                                          <p:attrName>style.visibility</p:attrName>
                                        </p:attrNameLst>
                                      </p:cBhvr>
                                      <p:to>
                                        <p:strVal val="visible"/>
                                      </p:to>
                                    </p:set>
                                    <p:animEffect filter="wipe(left)" transition="in">
                                      <p:cBhvr>
                                        <p:cTn dur="500" id="10"/>
                                        <p:tgtEl>
                                          <p:spTgt spid="5"/>
                                        </p:tgtEl>
                                      </p:cBhvr>
                                    </p:animEffect>
                                  </p:childTnLst>
                                </p:cTn>
                              </p:par>
                            </p:childTnLst>
                          </p:cTn>
                        </p:par>
                        <p:par>
                          <p:cTn fill="hold" id="11" nodeType="afterGroup">
                            <p:stCondLst>
                              <p:cond delay="500"/>
                            </p:stCondLst>
                            <p:childTnLst>
                              <p:par>
                                <p:cTn fill="hold" grpId="0" id="12" nodeType="afterEffect" presetClass="entr" presetID="53" presetSubtype="0">
                                  <p:stCondLst>
                                    <p:cond delay="0"/>
                                  </p:stCondLst>
                                  <p:childTnLst>
                                    <p:set>
                                      <p:cBhvr>
                                        <p:cTn dur="1" fill="hold" id="13">
                                          <p:stCondLst>
                                            <p:cond delay="0"/>
                                          </p:stCondLst>
                                        </p:cTn>
                                        <p:tgtEl>
                                          <p:spTgt spid="8"/>
                                        </p:tgtEl>
                                        <p:attrNameLst>
                                          <p:attrName>style.visibility</p:attrName>
                                        </p:attrNameLst>
                                      </p:cBhvr>
                                      <p:to>
                                        <p:strVal val="visible"/>
                                      </p:to>
                                    </p:set>
                                    <p:anim calcmode="lin" valueType="num">
                                      <p:cBhvr>
                                        <p:cTn dur="500" fill="hold" id="14"/>
                                        <p:tgtEl>
                                          <p:spTgt spid="8"/>
                                        </p:tgtEl>
                                        <p:attrNameLst>
                                          <p:attrName>ppt_w</p:attrName>
                                        </p:attrNameLst>
                                      </p:cBhvr>
                                      <p:tavLst>
                                        <p:tav tm="0">
                                          <p:val>
                                            <p:fltVal val="0"/>
                                          </p:val>
                                        </p:tav>
                                        <p:tav tm="100000">
                                          <p:val>
                                            <p:strVal val="#ppt_w"/>
                                          </p:val>
                                        </p:tav>
                                      </p:tavLst>
                                    </p:anim>
                                    <p:anim calcmode="lin" valueType="num">
                                      <p:cBhvr>
                                        <p:cTn dur="500" fill="hold" id="15"/>
                                        <p:tgtEl>
                                          <p:spTgt spid="8"/>
                                        </p:tgtEl>
                                        <p:attrNameLst>
                                          <p:attrName>ppt_h</p:attrName>
                                        </p:attrNameLst>
                                      </p:cBhvr>
                                      <p:tavLst>
                                        <p:tav tm="0">
                                          <p:val>
                                            <p:fltVal val="0"/>
                                          </p:val>
                                        </p:tav>
                                        <p:tav tm="100000">
                                          <p:val>
                                            <p:strVal val="#ppt_h"/>
                                          </p:val>
                                        </p:tav>
                                      </p:tavLst>
                                    </p:anim>
                                    <p:animEffect filter="fade" transition="in">
                                      <p:cBhvr>
                                        <p:cTn dur="500" id="16"/>
                                        <p:tgtEl>
                                          <p:spTgt spid="8"/>
                                        </p:tgtEl>
                                      </p:cBhvr>
                                    </p:animEffect>
                                  </p:childTnLst>
                                </p:cTn>
                              </p:par>
                            </p:childTnLst>
                          </p:cTn>
                        </p:par>
                        <p:par>
                          <p:cTn fill="hold" id="17" nodeType="afterGroup">
                            <p:stCondLst>
                              <p:cond delay="1000"/>
                            </p:stCondLst>
                            <p:childTnLst>
                              <p:par>
                                <p:cTn fill="hold" grpId="0" id="18" nodeType="afterEffect" presetClass="entr" presetID="41" presetSubtype="0">
                                  <p:stCondLst>
                                    <p:cond delay="0"/>
                                  </p:stCondLst>
                                  <p:iterate type="lt">
                                    <p:tmPct val="10000"/>
                                  </p:iterate>
                                  <p:childTnLst>
                                    <p:set>
                                      <p:cBhvr>
                                        <p:cTn dur="1" fill="hold" id="19">
                                          <p:stCondLst>
                                            <p:cond delay="0"/>
                                          </p:stCondLst>
                                        </p:cTn>
                                        <p:tgtEl>
                                          <p:spTgt spid="9"/>
                                        </p:tgtEl>
                                        <p:attrNameLst>
                                          <p:attrName>style.visibility</p:attrName>
                                        </p:attrNameLst>
                                      </p:cBhvr>
                                      <p:to>
                                        <p:strVal val="visible"/>
                                      </p:to>
                                    </p:set>
                                    <p:anim calcmode="lin" valueType="num">
                                      <p:cBhvr>
                                        <p:cTn dur="500" fill="hold" id="20"/>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1"/>
                                        <p:tgtEl>
                                          <p:spTgt spid="9"/>
                                        </p:tgtEl>
                                        <p:attrNameLst>
                                          <p:attrName>ppt_y</p:attrName>
                                        </p:attrNameLst>
                                      </p:cBhvr>
                                      <p:tavLst>
                                        <p:tav tm="0">
                                          <p:val>
                                            <p:strVal val="#ppt_y"/>
                                          </p:val>
                                        </p:tav>
                                        <p:tav tm="100000">
                                          <p:val>
                                            <p:strVal val="#ppt_y"/>
                                          </p:val>
                                        </p:tav>
                                      </p:tavLst>
                                    </p:anim>
                                    <p:anim calcmode="lin" valueType="num">
                                      <p:cBhvr>
                                        <p:cTn dur="500" fill="hold" id="22"/>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3"/>
                                        <p:tgtEl>
                                          <p:spTgt spid="9"/>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4" tmFilter="0,0; .5, 1; 1, 1"/>
                                        <p:tgtEl>
                                          <p:spTgt spid="9"/>
                                        </p:tgtEl>
                                      </p:cBhvr>
                                    </p:animEffect>
                                  </p:childTnLst>
                                </p:cTn>
                              </p:par>
                            </p:childTnLst>
                          </p:cTn>
                        </p:par>
                        <p:par>
                          <p:cTn fill="hold" id="25" nodeType="afterGroup">
                            <p:stCondLst>
                              <p:cond delay="1500"/>
                            </p:stCondLst>
                            <p:childTnLst>
                              <p:par>
                                <p:cTn fill="hold" grpId="0" id="26" nodeType="afterEffect" presetClass="entr" presetID="42" presetSubtype="0">
                                  <p:stCondLst>
                                    <p:cond delay="0"/>
                                  </p:stCondLst>
                                  <p:childTnLst>
                                    <p:set>
                                      <p:cBhvr>
                                        <p:cTn dur="1" fill="hold" id="27">
                                          <p:stCondLst>
                                            <p:cond delay="0"/>
                                          </p:stCondLst>
                                        </p:cTn>
                                        <p:tgtEl>
                                          <p:spTgt spid="10"/>
                                        </p:tgtEl>
                                        <p:attrNameLst>
                                          <p:attrName>style.visibility</p:attrName>
                                        </p:attrNameLst>
                                      </p:cBhvr>
                                      <p:to>
                                        <p:strVal val="visible"/>
                                      </p:to>
                                    </p:set>
                                    <p:animEffect filter="fade" transition="in">
                                      <p:cBhvr>
                                        <p:cTn dur="500" id="28"/>
                                        <p:tgtEl>
                                          <p:spTgt spid="10"/>
                                        </p:tgtEl>
                                      </p:cBhvr>
                                    </p:animEffect>
                                    <p:anim calcmode="lin" valueType="num">
                                      <p:cBhvr>
                                        <p:cTn dur="500" fill="hold" id="29"/>
                                        <p:tgtEl>
                                          <p:spTgt spid="10"/>
                                        </p:tgtEl>
                                        <p:attrNameLst>
                                          <p:attrName>ppt_x</p:attrName>
                                        </p:attrNameLst>
                                      </p:cBhvr>
                                      <p:tavLst>
                                        <p:tav tm="0">
                                          <p:val>
                                            <p:strVal val="#ppt_x"/>
                                          </p:val>
                                        </p:tav>
                                        <p:tav tm="100000">
                                          <p:val>
                                            <p:strVal val="#ppt_x"/>
                                          </p:val>
                                        </p:tav>
                                      </p:tavLst>
                                    </p:anim>
                                    <p:anim calcmode="lin" valueType="num">
                                      <p:cBhvr>
                                        <p:cTn dur="500" fill="hold" id="30"/>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9"/>
      <p:bldP grpId="0" spid="10"/>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PRESENTATION_TITLE" val="PowerPoint 演示文稿"/>
</p:tagLst>
</file>

<file path=ppt/theme/theme1.xml><?xml version="1.0" encoding="utf-8"?>
<a:theme xmlns:r="http://schemas.openxmlformats.org/officeDocument/2006/relationships" xmlns:a="http://schemas.openxmlformats.org/drawingml/2006/main" name="">
  <a:themeElements>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fontScheme name="140axvli">
      <a:majorFont>
        <a:latin typeface="微软雅黑"/>
        <a:ea typeface="微软雅黑"/>
        <a:cs typeface="Arial"/>
      </a:majorFont>
      <a:minorFont>
        <a:latin typeface="微软雅黑"/>
        <a:ea typeface="微软雅黑"/>
        <a:cs typeface="Arial"/>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aragraphs>148</Paragraphs>
  <Slides>23</Slides>
  <Notes>23</Notes>
  <TotalTime>0</TotalTime>
  <HiddenSlides>0</HiddenSlides>
  <MMClips>0</MMClips>
  <ScaleCrop>0</ScaleCrop>
  <HeadingPairs>
    <vt:vector baseType="variant" size="6">
      <vt:variant>
        <vt:lpstr>Fonts used</vt:lpstr>
      </vt:variant>
      <vt:variant>
        <vt:i4>8</vt:i4>
      </vt:variant>
      <vt:variant>
        <vt:lpstr>Theme</vt:lpstr>
      </vt:variant>
      <vt:variant>
        <vt:i4>1</vt:i4>
      </vt:variant>
      <vt:variant>
        <vt:lpstr>Slide Titles</vt:lpstr>
      </vt:variant>
      <vt:variant>
        <vt:i4>23</vt:i4>
      </vt:variant>
    </vt:vector>
  </HeadingPairs>
  <TitlesOfParts>
    <vt:vector baseType="lpstr" size="32">
      <vt:lpstr>Arial</vt:lpstr>
      <vt:lpstr>微软雅黑</vt:lpstr>
      <vt:lpstr>Calibri</vt:lpstr>
      <vt:lpstr>宋体</vt:lpstr>
      <vt:lpstr>Calibri Light</vt:lpstr>
      <vt:lpstr>等线 Light</vt:lpstr>
      <vt:lpstr>等线</vt:lpstr>
      <vt:lpstr>Wingdings</vt:lpstr>
      <vt:lpstr>第一PPT，www.1ppt.com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2021-08-22T11:51:00Z</dcterms:created>
  <cp:lastPrinted>2021-08-22T11:51:00Z</cp:lastPrinted>
  <dcterms:modified xsi:type="dcterms:W3CDTF">2021-08-22T05:36:11Z</dcterms:modified>
  <cp:revision>1</cp:revision>
</cp:coreProperties>
</file>