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Lst>
  <p:notesMasterIdLst>
    <p:notesMasterId r:id="rId4"/>
  </p:notesMasterIdLst>
  <p:sldIdLst>
    <p:sldId id="388" r:id="rId5"/>
    <p:sldId id="390" r:id="rId6"/>
    <p:sldId id="391" r:id="rId7"/>
    <p:sldId id="392" r:id="rId8"/>
    <p:sldId id="397" r:id="rId9"/>
    <p:sldId id="393" r:id="rId10"/>
    <p:sldId id="398" r:id="rId11"/>
    <p:sldId id="401" r:id="rId12"/>
    <p:sldId id="402" r:id="rId13"/>
    <p:sldId id="394" r:id="rId14"/>
    <p:sldId id="403" r:id="rId15"/>
    <p:sldId id="404"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395" r:id="rId29"/>
    <p:sldId id="405" r:id="rId30"/>
    <p:sldId id="406" r:id="rId31"/>
    <p:sldId id="407" r:id="rId32"/>
    <p:sldId id="408" r:id="rId33"/>
    <p:sldId id="396" r:id="rId34"/>
    <p:sldId id="421" r:id="rId35"/>
    <p:sldId id="423" r:id="rId36"/>
    <p:sldId id="389"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Vagun Vagun" initials="VV"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314" autoAdjust="0"/>
  </p:normalViewPr>
  <p:slideViewPr>
    <p:cSldViewPr snapToGrid="0">
      <p:cViewPr varScale="1">
        <p:scale>
          <a:sx n="106" d="100"/>
          <a:sy n="106" d="100"/>
        </p:scale>
        <p:origin x="78"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2.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tags/tag5.xml" Type="http://schemas.openxmlformats.org/officeDocument/2006/relationships/tags"/><Relationship Id="rId39" Target="presProps.xml" Type="http://schemas.openxmlformats.org/officeDocument/2006/relationships/presProps"/><Relationship Id="rId4" Target="notesMasters/notesMaster1.xml" Type="http://schemas.openxmlformats.org/officeDocument/2006/relationships/notes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a:t>
            </a:fld>
            <a:endParaRPr lang="zh-CN" altLang="en-US"/>
          </a:p>
        </p:txBody>
      </p:sp>
    </p:spTree>
    <p:extLst>
      <p:ext uri="{BB962C8B-B14F-4D97-AF65-F5344CB8AC3E}">
        <p14:creationId val="75460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129150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32839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474465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351894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777914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571454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390177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159032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279006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60030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661875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2021/1/11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4774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E463CC36-09DD-4356-A04B-7D177B24BF83}"/>
              </a:ext>
            </a:extLst>
          </p:cNvPr>
          <p:cNvSpPr txBox="1">
            <a:spLocks noChangeArrowheads="1"/>
          </p:cNvSpPr>
          <p:nvPr/>
        </p:nvSpPr>
        <p:spPr>
          <a:xfrm>
            <a:off x="5300825" y="2592740"/>
            <a:ext cx="594360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7200">
                <a:solidFill>
                  <a:srgbClr val="FF6600"/>
                </a:solidFill>
                <a:latin charset="-122" panose="020b0a00000000000000" pitchFamily="34" typeface="思源黑体 CN Heavy"/>
                <a:ea charset="-122" panose="020b0a00000000000000" pitchFamily="34" typeface="思源黑体 CN Heavy"/>
                <a:cs typeface="+mn-ea"/>
                <a:sym typeface="+mn-lt"/>
              </a:rPr>
              <a:t>财务预算培训</a:t>
            </a:r>
          </a:p>
        </p:txBody>
      </p:sp>
      <p:sp>
        <p:nvSpPr>
          <p:cNvPr id="8" name="文本框 7">
            <a:extLst>
              <a:ext uri="{FF2B5EF4-FFF2-40B4-BE49-F238E27FC236}">
                <a16:creationId xmlns:a16="http://schemas.microsoft.com/office/drawing/2014/main" id="{12250EB2-FA7D-4E56-91D7-56A1C8ED1386}"/>
              </a:ext>
            </a:extLst>
          </p:cNvPr>
          <p:cNvSpPr txBox="1"/>
          <p:nvPr/>
        </p:nvSpPr>
        <p:spPr>
          <a:xfrm>
            <a:off x="5300825" y="3604121"/>
            <a:ext cx="5943600" cy="518160"/>
          </a:xfrm>
          <a:prstGeom prst="rect">
            <a:avLst/>
          </a:prstGeom>
          <a:noFill/>
        </p:spPr>
        <p:txBody>
          <a:bodyPr rtlCol="0" wrap="square">
            <a:spAutoFit/>
          </a:bodyPr>
          <a:lstStyle/>
          <a:p>
            <a:pPr algn="dist"/>
            <a:r>
              <a:rPr altLang="zh-CN" lang="en-US" sz="2800">
                <a:solidFill>
                  <a:schemeClr val="tx1">
                    <a:lumMod val="85000"/>
                    <a:lumOff val="15000"/>
                  </a:schemeClr>
                </a:solidFill>
                <a:cs typeface="+mn-ea"/>
                <a:sym typeface="+mn-lt"/>
              </a:rPr>
              <a:t>Financial budget training</a:t>
            </a:r>
          </a:p>
        </p:txBody>
      </p:sp>
      <p:sp>
        <p:nvSpPr>
          <p:cNvPr id="10" name="平行四边形 9">
            <a:extLst>
              <a:ext uri="{FF2B5EF4-FFF2-40B4-BE49-F238E27FC236}">
                <a16:creationId xmlns:a16="http://schemas.microsoft.com/office/drawing/2014/main" id="{B9366ECB-25E2-453B-A74C-7F658F7BFC03}"/>
              </a:ext>
            </a:extLst>
          </p:cNvPr>
          <p:cNvSpPr/>
          <p:nvPr/>
        </p:nvSpPr>
        <p:spPr>
          <a:xfrm>
            <a:off x="3285163" y="5655376"/>
            <a:ext cx="9974924" cy="135283"/>
          </a:xfrm>
          <a:prstGeom prst="parallelogram">
            <a:avLst>
              <a:gd fmla="val 172469"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08042AFB-6787-494F-A5DE-4C1D35CFC03D}"/>
              </a:ext>
            </a:extLst>
          </p:cNvPr>
          <p:cNvSpPr txBox="1"/>
          <p:nvPr/>
        </p:nvSpPr>
        <p:spPr>
          <a:xfrm>
            <a:off x="8272625" y="4979219"/>
            <a:ext cx="2971909" cy="396240"/>
          </a:xfrm>
          <a:prstGeom prst="rect">
            <a:avLst/>
          </a:prstGeom>
          <a:noFill/>
        </p:spPr>
        <p:txBody>
          <a:bodyPr rtlCol="0" wrap="square">
            <a:spAutoFit/>
          </a:bodyPr>
          <a:lstStyle/>
          <a:p>
            <a:pPr algn="r"/>
            <a:r>
              <a:rPr altLang="en-US" lang="zh-CN" sz="2000">
                <a:solidFill>
                  <a:schemeClr val="tx1">
                    <a:lumMod val="85000"/>
                    <a:lumOff val="15000"/>
                  </a:schemeClr>
                </a:solidFill>
                <a:cs typeface="+mn-ea"/>
                <a:sym typeface="+mn-lt"/>
              </a:rPr>
              <a:t>培训人：优页PPT</a:t>
            </a:r>
          </a:p>
        </p:txBody>
      </p:sp>
      <p:sp>
        <p:nvSpPr>
          <p:cNvPr id="12" name="Synergistically utilize technically sound portals with frictionless chains. Dramatically customize…">
            <a:extLst>
              <a:ext uri="{FF2B5EF4-FFF2-40B4-BE49-F238E27FC236}">
                <a16:creationId xmlns:a16="http://schemas.microsoft.com/office/drawing/2014/main" id="{41C94936-78DC-44F6-B5C5-846AF5FAEC46}"/>
              </a:ext>
            </a:extLst>
          </p:cNvPr>
          <p:cNvSpPr txBox="1"/>
          <p:nvPr/>
        </p:nvSpPr>
        <p:spPr>
          <a:xfrm>
            <a:off x="5300826" y="4297921"/>
            <a:ext cx="5943600" cy="548640"/>
          </a:xfrm>
          <a:prstGeom prst="rect">
            <a:avLst/>
          </a:prstGeom>
          <a:ln w="12700">
            <a:miter lim="400000"/>
          </a:ln>
        </p:spPr>
        <p:txBody>
          <a:bodyPr bIns="0" lIns="0" rIns="0" tIns="0" wrap="square">
            <a:spAutoFit/>
          </a:bodyPr>
          <a:lstStyle/>
          <a:p>
            <a:pPr algn="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grpSp>
        <p:nvGrpSpPr>
          <p:cNvPr id="2" name="组合 1">
            <a:extLst>
              <a:ext uri="{FF2B5EF4-FFF2-40B4-BE49-F238E27FC236}">
                <a16:creationId xmlns:a16="http://schemas.microsoft.com/office/drawing/2014/main" id="{458E6D1F-4911-480D-8658-79E28F6C59E9}"/>
              </a:ext>
            </a:extLst>
          </p:cNvPr>
          <p:cNvGrpSpPr/>
          <p:nvPr/>
        </p:nvGrpSpPr>
        <p:grpSpPr>
          <a:xfrm>
            <a:off x="554182" y="-23053"/>
            <a:ext cx="4156365" cy="5773496"/>
            <a:chOff x="554182" y="-23053"/>
            <a:chExt cx="4156365" cy="5773496"/>
          </a:xfrm>
        </p:grpSpPr>
        <p:sp>
          <p:nvSpPr>
            <p:cNvPr id="5" name="平行四边形 4">
              <a:extLst>
                <a:ext uri="{FF2B5EF4-FFF2-40B4-BE49-F238E27FC236}">
                  <a16:creationId xmlns:a16="http://schemas.microsoft.com/office/drawing/2014/main" id="{318DE097-6478-45EB-A87E-F63EC210D636}"/>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400A5CC6-4273-4590-9266-74D839830181}"/>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平行四边形 6">
              <a:extLst>
                <a:ext uri="{FF2B5EF4-FFF2-40B4-BE49-F238E27FC236}">
                  <a16:creationId xmlns:a16="http://schemas.microsoft.com/office/drawing/2014/main" id="{EADEBC5D-3C13-48DF-B632-339F04641EA9}"/>
                </a:ext>
              </a:extLst>
            </p:cNvPr>
            <p:cNvSpPr/>
            <p:nvPr/>
          </p:nvSpPr>
          <p:spPr>
            <a:xfrm>
              <a:off x="2549238" y="1017890"/>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a:extLst>
                <a:ext uri="{FF2B5EF4-FFF2-40B4-BE49-F238E27FC236}">
                  <a16:creationId xmlns:a16="http://schemas.microsoft.com/office/drawing/2014/main" id="{C0346B99-1B8D-4E07-B810-A6A7708364E3}"/>
                </a:ext>
              </a:extLst>
            </p:cNvPr>
            <p:cNvSpPr/>
            <p:nvPr/>
          </p:nvSpPr>
          <p:spPr>
            <a:xfrm>
              <a:off x="954516" y="3823814"/>
              <a:ext cx="1930313" cy="1583847"/>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a:extLst>
                <a:ext uri="{FF2B5EF4-FFF2-40B4-BE49-F238E27FC236}">
                  <a16:creationId xmlns:a16="http://schemas.microsoft.com/office/drawing/2014/main" id="{D2198E5B-BA08-4524-BB7C-6584AC1996B0}"/>
                </a:ext>
              </a:extLst>
            </p:cNvPr>
            <p:cNvSpPr/>
            <p:nvPr/>
          </p:nvSpPr>
          <p:spPr>
            <a:xfrm>
              <a:off x="2903729" y="3574657"/>
              <a:ext cx="840327" cy="689499"/>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平行四边形 16">
              <a:extLst>
                <a:ext uri="{FF2B5EF4-FFF2-40B4-BE49-F238E27FC236}">
                  <a16:creationId xmlns:a16="http://schemas.microsoft.com/office/drawing/2014/main" id="{EAB4C633-0EA6-45EA-B5D0-3331A1186016}"/>
                </a:ext>
              </a:extLst>
            </p:cNvPr>
            <p:cNvSpPr/>
            <p:nvPr/>
          </p:nvSpPr>
          <p:spPr>
            <a:xfrm>
              <a:off x="554182" y="4930560"/>
              <a:ext cx="999233" cy="819883"/>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F964FCC0-53DD-44D2-AC12-CEF9058C44E3}"/>
              </a:ext>
            </a:extLst>
          </p:cNvPr>
          <p:cNvSpPr txBox="1">
            <a:spLocks noChangeArrowheads="1"/>
          </p:cNvSpPr>
          <p:nvPr/>
        </p:nvSpPr>
        <p:spPr>
          <a:xfrm>
            <a:off x="7262843" y="1511470"/>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lang="zh-CN" sz="5400">
                <a:solidFill>
                  <a:srgbClr val="333F50"/>
                </a:solidFill>
                <a:latin charset="-122" panose="020b0a00000000000000" pitchFamily="34" typeface="思源黑体 CN Heavy"/>
                <a:ea charset="-122" panose="020b0a00000000000000" pitchFamily="34" typeface="思源黑体 CN Heavy"/>
                <a:cs typeface="+mn-ea"/>
                <a:sym typeface="+mn-lt"/>
              </a:rPr>
              <a:t>非财务人员</a:t>
            </a:r>
          </a:p>
        </p:txBody>
      </p:sp>
      <p:sp>
        <p:nvSpPr>
          <p:cNvPr id="21" name="平行四边形 20">
            <a:extLst>
              <a:ext uri="{FF2B5EF4-FFF2-40B4-BE49-F238E27FC236}">
                <a16:creationId xmlns:a16="http://schemas.microsoft.com/office/drawing/2014/main" id="{5E932F30-A329-4E6E-AC68-3D22CB2BFEE4}"/>
              </a:ext>
            </a:extLst>
          </p:cNvPr>
          <p:cNvSpPr/>
          <p:nvPr/>
        </p:nvSpPr>
        <p:spPr>
          <a:xfrm>
            <a:off x="5577705" y="1017890"/>
            <a:ext cx="9974924" cy="135283"/>
          </a:xfrm>
          <a:prstGeom prst="parallelogram">
            <a:avLst>
              <a:gd fmla="val 172469"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82878546"/>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1" presetSubtype="0">
                                  <p:stCondLst>
                                    <p:cond delay="0"/>
                                  </p:stCondLst>
                                  <p:childTnLst>
                                    <p:set>
                                      <p:cBhvr>
                                        <p:cTn dur="1" fill="hold" id="22">
                                          <p:stCondLst>
                                            <p:cond delay="0"/>
                                          </p:stCondLst>
                                        </p:cTn>
                                        <p:tgtEl>
                                          <p:spTgt spid="8"/>
                                        </p:tgtEl>
                                        <p:attrNameLst>
                                          <p:attrName>style.visibility</p:attrName>
                                        </p:attrNameLst>
                                      </p:cBhvr>
                                      <p:to>
                                        <p:strVal val="visible"/>
                                      </p:to>
                                    </p:set>
                                  </p:childTnLst>
                                </p:cTn>
                              </p:par>
                            </p:childTnLst>
                          </p:cTn>
                        </p:par>
                        <p:par>
                          <p:cTn fill="hold" id="23" nodeType="afterGroup">
                            <p:stCondLst>
                              <p:cond delay="1001"/>
                            </p:stCondLst>
                            <p:childTnLst>
                              <p:par>
                                <p:cTn fill="hold" grpId="0" id="24" nodeType="afterEffect" presetClass="entr" presetID="1" presetSubtype="0">
                                  <p:stCondLst>
                                    <p:cond delay="0"/>
                                  </p:stCondLst>
                                  <p:childTnLst>
                                    <p:set>
                                      <p:cBhvr>
                                        <p:cTn dur="1" fill="hold" id="25">
                                          <p:stCondLst>
                                            <p:cond delay="0"/>
                                          </p:stCondLst>
                                        </p:cTn>
                                        <p:tgtEl>
                                          <p:spTgt spid="15"/>
                                        </p:tgtEl>
                                        <p:attrNameLst>
                                          <p:attrName>style.visibility</p:attrName>
                                        </p:attrNameLst>
                                      </p:cBhvr>
                                      <p:to>
                                        <p:strVal val="visible"/>
                                      </p:to>
                                    </p:se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2">
                                  <p:stCondLst>
                                    <p:cond delay="0"/>
                                  </p:stCondLst>
                                  <p:childTnLst>
                                    <p:set>
                                      <p:cBhvr>
                                        <p:cTn dur="1" fill="hold" id="29">
                                          <p:stCondLst>
                                            <p:cond delay="0"/>
                                          </p:stCondLst>
                                        </p:cTn>
                                        <p:tgtEl>
                                          <p:spTgt spid="12"/>
                                        </p:tgtEl>
                                        <p:attrNameLst>
                                          <p:attrName>style.visibility</p:attrName>
                                        </p:attrNameLst>
                                      </p:cBhvr>
                                      <p:to>
                                        <p:strVal val="visible"/>
                                      </p:to>
                                    </p:set>
                                    <p:animEffect filter="wipe(right)" transition="in">
                                      <p:cBhvr>
                                        <p:cTn dur="500" id="30"/>
                                        <p:tgtEl>
                                          <p:spTgt spid="12"/>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2">
                                  <p:stCondLst>
                                    <p:cond delay="0"/>
                                  </p:stCondLst>
                                  <p:childTnLst>
                                    <p:set>
                                      <p:cBhvr>
                                        <p:cTn dur="1" fill="hold" id="34">
                                          <p:stCondLst>
                                            <p:cond delay="0"/>
                                          </p:stCondLst>
                                        </p:cTn>
                                        <p:tgtEl>
                                          <p:spTgt spid="21"/>
                                        </p:tgtEl>
                                        <p:attrNameLst>
                                          <p:attrName>style.visibility</p:attrName>
                                        </p:attrNameLst>
                                      </p:cBhvr>
                                      <p:to>
                                        <p:strVal val="visible"/>
                                      </p:to>
                                    </p:set>
                                    <p:animEffect filter="wipe(right)" transition="in">
                                      <p:cBhvr>
                                        <p:cTn dur="500" id="35"/>
                                        <p:tgtEl>
                                          <p:spTgt spid="21"/>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10"/>
                                        </p:tgtEl>
                                        <p:attrNameLst>
                                          <p:attrName>style.visibility</p:attrName>
                                        </p:attrNameLst>
                                      </p:cBhvr>
                                      <p:to>
                                        <p:strVal val="visible"/>
                                      </p:to>
                                    </p:set>
                                    <p:animEffect filter="wipe(right)" transition="in">
                                      <p:cBhvr>
                                        <p:cTn dur="500" id="3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0"/>
      <p:bldP grpId="0" spid="15"/>
      <p:bldP grpId="0" spid="12"/>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A8D2647E-79F1-4841-9AC3-81F5E3CE51D4}"/>
              </a:ext>
            </a:extLst>
          </p:cNvPr>
          <p:cNvGrpSpPr/>
          <p:nvPr/>
        </p:nvGrpSpPr>
        <p:grpSpPr>
          <a:xfrm rot="16200000">
            <a:off x="-245434" y="1230174"/>
            <a:ext cx="4522445" cy="4031575"/>
            <a:chOff x="554182" y="-23053"/>
            <a:chExt cx="4212418" cy="3726558"/>
          </a:xfrm>
        </p:grpSpPr>
        <p:sp>
          <p:nvSpPr>
            <p:cNvPr id="13" name="平行四边形 12">
              <a:extLst>
                <a:ext uri="{FF2B5EF4-FFF2-40B4-BE49-F238E27FC236}">
                  <a16:creationId xmlns:a16="http://schemas.microsoft.com/office/drawing/2014/main" id="{6BDDDA75-B966-44A6-BA2C-AF921E297915}"/>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a:extLst>
                <a:ext uri="{FF2B5EF4-FFF2-40B4-BE49-F238E27FC236}">
                  <a16:creationId xmlns:a16="http://schemas.microsoft.com/office/drawing/2014/main" id="{238F046E-12BC-4927-8D49-905107AEA5F4}"/>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a:extLst>
                <a:ext uri="{FF2B5EF4-FFF2-40B4-BE49-F238E27FC236}">
                  <a16:creationId xmlns:a16="http://schemas.microsoft.com/office/drawing/2014/main" id="{8B3CDDEF-E3A7-44B8-BA3F-77F4FAB8C1F2}"/>
                </a:ext>
              </a:extLst>
            </p:cNvPr>
            <p:cNvSpPr/>
            <p:nvPr/>
          </p:nvSpPr>
          <p:spPr>
            <a:xfrm>
              <a:off x="2605291" y="1103586"/>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a:extLst>
                <a:ext uri="{FF2B5EF4-FFF2-40B4-BE49-F238E27FC236}">
                  <a16:creationId xmlns:a16="http://schemas.microsoft.com/office/drawing/2014/main" id="{CB2C2204-F78B-4BA5-8F7F-84A9D993E152}"/>
                </a:ext>
              </a:extLst>
            </p:cNvPr>
            <p:cNvSpPr/>
            <p:nvPr/>
          </p:nvSpPr>
          <p:spPr>
            <a:xfrm>
              <a:off x="3265784" y="758837"/>
              <a:ext cx="840327" cy="689498"/>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A053AA7C-251F-4FF3-B0D3-AB9F2BA4BAF7}"/>
              </a:ext>
            </a:extLst>
          </p:cNvPr>
          <p:cNvSpPr txBox="1">
            <a:spLocks noChangeArrowheads="1"/>
          </p:cNvSpPr>
          <p:nvPr/>
        </p:nvSpPr>
        <p:spPr>
          <a:xfrm>
            <a:off x="5273970" y="2882973"/>
            <a:ext cx="594360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7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21" name="Rectangle 2">
            <a:extLst>
              <a:ext uri="{FF2B5EF4-FFF2-40B4-BE49-F238E27FC236}">
                <a16:creationId xmlns:a16="http://schemas.microsoft.com/office/drawing/2014/main" id="{806C2130-D099-4B01-8AB4-494682F75FAB}"/>
              </a:ext>
            </a:extLst>
          </p:cNvPr>
          <p:cNvSpPr txBox="1">
            <a:spLocks noChangeArrowheads="1"/>
          </p:cNvSpPr>
          <p:nvPr/>
        </p:nvSpPr>
        <p:spPr>
          <a:xfrm>
            <a:off x="5273970" y="1494962"/>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zh-CN" lang="en-US" sz="5400">
                <a:solidFill>
                  <a:srgbClr val="333F50"/>
                </a:solidFill>
                <a:latin charset="-122" panose="020b0a00000000000000" pitchFamily="34" typeface="思源黑体 CN Heavy"/>
                <a:ea charset="-122" panose="020b0a00000000000000" pitchFamily="34" typeface="思源黑体 CN Heavy"/>
                <a:cs typeface="+mn-ea"/>
                <a:sym typeface="+mn-lt"/>
              </a:rPr>
              <a:t>Part 03</a:t>
            </a:r>
          </a:p>
        </p:txBody>
      </p:sp>
      <p:sp>
        <p:nvSpPr>
          <p:cNvPr id="23" name="Synergistically utilize technically sound portals with frictionless chains. Dramatically customize…">
            <a:extLst>
              <a:ext uri="{FF2B5EF4-FFF2-40B4-BE49-F238E27FC236}">
                <a16:creationId xmlns:a16="http://schemas.microsoft.com/office/drawing/2014/main" id="{260C02AE-FB20-49AD-BE2C-FF4A6C46710D}"/>
              </a:ext>
            </a:extLst>
          </p:cNvPr>
          <p:cNvSpPr txBox="1"/>
          <p:nvPr/>
        </p:nvSpPr>
        <p:spPr>
          <a:xfrm>
            <a:off x="5372446" y="4270985"/>
            <a:ext cx="4749994" cy="960120"/>
          </a:xfrm>
          <a:prstGeom prst="rect">
            <a:avLst/>
          </a:prstGeom>
          <a:ln w="12700">
            <a:miter lim="400000"/>
          </a:ln>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2444831709"/>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1000" id="10"/>
                                        <p:tgtEl>
                                          <p:spTgt spid="21"/>
                                        </p:tgtEl>
                                      </p:cBhvr>
                                    </p:animEffect>
                                    <p:anim calcmode="lin" valueType="num">
                                      <p:cBhvr>
                                        <p:cTn dur="1000" fill="hold" id="11"/>
                                        <p:tgtEl>
                                          <p:spTgt spid="21"/>
                                        </p:tgtEl>
                                        <p:attrNameLst>
                                          <p:attrName>ppt_x</p:attrName>
                                        </p:attrNameLst>
                                      </p:cBhvr>
                                      <p:tavLst>
                                        <p:tav tm="0">
                                          <p:val>
                                            <p:strVal val="#ppt_x"/>
                                          </p:val>
                                        </p:tav>
                                        <p:tav tm="100000">
                                          <p:val>
                                            <p:strVal val="#ppt_x"/>
                                          </p:val>
                                        </p:tav>
                                      </p:tavLst>
                                    </p:anim>
                                    <p:anim calcmode="lin" valueType="num">
                                      <p:cBhvr>
                                        <p:cTn dur="1000" fill="hold" id="12"/>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500" id="2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grpSp>
        <p:nvGrpSpPr>
          <p:cNvPr id="9" name="组合 8">
            <a:extLst>
              <a:ext uri="{FF2B5EF4-FFF2-40B4-BE49-F238E27FC236}">
                <a16:creationId xmlns:a16="http://schemas.microsoft.com/office/drawing/2014/main" id="{BB0F380B-BFDB-4EE2-AA30-5AE8EBE40601}"/>
              </a:ext>
            </a:extLst>
          </p:cNvPr>
          <p:cNvGrpSpPr/>
          <p:nvPr/>
        </p:nvGrpSpPr>
        <p:grpSpPr>
          <a:xfrm>
            <a:off x="4826356" y="1599324"/>
            <a:ext cx="1857829" cy="670895"/>
            <a:chOff x="5130573" y="1520762"/>
            <a:chExt cx="1857829" cy="670895"/>
          </a:xfrm>
          <a:solidFill>
            <a:srgbClr val="333F50"/>
          </a:solidFill>
        </p:grpSpPr>
        <p:sp>
          <p:nvSpPr>
            <p:cNvPr id="10" name="流程图: 可选过程 9">
              <a:extLst>
                <a:ext uri="{FF2B5EF4-FFF2-40B4-BE49-F238E27FC236}">
                  <a16:creationId xmlns:a16="http://schemas.microsoft.com/office/drawing/2014/main" id="{37FD51AC-DC1F-4F47-BC39-F8AEFCCF5466}"/>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1" name="文本框 10">
              <a:extLst>
                <a:ext uri="{FF2B5EF4-FFF2-40B4-BE49-F238E27FC236}">
                  <a16:creationId xmlns:a16="http://schemas.microsoft.com/office/drawing/2014/main" id="{D09E9BE8-E7D2-4686-BFF5-4A2A1E83DCAA}"/>
                </a:ext>
              </a:extLst>
            </p:cNvPr>
            <p:cNvSpPr txBox="1"/>
            <p:nvPr/>
          </p:nvSpPr>
          <p:spPr>
            <a:xfrm>
              <a:off x="5362801" y="1656154"/>
              <a:ext cx="1393372" cy="396240"/>
            </a:xfrm>
            <a:prstGeom prst="rect">
              <a:avLst/>
            </a:prstGeom>
            <a:grpFill/>
            <a:ln>
              <a:noFill/>
            </a:ln>
          </p:spPr>
          <p:txBody>
            <a:bodyPr rtlCol="0" wrap="square">
              <a:spAutoFit/>
            </a:bodyPr>
            <a:lstStyle/>
            <a:p>
              <a:pPr algn="ctr"/>
              <a:r>
                <a:rPr altLang="en-US" b="1" lang="zh-CN" sz="2000">
                  <a:solidFill>
                    <a:schemeClr val="bg1"/>
                  </a:solidFill>
                  <a:cs typeface="+mn-ea"/>
                  <a:sym typeface="+mn-lt"/>
                </a:rPr>
                <a:t>销售预算</a:t>
              </a:r>
            </a:p>
          </p:txBody>
        </p:sp>
      </p:grpSp>
      <p:grpSp>
        <p:nvGrpSpPr>
          <p:cNvPr id="12" name="组合 11">
            <a:extLst>
              <a:ext uri="{FF2B5EF4-FFF2-40B4-BE49-F238E27FC236}">
                <a16:creationId xmlns:a16="http://schemas.microsoft.com/office/drawing/2014/main" id="{4454B12C-6B33-462F-981D-081480FDF58A}"/>
              </a:ext>
            </a:extLst>
          </p:cNvPr>
          <p:cNvGrpSpPr/>
          <p:nvPr/>
        </p:nvGrpSpPr>
        <p:grpSpPr>
          <a:xfrm>
            <a:off x="9857802" y="1563055"/>
            <a:ext cx="1857829" cy="670895"/>
            <a:chOff x="5130573" y="1520762"/>
            <a:chExt cx="1857829" cy="670895"/>
          </a:xfrm>
          <a:solidFill>
            <a:srgbClr val="FF6600"/>
          </a:solidFill>
        </p:grpSpPr>
        <p:sp>
          <p:nvSpPr>
            <p:cNvPr id="13" name="流程图: 可选过程 12">
              <a:extLst>
                <a:ext uri="{FF2B5EF4-FFF2-40B4-BE49-F238E27FC236}">
                  <a16:creationId xmlns:a16="http://schemas.microsoft.com/office/drawing/2014/main" id="{C8E065B5-C05D-4A4C-A4D3-DCD49828D5E2}"/>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4" name="文本框 13">
              <a:extLst>
                <a:ext uri="{FF2B5EF4-FFF2-40B4-BE49-F238E27FC236}">
                  <a16:creationId xmlns:a16="http://schemas.microsoft.com/office/drawing/2014/main" id="{B785135B-DA0E-4779-B240-150E4D0BDB38}"/>
                </a:ext>
              </a:extLst>
            </p:cNvPr>
            <p:cNvSpPr txBox="1"/>
            <p:nvPr/>
          </p:nvSpPr>
          <p:spPr>
            <a:xfrm>
              <a:off x="5362802" y="1656154"/>
              <a:ext cx="1393372" cy="396240"/>
            </a:xfrm>
            <a:prstGeom prst="rect">
              <a:avLst/>
            </a:prstGeom>
            <a:grpFill/>
            <a:ln>
              <a:noFill/>
            </a:ln>
          </p:spPr>
          <p:txBody>
            <a:bodyPr rtlCol="0" wrap="square">
              <a:spAutoFit/>
            </a:bodyPr>
            <a:lstStyle/>
            <a:p>
              <a:pPr algn="ctr"/>
              <a:r>
                <a:rPr altLang="en-US" b="1" lang="zh-CN" sz="2000">
                  <a:solidFill>
                    <a:schemeClr val="bg1"/>
                  </a:solidFill>
                  <a:cs typeface="+mn-ea"/>
                  <a:sym typeface="+mn-lt"/>
                </a:rPr>
                <a:t>长期销售</a:t>
              </a:r>
            </a:p>
          </p:txBody>
        </p:sp>
      </p:grpSp>
      <p:grpSp>
        <p:nvGrpSpPr>
          <p:cNvPr id="15" name="组合 14">
            <a:extLst>
              <a:ext uri="{FF2B5EF4-FFF2-40B4-BE49-F238E27FC236}">
                <a16:creationId xmlns:a16="http://schemas.microsoft.com/office/drawing/2014/main" id="{2CCE24A1-131C-415C-823B-9C45D3060B2D}"/>
              </a:ext>
            </a:extLst>
          </p:cNvPr>
          <p:cNvGrpSpPr/>
          <p:nvPr/>
        </p:nvGrpSpPr>
        <p:grpSpPr>
          <a:xfrm>
            <a:off x="4826356" y="3026505"/>
            <a:ext cx="1857829" cy="670895"/>
            <a:chOff x="5130573" y="1520762"/>
            <a:chExt cx="1857829" cy="670895"/>
          </a:xfrm>
          <a:solidFill>
            <a:srgbClr val="333F50"/>
          </a:solidFill>
        </p:grpSpPr>
        <p:sp>
          <p:nvSpPr>
            <p:cNvPr id="16" name="流程图: 可选过程 15">
              <a:extLst>
                <a:ext uri="{FF2B5EF4-FFF2-40B4-BE49-F238E27FC236}">
                  <a16:creationId xmlns:a16="http://schemas.microsoft.com/office/drawing/2014/main" id="{355E8E8C-4C2B-4FF0-8342-4229246843FB}"/>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7" name="文本框 16">
              <a:extLst>
                <a:ext uri="{FF2B5EF4-FFF2-40B4-BE49-F238E27FC236}">
                  <a16:creationId xmlns:a16="http://schemas.microsoft.com/office/drawing/2014/main" id="{FEE0916A-E143-4460-9B39-ECE854DA134F}"/>
                </a:ext>
              </a:extLst>
            </p:cNvPr>
            <p:cNvSpPr txBox="1"/>
            <p:nvPr/>
          </p:nvSpPr>
          <p:spPr>
            <a:xfrm>
              <a:off x="5362801" y="1656154"/>
              <a:ext cx="1393372" cy="396240"/>
            </a:xfrm>
            <a:prstGeom prst="rect">
              <a:avLst/>
            </a:prstGeom>
            <a:grpFill/>
            <a:ln>
              <a:noFill/>
            </a:ln>
          </p:spPr>
          <p:txBody>
            <a:bodyPr rtlCol="0" wrap="square">
              <a:spAutoFit/>
            </a:bodyPr>
            <a:lstStyle/>
            <a:p>
              <a:pPr algn="ctr"/>
              <a:r>
                <a:rPr altLang="en-US" b="1" lang="zh-CN" sz="2000">
                  <a:solidFill>
                    <a:schemeClr val="bg1"/>
                  </a:solidFill>
                  <a:cs typeface="+mn-ea"/>
                  <a:sym typeface="+mn-lt"/>
                </a:rPr>
                <a:t>生产预算</a:t>
              </a:r>
            </a:p>
          </p:txBody>
        </p:sp>
      </p:grpSp>
      <p:grpSp>
        <p:nvGrpSpPr>
          <p:cNvPr id="18" name="组合 17">
            <a:extLst>
              <a:ext uri="{FF2B5EF4-FFF2-40B4-BE49-F238E27FC236}">
                <a16:creationId xmlns:a16="http://schemas.microsoft.com/office/drawing/2014/main" id="{7A454EED-18F1-4280-A5A3-E6D0CF32B5BE}"/>
              </a:ext>
            </a:extLst>
          </p:cNvPr>
          <p:cNvGrpSpPr/>
          <p:nvPr/>
        </p:nvGrpSpPr>
        <p:grpSpPr>
          <a:xfrm>
            <a:off x="4826358" y="4352111"/>
            <a:ext cx="1857829" cy="670895"/>
            <a:chOff x="5130573" y="1520762"/>
            <a:chExt cx="1857829" cy="670895"/>
          </a:xfrm>
          <a:solidFill>
            <a:srgbClr val="333F50"/>
          </a:solidFill>
        </p:grpSpPr>
        <p:sp>
          <p:nvSpPr>
            <p:cNvPr id="19" name="流程图: 可选过程 18">
              <a:extLst>
                <a:ext uri="{FF2B5EF4-FFF2-40B4-BE49-F238E27FC236}">
                  <a16:creationId xmlns:a16="http://schemas.microsoft.com/office/drawing/2014/main" id="{5B0623DA-FAF7-49AB-9795-495A265CEE72}"/>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20" name="文本框 19">
              <a:extLst>
                <a:ext uri="{FF2B5EF4-FFF2-40B4-BE49-F238E27FC236}">
                  <a16:creationId xmlns:a16="http://schemas.microsoft.com/office/drawing/2014/main" id="{75C9EFA0-5D66-41CA-A0E3-B2B94199E851}"/>
                </a:ext>
              </a:extLst>
            </p:cNvPr>
            <p:cNvSpPr txBox="1"/>
            <p:nvPr/>
          </p:nvSpPr>
          <p:spPr>
            <a:xfrm>
              <a:off x="5362801" y="1656155"/>
              <a:ext cx="1393372" cy="396240"/>
            </a:xfrm>
            <a:prstGeom prst="rect">
              <a:avLst/>
            </a:prstGeom>
            <a:grpFill/>
            <a:ln>
              <a:noFill/>
            </a:ln>
          </p:spPr>
          <p:txBody>
            <a:bodyPr rtlCol="0" wrap="square">
              <a:spAutoFit/>
            </a:bodyPr>
            <a:lstStyle/>
            <a:p>
              <a:pPr algn="ctr"/>
              <a:r>
                <a:rPr altLang="en-US" b="1" lang="zh-CN" sz="2000">
                  <a:solidFill>
                    <a:schemeClr val="bg1"/>
                  </a:solidFill>
                  <a:cs typeface="+mn-ea"/>
                  <a:sym typeface="+mn-lt"/>
                </a:rPr>
                <a:t>人工预算</a:t>
              </a:r>
            </a:p>
          </p:txBody>
        </p:sp>
      </p:grpSp>
      <p:grpSp>
        <p:nvGrpSpPr>
          <p:cNvPr id="21" name="组合 20">
            <a:extLst>
              <a:ext uri="{FF2B5EF4-FFF2-40B4-BE49-F238E27FC236}">
                <a16:creationId xmlns:a16="http://schemas.microsoft.com/office/drawing/2014/main" id="{4ECF6CA3-DAC6-452C-99DC-B6C7FD648086}"/>
              </a:ext>
            </a:extLst>
          </p:cNvPr>
          <p:cNvGrpSpPr/>
          <p:nvPr/>
        </p:nvGrpSpPr>
        <p:grpSpPr>
          <a:xfrm>
            <a:off x="9857802" y="5687149"/>
            <a:ext cx="1857829" cy="670895"/>
            <a:chOff x="5130573" y="1520762"/>
            <a:chExt cx="1857829" cy="670895"/>
          </a:xfrm>
          <a:solidFill>
            <a:srgbClr val="FF6600"/>
          </a:solidFill>
        </p:grpSpPr>
        <p:sp>
          <p:nvSpPr>
            <p:cNvPr id="22" name="流程图: 可选过程 21">
              <a:extLst>
                <a:ext uri="{FF2B5EF4-FFF2-40B4-BE49-F238E27FC236}">
                  <a16:creationId xmlns:a16="http://schemas.microsoft.com/office/drawing/2014/main" id="{455C5989-A4CB-434F-AC50-78D10ED4470E}"/>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23" name="文本框 22">
              <a:extLst>
                <a:ext uri="{FF2B5EF4-FFF2-40B4-BE49-F238E27FC236}">
                  <a16:creationId xmlns:a16="http://schemas.microsoft.com/office/drawing/2014/main" id="{20A856F8-9974-40C7-AAA7-EA670927562F}"/>
                </a:ext>
              </a:extLst>
            </p:cNvPr>
            <p:cNvSpPr txBox="1"/>
            <p:nvPr/>
          </p:nvSpPr>
          <p:spPr>
            <a:xfrm>
              <a:off x="5362802" y="1656155"/>
              <a:ext cx="1393372" cy="396240"/>
            </a:xfrm>
            <a:prstGeom prst="rect">
              <a:avLst/>
            </a:prstGeom>
            <a:grpFill/>
            <a:ln>
              <a:noFill/>
            </a:ln>
          </p:spPr>
          <p:txBody>
            <a:bodyPr rtlCol="0" wrap="square">
              <a:spAutoFit/>
            </a:bodyPr>
            <a:lstStyle/>
            <a:p>
              <a:pPr algn="ctr"/>
              <a:r>
                <a:rPr altLang="en-US" b="1" lang="zh-CN" sz="2000">
                  <a:solidFill>
                    <a:schemeClr val="bg1"/>
                  </a:solidFill>
                  <a:cs typeface="+mn-ea"/>
                  <a:sym typeface="+mn-lt"/>
                </a:rPr>
                <a:t>资本预算</a:t>
              </a:r>
            </a:p>
          </p:txBody>
        </p:sp>
      </p:grpSp>
      <p:grpSp>
        <p:nvGrpSpPr>
          <p:cNvPr id="24" name="组合 23">
            <a:extLst>
              <a:ext uri="{FF2B5EF4-FFF2-40B4-BE49-F238E27FC236}">
                <a16:creationId xmlns:a16="http://schemas.microsoft.com/office/drawing/2014/main" id="{47802F05-F7EA-41A4-B4AE-EBEEDA83049C}"/>
              </a:ext>
            </a:extLst>
          </p:cNvPr>
          <p:cNvGrpSpPr/>
          <p:nvPr/>
        </p:nvGrpSpPr>
        <p:grpSpPr>
          <a:xfrm>
            <a:off x="4826356" y="5655800"/>
            <a:ext cx="1857829" cy="670895"/>
            <a:chOff x="5130573" y="1520762"/>
            <a:chExt cx="1857829" cy="670895"/>
          </a:xfrm>
          <a:solidFill>
            <a:srgbClr val="333F50"/>
          </a:solidFill>
        </p:grpSpPr>
        <p:sp>
          <p:nvSpPr>
            <p:cNvPr id="25" name="流程图: 可选过程 24">
              <a:extLst>
                <a:ext uri="{FF2B5EF4-FFF2-40B4-BE49-F238E27FC236}">
                  <a16:creationId xmlns:a16="http://schemas.microsoft.com/office/drawing/2014/main" id="{48F54B5B-155C-4871-B2CA-01990203DD3B}"/>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26" name="文本框 25">
              <a:extLst>
                <a:ext uri="{FF2B5EF4-FFF2-40B4-BE49-F238E27FC236}">
                  <a16:creationId xmlns:a16="http://schemas.microsoft.com/office/drawing/2014/main" id="{32F832EC-AE8F-4A53-9584-B6AA4D08AE56}"/>
                </a:ext>
              </a:extLst>
            </p:cNvPr>
            <p:cNvSpPr txBox="1"/>
            <p:nvPr/>
          </p:nvSpPr>
          <p:spPr>
            <a:xfrm>
              <a:off x="5362801" y="1656154"/>
              <a:ext cx="1393372" cy="396240"/>
            </a:xfrm>
            <a:prstGeom prst="rect">
              <a:avLst/>
            </a:prstGeom>
            <a:grpFill/>
            <a:ln>
              <a:noFill/>
            </a:ln>
          </p:spPr>
          <p:txBody>
            <a:bodyPr rtlCol="0" wrap="square">
              <a:spAutoFit/>
            </a:bodyPr>
            <a:lstStyle/>
            <a:p>
              <a:pPr algn="ctr"/>
              <a:r>
                <a:rPr altLang="en-US" b="1" lang="zh-CN" sz="2000">
                  <a:solidFill>
                    <a:schemeClr val="bg1"/>
                  </a:solidFill>
                  <a:cs typeface="+mn-ea"/>
                  <a:sym typeface="+mn-lt"/>
                </a:rPr>
                <a:t>现金预算</a:t>
              </a:r>
            </a:p>
          </p:txBody>
        </p:sp>
      </p:grpSp>
      <p:grpSp>
        <p:nvGrpSpPr>
          <p:cNvPr id="27" name="组合 26">
            <a:extLst>
              <a:ext uri="{FF2B5EF4-FFF2-40B4-BE49-F238E27FC236}">
                <a16:creationId xmlns:a16="http://schemas.microsoft.com/office/drawing/2014/main" id="{02FCA0E0-2434-45E2-B9B4-BFBD0C92D357}"/>
              </a:ext>
            </a:extLst>
          </p:cNvPr>
          <p:cNvGrpSpPr/>
          <p:nvPr/>
        </p:nvGrpSpPr>
        <p:grpSpPr>
          <a:xfrm>
            <a:off x="7516030" y="3013974"/>
            <a:ext cx="1857829" cy="729888"/>
            <a:chOff x="5130573" y="1520762"/>
            <a:chExt cx="1857829" cy="729888"/>
          </a:xfrm>
          <a:solidFill>
            <a:srgbClr val="FF6600"/>
          </a:solidFill>
        </p:grpSpPr>
        <p:sp>
          <p:nvSpPr>
            <p:cNvPr id="28" name="流程图: 可选过程 27">
              <a:extLst>
                <a:ext uri="{FF2B5EF4-FFF2-40B4-BE49-F238E27FC236}">
                  <a16:creationId xmlns:a16="http://schemas.microsoft.com/office/drawing/2014/main" id="{D2EBB223-6552-427D-9649-C58429020724}"/>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29" name="文本框 28">
              <a:extLst>
                <a:ext uri="{FF2B5EF4-FFF2-40B4-BE49-F238E27FC236}">
                  <a16:creationId xmlns:a16="http://schemas.microsoft.com/office/drawing/2014/main" id="{03FA7029-A255-4FED-B2E3-0A82AB347CEF}"/>
                </a:ext>
              </a:extLst>
            </p:cNvPr>
            <p:cNvSpPr txBox="1"/>
            <p:nvPr/>
          </p:nvSpPr>
          <p:spPr>
            <a:xfrm>
              <a:off x="5246686" y="1542764"/>
              <a:ext cx="1625601" cy="701040"/>
            </a:xfrm>
            <a:prstGeom prst="rect">
              <a:avLst/>
            </a:prstGeom>
            <a:grpFill/>
            <a:ln>
              <a:noFill/>
            </a:ln>
          </p:spPr>
          <p:txBody>
            <a:bodyPr rtlCol="0" wrap="square">
              <a:spAutoFit/>
            </a:bodyPr>
            <a:lstStyle/>
            <a:p>
              <a:pPr algn="ctr"/>
              <a:r>
                <a:rPr altLang="en-US" b="1" lang="zh-CN" sz="2000">
                  <a:solidFill>
                    <a:schemeClr val="bg1"/>
                  </a:solidFill>
                  <a:cs typeface="+mn-ea"/>
                  <a:sym typeface="+mn-lt"/>
                </a:rPr>
                <a:t>销售和行政管理预算</a:t>
              </a:r>
            </a:p>
          </p:txBody>
        </p:sp>
      </p:grpSp>
      <p:grpSp>
        <p:nvGrpSpPr>
          <p:cNvPr id="30" name="组合 29">
            <a:extLst>
              <a:ext uri="{FF2B5EF4-FFF2-40B4-BE49-F238E27FC236}">
                <a16:creationId xmlns:a16="http://schemas.microsoft.com/office/drawing/2014/main" id="{00EE0B6B-1863-45F2-8C5B-968FE7541B97}"/>
              </a:ext>
            </a:extLst>
          </p:cNvPr>
          <p:cNvGrpSpPr/>
          <p:nvPr/>
        </p:nvGrpSpPr>
        <p:grpSpPr>
          <a:xfrm>
            <a:off x="7540972" y="4367242"/>
            <a:ext cx="1857829" cy="729888"/>
            <a:chOff x="5130573" y="1520762"/>
            <a:chExt cx="1857829" cy="729888"/>
          </a:xfrm>
          <a:solidFill>
            <a:srgbClr val="FF6600"/>
          </a:solidFill>
        </p:grpSpPr>
        <p:sp>
          <p:nvSpPr>
            <p:cNvPr id="31" name="流程图: 可选过程 30">
              <a:extLst>
                <a:ext uri="{FF2B5EF4-FFF2-40B4-BE49-F238E27FC236}">
                  <a16:creationId xmlns:a16="http://schemas.microsoft.com/office/drawing/2014/main" id="{E43EEA33-3E0C-4856-A15F-6855809601E7}"/>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32" name="文本框 31">
              <a:extLst>
                <a:ext uri="{FF2B5EF4-FFF2-40B4-BE49-F238E27FC236}">
                  <a16:creationId xmlns:a16="http://schemas.microsoft.com/office/drawing/2014/main" id="{656ADACF-01D1-49C8-878E-650C5B32A9A0}"/>
                </a:ext>
              </a:extLst>
            </p:cNvPr>
            <p:cNvSpPr txBox="1"/>
            <p:nvPr/>
          </p:nvSpPr>
          <p:spPr>
            <a:xfrm>
              <a:off x="5246686" y="1542763"/>
              <a:ext cx="1625601" cy="701040"/>
            </a:xfrm>
            <a:prstGeom prst="rect">
              <a:avLst/>
            </a:prstGeom>
            <a:grpFill/>
            <a:ln>
              <a:noFill/>
            </a:ln>
          </p:spPr>
          <p:txBody>
            <a:bodyPr rtlCol="0" wrap="square">
              <a:spAutoFit/>
            </a:bodyPr>
            <a:lstStyle/>
            <a:p>
              <a:pPr algn="ctr"/>
              <a:r>
                <a:rPr altLang="en-US" b="1" lang="zh-CN" sz="2000">
                  <a:solidFill>
                    <a:schemeClr val="bg1"/>
                  </a:solidFill>
                  <a:cs typeface="+mn-ea"/>
                  <a:sym typeface="+mn-lt"/>
                </a:rPr>
                <a:t>间接制造费用预算</a:t>
              </a:r>
            </a:p>
          </p:txBody>
        </p:sp>
      </p:grpSp>
      <p:grpSp>
        <p:nvGrpSpPr>
          <p:cNvPr id="33" name="组合 32">
            <a:extLst>
              <a:ext uri="{FF2B5EF4-FFF2-40B4-BE49-F238E27FC236}">
                <a16:creationId xmlns:a16="http://schemas.microsoft.com/office/drawing/2014/main" id="{49115D13-762C-415B-95B9-E141ED258F36}"/>
              </a:ext>
            </a:extLst>
          </p:cNvPr>
          <p:cNvGrpSpPr/>
          <p:nvPr/>
        </p:nvGrpSpPr>
        <p:grpSpPr>
          <a:xfrm>
            <a:off x="1681747" y="3026505"/>
            <a:ext cx="1857829" cy="729888"/>
            <a:chOff x="5130573" y="1520762"/>
            <a:chExt cx="1857829" cy="729888"/>
          </a:xfrm>
          <a:solidFill>
            <a:srgbClr val="FF6600"/>
          </a:solidFill>
        </p:grpSpPr>
        <p:sp>
          <p:nvSpPr>
            <p:cNvPr id="34" name="流程图: 可选过程 33">
              <a:extLst>
                <a:ext uri="{FF2B5EF4-FFF2-40B4-BE49-F238E27FC236}">
                  <a16:creationId xmlns:a16="http://schemas.microsoft.com/office/drawing/2014/main" id="{9F823FFB-5DA3-4E78-B852-2E8B965C4F4E}"/>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35" name="文本框 34">
              <a:extLst>
                <a:ext uri="{FF2B5EF4-FFF2-40B4-BE49-F238E27FC236}">
                  <a16:creationId xmlns:a16="http://schemas.microsoft.com/office/drawing/2014/main" id="{1DA3A7AE-04C4-4D54-BB06-9BF178D062A7}"/>
                </a:ext>
              </a:extLst>
            </p:cNvPr>
            <p:cNvSpPr txBox="1"/>
            <p:nvPr/>
          </p:nvSpPr>
          <p:spPr>
            <a:xfrm>
              <a:off x="5246686" y="1542764"/>
              <a:ext cx="1625601" cy="701040"/>
            </a:xfrm>
            <a:prstGeom prst="rect">
              <a:avLst/>
            </a:prstGeom>
            <a:grpFill/>
            <a:ln>
              <a:noFill/>
            </a:ln>
          </p:spPr>
          <p:txBody>
            <a:bodyPr rtlCol="0" wrap="square">
              <a:spAutoFit/>
            </a:bodyPr>
            <a:lstStyle/>
            <a:p>
              <a:pPr algn="ctr"/>
              <a:r>
                <a:rPr altLang="en-US" b="1" lang="zh-CN" sz="2000">
                  <a:solidFill>
                    <a:schemeClr val="bg1"/>
                  </a:solidFill>
                  <a:cs typeface="+mn-ea"/>
                  <a:sym typeface="+mn-lt"/>
                </a:rPr>
                <a:t>期末库存</a:t>
              </a:r>
            </a:p>
            <a:p>
              <a:pPr algn="ctr"/>
              <a:r>
                <a:rPr altLang="en-US" b="1" lang="zh-CN" sz="2000">
                  <a:solidFill>
                    <a:schemeClr val="bg1"/>
                  </a:solidFill>
                  <a:cs typeface="+mn-ea"/>
                  <a:sym typeface="+mn-lt"/>
                </a:rPr>
                <a:t>预算</a:t>
              </a:r>
            </a:p>
          </p:txBody>
        </p:sp>
      </p:grpSp>
      <p:grpSp>
        <p:nvGrpSpPr>
          <p:cNvPr id="36" name="组合 35">
            <a:extLst>
              <a:ext uri="{FF2B5EF4-FFF2-40B4-BE49-F238E27FC236}">
                <a16:creationId xmlns:a16="http://schemas.microsoft.com/office/drawing/2014/main" id="{94FE132A-12E6-4E37-93E9-C4C4613532E5}"/>
              </a:ext>
            </a:extLst>
          </p:cNvPr>
          <p:cNvGrpSpPr/>
          <p:nvPr/>
        </p:nvGrpSpPr>
        <p:grpSpPr>
          <a:xfrm>
            <a:off x="1681745" y="4396739"/>
            <a:ext cx="1857829" cy="729888"/>
            <a:chOff x="5130573" y="1520762"/>
            <a:chExt cx="1857829" cy="729888"/>
          </a:xfrm>
          <a:solidFill>
            <a:srgbClr val="FF6600"/>
          </a:solidFill>
        </p:grpSpPr>
        <p:sp>
          <p:nvSpPr>
            <p:cNvPr id="37" name="流程图: 可选过程 36">
              <a:extLst>
                <a:ext uri="{FF2B5EF4-FFF2-40B4-BE49-F238E27FC236}">
                  <a16:creationId xmlns:a16="http://schemas.microsoft.com/office/drawing/2014/main" id="{21C9840F-641F-4C6E-A62D-65E9B4E80827}"/>
                </a:ext>
              </a:extLst>
            </p:cNvPr>
            <p:cNvSpPr/>
            <p:nvPr/>
          </p:nvSpPr>
          <p:spPr>
            <a:xfrm>
              <a:off x="5130573" y="1520762"/>
              <a:ext cx="1857829" cy="670895"/>
            </a:xfrm>
            <a:prstGeom prst="flowChartAlternateProcess">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38" name="文本框 37">
              <a:extLst>
                <a:ext uri="{FF2B5EF4-FFF2-40B4-BE49-F238E27FC236}">
                  <a16:creationId xmlns:a16="http://schemas.microsoft.com/office/drawing/2014/main" id="{CBDB01E2-C7BF-4A3E-AEAA-E73D1858C511}"/>
                </a:ext>
              </a:extLst>
            </p:cNvPr>
            <p:cNvSpPr txBox="1"/>
            <p:nvPr/>
          </p:nvSpPr>
          <p:spPr>
            <a:xfrm>
              <a:off x="5246686" y="1542764"/>
              <a:ext cx="1625601" cy="701040"/>
            </a:xfrm>
            <a:prstGeom prst="rect">
              <a:avLst/>
            </a:prstGeom>
            <a:grpFill/>
            <a:ln>
              <a:noFill/>
            </a:ln>
          </p:spPr>
          <p:txBody>
            <a:bodyPr rtlCol="0" wrap="square">
              <a:spAutoFit/>
            </a:bodyPr>
            <a:lstStyle/>
            <a:p>
              <a:pPr algn="ctr"/>
              <a:r>
                <a:rPr altLang="en-US" b="1" lang="zh-CN" sz="2000">
                  <a:solidFill>
                    <a:schemeClr val="bg1"/>
                  </a:solidFill>
                  <a:cs typeface="+mn-ea"/>
                  <a:sym typeface="+mn-lt"/>
                </a:rPr>
                <a:t>直接材料</a:t>
              </a:r>
            </a:p>
            <a:p>
              <a:pPr algn="ctr"/>
              <a:r>
                <a:rPr altLang="en-US" b="1" lang="zh-CN" sz="2000">
                  <a:solidFill>
                    <a:schemeClr val="bg1"/>
                  </a:solidFill>
                  <a:cs typeface="+mn-ea"/>
                  <a:sym typeface="+mn-lt"/>
                </a:rPr>
                <a:t>预算</a:t>
              </a:r>
            </a:p>
          </p:txBody>
        </p:sp>
      </p:grpSp>
      <p:cxnSp>
        <p:nvCxnSpPr>
          <p:cNvPr id="39" name="直接箭头连接符 38">
            <a:extLst>
              <a:ext uri="{FF2B5EF4-FFF2-40B4-BE49-F238E27FC236}">
                <a16:creationId xmlns:a16="http://schemas.microsoft.com/office/drawing/2014/main" id="{42BCFFD9-590B-4A81-978F-68E2005CB60D}"/>
              </a:ext>
            </a:extLst>
          </p:cNvPr>
          <p:cNvCxnSpPr>
            <a:stCxn id="10" idx="2"/>
            <a:endCxn id="16" idx="0"/>
          </p:cNvCxnSpPr>
          <p:nvPr/>
        </p:nvCxnSpPr>
        <p:spPr>
          <a:xfrm flipH="1">
            <a:off x="5755271" y="2270219"/>
            <a:ext cx="0" cy="756286"/>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DC292656-ED1E-4D73-B459-7B2EA3E7C834}"/>
              </a:ext>
            </a:extLst>
          </p:cNvPr>
          <p:cNvCxnSpPr>
            <a:stCxn id="16" idx="2"/>
            <a:endCxn id="19" idx="0"/>
          </p:cNvCxnSpPr>
          <p:nvPr/>
        </p:nvCxnSpPr>
        <p:spPr>
          <a:xfrm>
            <a:off x="5755271" y="3697400"/>
            <a:ext cx="2" cy="654711"/>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8AD1C92D-0334-4D8C-85CF-F450E6E7F33B}"/>
              </a:ext>
            </a:extLst>
          </p:cNvPr>
          <p:cNvCxnSpPr>
            <a:stCxn id="19" idx="2"/>
            <a:endCxn id="25" idx="0"/>
          </p:cNvCxnSpPr>
          <p:nvPr/>
        </p:nvCxnSpPr>
        <p:spPr>
          <a:xfrm flipH="1">
            <a:off x="5755271" y="5023006"/>
            <a:ext cx="2" cy="632794"/>
          </a:xfrm>
          <a:prstGeom prst="line">
            <a:avLst/>
          </a:prstGeom>
          <a:ln w="28575">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824E7294-A25B-42A9-AB7B-87DDFCFA29FA}"/>
              </a:ext>
            </a:extLst>
          </p:cNvPr>
          <p:cNvCxnSpPr>
            <a:stCxn id="10" idx="3"/>
            <a:endCxn id="13" idx="1"/>
          </p:cNvCxnSpPr>
          <p:nvPr/>
        </p:nvCxnSpPr>
        <p:spPr>
          <a:xfrm flipV="1">
            <a:off x="6684185" y="1898503"/>
            <a:ext cx="3173617" cy="36269"/>
          </a:xfrm>
          <a:prstGeom prst="straightConnector1">
            <a:avLst/>
          </a:prstGeom>
          <a:ln algn="ctr" cap="flat" cmpd="sng" w="28575">
            <a:solidFill>
              <a:srgbClr val="333F50"/>
            </a:solidFill>
            <a:prstDash val="solid"/>
            <a:round/>
            <a:headEnd len="med" type="arrow" w="med"/>
            <a:tailEnd len="med" type="arrow" w="med"/>
          </a:ln>
        </p:spPr>
        <p:style>
          <a:lnRef idx="0">
            <a:scrgbClr b="0" g="0" r="0"/>
          </a:lnRef>
          <a:fillRef idx="0">
            <a:scrgbClr b="0" g="0" r="0"/>
          </a:fillRef>
          <a:effectRef idx="0">
            <a:scrgbClr b="0" g="0" r="0"/>
          </a:effectRef>
          <a:fontRef idx="minor">
            <a:schemeClr val="tx1"/>
          </a:fontRef>
        </p:style>
      </p:cxnSp>
      <p:cxnSp>
        <p:nvCxnSpPr>
          <p:cNvPr id="43" name="直接箭头连接符 42">
            <a:extLst>
              <a:ext uri="{FF2B5EF4-FFF2-40B4-BE49-F238E27FC236}">
                <a16:creationId xmlns:a16="http://schemas.microsoft.com/office/drawing/2014/main" id="{3E81616F-AF66-46D3-B914-CFEA760145FE}"/>
              </a:ext>
            </a:extLst>
          </p:cNvPr>
          <p:cNvCxnSpPr>
            <a:stCxn id="10" idx="3"/>
            <a:endCxn id="28" idx="1"/>
          </p:cNvCxnSpPr>
          <p:nvPr/>
        </p:nvCxnSpPr>
        <p:spPr>
          <a:xfrm>
            <a:off x="6684185" y="1934772"/>
            <a:ext cx="831845" cy="1414650"/>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402CDBD0-02A2-4334-98C2-8E3453A40897}"/>
              </a:ext>
            </a:extLst>
          </p:cNvPr>
          <p:cNvCxnSpPr>
            <a:stCxn id="16" idx="3"/>
            <a:endCxn id="31" idx="1"/>
          </p:cNvCxnSpPr>
          <p:nvPr/>
        </p:nvCxnSpPr>
        <p:spPr>
          <a:xfrm>
            <a:off x="6684185" y="3361953"/>
            <a:ext cx="856787" cy="1340737"/>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E7D6A509-3217-4862-916C-3450E7ACC2C9}"/>
              </a:ext>
            </a:extLst>
          </p:cNvPr>
          <p:cNvCxnSpPr>
            <a:stCxn id="28" idx="1"/>
            <a:endCxn id="19" idx="3"/>
          </p:cNvCxnSpPr>
          <p:nvPr/>
        </p:nvCxnSpPr>
        <p:spPr>
          <a:xfrm flipH="1">
            <a:off x="6684187" y="3349422"/>
            <a:ext cx="831843" cy="1338137"/>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1323D6FB-1078-4842-9077-9E466C7FA625}"/>
              </a:ext>
            </a:extLst>
          </p:cNvPr>
          <p:cNvCxnSpPr>
            <a:stCxn id="32" idx="2"/>
            <a:endCxn id="25" idx="3"/>
          </p:cNvCxnSpPr>
          <p:nvPr/>
        </p:nvCxnSpPr>
        <p:spPr>
          <a:xfrm flipH="1">
            <a:off x="6684185" y="5090283"/>
            <a:ext cx="1785700" cy="900964"/>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EFBC1190-7358-4B65-89D1-10EEC12DFE5E}"/>
              </a:ext>
            </a:extLst>
          </p:cNvPr>
          <p:cNvCxnSpPr>
            <a:stCxn id="22" idx="1"/>
            <a:endCxn id="25" idx="3"/>
          </p:cNvCxnSpPr>
          <p:nvPr/>
        </p:nvCxnSpPr>
        <p:spPr>
          <a:xfrm flipH="1" flipV="1">
            <a:off x="6684185" y="5991248"/>
            <a:ext cx="3173617" cy="31349"/>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4FCC5A5A-150F-4016-9EAA-E25CFC121DBD}"/>
              </a:ext>
            </a:extLst>
          </p:cNvPr>
          <p:cNvCxnSpPr>
            <a:stCxn id="13" idx="2"/>
            <a:endCxn id="23" idx="0"/>
          </p:cNvCxnSpPr>
          <p:nvPr/>
        </p:nvCxnSpPr>
        <p:spPr>
          <a:xfrm flipH="1">
            <a:off x="10786717" y="2233950"/>
            <a:ext cx="0" cy="3588591"/>
          </a:xfrm>
          <a:prstGeom prst="straightConnector1">
            <a:avLst/>
          </a:prstGeom>
          <a:ln algn="ctr" cap="flat" cmpd="sng" w="28575">
            <a:solidFill>
              <a:srgbClr val="333F50"/>
            </a:solidFill>
            <a:prstDash val="solid"/>
            <a:round/>
            <a:headEnd len="med" type="arrow" w="med"/>
            <a:tailEnd len="med" type="arrow" w="med"/>
          </a:ln>
        </p:spPr>
        <p:style>
          <a:lnRef idx="0">
            <a:scrgbClr b="0" g="0" r="0"/>
          </a:lnRef>
          <a:fillRef idx="0">
            <a:scrgbClr b="0" g="0" r="0"/>
          </a:fillRef>
          <a:effectRef idx="0">
            <a:scrgbClr b="0" g="0" r="0"/>
          </a:effectRef>
          <a:fontRef idx="minor">
            <a:schemeClr val="tx1"/>
          </a:fontRef>
        </p:style>
      </p:cxnSp>
      <p:cxnSp>
        <p:nvCxnSpPr>
          <p:cNvPr id="49" name="直接箭头连接符 48">
            <a:extLst>
              <a:ext uri="{FF2B5EF4-FFF2-40B4-BE49-F238E27FC236}">
                <a16:creationId xmlns:a16="http://schemas.microsoft.com/office/drawing/2014/main" id="{F167026B-692D-4D31-A553-6881713BC5B0}"/>
              </a:ext>
            </a:extLst>
          </p:cNvPr>
          <p:cNvCxnSpPr/>
          <p:nvPr/>
        </p:nvCxnSpPr>
        <p:spPr>
          <a:xfrm>
            <a:off x="3530980" y="3351997"/>
            <a:ext cx="1329860" cy="12531"/>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2EC9BC3D-4D11-45A1-AB41-0A439EE944BD}"/>
              </a:ext>
            </a:extLst>
          </p:cNvPr>
          <p:cNvCxnSpPr>
            <a:stCxn id="16" idx="1"/>
            <a:endCxn id="37" idx="3"/>
          </p:cNvCxnSpPr>
          <p:nvPr/>
        </p:nvCxnSpPr>
        <p:spPr>
          <a:xfrm flipH="1">
            <a:off x="3539574" y="3361953"/>
            <a:ext cx="1286782" cy="1370234"/>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0ED400A2-815D-4F64-8182-46FC28A16103}"/>
              </a:ext>
            </a:extLst>
          </p:cNvPr>
          <p:cNvCxnSpPr>
            <a:stCxn id="37" idx="3"/>
            <a:endCxn id="25" idx="1"/>
          </p:cNvCxnSpPr>
          <p:nvPr/>
        </p:nvCxnSpPr>
        <p:spPr>
          <a:xfrm>
            <a:off x="3539574" y="4732187"/>
            <a:ext cx="1286782" cy="1259061"/>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6120ACE4-7D4C-4B04-924F-53FA5C15C259}"/>
              </a:ext>
            </a:extLst>
          </p:cNvPr>
          <p:cNvGrpSpPr/>
          <p:nvPr/>
        </p:nvGrpSpPr>
        <p:grpSpPr>
          <a:xfrm>
            <a:off x="1167621" y="1898502"/>
            <a:ext cx="3803312" cy="4124094"/>
            <a:chOff x="542922" y="1373431"/>
            <a:chExt cx="3803312" cy="4124094"/>
          </a:xfrm>
        </p:grpSpPr>
        <p:cxnSp>
          <p:nvCxnSpPr>
            <p:cNvPr id="53" name="直接箭头连接符 52">
              <a:extLst>
                <a:ext uri="{FF2B5EF4-FFF2-40B4-BE49-F238E27FC236}">
                  <a16:creationId xmlns:a16="http://schemas.microsoft.com/office/drawing/2014/main" id="{3D2BEA22-AACD-4477-9639-051B4DE73DE7}"/>
                </a:ext>
              </a:extLst>
            </p:cNvPr>
            <p:cNvCxnSpPr/>
            <p:nvPr/>
          </p:nvCxnSpPr>
          <p:spPr>
            <a:xfrm flipV="1">
              <a:off x="542922" y="5481851"/>
              <a:ext cx="3658734" cy="15674"/>
            </a:xfrm>
            <a:prstGeom prst="straightConnector1">
              <a:avLst/>
            </a:prstGeom>
            <a:ln w="28575">
              <a:solidFill>
                <a:srgbClr val="333F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2D36619F-19DF-490D-84B7-B764857C7B81}"/>
                </a:ext>
              </a:extLst>
            </p:cNvPr>
            <p:cNvCxnSpPr/>
            <p:nvPr/>
          </p:nvCxnSpPr>
          <p:spPr>
            <a:xfrm flipH="1" flipV="1">
              <a:off x="687500" y="1375634"/>
              <a:ext cx="3658734" cy="36270"/>
            </a:xfrm>
            <a:prstGeom prst="line">
              <a:avLst/>
            </a:prstGeom>
            <a:ln w="28575">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9291000-45CD-4E39-A5B3-46E866C1623F}"/>
                </a:ext>
              </a:extLst>
            </p:cNvPr>
            <p:cNvCxnSpPr/>
            <p:nvPr/>
          </p:nvCxnSpPr>
          <p:spPr>
            <a:xfrm flipH="1">
              <a:off x="542923" y="1373431"/>
              <a:ext cx="0" cy="4069176"/>
            </a:xfrm>
            <a:prstGeom prst="line">
              <a:avLst/>
            </a:prstGeom>
            <a:ln w="28575">
              <a:solidFill>
                <a:srgbClr val="333F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65590213"/>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500" id="14"/>
                                        <p:tgtEl>
                                          <p:spTgt spid="9"/>
                                        </p:tgtEl>
                                      </p:cBhvr>
                                    </p:animEffect>
                                  </p:childTnLst>
                                </p:cTn>
                              </p:par>
                              <p:par>
                                <p:cTn fill="hold"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par>
                                <p:cTn fill="hold" id="18" nodeType="withEffect" presetClass="entr" presetID="10"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500" id="20"/>
                                        <p:tgtEl>
                                          <p:spTgt spid="15"/>
                                        </p:tgtEl>
                                      </p:cBhvr>
                                    </p:animEffect>
                                  </p:childTnLst>
                                </p:cTn>
                              </p:par>
                              <p:par>
                                <p:cTn fill="hold" id="21" nodeType="with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par>
                                <p:cTn fill="hold" id="24" nodeType="withEffect" presetClass="entr" presetID="10"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fade" transition="in">
                                      <p:cBhvr>
                                        <p:cTn dur="500" id="26"/>
                                        <p:tgtEl>
                                          <p:spTgt spid="21"/>
                                        </p:tgtEl>
                                      </p:cBhvr>
                                    </p:animEffect>
                                  </p:childTnLst>
                                </p:cTn>
                              </p:par>
                              <p:par>
                                <p:cTn fill="hold" id="27" nodeType="withEffect" presetClass="entr" presetID="10"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par>
                                <p:cTn fill="hold" id="30" nodeType="withEffect" presetClass="entr" presetID="10" presetSubtype="0">
                                  <p:stCondLst>
                                    <p:cond delay="0"/>
                                  </p:stCondLst>
                                  <p:childTnLst>
                                    <p:set>
                                      <p:cBhvr>
                                        <p:cTn dur="1" fill="hold" id="31">
                                          <p:stCondLst>
                                            <p:cond delay="0"/>
                                          </p:stCondLst>
                                        </p:cTn>
                                        <p:tgtEl>
                                          <p:spTgt spid="27"/>
                                        </p:tgtEl>
                                        <p:attrNameLst>
                                          <p:attrName>style.visibility</p:attrName>
                                        </p:attrNameLst>
                                      </p:cBhvr>
                                      <p:to>
                                        <p:strVal val="visible"/>
                                      </p:to>
                                    </p:set>
                                    <p:animEffect filter="fade" transition="in">
                                      <p:cBhvr>
                                        <p:cTn dur="500" id="32"/>
                                        <p:tgtEl>
                                          <p:spTgt spid="27"/>
                                        </p:tgtEl>
                                      </p:cBhvr>
                                    </p:animEffect>
                                  </p:childTnLst>
                                </p:cTn>
                              </p:par>
                              <p:par>
                                <p:cTn fill="hold" id="33" nodeType="withEffect" presetClass="entr" presetID="10" presetSubtype="0">
                                  <p:stCondLst>
                                    <p:cond delay="0"/>
                                  </p:stCondLst>
                                  <p:childTnLst>
                                    <p:set>
                                      <p:cBhvr>
                                        <p:cTn dur="1" fill="hold" id="34">
                                          <p:stCondLst>
                                            <p:cond delay="0"/>
                                          </p:stCondLst>
                                        </p:cTn>
                                        <p:tgtEl>
                                          <p:spTgt spid="30"/>
                                        </p:tgtEl>
                                        <p:attrNameLst>
                                          <p:attrName>style.visibility</p:attrName>
                                        </p:attrNameLst>
                                      </p:cBhvr>
                                      <p:to>
                                        <p:strVal val="visible"/>
                                      </p:to>
                                    </p:set>
                                    <p:animEffect filter="fade" transition="in">
                                      <p:cBhvr>
                                        <p:cTn dur="500" id="35"/>
                                        <p:tgtEl>
                                          <p:spTgt spid="30"/>
                                        </p:tgtEl>
                                      </p:cBhvr>
                                    </p:animEffect>
                                  </p:childTnLst>
                                </p:cTn>
                              </p:par>
                              <p:par>
                                <p:cTn fill="hold" id="36" nodeType="withEffect" presetClass="entr" presetID="10" presetSubtype="0">
                                  <p:stCondLst>
                                    <p:cond delay="0"/>
                                  </p:stCondLst>
                                  <p:childTnLst>
                                    <p:set>
                                      <p:cBhvr>
                                        <p:cTn dur="1" fill="hold" id="37">
                                          <p:stCondLst>
                                            <p:cond delay="0"/>
                                          </p:stCondLst>
                                        </p:cTn>
                                        <p:tgtEl>
                                          <p:spTgt spid="33"/>
                                        </p:tgtEl>
                                        <p:attrNameLst>
                                          <p:attrName>style.visibility</p:attrName>
                                        </p:attrNameLst>
                                      </p:cBhvr>
                                      <p:to>
                                        <p:strVal val="visible"/>
                                      </p:to>
                                    </p:set>
                                    <p:animEffect filter="fade" transition="in">
                                      <p:cBhvr>
                                        <p:cTn dur="500" id="38"/>
                                        <p:tgtEl>
                                          <p:spTgt spid="33"/>
                                        </p:tgtEl>
                                      </p:cBhvr>
                                    </p:animEffect>
                                  </p:childTnLst>
                                </p:cTn>
                              </p:par>
                              <p:par>
                                <p:cTn fill="hold" id="39" nodeType="withEffect" presetClass="entr" presetID="10" presetSubtype="0">
                                  <p:stCondLst>
                                    <p:cond delay="0"/>
                                  </p:stCondLst>
                                  <p:childTnLst>
                                    <p:set>
                                      <p:cBhvr>
                                        <p:cTn dur="1" fill="hold" id="40">
                                          <p:stCondLst>
                                            <p:cond delay="0"/>
                                          </p:stCondLst>
                                        </p:cTn>
                                        <p:tgtEl>
                                          <p:spTgt spid="36"/>
                                        </p:tgtEl>
                                        <p:attrNameLst>
                                          <p:attrName>style.visibility</p:attrName>
                                        </p:attrNameLst>
                                      </p:cBhvr>
                                      <p:to>
                                        <p:strVal val="visible"/>
                                      </p:to>
                                    </p:set>
                                    <p:animEffect filter="fade" transition="in">
                                      <p:cBhvr>
                                        <p:cTn dur="500" id="41"/>
                                        <p:tgtEl>
                                          <p:spTgt spid="36"/>
                                        </p:tgtEl>
                                      </p:cBhvr>
                                    </p:animEffect>
                                  </p:childTnLst>
                                </p:cTn>
                              </p:par>
                              <p:par>
                                <p:cTn fill="hold" id="42" nodeType="withEffect" presetClass="entr" presetID="10" presetSubtype="0">
                                  <p:stCondLst>
                                    <p:cond delay="0"/>
                                  </p:stCondLst>
                                  <p:childTnLst>
                                    <p:set>
                                      <p:cBhvr>
                                        <p:cTn dur="1" fill="hold" id="43">
                                          <p:stCondLst>
                                            <p:cond delay="0"/>
                                          </p:stCondLst>
                                        </p:cTn>
                                        <p:tgtEl>
                                          <p:spTgt spid="39"/>
                                        </p:tgtEl>
                                        <p:attrNameLst>
                                          <p:attrName>style.visibility</p:attrName>
                                        </p:attrNameLst>
                                      </p:cBhvr>
                                      <p:to>
                                        <p:strVal val="visible"/>
                                      </p:to>
                                    </p:set>
                                    <p:animEffect filter="fade" transition="in">
                                      <p:cBhvr>
                                        <p:cTn dur="500" id="44"/>
                                        <p:tgtEl>
                                          <p:spTgt spid="39"/>
                                        </p:tgtEl>
                                      </p:cBhvr>
                                    </p:animEffect>
                                  </p:childTnLst>
                                </p:cTn>
                              </p:par>
                              <p:par>
                                <p:cTn fill="hold" id="45" nodeType="withEffect" presetClass="entr" presetID="10" presetSubtype="0">
                                  <p:stCondLst>
                                    <p:cond delay="0"/>
                                  </p:stCondLst>
                                  <p:childTnLst>
                                    <p:set>
                                      <p:cBhvr>
                                        <p:cTn dur="1" fill="hold" id="46">
                                          <p:stCondLst>
                                            <p:cond delay="0"/>
                                          </p:stCondLst>
                                        </p:cTn>
                                        <p:tgtEl>
                                          <p:spTgt spid="40"/>
                                        </p:tgtEl>
                                        <p:attrNameLst>
                                          <p:attrName>style.visibility</p:attrName>
                                        </p:attrNameLst>
                                      </p:cBhvr>
                                      <p:to>
                                        <p:strVal val="visible"/>
                                      </p:to>
                                    </p:set>
                                    <p:animEffect filter="fade" transition="in">
                                      <p:cBhvr>
                                        <p:cTn dur="500" id="47"/>
                                        <p:tgtEl>
                                          <p:spTgt spid="40"/>
                                        </p:tgtEl>
                                      </p:cBhvr>
                                    </p:animEffect>
                                  </p:childTnLst>
                                </p:cTn>
                              </p:par>
                              <p:par>
                                <p:cTn fill="hold" id="48" nodeType="withEffect" presetClass="entr" presetID="10" presetSubtype="0">
                                  <p:stCondLst>
                                    <p:cond delay="0"/>
                                  </p:stCondLst>
                                  <p:childTnLst>
                                    <p:set>
                                      <p:cBhvr>
                                        <p:cTn dur="1" fill="hold" id="49">
                                          <p:stCondLst>
                                            <p:cond delay="0"/>
                                          </p:stCondLst>
                                        </p:cTn>
                                        <p:tgtEl>
                                          <p:spTgt spid="41"/>
                                        </p:tgtEl>
                                        <p:attrNameLst>
                                          <p:attrName>style.visibility</p:attrName>
                                        </p:attrNameLst>
                                      </p:cBhvr>
                                      <p:to>
                                        <p:strVal val="visible"/>
                                      </p:to>
                                    </p:set>
                                    <p:animEffect filter="fade" transition="in">
                                      <p:cBhvr>
                                        <p:cTn dur="500" id="50"/>
                                        <p:tgtEl>
                                          <p:spTgt spid="41"/>
                                        </p:tgtEl>
                                      </p:cBhvr>
                                    </p:animEffect>
                                  </p:childTnLst>
                                </p:cTn>
                              </p:par>
                              <p:par>
                                <p:cTn fill="hold" id="51" nodeType="withEffect" presetClass="entr" presetID="10" presetSubtype="0">
                                  <p:stCondLst>
                                    <p:cond delay="0"/>
                                  </p:stCondLst>
                                  <p:childTnLst>
                                    <p:set>
                                      <p:cBhvr>
                                        <p:cTn dur="1" fill="hold" id="52">
                                          <p:stCondLst>
                                            <p:cond delay="0"/>
                                          </p:stCondLst>
                                        </p:cTn>
                                        <p:tgtEl>
                                          <p:spTgt spid="42"/>
                                        </p:tgtEl>
                                        <p:attrNameLst>
                                          <p:attrName>style.visibility</p:attrName>
                                        </p:attrNameLst>
                                      </p:cBhvr>
                                      <p:to>
                                        <p:strVal val="visible"/>
                                      </p:to>
                                    </p:set>
                                    <p:animEffect filter="fade" transition="in">
                                      <p:cBhvr>
                                        <p:cTn dur="500" id="53"/>
                                        <p:tgtEl>
                                          <p:spTgt spid="42"/>
                                        </p:tgtEl>
                                      </p:cBhvr>
                                    </p:animEffect>
                                  </p:childTnLst>
                                </p:cTn>
                              </p:par>
                              <p:par>
                                <p:cTn fill="hold" id="54" nodeType="withEffect" presetClass="entr" presetID="10" presetSubtype="0">
                                  <p:stCondLst>
                                    <p:cond delay="0"/>
                                  </p:stCondLst>
                                  <p:childTnLst>
                                    <p:set>
                                      <p:cBhvr>
                                        <p:cTn dur="1" fill="hold" id="55">
                                          <p:stCondLst>
                                            <p:cond delay="0"/>
                                          </p:stCondLst>
                                        </p:cTn>
                                        <p:tgtEl>
                                          <p:spTgt spid="43"/>
                                        </p:tgtEl>
                                        <p:attrNameLst>
                                          <p:attrName>style.visibility</p:attrName>
                                        </p:attrNameLst>
                                      </p:cBhvr>
                                      <p:to>
                                        <p:strVal val="visible"/>
                                      </p:to>
                                    </p:set>
                                    <p:animEffect filter="fade" transition="in">
                                      <p:cBhvr>
                                        <p:cTn dur="500" id="56"/>
                                        <p:tgtEl>
                                          <p:spTgt spid="43"/>
                                        </p:tgtEl>
                                      </p:cBhvr>
                                    </p:animEffect>
                                  </p:childTnLst>
                                </p:cTn>
                              </p:par>
                              <p:par>
                                <p:cTn fill="hold" id="57" nodeType="withEffect" presetClass="entr" presetID="10" presetSubtype="0">
                                  <p:stCondLst>
                                    <p:cond delay="0"/>
                                  </p:stCondLst>
                                  <p:childTnLst>
                                    <p:set>
                                      <p:cBhvr>
                                        <p:cTn dur="1" fill="hold" id="58">
                                          <p:stCondLst>
                                            <p:cond delay="0"/>
                                          </p:stCondLst>
                                        </p:cTn>
                                        <p:tgtEl>
                                          <p:spTgt spid="44"/>
                                        </p:tgtEl>
                                        <p:attrNameLst>
                                          <p:attrName>style.visibility</p:attrName>
                                        </p:attrNameLst>
                                      </p:cBhvr>
                                      <p:to>
                                        <p:strVal val="visible"/>
                                      </p:to>
                                    </p:set>
                                    <p:animEffect filter="fade" transition="in">
                                      <p:cBhvr>
                                        <p:cTn dur="500" id="59"/>
                                        <p:tgtEl>
                                          <p:spTgt spid="44"/>
                                        </p:tgtEl>
                                      </p:cBhvr>
                                    </p:animEffect>
                                  </p:childTnLst>
                                </p:cTn>
                              </p:par>
                              <p:par>
                                <p:cTn fill="hold" id="60" nodeType="withEffect" presetClass="entr" presetID="10" presetSubtype="0">
                                  <p:stCondLst>
                                    <p:cond delay="0"/>
                                  </p:stCondLst>
                                  <p:childTnLst>
                                    <p:set>
                                      <p:cBhvr>
                                        <p:cTn dur="1" fill="hold" id="61">
                                          <p:stCondLst>
                                            <p:cond delay="0"/>
                                          </p:stCondLst>
                                        </p:cTn>
                                        <p:tgtEl>
                                          <p:spTgt spid="45"/>
                                        </p:tgtEl>
                                        <p:attrNameLst>
                                          <p:attrName>style.visibility</p:attrName>
                                        </p:attrNameLst>
                                      </p:cBhvr>
                                      <p:to>
                                        <p:strVal val="visible"/>
                                      </p:to>
                                    </p:set>
                                    <p:animEffect filter="fade" transition="in">
                                      <p:cBhvr>
                                        <p:cTn dur="500" id="62"/>
                                        <p:tgtEl>
                                          <p:spTgt spid="45"/>
                                        </p:tgtEl>
                                      </p:cBhvr>
                                    </p:animEffect>
                                  </p:childTnLst>
                                </p:cTn>
                              </p:par>
                              <p:par>
                                <p:cTn fill="hold" id="63" nodeType="withEffect" presetClass="entr" presetID="10" presetSubtype="0">
                                  <p:stCondLst>
                                    <p:cond delay="0"/>
                                  </p:stCondLst>
                                  <p:childTnLst>
                                    <p:set>
                                      <p:cBhvr>
                                        <p:cTn dur="1" fill="hold" id="64">
                                          <p:stCondLst>
                                            <p:cond delay="0"/>
                                          </p:stCondLst>
                                        </p:cTn>
                                        <p:tgtEl>
                                          <p:spTgt spid="46"/>
                                        </p:tgtEl>
                                        <p:attrNameLst>
                                          <p:attrName>style.visibility</p:attrName>
                                        </p:attrNameLst>
                                      </p:cBhvr>
                                      <p:to>
                                        <p:strVal val="visible"/>
                                      </p:to>
                                    </p:set>
                                    <p:animEffect filter="fade" transition="in">
                                      <p:cBhvr>
                                        <p:cTn dur="500" id="65"/>
                                        <p:tgtEl>
                                          <p:spTgt spid="46"/>
                                        </p:tgtEl>
                                      </p:cBhvr>
                                    </p:animEffect>
                                  </p:childTnLst>
                                </p:cTn>
                              </p:par>
                              <p:par>
                                <p:cTn fill="hold" id="66" nodeType="withEffect" presetClass="entr" presetID="10" presetSubtype="0">
                                  <p:stCondLst>
                                    <p:cond delay="0"/>
                                  </p:stCondLst>
                                  <p:childTnLst>
                                    <p:set>
                                      <p:cBhvr>
                                        <p:cTn dur="1" fill="hold" id="67">
                                          <p:stCondLst>
                                            <p:cond delay="0"/>
                                          </p:stCondLst>
                                        </p:cTn>
                                        <p:tgtEl>
                                          <p:spTgt spid="47"/>
                                        </p:tgtEl>
                                        <p:attrNameLst>
                                          <p:attrName>style.visibility</p:attrName>
                                        </p:attrNameLst>
                                      </p:cBhvr>
                                      <p:to>
                                        <p:strVal val="visible"/>
                                      </p:to>
                                    </p:set>
                                    <p:animEffect filter="fade" transition="in">
                                      <p:cBhvr>
                                        <p:cTn dur="500" id="68"/>
                                        <p:tgtEl>
                                          <p:spTgt spid="47"/>
                                        </p:tgtEl>
                                      </p:cBhvr>
                                    </p:animEffect>
                                  </p:childTnLst>
                                </p:cTn>
                              </p:par>
                              <p:par>
                                <p:cTn fill="hold" id="69" nodeType="withEffect" presetClass="entr" presetID="10" presetSubtype="0">
                                  <p:stCondLst>
                                    <p:cond delay="0"/>
                                  </p:stCondLst>
                                  <p:childTnLst>
                                    <p:set>
                                      <p:cBhvr>
                                        <p:cTn dur="1" fill="hold" id="70">
                                          <p:stCondLst>
                                            <p:cond delay="0"/>
                                          </p:stCondLst>
                                        </p:cTn>
                                        <p:tgtEl>
                                          <p:spTgt spid="48"/>
                                        </p:tgtEl>
                                        <p:attrNameLst>
                                          <p:attrName>style.visibility</p:attrName>
                                        </p:attrNameLst>
                                      </p:cBhvr>
                                      <p:to>
                                        <p:strVal val="visible"/>
                                      </p:to>
                                    </p:set>
                                    <p:animEffect filter="fade" transition="in">
                                      <p:cBhvr>
                                        <p:cTn dur="500" id="71"/>
                                        <p:tgtEl>
                                          <p:spTgt spid="48"/>
                                        </p:tgtEl>
                                      </p:cBhvr>
                                    </p:animEffect>
                                  </p:childTnLst>
                                </p:cTn>
                              </p:par>
                              <p:par>
                                <p:cTn fill="hold" id="72" nodeType="withEffect" presetClass="entr" presetID="10" presetSubtype="0">
                                  <p:stCondLst>
                                    <p:cond delay="0"/>
                                  </p:stCondLst>
                                  <p:childTnLst>
                                    <p:set>
                                      <p:cBhvr>
                                        <p:cTn dur="1" fill="hold" id="73">
                                          <p:stCondLst>
                                            <p:cond delay="0"/>
                                          </p:stCondLst>
                                        </p:cTn>
                                        <p:tgtEl>
                                          <p:spTgt spid="49"/>
                                        </p:tgtEl>
                                        <p:attrNameLst>
                                          <p:attrName>style.visibility</p:attrName>
                                        </p:attrNameLst>
                                      </p:cBhvr>
                                      <p:to>
                                        <p:strVal val="visible"/>
                                      </p:to>
                                    </p:set>
                                    <p:animEffect filter="fade" transition="in">
                                      <p:cBhvr>
                                        <p:cTn dur="500" id="74"/>
                                        <p:tgtEl>
                                          <p:spTgt spid="49"/>
                                        </p:tgtEl>
                                      </p:cBhvr>
                                    </p:animEffect>
                                  </p:childTnLst>
                                </p:cTn>
                              </p:par>
                              <p:par>
                                <p:cTn fill="hold" id="75" nodeType="withEffect" presetClass="entr" presetID="10" presetSubtype="0">
                                  <p:stCondLst>
                                    <p:cond delay="0"/>
                                  </p:stCondLst>
                                  <p:childTnLst>
                                    <p:set>
                                      <p:cBhvr>
                                        <p:cTn dur="1" fill="hold" id="76">
                                          <p:stCondLst>
                                            <p:cond delay="0"/>
                                          </p:stCondLst>
                                        </p:cTn>
                                        <p:tgtEl>
                                          <p:spTgt spid="50"/>
                                        </p:tgtEl>
                                        <p:attrNameLst>
                                          <p:attrName>style.visibility</p:attrName>
                                        </p:attrNameLst>
                                      </p:cBhvr>
                                      <p:to>
                                        <p:strVal val="visible"/>
                                      </p:to>
                                    </p:set>
                                    <p:animEffect filter="fade" transition="in">
                                      <p:cBhvr>
                                        <p:cTn dur="500" id="77"/>
                                        <p:tgtEl>
                                          <p:spTgt spid="50"/>
                                        </p:tgtEl>
                                      </p:cBhvr>
                                    </p:animEffect>
                                  </p:childTnLst>
                                </p:cTn>
                              </p:par>
                              <p:par>
                                <p:cTn fill="hold" id="78" nodeType="withEffect" presetClass="entr" presetID="10" presetSubtype="0">
                                  <p:stCondLst>
                                    <p:cond delay="0"/>
                                  </p:stCondLst>
                                  <p:childTnLst>
                                    <p:set>
                                      <p:cBhvr>
                                        <p:cTn dur="1" fill="hold" id="79">
                                          <p:stCondLst>
                                            <p:cond delay="0"/>
                                          </p:stCondLst>
                                        </p:cTn>
                                        <p:tgtEl>
                                          <p:spTgt spid="51"/>
                                        </p:tgtEl>
                                        <p:attrNameLst>
                                          <p:attrName>style.visibility</p:attrName>
                                        </p:attrNameLst>
                                      </p:cBhvr>
                                      <p:to>
                                        <p:strVal val="visible"/>
                                      </p:to>
                                    </p:set>
                                    <p:animEffect filter="fade" transition="in">
                                      <p:cBhvr>
                                        <p:cTn dur="500" id="80"/>
                                        <p:tgtEl>
                                          <p:spTgt spid="51"/>
                                        </p:tgtEl>
                                      </p:cBhvr>
                                    </p:animEffect>
                                  </p:childTnLst>
                                </p:cTn>
                              </p:par>
                              <p:par>
                                <p:cTn fill="hold" id="81" nodeType="withEffect" presetClass="entr" presetID="10" presetSubtype="0">
                                  <p:stCondLst>
                                    <p:cond delay="0"/>
                                  </p:stCondLst>
                                  <p:childTnLst>
                                    <p:set>
                                      <p:cBhvr>
                                        <p:cTn dur="1" fill="hold" id="82">
                                          <p:stCondLst>
                                            <p:cond delay="0"/>
                                          </p:stCondLst>
                                        </p:cTn>
                                        <p:tgtEl>
                                          <p:spTgt spid="52"/>
                                        </p:tgtEl>
                                        <p:attrNameLst>
                                          <p:attrName>style.visibility</p:attrName>
                                        </p:attrNameLst>
                                      </p:cBhvr>
                                      <p:to>
                                        <p:strVal val="visible"/>
                                      </p:to>
                                    </p:set>
                                    <p:animEffect filter="fade" transition="in">
                                      <p:cBhvr>
                                        <p:cTn dur="500" id="83"/>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CEF194A5-05DD-49F3-9D21-BC6E0A7BDBA6}"/>
              </a:ext>
            </a:extLst>
          </p:cNvPr>
          <p:cNvSpPr txBox="1"/>
          <p:nvPr/>
        </p:nvSpPr>
        <p:spPr>
          <a:xfrm>
            <a:off x="4629428" y="1590253"/>
            <a:ext cx="2933144" cy="39624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lang="zh-CN">
                <a:solidFill>
                  <a:schemeClr val="tx1">
                    <a:lumMod val="85000"/>
                    <a:lumOff val="15000"/>
                  </a:schemeClr>
                </a:solidFill>
                <a:latin typeface="+mn-lt"/>
                <a:ea typeface="+mn-ea"/>
                <a:cs typeface="+mn-ea"/>
                <a:sym typeface="+mn-lt"/>
              </a:rPr>
              <a:t>销售预算包括什么？</a:t>
            </a:r>
          </a:p>
        </p:txBody>
      </p:sp>
      <p:sp>
        <p:nvSpPr>
          <p:cNvPr id="10" name="文本框 9">
            <a:extLst>
              <a:ext uri="{FF2B5EF4-FFF2-40B4-BE49-F238E27FC236}">
                <a16:creationId xmlns:a16="http://schemas.microsoft.com/office/drawing/2014/main" id="{E0B41093-E715-47F8-A570-F15FCE757AC5}"/>
              </a:ext>
            </a:extLst>
          </p:cNvPr>
          <p:cNvSpPr txBox="1"/>
          <p:nvPr/>
        </p:nvSpPr>
        <p:spPr>
          <a:xfrm>
            <a:off x="2971800" y="2069925"/>
            <a:ext cx="6248400" cy="335280"/>
          </a:xfrm>
          <a:prstGeom prst="rect">
            <a:avLst/>
          </a:prstGeom>
          <a:noFill/>
        </p:spPr>
        <p:txBody>
          <a:bodyPr wrap="square">
            <a:spAutoFit/>
          </a:bodyPr>
          <a:lstStyle/>
          <a:p>
            <a:pPr algn="ctr"/>
            <a:r>
              <a:rPr altLang="en-US" lang="zh-CN" sz="1600">
                <a:solidFill>
                  <a:schemeClr val="tx1">
                    <a:lumMod val="85000"/>
                    <a:lumOff val="15000"/>
                  </a:schemeClr>
                </a:solidFill>
                <a:cs typeface="+mn-ea"/>
                <a:sym typeface="+mn-lt"/>
              </a:rPr>
              <a:t>（建议：尽量明细，客观可行）</a:t>
            </a:r>
          </a:p>
        </p:txBody>
      </p:sp>
      <p:sp>
        <p:nvSpPr>
          <p:cNvPr id="11" name="矩形 10">
            <a:extLst>
              <a:ext uri="{FF2B5EF4-FFF2-40B4-BE49-F238E27FC236}">
                <a16:creationId xmlns:a16="http://schemas.microsoft.com/office/drawing/2014/main" id="{BEB7265E-108E-4074-BB52-0031F8EBD4B6}"/>
              </a:ext>
            </a:extLst>
          </p:cNvPr>
          <p:cNvSpPr/>
          <p:nvPr/>
        </p:nvSpPr>
        <p:spPr>
          <a:xfrm>
            <a:off x="958320" y="5157076"/>
            <a:ext cx="3322381" cy="725424"/>
          </a:xfrm>
          <a:prstGeom prst="rect">
            <a:avLst/>
          </a:prstGeom>
        </p:spPr>
        <p:txBody>
          <a:bodyPr wrap="square">
            <a:spAutoFit/>
          </a:bodyPr>
          <a:lstStyle/>
          <a:p>
            <a:pPr algn="r">
              <a:lnSpc>
                <a:spcPct val="130000"/>
              </a:lnSpc>
            </a:pPr>
            <a:r>
              <a:rPr altLang="en-US" lang="zh-CN" sz="1600">
                <a:solidFill>
                  <a:schemeClr val="tx1">
                    <a:lumMod val="85000"/>
                    <a:lumOff val="15000"/>
                  </a:schemeClr>
                </a:solidFill>
                <a:cs typeface="+mn-ea"/>
                <a:sym typeface="+mn-lt"/>
              </a:rPr>
              <a:t>通常由销售部负责，财务部需要提供在财务角度上的意见</a:t>
            </a:r>
          </a:p>
        </p:txBody>
      </p:sp>
      <p:sp>
        <p:nvSpPr>
          <p:cNvPr id="12" name="文本框 11">
            <a:extLst>
              <a:ext uri="{FF2B5EF4-FFF2-40B4-BE49-F238E27FC236}">
                <a16:creationId xmlns:a16="http://schemas.microsoft.com/office/drawing/2014/main" id="{90217EAD-05F6-4E5B-8227-7648F095338A}"/>
              </a:ext>
            </a:extLst>
          </p:cNvPr>
          <p:cNvSpPr txBox="1"/>
          <p:nvPr/>
        </p:nvSpPr>
        <p:spPr>
          <a:xfrm>
            <a:off x="7805089" y="3329827"/>
            <a:ext cx="3477880" cy="725424"/>
          </a:xfrm>
          <a:prstGeom prst="rect">
            <a:avLst/>
          </a:prstGeom>
          <a:noFill/>
        </p:spPr>
        <p:txBody>
          <a:bodyPr wrap="square">
            <a:spAutoFit/>
          </a:bodyPr>
          <a:lstStyle/>
          <a:p>
            <a:pPr>
              <a:lnSpc>
                <a:spcPct val="130000"/>
              </a:lnSpc>
            </a:pPr>
            <a:r>
              <a:rPr altLang="en-US" lang="zh-CN" sz="1600">
                <a:solidFill>
                  <a:schemeClr val="tx1">
                    <a:lumMod val="85000"/>
                    <a:lumOff val="15000"/>
                  </a:schemeClr>
                </a:solidFill>
                <a:cs typeface="+mn-ea"/>
                <a:sym typeface="+mn-lt"/>
              </a:rPr>
              <a:t>准确的销售收入预测是一-个好的年度财务预算的关键</a:t>
            </a:r>
          </a:p>
        </p:txBody>
      </p:sp>
      <p:sp>
        <p:nvSpPr>
          <p:cNvPr id="13" name="文本框 12">
            <a:extLst>
              <a:ext uri="{FF2B5EF4-FFF2-40B4-BE49-F238E27FC236}">
                <a16:creationId xmlns:a16="http://schemas.microsoft.com/office/drawing/2014/main" id="{8A344FA4-E7AC-4603-975C-2B250E33952A}"/>
              </a:ext>
            </a:extLst>
          </p:cNvPr>
          <p:cNvSpPr txBox="1"/>
          <p:nvPr/>
        </p:nvSpPr>
        <p:spPr>
          <a:xfrm>
            <a:off x="7805093" y="4884314"/>
            <a:ext cx="1071004" cy="365760"/>
          </a:xfrm>
          <a:prstGeom prst="rect">
            <a:avLst/>
          </a:prstGeom>
          <a:noFill/>
        </p:spPr>
        <p:txBody>
          <a:bodyPr wrap="square">
            <a:spAutoFit/>
          </a:bodyPr>
          <a:lstStyle/>
          <a:p>
            <a:r>
              <a:rPr altLang="en-US" b="1" lang="zh-CN">
                <a:solidFill>
                  <a:schemeClr val="tx1">
                    <a:lumMod val="85000"/>
                    <a:lumOff val="15000"/>
                  </a:schemeClr>
                </a:solidFill>
                <a:cs typeface="+mn-ea"/>
                <a:sym typeface="+mn-lt"/>
              </a:rPr>
              <a:t>第二点</a:t>
            </a:r>
          </a:p>
        </p:txBody>
      </p:sp>
      <p:sp>
        <p:nvSpPr>
          <p:cNvPr id="14" name="文本框 13">
            <a:extLst>
              <a:ext uri="{FF2B5EF4-FFF2-40B4-BE49-F238E27FC236}">
                <a16:creationId xmlns:a16="http://schemas.microsoft.com/office/drawing/2014/main" id="{F18C8BE5-519E-46A1-B67A-D517BDFE5429}"/>
              </a:ext>
            </a:extLst>
          </p:cNvPr>
          <p:cNvSpPr txBox="1"/>
          <p:nvPr/>
        </p:nvSpPr>
        <p:spPr>
          <a:xfrm>
            <a:off x="7805093" y="2964520"/>
            <a:ext cx="1071004" cy="365760"/>
          </a:xfrm>
          <a:prstGeom prst="rect">
            <a:avLst/>
          </a:prstGeom>
          <a:noFill/>
        </p:spPr>
        <p:txBody>
          <a:bodyPr wrap="square">
            <a:spAutoFit/>
          </a:bodyPr>
          <a:lstStyle/>
          <a:p>
            <a:r>
              <a:rPr altLang="en-US" b="1" lang="zh-CN">
                <a:solidFill>
                  <a:schemeClr val="tx1">
                    <a:lumMod val="85000"/>
                    <a:lumOff val="15000"/>
                  </a:schemeClr>
                </a:solidFill>
                <a:cs typeface="+mn-ea"/>
                <a:sym typeface="+mn-lt"/>
              </a:rPr>
              <a:t>第一点</a:t>
            </a:r>
          </a:p>
        </p:txBody>
      </p:sp>
      <p:sp>
        <p:nvSpPr>
          <p:cNvPr id="15" name="文本框 14">
            <a:extLst>
              <a:ext uri="{FF2B5EF4-FFF2-40B4-BE49-F238E27FC236}">
                <a16:creationId xmlns:a16="http://schemas.microsoft.com/office/drawing/2014/main" id="{035012E3-3507-4021-B4B7-2B3547FFEC8D}"/>
              </a:ext>
            </a:extLst>
          </p:cNvPr>
          <p:cNvSpPr txBox="1"/>
          <p:nvPr/>
        </p:nvSpPr>
        <p:spPr>
          <a:xfrm>
            <a:off x="7854987" y="5231178"/>
            <a:ext cx="3477880" cy="725424"/>
          </a:xfrm>
          <a:prstGeom prst="rect">
            <a:avLst/>
          </a:prstGeom>
          <a:noFill/>
        </p:spPr>
        <p:txBody>
          <a:bodyPr wrap="square">
            <a:spAutoFit/>
          </a:bodyPr>
          <a:lstStyle/>
          <a:p>
            <a:pPr>
              <a:lnSpc>
                <a:spcPct val="130000"/>
              </a:lnSpc>
            </a:pPr>
            <a:r>
              <a:rPr altLang="en-US" lang="zh-CN" sz="1600">
                <a:solidFill>
                  <a:schemeClr val="tx1">
                    <a:lumMod val="85000"/>
                    <a:lumOff val="15000"/>
                  </a:schemeClr>
                </a:solidFill>
                <a:cs typeface="+mn-ea"/>
                <a:sym typeface="+mn-lt"/>
              </a:rPr>
              <a:t>主要依赖于销售和市场部i门]的专业知识和判断</a:t>
            </a:r>
          </a:p>
        </p:txBody>
      </p:sp>
      <p:sp>
        <p:nvSpPr>
          <p:cNvPr id="16" name="文本框 15">
            <a:extLst>
              <a:ext uri="{FF2B5EF4-FFF2-40B4-BE49-F238E27FC236}">
                <a16:creationId xmlns:a16="http://schemas.microsoft.com/office/drawing/2014/main" id="{860375A8-2D8F-4702-BC47-5A9D422F2404}"/>
              </a:ext>
            </a:extLst>
          </p:cNvPr>
          <p:cNvSpPr txBox="1"/>
          <p:nvPr/>
        </p:nvSpPr>
        <p:spPr>
          <a:xfrm>
            <a:off x="1727557" y="2981247"/>
            <a:ext cx="2573295" cy="365760"/>
          </a:xfrm>
          <a:prstGeom prst="rect">
            <a:avLst/>
          </a:prstGeom>
          <a:noFill/>
        </p:spPr>
        <p:txBody>
          <a:bodyPr wrap="square">
            <a:spAutoFit/>
          </a:bodyPr>
          <a:lstStyle/>
          <a:p>
            <a:pPr algn="r"/>
            <a:r>
              <a:rPr altLang="en-US" b="1" lang="zh-CN">
                <a:solidFill>
                  <a:schemeClr val="tx1">
                    <a:lumMod val="85000"/>
                    <a:lumOff val="15000"/>
                  </a:schemeClr>
                </a:solidFill>
                <a:cs typeface="+mn-ea"/>
                <a:sym typeface="+mn-lt"/>
              </a:rPr>
              <a:t>第三点</a:t>
            </a:r>
          </a:p>
        </p:txBody>
      </p:sp>
      <p:sp>
        <p:nvSpPr>
          <p:cNvPr id="17" name="文本框 16">
            <a:extLst>
              <a:ext uri="{FF2B5EF4-FFF2-40B4-BE49-F238E27FC236}">
                <a16:creationId xmlns:a16="http://schemas.microsoft.com/office/drawing/2014/main" id="{43B904CD-3A85-419B-AA30-55592549C7C9}"/>
              </a:ext>
            </a:extLst>
          </p:cNvPr>
          <p:cNvSpPr txBox="1"/>
          <p:nvPr/>
        </p:nvSpPr>
        <p:spPr>
          <a:xfrm>
            <a:off x="1117904" y="3337104"/>
            <a:ext cx="3219108" cy="725424"/>
          </a:xfrm>
          <a:prstGeom prst="rect">
            <a:avLst/>
          </a:prstGeom>
          <a:noFill/>
        </p:spPr>
        <p:txBody>
          <a:bodyPr wrap="square">
            <a:spAutoFit/>
          </a:bodyPr>
          <a:lstStyle/>
          <a:p>
            <a:pPr algn="r">
              <a:lnSpc>
                <a:spcPct val="130000"/>
              </a:lnSpc>
            </a:pPr>
            <a:r>
              <a:rPr altLang="en-US" lang="zh-CN" sz="1600">
                <a:solidFill>
                  <a:schemeClr val="tx1">
                    <a:lumMod val="85000"/>
                    <a:lumOff val="15000"/>
                  </a:schemeClr>
                </a:solidFill>
                <a:cs typeface="+mn-ea"/>
                <a:sym typeface="+mn-lt"/>
              </a:rPr>
              <a:t>有信誉的第三方的市场调查和分析有很高的参考价值</a:t>
            </a:r>
          </a:p>
        </p:txBody>
      </p:sp>
      <p:sp>
        <p:nvSpPr>
          <p:cNvPr id="18" name="文本框 17">
            <a:extLst>
              <a:ext uri="{FF2B5EF4-FFF2-40B4-BE49-F238E27FC236}">
                <a16:creationId xmlns:a16="http://schemas.microsoft.com/office/drawing/2014/main" id="{5C0B26F6-C7F6-4824-B18F-E7D56C9366B5}"/>
              </a:ext>
            </a:extLst>
          </p:cNvPr>
          <p:cNvSpPr txBox="1"/>
          <p:nvPr/>
        </p:nvSpPr>
        <p:spPr>
          <a:xfrm>
            <a:off x="3299796" y="4781428"/>
            <a:ext cx="1001056" cy="365760"/>
          </a:xfrm>
          <a:prstGeom prst="rect">
            <a:avLst/>
          </a:prstGeom>
          <a:noFill/>
        </p:spPr>
        <p:txBody>
          <a:bodyPr wrap="square">
            <a:spAutoFit/>
          </a:bodyPr>
          <a:lstStyle/>
          <a:p>
            <a:pPr algn="r"/>
            <a:r>
              <a:rPr altLang="en-US" b="1" lang="zh-CN">
                <a:solidFill>
                  <a:schemeClr val="tx1">
                    <a:lumMod val="85000"/>
                    <a:lumOff val="15000"/>
                  </a:schemeClr>
                </a:solidFill>
                <a:cs typeface="+mn-ea"/>
                <a:sym typeface="+mn-lt"/>
              </a:rPr>
              <a:t>第四点</a:t>
            </a:r>
          </a:p>
        </p:txBody>
      </p:sp>
      <p:pic>
        <p:nvPicPr>
          <p:cNvPr id="3" name="图片 2">
            <a:extLst>
              <a:ext uri="{FF2B5EF4-FFF2-40B4-BE49-F238E27FC236}">
                <a16:creationId xmlns:a16="http://schemas.microsoft.com/office/drawing/2014/main" id="{6522A6C9-6A71-440E-B6CC-F9EB5B062520}"/>
              </a:ext>
            </a:extLst>
          </p:cNvPr>
          <p:cNvPicPr>
            <a:picLocks noChangeAspect="1"/>
          </p:cNvPicPr>
          <p:nvPr/>
        </p:nvPicPr>
        <p:blipFill>
          <a:blip r:embed="rId2">
            <a:extLst>
              <a:ext uri="{28A0092B-C50C-407E-A947-70E740481C1C}">
                <a14:useLocalDpi val="0"/>
              </a:ext>
            </a:extLst>
          </a:blip>
          <a:srcRect l="21906" r="21906"/>
          <a:stretch>
            <a:fillRect/>
          </a:stretch>
        </p:blipFill>
        <p:spPr>
          <a:xfrm>
            <a:off x="4663719" y="3149186"/>
            <a:ext cx="2808252" cy="2808252"/>
          </a:xfrm>
          <a:prstGeom prst="ellipse">
            <a:avLst/>
          </a:prstGeom>
        </p:spPr>
      </p:pic>
    </p:spTree>
    <p:extLst>
      <p:ext uri="{BB962C8B-B14F-4D97-AF65-F5344CB8AC3E}">
        <p14:creationId val="3599610340"/>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par>
                                <p:cTn fill="hold" grpId="0" id="17" nodeType="with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anim calcmode="lin" valueType="num">
                                      <p:cBhvr>
                                        <p:cTn dur="500" fill="hold" id="26"/>
                                        <p:tgtEl>
                                          <p:spTgt spid="14"/>
                                        </p:tgtEl>
                                        <p:attrNameLst>
                                          <p:attrName>ppt_x</p:attrName>
                                        </p:attrNameLst>
                                      </p:cBhvr>
                                      <p:tavLst>
                                        <p:tav tm="0">
                                          <p:val>
                                            <p:strVal val="#ppt_x"/>
                                          </p:val>
                                        </p:tav>
                                        <p:tav tm="100000">
                                          <p:val>
                                            <p:strVal val="#ppt_x"/>
                                          </p:val>
                                        </p:tav>
                                      </p:tavLst>
                                    </p:anim>
                                    <p:anim calcmode="lin" valueType="num">
                                      <p:cBhvr>
                                        <p:cTn dur="5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00" id="31"/>
                                        <p:tgtEl>
                                          <p:spTgt spid="12"/>
                                        </p:tgtEl>
                                      </p:cBhvr>
                                    </p:animEffect>
                                    <p:anim calcmode="lin" valueType="num">
                                      <p:cBhvr>
                                        <p:cTn dur="500" fill="hold" id="32"/>
                                        <p:tgtEl>
                                          <p:spTgt spid="12"/>
                                        </p:tgtEl>
                                        <p:attrNameLst>
                                          <p:attrName>ppt_x</p:attrName>
                                        </p:attrNameLst>
                                      </p:cBhvr>
                                      <p:tavLst>
                                        <p:tav tm="0">
                                          <p:val>
                                            <p:strVal val="#ppt_x"/>
                                          </p:val>
                                        </p:tav>
                                        <p:tav tm="100000">
                                          <p:val>
                                            <p:strVal val="#ppt_x"/>
                                          </p:val>
                                        </p:tav>
                                      </p:tavLst>
                                    </p:anim>
                                    <p:anim calcmode="lin" valueType="num">
                                      <p:cBhvr>
                                        <p:cTn dur="500" fill="hold" id="3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anim calcmode="lin" valueType="num">
                                      <p:cBhvr>
                                        <p:cTn dur="500" fill="hold" id="39"/>
                                        <p:tgtEl>
                                          <p:spTgt spid="13"/>
                                        </p:tgtEl>
                                        <p:attrNameLst>
                                          <p:attrName>ppt_x</p:attrName>
                                        </p:attrNameLst>
                                      </p:cBhvr>
                                      <p:tavLst>
                                        <p:tav tm="0">
                                          <p:val>
                                            <p:strVal val="#ppt_x"/>
                                          </p:val>
                                        </p:tav>
                                        <p:tav tm="100000">
                                          <p:val>
                                            <p:strVal val="#ppt_x"/>
                                          </p:val>
                                        </p:tav>
                                      </p:tavLst>
                                    </p:anim>
                                    <p:anim calcmode="lin" valueType="num">
                                      <p:cBhvr>
                                        <p:cTn dur="5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500" id="43"/>
                                        <p:tgtEl>
                                          <p:spTgt spid="15"/>
                                        </p:tgtEl>
                                      </p:cBhvr>
                                    </p:animEffect>
                                    <p:anim calcmode="lin" valueType="num">
                                      <p:cBhvr>
                                        <p:cTn dur="500" fill="hold" id="44"/>
                                        <p:tgtEl>
                                          <p:spTgt spid="15"/>
                                        </p:tgtEl>
                                        <p:attrNameLst>
                                          <p:attrName>ppt_x</p:attrName>
                                        </p:attrNameLst>
                                      </p:cBhvr>
                                      <p:tavLst>
                                        <p:tav tm="0">
                                          <p:val>
                                            <p:strVal val="#ppt_x"/>
                                          </p:val>
                                        </p:tav>
                                        <p:tav tm="100000">
                                          <p:val>
                                            <p:strVal val="#ppt_x"/>
                                          </p:val>
                                        </p:tav>
                                      </p:tavLst>
                                    </p:anim>
                                    <p:anim calcmode="lin" valueType="num">
                                      <p:cBhvr>
                                        <p:cTn dur="500" fill="hold" id="45"/>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16"/>
                                        </p:tgtEl>
                                        <p:attrNameLst>
                                          <p:attrName>style.visibility</p:attrName>
                                        </p:attrNameLst>
                                      </p:cBhvr>
                                      <p:to>
                                        <p:strVal val="visible"/>
                                      </p:to>
                                    </p:set>
                                    <p:animEffect filter="fade" transition="in">
                                      <p:cBhvr>
                                        <p:cTn dur="500" id="50"/>
                                        <p:tgtEl>
                                          <p:spTgt spid="16"/>
                                        </p:tgtEl>
                                      </p:cBhvr>
                                    </p:animEffect>
                                    <p:anim calcmode="lin" valueType="num">
                                      <p:cBhvr>
                                        <p:cTn dur="500" fill="hold" id="51"/>
                                        <p:tgtEl>
                                          <p:spTgt spid="16"/>
                                        </p:tgtEl>
                                        <p:attrNameLst>
                                          <p:attrName>ppt_x</p:attrName>
                                        </p:attrNameLst>
                                      </p:cBhvr>
                                      <p:tavLst>
                                        <p:tav tm="0">
                                          <p:val>
                                            <p:strVal val="#ppt_x"/>
                                          </p:val>
                                        </p:tav>
                                        <p:tav tm="100000">
                                          <p:val>
                                            <p:strVal val="#ppt_x"/>
                                          </p:val>
                                        </p:tav>
                                      </p:tavLst>
                                    </p:anim>
                                    <p:anim calcmode="lin" valueType="num">
                                      <p:cBhvr>
                                        <p:cTn dur="500" fill="hold" id="52"/>
                                        <p:tgtEl>
                                          <p:spTgt spid="16"/>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500" id="55"/>
                                        <p:tgtEl>
                                          <p:spTgt spid="17"/>
                                        </p:tgtEl>
                                      </p:cBhvr>
                                    </p:animEffect>
                                    <p:anim calcmode="lin" valueType="num">
                                      <p:cBhvr>
                                        <p:cTn dur="500" fill="hold" id="56"/>
                                        <p:tgtEl>
                                          <p:spTgt spid="17"/>
                                        </p:tgtEl>
                                        <p:attrNameLst>
                                          <p:attrName>ppt_x</p:attrName>
                                        </p:attrNameLst>
                                      </p:cBhvr>
                                      <p:tavLst>
                                        <p:tav tm="0">
                                          <p:val>
                                            <p:strVal val="#ppt_x"/>
                                          </p:val>
                                        </p:tav>
                                        <p:tav tm="100000">
                                          <p:val>
                                            <p:strVal val="#ppt_x"/>
                                          </p:val>
                                        </p:tav>
                                      </p:tavLst>
                                    </p:anim>
                                    <p:anim calcmode="lin" valueType="num">
                                      <p:cBhvr>
                                        <p:cTn dur="500" fill="hold" id="57"/>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2" presetSubtype="0">
                                  <p:stCondLst>
                                    <p:cond delay="0"/>
                                  </p:stCondLst>
                                  <p:childTnLst>
                                    <p:set>
                                      <p:cBhvr>
                                        <p:cTn dur="1" fill="hold" id="61">
                                          <p:stCondLst>
                                            <p:cond delay="0"/>
                                          </p:stCondLst>
                                        </p:cTn>
                                        <p:tgtEl>
                                          <p:spTgt spid="18"/>
                                        </p:tgtEl>
                                        <p:attrNameLst>
                                          <p:attrName>style.visibility</p:attrName>
                                        </p:attrNameLst>
                                      </p:cBhvr>
                                      <p:to>
                                        <p:strVal val="visible"/>
                                      </p:to>
                                    </p:set>
                                    <p:animEffect filter="fade" transition="in">
                                      <p:cBhvr>
                                        <p:cTn dur="500" id="62"/>
                                        <p:tgtEl>
                                          <p:spTgt spid="18"/>
                                        </p:tgtEl>
                                      </p:cBhvr>
                                    </p:animEffect>
                                    <p:anim calcmode="lin" valueType="num">
                                      <p:cBhvr>
                                        <p:cTn dur="500" fill="hold" id="63"/>
                                        <p:tgtEl>
                                          <p:spTgt spid="18"/>
                                        </p:tgtEl>
                                        <p:attrNameLst>
                                          <p:attrName>ppt_x</p:attrName>
                                        </p:attrNameLst>
                                      </p:cBhvr>
                                      <p:tavLst>
                                        <p:tav tm="0">
                                          <p:val>
                                            <p:strVal val="#ppt_x"/>
                                          </p:val>
                                        </p:tav>
                                        <p:tav tm="100000">
                                          <p:val>
                                            <p:strVal val="#ppt_x"/>
                                          </p:val>
                                        </p:tav>
                                      </p:tavLst>
                                    </p:anim>
                                    <p:anim calcmode="lin" valueType="num">
                                      <p:cBhvr>
                                        <p:cTn dur="500" fill="hold" id="64"/>
                                        <p:tgtEl>
                                          <p:spTgt spid="18"/>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11"/>
                                        </p:tgtEl>
                                        <p:attrNameLst>
                                          <p:attrName>style.visibility</p:attrName>
                                        </p:attrNameLst>
                                      </p:cBhvr>
                                      <p:to>
                                        <p:strVal val="visible"/>
                                      </p:to>
                                    </p:set>
                                    <p:animEffect filter="fade" transition="in">
                                      <p:cBhvr>
                                        <p:cTn dur="500" id="67"/>
                                        <p:tgtEl>
                                          <p:spTgt spid="11"/>
                                        </p:tgtEl>
                                      </p:cBhvr>
                                    </p:animEffect>
                                    <p:anim calcmode="lin" valueType="num">
                                      <p:cBhvr>
                                        <p:cTn dur="500" fill="hold" id="68"/>
                                        <p:tgtEl>
                                          <p:spTgt spid="11"/>
                                        </p:tgtEl>
                                        <p:attrNameLst>
                                          <p:attrName>ppt_x</p:attrName>
                                        </p:attrNameLst>
                                      </p:cBhvr>
                                      <p:tavLst>
                                        <p:tav tm="0">
                                          <p:val>
                                            <p:strVal val="#ppt_x"/>
                                          </p:val>
                                        </p:tav>
                                        <p:tav tm="100000">
                                          <p:val>
                                            <p:strVal val="#ppt_x"/>
                                          </p:val>
                                        </p:tav>
                                      </p:tavLst>
                                    </p:anim>
                                    <p:anim calcmode="lin" valueType="num">
                                      <p:cBhvr>
                                        <p:cTn dur="500" fill="hold" id="6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0B9913A5-58E3-40FA-BFF4-1220F2CB41F9}"/>
              </a:ext>
            </a:extLst>
          </p:cNvPr>
          <p:cNvSpPr txBox="1"/>
          <p:nvPr/>
        </p:nvSpPr>
        <p:spPr>
          <a:xfrm>
            <a:off x="1032417" y="2005497"/>
            <a:ext cx="2003004" cy="51816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sz="2800">
                <a:solidFill>
                  <a:schemeClr val="tx1">
                    <a:lumMod val="85000"/>
                    <a:lumOff val="15000"/>
                  </a:schemeClr>
                </a:solidFill>
                <a:latin typeface="+mn-lt"/>
                <a:ea typeface="+mn-ea"/>
                <a:cs typeface="+mn-ea"/>
                <a:sym typeface="+mn-lt"/>
              </a:rPr>
              <a:t>销售预算</a:t>
            </a:r>
          </a:p>
        </p:txBody>
      </p:sp>
      <p:sp>
        <p:nvSpPr>
          <p:cNvPr id="10" name="矩形 9">
            <a:extLst>
              <a:ext uri="{FF2B5EF4-FFF2-40B4-BE49-F238E27FC236}">
                <a16:creationId xmlns:a16="http://schemas.microsoft.com/office/drawing/2014/main" id="{07CEE2E8-7490-4534-9487-150B71E767A3}"/>
              </a:ext>
            </a:extLst>
          </p:cNvPr>
          <p:cNvSpPr/>
          <p:nvPr/>
        </p:nvSpPr>
        <p:spPr>
          <a:xfrm>
            <a:off x="1026942" y="4931602"/>
            <a:ext cx="7427741" cy="518160"/>
          </a:xfrm>
          <a:prstGeom prst="rect">
            <a:avLst/>
          </a:prstGeom>
        </p:spPr>
        <p:txBody>
          <a:bodyPr wrap="square">
            <a:spAutoFit/>
          </a:bodyPr>
          <a:lstStyle/>
          <a:p>
            <a:pPr indent="-285750" marL="285750">
              <a:buFont charset="0" panose="020b0604020202020204" pitchFamily="34" typeface="Arial"/>
              <a:buChar char="•"/>
            </a:pPr>
            <a:r>
              <a:rPr altLang="en-US" lang="zh-CN" sz="2800">
                <a:solidFill>
                  <a:schemeClr val="tx1">
                    <a:lumMod val="85000"/>
                    <a:lumOff val="15000"/>
                  </a:schemeClr>
                </a:solidFill>
                <a:cs typeface="+mn-ea"/>
                <a:sym typeface="+mn-lt"/>
              </a:rPr>
              <a:t>需要成立跨部门的小组来共同讨论，决定</a:t>
            </a:r>
          </a:p>
        </p:txBody>
      </p:sp>
      <p:sp>
        <p:nvSpPr>
          <p:cNvPr id="14" name="文本框 13">
            <a:extLst>
              <a:ext uri="{FF2B5EF4-FFF2-40B4-BE49-F238E27FC236}">
                <a16:creationId xmlns:a16="http://schemas.microsoft.com/office/drawing/2014/main" id="{0C87CA92-A082-41D4-A95F-F55803C3C376}"/>
              </a:ext>
            </a:extLst>
          </p:cNvPr>
          <p:cNvSpPr txBox="1"/>
          <p:nvPr/>
        </p:nvSpPr>
        <p:spPr>
          <a:xfrm>
            <a:off x="1026943" y="2611959"/>
            <a:ext cx="3898924" cy="396240"/>
          </a:xfrm>
          <a:prstGeom prst="rect">
            <a:avLst/>
          </a:prstGeom>
          <a:noFill/>
        </p:spPr>
        <p:txBody>
          <a:bodyPr wrap="square">
            <a:spAutoFit/>
          </a:bodyPr>
          <a:lstStyle/>
          <a:p>
            <a:r>
              <a:rPr altLang="en-US" b="1" lang="zh-CN" sz="2000">
                <a:solidFill>
                  <a:schemeClr val="tx1">
                    <a:lumMod val="85000"/>
                    <a:lumOff val="15000"/>
                  </a:schemeClr>
                </a:solidFill>
                <a:cs typeface="+mn-ea"/>
                <a:sym typeface="+mn-lt"/>
              </a:rPr>
              <a:t>如何预测新项目或新产品的销售</a:t>
            </a:r>
          </a:p>
        </p:txBody>
      </p:sp>
      <p:sp>
        <p:nvSpPr>
          <p:cNvPr id="21" name="文本框 20">
            <a:extLst>
              <a:ext uri="{FF2B5EF4-FFF2-40B4-BE49-F238E27FC236}">
                <a16:creationId xmlns:a16="http://schemas.microsoft.com/office/drawing/2014/main" id="{D838D608-0FD7-4036-956F-C7B2461EF5A7}"/>
              </a:ext>
            </a:extLst>
          </p:cNvPr>
          <p:cNvSpPr txBox="1"/>
          <p:nvPr/>
        </p:nvSpPr>
        <p:spPr>
          <a:xfrm>
            <a:off x="1026943" y="3506108"/>
            <a:ext cx="6366581" cy="518160"/>
          </a:xfrm>
          <a:prstGeom prst="rect">
            <a:avLst/>
          </a:prstGeom>
          <a:noFill/>
        </p:spPr>
        <p:txBody>
          <a:bodyPr wrap="square">
            <a:spAutoFit/>
          </a:bodyPr>
          <a:lstStyle/>
          <a:p>
            <a:pPr indent="-285750" marL="285750">
              <a:buFont charset="0" panose="020b0604020202020204" pitchFamily="34" typeface="Arial"/>
              <a:buChar char="•"/>
            </a:pPr>
            <a:r>
              <a:rPr altLang="en-US" lang="zh-CN" sz="2800">
                <a:solidFill>
                  <a:schemeClr val="tx1">
                    <a:lumMod val="85000"/>
                    <a:lumOff val="15000"/>
                  </a:schemeClr>
                </a:solidFill>
                <a:cs typeface="+mn-ea"/>
                <a:sym typeface="+mn-lt"/>
              </a:rPr>
              <a:t>销售的估计尽量客观</a:t>
            </a:r>
          </a:p>
        </p:txBody>
      </p:sp>
      <p:sp>
        <p:nvSpPr>
          <p:cNvPr id="22" name="文本框 21">
            <a:extLst>
              <a:ext uri="{FF2B5EF4-FFF2-40B4-BE49-F238E27FC236}">
                <a16:creationId xmlns:a16="http://schemas.microsoft.com/office/drawing/2014/main" id="{98232C14-A603-4677-861A-B623D69809DC}"/>
              </a:ext>
            </a:extLst>
          </p:cNvPr>
          <p:cNvSpPr txBox="1"/>
          <p:nvPr/>
        </p:nvSpPr>
        <p:spPr>
          <a:xfrm>
            <a:off x="1026943" y="4191672"/>
            <a:ext cx="6247980" cy="518160"/>
          </a:xfrm>
          <a:prstGeom prst="rect">
            <a:avLst/>
          </a:prstGeom>
          <a:noFill/>
        </p:spPr>
        <p:txBody>
          <a:bodyPr wrap="square">
            <a:spAutoFit/>
          </a:bodyPr>
          <a:lstStyle/>
          <a:p>
            <a:pPr indent="-285750" marL="285750">
              <a:buFont charset="0" panose="020b0604020202020204" pitchFamily="34" typeface="Arial"/>
              <a:buChar char="•"/>
            </a:pPr>
            <a:r>
              <a:rPr altLang="en-US" lang="zh-CN" sz="2800">
                <a:solidFill>
                  <a:schemeClr val="tx1">
                    <a:lumMod val="85000"/>
                    <a:lumOff val="15000"/>
                  </a:schemeClr>
                </a:solidFill>
                <a:cs typeface="+mn-ea"/>
                <a:sym typeface="+mn-lt"/>
              </a:rPr>
              <a:t>多利用行业内的第三方分析</a:t>
            </a:r>
          </a:p>
        </p:txBody>
      </p:sp>
      <p:grpSp>
        <p:nvGrpSpPr>
          <p:cNvPr id="24" name="组合 23">
            <a:extLst>
              <a:ext uri="{FF2B5EF4-FFF2-40B4-BE49-F238E27FC236}">
                <a16:creationId xmlns:a16="http://schemas.microsoft.com/office/drawing/2014/main" id="{359A681A-566F-46DC-A0B9-AF437B04F793}"/>
              </a:ext>
            </a:extLst>
          </p:cNvPr>
          <p:cNvGrpSpPr/>
          <p:nvPr/>
        </p:nvGrpSpPr>
        <p:grpSpPr>
          <a:xfrm>
            <a:off x="8127786" y="1403177"/>
            <a:ext cx="3031797" cy="3889534"/>
            <a:chOff x="450169" y="-156121"/>
            <a:chExt cx="1441936" cy="1849880"/>
          </a:xfrm>
        </p:grpSpPr>
        <p:sp>
          <p:nvSpPr>
            <p:cNvPr id="25" name="平行四边形 24">
              <a:extLst>
                <a:ext uri="{FF2B5EF4-FFF2-40B4-BE49-F238E27FC236}">
                  <a16:creationId xmlns:a16="http://schemas.microsoft.com/office/drawing/2014/main" id="{93F95A67-498F-40E1-8907-B0E8E450D8CA}"/>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平行四边形 25">
              <a:extLst>
                <a:ext uri="{FF2B5EF4-FFF2-40B4-BE49-F238E27FC236}">
                  <a16:creationId xmlns:a16="http://schemas.microsoft.com/office/drawing/2014/main" id="{F4B4CB83-11D9-492B-9A72-335CA2A9881C}"/>
                </a:ext>
              </a:extLst>
            </p:cNvPr>
            <p:cNvSpPr/>
            <p:nvPr/>
          </p:nvSpPr>
          <p:spPr>
            <a:xfrm rot="16200000">
              <a:off x="1217577" y="851823"/>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平行四边形 26">
              <a:extLst>
                <a:ext uri="{FF2B5EF4-FFF2-40B4-BE49-F238E27FC236}">
                  <a16:creationId xmlns:a16="http://schemas.microsoft.com/office/drawing/2014/main" id="{FE36BE0C-7F8E-46AD-80DF-ED09D3247824}"/>
                </a:ext>
              </a:extLst>
            </p:cNvPr>
            <p:cNvSpPr/>
            <p:nvPr/>
          </p:nvSpPr>
          <p:spPr>
            <a:xfrm rot="16200000">
              <a:off x="929190" y="-58367"/>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平行四边形 27">
              <a:extLst>
                <a:ext uri="{FF2B5EF4-FFF2-40B4-BE49-F238E27FC236}">
                  <a16:creationId xmlns:a16="http://schemas.microsoft.com/office/drawing/2014/main" id="{B95B635B-C5A9-442A-9EC1-5231E087FC74}"/>
                </a:ext>
              </a:extLst>
            </p:cNvPr>
            <p:cNvSpPr/>
            <p:nvPr/>
          </p:nvSpPr>
          <p:spPr>
            <a:xfrm rot="16200000">
              <a:off x="781555" y="1236578"/>
              <a:ext cx="523436" cy="390925"/>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986742855"/>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600" id="21"/>
                                        <p:tgtEl>
                                          <p:spTgt spid="21"/>
                                        </p:tgtEl>
                                      </p:cBhvr>
                                    </p:animEffect>
                                    <p:anim calcmode="lin" valueType="num">
                                      <p:cBhvr>
                                        <p:cTn dur="600" fill="hold" id="22"/>
                                        <p:tgtEl>
                                          <p:spTgt spid="21"/>
                                        </p:tgtEl>
                                        <p:attrNameLst>
                                          <p:attrName>ppt_x</p:attrName>
                                        </p:attrNameLst>
                                      </p:cBhvr>
                                      <p:tavLst>
                                        <p:tav tm="0">
                                          <p:val>
                                            <p:strVal val="#ppt_x"/>
                                          </p:val>
                                        </p:tav>
                                        <p:tav tm="100000">
                                          <p:val>
                                            <p:strVal val="#ppt_x"/>
                                          </p:val>
                                        </p:tav>
                                      </p:tavLst>
                                    </p:anim>
                                    <p:anim calcmode="lin" valueType="num">
                                      <p:cBhvr>
                                        <p:cTn dur="6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600"/>
                            </p:stCondLst>
                            <p:childTnLst>
                              <p:par>
                                <p:cTn fill="hold" grpId="0" id="25" nodeType="afterEffect" presetClass="entr" presetID="42"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600" id="27"/>
                                        <p:tgtEl>
                                          <p:spTgt spid="22"/>
                                        </p:tgtEl>
                                      </p:cBhvr>
                                    </p:animEffect>
                                    <p:anim calcmode="lin" valueType="num">
                                      <p:cBhvr>
                                        <p:cTn dur="600" fill="hold" id="28"/>
                                        <p:tgtEl>
                                          <p:spTgt spid="22"/>
                                        </p:tgtEl>
                                        <p:attrNameLst>
                                          <p:attrName>ppt_x</p:attrName>
                                        </p:attrNameLst>
                                      </p:cBhvr>
                                      <p:tavLst>
                                        <p:tav tm="0">
                                          <p:val>
                                            <p:strVal val="#ppt_x"/>
                                          </p:val>
                                        </p:tav>
                                        <p:tav tm="100000">
                                          <p:val>
                                            <p:strVal val="#ppt_x"/>
                                          </p:val>
                                        </p:tav>
                                      </p:tavLst>
                                    </p:anim>
                                    <p:anim calcmode="lin" valueType="num">
                                      <p:cBhvr>
                                        <p:cTn dur="600" fill="hold" id="29"/>
                                        <p:tgtEl>
                                          <p:spTgt spid="2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200"/>
                            </p:stCondLst>
                            <p:childTnLst>
                              <p:par>
                                <p:cTn fill="hold" grpId="0" id="31" nodeType="afterEffect" presetClass="entr" presetID="42"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600" id="33"/>
                                        <p:tgtEl>
                                          <p:spTgt spid="10"/>
                                        </p:tgtEl>
                                      </p:cBhvr>
                                    </p:animEffect>
                                    <p:anim calcmode="lin" valueType="num">
                                      <p:cBhvr>
                                        <p:cTn dur="600" fill="hold" id="34"/>
                                        <p:tgtEl>
                                          <p:spTgt spid="10"/>
                                        </p:tgtEl>
                                        <p:attrNameLst>
                                          <p:attrName>ppt_x</p:attrName>
                                        </p:attrNameLst>
                                      </p:cBhvr>
                                      <p:tavLst>
                                        <p:tav tm="0">
                                          <p:val>
                                            <p:strVal val="#ppt_x"/>
                                          </p:val>
                                        </p:tav>
                                        <p:tav tm="100000">
                                          <p:val>
                                            <p:strVal val="#ppt_x"/>
                                          </p:val>
                                        </p:tav>
                                      </p:tavLst>
                                    </p:anim>
                                    <p:anim calcmode="lin" valueType="num">
                                      <p:cBhvr>
                                        <p:cTn dur="600" fill="hold" id="3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P grpId="0" spid="21"/>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平行四边形 1">
            <a:extLst>
              <a:ext uri="{FF2B5EF4-FFF2-40B4-BE49-F238E27FC236}">
                <a16:creationId xmlns:a16="http://schemas.microsoft.com/office/drawing/2014/main" id="{147B4FFE-B6D2-44A0-ABD7-F73D34E9C969}"/>
              </a:ext>
            </a:extLst>
          </p:cNvPr>
          <p:cNvSpPr/>
          <p:nvPr/>
        </p:nvSpPr>
        <p:spPr>
          <a:xfrm rot="16200000">
            <a:off x="1675542" y="2130814"/>
            <a:ext cx="2958361" cy="4460223"/>
          </a:xfrm>
          <a:prstGeom prst="parallelogram">
            <a:avLst>
              <a:gd fmla="val 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DCE38CD5-2ACA-4896-A084-FF4004BC2669}"/>
              </a:ext>
            </a:extLst>
          </p:cNvPr>
          <p:cNvSpPr txBox="1"/>
          <p:nvPr/>
        </p:nvSpPr>
        <p:spPr>
          <a:xfrm>
            <a:off x="787026" y="1999324"/>
            <a:ext cx="1832553" cy="518160"/>
          </a:xfrm>
          <a:prstGeom prst="rect">
            <a:avLst/>
          </a:prstGeom>
          <a:noFill/>
        </p:spPr>
        <p:txBody>
          <a:bodyPr wrap="square">
            <a:spAutoFit/>
          </a:bodyPr>
          <a:lstStyle>
            <a:defPPr>
              <a:defRPr lang="zh-CN"/>
            </a:defPPr>
            <a:lvl1pPr>
              <a:defRPr sz="28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ctr"/>
            <a:r>
              <a:rPr altLang="en-US" lang="zh-CN">
                <a:solidFill>
                  <a:schemeClr val="tx1">
                    <a:lumMod val="85000"/>
                    <a:lumOff val="15000"/>
                  </a:schemeClr>
                </a:solidFill>
                <a:latin typeface="+mn-lt"/>
                <a:ea typeface="+mn-ea"/>
                <a:cs typeface="+mn-ea"/>
                <a:sym typeface="+mn-lt"/>
              </a:rPr>
              <a:t>生产预算</a:t>
            </a:r>
          </a:p>
        </p:txBody>
      </p:sp>
      <p:sp>
        <p:nvSpPr>
          <p:cNvPr id="10" name="文本框 9">
            <a:extLst>
              <a:ext uri="{FF2B5EF4-FFF2-40B4-BE49-F238E27FC236}">
                <a16:creationId xmlns:a16="http://schemas.microsoft.com/office/drawing/2014/main" id="{E6A1451F-3B99-48C3-AB12-5D8604FF362D}"/>
              </a:ext>
            </a:extLst>
          </p:cNvPr>
          <p:cNvSpPr txBox="1"/>
          <p:nvPr/>
        </p:nvSpPr>
        <p:spPr>
          <a:xfrm>
            <a:off x="1026943" y="3066777"/>
            <a:ext cx="3096574" cy="518160"/>
          </a:xfrm>
          <a:prstGeom prst="rect">
            <a:avLst/>
          </a:prstGeom>
          <a:noFill/>
        </p:spPr>
        <p:txBody>
          <a:bodyPr wrap="squar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dist"/>
            <a:r>
              <a:rPr altLang="en-US" lang="zh-CN" sz="2800">
                <a:solidFill>
                  <a:schemeClr val="bg1"/>
                </a:solidFill>
                <a:latin typeface="+mn-lt"/>
                <a:ea typeface="+mn-ea"/>
                <a:cs typeface="+mn-ea"/>
                <a:sym typeface="+mn-lt"/>
              </a:rPr>
              <a:t>成本和费用</a:t>
            </a:r>
          </a:p>
        </p:txBody>
      </p:sp>
      <p:sp>
        <p:nvSpPr>
          <p:cNvPr id="11" name="文本框 10">
            <a:extLst>
              <a:ext uri="{FF2B5EF4-FFF2-40B4-BE49-F238E27FC236}">
                <a16:creationId xmlns:a16="http://schemas.microsoft.com/office/drawing/2014/main" id="{B9BE4528-2401-4BE9-83EC-64A171CC03F2}"/>
              </a:ext>
            </a:extLst>
          </p:cNvPr>
          <p:cNvSpPr txBox="1"/>
          <p:nvPr/>
        </p:nvSpPr>
        <p:spPr>
          <a:xfrm>
            <a:off x="1026943" y="3504447"/>
            <a:ext cx="5712248" cy="548640"/>
          </a:xfrm>
          <a:prstGeom prst="rect">
            <a:avLst/>
          </a:prstGeom>
          <a:noFill/>
        </p:spPr>
        <p:txBody>
          <a:bodyPr wrap="square">
            <a:spAutoFit/>
          </a:bodyPr>
          <a:lstStyle>
            <a:defPPr>
              <a:defRPr lang="zh-CN"/>
            </a:defPPr>
            <a:lvl1pPr>
              <a:defRPr sz="16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zh-CN" lang="en-US" sz="2000">
                <a:solidFill>
                  <a:schemeClr val="bg1"/>
                </a:solidFill>
                <a:latin typeface="+mn-lt"/>
                <a:ea typeface="+mn-ea"/>
                <a:cs typeface="+mn-ea"/>
                <a:sym typeface="+mn-lt"/>
              </a:rPr>
              <a:t>1.最有可能做出准确的预算</a:t>
            </a:r>
          </a:p>
        </p:txBody>
      </p:sp>
      <p:sp>
        <p:nvSpPr>
          <p:cNvPr id="12" name="文本框 11">
            <a:extLst>
              <a:ext uri="{FF2B5EF4-FFF2-40B4-BE49-F238E27FC236}">
                <a16:creationId xmlns:a16="http://schemas.microsoft.com/office/drawing/2014/main" id="{8B118CD2-3125-45BA-A426-76EF4E628517}"/>
              </a:ext>
            </a:extLst>
          </p:cNvPr>
          <p:cNvSpPr txBox="1"/>
          <p:nvPr/>
        </p:nvSpPr>
        <p:spPr>
          <a:xfrm>
            <a:off x="1026943" y="4081894"/>
            <a:ext cx="4916280" cy="548640"/>
          </a:xfrm>
          <a:prstGeom prst="rect">
            <a:avLst/>
          </a:prstGeom>
          <a:noFill/>
        </p:spPr>
        <p:txBody>
          <a:bodyPr wrap="square">
            <a:spAutoFit/>
          </a:bodyPr>
          <a:lstStyle>
            <a:defPPr>
              <a:defRPr lang="zh-CN"/>
            </a:defPPr>
            <a:lvl1pPr>
              <a:defRPr sz="16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zh-CN" lang="en-US" sz="2000">
                <a:solidFill>
                  <a:schemeClr val="bg1"/>
                </a:solidFill>
                <a:latin typeface="+mn-lt"/>
                <a:ea typeface="+mn-ea"/>
                <a:cs typeface="+mn-ea"/>
                <a:sym typeface="+mn-lt"/>
              </a:rPr>
              <a:t>2.需要所有部门都参与</a:t>
            </a:r>
          </a:p>
        </p:txBody>
      </p:sp>
      <p:sp>
        <p:nvSpPr>
          <p:cNvPr id="13" name="文本框 12">
            <a:extLst>
              <a:ext uri="{FF2B5EF4-FFF2-40B4-BE49-F238E27FC236}">
                <a16:creationId xmlns:a16="http://schemas.microsoft.com/office/drawing/2014/main" id="{92D2873A-D065-4EF7-8CE6-F00764B95E8D}"/>
              </a:ext>
            </a:extLst>
          </p:cNvPr>
          <p:cNvSpPr txBox="1"/>
          <p:nvPr/>
        </p:nvSpPr>
        <p:spPr>
          <a:xfrm>
            <a:off x="1026943" y="4659340"/>
            <a:ext cx="4038192" cy="1005840"/>
          </a:xfrm>
          <a:prstGeom prst="rect">
            <a:avLst/>
          </a:prstGeom>
          <a:noFill/>
        </p:spPr>
        <p:txBody>
          <a:bodyPr wrap="square">
            <a:spAutoFit/>
          </a:bodyPr>
          <a:lstStyle>
            <a:defPPr>
              <a:defRPr lang="zh-CN"/>
            </a:defPPr>
            <a:lvl1pPr>
              <a:defRPr sz="16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zh-CN" lang="en-US" sz="2000">
                <a:solidFill>
                  <a:schemeClr val="bg1"/>
                </a:solidFill>
                <a:latin typeface="+mn-lt"/>
                <a:ea typeface="+mn-ea"/>
                <a:cs typeface="+mn-ea"/>
                <a:sym typeface="+mn-lt"/>
              </a:rPr>
              <a:t>3.生产预算必须要足以满足销售预算，保证有足够的期末库存。</a:t>
            </a:r>
          </a:p>
        </p:txBody>
      </p:sp>
      <p:sp>
        <p:nvSpPr>
          <p:cNvPr id="14" name="文本框 13">
            <a:extLst>
              <a:ext uri="{FF2B5EF4-FFF2-40B4-BE49-F238E27FC236}">
                <a16:creationId xmlns:a16="http://schemas.microsoft.com/office/drawing/2014/main" id="{DE5E0519-4976-4087-89F5-6901170221CF}"/>
              </a:ext>
            </a:extLst>
          </p:cNvPr>
          <p:cNvSpPr txBox="1"/>
          <p:nvPr/>
        </p:nvSpPr>
        <p:spPr>
          <a:xfrm>
            <a:off x="6704834" y="2844225"/>
            <a:ext cx="1080654" cy="579120"/>
          </a:xfrm>
          <a:prstGeom prst="rect">
            <a:avLst/>
          </a:prstGeom>
          <a:noFill/>
        </p:spPr>
        <p:txBody>
          <a:bodyPr wrap="square">
            <a:spAutoFit/>
          </a:bodyPr>
          <a:lstStyle>
            <a:defPPr>
              <a:defRPr lang="zh-CN"/>
            </a:defPPr>
            <a:lvl1pPr algn="dist">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3200">
                <a:latin typeface="+mn-lt"/>
                <a:ea typeface="+mn-ea"/>
                <a:cs typeface="+mn-ea"/>
                <a:sym typeface="+mn-lt"/>
              </a:rPr>
              <a:t>内容</a:t>
            </a:r>
          </a:p>
        </p:txBody>
      </p:sp>
      <p:sp>
        <p:nvSpPr>
          <p:cNvPr id="15" name="文本框 14">
            <a:extLst>
              <a:ext uri="{FF2B5EF4-FFF2-40B4-BE49-F238E27FC236}">
                <a16:creationId xmlns:a16="http://schemas.microsoft.com/office/drawing/2014/main" id="{5E20C154-C780-4E3B-8420-94F662CD546D}"/>
              </a:ext>
            </a:extLst>
          </p:cNvPr>
          <p:cNvSpPr txBox="1"/>
          <p:nvPr/>
        </p:nvSpPr>
        <p:spPr>
          <a:xfrm>
            <a:off x="6704834" y="3583967"/>
            <a:ext cx="4460224" cy="457200"/>
          </a:xfrm>
          <a:prstGeom prst="rect">
            <a:avLst/>
          </a:prstGeom>
          <a:noFill/>
        </p:spPr>
        <p:txBody>
          <a:bodyPr wrap="square">
            <a:spAutoFit/>
          </a:bodyPr>
          <a:lstStyle/>
          <a:p>
            <a:pPr indent="-285750" marL="285750">
              <a:buFont charset="0" panose="020b0604020202020204" pitchFamily="34" typeface="Arial"/>
              <a:buChar char="•"/>
            </a:pPr>
            <a:r>
              <a:rPr altLang="en-US" lang="zh-CN" sz="2400">
                <a:solidFill>
                  <a:schemeClr val="tx1">
                    <a:lumMod val="75000"/>
                    <a:lumOff val="25000"/>
                  </a:schemeClr>
                </a:solidFill>
                <a:cs typeface="+mn-ea"/>
                <a:sym typeface="+mn-lt"/>
              </a:rPr>
              <a:t>直接材料、运费和装卸费</a:t>
            </a:r>
          </a:p>
        </p:txBody>
      </p:sp>
      <p:sp>
        <p:nvSpPr>
          <p:cNvPr id="16" name="文本框 15">
            <a:extLst>
              <a:ext uri="{FF2B5EF4-FFF2-40B4-BE49-F238E27FC236}">
                <a16:creationId xmlns:a16="http://schemas.microsoft.com/office/drawing/2014/main" id="{20E7EB59-819F-46AC-B86F-42F4DF995F10}"/>
              </a:ext>
            </a:extLst>
          </p:cNvPr>
          <p:cNvSpPr txBox="1"/>
          <p:nvPr/>
        </p:nvSpPr>
        <p:spPr>
          <a:xfrm>
            <a:off x="6704833" y="4024541"/>
            <a:ext cx="2907358" cy="457200"/>
          </a:xfrm>
          <a:prstGeom prst="rect">
            <a:avLst/>
          </a:prstGeom>
          <a:noFill/>
        </p:spPr>
        <p:txBody>
          <a:bodyPr wrap="square">
            <a:spAutoFit/>
          </a:bodyPr>
          <a:lstStyle/>
          <a:p>
            <a:pPr indent="-285750" marL="285750">
              <a:buFont charset="0" panose="020b0604020202020204" pitchFamily="34" typeface="Arial"/>
              <a:buChar char="•"/>
            </a:pPr>
            <a:r>
              <a:rPr altLang="en-US" lang="zh-CN" sz="2400">
                <a:solidFill>
                  <a:schemeClr val="tx1">
                    <a:lumMod val="75000"/>
                    <a:lumOff val="25000"/>
                  </a:schemeClr>
                </a:solidFill>
                <a:cs typeface="+mn-ea"/>
                <a:sym typeface="+mn-lt"/>
              </a:rPr>
              <a:t>直接人工</a:t>
            </a:r>
          </a:p>
        </p:txBody>
      </p:sp>
      <p:sp>
        <p:nvSpPr>
          <p:cNvPr id="17" name="文本框 16">
            <a:extLst>
              <a:ext uri="{FF2B5EF4-FFF2-40B4-BE49-F238E27FC236}">
                <a16:creationId xmlns:a16="http://schemas.microsoft.com/office/drawing/2014/main" id="{FD80118B-D45B-40E2-8747-74EEF0A108E0}"/>
              </a:ext>
            </a:extLst>
          </p:cNvPr>
          <p:cNvSpPr txBox="1"/>
          <p:nvPr/>
        </p:nvSpPr>
        <p:spPr>
          <a:xfrm>
            <a:off x="6704834" y="4465115"/>
            <a:ext cx="1975513" cy="457200"/>
          </a:xfrm>
          <a:prstGeom prst="rect">
            <a:avLst/>
          </a:prstGeom>
          <a:noFill/>
        </p:spPr>
        <p:txBody>
          <a:bodyPr wrap="square">
            <a:spAutoFit/>
          </a:bodyPr>
          <a:lstStyle/>
          <a:p>
            <a:pPr indent="-285750" marL="285750">
              <a:buFont charset="0" panose="020b0604020202020204" pitchFamily="34" typeface="Arial"/>
              <a:buChar char="•"/>
            </a:pPr>
            <a:r>
              <a:rPr altLang="en-US" lang="zh-CN" sz="2400">
                <a:solidFill>
                  <a:schemeClr val="tx1">
                    <a:lumMod val="75000"/>
                    <a:lumOff val="25000"/>
                  </a:schemeClr>
                </a:solidFill>
                <a:cs typeface="+mn-ea"/>
                <a:sym typeface="+mn-lt"/>
              </a:rPr>
              <a:t>折旧</a:t>
            </a:r>
          </a:p>
        </p:txBody>
      </p:sp>
      <p:sp>
        <p:nvSpPr>
          <p:cNvPr id="18" name="文本框 17">
            <a:extLst>
              <a:ext uri="{FF2B5EF4-FFF2-40B4-BE49-F238E27FC236}">
                <a16:creationId xmlns:a16="http://schemas.microsoft.com/office/drawing/2014/main" id="{2E8B5AFC-7152-43FA-8C2F-1C7224C7B4A0}"/>
              </a:ext>
            </a:extLst>
          </p:cNvPr>
          <p:cNvSpPr txBox="1"/>
          <p:nvPr/>
        </p:nvSpPr>
        <p:spPr>
          <a:xfrm>
            <a:off x="6704833" y="4905691"/>
            <a:ext cx="2907358" cy="457200"/>
          </a:xfrm>
          <a:prstGeom prst="rect">
            <a:avLst/>
          </a:prstGeom>
          <a:noFill/>
        </p:spPr>
        <p:txBody>
          <a:bodyPr wrap="square">
            <a:spAutoFit/>
          </a:bodyPr>
          <a:lstStyle/>
          <a:p>
            <a:pPr indent="-285750" marL="285750">
              <a:buFont charset="0" panose="020b0604020202020204" pitchFamily="34" typeface="Arial"/>
              <a:buChar char="•"/>
            </a:pPr>
            <a:r>
              <a:rPr altLang="en-US" lang="zh-CN" sz="2400">
                <a:solidFill>
                  <a:schemeClr val="tx1">
                    <a:lumMod val="75000"/>
                    <a:lumOff val="25000"/>
                  </a:schemeClr>
                </a:solidFill>
                <a:cs typeface="+mn-ea"/>
                <a:sym typeface="+mn-lt"/>
              </a:rPr>
              <a:t>费用</a:t>
            </a:r>
          </a:p>
        </p:txBody>
      </p:sp>
      <p:sp>
        <p:nvSpPr>
          <p:cNvPr id="19" name="文本框 18">
            <a:extLst>
              <a:ext uri="{FF2B5EF4-FFF2-40B4-BE49-F238E27FC236}">
                <a16:creationId xmlns:a16="http://schemas.microsoft.com/office/drawing/2014/main" id="{1C2D4DE1-249A-447F-9EE1-D783B9308316}"/>
              </a:ext>
            </a:extLst>
          </p:cNvPr>
          <p:cNvSpPr txBox="1"/>
          <p:nvPr/>
        </p:nvSpPr>
        <p:spPr>
          <a:xfrm>
            <a:off x="6704833" y="5346267"/>
            <a:ext cx="2907358" cy="457200"/>
          </a:xfrm>
          <a:prstGeom prst="rect">
            <a:avLst/>
          </a:prstGeom>
          <a:noFill/>
        </p:spPr>
        <p:txBody>
          <a:bodyPr wrap="square">
            <a:spAutoFit/>
          </a:bodyPr>
          <a:lstStyle/>
          <a:p>
            <a:pPr indent="-285750" marL="285750">
              <a:buFont charset="0" panose="020b0604020202020204" pitchFamily="34" typeface="Arial"/>
              <a:buChar char="•"/>
            </a:pPr>
            <a:r>
              <a:rPr altLang="en-US" lang="zh-CN" sz="2400">
                <a:solidFill>
                  <a:schemeClr val="tx1">
                    <a:lumMod val="75000"/>
                    <a:lumOff val="25000"/>
                  </a:schemeClr>
                </a:solidFill>
                <a:cs typeface="+mn-ea"/>
                <a:sym typeface="+mn-lt"/>
              </a:rPr>
              <a:t>其他</a:t>
            </a:r>
          </a:p>
        </p:txBody>
      </p:sp>
    </p:spTree>
    <p:extLst>
      <p:ext uri="{BB962C8B-B14F-4D97-AF65-F5344CB8AC3E}">
        <p14:creationId val="3324943740"/>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000" id="25"/>
                                        <p:tgtEl>
                                          <p:spTgt spid="11"/>
                                        </p:tgtEl>
                                      </p:cBhvr>
                                    </p:animEffect>
                                    <p:anim calcmode="lin" valueType="num">
                                      <p:cBhvr>
                                        <p:cTn dur="1000" fill="hold" id="26"/>
                                        <p:tgtEl>
                                          <p:spTgt spid="11"/>
                                        </p:tgtEl>
                                        <p:attrNameLst>
                                          <p:attrName>ppt_x</p:attrName>
                                        </p:attrNameLst>
                                      </p:cBhvr>
                                      <p:tavLst>
                                        <p:tav tm="0">
                                          <p:val>
                                            <p:strVal val="#ppt_x"/>
                                          </p:val>
                                        </p:tav>
                                        <p:tav tm="100000">
                                          <p:val>
                                            <p:strVal val="#ppt_x"/>
                                          </p:val>
                                        </p:tav>
                                      </p:tavLst>
                                    </p:anim>
                                    <p:anim calcmode="lin" valueType="num">
                                      <p:cBhvr>
                                        <p:cTn dur="1000" fill="hold" id="27"/>
                                        <p:tgtEl>
                                          <p:spTgt spid="1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1000" id="37"/>
                                        <p:tgtEl>
                                          <p:spTgt spid="13"/>
                                        </p:tgtEl>
                                      </p:cBhvr>
                                    </p:animEffect>
                                    <p:anim calcmode="lin" valueType="num">
                                      <p:cBhvr>
                                        <p:cTn dur="1000" fill="hold" id="38"/>
                                        <p:tgtEl>
                                          <p:spTgt spid="13"/>
                                        </p:tgtEl>
                                        <p:attrNameLst>
                                          <p:attrName>ppt_x</p:attrName>
                                        </p:attrNameLst>
                                      </p:cBhvr>
                                      <p:tavLst>
                                        <p:tav tm="0">
                                          <p:val>
                                            <p:strVal val="#ppt_x"/>
                                          </p:val>
                                        </p:tav>
                                        <p:tav tm="100000">
                                          <p:val>
                                            <p:strVal val="#ppt_x"/>
                                          </p:val>
                                        </p:tav>
                                      </p:tavLst>
                                    </p:anim>
                                    <p:anim calcmode="lin" valueType="num">
                                      <p:cBhvr>
                                        <p:cTn dur="1000" fill="hold" id="39"/>
                                        <p:tgtEl>
                                          <p:spTgt spid="1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fade" transition="in">
                                      <p:cBhvr>
                                        <p:cTn dur="1000" id="43"/>
                                        <p:tgtEl>
                                          <p:spTgt spid="19"/>
                                        </p:tgtEl>
                                      </p:cBhvr>
                                    </p:animEffect>
                                    <p:anim calcmode="lin" valueType="num">
                                      <p:cBhvr>
                                        <p:cTn dur="1000" fill="hold" id="44"/>
                                        <p:tgtEl>
                                          <p:spTgt spid="19"/>
                                        </p:tgtEl>
                                        <p:attrNameLst>
                                          <p:attrName>ppt_x</p:attrName>
                                        </p:attrNameLst>
                                      </p:cBhvr>
                                      <p:tavLst>
                                        <p:tav tm="0">
                                          <p:val>
                                            <p:strVal val="#ppt_x"/>
                                          </p:val>
                                        </p:tav>
                                        <p:tav tm="100000">
                                          <p:val>
                                            <p:strVal val="#ppt_x"/>
                                          </p:val>
                                        </p:tav>
                                      </p:tavLst>
                                    </p:anim>
                                    <p:anim calcmode="lin" valueType="num">
                                      <p:cBhvr>
                                        <p:cTn dur="1000" fill="hold" id="45"/>
                                        <p:tgtEl>
                                          <p:spTgt spid="19"/>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1000" id="49"/>
                                        <p:tgtEl>
                                          <p:spTgt spid="18"/>
                                        </p:tgtEl>
                                      </p:cBhvr>
                                    </p:animEffect>
                                    <p:anim calcmode="lin" valueType="num">
                                      <p:cBhvr>
                                        <p:cTn dur="1000" fill="hold" id="50"/>
                                        <p:tgtEl>
                                          <p:spTgt spid="18"/>
                                        </p:tgtEl>
                                        <p:attrNameLst>
                                          <p:attrName>ppt_x</p:attrName>
                                        </p:attrNameLst>
                                      </p:cBhvr>
                                      <p:tavLst>
                                        <p:tav tm="0">
                                          <p:val>
                                            <p:strVal val="#ppt_x"/>
                                          </p:val>
                                        </p:tav>
                                        <p:tav tm="100000">
                                          <p:val>
                                            <p:strVal val="#ppt_x"/>
                                          </p:val>
                                        </p:tav>
                                      </p:tavLst>
                                    </p:anim>
                                    <p:anim calcmode="lin" valueType="num">
                                      <p:cBhvr>
                                        <p:cTn dur="1000" fill="hold" id="51"/>
                                        <p:tgtEl>
                                          <p:spTgt spid="18"/>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grpId="0" id="53" nodeType="after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1000" id="55"/>
                                        <p:tgtEl>
                                          <p:spTgt spid="17"/>
                                        </p:tgtEl>
                                      </p:cBhvr>
                                    </p:animEffect>
                                    <p:anim calcmode="lin" valueType="num">
                                      <p:cBhvr>
                                        <p:cTn dur="1000" fill="hold" id="56"/>
                                        <p:tgtEl>
                                          <p:spTgt spid="17"/>
                                        </p:tgtEl>
                                        <p:attrNameLst>
                                          <p:attrName>ppt_x</p:attrName>
                                        </p:attrNameLst>
                                      </p:cBhvr>
                                      <p:tavLst>
                                        <p:tav tm="0">
                                          <p:val>
                                            <p:strVal val="#ppt_x"/>
                                          </p:val>
                                        </p:tav>
                                        <p:tav tm="100000">
                                          <p:val>
                                            <p:strVal val="#ppt_x"/>
                                          </p:val>
                                        </p:tav>
                                      </p:tavLst>
                                    </p:anim>
                                    <p:anim calcmode="lin" valueType="num">
                                      <p:cBhvr>
                                        <p:cTn dur="1000" fill="hold" id="57"/>
                                        <p:tgtEl>
                                          <p:spTgt spid="17"/>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9000"/>
                            </p:stCondLst>
                            <p:childTnLst>
                              <p:par>
                                <p:cTn fill="hold" grpId="0" id="59" nodeType="afterEffect" presetClass="entr" presetID="42"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1000" id="61"/>
                                        <p:tgtEl>
                                          <p:spTgt spid="16"/>
                                        </p:tgtEl>
                                      </p:cBhvr>
                                    </p:animEffect>
                                    <p:anim calcmode="lin" valueType="num">
                                      <p:cBhvr>
                                        <p:cTn dur="1000" fill="hold" id="62"/>
                                        <p:tgtEl>
                                          <p:spTgt spid="16"/>
                                        </p:tgtEl>
                                        <p:attrNameLst>
                                          <p:attrName>ppt_x</p:attrName>
                                        </p:attrNameLst>
                                      </p:cBhvr>
                                      <p:tavLst>
                                        <p:tav tm="0">
                                          <p:val>
                                            <p:strVal val="#ppt_x"/>
                                          </p:val>
                                        </p:tav>
                                        <p:tav tm="100000">
                                          <p:val>
                                            <p:strVal val="#ppt_x"/>
                                          </p:val>
                                        </p:tav>
                                      </p:tavLst>
                                    </p:anim>
                                    <p:anim calcmode="lin" valueType="num">
                                      <p:cBhvr>
                                        <p:cTn dur="1000" fill="hold" id="63"/>
                                        <p:tgtEl>
                                          <p:spTgt spid="1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000"/>
                            </p:stCondLst>
                            <p:childTnLst>
                              <p:par>
                                <p:cTn fill="hold" grpId="0" id="65" nodeType="afterEffect" presetClass="entr" presetID="42" presetSubtype="0">
                                  <p:stCondLst>
                                    <p:cond delay="0"/>
                                  </p:stCondLst>
                                  <p:childTnLst>
                                    <p:set>
                                      <p:cBhvr>
                                        <p:cTn dur="1" fill="hold" id="66">
                                          <p:stCondLst>
                                            <p:cond delay="0"/>
                                          </p:stCondLst>
                                        </p:cTn>
                                        <p:tgtEl>
                                          <p:spTgt spid="15"/>
                                        </p:tgtEl>
                                        <p:attrNameLst>
                                          <p:attrName>style.visibility</p:attrName>
                                        </p:attrNameLst>
                                      </p:cBhvr>
                                      <p:to>
                                        <p:strVal val="visible"/>
                                      </p:to>
                                    </p:set>
                                    <p:animEffect filter="fade" transition="in">
                                      <p:cBhvr>
                                        <p:cTn dur="1000" id="67"/>
                                        <p:tgtEl>
                                          <p:spTgt spid="15"/>
                                        </p:tgtEl>
                                      </p:cBhvr>
                                    </p:animEffect>
                                    <p:anim calcmode="lin" valueType="num">
                                      <p:cBhvr>
                                        <p:cTn dur="1000" fill="hold" id="68"/>
                                        <p:tgtEl>
                                          <p:spTgt spid="15"/>
                                        </p:tgtEl>
                                        <p:attrNameLst>
                                          <p:attrName>ppt_x</p:attrName>
                                        </p:attrNameLst>
                                      </p:cBhvr>
                                      <p:tavLst>
                                        <p:tav tm="0">
                                          <p:val>
                                            <p:strVal val="#ppt_x"/>
                                          </p:val>
                                        </p:tav>
                                        <p:tav tm="100000">
                                          <p:val>
                                            <p:strVal val="#ppt_x"/>
                                          </p:val>
                                        </p:tav>
                                      </p:tavLst>
                                    </p:anim>
                                    <p:anim calcmode="lin" valueType="num">
                                      <p:cBhvr>
                                        <p:cTn dur="1000" fill="hold" id="69"/>
                                        <p:tgtEl>
                                          <p:spTgt spid="15"/>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1000"/>
                            </p:stCondLst>
                            <p:childTnLst>
                              <p:par>
                                <p:cTn fill="hold" grpId="0" id="71" nodeType="afterEffect" presetClass="entr" presetID="42" presetSubtype="0">
                                  <p:stCondLst>
                                    <p:cond delay="0"/>
                                  </p:stCondLst>
                                  <p:childTnLst>
                                    <p:set>
                                      <p:cBhvr>
                                        <p:cTn dur="1" fill="hold" id="72">
                                          <p:stCondLst>
                                            <p:cond delay="0"/>
                                          </p:stCondLst>
                                        </p:cTn>
                                        <p:tgtEl>
                                          <p:spTgt spid="14"/>
                                        </p:tgtEl>
                                        <p:attrNameLst>
                                          <p:attrName>style.visibility</p:attrName>
                                        </p:attrNameLst>
                                      </p:cBhvr>
                                      <p:to>
                                        <p:strVal val="visible"/>
                                      </p:to>
                                    </p:set>
                                    <p:animEffect filter="fade" transition="in">
                                      <p:cBhvr>
                                        <p:cTn dur="1000" id="73"/>
                                        <p:tgtEl>
                                          <p:spTgt spid="14"/>
                                        </p:tgtEl>
                                      </p:cBhvr>
                                    </p:animEffect>
                                    <p:anim calcmode="lin" valueType="num">
                                      <p:cBhvr>
                                        <p:cTn dur="1000" fill="hold" id="74"/>
                                        <p:tgtEl>
                                          <p:spTgt spid="14"/>
                                        </p:tgtEl>
                                        <p:attrNameLst>
                                          <p:attrName>ppt_x</p:attrName>
                                        </p:attrNameLst>
                                      </p:cBhvr>
                                      <p:tavLst>
                                        <p:tav tm="0">
                                          <p:val>
                                            <p:strVal val="#ppt_x"/>
                                          </p:val>
                                        </p:tav>
                                        <p:tav tm="100000">
                                          <p:val>
                                            <p:strVal val="#ppt_x"/>
                                          </p:val>
                                        </p:tav>
                                      </p:tavLst>
                                    </p:anim>
                                    <p:anim calcmode="lin" valueType="num">
                                      <p:cBhvr>
                                        <p:cTn dur="1000" fill="hold" id="75"/>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98C65E4E-88B2-4675-83D8-A19842400B7C}"/>
              </a:ext>
            </a:extLst>
          </p:cNvPr>
          <p:cNvSpPr txBox="1"/>
          <p:nvPr/>
        </p:nvSpPr>
        <p:spPr>
          <a:xfrm>
            <a:off x="0" y="1709314"/>
            <a:ext cx="4028667" cy="39624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b="1" lang="zh-CN">
                <a:solidFill>
                  <a:schemeClr val="tx1">
                    <a:lumMod val="85000"/>
                    <a:lumOff val="15000"/>
                  </a:schemeClr>
                </a:solidFill>
                <a:latin typeface="+mn-lt"/>
                <a:ea typeface="+mn-ea"/>
                <a:cs typeface="+mn-ea"/>
                <a:sym typeface="+mn-lt"/>
              </a:rPr>
              <a:t>生产预算-直接材料费</a:t>
            </a:r>
          </a:p>
        </p:txBody>
      </p:sp>
      <p:grpSp>
        <p:nvGrpSpPr>
          <p:cNvPr id="10" name="组合 9">
            <a:extLst>
              <a:ext uri="{FF2B5EF4-FFF2-40B4-BE49-F238E27FC236}">
                <a16:creationId xmlns:a16="http://schemas.microsoft.com/office/drawing/2014/main" id="{5C98317B-9AFC-44C0-80EE-0F8CAE76FB21}"/>
              </a:ext>
            </a:extLst>
          </p:cNvPr>
          <p:cNvGrpSpPr/>
          <p:nvPr/>
        </p:nvGrpSpPr>
        <p:grpSpPr>
          <a:xfrm>
            <a:off x="296882" y="2134103"/>
            <a:ext cx="10802527" cy="1249650"/>
            <a:chOff x="296883" y="2134103"/>
            <a:chExt cx="7753102" cy="1249650"/>
          </a:xfrm>
          <a:noFill/>
        </p:grpSpPr>
        <p:sp>
          <p:nvSpPr>
            <p:cNvPr id="11" name="任意多边形 9">
              <a:extLst>
                <a:ext uri="{FF2B5EF4-FFF2-40B4-BE49-F238E27FC236}">
                  <a16:creationId xmlns:a16="http://schemas.microsoft.com/office/drawing/2014/main" id="{BB6D0D89-635B-4F25-A087-05774280129D}"/>
                </a:ext>
              </a:extLst>
            </p:cNvPr>
            <p:cNvSpPr/>
            <p:nvPr/>
          </p:nvSpPr>
          <p:spPr>
            <a:xfrm>
              <a:off x="296883" y="2134103"/>
              <a:ext cx="7490847" cy="905980"/>
            </a:xfrm>
            <a:custGeom>
              <a:gdLst>
                <a:gd fmla="*/ 0 w 7490847" name="connsiteX0"/>
                <a:gd fmla="*/ 0 h 905980" name="connsiteY0"/>
                <a:gd fmla="*/ 6994566 w 7490847" name="connsiteX1"/>
                <a:gd fmla="*/ 0 h 905980" name="connsiteY1"/>
                <a:gd fmla="*/ 6994566 w 7490847" name="connsiteX2"/>
                <a:gd fmla="*/ 4364 h 905980" name="connsiteY2"/>
                <a:gd fmla="*/ 7037857 w 7490847" name="connsiteX3"/>
                <a:gd fmla="*/ 0 h 905980" name="connsiteY3"/>
                <a:gd fmla="*/ 7490847 w 7490847" name="connsiteX4"/>
                <a:gd fmla="*/ 452990 h 905980" name="connsiteY4"/>
                <a:gd fmla="*/ 7037857 w 7490847" name="connsiteX5"/>
                <a:gd fmla="*/ 905980 h 905980" name="connsiteY5"/>
                <a:gd fmla="*/ 6994566 w 7490847" name="connsiteX6"/>
                <a:gd fmla="*/ 901616 h 905980" name="connsiteY6"/>
                <a:gd fmla="*/ 6994566 w 7490847" name="connsiteX7"/>
                <a:gd fmla="*/ 905980 h 905980" name="connsiteY7"/>
                <a:gd fmla="*/ 0 w 7490847" name="connsiteX8"/>
                <a:gd fmla="*/ 905980 h 9059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980" w="7490847">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sz="2400">
                <a:solidFill>
                  <a:schemeClr val="tx1">
                    <a:lumMod val="85000"/>
                    <a:lumOff val="15000"/>
                  </a:schemeClr>
                </a:solidFill>
                <a:cs typeface="+mn-ea"/>
                <a:sym typeface="+mn-lt"/>
              </a:endParaRPr>
            </a:p>
          </p:txBody>
        </p:sp>
        <p:sp>
          <p:nvSpPr>
            <p:cNvPr id="12" name="矩形 11">
              <a:extLst>
                <a:ext uri="{FF2B5EF4-FFF2-40B4-BE49-F238E27FC236}">
                  <a16:creationId xmlns:a16="http://schemas.microsoft.com/office/drawing/2014/main" id="{87A130BB-E2FD-402E-9B4D-238DE380AC91}"/>
                </a:ext>
              </a:extLst>
            </p:cNvPr>
            <p:cNvSpPr/>
            <p:nvPr/>
          </p:nvSpPr>
          <p:spPr>
            <a:xfrm>
              <a:off x="613320" y="2368988"/>
              <a:ext cx="7436665" cy="566928"/>
            </a:xfrm>
            <a:prstGeom prst="rect">
              <a:avLst/>
            </a:prstGeom>
            <a:grpFill/>
          </p:spPr>
          <p:txBody>
            <a:bodyPr wrap="square">
              <a:spAutoFit/>
            </a:bodyPr>
            <a:lstStyle/>
            <a:p>
              <a:pPr indent="-285750" marL="285750">
                <a:lnSpc>
                  <a:spcPct val="130000"/>
                </a:lnSpc>
                <a:buFont charset="0" panose="020b0604020202020204" pitchFamily="34" typeface="Arial"/>
                <a:buChar char="•"/>
              </a:pPr>
              <a:r>
                <a:rPr altLang="en-US" lang="zh-CN" sz="2400">
                  <a:solidFill>
                    <a:schemeClr val="tx1">
                      <a:lumMod val="85000"/>
                      <a:lumOff val="15000"/>
                    </a:schemeClr>
                  </a:solidFill>
                  <a:cs typeface="+mn-ea"/>
                  <a:sym typeface="+mn-lt"/>
                </a:rPr>
                <a:t>直接材料属于纯粹的变动成本项目，需要与销量建立一定的函数关系</a:t>
              </a:r>
            </a:p>
          </p:txBody>
        </p:sp>
      </p:grpSp>
      <p:grpSp>
        <p:nvGrpSpPr>
          <p:cNvPr id="13" name="组合 12">
            <a:extLst>
              <a:ext uri="{FF2B5EF4-FFF2-40B4-BE49-F238E27FC236}">
                <a16:creationId xmlns:a16="http://schemas.microsoft.com/office/drawing/2014/main" id="{FAF82C8F-1DD7-436F-B746-A86738074185}"/>
              </a:ext>
            </a:extLst>
          </p:cNvPr>
          <p:cNvGrpSpPr/>
          <p:nvPr/>
        </p:nvGrpSpPr>
        <p:grpSpPr>
          <a:xfrm>
            <a:off x="296883" y="3040083"/>
            <a:ext cx="8955916" cy="905980"/>
            <a:chOff x="296883" y="3040083"/>
            <a:chExt cx="6427767" cy="905980"/>
          </a:xfrm>
          <a:noFill/>
        </p:grpSpPr>
        <p:sp>
          <p:nvSpPr>
            <p:cNvPr id="14" name="任意多边形 10">
              <a:extLst>
                <a:ext uri="{FF2B5EF4-FFF2-40B4-BE49-F238E27FC236}">
                  <a16:creationId xmlns:a16="http://schemas.microsoft.com/office/drawing/2014/main" id="{60D457E3-8DDA-4FFA-9539-F2CD3F6CA87A}"/>
                </a:ext>
              </a:extLst>
            </p:cNvPr>
            <p:cNvSpPr/>
            <p:nvPr/>
          </p:nvSpPr>
          <p:spPr>
            <a:xfrm>
              <a:off x="296883" y="3040083"/>
              <a:ext cx="6427767" cy="905980"/>
            </a:xfrm>
            <a:custGeom>
              <a:gdLst>
                <a:gd fmla="*/ 0 w 7490847" name="connsiteX0"/>
                <a:gd fmla="*/ 0 h 905980" name="connsiteY0"/>
                <a:gd fmla="*/ 6994566 w 7490847" name="connsiteX1"/>
                <a:gd fmla="*/ 0 h 905980" name="connsiteY1"/>
                <a:gd fmla="*/ 6994566 w 7490847" name="connsiteX2"/>
                <a:gd fmla="*/ 4364 h 905980" name="connsiteY2"/>
                <a:gd fmla="*/ 7037857 w 7490847" name="connsiteX3"/>
                <a:gd fmla="*/ 0 h 905980" name="connsiteY3"/>
                <a:gd fmla="*/ 7490847 w 7490847" name="connsiteX4"/>
                <a:gd fmla="*/ 452990 h 905980" name="connsiteY4"/>
                <a:gd fmla="*/ 7037857 w 7490847" name="connsiteX5"/>
                <a:gd fmla="*/ 905980 h 905980" name="connsiteY5"/>
                <a:gd fmla="*/ 6994566 w 7490847" name="connsiteX6"/>
                <a:gd fmla="*/ 901616 h 905980" name="connsiteY6"/>
                <a:gd fmla="*/ 6994566 w 7490847" name="connsiteX7"/>
                <a:gd fmla="*/ 905980 h 905980" name="connsiteY7"/>
                <a:gd fmla="*/ 0 w 7490847" name="connsiteX8"/>
                <a:gd fmla="*/ 905980 h 9059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980" w="7490847">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sz="2400">
                <a:solidFill>
                  <a:schemeClr val="tx1">
                    <a:lumMod val="85000"/>
                    <a:lumOff val="15000"/>
                  </a:schemeClr>
                </a:solidFill>
                <a:cs typeface="+mn-ea"/>
                <a:sym typeface="+mn-lt"/>
              </a:endParaRPr>
            </a:p>
          </p:txBody>
        </p:sp>
        <p:sp>
          <p:nvSpPr>
            <p:cNvPr id="15" name="矩形 14">
              <a:extLst>
                <a:ext uri="{FF2B5EF4-FFF2-40B4-BE49-F238E27FC236}">
                  <a16:creationId xmlns:a16="http://schemas.microsoft.com/office/drawing/2014/main" id="{1736FC56-6F06-4217-B719-B85270D4D69E}"/>
                </a:ext>
              </a:extLst>
            </p:cNvPr>
            <p:cNvSpPr/>
            <p:nvPr/>
          </p:nvSpPr>
          <p:spPr>
            <a:xfrm>
              <a:off x="613320" y="3207992"/>
              <a:ext cx="4055237" cy="566928"/>
            </a:xfrm>
            <a:prstGeom prst="rect">
              <a:avLst/>
            </a:prstGeom>
            <a:grpFill/>
          </p:spPr>
          <p:txBody>
            <a:bodyPr wrap="none">
              <a:spAutoFit/>
            </a:bodyPr>
            <a:lstStyle/>
            <a:p>
              <a:pPr indent="-285750" marL="285750">
                <a:lnSpc>
                  <a:spcPct val="130000"/>
                </a:lnSpc>
                <a:buFont charset="0" panose="020b0604020202020204" pitchFamily="34" typeface="Arial"/>
                <a:buChar char="•"/>
              </a:pPr>
              <a:r>
                <a:rPr altLang="en-US" lang="zh-CN" sz="2400">
                  <a:solidFill>
                    <a:schemeClr val="tx1">
                      <a:lumMod val="85000"/>
                      <a:lumOff val="15000"/>
                    </a:schemeClr>
                  </a:solidFill>
                  <a:cs typeface="+mn-ea"/>
                  <a:sym typeface="+mn-lt"/>
                </a:rPr>
                <a:t>需要按每一种材料的使用量来计算成本</a:t>
              </a:r>
            </a:p>
          </p:txBody>
        </p:sp>
      </p:grpSp>
      <p:grpSp>
        <p:nvGrpSpPr>
          <p:cNvPr id="16" name="组合 15">
            <a:extLst>
              <a:ext uri="{FF2B5EF4-FFF2-40B4-BE49-F238E27FC236}">
                <a16:creationId xmlns:a16="http://schemas.microsoft.com/office/drawing/2014/main" id="{9386AFD5-FD4D-40AB-8155-FAD9C6A2C667}"/>
              </a:ext>
            </a:extLst>
          </p:cNvPr>
          <p:cNvGrpSpPr/>
          <p:nvPr/>
        </p:nvGrpSpPr>
        <p:grpSpPr>
          <a:xfrm>
            <a:off x="296881" y="3946063"/>
            <a:ext cx="11450929" cy="1202623"/>
            <a:chOff x="296882" y="3946063"/>
            <a:chExt cx="8218468" cy="1202623"/>
          </a:xfrm>
          <a:noFill/>
        </p:grpSpPr>
        <p:sp>
          <p:nvSpPr>
            <p:cNvPr id="17" name="任意多边形 11">
              <a:extLst>
                <a:ext uri="{FF2B5EF4-FFF2-40B4-BE49-F238E27FC236}">
                  <a16:creationId xmlns:a16="http://schemas.microsoft.com/office/drawing/2014/main" id="{7DCEF4FE-7E7E-4C5C-912A-5D3B2BB3AA60}"/>
                </a:ext>
              </a:extLst>
            </p:cNvPr>
            <p:cNvSpPr/>
            <p:nvPr/>
          </p:nvSpPr>
          <p:spPr>
            <a:xfrm>
              <a:off x="296882" y="3946063"/>
              <a:ext cx="8218468" cy="905980"/>
            </a:xfrm>
            <a:custGeom>
              <a:gdLst>
                <a:gd fmla="*/ 0 w 7490847" name="connsiteX0"/>
                <a:gd fmla="*/ 0 h 905980" name="connsiteY0"/>
                <a:gd fmla="*/ 6994566 w 7490847" name="connsiteX1"/>
                <a:gd fmla="*/ 0 h 905980" name="connsiteY1"/>
                <a:gd fmla="*/ 6994566 w 7490847" name="connsiteX2"/>
                <a:gd fmla="*/ 4364 h 905980" name="connsiteY2"/>
                <a:gd fmla="*/ 7037857 w 7490847" name="connsiteX3"/>
                <a:gd fmla="*/ 0 h 905980" name="connsiteY3"/>
                <a:gd fmla="*/ 7490847 w 7490847" name="connsiteX4"/>
                <a:gd fmla="*/ 452990 h 905980" name="connsiteY4"/>
                <a:gd fmla="*/ 7037857 w 7490847" name="connsiteX5"/>
                <a:gd fmla="*/ 905980 h 905980" name="connsiteY5"/>
                <a:gd fmla="*/ 6994566 w 7490847" name="connsiteX6"/>
                <a:gd fmla="*/ 901616 h 905980" name="connsiteY6"/>
                <a:gd fmla="*/ 6994566 w 7490847" name="connsiteX7"/>
                <a:gd fmla="*/ 905980 h 905980" name="connsiteY7"/>
                <a:gd fmla="*/ 0 w 7490847" name="connsiteX8"/>
                <a:gd fmla="*/ 905980 h 9059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980" w="7490847">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sz="2400">
                <a:solidFill>
                  <a:schemeClr val="tx1">
                    <a:lumMod val="85000"/>
                    <a:lumOff val="15000"/>
                  </a:schemeClr>
                </a:solidFill>
                <a:cs typeface="+mn-ea"/>
                <a:sym typeface="+mn-lt"/>
              </a:endParaRPr>
            </a:p>
          </p:txBody>
        </p:sp>
        <p:sp>
          <p:nvSpPr>
            <p:cNvPr id="18" name="矩形 17">
              <a:extLst>
                <a:ext uri="{FF2B5EF4-FFF2-40B4-BE49-F238E27FC236}">
                  <a16:creationId xmlns:a16="http://schemas.microsoft.com/office/drawing/2014/main" id="{95C67FE1-A864-4240-9E64-E1B514E26403}"/>
                </a:ext>
              </a:extLst>
            </p:cNvPr>
            <p:cNvSpPr/>
            <p:nvPr/>
          </p:nvSpPr>
          <p:spPr>
            <a:xfrm>
              <a:off x="613320" y="4133921"/>
              <a:ext cx="7734300" cy="566928"/>
            </a:xfrm>
            <a:prstGeom prst="rect">
              <a:avLst/>
            </a:prstGeom>
            <a:grpFill/>
          </p:spPr>
          <p:txBody>
            <a:bodyPr wrap="square">
              <a:spAutoFit/>
            </a:bodyPr>
            <a:lstStyle/>
            <a:p>
              <a:pPr indent="-285750" marL="285750">
                <a:lnSpc>
                  <a:spcPct val="130000"/>
                </a:lnSpc>
                <a:buFont charset="0" panose="020b0604020202020204" pitchFamily="34" typeface="Arial"/>
                <a:buChar char="•"/>
              </a:pPr>
              <a:r>
                <a:rPr altLang="en-US" lang="zh-CN" sz="2400">
                  <a:solidFill>
                    <a:schemeClr val="tx1">
                      <a:lumMod val="85000"/>
                      <a:lumOff val="15000"/>
                    </a:schemeClr>
                  </a:solidFill>
                  <a:cs typeface="+mn-ea"/>
                  <a:sym typeface="+mn-lt"/>
                </a:rPr>
                <a:t>对于材料种类众多的企业，特别需要在平时就维护好成本系统</a:t>
              </a:r>
            </a:p>
          </p:txBody>
        </p:sp>
      </p:grpSp>
      <p:grpSp>
        <p:nvGrpSpPr>
          <p:cNvPr id="19" name="组合 18">
            <a:extLst>
              <a:ext uri="{FF2B5EF4-FFF2-40B4-BE49-F238E27FC236}">
                <a16:creationId xmlns:a16="http://schemas.microsoft.com/office/drawing/2014/main" id="{534B7AFE-AEC9-4622-848E-0C48646C063C}"/>
              </a:ext>
            </a:extLst>
          </p:cNvPr>
          <p:cNvGrpSpPr/>
          <p:nvPr/>
        </p:nvGrpSpPr>
        <p:grpSpPr>
          <a:xfrm>
            <a:off x="296881" y="4863927"/>
            <a:ext cx="12379923" cy="1573962"/>
            <a:chOff x="296882" y="4813127"/>
            <a:chExt cx="8885218" cy="1573962"/>
          </a:xfrm>
          <a:noFill/>
        </p:grpSpPr>
        <p:sp>
          <p:nvSpPr>
            <p:cNvPr id="20" name="任意多边形 12">
              <a:extLst>
                <a:ext uri="{FF2B5EF4-FFF2-40B4-BE49-F238E27FC236}">
                  <a16:creationId xmlns:a16="http://schemas.microsoft.com/office/drawing/2014/main" id="{413FCF69-BA99-44AB-B15D-141196EB346E}"/>
                </a:ext>
              </a:extLst>
            </p:cNvPr>
            <p:cNvSpPr/>
            <p:nvPr/>
          </p:nvSpPr>
          <p:spPr>
            <a:xfrm>
              <a:off x="296882" y="4813127"/>
              <a:ext cx="8885218" cy="905980"/>
            </a:xfrm>
            <a:custGeom>
              <a:gdLst>
                <a:gd fmla="*/ 0 w 7490847" name="connsiteX0"/>
                <a:gd fmla="*/ 0 h 905980" name="connsiteY0"/>
                <a:gd fmla="*/ 6994566 w 7490847" name="connsiteX1"/>
                <a:gd fmla="*/ 0 h 905980" name="connsiteY1"/>
                <a:gd fmla="*/ 6994566 w 7490847" name="connsiteX2"/>
                <a:gd fmla="*/ 4364 h 905980" name="connsiteY2"/>
                <a:gd fmla="*/ 7037857 w 7490847" name="connsiteX3"/>
                <a:gd fmla="*/ 0 h 905980" name="connsiteY3"/>
                <a:gd fmla="*/ 7490847 w 7490847" name="connsiteX4"/>
                <a:gd fmla="*/ 452990 h 905980" name="connsiteY4"/>
                <a:gd fmla="*/ 7037857 w 7490847" name="connsiteX5"/>
                <a:gd fmla="*/ 905980 h 905980" name="connsiteY5"/>
                <a:gd fmla="*/ 6994566 w 7490847" name="connsiteX6"/>
                <a:gd fmla="*/ 901616 h 905980" name="connsiteY6"/>
                <a:gd fmla="*/ 6994566 w 7490847" name="connsiteX7"/>
                <a:gd fmla="*/ 905980 h 905980" name="connsiteY7"/>
                <a:gd fmla="*/ 0 w 7490847" name="connsiteX8"/>
                <a:gd fmla="*/ 905980 h 9059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980" w="7490847">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sz="2400">
                <a:solidFill>
                  <a:schemeClr val="tx1">
                    <a:lumMod val="85000"/>
                    <a:lumOff val="15000"/>
                  </a:schemeClr>
                </a:solidFill>
                <a:cs typeface="+mn-ea"/>
                <a:sym typeface="+mn-lt"/>
              </a:endParaRPr>
            </a:p>
          </p:txBody>
        </p:sp>
        <p:sp>
          <p:nvSpPr>
            <p:cNvPr id="21" name="矩形 20">
              <a:extLst>
                <a:ext uri="{FF2B5EF4-FFF2-40B4-BE49-F238E27FC236}">
                  <a16:creationId xmlns:a16="http://schemas.microsoft.com/office/drawing/2014/main" id="{01A6DBAB-1F6C-43D7-8621-4A71A21779A6}"/>
                </a:ext>
              </a:extLst>
            </p:cNvPr>
            <p:cNvSpPr/>
            <p:nvPr/>
          </p:nvSpPr>
          <p:spPr>
            <a:xfrm>
              <a:off x="613319" y="4892193"/>
              <a:ext cx="7962899" cy="1042416"/>
            </a:xfrm>
            <a:prstGeom prst="rect">
              <a:avLst/>
            </a:prstGeom>
            <a:grpFill/>
          </p:spPr>
          <p:txBody>
            <a:bodyPr wrap="square">
              <a:spAutoFit/>
            </a:bodyPr>
            <a:lstStyle/>
            <a:p>
              <a:pPr indent="-285750" marL="285750">
                <a:lnSpc>
                  <a:spcPct val="130000"/>
                </a:lnSpc>
                <a:buFont charset="0" panose="020b0604020202020204" pitchFamily="34" typeface="Arial"/>
                <a:buChar char="•"/>
              </a:pPr>
              <a:r>
                <a:rPr altLang="en-US" lang="zh-CN" sz="2400">
                  <a:solidFill>
                    <a:schemeClr val="tx1">
                      <a:lumMod val="85000"/>
                      <a:lumOff val="15000"/>
                    </a:schemeClr>
                  </a:solidFill>
                  <a:cs typeface="+mn-ea"/>
                  <a:sym typeface="+mn-lt"/>
                </a:rPr>
                <a:t>变通的方法是用上一个年度的单位成本或原材料占销售的百分比加以调整作为今年的成本数据但是不精确会漏掉很多应该做的调整</a:t>
              </a:r>
            </a:p>
          </p:txBody>
        </p:sp>
      </p:grpSp>
    </p:spTree>
    <p:extLst>
      <p:ext uri="{BB962C8B-B14F-4D97-AF65-F5344CB8AC3E}">
        <p14:creationId val="3072127055"/>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10"/>
                                        </p:tgtEl>
                                        <p:attrNameLst>
                                          <p:attrName>style.visibility</p:attrName>
                                        </p:attrNameLst>
                                      </p:cBhvr>
                                      <p:to>
                                        <p:strVal val="visible"/>
                                      </p:to>
                                    </p:set>
                                    <p:animEffect filter="wipe(left)" transition="in">
                                      <p:cBhvr>
                                        <p:cTn dur="500" id="21"/>
                                        <p:tgtEl>
                                          <p:spTgt spid="10"/>
                                        </p:tgtEl>
                                      </p:cBhvr>
                                    </p:animEffect>
                                  </p:childTnLst>
                                </p:cTn>
                              </p:par>
                            </p:childTnLst>
                          </p:cTn>
                        </p:par>
                        <p:par>
                          <p:cTn fill="hold" id="22" nodeType="afterGroup">
                            <p:stCondLst>
                              <p:cond delay="500"/>
                            </p:stCondLst>
                            <p:childTnLst>
                              <p:par>
                                <p:cTn fill="hold" id="23" nodeType="after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childTnLst>
                          </p:cTn>
                        </p:par>
                        <p:par>
                          <p:cTn fill="hold" id="26" nodeType="afterGroup">
                            <p:stCondLst>
                              <p:cond delay="1000"/>
                            </p:stCondLst>
                            <p:childTnLst>
                              <p:par>
                                <p:cTn fill="hold" id="27" nodeType="afterEffect" presetClass="entr" presetID="22" presetSubtype="8">
                                  <p:stCondLst>
                                    <p:cond delay="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childTnLst>
                          </p:cTn>
                        </p:par>
                        <p:par>
                          <p:cTn fill="hold" id="30" nodeType="afterGroup">
                            <p:stCondLst>
                              <p:cond delay="1500"/>
                            </p:stCondLst>
                            <p:childTnLst>
                              <p:par>
                                <p:cTn fill="hold" id="31" nodeType="afterEffect" presetClass="entr" presetID="22" presetSubtype="8">
                                  <p:stCondLst>
                                    <p:cond delay="0"/>
                                  </p:stCondLst>
                                  <p:childTnLst>
                                    <p:set>
                                      <p:cBhvr>
                                        <p:cTn dur="1" fill="hold" id="32">
                                          <p:stCondLst>
                                            <p:cond delay="0"/>
                                          </p:stCondLst>
                                        </p:cTn>
                                        <p:tgtEl>
                                          <p:spTgt spid="19"/>
                                        </p:tgtEl>
                                        <p:attrNameLst>
                                          <p:attrName>style.visibility</p:attrName>
                                        </p:attrNameLst>
                                      </p:cBhvr>
                                      <p:to>
                                        <p:strVal val="visible"/>
                                      </p:to>
                                    </p:set>
                                    <p:animEffect filter="wipe(left)" transition="in">
                                      <p:cBhvr>
                                        <p:cTn dur="500" id="3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33BCE48F-4A1A-4C8F-AD4C-4AE2BB146341}"/>
              </a:ext>
            </a:extLst>
          </p:cNvPr>
          <p:cNvSpPr txBox="1"/>
          <p:nvPr/>
        </p:nvSpPr>
        <p:spPr>
          <a:xfrm>
            <a:off x="1214695" y="1842215"/>
            <a:ext cx="4028667" cy="45720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sz="2400">
                <a:solidFill>
                  <a:schemeClr val="tx1">
                    <a:lumMod val="85000"/>
                    <a:lumOff val="15000"/>
                  </a:schemeClr>
                </a:solidFill>
                <a:latin typeface="+mn-lt"/>
                <a:ea typeface="+mn-ea"/>
                <a:cs typeface="+mn-ea"/>
                <a:sym typeface="+mn-lt"/>
              </a:rPr>
              <a:t>生产预算-直接材料费</a:t>
            </a:r>
          </a:p>
        </p:txBody>
      </p:sp>
      <p:sp>
        <p:nvSpPr>
          <p:cNvPr id="12" name="文本框 11">
            <a:extLst>
              <a:ext uri="{FF2B5EF4-FFF2-40B4-BE49-F238E27FC236}">
                <a16:creationId xmlns:a16="http://schemas.microsoft.com/office/drawing/2014/main" id="{B58832C7-0C01-4521-8558-D570C48917F0}"/>
              </a:ext>
            </a:extLst>
          </p:cNvPr>
          <p:cNvSpPr txBox="1"/>
          <p:nvPr/>
        </p:nvSpPr>
        <p:spPr>
          <a:xfrm>
            <a:off x="1167622" y="2666975"/>
            <a:ext cx="2051388" cy="518160"/>
          </a:xfrm>
          <a:prstGeom prst="rect">
            <a:avLst/>
          </a:prstGeom>
          <a:noFill/>
        </p:spPr>
        <p:txBody>
          <a:bodyPr wrap="squar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2800">
                <a:solidFill>
                  <a:schemeClr val="tx1">
                    <a:lumMod val="85000"/>
                    <a:lumOff val="15000"/>
                  </a:schemeClr>
                </a:solidFill>
                <a:latin typeface="+mn-lt"/>
                <a:ea typeface="+mn-ea"/>
                <a:cs typeface="+mn-ea"/>
                <a:sym typeface="+mn-lt"/>
              </a:rPr>
              <a:t>物料清单</a:t>
            </a:r>
          </a:p>
        </p:txBody>
      </p:sp>
      <p:sp>
        <p:nvSpPr>
          <p:cNvPr id="13" name="文本框 12">
            <a:extLst>
              <a:ext uri="{FF2B5EF4-FFF2-40B4-BE49-F238E27FC236}">
                <a16:creationId xmlns:a16="http://schemas.microsoft.com/office/drawing/2014/main" id="{AC132FAF-50D3-46C4-AA79-8BBCCEB672C7}"/>
              </a:ext>
            </a:extLst>
          </p:cNvPr>
          <p:cNvSpPr txBox="1"/>
          <p:nvPr/>
        </p:nvSpPr>
        <p:spPr>
          <a:xfrm>
            <a:off x="1214695" y="3278543"/>
            <a:ext cx="3827560" cy="1005840"/>
          </a:xfrm>
          <a:prstGeom prst="rect">
            <a:avLst/>
          </a:prstGeom>
          <a:noFill/>
        </p:spPr>
        <p:txBody>
          <a:bodyPr wrap="square">
            <a:spAutoFit/>
          </a:bodyPr>
          <a:lstStyle>
            <a:defPPr>
              <a:defRPr lang="zh-CN"/>
            </a:defPPr>
            <a:lvl1pPr>
              <a:defRPr sz="16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zh-CN" lang="en-US" sz="2000">
                <a:solidFill>
                  <a:schemeClr val="tx1">
                    <a:lumMod val="85000"/>
                    <a:lumOff val="15000"/>
                  </a:schemeClr>
                </a:solidFill>
                <a:latin typeface="+mn-lt"/>
                <a:ea typeface="+mn-ea"/>
                <a:cs typeface="+mn-ea"/>
                <a:sym typeface="+mn-lt"/>
              </a:rPr>
              <a:t>1.考虑国产化</a:t>
            </a:r>
          </a:p>
          <a:p>
            <a:pPr>
              <a:lnSpc>
                <a:spcPct val="150000"/>
              </a:lnSpc>
            </a:pPr>
            <a:r>
              <a:rPr altLang="zh-CN" lang="en-US" sz="2000">
                <a:solidFill>
                  <a:schemeClr val="tx1">
                    <a:lumMod val="85000"/>
                    <a:lumOff val="15000"/>
                  </a:schemeClr>
                </a:solidFill>
                <a:latin typeface="+mn-lt"/>
                <a:ea typeface="+mn-ea"/>
                <a:cs typeface="+mn-ea"/>
                <a:sym typeface="+mn-lt"/>
              </a:rPr>
              <a:t>2.材料使用量的改进- 降低损耗</a:t>
            </a:r>
          </a:p>
        </p:txBody>
      </p:sp>
      <p:sp>
        <p:nvSpPr>
          <p:cNvPr id="16" name="文本框 15">
            <a:extLst>
              <a:ext uri="{FF2B5EF4-FFF2-40B4-BE49-F238E27FC236}">
                <a16:creationId xmlns:a16="http://schemas.microsoft.com/office/drawing/2014/main" id="{1A40B217-FB05-4187-8788-12C766A91590}"/>
              </a:ext>
            </a:extLst>
          </p:cNvPr>
          <p:cNvSpPr txBox="1"/>
          <p:nvPr/>
        </p:nvSpPr>
        <p:spPr>
          <a:xfrm>
            <a:off x="6284902" y="2664558"/>
            <a:ext cx="2504712" cy="518160"/>
          </a:xfrm>
          <a:prstGeom prst="rect">
            <a:avLst/>
          </a:prstGeom>
          <a:noFill/>
        </p:spPr>
        <p:txBody>
          <a:bodyPr wrap="squar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2800">
                <a:solidFill>
                  <a:schemeClr val="tx1">
                    <a:lumMod val="85000"/>
                    <a:lumOff val="15000"/>
                  </a:schemeClr>
                </a:solidFill>
                <a:latin typeface="+mn-lt"/>
                <a:ea typeface="+mn-ea"/>
                <a:cs typeface="+mn-ea"/>
                <a:sym typeface="+mn-lt"/>
              </a:rPr>
              <a:t>采购单价</a:t>
            </a:r>
          </a:p>
        </p:txBody>
      </p:sp>
      <p:sp>
        <p:nvSpPr>
          <p:cNvPr id="17" name="文本框 16">
            <a:extLst>
              <a:ext uri="{FF2B5EF4-FFF2-40B4-BE49-F238E27FC236}">
                <a16:creationId xmlns:a16="http://schemas.microsoft.com/office/drawing/2014/main" id="{E1A6B628-3063-40D4-AB94-9806F43112CA}"/>
              </a:ext>
            </a:extLst>
          </p:cNvPr>
          <p:cNvSpPr txBox="1"/>
          <p:nvPr/>
        </p:nvSpPr>
        <p:spPr>
          <a:xfrm>
            <a:off x="6284902" y="3278543"/>
            <a:ext cx="4847512" cy="1005840"/>
          </a:xfrm>
          <a:prstGeom prst="rect">
            <a:avLst/>
          </a:prstGeom>
          <a:noFill/>
        </p:spPr>
        <p:txBody>
          <a:bodyPr wrap="square">
            <a:spAutoFit/>
          </a:bodyPr>
          <a:lstStyle>
            <a:defPPr>
              <a:defRPr lang="zh-CN"/>
            </a:defPPr>
            <a:lvl1pPr>
              <a:defRPr sz="16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en-US" lang="zh-CN" sz="2000">
                <a:solidFill>
                  <a:schemeClr val="tx1">
                    <a:lumMod val="85000"/>
                    <a:lumOff val="15000"/>
                  </a:schemeClr>
                </a:solidFill>
                <a:latin typeface="+mn-lt"/>
                <a:ea typeface="+mn-ea"/>
                <a:cs typeface="+mn-ea"/>
                <a:sym typeface="+mn-lt"/>
              </a:rPr>
              <a:t>考虑采购价格,运费、装卸费、进口关税的变动汇率影响</a:t>
            </a:r>
          </a:p>
        </p:txBody>
      </p:sp>
      <p:sp>
        <p:nvSpPr>
          <p:cNvPr id="20" name="文本框 19">
            <a:extLst>
              <a:ext uri="{FF2B5EF4-FFF2-40B4-BE49-F238E27FC236}">
                <a16:creationId xmlns:a16="http://schemas.microsoft.com/office/drawing/2014/main" id="{897F6E07-6328-4195-A2ED-08A821DC034F}"/>
              </a:ext>
            </a:extLst>
          </p:cNvPr>
          <p:cNvSpPr txBox="1"/>
          <p:nvPr/>
        </p:nvSpPr>
        <p:spPr>
          <a:xfrm>
            <a:off x="1167622" y="4743139"/>
            <a:ext cx="2781656" cy="518160"/>
          </a:xfrm>
          <a:prstGeom prst="rect">
            <a:avLst/>
          </a:prstGeom>
          <a:noFill/>
        </p:spPr>
        <p:txBody>
          <a:bodyPr wrap="squar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2800">
                <a:solidFill>
                  <a:schemeClr val="tx1">
                    <a:lumMod val="85000"/>
                    <a:lumOff val="15000"/>
                  </a:schemeClr>
                </a:solidFill>
                <a:latin typeface="+mn-lt"/>
                <a:ea typeface="+mn-ea"/>
                <a:cs typeface="+mn-ea"/>
                <a:sym typeface="+mn-lt"/>
              </a:rPr>
              <a:t>建议</a:t>
            </a:r>
          </a:p>
        </p:txBody>
      </p:sp>
      <p:sp>
        <p:nvSpPr>
          <p:cNvPr id="21" name="文本框 20">
            <a:extLst>
              <a:ext uri="{FF2B5EF4-FFF2-40B4-BE49-F238E27FC236}">
                <a16:creationId xmlns:a16="http://schemas.microsoft.com/office/drawing/2014/main" id="{72C32CC9-3345-4B48-A070-5B34941D05B1}"/>
              </a:ext>
            </a:extLst>
          </p:cNvPr>
          <p:cNvSpPr txBox="1"/>
          <p:nvPr/>
        </p:nvSpPr>
        <p:spPr>
          <a:xfrm>
            <a:off x="1167622" y="5165125"/>
            <a:ext cx="6583676" cy="1005840"/>
          </a:xfrm>
          <a:prstGeom prst="rect">
            <a:avLst/>
          </a:prstGeom>
          <a:noFill/>
        </p:spPr>
        <p:txBody>
          <a:bodyPr wrap="square">
            <a:spAutoFit/>
          </a:bodyPr>
          <a:lstStyle>
            <a:defPPr>
              <a:defRPr lang="zh-CN"/>
            </a:defPPr>
            <a:lvl1pPr>
              <a:defRPr sz="16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zh-CN" lang="en-US" sz="2000">
                <a:solidFill>
                  <a:schemeClr val="tx1">
                    <a:lumMod val="85000"/>
                    <a:lumOff val="15000"/>
                  </a:schemeClr>
                </a:solidFill>
                <a:latin typeface="+mn-lt"/>
                <a:ea typeface="+mn-ea"/>
                <a:cs typeface="+mn-ea"/>
                <a:sym typeface="+mn-lt"/>
              </a:rPr>
              <a:t>1.关注主要的，昂贵的材料</a:t>
            </a:r>
          </a:p>
          <a:p>
            <a:pPr>
              <a:lnSpc>
                <a:spcPct val="150000"/>
              </a:lnSpc>
            </a:pPr>
            <a:r>
              <a:rPr altLang="zh-CN" lang="en-US" sz="2000">
                <a:solidFill>
                  <a:schemeClr val="tx1">
                    <a:lumMod val="85000"/>
                    <a:lumOff val="15000"/>
                  </a:schemeClr>
                </a:solidFill>
                <a:latin typeface="+mn-lt"/>
                <a:ea typeface="+mn-ea"/>
                <a:cs typeface="+mn-ea"/>
                <a:sym typeface="+mn-lt"/>
              </a:rPr>
              <a:t>2.一个日常维护做的好的成本核算系统能节省大量的时间</a:t>
            </a:r>
          </a:p>
        </p:txBody>
      </p:sp>
    </p:spTree>
    <p:extLst>
      <p:ext uri="{BB962C8B-B14F-4D97-AF65-F5344CB8AC3E}">
        <p14:creationId val="4059705749"/>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750" id="20"/>
                                        <p:tgtEl>
                                          <p:spTgt spid="13"/>
                                        </p:tgtEl>
                                      </p:cBhvr>
                                    </p:animEffect>
                                    <p:anim calcmode="lin" valueType="num">
                                      <p:cBhvr>
                                        <p:cTn dur="750" fill="hold" id="21"/>
                                        <p:tgtEl>
                                          <p:spTgt spid="13"/>
                                        </p:tgtEl>
                                        <p:attrNameLst>
                                          <p:attrName>ppt_x</p:attrName>
                                        </p:attrNameLst>
                                      </p:cBhvr>
                                      <p:tavLst>
                                        <p:tav tm="0">
                                          <p:val>
                                            <p:strVal val="#ppt_x"/>
                                          </p:val>
                                        </p:tav>
                                        <p:tav tm="100000">
                                          <p:val>
                                            <p:strVal val="#ppt_x"/>
                                          </p:val>
                                        </p:tav>
                                      </p:tavLst>
                                    </p:anim>
                                    <p:anim calcmode="lin" valueType="num">
                                      <p:cBhvr>
                                        <p:cTn dur="750" fill="hold" id="22"/>
                                        <p:tgtEl>
                                          <p:spTgt spid="1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42"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750" id="26"/>
                                        <p:tgtEl>
                                          <p:spTgt spid="17"/>
                                        </p:tgtEl>
                                      </p:cBhvr>
                                    </p:animEffect>
                                    <p:anim calcmode="lin" valueType="num">
                                      <p:cBhvr>
                                        <p:cTn dur="750" fill="hold" id="27"/>
                                        <p:tgtEl>
                                          <p:spTgt spid="17"/>
                                        </p:tgtEl>
                                        <p:attrNameLst>
                                          <p:attrName>ppt_x</p:attrName>
                                        </p:attrNameLst>
                                      </p:cBhvr>
                                      <p:tavLst>
                                        <p:tav tm="0">
                                          <p:val>
                                            <p:strVal val="#ppt_x"/>
                                          </p:val>
                                        </p:tav>
                                        <p:tav tm="100000">
                                          <p:val>
                                            <p:strVal val="#ppt_x"/>
                                          </p:val>
                                        </p:tav>
                                      </p:tavLst>
                                    </p:anim>
                                    <p:anim calcmode="lin" valueType="num">
                                      <p:cBhvr>
                                        <p:cTn dur="750" fill="hold" id="28"/>
                                        <p:tgtEl>
                                          <p:spTgt spid="1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42" presetSubtype="0">
                                  <p:stCondLst>
                                    <p:cond delay="0"/>
                                  </p:stCondLst>
                                  <p:childTnLst>
                                    <p:set>
                                      <p:cBhvr>
                                        <p:cTn dur="1" fill="hold" id="31">
                                          <p:stCondLst>
                                            <p:cond delay="0"/>
                                          </p:stCondLst>
                                        </p:cTn>
                                        <p:tgtEl>
                                          <p:spTgt spid="21"/>
                                        </p:tgtEl>
                                        <p:attrNameLst>
                                          <p:attrName>style.visibility</p:attrName>
                                        </p:attrNameLst>
                                      </p:cBhvr>
                                      <p:to>
                                        <p:strVal val="visible"/>
                                      </p:to>
                                    </p:set>
                                    <p:animEffect filter="fade" transition="in">
                                      <p:cBhvr>
                                        <p:cTn dur="750" id="32"/>
                                        <p:tgtEl>
                                          <p:spTgt spid="21"/>
                                        </p:tgtEl>
                                      </p:cBhvr>
                                    </p:animEffect>
                                    <p:anim calcmode="lin" valueType="num">
                                      <p:cBhvr>
                                        <p:cTn dur="750" fill="hold" id="33"/>
                                        <p:tgtEl>
                                          <p:spTgt spid="21"/>
                                        </p:tgtEl>
                                        <p:attrNameLst>
                                          <p:attrName>ppt_x</p:attrName>
                                        </p:attrNameLst>
                                      </p:cBhvr>
                                      <p:tavLst>
                                        <p:tav tm="0">
                                          <p:val>
                                            <p:strVal val="#ppt_x"/>
                                          </p:val>
                                        </p:tav>
                                        <p:tav tm="100000">
                                          <p:val>
                                            <p:strVal val="#ppt_x"/>
                                          </p:val>
                                        </p:tav>
                                      </p:tavLst>
                                    </p:anim>
                                    <p:anim calcmode="lin" valueType="num">
                                      <p:cBhvr>
                                        <p:cTn dur="750" fill="hold" id="34"/>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3"/>
      <p:bldP grpId="0" spid="17"/>
      <p:bldP grpId="0" spid="2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884DB7F7-57A1-4273-9E42-282D1F296D22}"/>
              </a:ext>
            </a:extLst>
          </p:cNvPr>
          <p:cNvSpPr txBox="1"/>
          <p:nvPr/>
        </p:nvSpPr>
        <p:spPr>
          <a:xfrm>
            <a:off x="3463708" y="1632085"/>
            <a:ext cx="5264583" cy="45720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b="1" lang="zh-CN" sz="2400">
                <a:solidFill>
                  <a:schemeClr val="tx1">
                    <a:lumMod val="85000"/>
                    <a:lumOff val="15000"/>
                  </a:schemeClr>
                </a:solidFill>
                <a:latin typeface="+mn-lt"/>
                <a:ea typeface="+mn-ea"/>
                <a:cs typeface="+mn-ea"/>
                <a:sym typeface="+mn-lt"/>
              </a:rPr>
              <a:t>生产预算-间接制造费用预算</a:t>
            </a:r>
          </a:p>
        </p:txBody>
      </p:sp>
      <p:sp>
        <p:nvSpPr>
          <p:cNvPr id="10" name="矩形 9">
            <a:extLst>
              <a:ext uri="{FF2B5EF4-FFF2-40B4-BE49-F238E27FC236}">
                <a16:creationId xmlns:a16="http://schemas.microsoft.com/office/drawing/2014/main" id="{7D6341B4-EF7C-48D8-B8D3-C8E83C24D922}"/>
              </a:ext>
            </a:extLst>
          </p:cNvPr>
          <p:cNvSpPr/>
          <p:nvPr/>
        </p:nvSpPr>
        <p:spPr>
          <a:xfrm>
            <a:off x="8118459" y="4711148"/>
            <a:ext cx="3087398" cy="914400"/>
          </a:xfrm>
          <a:prstGeom prst="rect">
            <a:avLst/>
          </a:prstGeom>
          <a:noFill/>
        </p:spPr>
        <p:txBody>
          <a:bodyPr wrap="square">
            <a:spAutoFit/>
          </a:bodyPr>
          <a:lstStyle/>
          <a:p>
            <a:pPr>
              <a:lnSpc>
                <a:spcPct val="150000"/>
              </a:lnSpc>
            </a:pPr>
            <a:r>
              <a:rPr altLang="en-US" lang="zh-CN">
                <a:solidFill>
                  <a:schemeClr val="tx1">
                    <a:lumMod val="85000"/>
                    <a:lumOff val="15000"/>
                  </a:schemeClr>
                </a:solidFill>
                <a:cs typeface="+mn-ea"/>
                <a:sym typeface="+mn-lt"/>
              </a:rPr>
              <a:t>注意折旧费用在不同核算对象间的分配</a:t>
            </a:r>
          </a:p>
        </p:txBody>
      </p:sp>
      <p:sp>
        <p:nvSpPr>
          <p:cNvPr id="11" name="矩形 10">
            <a:extLst>
              <a:ext uri="{FF2B5EF4-FFF2-40B4-BE49-F238E27FC236}">
                <a16:creationId xmlns:a16="http://schemas.microsoft.com/office/drawing/2014/main" id="{53E32ACF-E0A4-4C29-80B4-8AEFB5299442}"/>
              </a:ext>
            </a:extLst>
          </p:cNvPr>
          <p:cNvSpPr/>
          <p:nvPr/>
        </p:nvSpPr>
        <p:spPr>
          <a:xfrm>
            <a:off x="1184743" y="2875561"/>
            <a:ext cx="2737302" cy="502920"/>
          </a:xfrm>
          <a:prstGeom prst="rect">
            <a:avLst/>
          </a:prstGeom>
          <a:noFill/>
        </p:spPr>
        <p:txBody>
          <a:bodyPr wrap="square">
            <a:spAutoFit/>
          </a:bodyPr>
          <a:lstStyle/>
          <a:p>
            <a:pPr algn="r">
              <a:lnSpc>
                <a:spcPct val="150000"/>
              </a:lnSpc>
            </a:pPr>
            <a:r>
              <a:rPr altLang="en-US" lang="zh-CN">
                <a:solidFill>
                  <a:schemeClr val="tx1">
                    <a:lumMod val="85000"/>
                    <a:lumOff val="15000"/>
                  </a:schemeClr>
                </a:solidFill>
                <a:cs typeface="+mn-ea"/>
                <a:sym typeface="+mn-lt"/>
              </a:rPr>
              <a:t>主要就是指折旧费</a:t>
            </a:r>
          </a:p>
        </p:txBody>
      </p:sp>
      <p:sp>
        <p:nvSpPr>
          <p:cNvPr id="12" name="矩形 11">
            <a:extLst>
              <a:ext uri="{FF2B5EF4-FFF2-40B4-BE49-F238E27FC236}">
                <a16:creationId xmlns:a16="http://schemas.microsoft.com/office/drawing/2014/main" id="{F2C8C72D-2EB9-4F93-97AC-481872C04BC0}"/>
              </a:ext>
            </a:extLst>
          </p:cNvPr>
          <p:cNvSpPr/>
          <p:nvPr/>
        </p:nvSpPr>
        <p:spPr>
          <a:xfrm>
            <a:off x="8118459" y="2875561"/>
            <a:ext cx="3230640" cy="502920"/>
          </a:xfrm>
          <a:prstGeom prst="rect">
            <a:avLst/>
          </a:prstGeom>
          <a:noFill/>
        </p:spPr>
        <p:txBody>
          <a:bodyPr wrap="square">
            <a:spAutoFit/>
          </a:bodyPr>
          <a:lstStyle/>
          <a:p>
            <a:pPr>
              <a:lnSpc>
                <a:spcPct val="150000"/>
              </a:lnSpc>
            </a:pPr>
            <a:r>
              <a:rPr altLang="en-US" lang="zh-CN">
                <a:solidFill>
                  <a:schemeClr val="tx1">
                    <a:lumMod val="85000"/>
                    <a:lumOff val="15000"/>
                  </a:schemeClr>
                </a:solidFill>
                <a:cs typeface="+mn-ea"/>
                <a:sym typeface="+mn-lt"/>
              </a:rPr>
              <a:t>相对比较简单</a:t>
            </a:r>
          </a:p>
        </p:txBody>
      </p:sp>
      <p:sp>
        <p:nvSpPr>
          <p:cNvPr id="13" name="矩形 12">
            <a:extLst>
              <a:ext uri="{FF2B5EF4-FFF2-40B4-BE49-F238E27FC236}">
                <a16:creationId xmlns:a16="http://schemas.microsoft.com/office/drawing/2014/main" id="{4FA867F5-434B-46D2-BDDD-F4CD065499EA}"/>
              </a:ext>
            </a:extLst>
          </p:cNvPr>
          <p:cNvSpPr/>
          <p:nvPr/>
        </p:nvSpPr>
        <p:spPr>
          <a:xfrm>
            <a:off x="1167620" y="4742397"/>
            <a:ext cx="2737303" cy="914400"/>
          </a:xfrm>
          <a:prstGeom prst="rect">
            <a:avLst/>
          </a:prstGeom>
          <a:noFill/>
        </p:spPr>
        <p:txBody>
          <a:bodyPr wrap="square">
            <a:spAutoFit/>
          </a:bodyPr>
          <a:lstStyle/>
          <a:p>
            <a:pPr algn="r">
              <a:lnSpc>
                <a:spcPct val="150000"/>
              </a:lnSpc>
            </a:pPr>
            <a:r>
              <a:rPr altLang="en-US" lang="zh-CN">
                <a:solidFill>
                  <a:schemeClr val="tx1">
                    <a:lumMod val="85000"/>
                    <a:lumOff val="15000"/>
                  </a:schemeClr>
                </a:solidFill>
                <a:cs typeface="+mn-ea"/>
                <a:sym typeface="+mn-lt"/>
              </a:rPr>
              <a:t>注意新购的和已经提完折旧的设备</a:t>
            </a:r>
          </a:p>
        </p:txBody>
      </p:sp>
      <p:sp>
        <p:nvSpPr>
          <p:cNvPr id="14" name="Freeform 8">
            <a:extLst>
              <a:ext uri="{FF2B5EF4-FFF2-40B4-BE49-F238E27FC236}">
                <a16:creationId xmlns:a16="http://schemas.microsoft.com/office/drawing/2014/main" id="{9C52DD87-422E-4678-9E78-ECBBB32761D7}"/>
              </a:ext>
            </a:extLst>
          </p:cNvPr>
          <p:cNvSpPr/>
          <p:nvPr/>
        </p:nvSpPr>
        <p:spPr bwMode="auto">
          <a:xfrm>
            <a:off x="4305369" y="2963880"/>
            <a:ext cx="1545167" cy="1504949"/>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FF6600"/>
          </a:solidFill>
          <a:ln>
            <a:noFill/>
          </a:ln>
          <a:effectLst/>
        </p:spPr>
        <p:txBody>
          <a:bodyPr anchor="ctr" bIns="45720" lIns="91440" rIns="91440" tIns="45720"/>
          <a:lstStyle/>
          <a:p>
            <a:pPr algn="ctr" defTabSz="1219200">
              <a:defRPr/>
            </a:pPr>
            <a:r>
              <a:rPr kern="0" lang="en-AU" sz="2935">
                <a:solidFill>
                  <a:schemeClr val="bg1"/>
                </a:solidFill>
                <a:cs typeface="+mn-ea"/>
                <a:sym typeface="+mn-lt"/>
              </a:rPr>
              <a:t>03</a:t>
            </a:r>
          </a:p>
        </p:txBody>
      </p:sp>
      <p:sp>
        <p:nvSpPr>
          <p:cNvPr id="15" name="Freeform 9">
            <a:extLst>
              <a:ext uri="{FF2B5EF4-FFF2-40B4-BE49-F238E27FC236}">
                <a16:creationId xmlns:a16="http://schemas.microsoft.com/office/drawing/2014/main" id="{3920C9F6-4A32-4867-971A-4838BDC10069}"/>
              </a:ext>
            </a:extLst>
          </p:cNvPr>
          <p:cNvSpPr/>
          <p:nvPr/>
        </p:nvSpPr>
        <p:spPr bwMode="auto">
          <a:xfrm>
            <a:off x="4305369" y="4240230"/>
            <a:ext cx="1545167" cy="1504951"/>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333F50"/>
          </a:solidFill>
          <a:ln>
            <a:noFill/>
          </a:ln>
          <a:effectLst/>
        </p:spPr>
        <p:txBody>
          <a:bodyPr anchor="ctr" bIns="45720" lIns="91440" rIns="91440" tIns="45720"/>
          <a:lstStyle/>
          <a:p>
            <a:pPr algn="ctr" defTabSz="1219200">
              <a:defRPr/>
            </a:pPr>
            <a:r>
              <a:rPr kern="0" lang="en-AU" sz="3465">
                <a:solidFill>
                  <a:schemeClr val="bg1"/>
                </a:solidFill>
                <a:cs typeface="+mn-ea"/>
                <a:sym typeface="+mn-lt"/>
              </a:rPr>
              <a:t>01</a:t>
            </a:r>
          </a:p>
        </p:txBody>
      </p:sp>
      <p:sp>
        <p:nvSpPr>
          <p:cNvPr id="16" name="Freeform 10">
            <a:extLst>
              <a:ext uri="{FF2B5EF4-FFF2-40B4-BE49-F238E27FC236}">
                <a16:creationId xmlns:a16="http://schemas.microsoft.com/office/drawing/2014/main" id="{D9DFFF46-6E46-4A6B-9C5C-DBD30FE68F72}"/>
              </a:ext>
            </a:extLst>
          </p:cNvPr>
          <p:cNvSpPr/>
          <p:nvPr/>
        </p:nvSpPr>
        <p:spPr bwMode="auto">
          <a:xfrm>
            <a:off x="5880169" y="4242346"/>
            <a:ext cx="1947333" cy="1894416"/>
          </a:xfrm>
          <a:custGeom>
            <a:gdLst>
              <a:gd fmla="*/ 1020384 w 1151" name="T0"/>
              <a:gd fmla="*/ 0 h 926" name="T1"/>
              <a:gd fmla="*/ 442928 w 1151" name="T2"/>
              <a:gd fmla="*/ 0 h 926" name="T3"/>
              <a:gd fmla="*/ 441659 w 1151" name="T4"/>
              <a:gd fmla="*/ 0 h 926" name="T5"/>
              <a:gd fmla="*/ 440390 w 1151" name="T6"/>
              <a:gd fmla="*/ 0 h 926" name="T7"/>
              <a:gd fmla="*/ 3807 w 1151" name="T8"/>
              <a:gd fmla="*/ 529890 h 926" name="T9"/>
              <a:gd fmla="*/ 0 w 1151" name="T10"/>
              <a:gd fmla="*/ 1422256 h 926" name="T11"/>
              <a:gd fmla="*/ 378202 w 1151" name="T12"/>
              <a:gd fmla="*/ 1079747 h 926" name="T13"/>
              <a:gd fmla="*/ 1020384 w 1151" name="T14"/>
              <a:gd fmla="*/ 1064388 h 926" name="T15"/>
              <a:gd fmla="*/ 1460774 w 1151" name="T16"/>
              <a:gd fmla="*/ 532962 h 926" name="T17"/>
              <a:gd fmla="*/ 1020384 w 1151" name="T18"/>
              <a:gd fmla="*/ 0 h 9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51" name="T30"/>
              <a:gd fmla="*/ 0 h 926" name="T31"/>
              <a:gd fmla="*/ 1151 w 1151" name="T32"/>
              <a:gd fmla="*/ 926 h 9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25" w="1151">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FF6600"/>
          </a:solidFill>
          <a:ln>
            <a:noFill/>
          </a:ln>
          <a:effectLst/>
        </p:spPr>
        <p:txBody>
          <a:bodyPr anchor="ctr" bIns="45720" lIns="91440" rIns="91440" tIns="45720"/>
          <a:lstStyle/>
          <a:p>
            <a:pPr algn="ctr" defTabSz="1219200">
              <a:defRPr/>
            </a:pPr>
            <a:r>
              <a:rPr kern="0" lang="en-AU" sz="4000">
                <a:solidFill>
                  <a:schemeClr val="bg1"/>
                </a:solidFill>
                <a:cs typeface="+mn-ea"/>
                <a:sym typeface="+mn-lt"/>
              </a:rPr>
              <a:t>02</a:t>
            </a:r>
          </a:p>
        </p:txBody>
      </p:sp>
      <p:sp>
        <p:nvSpPr>
          <p:cNvPr id="17" name="Freeform 5">
            <a:extLst>
              <a:ext uri="{FF2B5EF4-FFF2-40B4-BE49-F238E27FC236}">
                <a16:creationId xmlns:a16="http://schemas.microsoft.com/office/drawing/2014/main" id="{FD4BF9A9-EE32-4105-8648-39A7AF474898}"/>
              </a:ext>
            </a:extLst>
          </p:cNvPr>
          <p:cNvSpPr/>
          <p:nvPr/>
        </p:nvSpPr>
        <p:spPr bwMode="auto">
          <a:xfrm>
            <a:off x="5880169" y="2963880"/>
            <a:ext cx="1547283" cy="1504949"/>
          </a:xfrm>
          <a:custGeom>
            <a:gdLst>
              <a:gd fmla="*/ 639 w 914" name="T0"/>
              <a:gd fmla="*/ 0 h 735" name="T1"/>
              <a:gd fmla="*/ 277 w 914" name="T2"/>
              <a:gd fmla="*/ 0 h 735" name="T3"/>
              <a:gd fmla="*/ 276 w 914" name="T4"/>
              <a:gd fmla="*/ 0 h 735" name="T5"/>
              <a:gd fmla="*/ 275 w 914" name="T6"/>
              <a:gd fmla="*/ 0 h 735" name="T7"/>
              <a:gd fmla="*/ 2 w 914" name="T8"/>
              <a:gd fmla="*/ 273 h 735" name="T9"/>
              <a:gd fmla="*/ 0 w 914" name="T10"/>
              <a:gd fmla="*/ 735 h 735" name="T11"/>
              <a:gd fmla="*/ 237 w 914" name="T12"/>
              <a:gd fmla="*/ 557 h 735" name="T13"/>
              <a:gd fmla="*/ 639 w 914" name="T14"/>
              <a:gd fmla="*/ 550 h 735" name="T15"/>
              <a:gd fmla="*/ 914 w 914" name="T16"/>
              <a:gd fmla="*/ 275 h 735" name="T17"/>
              <a:gd fmla="*/ 639 w 914"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4">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333F50"/>
          </a:solidFill>
          <a:ln>
            <a:noFill/>
          </a:ln>
          <a:effectLst/>
        </p:spPr>
        <p:txBody>
          <a:bodyPr anchor="ctr" bIns="45720" lIns="91440" rIns="91440" tIns="45720"/>
          <a:lstStyle/>
          <a:p>
            <a:pPr algn="ctr" defTabSz="1219200">
              <a:defRPr/>
            </a:pPr>
            <a:r>
              <a:rPr kern="0" lang="en-AU" sz="2935">
                <a:solidFill>
                  <a:schemeClr val="bg1"/>
                </a:solidFill>
                <a:cs typeface="+mn-ea"/>
                <a:sym typeface="+mn-lt"/>
              </a:rPr>
              <a:t>04</a:t>
            </a:r>
          </a:p>
        </p:txBody>
      </p:sp>
    </p:spTree>
    <p:extLst>
      <p:ext uri="{BB962C8B-B14F-4D97-AF65-F5344CB8AC3E}">
        <p14:creationId val="2862122085"/>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500" id="20"/>
                                        <p:tgtEl>
                                          <p:spTgt spid="11"/>
                                        </p:tgtEl>
                                      </p:cBhvr>
                                    </p:animEffect>
                                    <p:anim calcmode="lin" valueType="num">
                                      <p:cBhvr>
                                        <p:cTn dur="500" fill="hold" id="21"/>
                                        <p:tgtEl>
                                          <p:spTgt spid="11"/>
                                        </p:tgtEl>
                                        <p:attrNameLst>
                                          <p:attrName>ppt_x</p:attrName>
                                        </p:attrNameLst>
                                      </p:cBhvr>
                                      <p:tavLst>
                                        <p:tav tm="0">
                                          <p:val>
                                            <p:strVal val="#ppt_x"/>
                                          </p:val>
                                        </p:tav>
                                        <p:tav tm="100000">
                                          <p:val>
                                            <p:strVal val="#ppt_x"/>
                                          </p:val>
                                        </p:tav>
                                      </p:tavLst>
                                    </p:anim>
                                    <p:anim calcmode="lin" valueType="num">
                                      <p:cBhvr>
                                        <p:cTn dur="500" fill="hold" id="22"/>
                                        <p:tgtEl>
                                          <p:spTgt spid="11"/>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anim calcmode="lin" valueType="num">
                                      <p:cBhvr>
                                        <p:cTn dur="500" fill="hold" id="27"/>
                                        <p:tgtEl>
                                          <p:spTgt spid="12"/>
                                        </p:tgtEl>
                                        <p:attrNameLst>
                                          <p:attrName>ppt_x</p:attrName>
                                        </p:attrNameLst>
                                      </p:cBhvr>
                                      <p:tavLst>
                                        <p:tav tm="0">
                                          <p:val>
                                            <p:strVal val="#ppt_x"/>
                                          </p:val>
                                        </p:tav>
                                        <p:tav tm="100000">
                                          <p:val>
                                            <p:strVal val="#ppt_x"/>
                                          </p:val>
                                        </p:tav>
                                      </p:tavLst>
                                    </p:anim>
                                    <p:anim calcmode="lin" valueType="num">
                                      <p:cBhvr>
                                        <p:cTn dur="500" fill="hold" id="28"/>
                                        <p:tgtEl>
                                          <p:spTgt spid="1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42"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500" id="32"/>
                                        <p:tgtEl>
                                          <p:spTgt spid="13"/>
                                        </p:tgtEl>
                                      </p:cBhvr>
                                    </p:animEffect>
                                    <p:anim calcmode="lin" valueType="num">
                                      <p:cBhvr>
                                        <p:cTn dur="500" fill="hold" id="33"/>
                                        <p:tgtEl>
                                          <p:spTgt spid="13"/>
                                        </p:tgtEl>
                                        <p:attrNameLst>
                                          <p:attrName>ppt_x</p:attrName>
                                        </p:attrNameLst>
                                      </p:cBhvr>
                                      <p:tavLst>
                                        <p:tav tm="0">
                                          <p:val>
                                            <p:strVal val="#ppt_x"/>
                                          </p:val>
                                        </p:tav>
                                        <p:tav tm="100000">
                                          <p:val>
                                            <p:strVal val="#ppt_x"/>
                                          </p:val>
                                        </p:tav>
                                      </p:tavLst>
                                    </p:anim>
                                    <p:anim calcmode="lin" valueType="num">
                                      <p:cBhvr>
                                        <p:cTn dur="500" fill="hold" id="34"/>
                                        <p:tgtEl>
                                          <p:spTgt spid="13"/>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42" presetSubtype="0">
                                  <p:stCondLst>
                                    <p:cond delay="0"/>
                                  </p:stCondLst>
                                  <p:childTnLst>
                                    <p:set>
                                      <p:cBhvr>
                                        <p:cTn dur="1" fill="hold" id="37">
                                          <p:stCondLst>
                                            <p:cond delay="0"/>
                                          </p:stCondLst>
                                        </p:cTn>
                                        <p:tgtEl>
                                          <p:spTgt spid="10"/>
                                        </p:tgtEl>
                                        <p:attrNameLst>
                                          <p:attrName>style.visibility</p:attrName>
                                        </p:attrNameLst>
                                      </p:cBhvr>
                                      <p:to>
                                        <p:strVal val="visible"/>
                                      </p:to>
                                    </p:set>
                                    <p:animEffect filter="fade" transition="in">
                                      <p:cBhvr>
                                        <p:cTn dur="500" id="38"/>
                                        <p:tgtEl>
                                          <p:spTgt spid="10"/>
                                        </p:tgtEl>
                                      </p:cBhvr>
                                    </p:animEffect>
                                    <p:anim calcmode="lin" valueType="num">
                                      <p:cBhvr>
                                        <p:cTn dur="500" fill="hold" id="39"/>
                                        <p:tgtEl>
                                          <p:spTgt spid="10"/>
                                        </p:tgtEl>
                                        <p:attrNameLst>
                                          <p:attrName>ppt_x</p:attrName>
                                        </p:attrNameLst>
                                      </p:cBhvr>
                                      <p:tavLst>
                                        <p:tav tm="0">
                                          <p:val>
                                            <p:strVal val="#ppt_x"/>
                                          </p:val>
                                        </p:tav>
                                        <p:tav tm="100000">
                                          <p:val>
                                            <p:strVal val="#ppt_x"/>
                                          </p:val>
                                        </p:tav>
                                      </p:tavLst>
                                    </p:anim>
                                    <p:anim calcmode="lin" valueType="num">
                                      <p:cBhvr>
                                        <p:cTn dur="500" fill="hold" id="40"/>
                                        <p:tgtEl>
                                          <p:spTgt spid="10"/>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22" presetSubtype="2">
                                  <p:stCondLst>
                                    <p:cond delay="0"/>
                                  </p:stCondLst>
                                  <p:childTnLst>
                                    <p:set>
                                      <p:cBhvr>
                                        <p:cTn dur="1" fill="hold" id="43">
                                          <p:stCondLst>
                                            <p:cond delay="0"/>
                                          </p:stCondLst>
                                        </p:cTn>
                                        <p:tgtEl>
                                          <p:spTgt spid="15"/>
                                        </p:tgtEl>
                                        <p:attrNameLst>
                                          <p:attrName>style.visibility</p:attrName>
                                        </p:attrNameLst>
                                      </p:cBhvr>
                                      <p:to>
                                        <p:strVal val="visible"/>
                                      </p:to>
                                    </p:set>
                                    <p:animEffect filter="wipe(right)" transition="in">
                                      <p:cBhvr>
                                        <p:cTn dur="500" id="44"/>
                                        <p:tgtEl>
                                          <p:spTgt spid="15"/>
                                        </p:tgtEl>
                                      </p:cBhvr>
                                    </p:animEffect>
                                  </p:childTnLst>
                                </p:cTn>
                              </p:par>
                            </p:childTnLst>
                          </p:cTn>
                        </p:par>
                        <p:par>
                          <p:cTn fill="hold" id="45" nodeType="afterGroup">
                            <p:stCondLst>
                              <p:cond delay="3500"/>
                            </p:stCondLst>
                            <p:childTnLst>
                              <p:par>
                                <p:cTn fill="hold" grpId="0" id="46" nodeType="after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par>
                          <p:cTn fill="hold" id="49" nodeType="afterGroup">
                            <p:stCondLst>
                              <p:cond delay="4000"/>
                            </p:stCondLst>
                            <p:childTnLst>
                              <p:par>
                                <p:cTn fill="hold" grpId="0" id="50" nodeType="afterEffect" presetClass="entr" presetID="22" presetSubtype="2">
                                  <p:stCondLst>
                                    <p:cond delay="0"/>
                                  </p:stCondLst>
                                  <p:childTnLst>
                                    <p:set>
                                      <p:cBhvr>
                                        <p:cTn dur="1" fill="hold" id="51">
                                          <p:stCondLst>
                                            <p:cond delay="0"/>
                                          </p:stCondLst>
                                        </p:cTn>
                                        <p:tgtEl>
                                          <p:spTgt spid="14"/>
                                        </p:tgtEl>
                                        <p:attrNameLst>
                                          <p:attrName>style.visibility</p:attrName>
                                        </p:attrNameLst>
                                      </p:cBhvr>
                                      <p:to>
                                        <p:strVal val="visible"/>
                                      </p:to>
                                    </p:set>
                                    <p:animEffect filter="wipe(right)" transition="in">
                                      <p:cBhvr>
                                        <p:cTn dur="500" id="52"/>
                                        <p:tgtEl>
                                          <p:spTgt spid="14"/>
                                        </p:tgtEl>
                                      </p:cBhvr>
                                    </p:animEffect>
                                  </p:childTnLst>
                                </p:cTn>
                              </p:par>
                            </p:childTnLst>
                          </p:cTn>
                        </p:par>
                        <p:par>
                          <p:cTn fill="hold" id="53" nodeType="afterGroup">
                            <p:stCondLst>
                              <p:cond delay="4500"/>
                            </p:stCondLst>
                            <p:childTnLst>
                              <p:par>
                                <p:cTn fill="hold" grpId="0" id="54" nodeType="afterEffect" presetClass="entr" presetID="22" presetSubtype="8">
                                  <p:stCondLst>
                                    <p:cond delay="0"/>
                                  </p:stCondLst>
                                  <p:childTnLst>
                                    <p:set>
                                      <p:cBhvr>
                                        <p:cTn dur="1" fill="hold" id="55">
                                          <p:stCondLst>
                                            <p:cond delay="0"/>
                                          </p:stCondLst>
                                        </p:cTn>
                                        <p:tgtEl>
                                          <p:spTgt spid="17"/>
                                        </p:tgtEl>
                                        <p:attrNameLst>
                                          <p:attrName>style.visibility</p:attrName>
                                        </p:attrNameLst>
                                      </p:cBhvr>
                                      <p:to>
                                        <p:strVal val="visible"/>
                                      </p:to>
                                    </p:set>
                                    <p:animEffect filter="wipe(left)" transition="in">
                                      <p:cBhvr>
                                        <p:cTn dur="500" id="5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矩形 8">
            <a:extLst>
              <a:ext uri="{FF2B5EF4-FFF2-40B4-BE49-F238E27FC236}">
                <a16:creationId xmlns:a16="http://schemas.microsoft.com/office/drawing/2014/main" id="{275189A0-793F-4424-8E14-E512F1ED0199}"/>
              </a:ext>
            </a:extLst>
          </p:cNvPr>
          <p:cNvSpPr/>
          <p:nvPr/>
        </p:nvSpPr>
        <p:spPr>
          <a:xfrm>
            <a:off x="879234" y="3152437"/>
            <a:ext cx="5721943" cy="2468880"/>
          </a:xfrm>
          <a:prstGeom prst="rect">
            <a:avLst/>
          </a:prstGeom>
        </p:spPr>
        <p:txBody>
          <a:bodyPr wrap="square">
            <a:spAutoFit/>
          </a:bodyPr>
          <a:lstStyle/>
          <a:p>
            <a:pPr>
              <a:lnSpc>
                <a:spcPct val="130000"/>
              </a:lnSpc>
            </a:pPr>
            <a:r>
              <a:rPr altLang="en-US" lang="zh-CN" sz="2000">
                <a:solidFill>
                  <a:schemeClr val="tx1">
                    <a:lumMod val="85000"/>
                    <a:lumOff val="15000"/>
                  </a:schemeClr>
                </a:solidFill>
                <a:cs typeface="+mn-ea"/>
                <a:sym typeface="+mn-lt"/>
              </a:rPr>
              <a:t>通常包括制造费用、营业费用和管理费用</a:t>
            </a:r>
          </a:p>
          <a:p>
            <a:pPr>
              <a:lnSpc>
                <a:spcPct val="130000"/>
              </a:lnSpc>
            </a:pPr>
            <a:endParaRPr altLang="en-US" lang="zh-CN" sz="2000">
              <a:solidFill>
                <a:schemeClr val="tx1">
                  <a:lumMod val="85000"/>
                  <a:lumOff val="15000"/>
                </a:schemeClr>
              </a:solidFill>
              <a:cs typeface="+mn-ea"/>
              <a:sym typeface="+mn-lt"/>
            </a:endParaRPr>
          </a:p>
          <a:p>
            <a:pPr>
              <a:lnSpc>
                <a:spcPct val="130000"/>
              </a:lnSpc>
            </a:pPr>
            <a:r>
              <a:rPr altLang="en-US" lang="zh-CN" sz="2000">
                <a:solidFill>
                  <a:schemeClr val="tx1">
                    <a:lumMod val="85000"/>
                    <a:lumOff val="15000"/>
                  </a:schemeClr>
                </a:solidFill>
                <a:cs typeface="+mn-ea"/>
                <a:sym typeface="+mn-lt"/>
              </a:rPr>
              <a:t>编制部门门费用预算的方法</a:t>
            </a:r>
          </a:p>
          <a:p>
            <a:pPr>
              <a:lnSpc>
                <a:spcPct val="130000"/>
              </a:lnSpc>
            </a:pPr>
            <a:r>
              <a:rPr altLang="en-US" lang="zh-CN" sz="2000">
                <a:solidFill>
                  <a:schemeClr val="tx1">
                    <a:lumMod val="85000"/>
                    <a:lumOff val="15000"/>
                  </a:schemeClr>
                </a:solidFill>
                <a:cs typeface="+mn-ea"/>
                <a:sym typeface="+mn-lt"/>
              </a:rPr>
              <a:t>■零基预算</a:t>
            </a:r>
          </a:p>
          <a:p>
            <a:pPr>
              <a:lnSpc>
                <a:spcPct val="130000"/>
              </a:lnSpc>
            </a:pPr>
            <a:r>
              <a:rPr altLang="en-US" lang="zh-CN" sz="2000">
                <a:solidFill>
                  <a:schemeClr val="tx1">
                    <a:lumMod val="85000"/>
                    <a:lumOff val="15000"/>
                  </a:schemeClr>
                </a:solidFill>
                <a:cs typeface="+mn-ea"/>
                <a:sym typeface="+mn-lt"/>
              </a:rPr>
              <a:t>■历史数据加调整</a:t>
            </a:r>
          </a:p>
          <a:p>
            <a:pPr>
              <a:lnSpc>
                <a:spcPct val="130000"/>
              </a:lnSpc>
            </a:pPr>
            <a:r>
              <a:rPr altLang="en-US" lang="zh-CN" sz="2000">
                <a:solidFill>
                  <a:schemeClr val="tx1">
                    <a:lumMod val="85000"/>
                    <a:lumOff val="15000"/>
                  </a:schemeClr>
                </a:solidFill>
                <a:cs typeface="+mn-ea"/>
                <a:sym typeface="+mn-lt"/>
              </a:rPr>
              <a:t>编制部门费用预算应该用零基预算的方法</a:t>
            </a:r>
          </a:p>
        </p:txBody>
      </p:sp>
      <p:sp>
        <p:nvSpPr>
          <p:cNvPr id="10" name="文本框 9">
            <a:extLst>
              <a:ext uri="{FF2B5EF4-FFF2-40B4-BE49-F238E27FC236}">
                <a16:creationId xmlns:a16="http://schemas.microsoft.com/office/drawing/2014/main" id="{4731F1B9-8E93-4CCA-B22C-F0ED15D1A57D}"/>
              </a:ext>
            </a:extLst>
          </p:cNvPr>
          <p:cNvSpPr txBox="1"/>
          <p:nvPr/>
        </p:nvSpPr>
        <p:spPr>
          <a:xfrm>
            <a:off x="879234" y="2411347"/>
            <a:ext cx="4966875" cy="51816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b="1" lang="zh-CN" sz="2800">
                <a:solidFill>
                  <a:schemeClr val="tx1">
                    <a:lumMod val="85000"/>
                    <a:lumOff val="15000"/>
                  </a:schemeClr>
                </a:solidFill>
                <a:latin typeface="+mn-lt"/>
                <a:ea typeface="+mn-ea"/>
                <a:cs typeface="+mn-ea"/>
                <a:sym typeface="+mn-lt"/>
              </a:rPr>
              <a:t>部门费用的组成</a:t>
            </a:r>
          </a:p>
        </p:txBody>
      </p:sp>
      <p:sp>
        <p:nvSpPr>
          <p:cNvPr id="2" name="平行四边形 1">
            <a:extLst>
              <a:ext uri="{FF2B5EF4-FFF2-40B4-BE49-F238E27FC236}">
                <a16:creationId xmlns:a16="http://schemas.microsoft.com/office/drawing/2014/main" id="{BAA9D352-5F5B-4397-BF2B-E82ABB7B42EB}"/>
              </a:ext>
            </a:extLst>
          </p:cNvPr>
          <p:cNvSpPr/>
          <p:nvPr/>
        </p:nvSpPr>
        <p:spPr>
          <a:xfrm rot="16200000">
            <a:off x="6664941" y="1136337"/>
            <a:ext cx="4453045" cy="5091141"/>
          </a:xfrm>
          <a:prstGeom prst="parallelogram">
            <a:avLst>
              <a:gd fmla="val 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矩形 11">
            <a:extLst>
              <a:ext uri="{FF2B5EF4-FFF2-40B4-BE49-F238E27FC236}">
                <a16:creationId xmlns:a16="http://schemas.microsoft.com/office/drawing/2014/main" id="{F1BC77FA-7AD5-4FCD-B1F6-DD76E9260C7A}"/>
              </a:ext>
            </a:extLst>
          </p:cNvPr>
          <p:cNvSpPr/>
          <p:nvPr/>
        </p:nvSpPr>
        <p:spPr>
          <a:xfrm>
            <a:off x="6833251" y="5074739"/>
            <a:ext cx="3899118" cy="335280"/>
          </a:xfrm>
          <a:prstGeom prst="rect">
            <a:avLst/>
          </a:prstGeom>
        </p:spPr>
        <p:txBody>
          <a:bodyPr wrap="square">
            <a:spAutoFit/>
          </a:bodyPr>
          <a:lstStyle/>
          <a:p>
            <a:pPr indent="-285750" marL="285750">
              <a:buFont charset="0" panose="020b0604020202020204" pitchFamily="34" typeface="Arial"/>
              <a:buChar char="•"/>
            </a:pPr>
            <a:r>
              <a:rPr altLang="en-US" lang="zh-CN" sz="1600">
                <a:solidFill>
                  <a:schemeClr val="bg1"/>
                </a:solidFill>
                <a:cs typeface="+mn-ea"/>
                <a:sym typeface="+mn-lt"/>
              </a:rPr>
              <a:t>财务负责汇总,审核各部门的预算</a:t>
            </a:r>
          </a:p>
        </p:txBody>
      </p:sp>
      <p:sp>
        <p:nvSpPr>
          <p:cNvPr id="13" name="矩形 12">
            <a:extLst>
              <a:ext uri="{FF2B5EF4-FFF2-40B4-BE49-F238E27FC236}">
                <a16:creationId xmlns:a16="http://schemas.microsoft.com/office/drawing/2014/main" id="{63D66E15-0611-4AC9-BC0E-540C7B4A81BC}"/>
              </a:ext>
            </a:extLst>
          </p:cNvPr>
          <p:cNvSpPr/>
          <p:nvPr/>
        </p:nvSpPr>
        <p:spPr>
          <a:xfrm>
            <a:off x="6797847" y="4442738"/>
            <a:ext cx="4329430" cy="335280"/>
          </a:xfrm>
          <a:prstGeom prst="rect">
            <a:avLst/>
          </a:prstGeom>
        </p:spPr>
        <p:txBody>
          <a:bodyPr wrap="none">
            <a:spAutoFit/>
          </a:bodyPr>
          <a:lstStyle/>
          <a:p>
            <a:pPr indent="-285750" marL="285750">
              <a:buFont charset="0" panose="020b0604020202020204" pitchFamily="34" typeface="Arial"/>
              <a:buChar char="•"/>
            </a:pPr>
            <a:r>
              <a:rPr altLang="en-US" lang="zh-CN" sz="1600">
                <a:solidFill>
                  <a:schemeClr val="bg1"/>
                </a:solidFill>
                <a:cs typeface="+mn-ea"/>
                <a:sym typeface="+mn-lt"/>
              </a:rPr>
              <a:t>各个成本中心的负责人编制各自的明细预算</a:t>
            </a:r>
          </a:p>
        </p:txBody>
      </p:sp>
      <p:sp>
        <p:nvSpPr>
          <p:cNvPr id="14" name="文本框 13">
            <a:extLst>
              <a:ext uri="{FF2B5EF4-FFF2-40B4-BE49-F238E27FC236}">
                <a16:creationId xmlns:a16="http://schemas.microsoft.com/office/drawing/2014/main" id="{356F7891-2BBF-4456-AACF-A72F64DD5E86}"/>
              </a:ext>
            </a:extLst>
          </p:cNvPr>
          <p:cNvSpPr txBox="1"/>
          <p:nvPr/>
        </p:nvSpPr>
        <p:spPr>
          <a:xfrm>
            <a:off x="6797847" y="1716156"/>
            <a:ext cx="3737655" cy="39624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a:solidFill>
                  <a:schemeClr val="bg1"/>
                </a:solidFill>
                <a:latin typeface="+mn-lt"/>
                <a:ea typeface="+mn-ea"/>
                <a:cs typeface="+mn-ea"/>
                <a:sym typeface="+mn-lt"/>
              </a:rPr>
              <a:t>部门费用的编制步骤</a:t>
            </a:r>
          </a:p>
        </p:txBody>
      </p:sp>
      <p:sp>
        <p:nvSpPr>
          <p:cNvPr id="15" name="矩形 14">
            <a:extLst>
              <a:ext uri="{FF2B5EF4-FFF2-40B4-BE49-F238E27FC236}">
                <a16:creationId xmlns:a16="http://schemas.microsoft.com/office/drawing/2014/main" id="{D2E9D8CA-D305-4D88-993E-9AF3EF2CDDFF}"/>
              </a:ext>
            </a:extLst>
          </p:cNvPr>
          <p:cNvSpPr/>
          <p:nvPr/>
        </p:nvSpPr>
        <p:spPr>
          <a:xfrm>
            <a:off x="6833251" y="2411347"/>
            <a:ext cx="2500630" cy="335280"/>
          </a:xfrm>
          <a:prstGeom prst="rect">
            <a:avLst/>
          </a:prstGeom>
        </p:spPr>
        <p:txBody>
          <a:bodyPr wrap="none">
            <a:spAutoFit/>
          </a:bodyPr>
          <a:lstStyle/>
          <a:p>
            <a:pPr indent="-285750" marL="285750">
              <a:buFont charset="0" panose="020b0604020202020204" pitchFamily="34" typeface="Arial"/>
              <a:buChar char="•"/>
            </a:pPr>
            <a:r>
              <a:rPr altLang="en-US" lang="zh-CN" sz="1600">
                <a:solidFill>
                  <a:schemeClr val="bg1"/>
                </a:solidFill>
                <a:cs typeface="+mn-ea"/>
                <a:sym typeface="+mn-lt"/>
              </a:rPr>
              <a:t>把所有的费用项目分类</a:t>
            </a:r>
          </a:p>
        </p:txBody>
      </p:sp>
      <p:sp>
        <p:nvSpPr>
          <p:cNvPr id="16" name="矩形 15">
            <a:extLst>
              <a:ext uri="{FF2B5EF4-FFF2-40B4-BE49-F238E27FC236}">
                <a16:creationId xmlns:a16="http://schemas.microsoft.com/office/drawing/2014/main" id="{3C703E11-E94C-429E-88BA-80C9214311B7}"/>
              </a:ext>
            </a:extLst>
          </p:cNvPr>
          <p:cNvSpPr/>
          <p:nvPr/>
        </p:nvSpPr>
        <p:spPr>
          <a:xfrm>
            <a:off x="6833251" y="2902837"/>
            <a:ext cx="2500630" cy="335280"/>
          </a:xfrm>
          <a:prstGeom prst="rect">
            <a:avLst/>
          </a:prstGeom>
        </p:spPr>
        <p:txBody>
          <a:bodyPr wrap="none">
            <a:spAutoFit/>
          </a:bodyPr>
          <a:lstStyle/>
          <a:p>
            <a:pPr indent="-285750" marL="285750">
              <a:buFont charset="0" panose="020b0604020202020204" pitchFamily="34" typeface="Arial"/>
              <a:buChar char="•"/>
            </a:pPr>
            <a:r>
              <a:rPr altLang="en-US" lang="zh-CN" sz="1600">
                <a:solidFill>
                  <a:schemeClr val="bg1"/>
                </a:solidFill>
                <a:cs typeface="+mn-ea"/>
                <a:sym typeface="+mn-lt"/>
              </a:rPr>
              <a:t>提供历史数据以做参考</a:t>
            </a:r>
          </a:p>
        </p:txBody>
      </p:sp>
      <p:sp>
        <p:nvSpPr>
          <p:cNvPr id="17" name="矩形 16">
            <a:extLst>
              <a:ext uri="{FF2B5EF4-FFF2-40B4-BE49-F238E27FC236}">
                <a16:creationId xmlns:a16="http://schemas.microsoft.com/office/drawing/2014/main" id="{F3B4F217-A83C-4898-9B19-6645B28CC6D4}"/>
              </a:ext>
            </a:extLst>
          </p:cNvPr>
          <p:cNvSpPr/>
          <p:nvPr/>
        </p:nvSpPr>
        <p:spPr>
          <a:xfrm>
            <a:off x="6836425" y="3449691"/>
            <a:ext cx="3110230" cy="335280"/>
          </a:xfrm>
          <a:prstGeom prst="rect">
            <a:avLst/>
          </a:prstGeom>
        </p:spPr>
        <p:txBody>
          <a:bodyPr wrap="none">
            <a:spAutoFit/>
          </a:bodyPr>
          <a:lstStyle/>
          <a:p>
            <a:pPr indent="-285750" marL="285750">
              <a:buFont charset="0" panose="020b0604020202020204" pitchFamily="34" typeface="Arial"/>
              <a:buChar char="•"/>
            </a:pPr>
            <a:r>
              <a:rPr altLang="en-US" lang="zh-CN" sz="1600">
                <a:solidFill>
                  <a:schemeClr val="bg1"/>
                </a:solidFill>
                <a:cs typeface="+mn-ea"/>
                <a:sym typeface="+mn-lt"/>
              </a:rPr>
              <a:t>设计给各个部门使用的工作表</a:t>
            </a:r>
          </a:p>
        </p:txBody>
      </p:sp>
      <p:sp>
        <p:nvSpPr>
          <p:cNvPr id="18" name="矩形 17">
            <a:extLst>
              <a:ext uri="{FF2B5EF4-FFF2-40B4-BE49-F238E27FC236}">
                <a16:creationId xmlns:a16="http://schemas.microsoft.com/office/drawing/2014/main" id="{81C7E336-F013-4CA3-88B3-7216342ADEF1}"/>
              </a:ext>
            </a:extLst>
          </p:cNvPr>
          <p:cNvSpPr/>
          <p:nvPr/>
        </p:nvSpPr>
        <p:spPr>
          <a:xfrm>
            <a:off x="6816792" y="3941181"/>
            <a:ext cx="3516630" cy="335280"/>
          </a:xfrm>
          <a:prstGeom prst="rect">
            <a:avLst/>
          </a:prstGeom>
        </p:spPr>
        <p:txBody>
          <a:bodyPr wrap="none">
            <a:spAutoFit/>
          </a:bodyPr>
          <a:lstStyle/>
          <a:p>
            <a:pPr indent="-285750" marL="285750">
              <a:buFont charset="0" panose="020b0604020202020204" pitchFamily="34" typeface="Arial"/>
              <a:buChar char="•"/>
            </a:pPr>
            <a:r>
              <a:rPr altLang="en-US" lang="zh-CN" sz="1600">
                <a:solidFill>
                  <a:schemeClr val="bg1"/>
                </a:solidFill>
                <a:cs typeface="+mn-ea"/>
                <a:sym typeface="+mn-lt"/>
              </a:rPr>
              <a:t>对各个成本中心的负责人提供培训</a:t>
            </a:r>
          </a:p>
        </p:txBody>
      </p:sp>
    </p:spTree>
    <p:extLst>
      <p:ext uri="{BB962C8B-B14F-4D97-AF65-F5344CB8AC3E}">
        <p14:creationId val="1504546830"/>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14"/>
                                        </p:tgtEl>
                                        <p:attrNameLst>
                                          <p:attrName>style.visibility</p:attrName>
                                        </p:attrNameLst>
                                      </p:cBhvr>
                                      <p:to>
                                        <p:strVal val="visible"/>
                                      </p:to>
                                    </p:set>
                                    <p:animEffect filter="wipe(left)" transition="in">
                                      <p:cBhvr>
                                        <p:cTn dur="500" id="37"/>
                                        <p:tgtEl>
                                          <p:spTgt spid="14"/>
                                        </p:tgtEl>
                                      </p:cBhvr>
                                    </p:animEffect>
                                  </p:childTnLst>
                                </p:cTn>
                              </p:par>
                            </p:childTnLst>
                          </p:cTn>
                        </p:par>
                        <p:par>
                          <p:cTn fill="hold" id="38" nodeType="afterGroup">
                            <p:stCondLst>
                              <p:cond delay="500"/>
                            </p:stCondLst>
                            <p:childTnLst>
                              <p:par>
                                <p:cTn fill="hold" grpId="0" id="39" nodeType="after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1000" id="41"/>
                                        <p:tgtEl>
                                          <p:spTgt spid="15"/>
                                        </p:tgtEl>
                                      </p:cBhvr>
                                    </p:animEffect>
                                    <p:anim calcmode="lin" valueType="num">
                                      <p:cBhvr>
                                        <p:cTn dur="1000" fill="hold" id="42"/>
                                        <p:tgtEl>
                                          <p:spTgt spid="15"/>
                                        </p:tgtEl>
                                        <p:attrNameLst>
                                          <p:attrName>ppt_x</p:attrName>
                                        </p:attrNameLst>
                                      </p:cBhvr>
                                      <p:tavLst>
                                        <p:tav tm="0">
                                          <p:val>
                                            <p:strVal val="#ppt_x"/>
                                          </p:val>
                                        </p:tav>
                                        <p:tav tm="100000">
                                          <p:val>
                                            <p:strVal val="#ppt_x"/>
                                          </p:val>
                                        </p:tav>
                                      </p:tavLst>
                                    </p:anim>
                                    <p:anim calcmode="lin" valueType="num">
                                      <p:cBhvr>
                                        <p:cTn dur="1000" fill="hold" id="43"/>
                                        <p:tgtEl>
                                          <p:spTgt spid="1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1500"/>
                            </p:stCondLst>
                            <p:childTnLst>
                              <p:par>
                                <p:cTn fill="hold" grpId="0"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500"/>
                            </p:stCondLst>
                            <p:childTnLst>
                              <p:par>
                                <p:cTn fill="hold" grpId="0" id="51" nodeType="afterEffect" presetClass="entr" presetID="42" presetSubtype="0">
                                  <p:stCondLst>
                                    <p:cond delay="0"/>
                                  </p:stCondLst>
                                  <p:childTnLst>
                                    <p:set>
                                      <p:cBhvr>
                                        <p:cTn dur="1" fill="hold" id="52">
                                          <p:stCondLst>
                                            <p:cond delay="0"/>
                                          </p:stCondLst>
                                        </p:cTn>
                                        <p:tgtEl>
                                          <p:spTgt spid="17"/>
                                        </p:tgtEl>
                                        <p:attrNameLst>
                                          <p:attrName>style.visibility</p:attrName>
                                        </p:attrNameLst>
                                      </p:cBhvr>
                                      <p:to>
                                        <p:strVal val="visible"/>
                                      </p:to>
                                    </p:set>
                                    <p:animEffect filter="fade" transition="in">
                                      <p:cBhvr>
                                        <p:cTn dur="1000" id="53"/>
                                        <p:tgtEl>
                                          <p:spTgt spid="17"/>
                                        </p:tgtEl>
                                      </p:cBhvr>
                                    </p:animEffect>
                                    <p:anim calcmode="lin" valueType="num">
                                      <p:cBhvr>
                                        <p:cTn dur="1000" fill="hold" id="54"/>
                                        <p:tgtEl>
                                          <p:spTgt spid="17"/>
                                        </p:tgtEl>
                                        <p:attrNameLst>
                                          <p:attrName>ppt_x</p:attrName>
                                        </p:attrNameLst>
                                      </p:cBhvr>
                                      <p:tavLst>
                                        <p:tav tm="0">
                                          <p:val>
                                            <p:strVal val="#ppt_x"/>
                                          </p:val>
                                        </p:tav>
                                        <p:tav tm="100000">
                                          <p:val>
                                            <p:strVal val="#ppt_x"/>
                                          </p:val>
                                        </p:tav>
                                      </p:tavLst>
                                    </p:anim>
                                    <p:anim calcmode="lin" valueType="num">
                                      <p:cBhvr>
                                        <p:cTn dur="1000" fill="hold" id="55"/>
                                        <p:tgtEl>
                                          <p:spTgt spid="1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500"/>
                            </p:stCondLst>
                            <p:childTnLst>
                              <p:par>
                                <p:cTn fill="hold" grpId="0" id="57" nodeType="afterEffect" presetClass="entr" presetID="42" presetSubtype="0">
                                  <p:stCondLst>
                                    <p:cond delay="0"/>
                                  </p:stCondLst>
                                  <p:childTnLst>
                                    <p:set>
                                      <p:cBhvr>
                                        <p:cTn dur="1" fill="hold" id="58">
                                          <p:stCondLst>
                                            <p:cond delay="0"/>
                                          </p:stCondLst>
                                        </p:cTn>
                                        <p:tgtEl>
                                          <p:spTgt spid="18"/>
                                        </p:tgtEl>
                                        <p:attrNameLst>
                                          <p:attrName>style.visibility</p:attrName>
                                        </p:attrNameLst>
                                      </p:cBhvr>
                                      <p:to>
                                        <p:strVal val="visible"/>
                                      </p:to>
                                    </p:set>
                                    <p:animEffect filter="fade" transition="in">
                                      <p:cBhvr>
                                        <p:cTn dur="1000" id="59"/>
                                        <p:tgtEl>
                                          <p:spTgt spid="18"/>
                                        </p:tgtEl>
                                      </p:cBhvr>
                                    </p:animEffect>
                                    <p:anim calcmode="lin" valueType="num">
                                      <p:cBhvr>
                                        <p:cTn dur="1000" fill="hold" id="60"/>
                                        <p:tgtEl>
                                          <p:spTgt spid="18"/>
                                        </p:tgtEl>
                                        <p:attrNameLst>
                                          <p:attrName>ppt_x</p:attrName>
                                        </p:attrNameLst>
                                      </p:cBhvr>
                                      <p:tavLst>
                                        <p:tav tm="0">
                                          <p:val>
                                            <p:strVal val="#ppt_x"/>
                                          </p:val>
                                        </p:tav>
                                        <p:tav tm="100000">
                                          <p:val>
                                            <p:strVal val="#ppt_x"/>
                                          </p:val>
                                        </p:tav>
                                      </p:tavLst>
                                    </p:anim>
                                    <p:anim calcmode="lin" valueType="num">
                                      <p:cBhvr>
                                        <p:cTn dur="1000" fill="hold" id="61"/>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2"/>
      <p:bldP grpId="0" spid="13"/>
      <p:bldP grpId="0" spid="14"/>
      <p:bldP grpId="0" spid="15"/>
      <p:bldP grpId="0" spid="16"/>
      <p:bldP grpId="0" spid="17"/>
      <p:bldP grpId="0" spid="1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矩形 8">
            <a:extLst>
              <a:ext uri="{FF2B5EF4-FFF2-40B4-BE49-F238E27FC236}">
                <a16:creationId xmlns:a16="http://schemas.microsoft.com/office/drawing/2014/main" id="{1AEA553D-CD16-4DCE-84EB-D17782A0A737}"/>
              </a:ext>
            </a:extLst>
          </p:cNvPr>
          <p:cNvSpPr/>
          <p:nvPr/>
        </p:nvSpPr>
        <p:spPr>
          <a:xfrm>
            <a:off x="10931586" y="2196879"/>
            <a:ext cx="60959" cy="1166441"/>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10" name="矩形 9">
            <a:extLst>
              <a:ext uri="{FF2B5EF4-FFF2-40B4-BE49-F238E27FC236}">
                <a16:creationId xmlns:a16="http://schemas.microsoft.com/office/drawing/2014/main" id="{F1EB0F6B-83F2-4642-AE87-3A647569FA79}"/>
              </a:ext>
            </a:extLst>
          </p:cNvPr>
          <p:cNvSpPr/>
          <p:nvPr/>
        </p:nvSpPr>
        <p:spPr>
          <a:xfrm>
            <a:off x="10931586" y="4466414"/>
            <a:ext cx="60959" cy="1166441"/>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80B9566A-9263-4180-A178-CABDB29294A1}"/>
              </a:ext>
            </a:extLst>
          </p:cNvPr>
          <p:cNvSpPr/>
          <p:nvPr/>
        </p:nvSpPr>
        <p:spPr>
          <a:xfrm>
            <a:off x="1204530" y="3434961"/>
            <a:ext cx="71695" cy="143769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12" name="矩形 11">
            <a:extLst>
              <a:ext uri="{FF2B5EF4-FFF2-40B4-BE49-F238E27FC236}">
                <a16:creationId xmlns:a16="http://schemas.microsoft.com/office/drawing/2014/main" id="{31161FFA-094F-4B60-831A-E0F633A98087}"/>
              </a:ext>
            </a:extLst>
          </p:cNvPr>
          <p:cNvSpPr/>
          <p:nvPr/>
        </p:nvSpPr>
        <p:spPr>
          <a:xfrm>
            <a:off x="2803412" y="3422507"/>
            <a:ext cx="1791571" cy="416814"/>
          </a:xfrm>
          <a:prstGeom prst="rect">
            <a:avLst/>
          </a:prstGeom>
          <a:noFill/>
          <a:ln>
            <a:noFill/>
          </a:ln>
        </p:spPr>
        <p:txBody>
          <a:bodyPr wrap="square">
            <a:spAutoFit/>
          </a:bodyPr>
          <a:lstStyle/>
          <a:p>
            <a:r>
              <a:rPr altLang="en-US" lang="zh-CN" sz="2135">
                <a:solidFill>
                  <a:schemeClr val="tx1">
                    <a:lumMod val="75000"/>
                    <a:lumOff val="25000"/>
                  </a:schemeClr>
                </a:solidFill>
                <a:cs typeface="+mn-ea"/>
                <a:sym typeface="+mn-lt"/>
              </a:rPr>
              <a:t>添加小标题</a:t>
            </a:r>
          </a:p>
        </p:txBody>
      </p:sp>
      <p:sp>
        <p:nvSpPr>
          <p:cNvPr id="13" name="矩形 12">
            <a:extLst>
              <a:ext uri="{FF2B5EF4-FFF2-40B4-BE49-F238E27FC236}">
                <a16:creationId xmlns:a16="http://schemas.microsoft.com/office/drawing/2014/main" id="{4F52C629-6839-425B-8D63-E01298ED878F}"/>
              </a:ext>
            </a:extLst>
          </p:cNvPr>
          <p:cNvSpPr/>
          <p:nvPr/>
        </p:nvSpPr>
        <p:spPr>
          <a:xfrm>
            <a:off x="7440148" y="2274291"/>
            <a:ext cx="1791571" cy="416814"/>
          </a:xfrm>
          <a:prstGeom prst="rect">
            <a:avLst/>
          </a:prstGeom>
          <a:noFill/>
          <a:ln>
            <a:noFill/>
          </a:ln>
        </p:spPr>
        <p:txBody>
          <a:bodyPr wrap="square">
            <a:spAutoFit/>
          </a:bodyPr>
          <a:lstStyle/>
          <a:p>
            <a:r>
              <a:rPr altLang="en-US" lang="zh-CN" sz="2135">
                <a:solidFill>
                  <a:schemeClr val="tx1">
                    <a:lumMod val="75000"/>
                    <a:lumOff val="25000"/>
                  </a:schemeClr>
                </a:solidFill>
                <a:cs typeface="+mn-ea"/>
                <a:sym typeface="+mn-lt"/>
              </a:rPr>
              <a:t>添加小标题</a:t>
            </a:r>
          </a:p>
        </p:txBody>
      </p:sp>
      <p:sp>
        <p:nvSpPr>
          <p:cNvPr id="14" name="矩形 13">
            <a:extLst>
              <a:ext uri="{FF2B5EF4-FFF2-40B4-BE49-F238E27FC236}">
                <a16:creationId xmlns:a16="http://schemas.microsoft.com/office/drawing/2014/main" id="{FA71349D-B3E2-4659-8A7F-BAFB724E1C6B}"/>
              </a:ext>
            </a:extLst>
          </p:cNvPr>
          <p:cNvSpPr/>
          <p:nvPr/>
        </p:nvSpPr>
        <p:spPr>
          <a:xfrm>
            <a:off x="7536159" y="4190286"/>
            <a:ext cx="1791571" cy="416814"/>
          </a:xfrm>
          <a:prstGeom prst="rect">
            <a:avLst/>
          </a:prstGeom>
          <a:noFill/>
          <a:ln>
            <a:noFill/>
          </a:ln>
        </p:spPr>
        <p:txBody>
          <a:bodyPr wrap="square">
            <a:spAutoFit/>
          </a:bodyPr>
          <a:lstStyle/>
          <a:p>
            <a:r>
              <a:rPr altLang="en-US" lang="zh-CN" sz="2135">
                <a:solidFill>
                  <a:schemeClr val="tx1">
                    <a:lumMod val="75000"/>
                    <a:lumOff val="25000"/>
                  </a:schemeClr>
                </a:solidFill>
                <a:cs typeface="+mn-ea"/>
                <a:sym typeface="+mn-lt"/>
              </a:rPr>
              <a:t>添加小标题</a:t>
            </a:r>
          </a:p>
        </p:txBody>
      </p:sp>
      <p:grpSp>
        <p:nvGrpSpPr>
          <p:cNvPr id="15" name="组合 14">
            <a:extLst>
              <a:ext uri="{FF2B5EF4-FFF2-40B4-BE49-F238E27FC236}">
                <a16:creationId xmlns:a16="http://schemas.microsoft.com/office/drawing/2014/main" id="{548064DF-C9E3-49C0-9851-A4333768D6BF}"/>
              </a:ext>
            </a:extLst>
          </p:cNvPr>
          <p:cNvGrpSpPr/>
          <p:nvPr/>
        </p:nvGrpSpPr>
        <p:grpSpPr>
          <a:xfrm rot="19257532">
            <a:off x="4127949" y="2116770"/>
            <a:ext cx="3198419" cy="3285427"/>
            <a:chOff x="2478838" y="987574"/>
            <a:chExt cx="2765864" cy="2841105"/>
          </a:xfrm>
          <a:solidFill>
            <a:srgbClr val="FF6600"/>
          </a:solidFill>
        </p:grpSpPr>
        <p:sp>
          <p:nvSpPr>
            <p:cNvPr id="16" name="空心弧 15">
              <a:extLst>
                <a:ext uri="{FF2B5EF4-FFF2-40B4-BE49-F238E27FC236}">
                  <a16:creationId xmlns:a16="http://schemas.microsoft.com/office/drawing/2014/main" id="{82A9B48A-A11A-4F54-8C30-3AA9C83A208A}"/>
                </a:ext>
              </a:extLst>
            </p:cNvPr>
            <p:cNvSpPr/>
            <p:nvPr/>
          </p:nvSpPr>
          <p:spPr>
            <a:xfrm rot="21348216">
              <a:off x="3923928" y="987574"/>
              <a:ext cx="1320774" cy="1320774"/>
            </a:xfrm>
            <a:prstGeom prst="blockArc">
              <a:avLst>
                <a:gd fmla="val 7357405" name="adj1"/>
                <a:gd fmla="val 202319" name="adj2"/>
                <a:gd fmla="val 941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17" name="空心弧 16">
              <a:extLst>
                <a:ext uri="{FF2B5EF4-FFF2-40B4-BE49-F238E27FC236}">
                  <a16:creationId xmlns:a16="http://schemas.microsoft.com/office/drawing/2014/main" id="{BC795070-EF96-4B9B-84BF-AC6177E961D5}"/>
                </a:ext>
              </a:extLst>
            </p:cNvPr>
            <p:cNvSpPr/>
            <p:nvPr/>
          </p:nvSpPr>
          <p:spPr>
            <a:xfrm flipH="1" rot="6234397">
              <a:off x="3593014" y="2127233"/>
              <a:ext cx="1320774" cy="1320774"/>
            </a:xfrm>
            <a:prstGeom prst="blockArc">
              <a:avLst>
                <a:gd fmla="val 7805638" name="adj1"/>
                <a:gd fmla="val 202319" name="adj2"/>
                <a:gd fmla="val 941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18" name="空心弧 17">
              <a:extLst>
                <a:ext uri="{FF2B5EF4-FFF2-40B4-BE49-F238E27FC236}">
                  <a16:creationId xmlns:a16="http://schemas.microsoft.com/office/drawing/2014/main" id="{AAC782C5-9EC6-4FCB-83DC-E54F641FB378}"/>
                </a:ext>
              </a:extLst>
            </p:cNvPr>
            <p:cNvSpPr/>
            <p:nvPr/>
          </p:nvSpPr>
          <p:spPr>
            <a:xfrm rot="20268222">
              <a:off x="2478838" y="2507905"/>
              <a:ext cx="1320774" cy="1320774"/>
            </a:xfrm>
            <a:prstGeom prst="blockArc">
              <a:avLst>
                <a:gd fmla="val 7357405" name="adj1"/>
                <a:gd fmla="val 202319" name="adj2"/>
                <a:gd fmla="val 941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16B719CE-5E89-4B0F-8FA4-17E1C8880673}"/>
              </a:ext>
            </a:extLst>
          </p:cNvPr>
          <p:cNvGrpSpPr>
            <a:grpSpLocks noChangeAspect="1"/>
          </p:cNvGrpSpPr>
          <p:nvPr/>
        </p:nvGrpSpPr>
        <p:grpSpPr>
          <a:xfrm>
            <a:off x="5700748" y="3447792"/>
            <a:ext cx="860091" cy="644647"/>
            <a:chOff x="7419975" y="776288"/>
            <a:chExt cx="811213" cy="608013"/>
          </a:xfrm>
          <a:solidFill>
            <a:srgbClr val="333F50"/>
          </a:solidFill>
        </p:grpSpPr>
        <p:sp>
          <p:nvSpPr>
            <p:cNvPr id="20" name="Freeform 49">
              <a:extLst>
                <a:ext uri="{FF2B5EF4-FFF2-40B4-BE49-F238E27FC236}">
                  <a16:creationId xmlns:a16="http://schemas.microsoft.com/office/drawing/2014/main" id="{1EEEE81A-8271-4A41-AE1B-266D3DF39ACA}"/>
                </a:ext>
              </a:extLst>
            </p:cNvPr>
            <p:cNvSpPr/>
            <p:nvPr/>
          </p:nvSpPr>
          <p:spPr bwMode="auto">
            <a:xfrm>
              <a:off x="7612063" y="776288"/>
              <a:ext cx="619125" cy="495300"/>
            </a:xfrm>
            <a:custGeom>
              <a:gdLst>
                <a:gd fmla="*/ 146 w 165" name="T0"/>
                <a:gd fmla="*/ 19 h 132" name="T1"/>
                <a:gd fmla="*/ 78 w 165" name="T2"/>
                <a:gd fmla="*/ 19 h 132" name="T3"/>
                <a:gd fmla="*/ 62 w 165" name="T4"/>
                <a:gd fmla="*/ 0 h 132" name="T5"/>
                <a:gd fmla="*/ 22 w 165" name="T6"/>
                <a:gd fmla="*/ 0 h 132" name="T7"/>
                <a:gd fmla="*/ 3 w 165" name="T8"/>
                <a:gd fmla="*/ 10 h 132" name="T9"/>
                <a:gd fmla="*/ 0 w 165" name="T10"/>
                <a:gd fmla="*/ 20 h 132" name="T11"/>
                <a:gd fmla="*/ 0 w 165" name="T12"/>
                <a:gd fmla="*/ 21 h 132" name="T13"/>
                <a:gd fmla="*/ 0 w 165" name="T14"/>
                <a:gd fmla="*/ 23 h 132" name="T15"/>
                <a:gd fmla="*/ 0 w 165" name="T16"/>
                <a:gd fmla="*/ 25 h 132" name="T17"/>
                <a:gd fmla="*/ 0 w 165" name="T18"/>
                <a:gd fmla="*/ 54 h 132" name="T19"/>
                <a:gd fmla="*/ 0 w 165" name="T20"/>
                <a:gd fmla="*/ 100 h 132" name="T21"/>
                <a:gd fmla="*/ 15 w 165" name="T22"/>
                <a:gd fmla="*/ 89 h 132" name="T23"/>
                <a:gd fmla="*/ 13 w 165" name="T24"/>
                <a:gd fmla="*/ 78 h 132" name="T25"/>
                <a:gd fmla="*/ 14 w 165" name="T26"/>
                <a:gd fmla="*/ 67 h 132" name="T27"/>
                <a:gd fmla="*/ 61 w 165" name="T28"/>
                <a:gd fmla="*/ 30 h 132" name="T29"/>
                <a:gd fmla="*/ 61 w 165" name="T30"/>
                <a:gd fmla="*/ 30 h 132" name="T31"/>
                <a:gd fmla="*/ 72 w 165" name="T32"/>
                <a:gd fmla="*/ 31 h 132" name="T33"/>
                <a:gd fmla="*/ 72 w 165" name="T34"/>
                <a:gd fmla="*/ 31 h 132" name="T35"/>
                <a:gd fmla="*/ 109 w 165" name="T36"/>
                <a:gd fmla="*/ 78 h 132" name="T37"/>
                <a:gd fmla="*/ 109 w 165" name="T38"/>
                <a:gd fmla="*/ 78 h 132" name="T39"/>
                <a:gd fmla="*/ 108 w 165" name="T40"/>
                <a:gd fmla="*/ 89 h 132" name="T41"/>
                <a:gd fmla="*/ 108 w 165" name="T42"/>
                <a:gd fmla="*/ 89 h 132" name="T43"/>
                <a:gd fmla="*/ 108 w 165" name="T44"/>
                <a:gd fmla="*/ 89 h 132" name="T45"/>
                <a:gd fmla="*/ 61 w 165" name="T46"/>
                <a:gd fmla="*/ 126 h 132" name="T47"/>
                <a:gd fmla="*/ 61 w 165" name="T48"/>
                <a:gd fmla="*/ 126 h 132" name="T49"/>
                <a:gd fmla="*/ 50 w 165" name="T50"/>
                <a:gd fmla="*/ 125 h 132" name="T51"/>
                <a:gd fmla="*/ 36 w 165" name="T52"/>
                <a:gd fmla="*/ 119 h 132" name="T53"/>
                <a:gd fmla="*/ 17 w 165" name="T54"/>
                <a:gd fmla="*/ 132 h 132" name="T55"/>
                <a:gd fmla="*/ 19 w 165" name="T56"/>
                <a:gd fmla="*/ 132 h 132" name="T57"/>
                <a:gd fmla="*/ 146 w 165" name="T58"/>
                <a:gd fmla="*/ 132 h 132" name="T59"/>
                <a:gd fmla="*/ 165 w 165" name="T60"/>
                <a:gd fmla="*/ 114 h 132" name="T61"/>
                <a:gd fmla="*/ 165 w 165" name="T62"/>
                <a:gd fmla="*/ 38 h 132" name="T63"/>
                <a:gd fmla="*/ 146 w 165" name="T64"/>
                <a:gd fmla="*/ 19 h 13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2" w="165">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21" name="Freeform 50">
              <a:extLst>
                <a:ext uri="{FF2B5EF4-FFF2-40B4-BE49-F238E27FC236}">
                  <a16:creationId xmlns:a16="http://schemas.microsoft.com/office/drawing/2014/main" id="{0529F246-0C5B-4765-A570-039A13F2E86D}"/>
                </a:ext>
              </a:extLst>
            </p:cNvPr>
            <p:cNvSpPr>
              <a:spLocks noEditPoints="1"/>
            </p:cNvSpPr>
            <p:nvPr/>
          </p:nvSpPr>
          <p:spPr bwMode="auto">
            <a:xfrm>
              <a:off x="7419975" y="900113"/>
              <a:ext cx="593725" cy="484188"/>
            </a:xfrm>
            <a:custGeom>
              <a:gdLst>
                <a:gd fmla="*/ 158 w 158" name="T0"/>
                <a:gd fmla="*/ 45 h 129" name="T1"/>
                <a:gd fmla="*/ 123 w 158" name="T2"/>
                <a:gd fmla="*/ 1 h 129" name="T3"/>
                <a:gd fmla="*/ 112 w 158" name="T4"/>
                <a:gd fmla="*/ 0 h 129" name="T5"/>
                <a:gd fmla="*/ 112 w 158" name="T6"/>
                <a:gd fmla="*/ 0 h 129" name="T7"/>
                <a:gd fmla="*/ 112 w 158" name="T8"/>
                <a:gd fmla="*/ 0 h 129" name="T9"/>
                <a:gd fmla="*/ 68 w 158" name="T10"/>
                <a:gd fmla="*/ 35 h 129" name="T11"/>
                <a:gd fmla="*/ 67 w 158" name="T12"/>
                <a:gd fmla="*/ 45 h 129" name="T13"/>
                <a:gd fmla="*/ 68 w 158" name="T14"/>
                <a:gd fmla="*/ 57 h 129" name="T15"/>
                <a:gd fmla="*/ 68 w 158" name="T16"/>
                <a:gd fmla="*/ 57 h 129" name="T17"/>
                <a:gd fmla="*/ 51 w 158" name="T18"/>
                <a:gd fmla="*/ 70 h 129" name="T19"/>
                <a:gd fmla="*/ 6 w 158" name="T20"/>
                <a:gd fmla="*/ 101 h 129" name="T21"/>
                <a:gd fmla="*/ 0 w 158" name="T22"/>
                <a:gd fmla="*/ 113 h 129" name="T23"/>
                <a:gd fmla="*/ 0 w 158" name="T24"/>
                <a:gd fmla="*/ 113 h 129" name="T25"/>
                <a:gd fmla="*/ 0 w 158" name="T26"/>
                <a:gd fmla="*/ 113 h 129" name="T27"/>
                <a:gd fmla="*/ 3 w 158" name="T28"/>
                <a:gd fmla="*/ 121 h 129" name="T29"/>
                <a:gd fmla="*/ 4 w 158" name="T30"/>
                <a:gd fmla="*/ 123 h 129" name="T31"/>
                <a:gd fmla="*/ 16 w 158" name="T32"/>
                <a:gd fmla="*/ 129 h 129" name="T33"/>
                <a:gd fmla="*/ 16 w 158" name="T34"/>
                <a:gd fmla="*/ 129 h 129" name="T35"/>
                <a:gd fmla="*/ 16 w 158" name="T36"/>
                <a:gd fmla="*/ 129 h 129" name="T37"/>
                <a:gd fmla="*/ 24 w 158" name="T38"/>
                <a:gd fmla="*/ 127 h 129" name="T39"/>
                <a:gd fmla="*/ 26 w 158" name="T40"/>
                <a:gd fmla="*/ 125 h 129" name="T41"/>
                <a:gd fmla="*/ 26 w 158" name="T42"/>
                <a:gd fmla="*/ 125 h 129" name="T43"/>
                <a:gd fmla="*/ 64 w 158" name="T44"/>
                <a:gd fmla="*/ 98 h 129" name="T45"/>
                <a:gd fmla="*/ 87 w 158" name="T46"/>
                <a:gd fmla="*/ 83 h 129" name="T47"/>
                <a:gd fmla="*/ 87 w 158" name="T48"/>
                <a:gd fmla="*/ 83 h 129" name="T49"/>
                <a:gd fmla="*/ 102 w 158" name="T50"/>
                <a:gd fmla="*/ 89 h 129" name="T51"/>
                <a:gd fmla="*/ 112 w 158" name="T52"/>
                <a:gd fmla="*/ 91 h 129" name="T53"/>
                <a:gd fmla="*/ 112 w 158" name="T54"/>
                <a:gd fmla="*/ 91 h 129" name="T55"/>
                <a:gd fmla="*/ 156 w 158" name="T56"/>
                <a:gd fmla="*/ 56 h 129" name="T57"/>
                <a:gd fmla="*/ 156 w 158" name="T58"/>
                <a:gd fmla="*/ 56 h 129" name="T59"/>
                <a:gd fmla="*/ 156 w 158" name="T60"/>
                <a:gd fmla="*/ 55 h 129" name="T61"/>
                <a:gd fmla="*/ 158 w 158" name="T62"/>
                <a:gd fmla="*/ 45 h 129" name="T63"/>
                <a:gd fmla="*/ 48 w 158" name="T64"/>
                <a:gd fmla="*/ 104 h 129" name="T65"/>
                <a:gd fmla="*/ 47 w 158" name="T66"/>
                <a:gd fmla="*/ 102 h 129" name="T67"/>
                <a:gd fmla="*/ 48 w 158" name="T68"/>
                <a:gd fmla="*/ 104 h 129" name="T69"/>
                <a:gd fmla="*/ 24 w 158" name="T70"/>
                <a:gd fmla="*/ 120 h 129" name="T71"/>
                <a:gd fmla="*/ 19 w 158" name="T72"/>
                <a:gd fmla="*/ 121 h 129" name="T73"/>
                <a:gd fmla="*/ 11 w 158" name="T74"/>
                <a:gd fmla="*/ 117 h 129" name="T75"/>
                <a:gd fmla="*/ 10 w 158" name="T76"/>
                <a:gd fmla="*/ 112 h 129" name="T77"/>
                <a:gd fmla="*/ 14 w 158" name="T78"/>
                <a:gd fmla="*/ 105 h 129" name="T79"/>
                <a:gd fmla="*/ 38 w 158" name="T80"/>
                <a:gd fmla="*/ 88 h 129" name="T81"/>
                <a:gd fmla="*/ 43 w 158" name="T82"/>
                <a:gd fmla="*/ 87 h 129" name="T83"/>
                <a:gd fmla="*/ 51 w 158" name="T84"/>
                <a:gd fmla="*/ 91 h 129" name="T85"/>
                <a:gd fmla="*/ 52 w 158" name="T86"/>
                <a:gd fmla="*/ 96 h 129" name="T87"/>
                <a:gd fmla="*/ 48 w 158" name="T88"/>
                <a:gd fmla="*/ 104 h 129" name="T89"/>
                <a:gd fmla="*/ 113 w 158" name="T90"/>
                <a:gd fmla="*/ 74 h 129" name="T91"/>
                <a:gd fmla="*/ 83 w 158" name="T92"/>
                <a:gd fmla="*/ 44 h 129" name="T93"/>
                <a:gd fmla="*/ 113 w 158" name="T94"/>
                <a:gd fmla="*/ 14 h 129" name="T95"/>
                <a:gd fmla="*/ 143 w 158" name="T96"/>
                <a:gd fmla="*/ 44 h 129" name="T97"/>
                <a:gd fmla="*/ 113 w 158" name="T98"/>
                <a:gd fmla="*/ 74 h 1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9" w="158">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22" name="Freeform 51">
              <a:extLst>
                <a:ext uri="{FF2B5EF4-FFF2-40B4-BE49-F238E27FC236}">
                  <a16:creationId xmlns:a16="http://schemas.microsoft.com/office/drawing/2014/main" id="{2171EFA7-38F6-4818-A5EA-7E750F611318}"/>
                </a:ext>
              </a:extLst>
            </p:cNvPr>
            <p:cNvSpPr/>
            <p:nvPr/>
          </p:nvSpPr>
          <p:spPr bwMode="auto">
            <a:xfrm>
              <a:off x="7791450" y="1092200"/>
              <a:ext cx="136525" cy="66675"/>
            </a:xfrm>
            <a:custGeom>
              <a:gdLst>
                <a:gd fmla="*/ 34 w 36" name="T0"/>
                <a:gd fmla="*/ 0 h 18" name="T1"/>
                <a:gd fmla="*/ 31 w 36" name="T2"/>
                <a:gd fmla="*/ 2 h 18" name="T3"/>
                <a:gd fmla="*/ 13 w 36" name="T4"/>
                <a:gd fmla="*/ 13 h 18" name="T5"/>
                <a:gd fmla="*/ 4 w 36" name="T6"/>
                <a:gd fmla="*/ 11 h 18" name="T7"/>
                <a:gd fmla="*/ 1 w 36" name="T8"/>
                <a:gd fmla="*/ 12 h 18" name="T9"/>
                <a:gd fmla="*/ 2 w 36" name="T10"/>
                <a:gd fmla="*/ 15 h 18" name="T11"/>
                <a:gd fmla="*/ 2 w 36" name="T12"/>
                <a:gd fmla="*/ 15 h 18" name="T13"/>
                <a:gd fmla="*/ 13 w 36" name="T14"/>
                <a:gd fmla="*/ 18 h 18" name="T15"/>
                <a:gd fmla="*/ 13 w 36" name="T16"/>
                <a:gd fmla="*/ 18 h 18" name="T17"/>
                <a:gd fmla="*/ 36 w 36" name="T18"/>
                <a:gd fmla="*/ 3 h 18" name="T19"/>
                <a:gd fmla="*/ 34 w 36" name="T20"/>
                <a:gd fmla="*/ 0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36">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grpSp>
      <p:sp>
        <p:nvSpPr>
          <p:cNvPr id="23" name="Freeform 375">
            <a:extLst>
              <a:ext uri="{FF2B5EF4-FFF2-40B4-BE49-F238E27FC236}">
                <a16:creationId xmlns:a16="http://schemas.microsoft.com/office/drawing/2014/main" id="{8F6BF2A0-268A-48AF-9962-5471AC5CCF8C}"/>
              </a:ext>
            </a:extLst>
          </p:cNvPr>
          <p:cNvSpPr>
            <a:spLocks noEditPoints="1"/>
          </p:cNvSpPr>
          <p:nvPr/>
        </p:nvSpPr>
        <p:spPr bwMode="auto">
          <a:xfrm>
            <a:off x="5527166" y="2147667"/>
            <a:ext cx="712191" cy="683888"/>
          </a:xfrm>
          <a:custGeom>
            <a:gdLst>
              <a:gd fmla="*/ 32 w 64" name="T0"/>
              <a:gd fmla="*/ 9 h 61" name="T1"/>
              <a:gd fmla="*/ 22 w 64" name="T2"/>
              <a:gd fmla="*/ 20 h 61" name="T3"/>
              <a:gd fmla="*/ 21 w 64" name="T4"/>
              <a:gd fmla="*/ 46 h 61" name="T5"/>
              <a:gd fmla="*/ 29 w 64" name="T6"/>
              <a:gd fmla="*/ 46 h 61" name="T7"/>
              <a:gd fmla="*/ 29 w 64" name="T8"/>
              <a:gd fmla="*/ 36 h 61" name="T9"/>
              <a:gd fmla="*/ 34 w 64" name="T10"/>
              <a:gd fmla="*/ 36 h 61" name="T11"/>
              <a:gd fmla="*/ 35 w 64" name="T12"/>
              <a:gd fmla="*/ 46 h 61" name="T13"/>
              <a:gd fmla="*/ 42 w 64" name="T14"/>
              <a:gd fmla="*/ 46 h 61" name="T15"/>
              <a:gd fmla="*/ 41 w 64" name="T16"/>
              <a:gd fmla="*/ 20 h 61" name="T17"/>
              <a:gd fmla="*/ 32 w 64" name="T18"/>
              <a:gd fmla="*/ 9 h 61" name="T19"/>
              <a:gd fmla="*/ 35 w 64" name="T20"/>
              <a:gd fmla="*/ 54 h 61" name="T21"/>
              <a:gd fmla="*/ 35 w 64" name="T22"/>
              <a:gd fmla="*/ 61 h 61" name="T23"/>
              <a:gd fmla="*/ 28 w 64" name="T24"/>
              <a:gd fmla="*/ 61 h 61" name="T25"/>
              <a:gd fmla="*/ 28 w 64" name="T26"/>
              <a:gd fmla="*/ 54 h 61" name="T27"/>
              <a:gd fmla="*/ 18 w 64" name="T28"/>
              <a:gd fmla="*/ 54 h 61" name="T29"/>
              <a:gd fmla="*/ 19 w 64" name="T30"/>
              <a:gd fmla="*/ 59 h 61" name="T31"/>
              <a:gd fmla="*/ 19 w 64" name="T32"/>
              <a:gd fmla="*/ 61 h 61" name="T33"/>
              <a:gd fmla="*/ 17 w 64" name="T34"/>
              <a:gd fmla="*/ 61 h 61" name="T35"/>
              <a:gd fmla="*/ 3 w 64" name="T36"/>
              <a:gd fmla="*/ 61 h 61" name="T37"/>
              <a:gd fmla="*/ 1 w 64" name="T38"/>
              <a:gd fmla="*/ 61 h 61" name="T39"/>
              <a:gd fmla="*/ 1 w 64" name="T40"/>
              <a:gd fmla="*/ 59 h 61" name="T41"/>
              <a:gd fmla="*/ 3 w 64" name="T42"/>
              <a:gd fmla="*/ 45 h 61" name="T43"/>
              <a:gd fmla="*/ 12 w 64" name="T44"/>
              <a:gd fmla="*/ 37 h 61" name="T45"/>
              <a:gd fmla="*/ 15 w 64" name="T46"/>
              <a:gd fmla="*/ 18 h 61" name="T47"/>
              <a:gd fmla="*/ 30 w 64" name="T48"/>
              <a:gd fmla="*/ 1 h 61" name="T49"/>
              <a:gd fmla="*/ 32 w 64" name="T50"/>
              <a:gd fmla="*/ 0 h 61" name="T51"/>
              <a:gd fmla="*/ 33 w 64" name="T52"/>
              <a:gd fmla="*/ 1 h 61" name="T53"/>
              <a:gd fmla="*/ 49 w 64" name="T54"/>
              <a:gd fmla="*/ 18 h 61" name="T55"/>
              <a:gd fmla="*/ 51 w 64" name="T56"/>
              <a:gd fmla="*/ 37 h 61" name="T57"/>
              <a:gd fmla="*/ 61 w 64" name="T58"/>
              <a:gd fmla="*/ 45 h 61" name="T59"/>
              <a:gd fmla="*/ 63 w 64" name="T60"/>
              <a:gd fmla="*/ 59 h 61" name="T61"/>
              <a:gd fmla="*/ 63 w 64" name="T62"/>
              <a:gd fmla="*/ 61 h 61" name="T63"/>
              <a:gd fmla="*/ 61 w 64" name="T64"/>
              <a:gd fmla="*/ 61 h 61" name="T65"/>
              <a:gd fmla="*/ 47 w 64" name="T66"/>
              <a:gd fmla="*/ 61 h 61" name="T67"/>
              <a:gd fmla="*/ 45 w 64" name="T68"/>
              <a:gd fmla="*/ 61 h 61" name="T69"/>
              <a:gd fmla="*/ 45 w 64" name="T70"/>
              <a:gd fmla="*/ 59 h 61" name="T71"/>
              <a:gd fmla="*/ 45 w 64" name="T72"/>
              <a:gd fmla="*/ 54 h 61" name="T73"/>
              <a:gd fmla="*/ 35 w 64" name="T74"/>
              <a:gd fmla="*/ 54 h 61" name="T75"/>
              <a:gd fmla="*/ 50 w 64" name="T76"/>
              <a:gd fmla="*/ 47 h 61" name="T77"/>
              <a:gd fmla="*/ 49 w 64" name="T78"/>
              <a:gd fmla="*/ 57 h 61" name="T79"/>
              <a:gd fmla="*/ 59 w 64" name="T80"/>
              <a:gd fmla="*/ 57 h 61" name="T81"/>
              <a:gd fmla="*/ 57 w 64" name="T82"/>
              <a:gd fmla="*/ 47 h 61" name="T83"/>
              <a:gd fmla="*/ 51 w 64" name="T84"/>
              <a:gd fmla="*/ 41 h 61" name="T85"/>
              <a:gd fmla="*/ 50 w 64" name="T86"/>
              <a:gd fmla="*/ 47 h 61" name="T87"/>
              <a:gd fmla="*/ 15 w 64" name="T88"/>
              <a:gd fmla="*/ 57 h 61" name="T89"/>
              <a:gd fmla="*/ 14 w 64" name="T90"/>
              <a:gd fmla="*/ 49 h 61" name="T91"/>
              <a:gd fmla="*/ 13 w 64" name="T92"/>
              <a:gd fmla="*/ 41 h 61" name="T93"/>
              <a:gd fmla="*/ 6 w 64" name="T94"/>
              <a:gd fmla="*/ 47 h 61" name="T95"/>
              <a:gd fmla="*/ 4 w 64" name="T96"/>
              <a:gd fmla="*/ 57 h 61" name="T97"/>
              <a:gd fmla="*/ 15 w 64" name="T98"/>
              <a:gd fmla="*/ 57 h 61" name="T99"/>
              <a:gd fmla="*/ 32 w 64" name="T100"/>
              <a:gd fmla="*/ 22 h 61" name="T101"/>
              <a:gd fmla="*/ 37 w 64" name="T102"/>
              <a:gd fmla="*/ 27 h 61" name="T103"/>
              <a:gd fmla="*/ 32 w 64" name="T104"/>
              <a:gd fmla="*/ 32 h 61" name="T105"/>
              <a:gd fmla="*/ 27 w 64" name="T106"/>
              <a:gd fmla="*/ 27 h 61" name="T107"/>
              <a:gd fmla="*/ 32 w 64" name="T108"/>
              <a:gd fmla="*/ 22 h 6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 w="64">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grpSp>
        <p:nvGrpSpPr>
          <p:cNvPr id="24" name="组合 23">
            <a:extLst>
              <a:ext uri="{FF2B5EF4-FFF2-40B4-BE49-F238E27FC236}">
                <a16:creationId xmlns:a16="http://schemas.microsoft.com/office/drawing/2014/main" id="{7096FB16-AD41-4769-B985-08F575C1B6A4}"/>
              </a:ext>
            </a:extLst>
          </p:cNvPr>
          <p:cNvGrpSpPr>
            <a:grpSpLocks noChangeAspect="1"/>
          </p:cNvGrpSpPr>
          <p:nvPr/>
        </p:nvGrpSpPr>
        <p:grpSpPr>
          <a:xfrm>
            <a:off x="5327915" y="4656794"/>
            <a:ext cx="800703" cy="623465"/>
            <a:chOff x="4265839" y="-1204913"/>
            <a:chExt cx="809399" cy="630238"/>
          </a:xfrm>
          <a:solidFill>
            <a:srgbClr val="333F50"/>
          </a:solidFill>
        </p:grpSpPr>
        <p:sp>
          <p:nvSpPr>
            <p:cNvPr id="25" name="Freeform 6">
              <a:extLst>
                <a:ext uri="{FF2B5EF4-FFF2-40B4-BE49-F238E27FC236}">
                  <a16:creationId xmlns:a16="http://schemas.microsoft.com/office/drawing/2014/main" id="{8F883382-3D6D-47BB-8CD5-0EC3ADBAB412}"/>
                </a:ext>
              </a:extLst>
            </p:cNvPr>
            <p:cNvSpPr/>
            <p:nvPr/>
          </p:nvSpPr>
          <p:spPr bwMode="auto">
            <a:xfrm>
              <a:off x="4343400" y="-954088"/>
              <a:ext cx="676275" cy="222250"/>
            </a:xfrm>
            <a:custGeom>
              <a:gdLst>
                <a:gd fmla="*/ 159 w 180" name="T0"/>
                <a:gd fmla="*/ 17 h 59" name="T1"/>
                <a:gd fmla="*/ 96 w 180" name="T2"/>
                <a:gd fmla="*/ 17 h 59" name="T3"/>
                <a:gd fmla="*/ 96 w 180" name="T4"/>
                <a:gd fmla="*/ 7 h 59" name="T5"/>
                <a:gd fmla="*/ 90 w 180" name="T6"/>
                <a:gd fmla="*/ 0 h 59" name="T7"/>
                <a:gd fmla="*/ 84 w 180" name="T8"/>
                <a:gd fmla="*/ 7 h 59" name="T9"/>
                <a:gd fmla="*/ 84 w 180" name="T10"/>
                <a:gd fmla="*/ 17 h 59" name="T11"/>
                <a:gd fmla="*/ 21 w 180" name="T12"/>
                <a:gd fmla="*/ 17 h 59" name="T13"/>
                <a:gd fmla="*/ 0 w 180" name="T14"/>
                <a:gd fmla="*/ 38 h 59" name="T15"/>
                <a:gd fmla="*/ 0 w 180" name="T16"/>
                <a:gd fmla="*/ 52 h 59" name="T17"/>
                <a:gd fmla="*/ 6 w 180" name="T18"/>
                <a:gd fmla="*/ 59 h 59" name="T19"/>
                <a:gd fmla="*/ 13 w 180" name="T20"/>
                <a:gd fmla="*/ 52 h 59" name="T21"/>
                <a:gd fmla="*/ 13 w 180" name="T22"/>
                <a:gd fmla="*/ 38 h 59" name="T23"/>
                <a:gd fmla="*/ 21 w 180" name="T24"/>
                <a:gd fmla="*/ 30 h 59" name="T25"/>
                <a:gd fmla="*/ 84 w 180" name="T26"/>
                <a:gd fmla="*/ 30 h 59" name="T27"/>
                <a:gd fmla="*/ 84 w 180" name="T28"/>
                <a:gd fmla="*/ 47 h 59" name="T29"/>
                <a:gd fmla="*/ 90 w 180" name="T30"/>
                <a:gd fmla="*/ 53 h 59" name="T31"/>
                <a:gd fmla="*/ 96 w 180" name="T32"/>
                <a:gd fmla="*/ 47 h 59" name="T33"/>
                <a:gd fmla="*/ 96 w 180" name="T34"/>
                <a:gd fmla="*/ 30 h 59" name="T35"/>
                <a:gd fmla="*/ 159 w 180" name="T36"/>
                <a:gd fmla="*/ 30 h 59" name="T37"/>
                <a:gd fmla="*/ 168 w 180" name="T38"/>
                <a:gd fmla="*/ 38 h 59" name="T39"/>
                <a:gd fmla="*/ 168 w 180" name="T40"/>
                <a:gd fmla="*/ 52 h 59" name="T41"/>
                <a:gd fmla="*/ 174 w 180" name="T42"/>
                <a:gd fmla="*/ 59 h 59" name="T43"/>
                <a:gd fmla="*/ 180 w 180" name="T44"/>
                <a:gd fmla="*/ 52 h 59" name="T45"/>
                <a:gd fmla="*/ 180 w 180" name="T46"/>
                <a:gd fmla="*/ 38 h 59" name="T47"/>
                <a:gd fmla="*/ 159 w 180" name="T48"/>
                <a:gd fmla="*/ 17 h 5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9" w="180">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26" name="Freeform 7">
              <a:extLst>
                <a:ext uri="{FF2B5EF4-FFF2-40B4-BE49-F238E27FC236}">
                  <a16:creationId xmlns:a16="http://schemas.microsoft.com/office/drawing/2014/main" id="{A10DAFE2-5796-490A-AAB2-1B0452BE83C0}"/>
                </a:ext>
              </a:extLst>
            </p:cNvPr>
            <p:cNvSpPr/>
            <p:nvPr/>
          </p:nvSpPr>
          <p:spPr bwMode="auto">
            <a:xfrm>
              <a:off x="4265839" y="-706438"/>
              <a:ext cx="209550" cy="131763"/>
            </a:xfrm>
            <a:custGeom>
              <a:gdLst>
                <a:gd fmla="*/ 0 w 56" name="T0"/>
                <a:gd fmla="*/ 25 h 35" name="T1"/>
                <a:gd fmla="*/ 12 w 56" name="T2"/>
                <a:gd fmla="*/ 35 h 35" name="T3"/>
                <a:gd fmla="*/ 44 w 56" name="T4"/>
                <a:gd fmla="*/ 35 h 35" name="T5"/>
                <a:gd fmla="*/ 56 w 56" name="T6"/>
                <a:gd fmla="*/ 25 h 35" name="T7"/>
                <a:gd fmla="*/ 56 w 56" name="T8"/>
                <a:gd fmla="*/ 10 h 35" name="T9"/>
                <a:gd fmla="*/ 44 w 56" name="T10"/>
                <a:gd fmla="*/ 0 h 35" name="T11"/>
                <a:gd fmla="*/ 12 w 56" name="T12"/>
                <a:gd fmla="*/ 0 h 35" name="T13"/>
                <a:gd fmla="*/ 0 w 56" name="T14"/>
                <a:gd fmla="*/ 10 h 35" name="T15"/>
                <a:gd fmla="*/ 0 w 56"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56">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27" name="Freeform 8">
              <a:extLst>
                <a:ext uri="{FF2B5EF4-FFF2-40B4-BE49-F238E27FC236}">
                  <a16:creationId xmlns:a16="http://schemas.microsoft.com/office/drawing/2014/main" id="{9B3E9C5A-2EF6-49C8-A839-EB13AF36CA76}"/>
                </a:ext>
              </a:extLst>
            </p:cNvPr>
            <p:cNvSpPr/>
            <p:nvPr/>
          </p:nvSpPr>
          <p:spPr bwMode="auto">
            <a:xfrm>
              <a:off x="4576763" y="-706438"/>
              <a:ext cx="209550" cy="131763"/>
            </a:xfrm>
            <a:custGeom>
              <a:gdLst>
                <a:gd fmla="*/ 0 w 56" name="T0"/>
                <a:gd fmla="*/ 25 h 35" name="T1"/>
                <a:gd fmla="*/ 12 w 56" name="T2"/>
                <a:gd fmla="*/ 35 h 35" name="T3"/>
                <a:gd fmla="*/ 44 w 56" name="T4"/>
                <a:gd fmla="*/ 35 h 35" name="T5"/>
                <a:gd fmla="*/ 56 w 56" name="T6"/>
                <a:gd fmla="*/ 25 h 35" name="T7"/>
                <a:gd fmla="*/ 56 w 56" name="T8"/>
                <a:gd fmla="*/ 10 h 35" name="T9"/>
                <a:gd fmla="*/ 44 w 56" name="T10"/>
                <a:gd fmla="*/ 0 h 35" name="T11"/>
                <a:gd fmla="*/ 12 w 56" name="T12"/>
                <a:gd fmla="*/ 0 h 35" name="T13"/>
                <a:gd fmla="*/ 0 w 56" name="T14"/>
                <a:gd fmla="*/ 10 h 35" name="T15"/>
                <a:gd fmla="*/ 0 w 56"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56">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28" name="Freeform 9">
              <a:extLst>
                <a:ext uri="{FF2B5EF4-FFF2-40B4-BE49-F238E27FC236}">
                  <a16:creationId xmlns:a16="http://schemas.microsoft.com/office/drawing/2014/main" id="{87046CC3-A9F6-4EF8-BF11-A0BFF2B08B17}"/>
                </a:ext>
              </a:extLst>
            </p:cNvPr>
            <p:cNvSpPr/>
            <p:nvPr/>
          </p:nvSpPr>
          <p:spPr bwMode="auto">
            <a:xfrm>
              <a:off x="4865688" y="-706438"/>
              <a:ext cx="209550" cy="131763"/>
            </a:xfrm>
            <a:custGeom>
              <a:gdLst>
                <a:gd fmla="*/ 0 w 56" name="T0"/>
                <a:gd fmla="*/ 25 h 35" name="T1"/>
                <a:gd fmla="*/ 12 w 56" name="T2"/>
                <a:gd fmla="*/ 35 h 35" name="T3"/>
                <a:gd fmla="*/ 44 w 56" name="T4"/>
                <a:gd fmla="*/ 35 h 35" name="T5"/>
                <a:gd fmla="*/ 56 w 56" name="T6"/>
                <a:gd fmla="*/ 25 h 35" name="T7"/>
                <a:gd fmla="*/ 56 w 56" name="T8"/>
                <a:gd fmla="*/ 10 h 35" name="T9"/>
                <a:gd fmla="*/ 44 w 56" name="T10"/>
                <a:gd fmla="*/ 0 h 35" name="T11"/>
                <a:gd fmla="*/ 12 w 56" name="T12"/>
                <a:gd fmla="*/ 0 h 35" name="T13"/>
                <a:gd fmla="*/ 0 w 56" name="T14"/>
                <a:gd fmla="*/ 10 h 35" name="T15"/>
                <a:gd fmla="*/ 0 w 56"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56">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sp>
          <p:nvSpPr>
            <p:cNvPr id="29" name="Freeform 10">
              <a:extLst>
                <a:ext uri="{FF2B5EF4-FFF2-40B4-BE49-F238E27FC236}">
                  <a16:creationId xmlns:a16="http://schemas.microsoft.com/office/drawing/2014/main" id="{99A1A088-35F9-49B3-9060-B042B84C8ABE}"/>
                </a:ext>
              </a:extLst>
            </p:cNvPr>
            <p:cNvSpPr/>
            <p:nvPr/>
          </p:nvSpPr>
          <p:spPr bwMode="auto">
            <a:xfrm>
              <a:off x="4486501" y="-1204913"/>
              <a:ext cx="390525" cy="228600"/>
            </a:xfrm>
            <a:custGeom>
              <a:gdLst>
                <a:gd fmla="*/ 104 w 104" name="T0"/>
                <a:gd fmla="*/ 49 h 61" name="T1"/>
                <a:gd fmla="*/ 90 w 104" name="T2"/>
                <a:gd fmla="*/ 61 h 61" name="T3"/>
                <a:gd fmla="*/ 14 w 104" name="T4"/>
                <a:gd fmla="*/ 61 h 61" name="T5"/>
                <a:gd fmla="*/ 0 w 104" name="T6"/>
                <a:gd fmla="*/ 49 h 61" name="T7"/>
                <a:gd fmla="*/ 0 w 104" name="T8"/>
                <a:gd fmla="*/ 12 h 61" name="T9"/>
                <a:gd fmla="*/ 14 w 104" name="T10"/>
                <a:gd fmla="*/ 0 h 61" name="T11"/>
                <a:gd fmla="*/ 90 w 104" name="T12"/>
                <a:gd fmla="*/ 0 h 61" name="T13"/>
                <a:gd fmla="*/ 104 w 104" name="T14"/>
                <a:gd fmla="*/ 12 h 61" name="T15"/>
                <a:gd fmla="*/ 104 w 104" name="T16"/>
                <a:gd fmla="*/ 49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104">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cs typeface="+mn-ea"/>
                <a:sym typeface="+mn-lt"/>
              </a:endParaRPr>
            </a:p>
          </p:txBody>
        </p:sp>
      </p:grpSp>
      <p:sp>
        <p:nvSpPr>
          <p:cNvPr id="30" name="Content Placeholder 2">
            <a:extLst>
              <a:ext uri="{FF2B5EF4-FFF2-40B4-BE49-F238E27FC236}">
                <a16:creationId xmlns:a16="http://schemas.microsoft.com/office/drawing/2014/main" id="{6BCF5B47-FDEE-4812-B191-1497FC12F363}"/>
              </a:ext>
            </a:extLst>
          </p:cNvPr>
          <p:cNvSpPr txBox="1"/>
          <p:nvPr/>
        </p:nvSpPr>
        <p:spPr bwMode="auto">
          <a:xfrm>
            <a:off x="7440150" y="2708799"/>
            <a:ext cx="3491436"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charset="0" panose="020f0502020204030204" pitchFamily="34" typeface="Calibri"/>
                <a:ea charset="-128" panose="020b0600070205080204" typeface="MS PGothic"/>
              </a:defRPr>
            </a:lvl1pPr>
            <a:lvl2pPr indent="-285750" marL="742950">
              <a:defRPr>
                <a:solidFill>
                  <a:schemeClr val="tx1"/>
                </a:solidFill>
                <a:latin charset="0" panose="020f0502020204030204" pitchFamily="34" typeface="Calibri"/>
                <a:ea charset="-128" panose="020b0600070205080204" typeface="MS PGothic"/>
              </a:defRPr>
            </a:lvl2pPr>
            <a:lvl3pPr indent="-228600" marL="1143000">
              <a:defRPr>
                <a:solidFill>
                  <a:schemeClr val="tx1"/>
                </a:solidFill>
                <a:latin charset="0" panose="020f0502020204030204" pitchFamily="34" typeface="Calibri"/>
                <a:ea charset="-128" panose="020b0600070205080204" typeface="MS PGothic"/>
              </a:defRPr>
            </a:lvl3pPr>
            <a:lvl4pPr indent="-228600" marL="1600200">
              <a:defRPr>
                <a:solidFill>
                  <a:schemeClr val="tx1"/>
                </a:solidFill>
                <a:latin charset="0" panose="020f0502020204030204" pitchFamily="34" typeface="Calibri"/>
                <a:ea charset="-128" panose="020b0600070205080204" typeface="MS PGothic"/>
              </a:defRPr>
            </a:lvl4pPr>
            <a:lvl5pPr indent="-228600" marL="2057400">
              <a:defRPr>
                <a:solidFill>
                  <a:schemeClr val="tx1"/>
                </a:solidFill>
                <a:latin charset="0" panose="020f0502020204030204" pitchFamily="34" typeface="Calibri"/>
                <a:ea charset="-128" panose="020b0600070205080204" typeface="MS PGothic"/>
              </a:defRPr>
            </a:lvl5pPr>
            <a:lvl6pPr fontAlgn="base" indent="-228600" marL="2514600">
              <a:spcBef>
                <a:spcPct val="0"/>
              </a:spcBef>
              <a:spcAft>
                <a:spcPct val="0"/>
              </a:spcAft>
              <a:defRPr>
                <a:solidFill>
                  <a:schemeClr val="tx1"/>
                </a:solidFill>
                <a:latin charset="0" panose="020f0502020204030204" pitchFamily="34" typeface="Calibri"/>
                <a:ea charset="-128" panose="020b0600070205080204" typeface="MS PGothic"/>
              </a:defRPr>
            </a:lvl6pPr>
            <a:lvl7pPr fontAlgn="base" indent="-228600" marL="2971800">
              <a:spcBef>
                <a:spcPct val="0"/>
              </a:spcBef>
              <a:spcAft>
                <a:spcPct val="0"/>
              </a:spcAft>
              <a:defRPr>
                <a:solidFill>
                  <a:schemeClr val="tx1"/>
                </a:solidFill>
                <a:latin charset="0" panose="020f0502020204030204" pitchFamily="34" typeface="Calibri"/>
                <a:ea charset="-128" panose="020b0600070205080204" typeface="MS PGothic"/>
              </a:defRPr>
            </a:lvl7pPr>
            <a:lvl8pPr fontAlgn="base" indent="-228600" marL="3429000">
              <a:spcBef>
                <a:spcPct val="0"/>
              </a:spcBef>
              <a:spcAft>
                <a:spcPct val="0"/>
              </a:spcAft>
              <a:defRPr>
                <a:solidFill>
                  <a:schemeClr val="tx1"/>
                </a:solidFill>
                <a:latin charset="0" panose="020f0502020204030204" pitchFamily="34" typeface="Calibri"/>
                <a:ea charset="-128" panose="020b0600070205080204" typeface="MS PGothic"/>
              </a:defRPr>
            </a:lvl8pPr>
            <a:lvl9pPr fontAlgn="base" indent="-228600" marL="3886200">
              <a:spcBef>
                <a:spcPct val="0"/>
              </a:spcBef>
              <a:spcAft>
                <a:spcPct val="0"/>
              </a:spcAft>
              <a:defRPr>
                <a:solidFill>
                  <a:schemeClr val="tx1"/>
                </a:solidFill>
                <a:latin charset="0" panose="020f0502020204030204" pitchFamily="34" typeface="Calibri"/>
                <a:ea charset="-128" panose="020b0600070205080204" typeface="MS PGothic"/>
              </a:defRPr>
            </a:lvl9pPr>
          </a:lstStyle>
          <a:p>
            <a:pPr defTabSz="914400">
              <a:lnSpc>
                <a:spcPct val="120000"/>
              </a:lnSpc>
              <a:spcBef>
                <a:spcPct val="20000"/>
              </a:spcBef>
              <a:defRPr/>
            </a:pPr>
            <a:r>
              <a:rPr altLang="en-US" kern="0" lang="zh-CN" sz="1335">
                <a:solidFill>
                  <a:schemeClr val="tx1">
                    <a:lumMod val="75000"/>
                    <a:lumOff val="25000"/>
                  </a:schemeClr>
                </a:solidFill>
                <a:latin typeface="+mn-lt"/>
                <a:ea typeface="+mn-ea"/>
                <a:cs typeface="+mn-ea"/>
                <a:sym typeface="+mn-lt"/>
              </a:rPr>
              <a:t>这里输入简单的文字概述里输入简单文字概述输入简单的文字概述里输入输入里这里输入简单的文字概述里输入简单</a:t>
            </a:r>
          </a:p>
        </p:txBody>
      </p:sp>
      <p:sp>
        <p:nvSpPr>
          <p:cNvPr id="31" name="Content Placeholder 2">
            <a:extLst>
              <a:ext uri="{FF2B5EF4-FFF2-40B4-BE49-F238E27FC236}">
                <a16:creationId xmlns:a16="http://schemas.microsoft.com/office/drawing/2014/main" id="{413B517C-F3AF-4618-9FF0-A80B117AB237}"/>
              </a:ext>
            </a:extLst>
          </p:cNvPr>
          <p:cNvSpPr txBox="1"/>
          <p:nvPr/>
        </p:nvSpPr>
        <p:spPr bwMode="auto">
          <a:xfrm>
            <a:off x="7448985" y="4569303"/>
            <a:ext cx="3491436"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charset="0" panose="020f0502020204030204" pitchFamily="34" typeface="Calibri"/>
                <a:ea charset="-128" panose="020b0600070205080204" typeface="MS PGothic"/>
              </a:defRPr>
            </a:lvl1pPr>
            <a:lvl2pPr indent="-285750" marL="742950">
              <a:defRPr>
                <a:solidFill>
                  <a:schemeClr val="tx1"/>
                </a:solidFill>
                <a:latin charset="0" panose="020f0502020204030204" pitchFamily="34" typeface="Calibri"/>
                <a:ea charset="-128" panose="020b0600070205080204" typeface="MS PGothic"/>
              </a:defRPr>
            </a:lvl2pPr>
            <a:lvl3pPr indent="-228600" marL="1143000">
              <a:defRPr>
                <a:solidFill>
                  <a:schemeClr val="tx1"/>
                </a:solidFill>
                <a:latin charset="0" panose="020f0502020204030204" pitchFamily="34" typeface="Calibri"/>
                <a:ea charset="-128" panose="020b0600070205080204" typeface="MS PGothic"/>
              </a:defRPr>
            </a:lvl3pPr>
            <a:lvl4pPr indent="-228600" marL="1600200">
              <a:defRPr>
                <a:solidFill>
                  <a:schemeClr val="tx1"/>
                </a:solidFill>
                <a:latin charset="0" panose="020f0502020204030204" pitchFamily="34" typeface="Calibri"/>
                <a:ea charset="-128" panose="020b0600070205080204" typeface="MS PGothic"/>
              </a:defRPr>
            </a:lvl4pPr>
            <a:lvl5pPr indent="-228600" marL="2057400">
              <a:defRPr>
                <a:solidFill>
                  <a:schemeClr val="tx1"/>
                </a:solidFill>
                <a:latin charset="0" panose="020f0502020204030204" pitchFamily="34" typeface="Calibri"/>
                <a:ea charset="-128" panose="020b0600070205080204" typeface="MS PGothic"/>
              </a:defRPr>
            </a:lvl5pPr>
            <a:lvl6pPr fontAlgn="base" indent="-228600" marL="2514600">
              <a:spcBef>
                <a:spcPct val="0"/>
              </a:spcBef>
              <a:spcAft>
                <a:spcPct val="0"/>
              </a:spcAft>
              <a:defRPr>
                <a:solidFill>
                  <a:schemeClr val="tx1"/>
                </a:solidFill>
                <a:latin charset="0" panose="020f0502020204030204" pitchFamily="34" typeface="Calibri"/>
                <a:ea charset="-128" panose="020b0600070205080204" typeface="MS PGothic"/>
              </a:defRPr>
            </a:lvl6pPr>
            <a:lvl7pPr fontAlgn="base" indent="-228600" marL="2971800">
              <a:spcBef>
                <a:spcPct val="0"/>
              </a:spcBef>
              <a:spcAft>
                <a:spcPct val="0"/>
              </a:spcAft>
              <a:defRPr>
                <a:solidFill>
                  <a:schemeClr val="tx1"/>
                </a:solidFill>
                <a:latin charset="0" panose="020f0502020204030204" pitchFamily="34" typeface="Calibri"/>
                <a:ea charset="-128" panose="020b0600070205080204" typeface="MS PGothic"/>
              </a:defRPr>
            </a:lvl7pPr>
            <a:lvl8pPr fontAlgn="base" indent="-228600" marL="3429000">
              <a:spcBef>
                <a:spcPct val="0"/>
              </a:spcBef>
              <a:spcAft>
                <a:spcPct val="0"/>
              </a:spcAft>
              <a:defRPr>
                <a:solidFill>
                  <a:schemeClr val="tx1"/>
                </a:solidFill>
                <a:latin charset="0" panose="020f0502020204030204" pitchFamily="34" typeface="Calibri"/>
                <a:ea charset="-128" panose="020b0600070205080204" typeface="MS PGothic"/>
              </a:defRPr>
            </a:lvl8pPr>
            <a:lvl9pPr fontAlgn="base" indent="-228600" marL="3886200">
              <a:spcBef>
                <a:spcPct val="0"/>
              </a:spcBef>
              <a:spcAft>
                <a:spcPct val="0"/>
              </a:spcAft>
              <a:defRPr>
                <a:solidFill>
                  <a:schemeClr val="tx1"/>
                </a:solidFill>
                <a:latin charset="0" panose="020f0502020204030204" pitchFamily="34" typeface="Calibri"/>
                <a:ea charset="-128" panose="020b0600070205080204" typeface="MS PGothic"/>
              </a:defRPr>
            </a:lvl9pPr>
          </a:lstStyle>
          <a:p>
            <a:pPr defTabSz="914400">
              <a:lnSpc>
                <a:spcPct val="120000"/>
              </a:lnSpc>
              <a:spcBef>
                <a:spcPct val="20000"/>
              </a:spcBef>
              <a:defRPr/>
            </a:pPr>
            <a:r>
              <a:rPr altLang="en-US" kern="0" lang="zh-CN" sz="1335">
                <a:solidFill>
                  <a:schemeClr val="tx1">
                    <a:lumMod val="75000"/>
                    <a:lumOff val="25000"/>
                  </a:schemeClr>
                </a:solidFill>
                <a:latin typeface="+mn-lt"/>
                <a:ea typeface="+mn-ea"/>
                <a:cs typeface="+mn-ea"/>
                <a:sym typeface="+mn-lt"/>
              </a:rPr>
              <a:t>这里输入简单的文字概述里输入简单文字概述输入简单的文字概述里输入输入里这里输入简单的文字概述里输入简单</a:t>
            </a:r>
          </a:p>
        </p:txBody>
      </p:sp>
      <p:sp>
        <p:nvSpPr>
          <p:cNvPr id="32" name="Content Placeholder 2">
            <a:extLst>
              <a:ext uri="{FF2B5EF4-FFF2-40B4-BE49-F238E27FC236}">
                <a16:creationId xmlns:a16="http://schemas.microsoft.com/office/drawing/2014/main" id="{0116B9B2-CCE0-4022-9FD0-BD7AD1C81149}"/>
              </a:ext>
            </a:extLst>
          </p:cNvPr>
          <p:cNvSpPr txBox="1"/>
          <p:nvPr/>
        </p:nvSpPr>
        <p:spPr bwMode="auto">
          <a:xfrm>
            <a:off x="1276225" y="3830215"/>
            <a:ext cx="3491436"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charset="0" panose="020f0502020204030204" pitchFamily="34" typeface="Calibri"/>
                <a:ea charset="-128" panose="020b0600070205080204" typeface="MS PGothic"/>
              </a:defRPr>
            </a:lvl1pPr>
            <a:lvl2pPr indent="-285750" marL="742950">
              <a:defRPr>
                <a:solidFill>
                  <a:schemeClr val="tx1"/>
                </a:solidFill>
                <a:latin charset="0" panose="020f0502020204030204" pitchFamily="34" typeface="Calibri"/>
                <a:ea charset="-128" panose="020b0600070205080204" typeface="MS PGothic"/>
              </a:defRPr>
            </a:lvl2pPr>
            <a:lvl3pPr indent="-228600" marL="1143000">
              <a:defRPr>
                <a:solidFill>
                  <a:schemeClr val="tx1"/>
                </a:solidFill>
                <a:latin charset="0" panose="020f0502020204030204" pitchFamily="34" typeface="Calibri"/>
                <a:ea charset="-128" panose="020b0600070205080204" typeface="MS PGothic"/>
              </a:defRPr>
            </a:lvl3pPr>
            <a:lvl4pPr indent="-228600" marL="1600200">
              <a:defRPr>
                <a:solidFill>
                  <a:schemeClr val="tx1"/>
                </a:solidFill>
                <a:latin charset="0" panose="020f0502020204030204" pitchFamily="34" typeface="Calibri"/>
                <a:ea charset="-128" panose="020b0600070205080204" typeface="MS PGothic"/>
              </a:defRPr>
            </a:lvl4pPr>
            <a:lvl5pPr indent="-228600" marL="2057400">
              <a:defRPr>
                <a:solidFill>
                  <a:schemeClr val="tx1"/>
                </a:solidFill>
                <a:latin charset="0" panose="020f0502020204030204" pitchFamily="34" typeface="Calibri"/>
                <a:ea charset="-128" panose="020b0600070205080204" typeface="MS PGothic"/>
              </a:defRPr>
            </a:lvl5pPr>
            <a:lvl6pPr fontAlgn="base" indent="-228600" marL="2514600">
              <a:spcBef>
                <a:spcPct val="0"/>
              </a:spcBef>
              <a:spcAft>
                <a:spcPct val="0"/>
              </a:spcAft>
              <a:defRPr>
                <a:solidFill>
                  <a:schemeClr val="tx1"/>
                </a:solidFill>
                <a:latin charset="0" panose="020f0502020204030204" pitchFamily="34" typeface="Calibri"/>
                <a:ea charset="-128" panose="020b0600070205080204" typeface="MS PGothic"/>
              </a:defRPr>
            </a:lvl6pPr>
            <a:lvl7pPr fontAlgn="base" indent="-228600" marL="2971800">
              <a:spcBef>
                <a:spcPct val="0"/>
              </a:spcBef>
              <a:spcAft>
                <a:spcPct val="0"/>
              </a:spcAft>
              <a:defRPr>
                <a:solidFill>
                  <a:schemeClr val="tx1"/>
                </a:solidFill>
                <a:latin charset="0" panose="020f0502020204030204" pitchFamily="34" typeface="Calibri"/>
                <a:ea charset="-128" panose="020b0600070205080204" typeface="MS PGothic"/>
              </a:defRPr>
            </a:lvl7pPr>
            <a:lvl8pPr fontAlgn="base" indent="-228600" marL="3429000">
              <a:spcBef>
                <a:spcPct val="0"/>
              </a:spcBef>
              <a:spcAft>
                <a:spcPct val="0"/>
              </a:spcAft>
              <a:defRPr>
                <a:solidFill>
                  <a:schemeClr val="tx1"/>
                </a:solidFill>
                <a:latin charset="0" panose="020f0502020204030204" pitchFamily="34" typeface="Calibri"/>
                <a:ea charset="-128" panose="020b0600070205080204" typeface="MS PGothic"/>
              </a:defRPr>
            </a:lvl8pPr>
            <a:lvl9pPr fontAlgn="base" indent="-228600" marL="3886200">
              <a:spcBef>
                <a:spcPct val="0"/>
              </a:spcBef>
              <a:spcAft>
                <a:spcPct val="0"/>
              </a:spcAft>
              <a:defRPr>
                <a:solidFill>
                  <a:schemeClr val="tx1"/>
                </a:solidFill>
                <a:latin charset="0" panose="020f0502020204030204" pitchFamily="34" typeface="Calibri"/>
                <a:ea charset="-128" panose="020b0600070205080204" typeface="MS PGothic"/>
              </a:defRPr>
            </a:lvl9pPr>
          </a:lstStyle>
          <a:p>
            <a:pPr defTabSz="914400">
              <a:lnSpc>
                <a:spcPct val="120000"/>
              </a:lnSpc>
              <a:spcBef>
                <a:spcPct val="20000"/>
              </a:spcBef>
              <a:defRPr/>
            </a:pPr>
            <a:r>
              <a:rPr altLang="en-US" kern="0" lang="zh-CN" sz="1335">
                <a:solidFill>
                  <a:schemeClr val="tx1">
                    <a:lumMod val="75000"/>
                    <a:lumOff val="25000"/>
                  </a:schemeClr>
                </a:solidFill>
                <a:latin typeface="+mn-lt"/>
                <a:ea typeface="+mn-ea"/>
                <a:cs typeface="+mn-ea"/>
                <a:sym typeface="+mn-lt"/>
              </a:rPr>
              <a:t>这里输入简单的文字概述里输入简单文字概述输入简单的文字概述里输入输入里这里输入简单的文字概述里输入简单</a:t>
            </a:r>
          </a:p>
        </p:txBody>
      </p:sp>
    </p:spTree>
    <p:extLst>
      <p:ext uri="{BB962C8B-B14F-4D97-AF65-F5344CB8AC3E}">
        <p14:creationId val="1074459015"/>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750" fill="hold" id="13"/>
                                        <p:tgtEl>
                                          <p:spTgt spid="15"/>
                                        </p:tgtEl>
                                        <p:attrNameLst>
                                          <p:attrName>ppt_w</p:attrName>
                                        </p:attrNameLst>
                                      </p:cBhvr>
                                      <p:tavLst>
                                        <p:tav tm="0">
                                          <p:val>
                                            <p:fltVal val="0"/>
                                          </p:val>
                                        </p:tav>
                                        <p:tav tm="100000">
                                          <p:val>
                                            <p:strVal val="#ppt_w"/>
                                          </p:val>
                                        </p:tav>
                                      </p:tavLst>
                                    </p:anim>
                                    <p:anim calcmode="lin" valueType="num">
                                      <p:cBhvr>
                                        <p:cTn dur="750" fill="hold" id="14"/>
                                        <p:tgtEl>
                                          <p:spTgt spid="15"/>
                                        </p:tgtEl>
                                        <p:attrNameLst>
                                          <p:attrName>ppt_h</p:attrName>
                                        </p:attrNameLst>
                                      </p:cBhvr>
                                      <p:tavLst>
                                        <p:tav tm="0">
                                          <p:val>
                                            <p:fltVal val="0"/>
                                          </p:val>
                                        </p:tav>
                                        <p:tav tm="100000">
                                          <p:val>
                                            <p:strVal val="#ppt_h"/>
                                          </p:val>
                                        </p:tav>
                                      </p:tavLst>
                                    </p:anim>
                                    <p:anim calcmode="lin" valueType="num">
                                      <p:cBhvr>
                                        <p:cTn dur="750" fill="hold" id="15"/>
                                        <p:tgtEl>
                                          <p:spTgt spid="15"/>
                                        </p:tgtEl>
                                        <p:attrNameLst>
                                          <p:attrName>style.rotation</p:attrName>
                                        </p:attrNameLst>
                                      </p:cBhvr>
                                      <p:tavLst>
                                        <p:tav tm="0">
                                          <p:val>
                                            <p:fltVal val="90"/>
                                          </p:val>
                                        </p:tav>
                                        <p:tav tm="100000">
                                          <p:val>
                                            <p:fltVal val="0"/>
                                          </p:val>
                                        </p:tav>
                                      </p:tavLst>
                                    </p:anim>
                                    <p:animEffect filter="fade" transition="in">
                                      <p:cBhvr>
                                        <p:cTn dur="750" id="16"/>
                                        <p:tgtEl>
                                          <p:spTgt spid="15"/>
                                        </p:tgtEl>
                                      </p:cBhvr>
                                    </p:animEffect>
                                  </p:childTnLst>
                                </p:cTn>
                              </p:par>
                              <p:par>
                                <p:cTn fill="hold" grpId="0" id="17" nodeType="withEffect" presetClass="entr" presetID="42" presetSubtype="0">
                                  <p:stCondLst>
                                    <p:cond delay="1500"/>
                                  </p:stCondLst>
                                  <p:childTnLst>
                                    <p:set>
                                      <p:cBhvr>
                                        <p:cTn dur="1" fill="hold" id="18">
                                          <p:stCondLst>
                                            <p:cond delay="0"/>
                                          </p:stCondLst>
                                        </p:cTn>
                                        <p:tgtEl>
                                          <p:spTgt spid="23"/>
                                        </p:tgtEl>
                                        <p:attrNameLst>
                                          <p:attrName>style.visibility</p:attrName>
                                        </p:attrNameLst>
                                      </p:cBhvr>
                                      <p:to>
                                        <p:strVal val="visible"/>
                                      </p:to>
                                    </p:set>
                                    <p:animEffect filter="fade" transition="in">
                                      <p:cBhvr>
                                        <p:cTn dur="750" id="19"/>
                                        <p:tgtEl>
                                          <p:spTgt spid="23"/>
                                        </p:tgtEl>
                                      </p:cBhvr>
                                    </p:animEffect>
                                    <p:anim calcmode="lin" valueType="num">
                                      <p:cBhvr>
                                        <p:cTn dur="750" fill="hold" id="20"/>
                                        <p:tgtEl>
                                          <p:spTgt spid="23"/>
                                        </p:tgtEl>
                                        <p:attrNameLst>
                                          <p:attrName>ppt_x</p:attrName>
                                        </p:attrNameLst>
                                      </p:cBhvr>
                                      <p:tavLst>
                                        <p:tav tm="0">
                                          <p:val>
                                            <p:strVal val="#ppt_x"/>
                                          </p:val>
                                        </p:tav>
                                        <p:tav tm="100000">
                                          <p:val>
                                            <p:strVal val="#ppt_x"/>
                                          </p:val>
                                        </p:tav>
                                      </p:tavLst>
                                    </p:anim>
                                    <p:anim calcmode="lin" valueType="num">
                                      <p:cBhvr>
                                        <p:cTn dur="750" fill="hold" id="21"/>
                                        <p:tgtEl>
                                          <p:spTgt spid="23"/>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1500"/>
                                  </p:stCondLst>
                                  <p:childTnLst>
                                    <p:set>
                                      <p:cBhvr>
                                        <p:cTn dur="1" fill="hold" id="23">
                                          <p:stCondLst>
                                            <p:cond delay="0"/>
                                          </p:stCondLst>
                                        </p:cTn>
                                        <p:tgtEl>
                                          <p:spTgt spid="19"/>
                                        </p:tgtEl>
                                        <p:attrNameLst>
                                          <p:attrName>style.visibility</p:attrName>
                                        </p:attrNameLst>
                                      </p:cBhvr>
                                      <p:to>
                                        <p:strVal val="visible"/>
                                      </p:to>
                                    </p:set>
                                    <p:animEffect filter="fade" transition="in">
                                      <p:cBhvr>
                                        <p:cTn dur="750" id="24"/>
                                        <p:tgtEl>
                                          <p:spTgt spid="19"/>
                                        </p:tgtEl>
                                      </p:cBhvr>
                                    </p:animEffect>
                                    <p:anim calcmode="lin" valueType="num">
                                      <p:cBhvr>
                                        <p:cTn dur="750" fill="hold" id="25"/>
                                        <p:tgtEl>
                                          <p:spTgt spid="19"/>
                                        </p:tgtEl>
                                        <p:attrNameLst>
                                          <p:attrName>ppt_x</p:attrName>
                                        </p:attrNameLst>
                                      </p:cBhvr>
                                      <p:tavLst>
                                        <p:tav tm="0">
                                          <p:val>
                                            <p:strVal val="#ppt_x"/>
                                          </p:val>
                                        </p:tav>
                                        <p:tav tm="100000">
                                          <p:val>
                                            <p:strVal val="#ppt_x"/>
                                          </p:val>
                                        </p:tav>
                                      </p:tavLst>
                                    </p:anim>
                                    <p:anim calcmode="lin" valueType="num">
                                      <p:cBhvr>
                                        <p:cTn dur="750" fill="hold" id="26"/>
                                        <p:tgtEl>
                                          <p:spTgt spid="19"/>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1500"/>
                                  </p:stCondLst>
                                  <p:childTnLst>
                                    <p:set>
                                      <p:cBhvr>
                                        <p:cTn dur="1" fill="hold" id="28">
                                          <p:stCondLst>
                                            <p:cond delay="0"/>
                                          </p:stCondLst>
                                        </p:cTn>
                                        <p:tgtEl>
                                          <p:spTgt spid="24"/>
                                        </p:tgtEl>
                                        <p:attrNameLst>
                                          <p:attrName>style.visibility</p:attrName>
                                        </p:attrNameLst>
                                      </p:cBhvr>
                                      <p:to>
                                        <p:strVal val="visible"/>
                                      </p:to>
                                    </p:set>
                                    <p:animEffect filter="fade" transition="in">
                                      <p:cBhvr>
                                        <p:cTn dur="750" id="29"/>
                                        <p:tgtEl>
                                          <p:spTgt spid="24"/>
                                        </p:tgtEl>
                                      </p:cBhvr>
                                    </p:animEffect>
                                    <p:anim calcmode="lin" valueType="num">
                                      <p:cBhvr>
                                        <p:cTn dur="750" fill="hold" id="30"/>
                                        <p:tgtEl>
                                          <p:spTgt spid="24"/>
                                        </p:tgtEl>
                                        <p:attrNameLst>
                                          <p:attrName>ppt_x</p:attrName>
                                        </p:attrNameLst>
                                      </p:cBhvr>
                                      <p:tavLst>
                                        <p:tav tm="0">
                                          <p:val>
                                            <p:strVal val="#ppt_x"/>
                                          </p:val>
                                        </p:tav>
                                        <p:tav tm="100000">
                                          <p:val>
                                            <p:strVal val="#ppt_x"/>
                                          </p:val>
                                        </p:tav>
                                      </p:tavLst>
                                    </p:anim>
                                    <p:anim calcmode="lin" valueType="num">
                                      <p:cBhvr>
                                        <p:cTn dur="750" fill="hold" id="31"/>
                                        <p:tgtEl>
                                          <p:spTgt spid="24"/>
                                        </p:tgtEl>
                                        <p:attrNameLst>
                                          <p:attrName>ppt_y</p:attrName>
                                        </p:attrNameLst>
                                      </p:cBhvr>
                                      <p:tavLst>
                                        <p:tav tm="0">
                                          <p:val>
                                            <p:strVal val="#ppt_y+.1"/>
                                          </p:val>
                                        </p:tav>
                                        <p:tav tm="100000">
                                          <p:val>
                                            <p:strVal val="#ppt_y"/>
                                          </p:val>
                                        </p:tav>
                                      </p:tavLst>
                                    </p:anim>
                                  </p:childTnLst>
                                </p:cTn>
                              </p:par>
                              <p:par>
                                <p:cTn fill="hold" grpId="0" id="32" nodeType="withEffect" presetClass="entr" presetID="22" presetSubtype="4">
                                  <p:stCondLst>
                                    <p:cond delay="275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par>
                                <p:cTn fill="hold" grpId="0" id="35" nodeType="withEffect" presetClass="entr" presetID="22" presetSubtype="4">
                                  <p:stCondLst>
                                    <p:cond delay="2750"/>
                                  </p:stCondLst>
                                  <p:childTnLst>
                                    <p:set>
                                      <p:cBhvr>
                                        <p:cTn dur="1" fill="hold" id="36">
                                          <p:stCondLst>
                                            <p:cond delay="0"/>
                                          </p:stCondLst>
                                        </p:cTn>
                                        <p:tgtEl>
                                          <p:spTgt spid="10"/>
                                        </p:tgtEl>
                                        <p:attrNameLst>
                                          <p:attrName>style.visibility</p:attrName>
                                        </p:attrNameLst>
                                      </p:cBhvr>
                                      <p:to>
                                        <p:strVal val="visible"/>
                                      </p:to>
                                    </p:set>
                                    <p:animEffect filter="wipe(down)" transition="in">
                                      <p:cBhvr>
                                        <p:cTn dur="500" id="37"/>
                                        <p:tgtEl>
                                          <p:spTgt spid="10"/>
                                        </p:tgtEl>
                                      </p:cBhvr>
                                    </p:animEffect>
                                  </p:childTnLst>
                                </p:cTn>
                              </p:par>
                              <p:par>
                                <p:cTn fill="hold" grpId="0" id="38" nodeType="withEffect" presetClass="entr" presetID="22" presetSubtype="8">
                                  <p:stCondLst>
                                    <p:cond delay="2250"/>
                                  </p:stCondLst>
                                  <p:childTnLst>
                                    <p:set>
                                      <p:cBhvr>
                                        <p:cTn dur="1" fill="hold" id="39">
                                          <p:stCondLst>
                                            <p:cond delay="0"/>
                                          </p:stCondLst>
                                        </p:cTn>
                                        <p:tgtEl>
                                          <p:spTgt spid="13"/>
                                        </p:tgtEl>
                                        <p:attrNameLst>
                                          <p:attrName>style.visibility</p:attrName>
                                        </p:attrNameLst>
                                      </p:cBhvr>
                                      <p:to>
                                        <p:strVal val="visible"/>
                                      </p:to>
                                    </p:set>
                                    <p:animEffect filter="wipe(left)" transition="in">
                                      <p:cBhvr>
                                        <p:cTn dur="500" id="40"/>
                                        <p:tgtEl>
                                          <p:spTgt spid="13"/>
                                        </p:tgtEl>
                                      </p:cBhvr>
                                    </p:animEffect>
                                  </p:childTnLst>
                                </p:cTn>
                              </p:par>
                              <p:par>
                                <p:cTn fill="hold" grpId="0" id="41" nodeType="withEffect" presetClass="entr" presetID="22" presetSubtype="8">
                                  <p:stCondLst>
                                    <p:cond delay="2250"/>
                                  </p:stCondLst>
                                  <p:childTnLst>
                                    <p:set>
                                      <p:cBhvr>
                                        <p:cTn dur="1" fill="hold" id="42">
                                          <p:stCondLst>
                                            <p:cond delay="0"/>
                                          </p:stCondLst>
                                        </p:cTn>
                                        <p:tgtEl>
                                          <p:spTgt spid="14"/>
                                        </p:tgtEl>
                                        <p:attrNameLst>
                                          <p:attrName>style.visibility</p:attrName>
                                        </p:attrNameLst>
                                      </p:cBhvr>
                                      <p:to>
                                        <p:strVal val="visible"/>
                                      </p:to>
                                    </p:set>
                                    <p:animEffect filter="wipe(left)" transition="in">
                                      <p:cBhvr>
                                        <p:cTn dur="500" id="43"/>
                                        <p:tgtEl>
                                          <p:spTgt spid="14"/>
                                        </p:tgtEl>
                                      </p:cBhvr>
                                    </p:animEffect>
                                  </p:childTnLst>
                                </p:cTn>
                              </p:par>
                              <p:par>
                                <p:cTn fill="hold" grpId="0" id="44" nodeType="withEffect" presetClass="entr" presetID="22" presetSubtype="4">
                                  <p:stCondLst>
                                    <p:cond delay="2750"/>
                                  </p:stCondLst>
                                  <p:childTnLst>
                                    <p:set>
                                      <p:cBhvr>
                                        <p:cTn dur="1" fill="hold" id="45">
                                          <p:stCondLst>
                                            <p:cond delay="0"/>
                                          </p:stCondLst>
                                        </p:cTn>
                                        <p:tgtEl>
                                          <p:spTgt spid="11"/>
                                        </p:tgtEl>
                                        <p:attrNameLst>
                                          <p:attrName>style.visibility</p:attrName>
                                        </p:attrNameLst>
                                      </p:cBhvr>
                                      <p:to>
                                        <p:strVal val="visible"/>
                                      </p:to>
                                    </p:set>
                                    <p:animEffect filter="wipe(down)" transition="in">
                                      <p:cBhvr>
                                        <p:cTn dur="500" id="46"/>
                                        <p:tgtEl>
                                          <p:spTgt spid="11"/>
                                        </p:tgtEl>
                                      </p:cBhvr>
                                    </p:animEffect>
                                  </p:childTnLst>
                                </p:cTn>
                              </p:par>
                              <p:par>
                                <p:cTn fill="hold" grpId="0" id="47" nodeType="withEffect" presetClass="entr" presetID="22" presetSubtype="2">
                                  <p:stCondLst>
                                    <p:cond delay="2250"/>
                                  </p:stCondLst>
                                  <p:childTnLst>
                                    <p:set>
                                      <p:cBhvr>
                                        <p:cTn dur="1" fill="hold" id="48">
                                          <p:stCondLst>
                                            <p:cond delay="0"/>
                                          </p:stCondLst>
                                        </p:cTn>
                                        <p:tgtEl>
                                          <p:spTgt spid="12"/>
                                        </p:tgtEl>
                                        <p:attrNameLst>
                                          <p:attrName>style.visibility</p:attrName>
                                        </p:attrNameLst>
                                      </p:cBhvr>
                                      <p:to>
                                        <p:strVal val="visible"/>
                                      </p:to>
                                    </p:set>
                                    <p:animEffect filter="wipe(right)" transition="in">
                                      <p:cBhvr>
                                        <p:cTn dur="500" id="49"/>
                                        <p:tgtEl>
                                          <p:spTgt spid="12"/>
                                        </p:tgtEl>
                                      </p:cBhvr>
                                    </p:animEffect>
                                  </p:childTnLst>
                                </p:cTn>
                              </p:par>
                            </p:childTnLst>
                          </p:cTn>
                        </p:par>
                        <p:par>
                          <p:cTn fill="hold" id="50" nodeType="afterGroup">
                            <p:stCondLst>
                              <p:cond delay="4250"/>
                            </p:stCondLst>
                            <p:childTnLst>
                              <p:par>
                                <p:cTn fill="hold" grpId="0" id="51" nodeType="afterEffect" presetClass="entr" presetID="9" presetSubtype="0">
                                  <p:stCondLst>
                                    <p:cond delay="0"/>
                                  </p:stCondLst>
                                  <p:childTnLst>
                                    <p:set>
                                      <p:cBhvr>
                                        <p:cTn dur="1" fill="hold" id="52">
                                          <p:stCondLst>
                                            <p:cond delay="0"/>
                                          </p:stCondLst>
                                        </p:cTn>
                                        <p:tgtEl>
                                          <p:spTgt spid="30"/>
                                        </p:tgtEl>
                                        <p:attrNameLst>
                                          <p:attrName>style.visibility</p:attrName>
                                        </p:attrNameLst>
                                      </p:cBhvr>
                                      <p:to>
                                        <p:strVal val="visible"/>
                                      </p:to>
                                    </p:set>
                                    <p:animEffect filter="dissolve" transition="in">
                                      <p:cBhvr>
                                        <p:cTn dur="500" id="53"/>
                                        <p:tgtEl>
                                          <p:spTgt spid="30"/>
                                        </p:tgtEl>
                                      </p:cBhvr>
                                    </p:animEffect>
                                  </p:childTnLst>
                                </p:cTn>
                              </p:par>
                              <p:par>
                                <p:cTn fill="hold" grpId="0" id="54" nodeType="withEffect" presetClass="entr" presetID="9" presetSubtype="0">
                                  <p:stCondLst>
                                    <p:cond delay="0"/>
                                  </p:stCondLst>
                                  <p:childTnLst>
                                    <p:set>
                                      <p:cBhvr>
                                        <p:cTn dur="1" fill="hold" id="55">
                                          <p:stCondLst>
                                            <p:cond delay="0"/>
                                          </p:stCondLst>
                                        </p:cTn>
                                        <p:tgtEl>
                                          <p:spTgt spid="31"/>
                                        </p:tgtEl>
                                        <p:attrNameLst>
                                          <p:attrName>style.visibility</p:attrName>
                                        </p:attrNameLst>
                                      </p:cBhvr>
                                      <p:to>
                                        <p:strVal val="visible"/>
                                      </p:to>
                                    </p:set>
                                    <p:animEffect filter="dissolve" transition="in">
                                      <p:cBhvr>
                                        <p:cTn dur="500" id="56"/>
                                        <p:tgtEl>
                                          <p:spTgt spid="31"/>
                                        </p:tgtEl>
                                      </p:cBhvr>
                                    </p:animEffect>
                                  </p:childTnLst>
                                </p:cTn>
                              </p:par>
                              <p:par>
                                <p:cTn fill="hold" grpId="0" id="57" nodeType="withEffect" presetClass="entr" presetID="9" presetSubtype="0">
                                  <p:stCondLst>
                                    <p:cond delay="0"/>
                                  </p:stCondLst>
                                  <p:childTnLst>
                                    <p:set>
                                      <p:cBhvr>
                                        <p:cTn dur="1" fill="hold" id="58">
                                          <p:stCondLst>
                                            <p:cond delay="0"/>
                                          </p:stCondLst>
                                        </p:cTn>
                                        <p:tgtEl>
                                          <p:spTgt spid="32"/>
                                        </p:tgtEl>
                                        <p:attrNameLst>
                                          <p:attrName>style.visibility</p:attrName>
                                        </p:attrNameLst>
                                      </p:cBhvr>
                                      <p:to>
                                        <p:strVal val="visible"/>
                                      </p:to>
                                    </p:set>
                                    <p:animEffect filter="dissolve" transition="in">
                                      <p:cBhvr>
                                        <p:cTn dur="500" id="5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23"/>
      <p:bldP grpId="0" spid="30"/>
      <p:bldP grpId="0" spid="31"/>
      <p:bldP grpId="0" spid="3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7B6C8B7D-D5B3-4ED8-B100-7BE94380E06A}"/>
              </a:ext>
            </a:extLst>
          </p:cNvPr>
          <p:cNvGrpSpPr/>
          <p:nvPr/>
        </p:nvGrpSpPr>
        <p:grpSpPr>
          <a:xfrm>
            <a:off x="497911" y="0"/>
            <a:ext cx="4156365" cy="5773496"/>
            <a:chOff x="554182" y="-23053"/>
            <a:chExt cx="4156365" cy="5773496"/>
          </a:xfrm>
        </p:grpSpPr>
        <p:sp>
          <p:nvSpPr>
            <p:cNvPr id="5" name="平行四边形 4">
              <a:extLst>
                <a:ext uri="{FF2B5EF4-FFF2-40B4-BE49-F238E27FC236}">
                  <a16:creationId xmlns:a16="http://schemas.microsoft.com/office/drawing/2014/main" id="{727DCA8F-FB2E-444B-A2A0-73F942501E08}"/>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A499A571-2CA2-433C-B01E-CAF09A98A7AA}"/>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平行四边形 6">
              <a:extLst>
                <a:ext uri="{FF2B5EF4-FFF2-40B4-BE49-F238E27FC236}">
                  <a16:creationId xmlns:a16="http://schemas.microsoft.com/office/drawing/2014/main" id="{87A23609-E8FA-4CC5-803B-F2D9C70E2B3D}"/>
                </a:ext>
              </a:extLst>
            </p:cNvPr>
            <p:cNvSpPr/>
            <p:nvPr/>
          </p:nvSpPr>
          <p:spPr>
            <a:xfrm>
              <a:off x="2549238" y="1017890"/>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平行四边形 7">
              <a:extLst>
                <a:ext uri="{FF2B5EF4-FFF2-40B4-BE49-F238E27FC236}">
                  <a16:creationId xmlns:a16="http://schemas.microsoft.com/office/drawing/2014/main" id="{F2ECF21B-867F-4B66-B503-1054BD6573FA}"/>
                </a:ext>
              </a:extLst>
            </p:cNvPr>
            <p:cNvSpPr/>
            <p:nvPr/>
          </p:nvSpPr>
          <p:spPr>
            <a:xfrm>
              <a:off x="954516" y="3823814"/>
              <a:ext cx="1930313" cy="1583847"/>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a:extLst>
                <a:ext uri="{FF2B5EF4-FFF2-40B4-BE49-F238E27FC236}">
                  <a16:creationId xmlns:a16="http://schemas.microsoft.com/office/drawing/2014/main" id="{8BB978E8-CF1D-4599-A7A4-DD10B17A1270}"/>
                </a:ext>
              </a:extLst>
            </p:cNvPr>
            <p:cNvSpPr/>
            <p:nvPr/>
          </p:nvSpPr>
          <p:spPr>
            <a:xfrm>
              <a:off x="2903729" y="3574657"/>
              <a:ext cx="840327" cy="689499"/>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a:extLst>
                <a:ext uri="{FF2B5EF4-FFF2-40B4-BE49-F238E27FC236}">
                  <a16:creationId xmlns:a16="http://schemas.microsoft.com/office/drawing/2014/main" id="{09F78EC4-B694-4680-804F-8F9FFA7BCC29}"/>
                </a:ext>
              </a:extLst>
            </p:cNvPr>
            <p:cNvSpPr/>
            <p:nvPr/>
          </p:nvSpPr>
          <p:spPr>
            <a:xfrm>
              <a:off x="554182" y="4930560"/>
              <a:ext cx="999233" cy="819883"/>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Rectangle 2">
            <a:extLst>
              <a:ext uri="{FF2B5EF4-FFF2-40B4-BE49-F238E27FC236}">
                <a16:creationId xmlns:a16="http://schemas.microsoft.com/office/drawing/2014/main" id="{4D1DABEF-3F6C-4A01-8A72-D67998E13385}"/>
              </a:ext>
            </a:extLst>
          </p:cNvPr>
          <p:cNvSpPr txBox="1">
            <a:spLocks noChangeArrowheads="1"/>
          </p:cNvSpPr>
          <p:nvPr/>
        </p:nvSpPr>
        <p:spPr>
          <a:xfrm>
            <a:off x="1036628" y="812611"/>
            <a:ext cx="1014961" cy="2001714"/>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lnSpc>
                <a:spcPct val="150000"/>
              </a:lnSpc>
            </a:pPr>
            <a:r>
              <a:rPr altLang="en-US" lang="zh-CN" sz="7200">
                <a:solidFill>
                  <a:schemeClr val="bg1"/>
                </a:solidFill>
                <a:latin charset="-122" panose="020b0a00000000000000" pitchFamily="34" typeface="思源黑体 CN Heavy"/>
                <a:ea charset="-122" panose="020b0a00000000000000" pitchFamily="34" typeface="思源黑体 CN Heavy"/>
                <a:cs typeface="+mn-ea"/>
                <a:sym typeface="+mn-lt"/>
              </a:rPr>
              <a:t>目录</a:t>
            </a:r>
          </a:p>
        </p:txBody>
      </p:sp>
      <p:grpSp>
        <p:nvGrpSpPr>
          <p:cNvPr id="12" name="组合 11">
            <a:extLst>
              <a:ext uri="{FF2B5EF4-FFF2-40B4-BE49-F238E27FC236}">
                <a16:creationId xmlns:a16="http://schemas.microsoft.com/office/drawing/2014/main" id="{A08A1F1B-8D01-4885-89A5-5842437CD3CC}"/>
              </a:ext>
            </a:extLst>
          </p:cNvPr>
          <p:cNvGrpSpPr/>
          <p:nvPr/>
        </p:nvGrpSpPr>
        <p:grpSpPr>
          <a:xfrm>
            <a:off x="6428385" y="1550642"/>
            <a:ext cx="571500" cy="805067"/>
            <a:chOff x="7439025" y="1733908"/>
            <a:chExt cx="571500" cy="868051"/>
          </a:xfrm>
          <a:solidFill>
            <a:srgbClr val="333F50"/>
          </a:solidFill>
        </p:grpSpPr>
        <p:sp>
          <p:nvSpPr>
            <p:cNvPr id="13" name="矩形 12">
              <a:extLst>
                <a:ext uri="{FF2B5EF4-FFF2-40B4-BE49-F238E27FC236}">
                  <a16:creationId xmlns:a16="http://schemas.microsoft.com/office/drawing/2014/main" id="{A55687CA-154F-4637-8D21-B0C574A1D86E}"/>
                </a:ext>
              </a:extLst>
            </p:cNvPr>
            <p:cNvSpPr/>
            <p:nvPr/>
          </p:nvSpPr>
          <p:spPr>
            <a:xfrm>
              <a:off x="7439025" y="1733908"/>
              <a:ext cx="571500" cy="751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bg1"/>
                </a:solidFill>
                <a:cs typeface="+mn-ea"/>
                <a:sym typeface="+mn-lt"/>
              </a:endParaRPr>
            </a:p>
          </p:txBody>
        </p:sp>
        <p:sp>
          <p:nvSpPr>
            <p:cNvPr id="14" name="文本框 13">
              <a:extLst>
                <a:ext uri="{FF2B5EF4-FFF2-40B4-BE49-F238E27FC236}">
                  <a16:creationId xmlns:a16="http://schemas.microsoft.com/office/drawing/2014/main" id="{F1ADE3A6-8271-4E32-A029-F99400B020BC}"/>
                </a:ext>
              </a:extLst>
            </p:cNvPr>
            <p:cNvSpPr txBox="1"/>
            <p:nvPr/>
          </p:nvSpPr>
          <p:spPr>
            <a:xfrm>
              <a:off x="7439026" y="1838691"/>
              <a:ext cx="571500" cy="755885"/>
            </a:xfrm>
            <a:prstGeom prst="rect">
              <a:avLst/>
            </a:prstGeom>
            <a:grpFill/>
          </p:spPr>
          <p:txBody>
            <a:bodyPr rtlCol="0" wrap="square">
              <a:spAutoFit/>
            </a:bodyPr>
            <a:lstStyle/>
            <a:p>
              <a:pPr algn="ctr"/>
              <a:r>
                <a:rPr altLang="zh-CN" b="1" lang="en-US" sz="4000">
                  <a:solidFill>
                    <a:schemeClr val="bg1"/>
                  </a:solidFill>
                  <a:cs typeface="+mn-ea"/>
                  <a:sym typeface="+mn-lt"/>
                </a:rPr>
                <a:t>1</a:t>
              </a:r>
            </a:p>
          </p:txBody>
        </p:sp>
      </p:grpSp>
      <p:grpSp>
        <p:nvGrpSpPr>
          <p:cNvPr id="15" name="组合 14">
            <a:extLst>
              <a:ext uri="{FF2B5EF4-FFF2-40B4-BE49-F238E27FC236}">
                <a16:creationId xmlns:a16="http://schemas.microsoft.com/office/drawing/2014/main" id="{A85A249D-0E7B-4E33-9F4C-AB64A8C7B8A2}"/>
              </a:ext>
            </a:extLst>
          </p:cNvPr>
          <p:cNvGrpSpPr/>
          <p:nvPr/>
        </p:nvGrpSpPr>
        <p:grpSpPr>
          <a:xfrm>
            <a:off x="6428385" y="2522192"/>
            <a:ext cx="571500" cy="805067"/>
            <a:chOff x="7439025" y="2705458"/>
            <a:chExt cx="571500" cy="868051"/>
          </a:xfrm>
          <a:solidFill>
            <a:srgbClr val="FF6600"/>
          </a:solidFill>
        </p:grpSpPr>
        <p:sp>
          <p:nvSpPr>
            <p:cNvPr id="16" name="矩形 15">
              <a:extLst>
                <a:ext uri="{FF2B5EF4-FFF2-40B4-BE49-F238E27FC236}">
                  <a16:creationId xmlns:a16="http://schemas.microsoft.com/office/drawing/2014/main" id="{BEBB8328-14B3-4294-9451-18F5A8F3F072}"/>
                </a:ext>
              </a:extLst>
            </p:cNvPr>
            <p:cNvSpPr/>
            <p:nvPr/>
          </p:nvSpPr>
          <p:spPr>
            <a:xfrm>
              <a:off x="7439025" y="2705458"/>
              <a:ext cx="571500" cy="751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bg1"/>
                </a:solidFill>
                <a:cs typeface="+mn-ea"/>
                <a:sym typeface="+mn-lt"/>
              </a:endParaRPr>
            </a:p>
          </p:txBody>
        </p:sp>
        <p:sp>
          <p:nvSpPr>
            <p:cNvPr id="17" name="文本框 16">
              <a:extLst>
                <a:ext uri="{FF2B5EF4-FFF2-40B4-BE49-F238E27FC236}">
                  <a16:creationId xmlns:a16="http://schemas.microsoft.com/office/drawing/2014/main" id="{B757EBE7-FE6F-4FD7-928D-78C955062078}"/>
                </a:ext>
              </a:extLst>
            </p:cNvPr>
            <p:cNvSpPr txBox="1"/>
            <p:nvPr/>
          </p:nvSpPr>
          <p:spPr>
            <a:xfrm>
              <a:off x="7439026" y="2810241"/>
              <a:ext cx="571500" cy="755885"/>
            </a:xfrm>
            <a:prstGeom prst="rect">
              <a:avLst/>
            </a:prstGeom>
            <a:grpFill/>
          </p:spPr>
          <p:txBody>
            <a:bodyPr rtlCol="0" wrap="square">
              <a:spAutoFit/>
            </a:bodyPr>
            <a:lstStyle/>
            <a:p>
              <a:pPr algn="ctr"/>
              <a:r>
                <a:rPr altLang="zh-CN" b="1" lang="en-US" sz="4000">
                  <a:solidFill>
                    <a:schemeClr val="bg1"/>
                  </a:solidFill>
                  <a:cs typeface="+mn-ea"/>
                  <a:sym typeface="+mn-lt"/>
                </a:rPr>
                <a:t>2</a:t>
              </a:r>
            </a:p>
          </p:txBody>
        </p:sp>
      </p:grpSp>
      <p:grpSp>
        <p:nvGrpSpPr>
          <p:cNvPr id="18" name="组合 17">
            <a:extLst>
              <a:ext uri="{FF2B5EF4-FFF2-40B4-BE49-F238E27FC236}">
                <a16:creationId xmlns:a16="http://schemas.microsoft.com/office/drawing/2014/main" id="{3E5C65C2-1A1D-44EC-A736-FB8257D5FC18}"/>
              </a:ext>
            </a:extLst>
          </p:cNvPr>
          <p:cNvGrpSpPr/>
          <p:nvPr/>
        </p:nvGrpSpPr>
        <p:grpSpPr>
          <a:xfrm>
            <a:off x="6428385" y="3489942"/>
            <a:ext cx="571500" cy="756476"/>
            <a:chOff x="7439025" y="3677008"/>
            <a:chExt cx="571500" cy="815659"/>
          </a:xfrm>
          <a:solidFill>
            <a:srgbClr val="333F50"/>
          </a:solidFill>
        </p:grpSpPr>
        <p:sp>
          <p:nvSpPr>
            <p:cNvPr id="19" name="矩形 18">
              <a:extLst>
                <a:ext uri="{FF2B5EF4-FFF2-40B4-BE49-F238E27FC236}">
                  <a16:creationId xmlns:a16="http://schemas.microsoft.com/office/drawing/2014/main" id="{680B2801-CC2B-499E-B64F-4A0636BBBE41}"/>
                </a:ext>
              </a:extLst>
            </p:cNvPr>
            <p:cNvSpPr/>
            <p:nvPr/>
          </p:nvSpPr>
          <p:spPr>
            <a:xfrm>
              <a:off x="7439025" y="3677008"/>
              <a:ext cx="571500" cy="751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bg1"/>
                </a:solidFill>
                <a:cs typeface="+mn-ea"/>
                <a:sym typeface="+mn-lt"/>
              </a:endParaRPr>
            </a:p>
          </p:txBody>
        </p:sp>
        <p:sp>
          <p:nvSpPr>
            <p:cNvPr id="20" name="文本框 19">
              <a:extLst>
                <a:ext uri="{FF2B5EF4-FFF2-40B4-BE49-F238E27FC236}">
                  <a16:creationId xmlns:a16="http://schemas.microsoft.com/office/drawing/2014/main" id="{CA08A04B-5908-453E-AC14-CB4F4E8BC6B0}"/>
                </a:ext>
              </a:extLst>
            </p:cNvPr>
            <p:cNvSpPr txBox="1"/>
            <p:nvPr/>
          </p:nvSpPr>
          <p:spPr>
            <a:xfrm>
              <a:off x="7439026" y="3729399"/>
              <a:ext cx="571500" cy="755886"/>
            </a:xfrm>
            <a:prstGeom prst="rect">
              <a:avLst/>
            </a:prstGeom>
            <a:grpFill/>
          </p:spPr>
          <p:txBody>
            <a:bodyPr rtlCol="0" wrap="square">
              <a:spAutoFit/>
            </a:bodyPr>
            <a:lstStyle/>
            <a:p>
              <a:pPr algn="ctr"/>
              <a:r>
                <a:rPr altLang="zh-CN" b="1" lang="en-US" sz="4000">
                  <a:solidFill>
                    <a:schemeClr val="bg1"/>
                  </a:solidFill>
                  <a:cs typeface="+mn-ea"/>
                  <a:sym typeface="+mn-lt"/>
                </a:rPr>
                <a:t>3</a:t>
              </a:r>
            </a:p>
          </p:txBody>
        </p:sp>
      </p:grpSp>
      <p:grpSp>
        <p:nvGrpSpPr>
          <p:cNvPr id="21" name="组合 20">
            <a:extLst>
              <a:ext uri="{FF2B5EF4-FFF2-40B4-BE49-F238E27FC236}">
                <a16:creationId xmlns:a16="http://schemas.microsoft.com/office/drawing/2014/main" id="{5025FC96-9B17-4148-ACE0-B9DE4C62BD44}"/>
              </a:ext>
            </a:extLst>
          </p:cNvPr>
          <p:cNvGrpSpPr/>
          <p:nvPr/>
        </p:nvGrpSpPr>
        <p:grpSpPr>
          <a:xfrm>
            <a:off x="6428385" y="4465293"/>
            <a:ext cx="571500" cy="805067"/>
            <a:chOff x="7439025" y="4648558"/>
            <a:chExt cx="571500" cy="868051"/>
          </a:xfrm>
          <a:solidFill>
            <a:srgbClr val="FF6600"/>
          </a:solidFill>
        </p:grpSpPr>
        <p:sp>
          <p:nvSpPr>
            <p:cNvPr id="22" name="矩形 21">
              <a:extLst>
                <a:ext uri="{FF2B5EF4-FFF2-40B4-BE49-F238E27FC236}">
                  <a16:creationId xmlns:a16="http://schemas.microsoft.com/office/drawing/2014/main" id="{E183B852-93E0-4EBF-9A19-548A26DC890B}"/>
                </a:ext>
              </a:extLst>
            </p:cNvPr>
            <p:cNvSpPr/>
            <p:nvPr/>
          </p:nvSpPr>
          <p:spPr>
            <a:xfrm>
              <a:off x="7439025" y="4648558"/>
              <a:ext cx="571500" cy="751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bg1"/>
                </a:solidFill>
                <a:cs typeface="+mn-ea"/>
                <a:sym typeface="+mn-lt"/>
              </a:endParaRPr>
            </a:p>
          </p:txBody>
        </p:sp>
        <p:sp>
          <p:nvSpPr>
            <p:cNvPr id="23" name="文本框 22">
              <a:extLst>
                <a:ext uri="{FF2B5EF4-FFF2-40B4-BE49-F238E27FC236}">
                  <a16:creationId xmlns:a16="http://schemas.microsoft.com/office/drawing/2014/main" id="{91F81B3A-6226-4E04-864B-5A8B4D3E364D}"/>
                </a:ext>
              </a:extLst>
            </p:cNvPr>
            <p:cNvSpPr txBox="1"/>
            <p:nvPr/>
          </p:nvSpPr>
          <p:spPr>
            <a:xfrm>
              <a:off x="7439026" y="4753342"/>
              <a:ext cx="571500" cy="755885"/>
            </a:xfrm>
            <a:prstGeom prst="rect">
              <a:avLst/>
            </a:prstGeom>
            <a:grpFill/>
          </p:spPr>
          <p:txBody>
            <a:bodyPr rtlCol="0" wrap="square">
              <a:spAutoFit/>
            </a:bodyPr>
            <a:lstStyle/>
            <a:p>
              <a:pPr algn="ctr"/>
              <a:r>
                <a:rPr altLang="zh-CN" b="1" lang="en-US" sz="4000">
                  <a:solidFill>
                    <a:schemeClr val="bg1"/>
                  </a:solidFill>
                  <a:cs typeface="+mn-ea"/>
                  <a:sym typeface="+mn-lt"/>
                </a:rPr>
                <a:t>4</a:t>
              </a:r>
            </a:p>
          </p:txBody>
        </p:sp>
      </p:grpSp>
      <p:grpSp>
        <p:nvGrpSpPr>
          <p:cNvPr id="24" name="组合 23">
            <a:extLst>
              <a:ext uri="{FF2B5EF4-FFF2-40B4-BE49-F238E27FC236}">
                <a16:creationId xmlns:a16="http://schemas.microsoft.com/office/drawing/2014/main" id="{B7ECBFD7-48BB-4A45-859B-75F2B9F4EDFA}"/>
              </a:ext>
            </a:extLst>
          </p:cNvPr>
          <p:cNvGrpSpPr/>
          <p:nvPr/>
        </p:nvGrpSpPr>
        <p:grpSpPr>
          <a:xfrm>
            <a:off x="6428385" y="5433041"/>
            <a:ext cx="571500" cy="756478"/>
            <a:chOff x="7439025" y="5620106"/>
            <a:chExt cx="571500" cy="815661"/>
          </a:xfrm>
          <a:solidFill>
            <a:srgbClr val="333F50"/>
          </a:solidFill>
        </p:grpSpPr>
        <p:sp>
          <p:nvSpPr>
            <p:cNvPr id="25" name="矩形 24">
              <a:extLst>
                <a:ext uri="{FF2B5EF4-FFF2-40B4-BE49-F238E27FC236}">
                  <a16:creationId xmlns:a16="http://schemas.microsoft.com/office/drawing/2014/main" id="{5D09A14B-4B53-47C3-BB68-8954A7070B00}"/>
                </a:ext>
              </a:extLst>
            </p:cNvPr>
            <p:cNvSpPr/>
            <p:nvPr/>
          </p:nvSpPr>
          <p:spPr>
            <a:xfrm>
              <a:off x="7439025" y="5620106"/>
              <a:ext cx="571500" cy="751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bg1"/>
                </a:solidFill>
                <a:cs typeface="+mn-ea"/>
                <a:sym typeface="+mn-lt"/>
              </a:endParaRPr>
            </a:p>
          </p:txBody>
        </p:sp>
        <p:sp>
          <p:nvSpPr>
            <p:cNvPr id="26" name="文本框 25">
              <a:extLst>
                <a:ext uri="{FF2B5EF4-FFF2-40B4-BE49-F238E27FC236}">
                  <a16:creationId xmlns:a16="http://schemas.microsoft.com/office/drawing/2014/main" id="{0D03BD7E-D243-4FD5-A6FC-7E89F842C138}"/>
                </a:ext>
              </a:extLst>
            </p:cNvPr>
            <p:cNvSpPr txBox="1"/>
            <p:nvPr/>
          </p:nvSpPr>
          <p:spPr>
            <a:xfrm>
              <a:off x="7439026" y="5672499"/>
              <a:ext cx="571500" cy="755886"/>
            </a:xfrm>
            <a:prstGeom prst="rect">
              <a:avLst/>
            </a:prstGeom>
            <a:grpFill/>
          </p:spPr>
          <p:txBody>
            <a:bodyPr rtlCol="0" wrap="square">
              <a:spAutoFit/>
            </a:bodyPr>
            <a:lstStyle/>
            <a:p>
              <a:pPr algn="ctr"/>
              <a:r>
                <a:rPr altLang="zh-CN" b="1" lang="en-US" sz="4000">
                  <a:solidFill>
                    <a:schemeClr val="bg1"/>
                  </a:solidFill>
                  <a:cs typeface="+mn-ea"/>
                  <a:sym typeface="+mn-lt"/>
                </a:rPr>
                <a:t>5</a:t>
              </a:r>
            </a:p>
          </p:txBody>
        </p:sp>
      </p:grpSp>
      <p:sp>
        <p:nvSpPr>
          <p:cNvPr id="27" name="文本框 26">
            <a:extLst>
              <a:ext uri="{FF2B5EF4-FFF2-40B4-BE49-F238E27FC236}">
                <a16:creationId xmlns:a16="http://schemas.microsoft.com/office/drawing/2014/main" id="{40D08DC6-00DE-4EC8-ABCC-75D22347A91E}"/>
              </a:ext>
            </a:extLst>
          </p:cNvPr>
          <p:cNvSpPr txBox="1"/>
          <p:nvPr/>
        </p:nvSpPr>
        <p:spPr>
          <a:xfrm>
            <a:off x="7287610" y="1664454"/>
            <a:ext cx="2653679" cy="518160"/>
          </a:xfrm>
          <a:prstGeom prst="rect">
            <a:avLst/>
          </a:prstGeom>
          <a:noFill/>
        </p:spPr>
        <p:txBody>
          <a:bodyPr wrap="square">
            <a:spAutoFit/>
          </a:bodyPr>
          <a:lstStyle/>
          <a:p>
            <a:r>
              <a:rPr altLang="en-US" b="1" lang="zh-CN" sz="2800">
                <a:solidFill>
                  <a:schemeClr val="tx1">
                    <a:lumMod val="85000"/>
                    <a:lumOff val="15000"/>
                  </a:schemeClr>
                </a:solidFill>
                <a:cs typeface="+mn-ea"/>
                <a:sym typeface="+mn-lt"/>
              </a:rPr>
              <a:t>预算是什么</a:t>
            </a:r>
          </a:p>
        </p:txBody>
      </p:sp>
      <p:sp>
        <p:nvSpPr>
          <p:cNvPr id="28" name="文本框 27">
            <a:extLst>
              <a:ext uri="{FF2B5EF4-FFF2-40B4-BE49-F238E27FC236}">
                <a16:creationId xmlns:a16="http://schemas.microsoft.com/office/drawing/2014/main" id="{1DCA4AFE-B762-4484-9E7C-6F8FCC467D6A}"/>
              </a:ext>
            </a:extLst>
          </p:cNvPr>
          <p:cNvSpPr txBox="1"/>
          <p:nvPr/>
        </p:nvSpPr>
        <p:spPr>
          <a:xfrm>
            <a:off x="7287609" y="2625384"/>
            <a:ext cx="2325389" cy="518160"/>
          </a:xfrm>
          <a:prstGeom prst="rect">
            <a:avLst/>
          </a:prstGeom>
          <a:noFill/>
        </p:spPr>
        <p:txBody>
          <a:bodyPr wrap="square">
            <a:spAutoFit/>
          </a:bodyPr>
          <a:lstStyle/>
          <a:p>
            <a:r>
              <a:rPr altLang="en-US" b="1" lang="zh-CN" sz="2800">
                <a:solidFill>
                  <a:schemeClr val="tx1">
                    <a:lumMod val="85000"/>
                    <a:lumOff val="15000"/>
                  </a:schemeClr>
                </a:solidFill>
                <a:cs typeface="+mn-ea"/>
                <a:sym typeface="+mn-lt"/>
              </a:rPr>
              <a:t>企业预算</a:t>
            </a:r>
          </a:p>
        </p:txBody>
      </p:sp>
      <p:sp>
        <p:nvSpPr>
          <p:cNvPr id="29" name="文本框 28">
            <a:extLst>
              <a:ext uri="{FF2B5EF4-FFF2-40B4-BE49-F238E27FC236}">
                <a16:creationId xmlns:a16="http://schemas.microsoft.com/office/drawing/2014/main" id="{0E7803CF-AFA6-4F02-911E-F2B7B3D2E939}"/>
              </a:ext>
            </a:extLst>
          </p:cNvPr>
          <p:cNvSpPr txBox="1"/>
          <p:nvPr/>
        </p:nvSpPr>
        <p:spPr>
          <a:xfrm>
            <a:off x="7287613" y="3586314"/>
            <a:ext cx="2133886" cy="518160"/>
          </a:xfrm>
          <a:prstGeom prst="rect">
            <a:avLst/>
          </a:prstGeom>
          <a:noFill/>
        </p:spPr>
        <p:txBody>
          <a:bodyPr wrap="square">
            <a:spAutoFit/>
          </a:bodyPr>
          <a:lstStyle/>
          <a:p>
            <a:r>
              <a:rPr altLang="en-US" b="1" lang="zh-CN" sz="2800">
                <a:solidFill>
                  <a:schemeClr val="tx1">
                    <a:lumMod val="85000"/>
                    <a:lumOff val="15000"/>
                  </a:schemeClr>
                </a:solidFill>
                <a:cs typeface="+mn-ea"/>
                <a:sym typeface="+mn-lt"/>
              </a:rPr>
              <a:t>预算内容</a:t>
            </a:r>
          </a:p>
        </p:txBody>
      </p:sp>
      <p:sp>
        <p:nvSpPr>
          <p:cNvPr id="30" name="文本框 29">
            <a:extLst>
              <a:ext uri="{FF2B5EF4-FFF2-40B4-BE49-F238E27FC236}">
                <a16:creationId xmlns:a16="http://schemas.microsoft.com/office/drawing/2014/main" id="{D18609DB-02E7-4A8D-93D0-5AAA74CC3775}"/>
              </a:ext>
            </a:extLst>
          </p:cNvPr>
          <p:cNvSpPr txBox="1"/>
          <p:nvPr/>
        </p:nvSpPr>
        <p:spPr>
          <a:xfrm>
            <a:off x="7287613" y="4547244"/>
            <a:ext cx="3638550" cy="518160"/>
          </a:xfrm>
          <a:prstGeom prst="rect">
            <a:avLst/>
          </a:prstGeom>
          <a:noFill/>
        </p:spPr>
        <p:txBody>
          <a:bodyPr wrap="square">
            <a:spAutoFit/>
          </a:bodyPr>
          <a:lstStyle/>
          <a:p>
            <a:r>
              <a:rPr altLang="en-US" b="1" lang="zh-CN" sz="2800">
                <a:solidFill>
                  <a:schemeClr val="tx1">
                    <a:lumMod val="85000"/>
                    <a:lumOff val="15000"/>
                  </a:schemeClr>
                </a:solidFill>
                <a:cs typeface="+mn-ea"/>
                <a:sym typeface="+mn-lt"/>
              </a:rPr>
              <a:t>预算的监督与控制</a:t>
            </a:r>
          </a:p>
        </p:txBody>
      </p:sp>
      <p:sp>
        <p:nvSpPr>
          <p:cNvPr id="31" name="文本框 30">
            <a:extLst>
              <a:ext uri="{FF2B5EF4-FFF2-40B4-BE49-F238E27FC236}">
                <a16:creationId xmlns:a16="http://schemas.microsoft.com/office/drawing/2014/main" id="{FE0E0737-3BAA-4385-AC3B-BE463697B14A}"/>
              </a:ext>
            </a:extLst>
          </p:cNvPr>
          <p:cNvSpPr txBox="1"/>
          <p:nvPr/>
        </p:nvSpPr>
        <p:spPr>
          <a:xfrm>
            <a:off x="7287610" y="5508175"/>
            <a:ext cx="3228187" cy="518160"/>
          </a:xfrm>
          <a:prstGeom prst="rect">
            <a:avLst/>
          </a:prstGeom>
          <a:noFill/>
        </p:spPr>
        <p:txBody>
          <a:bodyPr wrap="square">
            <a:spAutoFit/>
          </a:bodyPr>
          <a:lstStyle/>
          <a:p>
            <a:r>
              <a:rPr altLang="en-US" b="1" lang="zh-CN" sz="2800">
                <a:solidFill>
                  <a:schemeClr val="tx1">
                    <a:lumMod val="85000"/>
                    <a:lumOff val="15000"/>
                  </a:schemeClr>
                </a:solidFill>
                <a:cs typeface="+mn-ea"/>
                <a:sym typeface="+mn-lt"/>
              </a:rPr>
              <a:t>预算调整</a:t>
            </a:r>
          </a:p>
        </p:txBody>
      </p:sp>
    </p:spTree>
    <p:extLst>
      <p:ext uri="{BB962C8B-B14F-4D97-AF65-F5344CB8AC3E}">
        <p14:creationId val="4282805443"/>
      </p:ext>
    </p:extLst>
  </p:cSld>
  <p:clrMapOvr>
    <a:masterClrMapping/>
  </p:clrMapOvr>
  <p:transition advTm="2000"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11"/>
                                        </p:tgtEl>
                                        <p:attrNameLst>
                                          <p:attrName>style.visibility</p:attrName>
                                        </p:attrNameLst>
                                      </p:cBhvr>
                                      <p:to>
                                        <p:strVal val="visible"/>
                                      </p:to>
                                    </p:set>
                                    <p:animEffect filter="fade" transition="in">
                                      <p:cBhvr>
                                        <p:cTn dur="1000" id="10"/>
                                        <p:tgtEl>
                                          <p:spTgt spid="11"/>
                                        </p:tgtEl>
                                      </p:cBhvr>
                                    </p:animEffect>
                                    <p:anim calcmode="lin" valueType="num">
                                      <p:cBhvr>
                                        <p:cTn dur="1000" fill="hold" id="11"/>
                                        <p:tgtEl>
                                          <p:spTgt spid="11"/>
                                        </p:tgtEl>
                                        <p:attrNameLst>
                                          <p:attrName>ppt_x</p:attrName>
                                        </p:attrNameLst>
                                      </p:cBhvr>
                                      <p:tavLst>
                                        <p:tav tm="0">
                                          <p:val>
                                            <p:strVal val="#ppt_x"/>
                                          </p:val>
                                        </p:tav>
                                        <p:tav tm="100000">
                                          <p:val>
                                            <p:strVal val="#ppt_x"/>
                                          </p:val>
                                        </p:tav>
                                      </p:tavLst>
                                    </p:anim>
                                    <p:anim calcmode="lin" valueType="num">
                                      <p:cBhvr>
                                        <p:cTn dur="1000" fill="hold" id="12"/>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500"/>
                            </p:stCondLst>
                            <p:childTnLst>
                              <p:par>
                                <p:cTn fill="hold" grpId="0" id="21" nodeType="afterEffect" presetClass="entr" presetID="42"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1000" id="23"/>
                                        <p:tgtEl>
                                          <p:spTgt spid="27"/>
                                        </p:tgtEl>
                                      </p:cBhvr>
                                    </p:animEffect>
                                    <p:anim calcmode="lin" valueType="num">
                                      <p:cBhvr>
                                        <p:cTn dur="1000" fill="hold" id="24"/>
                                        <p:tgtEl>
                                          <p:spTgt spid="27"/>
                                        </p:tgtEl>
                                        <p:attrNameLst>
                                          <p:attrName>ppt_x</p:attrName>
                                        </p:attrNameLst>
                                      </p:cBhvr>
                                      <p:tavLst>
                                        <p:tav tm="0">
                                          <p:val>
                                            <p:strVal val="#ppt_x"/>
                                          </p:val>
                                        </p:tav>
                                        <p:tav tm="100000">
                                          <p:val>
                                            <p:strVal val="#ppt_x"/>
                                          </p:val>
                                        </p:tav>
                                      </p:tavLst>
                                    </p:anim>
                                    <p:anim calcmode="lin" valueType="num">
                                      <p:cBhvr>
                                        <p:cTn dur="1000" fill="hold" id="25"/>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p:cTn dur="500" fill="hold" id="30"/>
                                        <p:tgtEl>
                                          <p:spTgt spid="15"/>
                                        </p:tgtEl>
                                        <p:attrNameLst>
                                          <p:attrName>ppt_w</p:attrName>
                                        </p:attrNameLst>
                                      </p:cBhvr>
                                      <p:tavLst>
                                        <p:tav tm="0">
                                          <p:val>
                                            <p:fltVal val="0"/>
                                          </p:val>
                                        </p:tav>
                                        <p:tav tm="100000">
                                          <p:val>
                                            <p:strVal val="#ppt_w"/>
                                          </p:val>
                                        </p:tav>
                                      </p:tavLst>
                                    </p:anim>
                                    <p:anim calcmode="lin" valueType="num">
                                      <p:cBhvr>
                                        <p:cTn dur="500" fill="hold" id="31"/>
                                        <p:tgtEl>
                                          <p:spTgt spid="15"/>
                                        </p:tgtEl>
                                        <p:attrNameLst>
                                          <p:attrName>ppt_h</p:attrName>
                                        </p:attrNameLst>
                                      </p:cBhvr>
                                      <p:tavLst>
                                        <p:tav tm="0">
                                          <p:val>
                                            <p:fltVal val="0"/>
                                          </p:val>
                                        </p:tav>
                                        <p:tav tm="100000">
                                          <p:val>
                                            <p:strVal val="#ppt_h"/>
                                          </p:val>
                                        </p:tav>
                                      </p:tavLst>
                                    </p:anim>
                                    <p:animEffect filter="fade" transition="in">
                                      <p:cBhvr>
                                        <p:cTn dur="500" id="32"/>
                                        <p:tgtEl>
                                          <p:spTgt spid="15"/>
                                        </p:tgtEl>
                                      </p:cBhvr>
                                    </p:animEffect>
                                  </p:childTnLst>
                                </p:cTn>
                              </p:par>
                            </p:childTnLst>
                          </p:cTn>
                        </p:par>
                        <p:par>
                          <p:cTn fill="hold" id="33" nodeType="afterGroup">
                            <p:stCondLst>
                              <p:cond delay="500"/>
                            </p:stCondLst>
                            <p:childTnLst>
                              <p:par>
                                <p:cTn fill="hold" grpId="0" id="34" nodeType="afterEffect" presetClass="entr" presetID="42"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1000" id="36"/>
                                        <p:tgtEl>
                                          <p:spTgt spid="28"/>
                                        </p:tgtEl>
                                      </p:cBhvr>
                                    </p:animEffect>
                                    <p:anim calcmode="lin" valueType="num">
                                      <p:cBhvr>
                                        <p:cTn dur="1000" fill="hold" id="37"/>
                                        <p:tgtEl>
                                          <p:spTgt spid="28"/>
                                        </p:tgtEl>
                                        <p:attrNameLst>
                                          <p:attrName>ppt_x</p:attrName>
                                        </p:attrNameLst>
                                      </p:cBhvr>
                                      <p:tavLst>
                                        <p:tav tm="0">
                                          <p:val>
                                            <p:strVal val="#ppt_x"/>
                                          </p:val>
                                        </p:tav>
                                        <p:tav tm="100000">
                                          <p:val>
                                            <p:strVal val="#ppt_x"/>
                                          </p:val>
                                        </p:tav>
                                      </p:tavLst>
                                    </p:anim>
                                    <p:anim calcmode="lin" valueType="num">
                                      <p:cBhvr>
                                        <p:cTn dur="1000" fill="hold" id="38"/>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53" presetSubtype="0">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p:cTn dur="500" fill="hold" id="43"/>
                                        <p:tgtEl>
                                          <p:spTgt spid="18"/>
                                        </p:tgtEl>
                                        <p:attrNameLst>
                                          <p:attrName>ppt_w</p:attrName>
                                        </p:attrNameLst>
                                      </p:cBhvr>
                                      <p:tavLst>
                                        <p:tav tm="0">
                                          <p:val>
                                            <p:fltVal val="0"/>
                                          </p:val>
                                        </p:tav>
                                        <p:tav tm="100000">
                                          <p:val>
                                            <p:strVal val="#ppt_w"/>
                                          </p:val>
                                        </p:tav>
                                      </p:tavLst>
                                    </p:anim>
                                    <p:anim calcmode="lin" valueType="num">
                                      <p:cBhvr>
                                        <p:cTn dur="500" fill="hold" id="44"/>
                                        <p:tgtEl>
                                          <p:spTgt spid="18"/>
                                        </p:tgtEl>
                                        <p:attrNameLst>
                                          <p:attrName>ppt_h</p:attrName>
                                        </p:attrNameLst>
                                      </p:cBhvr>
                                      <p:tavLst>
                                        <p:tav tm="0">
                                          <p:val>
                                            <p:fltVal val="0"/>
                                          </p:val>
                                        </p:tav>
                                        <p:tav tm="100000">
                                          <p:val>
                                            <p:strVal val="#ppt_h"/>
                                          </p:val>
                                        </p:tav>
                                      </p:tavLst>
                                    </p:anim>
                                    <p:animEffect filter="fade" transition="in">
                                      <p:cBhvr>
                                        <p:cTn dur="500" id="45"/>
                                        <p:tgtEl>
                                          <p:spTgt spid="18"/>
                                        </p:tgtEl>
                                      </p:cBhvr>
                                    </p:animEffect>
                                  </p:childTnLst>
                                </p:cTn>
                              </p:par>
                            </p:childTnLst>
                          </p:cTn>
                        </p:par>
                        <p:par>
                          <p:cTn fill="hold" id="46" nodeType="afterGroup">
                            <p:stCondLst>
                              <p:cond delay="500"/>
                            </p:stCondLst>
                            <p:childTnLst>
                              <p:par>
                                <p:cTn fill="hold" grpId="0" id="47" nodeType="afterEffect" presetClass="entr" presetID="42" presetSubtype="0">
                                  <p:stCondLst>
                                    <p:cond delay="0"/>
                                  </p:stCondLst>
                                  <p:childTnLst>
                                    <p:set>
                                      <p:cBhvr>
                                        <p:cTn dur="1" fill="hold" id="48">
                                          <p:stCondLst>
                                            <p:cond delay="0"/>
                                          </p:stCondLst>
                                        </p:cTn>
                                        <p:tgtEl>
                                          <p:spTgt spid="29"/>
                                        </p:tgtEl>
                                        <p:attrNameLst>
                                          <p:attrName>style.visibility</p:attrName>
                                        </p:attrNameLst>
                                      </p:cBhvr>
                                      <p:to>
                                        <p:strVal val="visible"/>
                                      </p:to>
                                    </p:set>
                                    <p:animEffect filter="fade" transition="in">
                                      <p:cBhvr>
                                        <p:cTn dur="1000" id="49"/>
                                        <p:tgtEl>
                                          <p:spTgt spid="29"/>
                                        </p:tgtEl>
                                      </p:cBhvr>
                                    </p:animEffect>
                                    <p:anim calcmode="lin" valueType="num">
                                      <p:cBhvr>
                                        <p:cTn dur="1000" fill="hold" id="50"/>
                                        <p:tgtEl>
                                          <p:spTgt spid="29"/>
                                        </p:tgtEl>
                                        <p:attrNameLst>
                                          <p:attrName>ppt_x</p:attrName>
                                        </p:attrNameLst>
                                      </p:cBhvr>
                                      <p:tavLst>
                                        <p:tav tm="0">
                                          <p:val>
                                            <p:strVal val="#ppt_x"/>
                                          </p:val>
                                        </p:tav>
                                        <p:tav tm="100000">
                                          <p:val>
                                            <p:strVal val="#ppt_x"/>
                                          </p:val>
                                        </p:tav>
                                      </p:tavLst>
                                    </p:anim>
                                    <p:anim calcmode="lin" valueType="num">
                                      <p:cBhvr>
                                        <p:cTn dur="1000" fill="hold" id="51"/>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53" presetSubtype="0">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p:cTn dur="500" fill="hold" id="56"/>
                                        <p:tgtEl>
                                          <p:spTgt spid="21"/>
                                        </p:tgtEl>
                                        <p:attrNameLst>
                                          <p:attrName>ppt_w</p:attrName>
                                        </p:attrNameLst>
                                      </p:cBhvr>
                                      <p:tavLst>
                                        <p:tav tm="0">
                                          <p:val>
                                            <p:fltVal val="0"/>
                                          </p:val>
                                        </p:tav>
                                        <p:tav tm="100000">
                                          <p:val>
                                            <p:strVal val="#ppt_w"/>
                                          </p:val>
                                        </p:tav>
                                      </p:tavLst>
                                    </p:anim>
                                    <p:anim calcmode="lin" valueType="num">
                                      <p:cBhvr>
                                        <p:cTn dur="500" fill="hold" id="57"/>
                                        <p:tgtEl>
                                          <p:spTgt spid="21"/>
                                        </p:tgtEl>
                                        <p:attrNameLst>
                                          <p:attrName>ppt_h</p:attrName>
                                        </p:attrNameLst>
                                      </p:cBhvr>
                                      <p:tavLst>
                                        <p:tav tm="0">
                                          <p:val>
                                            <p:fltVal val="0"/>
                                          </p:val>
                                        </p:tav>
                                        <p:tav tm="100000">
                                          <p:val>
                                            <p:strVal val="#ppt_h"/>
                                          </p:val>
                                        </p:tav>
                                      </p:tavLst>
                                    </p:anim>
                                    <p:animEffect filter="fade" transition="in">
                                      <p:cBhvr>
                                        <p:cTn dur="500" id="58"/>
                                        <p:tgtEl>
                                          <p:spTgt spid="21"/>
                                        </p:tgtEl>
                                      </p:cBhvr>
                                    </p:animEffect>
                                  </p:childTnLst>
                                </p:cTn>
                              </p:par>
                            </p:childTnLst>
                          </p:cTn>
                        </p:par>
                        <p:par>
                          <p:cTn fill="hold" id="59" nodeType="afterGroup">
                            <p:stCondLst>
                              <p:cond delay="500"/>
                            </p:stCondLst>
                            <p:childTnLst>
                              <p:par>
                                <p:cTn fill="hold" grpId="0" id="60" nodeType="afterEffect" presetClass="entr" presetID="42" presetSubtype="0">
                                  <p:stCondLst>
                                    <p:cond delay="0"/>
                                  </p:stCondLst>
                                  <p:childTnLst>
                                    <p:set>
                                      <p:cBhvr>
                                        <p:cTn dur="1" fill="hold" id="61">
                                          <p:stCondLst>
                                            <p:cond delay="0"/>
                                          </p:stCondLst>
                                        </p:cTn>
                                        <p:tgtEl>
                                          <p:spTgt spid="30"/>
                                        </p:tgtEl>
                                        <p:attrNameLst>
                                          <p:attrName>style.visibility</p:attrName>
                                        </p:attrNameLst>
                                      </p:cBhvr>
                                      <p:to>
                                        <p:strVal val="visible"/>
                                      </p:to>
                                    </p:set>
                                    <p:animEffect filter="fade" transition="in">
                                      <p:cBhvr>
                                        <p:cTn dur="1000" id="62"/>
                                        <p:tgtEl>
                                          <p:spTgt spid="30"/>
                                        </p:tgtEl>
                                      </p:cBhvr>
                                    </p:animEffect>
                                    <p:anim calcmode="lin" valueType="num">
                                      <p:cBhvr>
                                        <p:cTn dur="1000" fill="hold" id="63"/>
                                        <p:tgtEl>
                                          <p:spTgt spid="30"/>
                                        </p:tgtEl>
                                        <p:attrNameLst>
                                          <p:attrName>ppt_x</p:attrName>
                                        </p:attrNameLst>
                                      </p:cBhvr>
                                      <p:tavLst>
                                        <p:tav tm="0">
                                          <p:val>
                                            <p:strVal val="#ppt_x"/>
                                          </p:val>
                                        </p:tav>
                                        <p:tav tm="100000">
                                          <p:val>
                                            <p:strVal val="#ppt_x"/>
                                          </p:val>
                                        </p:tav>
                                      </p:tavLst>
                                    </p:anim>
                                    <p:anim calcmode="lin" valueType="num">
                                      <p:cBhvr>
                                        <p:cTn dur="1000" fill="hold" id="64"/>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65" nodeType="clickPar">
                      <p:stCondLst>
                        <p:cond delay="indefinite"/>
                      </p:stCondLst>
                      <p:childTnLst>
                        <p:par>
                          <p:cTn fill="hold" id="66" nodeType="afterGroup">
                            <p:stCondLst>
                              <p:cond delay="0"/>
                            </p:stCondLst>
                            <p:childTnLst>
                              <p:par>
                                <p:cTn fill="hold" id="67" nodeType="clickEffect" presetClass="entr" presetID="53" presetSubtype="0">
                                  <p:stCondLst>
                                    <p:cond delay="0"/>
                                  </p:stCondLst>
                                  <p:childTnLst>
                                    <p:set>
                                      <p:cBhvr>
                                        <p:cTn dur="1" fill="hold" id="68">
                                          <p:stCondLst>
                                            <p:cond delay="0"/>
                                          </p:stCondLst>
                                        </p:cTn>
                                        <p:tgtEl>
                                          <p:spTgt spid="24"/>
                                        </p:tgtEl>
                                        <p:attrNameLst>
                                          <p:attrName>style.visibility</p:attrName>
                                        </p:attrNameLst>
                                      </p:cBhvr>
                                      <p:to>
                                        <p:strVal val="visible"/>
                                      </p:to>
                                    </p:set>
                                    <p:anim calcmode="lin" valueType="num">
                                      <p:cBhvr>
                                        <p:cTn dur="500" fill="hold" id="69"/>
                                        <p:tgtEl>
                                          <p:spTgt spid="24"/>
                                        </p:tgtEl>
                                        <p:attrNameLst>
                                          <p:attrName>ppt_w</p:attrName>
                                        </p:attrNameLst>
                                      </p:cBhvr>
                                      <p:tavLst>
                                        <p:tav tm="0">
                                          <p:val>
                                            <p:fltVal val="0"/>
                                          </p:val>
                                        </p:tav>
                                        <p:tav tm="100000">
                                          <p:val>
                                            <p:strVal val="#ppt_w"/>
                                          </p:val>
                                        </p:tav>
                                      </p:tavLst>
                                    </p:anim>
                                    <p:anim calcmode="lin" valueType="num">
                                      <p:cBhvr>
                                        <p:cTn dur="500" fill="hold" id="70"/>
                                        <p:tgtEl>
                                          <p:spTgt spid="24"/>
                                        </p:tgtEl>
                                        <p:attrNameLst>
                                          <p:attrName>ppt_h</p:attrName>
                                        </p:attrNameLst>
                                      </p:cBhvr>
                                      <p:tavLst>
                                        <p:tav tm="0">
                                          <p:val>
                                            <p:fltVal val="0"/>
                                          </p:val>
                                        </p:tav>
                                        <p:tav tm="100000">
                                          <p:val>
                                            <p:strVal val="#ppt_h"/>
                                          </p:val>
                                        </p:tav>
                                      </p:tavLst>
                                    </p:anim>
                                    <p:animEffect filter="fade" transition="in">
                                      <p:cBhvr>
                                        <p:cTn dur="500" id="71"/>
                                        <p:tgtEl>
                                          <p:spTgt spid="24"/>
                                        </p:tgtEl>
                                      </p:cBhvr>
                                    </p:animEffect>
                                  </p:childTnLst>
                                </p:cTn>
                              </p:par>
                            </p:childTnLst>
                          </p:cTn>
                        </p:par>
                        <p:par>
                          <p:cTn fill="hold" id="72" nodeType="afterGroup">
                            <p:stCondLst>
                              <p:cond delay="500"/>
                            </p:stCondLst>
                            <p:childTnLst>
                              <p:par>
                                <p:cTn fill="hold" grpId="0" id="73" nodeType="afterEffect" presetClass="entr" presetID="42"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1000" id="75"/>
                                        <p:tgtEl>
                                          <p:spTgt spid="31"/>
                                        </p:tgtEl>
                                      </p:cBhvr>
                                    </p:animEffect>
                                    <p:anim calcmode="lin" valueType="num">
                                      <p:cBhvr>
                                        <p:cTn dur="1000" fill="hold" id="76"/>
                                        <p:tgtEl>
                                          <p:spTgt spid="31"/>
                                        </p:tgtEl>
                                        <p:attrNameLst>
                                          <p:attrName>ppt_x</p:attrName>
                                        </p:attrNameLst>
                                      </p:cBhvr>
                                      <p:tavLst>
                                        <p:tav tm="0">
                                          <p:val>
                                            <p:strVal val="#ppt_x"/>
                                          </p:val>
                                        </p:tav>
                                        <p:tav tm="100000">
                                          <p:val>
                                            <p:strVal val="#ppt_x"/>
                                          </p:val>
                                        </p:tav>
                                      </p:tavLst>
                                    </p:anim>
                                    <p:anim calcmode="lin" valueType="num">
                                      <p:cBhvr>
                                        <p:cTn dur="1000" fill="hold" id="77"/>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7"/>
      <p:bldP grpId="0" spid="28"/>
      <p:bldP grpId="0" spid="29"/>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Freeform 42">
            <a:extLst>
              <a:ext uri="{FF2B5EF4-FFF2-40B4-BE49-F238E27FC236}">
                <a16:creationId xmlns:a16="http://schemas.microsoft.com/office/drawing/2014/main" id="{02E434AC-0AAC-472F-8BBC-9D01229C2B02}"/>
              </a:ext>
            </a:extLst>
          </p:cNvPr>
          <p:cNvSpPr/>
          <p:nvPr/>
        </p:nvSpPr>
        <p:spPr bwMode="auto">
          <a:xfrm>
            <a:off x="2323068" y="2275168"/>
            <a:ext cx="3244747" cy="739604"/>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4F5D70"/>
            </a:solidFill>
            <a:prstDash val="sysDash"/>
            <a:round/>
            <a:headEnd len="med" type="oval" w="med"/>
            <a:tailEnd len="med" type="oval" w="med"/>
          </a:ln>
          <a:extLst>
            <a:ext uri="{909E8E84-426E-40DD-AFC4-6F175D3DCCD1}">
              <a14:hiddenFill>
                <a:solidFill>
                  <a:srgbClr val="FFFFFF"/>
                </a:solidFill>
              </a14:hiddenFill>
            </a:ext>
          </a:extLst>
        </p:spPr>
        <p:txBody>
          <a:bodyPr bIns="45695" lIns="91388" rIns="91388" tIns="45695"/>
          <a:lstStyle/>
          <a:p>
            <a:pPr defTabSz="1219200">
              <a:defRPr/>
            </a:pPr>
            <a:endParaRPr altLang="en-US" kern="0" lang="zh-CN" sz="2400">
              <a:solidFill>
                <a:schemeClr val="tx1">
                  <a:lumMod val="75000"/>
                  <a:lumOff val="25000"/>
                </a:schemeClr>
              </a:solidFill>
              <a:cs typeface="+mn-ea"/>
              <a:sym typeface="+mn-lt"/>
            </a:endParaRPr>
          </a:p>
        </p:txBody>
      </p:sp>
      <p:sp>
        <p:nvSpPr>
          <p:cNvPr id="10" name="Freeform 42">
            <a:extLst>
              <a:ext uri="{FF2B5EF4-FFF2-40B4-BE49-F238E27FC236}">
                <a16:creationId xmlns:a16="http://schemas.microsoft.com/office/drawing/2014/main" id="{7EB7EF00-43FD-4506-B82D-8CF282672830}"/>
              </a:ext>
            </a:extLst>
          </p:cNvPr>
          <p:cNvSpPr/>
          <p:nvPr/>
        </p:nvSpPr>
        <p:spPr bwMode="auto">
          <a:xfrm flipH="1">
            <a:off x="6672140" y="2275168"/>
            <a:ext cx="3244748" cy="739604"/>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FF6600"/>
            </a:solidFill>
            <a:prstDash val="sysDash"/>
            <a:round/>
            <a:headEnd len="med" type="oval" w="med"/>
            <a:tailEnd len="med" type="oval" w="med"/>
          </a:ln>
          <a:extLst>
            <a:ext uri="{909E8E84-426E-40DD-AFC4-6F175D3DCCD1}">
              <a14:hiddenFill>
                <a:solidFill>
                  <a:srgbClr val="FFFFFF"/>
                </a:solidFill>
              </a14:hiddenFill>
            </a:ext>
          </a:extLst>
        </p:spPr>
        <p:txBody>
          <a:bodyPr bIns="45695" lIns="91388" rIns="91388" tIns="45695"/>
          <a:lstStyle/>
          <a:p>
            <a:pPr defTabSz="1219200">
              <a:defRPr/>
            </a:pPr>
            <a:endParaRPr altLang="en-US" kern="0" lang="zh-CN" sz="2400">
              <a:solidFill>
                <a:schemeClr val="tx1">
                  <a:lumMod val="75000"/>
                  <a:lumOff val="25000"/>
                </a:schemeClr>
              </a:solidFill>
              <a:cs typeface="+mn-ea"/>
              <a:sym typeface="+mn-lt"/>
            </a:endParaRPr>
          </a:p>
        </p:txBody>
      </p:sp>
      <p:sp>
        <p:nvSpPr>
          <p:cNvPr id="11" name="Freeform 42">
            <a:extLst>
              <a:ext uri="{FF2B5EF4-FFF2-40B4-BE49-F238E27FC236}">
                <a16:creationId xmlns:a16="http://schemas.microsoft.com/office/drawing/2014/main" id="{251EB1D8-6582-4EFF-BF53-145D50B74173}"/>
              </a:ext>
            </a:extLst>
          </p:cNvPr>
          <p:cNvSpPr/>
          <p:nvPr/>
        </p:nvSpPr>
        <p:spPr bwMode="auto">
          <a:xfrm flipV="1">
            <a:off x="2323068" y="4550444"/>
            <a:ext cx="3244747" cy="738016"/>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FF6600"/>
            </a:solidFill>
            <a:prstDash val="sysDash"/>
            <a:round/>
            <a:headEnd len="med" type="oval" w="med"/>
            <a:tailEnd len="med" type="oval" w="med"/>
          </a:ln>
          <a:extLst>
            <a:ext uri="{909E8E84-426E-40DD-AFC4-6F175D3DCCD1}">
              <a14:hiddenFill>
                <a:solidFill>
                  <a:srgbClr val="FFFFFF"/>
                </a:solidFill>
              </a14:hiddenFill>
            </a:ext>
          </a:extLst>
        </p:spPr>
        <p:txBody>
          <a:bodyPr bIns="45695" lIns="91388" rIns="91388" tIns="45695"/>
          <a:lstStyle/>
          <a:p>
            <a:pPr defTabSz="1219200">
              <a:defRPr/>
            </a:pPr>
            <a:endParaRPr altLang="en-US" kern="0" lang="zh-CN" sz="2400">
              <a:solidFill>
                <a:schemeClr val="tx1">
                  <a:lumMod val="75000"/>
                  <a:lumOff val="25000"/>
                </a:schemeClr>
              </a:solidFill>
              <a:cs typeface="+mn-ea"/>
              <a:sym typeface="+mn-lt"/>
            </a:endParaRPr>
          </a:p>
        </p:txBody>
      </p:sp>
      <p:sp>
        <p:nvSpPr>
          <p:cNvPr id="12" name="Freeform 42">
            <a:extLst>
              <a:ext uri="{FF2B5EF4-FFF2-40B4-BE49-F238E27FC236}">
                <a16:creationId xmlns:a16="http://schemas.microsoft.com/office/drawing/2014/main" id="{F63040C5-71D3-481E-BD36-D473DF44E11B}"/>
              </a:ext>
            </a:extLst>
          </p:cNvPr>
          <p:cNvSpPr/>
          <p:nvPr/>
        </p:nvSpPr>
        <p:spPr bwMode="auto">
          <a:xfrm flipH="1" flipV="1">
            <a:off x="6672140" y="4550444"/>
            <a:ext cx="3244748" cy="738016"/>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4F5D70"/>
            </a:solidFill>
            <a:prstDash val="sysDash"/>
            <a:round/>
            <a:headEnd len="med" type="oval" w="med"/>
            <a:tailEnd len="med" type="oval" w="med"/>
          </a:ln>
          <a:extLst>
            <a:ext uri="{909E8E84-426E-40DD-AFC4-6F175D3DCCD1}">
              <a14:hiddenFill>
                <a:solidFill>
                  <a:srgbClr val="FFFFFF"/>
                </a:solidFill>
              </a14:hiddenFill>
            </a:ext>
          </a:extLst>
        </p:spPr>
        <p:txBody>
          <a:bodyPr bIns="45695" lIns="91388" rIns="91388" tIns="45695"/>
          <a:lstStyle/>
          <a:p>
            <a:pPr defTabSz="1219200">
              <a:defRPr/>
            </a:pPr>
            <a:endParaRPr altLang="en-US" kern="0" lang="zh-CN" sz="2400">
              <a:solidFill>
                <a:schemeClr val="tx1">
                  <a:lumMod val="75000"/>
                  <a:lumOff val="25000"/>
                </a:schemeClr>
              </a:solidFill>
              <a:cs typeface="+mn-ea"/>
              <a:sym typeface="+mn-lt"/>
            </a:endParaRPr>
          </a:p>
        </p:txBody>
      </p:sp>
      <p:grpSp>
        <p:nvGrpSpPr>
          <p:cNvPr id="13" name="组合 34">
            <a:extLst>
              <a:ext uri="{FF2B5EF4-FFF2-40B4-BE49-F238E27FC236}">
                <a16:creationId xmlns:a16="http://schemas.microsoft.com/office/drawing/2014/main" id="{A6D44314-82D2-4630-A689-61D0B45ECC55}"/>
              </a:ext>
            </a:extLst>
          </p:cNvPr>
          <p:cNvGrpSpPr/>
          <p:nvPr/>
        </p:nvGrpSpPr>
        <p:grpSpPr>
          <a:xfrm>
            <a:off x="1762970" y="2603377"/>
            <a:ext cx="1153512" cy="1155432"/>
            <a:chExt cx="1154113" cy="1155699"/>
          </a:xfrm>
          <a:solidFill>
            <a:sysClr lastClr="FFFFFF" val="window">
              <a:lumMod val="65000"/>
            </a:sysClr>
          </a:solidFill>
        </p:grpSpPr>
        <p:sp>
          <p:nvSpPr>
            <p:cNvPr id="14" name="Oval 30">
              <a:extLst>
                <a:ext uri="{FF2B5EF4-FFF2-40B4-BE49-F238E27FC236}">
                  <a16:creationId xmlns:a16="http://schemas.microsoft.com/office/drawing/2014/main" id="{576C072C-B1B7-4406-9B74-3A71A78A0818}"/>
                </a:ext>
              </a:extLst>
            </p:cNvPr>
            <p:cNvSpPr>
              <a:spLocks noChangeArrowheads="1"/>
            </p:cNvSpPr>
            <p:nvPr/>
          </p:nvSpPr>
          <p:spPr bwMode="auto">
            <a:xfrm>
              <a:off x="0" y="0"/>
              <a:ext cx="1154113" cy="1155699"/>
            </a:xfrm>
            <a:prstGeom prst="ellipse">
              <a:avLst/>
            </a:prstGeom>
            <a:solidFill>
              <a:srgbClr val="333F50"/>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endParaRPr altLang="en-US" kern="0" lang="zh-CN" sz="1735">
                <a:solidFill>
                  <a:schemeClr val="tx1">
                    <a:lumMod val="75000"/>
                    <a:lumOff val="25000"/>
                  </a:schemeClr>
                </a:solidFill>
                <a:latin typeface="+mn-lt"/>
                <a:ea typeface="+mn-ea"/>
                <a:cs typeface="+mn-ea"/>
                <a:sym typeface="+mn-lt"/>
              </a:endParaRPr>
            </a:p>
          </p:txBody>
        </p:sp>
        <p:sp>
          <p:nvSpPr>
            <p:cNvPr id="15" name="Freeform 34">
              <a:extLst>
                <a:ext uri="{FF2B5EF4-FFF2-40B4-BE49-F238E27FC236}">
                  <a16:creationId xmlns:a16="http://schemas.microsoft.com/office/drawing/2014/main" id="{871C8BD1-E5FD-4F2D-8BE9-1A806D373EE1}"/>
                </a:ext>
              </a:extLst>
            </p:cNvPr>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ysClr lastClr="FFFFFF" val="window"/>
            </a:solidFill>
            <a:ln>
              <a:noFill/>
            </a:ln>
            <a:extLst>
              <a:ext uri="{91240B29-F687-4F45-9708-019B960494DF}">
                <a14:hiddenLine w="9525">
                  <a:solidFill>
                    <a:srgbClr val="000000"/>
                  </a:solidFill>
                  <a:round/>
                </a14:hiddenLine>
              </a:ext>
            </a:extLst>
          </p:spPr>
          <p:txBody>
            <a:bodyPr/>
            <a:lstStyle/>
            <a:p>
              <a:pPr defTabSz="1219200">
                <a:defRPr/>
              </a:pPr>
              <a:endParaRPr altLang="en-US" kern="0" lang="zh-CN" sz="2400">
                <a:solidFill>
                  <a:schemeClr val="tx1">
                    <a:lumMod val="75000"/>
                    <a:lumOff val="25000"/>
                  </a:schemeClr>
                </a:solidFill>
                <a:cs typeface="+mn-ea"/>
                <a:sym typeface="+mn-lt"/>
              </a:endParaRPr>
            </a:p>
          </p:txBody>
        </p:sp>
      </p:grpSp>
      <p:grpSp>
        <p:nvGrpSpPr>
          <p:cNvPr id="16" name="组合 37">
            <a:extLst>
              <a:ext uri="{FF2B5EF4-FFF2-40B4-BE49-F238E27FC236}">
                <a16:creationId xmlns:a16="http://schemas.microsoft.com/office/drawing/2014/main" id="{17995ECD-C4BF-40B3-A476-C9F821D2C453}"/>
              </a:ext>
            </a:extLst>
          </p:cNvPr>
          <p:cNvGrpSpPr/>
          <p:nvPr/>
        </p:nvGrpSpPr>
        <p:grpSpPr>
          <a:xfrm>
            <a:off x="1788358" y="3886562"/>
            <a:ext cx="1153512" cy="1155432"/>
            <a:chExt cx="1154113" cy="1155698"/>
          </a:xfrm>
          <a:solidFill>
            <a:sysClr lastClr="FFFFFF" val="window">
              <a:lumMod val="65000"/>
            </a:sysClr>
          </a:solidFill>
        </p:grpSpPr>
        <p:sp>
          <p:nvSpPr>
            <p:cNvPr id="17" name="Oval 31">
              <a:extLst>
                <a:ext uri="{FF2B5EF4-FFF2-40B4-BE49-F238E27FC236}">
                  <a16:creationId xmlns:a16="http://schemas.microsoft.com/office/drawing/2014/main" id="{1255B172-FB85-4389-A9EC-3A5742206BBD}"/>
                </a:ext>
              </a:extLst>
            </p:cNvPr>
            <p:cNvSpPr>
              <a:spLocks noChangeArrowheads="1"/>
            </p:cNvSpPr>
            <p:nvPr/>
          </p:nvSpPr>
          <p:spPr bwMode="auto">
            <a:xfrm>
              <a:off x="0" y="0"/>
              <a:ext cx="1154113" cy="1155699"/>
            </a:xfrm>
            <a:prstGeom prst="ellipse">
              <a:avLst/>
            </a:prstGeom>
            <a:solidFill>
              <a:srgbClr val="FF6600"/>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endParaRPr altLang="en-US" kern="0" lang="zh-CN" sz="1735">
                <a:solidFill>
                  <a:schemeClr val="tx1">
                    <a:lumMod val="75000"/>
                    <a:lumOff val="25000"/>
                  </a:schemeClr>
                </a:solidFill>
                <a:latin typeface="+mn-lt"/>
                <a:ea typeface="+mn-ea"/>
                <a:cs typeface="+mn-ea"/>
                <a:sym typeface="+mn-lt"/>
              </a:endParaRPr>
            </a:p>
          </p:txBody>
        </p:sp>
        <p:sp>
          <p:nvSpPr>
            <p:cNvPr id="18" name="Freeform 35">
              <a:extLst>
                <a:ext uri="{FF2B5EF4-FFF2-40B4-BE49-F238E27FC236}">
                  <a16:creationId xmlns:a16="http://schemas.microsoft.com/office/drawing/2014/main" id="{CBA71DAC-2CD5-4716-8AB0-DB975EE34212}"/>
                </a:ext>
              </a:extLst>
            </p:cNvPr>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ysClr lastClr="FFFFFF" val="window"/>
            </a:solidFill>
            <a:ln>
              <a:noFill/>
            </a:ln>
            <a:extLst>
              <a:ext uri="{91240B29-F687-4F45-9708-019B960494DF}">
                <a14:hiddenLine w="9525">
                  <a:solidFill>
                    <a:srgbClr val="000000"/>
                  </a:solidFill>
                  <a:round/>
                </a14:hiddenLine>
              </a:ext>
            </a:extLst>
          </p:spPr>
          <p:txBody>
            <a:bodyPr/>
            <a:lstStyle/>
            <a:p>
              <a:pPr defTabSz="1219200">
                <a:defRPr/>
              </a:pPr>
              <a:endParaRPr altLang="en-US" kern="0" lang="zh-CN" sz="2400">
                <a:solidFill>
                  <a:schemeClr val="tx1">
                    <a:lumMod val="75000"/>
                    <a:lumOff val="25000"/>
                  </a:schemeClr>
                </a:solidFill>
                <a:cs typeface="+mn-ea"/>
                <a:sym typeface="+mn-lt"/>
              </a:endParaRPr>
            </a:p>
          </p:txBody>
        </p:sp>
      </p:grpSp>
      <p:grpSp>
        <p:nvGrpSpPr>
          <p:cNvPr id="19" name="组合 40">
            <a:extLst>
              <a:ext uri="{FF2B5EF4-FFF2-40B4-BE49-F238E27FC236}">
                <a16:creationId xmlns:a16="http://schemas.microsoft.com/office/drawing/2014/main" id="{053D966E-5FC5-4AF0-9C06-5357F6552A93}"/>
              </a:ext>
            </a:extLst>
          </p:cNvPr>
          <p:cNvGrpSpPr/>
          <p:nvPr/>
        </p:nvGrpSpPr>
        <p:grpSpPr>
          <a:xfrm>
            <a:off x="9293327" y="2635120"/>
            <a:ext cx="1155097" cy="1155432"/>
            <a:chExt cx="1155700" cy="1155698"/>
          </a:xfrm>
          <a:solidFill>
            <a:sysClr lastClr="FFFFFF" val="window">
              <a:lumMod val="65000"/>
            </a:sysClr>
          </a:solidFill>
        </p:grpSpPr>
        <p:sp>
          <p:nvSpPr>
            <p:cNvPr id="20" name="Oval 33">
              <a:extLst>
                <a:ext uri="{FF2B5EF4-FFF2-40B4-BE49-F238E27FC236}">
                  <a16:creationId xmlns:a16="http://schemas.microsoft.com/office/drawing/2014/main" id="{90E65A9F-C501-4ED3-ACE3-15B2E0451061}"/>
                </a:ext>
              </a:extLst>
            </p:cNvPr>
            <p:cNvSpPr>
              <a:spLocks noChangeArrowheads="1"/>
            </p:cNvSpPr>
            <p:nvPr/>
          </p:nvSpPr>
          <p:spPr bwMode="auto">
            <a:xfrm>
              <a:off x="0" y="0"/>
              <a:ext cx="1155700" cy="1155698"/>
            </a:xfrm>
            <a:prstGeom prst="ellipse">
              <a:avLst/>
            </a:prstGeom>
            <a:solidFill>
              <a:srgbClr val="FF6600"/>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endParaRPr altLang="en-US" kern="0" lang="zh-CN" sz="1735">
                <a:solidFill>
                  <a:schemeClr val="tx1">
                    <a:lumMod val="75000"/>
                    <a:lumOff val="25000"/>
                  </a:schemeClr>
                </a:solidFill>
                <a:latin typeface="+mn-lt"/>
                <a:ea typeface="+mn-ea"/>
                <a:cs typeface="+mn-ea"/>
                <a:sym typeface="+mn-lt"/>
              </a:endParaRPr>
            </a:p>
          </p:txBody>
        </p:sp>
        <p:sp>
          <p:nvSpPr>
            <p:cNvPr id="21" name="Freeform 36">
              <a:extLst>
                <a:ext uri="{FF2B5EF4-FFF2-40B4-BE49-F238E27FC236}">
                  <a16:creationId xmlns:a16="http://schemas.microsoft.com/office/drawing/2014/main" id="{E31F40D5-E991-4E40-99E6-DA9A5B3A55FB}"/>
                </a:ext>
              </a:extLst>
            </p:cNvPr>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ysClr lastClr="FFFFFF" val="window"/>
            </a:solidFill>
            <a:ln>
              <a:noFill/>
            </a:ln>
            <a:extLst>
              <a:ext uri="{91240B29-F687-4F45-9708-019B960494DF}">
                <a14:hiddenLine w="9525">
                  <a:solidFill>
                    <a:srgbClr val="000000"/>
                  </a:solidFill>
                  <a:round/>
                </a14:hiddenLine>
              </a:ext>
            </a:extLst>
          </p:spPr>
          <p:txBody>
            <a:bodyPr/>
            <a:lstStyle/>
            <a:p>
              <a:pPr defTabSz="1219200">
                <a:defRPr/>
              </a:pPr>
              <a:endParaRPr altLang="en-US" kern="0" lang="zh-CN" sz="2400">
                <a:solidFill>
                  <a:schemeClr val="tx1">
                    <a:lumMod val="75000"/>
                    <a:lumOff val="25000"/>
                  </a:schemeClr>
                </a:solidFill>
                <a:cs typeface="+mn-ea"/>
                <a:sym typeface="+mn-lt"/>
              </a:endParaRPr>
            </a:p>
          </p:txBody>
        </p:sp>
      </p:grpSp>
      <p:grpSp>
        <p:nvGrpSpPr>
          <p:cNvPr id="22" name="组合 43">
            <a:extLst>
              <a:ext uri="{FF2B5EF4-FFF2-40B4-BE49-F238E27FC236}">
                <a16:creationId xmlns:a16="http://schemas.microsoft.com/office/drawing/2014/main" id="{3B4CEF1D-781E-4CF5-AA7C-D10D70017B0F}"/>
              </a:ext>
            </a:extLst>
          </p:cNvPr>
          <p:cNvGrpSpPr/>
          <p:nvPr/>
        </p:nvGrpSpPr>
        <p:grpSpPr>
          <a:xfrm>
            <a:off x="9340923" y="3916717"/>
            <a:ext cx="1153512" cy="1155432"/>
            <a:chExt cx="1154113" cy="1155698"/>
          </a:xfrm>
          <a:solidFill>
            <a:sysClr lastClr="FFFFFF" val="window">
              <a:lumMod val="65000"/>
            </a:sysClr>
          </a:solidFill>
        </p:grpSpPr>
        <p:sp>
          <p:nvSpPr>
            <p:cNvPr id="23" name="Oval 32">
              <a:extLst>
                <a:ext uri="{FF2B5EF4-FFF2-40B4-BE49-F238E27FC236}">
                  <a16:creationId xmlns:a16="http://schemas.microsoft.com/office/drawing/2014/main" id="{9C22F81E-3B84-48BB-BB98-8F89004CF8D0}"/>
                </a:ext>
              </a:extLst>
            </p:cNvPr>
            <p:cNvSpPr>
              <a:spLocks noChangeArrowheads="1"/>
            </p:cNvSpPr>
            <p:nvPr/>
          </p:nvSpPr>
          <p:spPr bwMode="auto">
            <a:xfrm>
              <a:off x="0" y="0"/>
              <a:ext cx="1154113" cy="1155698"/>
            </a:xfrm>
            <a:prstGeom prst="ellipse">
              <a:avLst/>
            </a:prstGeom>
            <a:solidFill>
              <a:srgbClr val="333F50"/>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endParaRPr altLang="en-US" kern="0" lang="zh-CN" sz="1735">
                <a:solidFill>
                  <a:schemeClr val="tx1">
                    <a:lumMod val="75000"/>
                    <a:lumOff val="25000"/>
                  </a:schemeClr>
                </a:solidFill>
                <a:latin typeface="+mn-lt"/>
                <a:ea typeface="+mn-ea"/>
                <a:cs typeface="+mn-ea"/>
                <a:sym typeface="+mn-lt"/>
              </a:endParaRPr>
            </a:p>
          </p:txBody>
        </p:sp>
        <p:sp>
          <p:nvSpPr>
            <p:cNvPr id="24" name="Freeform 37">
              <a:extLst>
                <a:ext uri="{FF2B5EF4-FFF2-40B4-BE49-F238E27FC236}">
                  <a16:creationId xmlns:a16="http://schemas.microsoft.com/office/drawing/2014/main" id="{546F7F46-DE52-4E52-BAD1-8F69CE434179}"/>
                </a:ext>
              </a:extLst>
            </p:cNvPr>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ysClr lastClr="FFFFFF" val="window"/>
            </a:solidFill>
            <a:ln>
              <a:noFill/>
            </a:ln>
            <a:extLst>
              <a:ext uri="{91240B29-F687-4F45-9708-019B960494DF}">
                <a14:hiddenLine w="9525">
                  <a:solidFill>
                    <a:srgbClr val="000000"/>
                  </a:solidFill>
                  <a:round/>
                </a14:hiddenLine>
              </a:ext>
            </a:extLst>
          </p:spPr>
          <p:txBody>
            <a:bodyPr/>
            <a:lstStyle/>
            <a:p>
              <a:pPr defTabSz="1219200">
                <a:defRPr/>
              </a:pPr>
              <a:endParaRPr altLang="en-US" kern="0" lang="zh-CN" sz="2400">
                <a:solidFill>
                  <a:schemeClr val="tx1">
                    <a:lumMod val="75000"/>
                    <a:lumOff val="25000"/>
                  </a:schemeClr>
                </a:solidFill>
                <a:cs typeface="+mn-ea"/>
                <a:sym typeface="+mn-lt"/>
              </a:endParaRPr>
            </a:p>
          </p:txBody>
        </p:sp>
      </p:grpSp>
      <p:sp>
        <p:nvSpPr>
          <p:cNvPr id="25" name="TextBox 46">
            <a:extLst>
              <a:ext uri="{FF2B5EF4-FFF2-40B4-BE49-F238E27FC236}">
                <a16:creationId xmlns:a16="http://schemas.microsoft.com/office/drawing/2014/main" id="{E6C7C357-BAD3-4061-BF95-8DDC15BEB109}"/>
              </a:ext>
            </a:extLst>
          </p:cNvPr>
          <p:cNvSpPr txBox="1">
            <a:spLocks noChangeArrowheads="1"/>
          </p:cNvSpPr>
          <p:nvPr/>
        </p:nvSpPr>
        <p:spPr bwMode="auto">
          <a:xfrm>
            <a:off x="3011683" y="1822833"/>
            <a:ext cx="1758035" cy="3756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r>
              <a:rPr altLang="en-US" b="1" kern="0" lang="zh-CN" sz="1865">
                <a:solidFill>
                  <a:schemeClr val="tx1">
                    <a:lumMod val="75000"/>
                    <a:lumOff val="25000"/>
                  </a:schemeClr>
                </a:solidFill>
                <a:latin typeface="+mn-lt"/>
                <a:ea typeface="+mn-ea"/>
                <a:cs typeface="+mn-ea"/>
                <a:sym typeface="+mn-lt"/>
              </a:rPr>
              <a:t>添加标题</a:t>
            </a:r>
          </a:p>
        </p:txBody>
      </p:sp>
      <p:sp>
        <p:nvSpPr>
          <p:cNvPr id="26" name="TextBox 47">
            <a:extLst>
              <a:ext uri="{FF2B5EF4-FFF2-40B4-BE49-F238E27FC236}">
                <a16:creationId xmlns:a16="http://schemas.microsoft.com/office/drawing/2014/main" id="{6215080D-F564-40D5-A1C4-5E83B5558A0D}"/>
              </a:ext>
            </a:extLst>
          </p:cNvPr>
          <p:cNvSpPr txBox="1">
            <a:spLocks noChangeArrowheads="1"/>
          </p:cNvSpPr>
          <p:nvPr/>
        </p:nvSpPr>
        <p:spPr bwMode="auto">
          <a:xfrm>
            <a:off x="2935525" y="2459044"/>
            <a:ext cx="2591037" cy="701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r>
              <a:rPr altLang="en-US" kern="0" lang="zh-CN" sz="1335">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a:t>
            </a:r>
          </a:p>
        </p:txBody>
      </p:sp>
      <p:sp>
        <p:nvSpPr>
          <p:cNvPr id="27" name="TextBox 48">
            <a:extLst>
              <a:ext uri="{FF2B5EF4-FFF2-40B4-BE49-F238E27FC236}">
                <a16:creationId xmlns:a16="http://schemas.microsoft.com/office/drawing/2014/main" id="{953E2F53-5571-471F-A55A-5CB754014C2A}"/>
              </a:ext>
            </a:extLst>
          </p:cNvPr>
          <p:cNvSpPr txBox="1">
            <a:spLocks noChangeArrowheads="1"/>
          </p:cNvSpPr>
          <p:nvPr/>
        </p:nvSpPr>
        <p:spPr bwMode="auto">
          <a:xfrm>
            <a:off x="7414702" y="1822833"/>
            <a:ext cx="1759623" cy="3756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defTabSz="1219200" eaLnBrk="1" hangingPunct="1">
              <a:spcBef>
                <a:spcPct val="0"/>
              </a:spcBef>
              <a:buNone/>
              <a:defRPr/>
            </a:pPr>
            <a:r>
              <a:rPr altLang="en-US" b="1" kern="0" lang="zh-CN" sz="1865">
                <a:solidFill>
                  <a:schemeClr val="tx1">
                    <a:lumMod val="75000"/>
                    <a:lumOff val="25000"/>
                  </a:schemeClr>
                </a:solidFill>
                <a:latin typeface="+mn-lt"/>
                <a:ea typeface="+mn-ea"/>
                <a:cs typeface="+mn-ea"/>
                <a:sym typeface="+mn-lt"/>
              </a:rPr>
              <a:t>添加标题</a:t>
            </a:r>
          </a:p>
        </p:txBody>
      </p:sp>
      <p:sp>
        <p:nvSpPr>
          <p:cNvPr id="28" name="TextBox 49">
            <a:extLst>
              <a:ext uri="{FF2B5EF4-FFF2-40B4-BE49-F238E27FC236}">
                <a16:creationId xmlns:a16="http://schemas.microsoft.com/office/drawing/2014/main" id="{F4C9E077-433F-4D97-A8B8-0750AD1C5E14}"/>
              </a:ext>
            </a:extLst>
          </p:cNvPr>
          <p:cNvSpPr txBox="1">
            <a:spLocks noChangeArrowheads="1"/>
          </p:cNvSpPr>
          <p:nvPr/>
        </p:nvSpPr>
        <p:spPr bwMode="auto">
          <a:xfrm>
            <a:off x="6678485" y="2459044"/>
            <a:ext cx="2591039" cy="701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r>
              <a:rPr altLang="en-US" kern="0" lang="zh-CN" sz="1335">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a:t>
            </a:r>
          </a:p>
        </p:txBody>
      </p:sp>
      <p:sp>
        <p:nvSpPr>
          <p:cNvPr id="29" name="TextBox 50">
            <a:extLst>
              <a:ext uri="{FF2B5EF4-FFF2-40B4-BE49-F238E27FC236}">
                <a16:creationId xmlns:a16="http://schemas.microsoft.com/office/drawing/2014/main" id="{AF9CB64F-225A-43FA-BD08-54921E244553}"/>
              </a:ext>
            </a:extLst>
          </p:cNvPr>
          <p:cNvSpPr txBox="1">
            <a:spLocks noChangeArrowheads="1"/>
          </p:cNvSpPr>
          <p:nvPr/>
        </p:nvSpPr>
        <p:spPr bwMode="auto">
          <a:xfrm>
            <a:off x="3011683" y="5340834"/>
            <a:ext cx="1758035" cy="3756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r>
              <a:rPr altLang="en-US" b="1" kern="0" lang="zh-CN" sz="1865">
                <a:solidFill>
                  <a:schemeClr val="tx1">
                    <a:lumMod val="75000"/>
                    <a:lumOff val="25000"/>
                  </a:schemeClr>
                </a:solidFill>
                <a:latin typeface="+mn-lt"/>
                <a:ea typeface="+mn-ea"/>
                <a:cs typeface="+mn-ea"/>
                <a:sym typeface="+mn-lt"/>
              </a:rPr>
              <a:t>添加标题</a:t>
            </a:r>
          </a:p>
        </p:txBody>
      </p:sp>
      <p:sp>
        <p:nvSpPr>
          <p:cNvPr id="30" name="TextBox 51">
            <a:extLst>
              <a:ext uri="{FF2B5EF4-FFF2-40B4-BE49-F238E27FC236}">
                <a16:creationId xmlns:a16="http://schemas.microsoft.com/office/drawing/2014/main" id="{7904BBB3-1242-4827-8FC7-8236B7422CF9}"/>
              </a:ext>
            </a:extLst>
          </p:cNvPr>
          <p:cNvSpPr txBox="1">
            <a:spLocks noChangeArrowheads="1"/>
          </p:cNvSpPr>
          <p:nvPr/>
        </p:nvSpPr>
        <p:spPr bwMode="auto">
          <a:xfrm>
            <a:off x="2935525" y="4189930"/>
            <a:ext cx="2591037" cy="701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r>
              <a:rPr altLang="en-US" kern="0" lang="zh-CN" sz="1335">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a:t>
            </a:r>
          </a:p>
        </p:txBody>
      </p:sp>
      <p:sp>
        <p:nvSpPr>
          <p:cNvPr id="31" name="TextBox 52">
            <a:extLst>
              <a:ext uri="{FF2B5EF4-FFF2-40B4-BE49-F238E27FC236}">
                <a16:creationId xmlns:a16="http://schemas.microsoft.com/office/drawing/2014/main" id="{EC4C58E4-7108-4D8A-BC2E-85003F84795D}"/>
              </a:ext>
            </a:extLst>
          </p:cNvPr>
          <p:cNvSpPr txBox="1">
            <a:spLocks noChangeArrowheads="1"/>
          </p:cNvSpPr>
          <p:nvPr/>
        </p:nvSpPr>
        <p:spPr bwMode="auto">
          <a:xfrm>
            <a:off x="7414702" y="5340834"/>
            <a:ext cx="1759623" cy="3756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defTabSz="1219200" eaLnBrk="1" hangingPunct="1">
              <a:spcBef>
                <a:spcPct val="0"/>
              </a:spcBef>
              <a:buNone/>
              <a:defRPr/>
            </a:pPr>
            <a:r>
              <a:rPr altLang="en-US" b="1" kern="0" lang="zh-CN" sz="1865">
                <a:solidFill>
                  <a:schemeClr val="tx1">
                    <a:lumMod val="75000"/>
                    <a:lumOff val="25000"/>
                  </a:schemeClr>
                </a:solidFill>
                <a:latin typeface="+mn-lt"/>
                <a:ea typeface="+mn-ea"/>
                <a:cs typeface="+mn-ea"/>
                <a:sym typeface="+mn-lt"/>
              </a:rPr>
              <a:t>添加标题</a:t>
            </a:r>
          </a:p>
        </p:txBody>
      </p:sp>
      <p:sp>
        <p:nvSpPr>
          <p:cNvPr id="32" name="TextBox 53">
            <a:extLst>
              <a:ext uri="{FF2B5EF4-FFF2-40B4-BE49-F238E27FC236}">
                <a16:creationId xmlns:a16="http://schemas.microsoft.com/office/drawing/2014/main" id="{68733B40-B9DC-4138-9CE8-383C06514B7A}"/>
              </a:ext>
            </a:extLst>
          </p:cNvPr>
          <p:cNvSpPr txBox="1">
            <a:spLocks noChangeArrowheads="1"/>
          </p:cNvSpPr>
          <p:nvPr/>
        </p:nvSpPr>
        <p:spPr bwMode="auto">
          <a:xfrm>
            <a:off x="6678485" y="4189930"/>
            <a:ext cx="2591039" cy="701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88" rIns="91388" tIns="45695">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9200" eaLnBrk="1" hangingPunct="1">
              <a:spcBef>
                <a:spcPct val="0"/>
              </a:spcBef>
              <a:buNone/>
              <a:defRPr/>
            </a:pPr>
            <a:r>
              <a:rPr altLang="en-US" kern="0" lang="zh-CN" sz="1335">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a:t>
            </a:r>
          </a:p>
        </p:txBody>
      </p:sp>
    </p:spTree>
    <p:extLst>
      <p:ext uri="{BB962C8B-B14F-4D97-AF65-F5344CB8AC3E}">
        <p14:creationId val="3507245646"/>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 presetSubtype="0">
                                  <p:stCondLst>
                                    <p:cond delay="0"/>
                                  </p:stCondLst>
                                  <p:childTnLst>
                                    <p:set>
                                      <p:cBhvr>
                                        <p:cTn dur="1" fill="hold" id="12">
                                          <p:stCondLst>
                                            <p:cond delay="0"/>
                                          </p:stCondLst>
                                        </p:cTn>
                                        <p:tgtEl>
                                          <p:spTgt spid="22"/>
                                        </p:tgtEl>
                                        <p:attrNameLst>
                                          <p:attrName>style.visibility</p:attrName>
                                        </p:attrNameLst>
                                      </p:cBhvr>
                                      <p:to>
                                        <p:strVal val="visible"/>
                                      </p:to>
                                    </p:set>
                                  </p:childTnLst>
                                </p:cTn>
                              </p:par>
                              <p:par>
                                <p:cTn fill="hold" id="13" nodeType="withEffect" presetClass="entr" presetID="1" presetSubtype="0">
                                  <p:stCondLst>
                                    <p:cond delay="0"/>
                                  </p:stCondLst>
                                  <p:childTnLst>
                                    <p:set>
                                      <p:cBhvr>
                                        <p:cTn dur="1" fill="hold" id="14">
                                          <p:stCondLst>
                                            <p:cond delay="0"/>
                                          </p:stCondLst>
                                        </p:cTn>
                                        <p:tgtEl>
                                          <p:spTgt spid="13"/>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16"/>
                                        </p:tgtEl>
                                        <p:attrNameLst>
                                          <p:attrName>style.visibility</p:attrName>
                                        </p:attrNameLst>
                                      </p:cBhvr>
                                      <p:to>
                                        <p:strVal val="visible"/>
                                      </p:to>
                                    </p:set>
                                  </p:childTnLst>
                                </p:cTn>
                              </p:par>
                              <p:par>
                                <p:cTn fill="hold" id="17" nodeType="withEffect" presetClass="entr" presetID="1" presetSubtype="0">
                                  <p:stCondLst>
                                    <p:cond delay="0"/>
                                  </p:stCondLst>
                                  <p:childTnLst>
                                    <p:set>
                                      <p:cBhvr>
                                        <p:cTn dur="1" fill="hold" id="18">
                                          <p:stCondLst>
                                            <p:cond delay="0"/>
                                          </p:stCondLst>
                                        </p:cTn>
                                        <p:tgtEl>
                                          <p:spTgt spid="19"/>
                                        </p:tgtEl>
                                        <p:attrNameLst>
                                          <p:attrName>style.visibility</p:attrName>
                                        </p:attrNameLst>
                                      </p:cBhvr>
                                      <p:to>
                                        <p:strVal val="visible"/>
                                      </p:to>
                                    </p:set>
                                  </p:childTnLst>
                                </p:cTn>
                              </p:par>
                              <p:par>
                                <p:cTn accel="50000" decel="50000" fill="hold" id="19" nodeType="withEffect" presetClass="path" presetID="56" presetSubtype="0">
                                  <p:stCondLst>
                                    <p:cond delay="0"/>
                                  </p:stCondLst>
                                  <p:childTnLst>
                                    <p:animMotion origin="layout" path="M -1.45833E-06 -4.07407E-06 L -0.31302 -0.10856" pathEditMode="relative" ptsTypes="AA" rAng="0">
                                      <p:cBhvr>
                                        <p:cTn dur="1000" fill="hold" id="20" spd="-99900"/>
                                        <p:tgtEl>
                                          <p:spTgt spid="22"/>
                                        </p:tgtEl>
                                        <p:attrNameLst>
                                          <p:attrName>ppt_x</p:attrName>
                                          <p:attrName>ppt_y</p:attrName>
                                        </p:attrNameLst>
                                      </p:cBhvr>
                                      <p:rCtr x="-15651" y="-5440"/>
                                    </p:animMotion>
                                  </p:childTnLst>
                                </p:cTn>
                              </p:par>
                              <p:par>
                                <p:cTn accel="50000" decel="50000" fill="hold" id="21" nodeType="withEffect" presetClass="path" presetID="56" presetSubtype="0">
                                  <p:stCondLst>
                                    <p:cond delay="0"/>
                                  </p:stCondLst>
                                  <p:childTnLst>
                                    <p:animMotion origin="layout" path="M 2.91667E-06 1.11111E-06 L 0.30833 0.12546" pathEditMode="relative" ptsTypes="AA" rAng="0">
                                      <p:cBhvr>
                                        <p:cTn dur="1000" fill="hold" id="22" spd="-99900"/>
                                        <p:tgtEl>
                                          <p:spTgt spid="13"/>
                                        </p:tgtEl>
                                        <p:attrNameLst>
                                          <p:attrName>ppt_x</p:attrName>
                                          <p:attrName>ppt_y</p:attrName>
                                        </p:attrNameLst>
                                      </p:cBhvr>
                                      <p:rCtr x="15417" y="6273"/>
                                    </p:animMotion>
                                  </p:childTnLst>
                                </p:cTn>
                              </p:par>
                              <p:par>
                                <p:cTn accel="50000" decel="50000" fill="hold" id="23" nodeType="withEffect" presetClass="path" presetID="56" presetSubtype="0">
                                  <p:stCondLst>
                                    <p:cond delay="0"/>
                                  </p:stCondLst>
                                  <p:childTnLst>
                                    <p:animMotion origin="layout" path="M -4.16667E-07 4.07407E-06 L 0.30625 -0.10417" pathEditMode="relative" ptsTypes="AA" rAng="0">
                                      <p:cBhvr>
                                        <p:cTn dur="1000" fill="hold" id="24" spd="-99900"/>
                                        <p:tgtEl>
                                          <p:spTgt spid="16"/>
                                        </p:tgtEl>
                                        <p:attrNameLst>
                                          <p:attrName>ppt_x</p:attrName>
                                          <p:attrName>ppt_y</p:attrName>
                                        </p:attrNameLst>
                                      </p:cBhvr>
                                      <p:rCtr x="15313" y="-5208"/>
                                    </p:animMotion>
                                  </p:childTnLst>
                                </p:cTn>
                              </p:par>
                              <p:par>
                                <p:cTn accel="50000" decel="50000" fill="hold" id="25" nodeType="withEffect" presetClass="path" presetID="56" presetSubtype="0">
                                  <p:stCondLst>
                                    <p:cond delay="0"/>
                                  </p:stCondLst>
                                  <p:childTnLst>
                                    <p:animMotion origin="layout" path="M 4.58333E-06 1.48148E-06 L -0.30925 0.12083" pathEditMode="relative" ptsTypes="AA" rAng="0">
                                      <p:cBhvr>
                                        <p:cTn dur="1000" fill="hold" id="26" spd="-99900"/>
                                        <p:tgtEl>
                                          <p:spTgt spid="19"/>
                                        </p:tgtEl>
                                        <p:attrNameLst>
                                          <p:attrName>ppt_x</p:attrName>
                                          <p:attrName>ppt_y</p:attrName>
                                        </p:attrNameLst>
                                      </p:cBhvr>
                                      <p:rCtr x="-15469" y="6042"/>
                                    </p:animMotion>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9"/>
                                        </p:tgtEl>
                                        <p:attrNameLst>
                                          <p:attrName>style.visibility</p:attrName>
                                        </p:attrNameLst>
                                      </p:cBhvr>
                                      <p:to>
                                        <p:strVal val="visible"/>
                                      </p:to>
                                    </p:set>
                                    <p:animEffect filter="wipe(left)" transition="in">
                                      <p:cBhvr>
                                        <p:cTn dur="500" id="30"/>
                                        <p:tgtEl>
                                          <p:spTgt spid="9"/>
                                        </p:tgtEl>
                                      </p:cBhvr>
                                    </p:animEffect>
                                  </p:childTnLst>
                                </p:cTn>
                              </p:par>
                              <p:par>
                                <p:cTn fill="hold" grpId="0" id="31" nodeType="withEffect" presetClass="entr" presetID="22" presetSubtype="2">
                                  <p:stCondLst>
                                    <p:cond delay="0"/>
                                  </p:stCondLst>
                                  <p:childTnLst>
                                    <p:set>
                                      <p:cBhvr>
                                        <p:cTn dur="1" fill="hold" id="32">
                                          <p:stCondLst>
                                            <p:cond delay="0"/>
                                          </p:stCondLst>
                                        </p:cTn>
                                        <p:tgtEl>
                                          <p:spTgt spid="10"/>
                                        </p:tgtEl>
                                        <p:attrNameLst>
                                          <p:attrName>style.visibility</p:attrName>
                                        </p:attrNameLst>
                                      </p:cBhvr>
                                      <p:to>
                                        <p:strVal val="visible"/>
                                      </p:to>
                                    </p:set>
                                    <p:animEffect filter="wipe(right)" transition="in">
                                      <p:cBhvr>
                                        <p:cTn dur="500" id="33"/>
                                        <p:tgtEl>
                                          <p:spTgt spid="10"/>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12"/>
                                        </p:tgtEl>
                                        <p:attrNameLst>
                                          <p:attrName>style.visibility</p:attrName>
                                        </p:attrNameLst>
                                      </p:cBhvr>
                                      <p:to>
                                        <p:strVal val="visible"/>
                                      </p:to>
                                    </p:set>
                                    <p:animEffect filter="wipe(right)" transition="in">
                                      <p:cBhvr>
                                        <p:cTn dur="500" id="36"/>
                                        <p:tgtEl>
                                          <p:spTgt spid="12"/>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11"/>
                                        </p:tgtEl>
                                        <p:attrNameLst>
                                          <p:attrName>style.visibility</p:attrName>
                                        </p:attrNameLst>
                                      </p:cBhvr>
                                      <p:to>
                                        <p:strVal val="visible"/>
                                      </p:to>
                                    </p:set>
                                    <p:animEffect filter="wipe(left)" transition="in">
                                      <p:cBhvr>
                                        <p:cTn dur="500" id="39"/>
                                        <p:tgtEl>
                                          <p:spTgt spid="11"/>
                                        </p:tgtEl>
                                      </p:cBhvr>
                                    </p:animEffect>
                                  </p:childTnLst>
                                </p:cTn>
                              </p:par>
                            </p:childTnLst>
                          </p:cTn>
                        </p:par>
                        <p:par>
                          <p:cTn fill="hold" id="40" nodeType="afterGroup">
                            <p:stCondLst>
                              <p:cond delay="2500"/>
                            </p:stCondLst>
                            <p:childTnLst>
                              <p:par>
                                <p:cTn fill="hold" grpId="0" id="41" nodeType="afterEffect" presetClass="entr" presetID="47" presetSubtype="0">
                                  <p:stCondLst>
                                    <p:cond delay="0"/>
                                  </p:stCondLst>
                                  <p:childTnLst>
                                    <p:set>
                                      <p:cBhvr>
                                        <p:cTn dur="1" fill="hold" id="42">
                                          <p:stCondLst>
                                            <p:cond delay="0"/>
                                          </p:stCondLst>
                                        </p:cTn>
                                        <p:tgtEl>
                                          <p:spTgt spid="25"/>
                                        </p:tgtEl>
                                        <p:attrNameLst>
                                          <p:attrName>style.visibility</p:attrName>
                                        </p:attrNameLst>
                                      </p:cBhvr>
                                      <p:to>
                                        <p:strVal val="visible"/>
                                      </p:to>
                                    </p:set>
                                    <p:animEffect filter="fade" transition="in">
                                      <p:cBhvr>
                                        <p:cTn dur="1000" id="43"/>
                                        <p:tgtEl>
                                          <p:spTgt spid="25"/>
                                        </p:tgtEl>
                                      </p:cBhvr>
                                    </p:animEffect>
                                    <p:anim calcmode="lin" valueType="num">
                                      <p:cBhvr>
                                        <p:cTn dur="1000" fill="hold" id="44"/>
                                        <p:tgtEl>
                                          <p:spTgt spid="25"/>
                                        </p:tgtEl>
                                        <p:attrNameLst>
                                          <p:attrName>ppt_x</p:attrName>
                                        </p:attrNameLst>
                                      </p:cBhvr>
                                      <p:tavLst>
                                        <p:tav tm="0">
                                          <p:val>
                                            <p:strVal val="#ppt_x"/>
                                          </p:val>
                                        </p:tav>
                                        <p:tav tm="100000">
                                          <p:val>
                                            <p:strVal val="#ppt_x"/>
                                          </p:val>
                                        </p:tav>
                                      </p:tavLst>
                                    </p:anim>
                                    <p:anim calcmode="lin" valueType="num">
                                      <p:cBhvr>
                                        <p:cTn dur="1000" fill="hold" id="45"/>
                                        <p:tgtEl>
                                          <p:spTgt spid="25"/>
                                        </p:tgtEl>
                                        <p:attrNameLst>
                                          <p:attrName>ppt_y</p:attrName>
                                        </p:attrNameLst>
                                      </p:cBhvr>
                                      <p:tavLst>
                                        <p:tav tm="0">
                                          <p:val>
                                            <p:strVal val="#ppt_y-.1"/>
                                          </p:val>
                                        </p:tav>
                                        <p:tav tm="100000">
                                          <p:val>
                                            <p:strVal val="#ppt_y"/>
                                          </p:val>
                                        </p:tav>
                                      </p:tavLst>
                                    </p:anim>
                                  </p:childTnLst>
                                </p:cTn>
                              </p:par>
                              <p:par>
                                <p:cTn fill="hold" grpId="0" id="46" nodeType="withEffect" presetClass="entr" presetID="47" presetSubtype="0">
                                  <p:stCondLst>
                                    <p:cond delay="0"/>
                                  </p:stCondLst>
                                  <p:childTnLst>
                                    <p:set>
                                      <p:cBhvr>
                                        <p:cTn dur="1" fill="hold" id="47">
                                          <p:stCondLst>
                                            <p:cond delay="0"/>
                                          </p:stCondLst>
                                        </p:cTn>
                                        <p:tgtEl>
                                          <p:spTgt spid="27"/>
                                        </p:tgtEl>
                                        <p:attrNameLst>
                                          <p:attrName>style.visibility</p:attrName>
                                        </p:attrNameLst>
                                      </p:cBhvr>
                                      <p:to>
                                        <p:strVal val="visible"/>
                                      </p:to>
                                    </p:set>
                                    <p:animEffect filter="fade" transition="in">
                                      <p:cBhvr>
                                        <p:cTn dur="1000" id="48"/>
                                        <p:tgtEl>
                                          <p:spTgt spid="27"/>
                                        </p:tgtEl>
                                      </p:cBhvr>
                                    </p:animEffect>
                                    <p:anim calcmode="lin" valueType="num">
                                      <p:cBhvr>
                                        <p:cTn dur="1000" fill="hold" id="49"/>
                                        <p:tgtEl>
                                          <p:spTgt spid="27"/>
                                        </p:tgtEl>
                                        <p:attrNameLst>
                                          <p:attrName>ppt_x</p:attrName>
                                        </p:attrNameLst>
                                      </p:cBhvr>
                                      <p:tavLst>
                                        <p:tav tm="0">
                                          <p:val>
                                            <p:strVal val="#ppt_x"/>
                                          </p:val>
                                        </p:tav>
                                        <p:tav tm="100000">
                                          <p:val>
                                            <p:strVal val="#ppt_x"/>
                                          </p:val>
                                        </p:tav>
                                      </p:tavLst>
                                    </p:anim>
                                    <p:anim calcmode="lin" valueType="num">
                                      <p:cBhvr>
                                        <p:cTn dur="1000" fill="hold" id="50"/>
                                        <p:tgtEl>
                                          <p:spTgt spid="2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1"/>
                                        </p:tgtEl>
                                        <p:attrNameLst>
                                          <p:attrName>style.visibility</p:attrName>
                                        </p:attrNameLst>
                                      </p:cBhvr>
                                      <p:to>
                                        <p:strVal val="visible"/>
                                      </p:to>
                                    </p:set>
                                    <p:animEffect filter="fade" transition="in">
                                      <p:cBhvr>
                                        <p:cTn dur="1000" id="53"/>
                                        <p:tgtEl>
                                          <p:spTgt spid="31"/>
                                        </p:tgtEl>
                                      </p:cBhvr>
                                    </p:animEffect>
                                    <p:anim calcmode="lin" valueType="num">
                                      <p:cBhvr>
                                        <p:cTn dur="1000" fill="hold" id="54"/>
                                        <p:tgtEl>
                                          <p:spTgt spid="31"/>
                                        </p:tgtEl>
                                        <p:attrNameLst>
                                          <p:attrName>ppt_x</p:attrName>
                                        </p:attrNameLst>
                                      </p:cBhvr>
                                      <p:tavLst>
                                        <p:tav tm="0">
                                          <p:val>
                                            <p:strVal val="#ppt_x"/>
                                          </p:val>
                                        </p:tav>
                                        <p:tav tm="100000">
                                          <p:val>
                                            <p:strVal val="#ppt_x"/>
                                          </p:val>
                                        </p:tav>
                                      </p:tavLst>
                                    </p:anim>
                                    <p:anim calcmode="lin" valueType="num">
                                      <p:cBhvr>
                                        <p:cTn dur="1000" fill="hold" id="55"/>
                                        <p:tgtEl>
                                          <p:spTgt spid="31"/>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9"/>
                                        </p:tgtEl>
                                        <p:attrNameLst>
                                          <p:attrName>style.visibility</p:attrName>
                                        </p:attrNameLst>
                                      </p:cBhvr>
                                      <p:to>
                                        <p:strVal val="visible"/>
                                      </p:to>
                                    </p:set>
                                    <p:animEffect filter="fade" transition="in">
                                      <p:cBhvr>
                                        <p:cTn dur="1000" id="58"/>
                                        <p:tgtEl>
                                          <p:spTgt spid="29"/>
                                        </p:tgtEl>
                                      </p:cBhvr>
                                    </p:animEffect>
                                    <p:anim calcmode="lin" valueType="num">
                                      <p:cBhvr>
                                        <p:cTn dur="1000" fill="hold" id="59"/>
                                        <p:tgtEl>
                                          <p:spTgt spid="29"/>
                                        </p:tgtEl>
                                        <p:attrNameLst>
                                          <p:attrName>ppt_x</p:attrName>
                                        </p:attrNameLst>
                                      </p:cBhvr>
                                      <p:tavLst>
                                        <p:tav tm="0">
                                          <p:val>
                                            <p:strVal val="#ppt_x"/>
                                          </p:val>
                                        </p:tav>
                                        <p:tav tm="100000">
                                          <p:val>
                                            <p:strVal val="#ppt_x"/>
                                          </p:val>
                                        </p:tav>
                                      </p:tavLst>
                                    </p:anim>
                                    <p:anim calcmode="lin" valueType="num">
                                      <p:cBhvr>
                                        <p:cTn dur="1000" fill="hold" id="60"/>
                                        <p:tgtEl>
                                          <p:spTgt spid="29"/>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3500"/>
                            </p:stCondLst>
                            <p:childTnLst>
                              <p:par>
                                <p:cTn fill="hold" grpId="0" id="62" nodeType="afterEffect" presetClass="entr" presetID="22" presetSubtype="1">
                                  <p:stCondLst>
                                    <p:cond delay="0"/>
                                  </p:stCondLst>
                                  <p:childTnLst>
                                    <p:set>
                                      <p:cBhvr>
                                        <p:cTn dur="1" fill="hold" id="63">
                                          <p:stCondLst>
                                            <p:cond delay="0"/>
                                          </p:stCondLst>
                                        </p:cTn>
                                        <p:tgtEl>
                                          <p:spTgt spid="26"/>
                                        </p:tgtEl>
                                        <p:attrNameLst>
                                          <p:attrName>style.visibility</p:attrName>
                                        </p:attrNameLst>
                                      </p:cBhvr>
                                      <p:to>
                                        <p:strVal val="visible"/>
                                      </p:to>
                                    </p:set>
                                    <p:animEffect filter="wipe(up)" transition="in">
                                      <p:cBhvr>
                                        <p:cTn dur="500" id="64"/>
                                        <p:tgtEl>
                                          <p:spTgt spid="26"/>
                                        </p:tgtEl>
                                      </p:cBhvr>
                                    </p:animEffect>
                                  </p:childTnLst>
                                </p:cTn>
                              </p:par>
                              <p:par>
                                <p:cTn fill="hold" grpId="0" id="65" nodeType="withEffect" presetClass="entr" presetID="22" presetSubtype="1">
                                  <p:stCondLst>
                                    <p:cond delay="0"/>
                                  </p:stCondLst>
                                  <p:childTnLst>
                                    <p:set>
                                      <p:cBhvr>
                                        <p:cTn dur="1" fill="hold" id="66">
                                          <p:stCondLst>
                                            <p:cond delay="0"/>
                                          </p:stCondLst>
                                        </p:cTn>
                                        <p:tgtEl>
                                          <p:spTgt spid="28"/>
                                        </p:tgtEl>
                                        <p:attrNameLst>
                                          <p:attrName>style.visibility</p:attrName>
                                        </p:attrNameLst>
                                      </p:cBhvr>
                                      <p:to>
                                        <p:strVal val="visible"/>
                                      </p:to>
                                    </p:set>
                                    <p:animEffect filter="wipe(up)" transition="in">
                                      <p:cBhvr>
                                        <p:cTn dur="500" id="67"/>
                                        <p:tgtEl>
                                          <p:spTgt spid="28"/>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30"/>
                                        </p:tgtEl>
                                        <p:attrNameLst>
                                          <p:attrName>style.visibility</p:attrName>
                                        </p:attrNameLst>
                                      </p:cBhvr>
                                      <p:to>
                                        <p:strVal val="visible"/>
                                      </p:to>
                                    </p:set>
                                    <p:animEffect filter="wipe(down)" transition="in">
                                      <p:cBhvr>
                                        <p:cTn dur="500" id="70"/>
                                        <p:tgtEl>
                                          <p:spTgt spid="30"/>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32"/>
                                        </p:tgtEl>
                                        <p:attrNameLst>
                                          <p:attrName>style.visibility</p:attrName>
                                        </p:attrNameLst>
                                      </p:cBhvr>
                                      <p:to>
                                        <p:strVal val="visible"/>
                                      </p:to>
                                    </p:set>
                                    <p:animEffect filter="wipe(down)" transition="in">
                                      <p:cBhvr>
                                        <p:cTn dur="500" id="7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25"/>
      <p:bldP grpId="0" spid="26"/>
      <p:bldP grpId="0" spid="27"/>
      <p:bldP grpId="0" spid="28"/>
      <p:bldP grpId="0" spid="29"/>
      <p:bldP grpId="0" spid="30"/>
      <p:bldP grpId="0" spid="31"/>
      <p:bldP grpId="0" spid="3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2ED8CE72-5FE6-495E-B395-EAC044C14F1C}"/>
              </a:ext>
            </a:extLst>
          </p:cNvPr>
          <p:cNvSpPr txBox="1"/>
          <p:nvPr/>
        </p:nvSpPr>
        <p:spPr>
          <a:xfrm>
            <a:off x="5415390" y="1477509"/>
            <a:ext cx="1832553" cy="57912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vl2pPr algn="l" fontAlgn="base" marL="457200" rtl="0">
              <a:spcBef>
                <a:spcPct val="0"/>
              </a:spcBef>
              <a:spcAft>
                <a:spcPct val="0"/>
              </a:spcAft>
              <a:buSzTx/>
              <a:defRPr kern="1200" sz="2400">
                <a:solidFill>
                  <a:schemeClr val="tx1"/>
                </a:solidFill>
                <a:latin charset="0" panose="02020603050405020304" pitchFamily="18" typeface="Times New Roman"/>
                <a:ea charset="-122" panose="02010600030101010101" pitchFamily="2" typeface="宋体"/>
                <a:cs typeface="+mn-cs"/>
              </a:defRPr>
            </a:lvl2pPr>
            <a:lvl3pPr algn="l" fontAlgn="base" marL="914400" rtl="0">
              <a:spcBef>
                <a:spcPct val="0"/>
              </a:spcBef>
              <a:spcAft>
                <a:spcPct val="0"/>
              </a:spcAft>
              <a:buSzTx/>
              <a:defRPr kern="1200" sz="2400">
                <a:solidFill>
                  <a:schemeClr val="tx1"/>
                </a:solidFill>
                <a:latin charset="0" panose="02020603050405020304" pitchFamily="18" typeface="Times New Roman"/>
                <a:ea charset="-122" panose="02010600030101010101" pitchFamily="2" typeface="宋体"/>
                <a:cs typeface="+mn-cs"/>
              </a:defRPr>
            </a:lvl3pPr>
            <a:lvl4pPr algn="l" fontAlgn="base" marL="1371600" rtl="0">
              <a:spcBef>
                <a:spcPct val="0"/>
              </a:spcBef>
              <a:spcAft>
                <a:spcPct val="0"/>
              </a:spcAft>
              <a:buSzTx/>
              <a:defRPr kern="1200" sz="2400">
                <a:solidFill>
                  <a:schemeClr val="tx1"/>
                </a:solidFill>
                <a:latin charset="0" panose="02020603050405020304" pitchFamily="18" typeface="Times New Roman"/>
                <a:ea charset="-122" panose="02010600030101010101" pitchFamily="2" typeface="宋体"/>
                <a:cs typeface="+mn-cs"/>
              </a:defRPr>
            </a:lvl4pPr>
            <a:lvl5pPr algn="l" fontAlgn="base" marL="1828800" rtl="0">
              <a:spcBef>
                <a:spcPct val="0"/>
              </a:spcBef>
              <a:spcAft>
                <a:spcPct val="0"/>
              </a:spcAft>
              <a:buSzTx/>
              <a:defRPr kern="1200" sz="2400">
                <a:solidFill>
                  <a:schemeClr val="tx1"/>
                </a:solidFill>
                <a:latin charset="0" panose="02020603050405020304" pitchFamily="18" typeface="Times New Roman"/>
                <a:ea charset="-122" panose="02010600030101010101" pitchFamily="2" typeface="宋体"/>
                <a:cs typeface="+mn-cs"/>
              </a:defRPr>
            </a:lvl5pPr>
            <a:lvl6pPr algn="l" defTabSz="914400" eaLnBrk="1" hangingPunct="1" latinLnBrk="0" marL="2286000" rtl="0">
              <a:defRPr kern="1200" sz="2400">
                <a:solidFill>
                  <a:schemeClr val="tx1"/>
                </a:solidFill>
                <a:latin charset="0" panose="02020603050405020304" pitchFamily="18" typeface="Times New Roman"/>
                <a:ea charset="-122" panose="02010600030101010101" pitchFamily="2" typeface="宋体"/>
                <a:cs typeface="+mn-cs"/>
              </a:defRPr>
            </a:lvl6pPr>
            <a:lvl7pPr algn="l" defTabSz="914400" eaLnBrk="1" hangingPunct="1" latinLnBrk="0" marL="2743200" rtl="0">
              <a:defRPr kern="1200" sz="2400">
                <a:solidFill>
                  <a:schemeClr val="tx1"/>
                </a:solidFill>
                <a:latin charset="0" panose="02020603050405020304" pitchFamily="18" typeface="Times New Roman"/>
                <a:ea charset="-122" panose="02010600030101010101" pitchFamily="2" typeface="宋体"/>
                <a:cs typeface="+mn-cs"/>
              </a:defRPr>
            </a:lvl7pPr>
            <a:lvl8pPr algn="l" defTabSz="914400" eaLnBrk="1" hangingPunct="1" latinLnBrk="0" marL="3200400" rtl="0">
              <a:defRPr kern="1200" sz="2400">
                <a:solidFill>
                  <a:schemeClr val="tx1"/>
                </a:solidFill>
                <a:latin charset="0" panose="02020603050405020304" pitchFamily="18" typeface="Times New Roman"/>
                <a:ea charset="-122" panose="02010600030101010101" pitchFamily="2" typeface="宋体"/>
                <a:cs typeface="+mn-cs"/>
              </a:defRPr>
            </a:lvl8pPr>
            <a:lvl9pPr algn="l" defTabSz="914400" eaLnBrk="1" hangingPunct="1" latinLnBrk="0" marL="3657600" rtl="0">
              <a:defRPr kern="1200" sz="2400">
                <a:solidFill>
                  <a:schemeClr val="tx1"/>
                </a:solidFill>
                <a:latin charset="0" panose="02020603050405020304" pitchFamily="18" typeface="Times New Roman"/>
                <a:ea charset="-122" panose="02010600030101010101" pitchFamily="2" typeface="宋体"/>
                <a:cs typeface="+mn-cs"/>
              </a:defRPr>
            </a:lvl9pPr>
          </a:lstStyle>
          <a:p>
            <a:r>
              <a:rPr altLang="en-US" lang="zh-CN" sz="3200">
                <a:solidFill>
                  <a:schemeClr val="tx1">
                    <a:lumMod val="85000"/>
                    <a:lumOff val="15000"/>
                  </a:schemeClr>
                </a:solidFill>
                <a:latin typeface="+mn-lt"/>
                <a:ea typeface="+mn-ea"/>
                <a:cs typeface="+mn-ea"/>
                <a:sym typeface="+mn-lt"/>
              </a:rPr>
              <a:t>部门费用</a:t>
            </a:r>
          </a:p>
        </p:txBody>
      </p:sp>
      <p:sp>
        <p:nvSpPr>
          <p:cNvPr id="10" name="矩形 9">
            <a:extLst>
              <a:ext uri="{FF2B5EF4-FFF2-40B4-BE49-F238E27FC236}">
                <a16:creationId xmlns:a16="http://schemas.microsoft.com/office/drawing/2014/main" id="{AF3BA81E-9CA3-4CF7-888E-D9CFD75E538C}"/>
              </a:ext>
            </a:extLst>
          </p:cNvPr>
          <p:cNvSpPr/>
          <p:nvPr/>
        </p:nvSpPr>
        <p:spPr>
          <a:xfrm>
            <a:off x="6817446" y="2483532"/>
            <a:ext cx="4206934" cy="88392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z="2000">
                <a:solidFill>
                  <a:schemeClr val="tx1">
                    <a:lumMod val="75000"/>
                    <a:lumOff val="25000"/>
                  </a:schemeClr>
                </a:solidFill>
                <a:cs typeface="+mn-ea"/>
                <a:sym typeface="+mn-lt"/>
              </a:rPr>
              <a:t>给每一个成本中心准备单独的工作表单</a:t>
            </a:r>
          </a:p>
        </p:txBody>
      </p:sp>
      <p:sp>
        <p:nvSpPr>
          <p:cNvPr id="11" name="矩形 10">
            <a:extLst>
              <a:ext uri="{FF2B5EF4-FFF2-40B4-BE49-F238E27FC236}">
                <a16:creationId xmlns:a16="http://schemas.microsoft.com/office/drawing/2014/main" id="{B23E9CCE-3A16-47FB-BE93-37D84D9E222A}"/>
              </a:ext>
            </a:extLst>
          </p:cNvPr>
          <p:cNvSpPr/>
          <p:nvPr/>
        </p:nvSpPr>
        <p:spPr>
          <a:xfrm>
            <a:off x="6737985" y="3765850"/>
            <a:ext cx="4091860" cy="128016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z="2000">
                <a:solidFill>
                  <a:schemeClr val="tx1">
                    <a:lumMod val="75000"/>
                    <a:lumOff val="25000"/>
                  </a:schemeClr>
                </a:solidFill>
                <a:cs typeface="+mn-ea"/>
                <a:sym typeface="+mn-lt"/>
              </a:rPr>
              <a:t>整理好以前年度的各个成本中心的实际部门费用支出情况给各负责人参考</a:t>
            </a:r>
          </a:p>
        </p:txBody>
      </p:sp>
      <p:sp>
        <p:nvSpPr>
          <p:cNvPr id="12" name="矩形 11">
            <a:extLst>
              <a:ext uri="{FF2B5EF4-FFF2-40B4-BE49-F238E27FC236}">
                <a16:creationId xmlns:a16="http://schemas.microsoft.com/office/drawing/2014/main" id="{456946E0-3821-421B-A3F2-D1E864B24724}"/>
              </a:ext>
            </a:extLst>
          </p:cNvPr>
          <p:cNvSpPr/>
          <p:nvPr/>
        </p:nvSpPr>
        <p:spPr>
          <a:xfrm>
            <a:off x="6817444" y="5448278"/>
            <a:ext cx="4206934" cy="88392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z="2000">
                <a:solidFill>
                  <a:schemeClr val="tx1">
                    <a:lumMod val="75000"/>
                    <a:lumOff val="25000"/>
                  </a:schemeClr>
                </a:solidFill>
                <a:cs typeface="+mn-ea"/>
                <a:sym typeface="+mn-lt"/>
              </a:rPr>
              <a:t>把相应的消息和有关的预测沟通给各个成本中心负责人</a:t>
            </a:r>
          </a:p>
        </p:txBody>
      </p:sp>
      <p:sp>
        <p:nvSpPr>
          <p:cNvPr id="13" name="矩形 12">
            <a:extLst>
              <a:ext uri="{FF2B5EF4-FFF2-40B4-BE49-F238E27FC236}">
                <a16:creationId xmlns:a16="http://schemas.microsoft.com/office/drawing/2014/main" id="{CE3EF127-1375-4128-9FF4-31B7DE6BE534}"/>
              </a:ext>
            </a:extLst>
          </p:cNvPr>
          <p:cNvSpPr/>
          <p:nvPr/>
        </p:nvSpPr>
        <p:spPr>
          <a:xfrm>
            <a:off x="1167621" y="3787399"/>
            <a:ext cx="4135941" cy="88392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z="2000">
                <a:solidFill>
                  <a:schemeClr val="tx1">
                    <a:lumMod val="75000"/>
                    <a:lumOff val="25000"/>
                  </a:schemeClr>
                </a:solidFill>
                <a:cs typeface="+mn-ea"/>
                <a:sym typeface="+mn-lt"/>
              </a:rPr>
              <a:t>让各个成本中心明确本次部门费用预算的要求</a:t>
            </a:r>
          </a:p>
        </p:txBody>
      </p:sp>
      <p:sp>
        <p:nvSpPr>
          <p:cNvPr id="14" name="矩形 13">
            <a:extLst>
              <a:ext uri="{FF2B5EF4-FFF2-40B4-BE49-F238E27FC236}">
                <a16:creationId xmlns:a16="http://schemas.microsoft.com/office/drawing/2014/main" id="{78B1FDF0-AE87-4172-8E80-26AF7FE2D51C}"/>
              </a:ext>
            </a:extLst>
          </p:cNvPr>
          <p:cNvSpPr/>
          <p:nvPr/>
        </p:nvSpPr>
        <p:spPr>
          <a:xfrm>
            <a:off x="1167621" y="2490742"/>
            <a:ext cx="4135941" cy="88392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z="2000">
                <a:solidFill>
                  <a:schemeClr val="tx1">
                    <a:lumMod val="75000"/>
                    <a:lumOff val="25000"/>
                  </a:schemeClr>
                </a:solidFill>
                <a:cs typeface="+mn-ea"/>
                <a:sym typeface="+mn-lt"/>
              </a:rPr>
              <a:t>各个成本中心的负责人完成其部i门]预算</a:t>
            </a:r>
          </a:p>
        </p:txBody>
      </p:sp>
      <p:sp>
        <p:nvSpPr>
          <p:cNvPr id="15" name="矩形 14">
            <a:extLst>
              <a:ext uri="{FF2B5EF4-FFF2-40B4-BE49-F238E27FC236}">
                <a16:creationId xmlns:a16="http://schemas.microsoft.com/office/drawing/2014/main" id="{CEC97A44-F87F-4E6F-877A-C1B3185C07EE}"/>
              </a:ext>
            </a:extLst>
          </p:cNvPr>
          <p:cNvSpPr/>
          <p:nvPr/>
        </p:nvSpPr>
        <p:spPr>
          <a:xfrm>
            <a:off x="1167622" y="5069639"/>
            <a:ext cx="4135942" cy="128016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z="2000">
                <a:solidFill>
                  <a:schemeClr val="tx1">
                    <a:lumMod val="75000"/>
                    <a:lumOff val="25000"/>
                  </a:schemeClr>
                </a:solidFill>
                <a:cs typeface="+mn-ea"/>
                <a:sym typeface="+mn-lt"/>
              </a:rPr>
              <a:t>财务部需要审核，汇总所有的部门费用预算，并要求相关部门做出解析或修正</a:t>
            </a:r>
          </a:p>
        </p:txBody>
      </p:sp>
    </p:spTree>
    <p:extLst>
      <p:ext uri="{BB962C8B-B14F-4D97-AF65-F5344CB8AC3E}">
        <p14:creationId val="2112101073"/>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500" id="20"/>
                                        <p:tgtEl>
                                          <p:spTgt spid="10"/>
                                        </p:tgtEl>
                                      </p:cBhvr>
                                    </p:animEffect>
                                    <p:anim calcmode="lin" valueType="num">
                                      <p:cBhvr>
                                        <p:cTn dur="500" fill="hold" id="21"/>
                                        <p:tgtEl>
                                          <p:spTgt spid="10"/>
                                        </p:tgtEl>
                                        <p:attrNameLst>
                                          <p:attrName>ppt_x</p:attrName>
                                        </p:attrNameLst>
                                      </p:cBhvr>
                                      <p:tavLst>
                                        <p:tav tm="0">
                                          <p:val>
                                            <p:strVal val="#ppt_x"/>
                                          </p:val>
                                        </p:tav>
                                        <p:tav tm="100000">
                                          <p:val>
                                            <p:strVal val="#ppt_x"/>
                                          </p:val>
                                        </p:tav>
                                      </p:tavLst>
                                    </p:anim>
                                    <p:anim calcmode="lin" valueType="num">
                                      <p:cBhvr>
                                        <p:cTn dur="5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anim calcmode="lin" valueType="num">
                                      <p:cBhvr>
                                        <p:cTn dur="500" fill="hold" id="27"/>
                                        <p:tgtEl>
                                          <p:spTgt spid="11"/>
                                        </p:tgtEl>
                                        <p:attrNameLst>
                                          <p:attrName>ppt_x</p:attrName>
                                        </p:attrNameLst>
                                      </p:cBhvr>
                                      <p:tavLst>
                                        <p:tav tm="0">
                                          <p:val>
                                            <p:strVal val="#ppt_x"/>
                                          </p:val>
                                        </p:tav>
                                        <p:tav tm="100000">
                                          <p:val>
                                            <p:strVal val="#ppt_x"/>
                                          </p:val>
                                        </p:tav>
                                      </p:tavLst>
                                    </p:anim>
                                    <p:anim calcmode="lin" valueType="num">
                                      <p:cBhvr>
                                        <p:cTn dur="500" fill="hold" id="28"/>
                                        <p:tgtEl>
                                          <p:spTgt spid="11"/>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42"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anim calcmode="lin" valueType="num">
                                      <p:cBhvr>
                                        <p:cTn dur="500" fill="hold" id="33"/>
                                        <p:tgtEl>
                                          <p:spTgt spid="12"/>
                                        </p:tgtEl>
                                        <p:attrNameLst>
                                          <p:attrName>ppt_x</p:attrName>
                                        </p:attrNameLst>
                                      </p:cBhvr>
                                      <p:tavLst>
                                        <p:tav tm="0">
                                          <p:val>
                                            <p:strVal val="#ppt_x"/>
                                          </p:val>
                                        </p:tav>
                                        <p:tav tm="100000">
                                          <p:val>
                                            <p:strVal val="#ppt_x"/>
                                          </p:val>
                                        </p:tav>
                                      </p:tavLst>
                                    </p:anim>
                                    <p:anim calcmode="lin" valueType="num">
                                      <p:cBhvr>
                                        <p:cTn dur="500" fill="hold" id="34"/>
                                        <p:tgtEl>
                                          <p:spTgt spid="1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anim calcmode="lin" valueType="num">
                                      <p:cBhvr>
                                        <p:cTn dur="500" fill="hold" id="39"/>
                                        <p:tgtEl>
                                          <p:spTgt spid="13"/>
                                        </p:tgtEl>
                                        <p:attrNameLst>
                                          <p:attrName>ppt_x</p:attrName>
                                        </p:attrNameLst>
                                      </p:cBhvr>
                                      <p:tavLst>
                                        <p:tav tm="0">
                                          <p:val>
                                            <p:strVal val="#ppt_x"/>
                                          </p:val>
                                        </p:tav>
                                        <p:tav tm="100000">
                                          <p:val>
                                            <p:strVal val="#ppt_x"/>
                                          </p:val>
                                        </p:tav>
                                      </p:tavLst>
                                    </p:anim>
                                    <p:anim calcmode="lin" valueType="num">
                                      <p:cBhvr>
                                        <p:cTn dur="500" fill="hold" id="40"/>
                                        <p:tgtEl>
                                          <p:spTgt spid="13"/>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42" presetSubtype="0">
                                  <p:stCondLst>
                                    <p:cond delay="0"/>
                                  </p:stCondLst>
                                  <p:childTnLst>
                                    <p:set>
                                      <p:cBhvr>
                                        <p:cTn dur="1" fill="hold" id="43">
                                          <p:stCondLst>
                                            <p:cond delay="0"/>
                                          </p:stCondLst>
                                        </p:cTn>
                                        <p:tgtEl>
                                          <p:spTgt spid="14"/>
                                        </p:tgtEl>
                                        <p:attrNameLst>
                                          <p:attrName>style.visibility</p:attrName>
                                        </p:attrNameLst>
                                      </p:cBhvr>
                                      <p:to>
                                        <p:strVal val="visible"/>
                                      </p:to>
                                    </p:set>
                                    <p:animEffect filter="fade" transition="in">
                                      <p:cBhvr>
                                        <p:cTn dur="500" id="44"/>
                                        <p:tgtEl>
                                          <p:spTgt spid="14"/>
                                        </p:tgtEl>
                                      </p:cBhvr>
                                    </p:animEffect>
                                    <p:anim calcmode="lin" valueType="num">
                                      <p:cBhvr>
                                        <p:cTn dur="500" fill="hold" id="45"/>
                                        <p:tgtEl>
                                          <p:spTgt spid="14"/>
                                        </p:tgtEl>
                                        <p:attrNameLst>
                                          <p:attrName>ppt_x</p:attrName>
                                        </p:attrNameLst>
                                      </p:cBhvr>
                                      <p:tavLst>
                                        <p:tav tm="0">
                                          <p:val>
                                            <p:strVal val="#ppt_x"/>
                                          </p:val>
                                        </p:tav>
                                        <p:tav tm="100000">
                                          <p:val>
                                            <p:strVal val="#ppt_x"/>
                                          </p:val>
                                        </p:tav>
                                      </p:tavLst>
                                    </p:anim>
                                    <p:anim calcmode="lin" valueType="num">
                                      <p:cBhvr>
                                        <p:cTn dur="500" fill="hold" id="46"/>
                                        <p:tgtEl>
                                          <p:spTgt spid="14"/>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42" presetSubtype="0">
                                  <p:stCondLst>
                                    <p:cond delay="0"/>
                                  </p:stCondLst>
                                  <p:childTnLst>
                                    <p:set>
                                      <p:cBhvr>
                                        <p:cTn dur="1" fill="hold" id="49">
                                          <p:stCondLst>
                                            <p:cond delay="0"/>
                                          </p:stCondLst>
                                        </p:cTn>
                                        <p:tgtEl>
                                          <p:spTgt spid="15"/>
                                        </p:tgtEl>
                                        <p:attrNameLst>
                                          <p:attrName>style.visibility</p:attrName>
                                        </p:attrNameLst>
                                      </p:cBhvr>
                                      <p:to>
                                        <p:strVal val="visible"/>
                                      </p:to>
                                    </p:set>
                                    <p:animEffect filter="fade" transition="in">
                                      <p:cBhvr>
                                        <p:cTn dur="500" id="50"/>
                                        <p:tgtEl>
                                          <p:spTgt spid="15"/>
                                        </p:tgtEl>
                                      </p:cBhvr>
                                    </p:animEffect>
                                    <p:anim calcmode="lin" valueType="num">
                                      <p:cBhvr>
                                        <p:cTn dur="500" fill="hold" id="51"/>
                                        <p:tgtEl>
                                          <p:spTgt spid="15"/>
                                        </p:tgtEl>
                                        <p:attrNameLst>
                                          <p:attrName>ppt_x</p:attrName>
                                        </p:attrNameLst>
                                      </p:cBhvr>
                                      <p:tavLst>
                                        <p:tav tm="0">
                                          <p:val>
                                            <p:strVal val="#ppt_x"/>
                                          </p:val>
                                        </p:tav>
                                        <p:tav tm="100000">
                                          <p:val>
                                            <p:strVal val="#ppt_x"/>
                                          </p:val>
                                        </p:tav>
                                      </p:tavLst>
                                    </p:anim>
                                    <p:anim calcmode="lin" valueType="num">
                                      <p:cBhvr>
                                        <p:cTn dur="500" fill="hold" id="52"/>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grpSp>
        <p:nvGrpSpPr>
          <p:cNvPr id="9" name="组合 8">
            <a:extLst>
              <a:ext uri="{FF2B5EF4-FFF2-40B4-BE49-F238E27FC236}">
                <a16:creationId xmlns:a16="http://schemas.microsoft.com/office/drawing/2014/main" id="{20B88D34-3D2F-44B4-A1BC-FF87E3C6196C}"/>
              </a:ext>
            </a:extLst>
          </p:cNvPr>
          <p:cNvGrpSpPr/>
          <p:nvPr/>
        </p:nvGrpSpPr>
        <p:grpSpPr>
          <a:xfrm>
            <a:off x="4790721" y="2067604"/>
            <a:ext cx="3011180" cy="3020710"/>
            <a:chOff x="4670487" y="2663334"/>
            <a:chExt cx="3121647" cy="3131528"/>
          </a:xfrm>
          <a:solidFill>
            <a:srgbClr val="FFC000"/>
          </a:solidFill>
        </p:grpSpPr>
        <p:sp>
          <p:nvSpPr>
            <p:cNvPr id="10" name="47">
              <a:extLst>
                <a:ext uri="{FF2B5EF4-FFF2-40B4-BE49-F238E27FC236}">
                  <a16:creationId xmlns:a16="http://schemas.microsoft.com/office/drawing/2014/main" id="{FBA0D8BA-1842-45BC-AC81-453081013E37}"/>
                </a:ext>
              </a:extLst>
            </p:cNvPr>
            <p:cNvSpPr/>
            <p:nvPr/>
          </p:nvSpPr>
          <p:spPr>
            <a:xfrm rot="4500000">
              <a:off x="4685751" y="2909290"/>
              <a:ext cx="504008" cy="504008"/>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cs typeface="+mn-ea"/>
                <a:sym typeface="+mn-lt"/>
              </a:endParaRPr>
            </a:p>
          </p:txBody>
        </p:sp>
        <p:sp>
          <p:nvSpPr>
            <p:cNvPr id="11" name="55">
              <a:extLst>
                <a:ext uri="{FF2B5EF4-FFF2-40B4-BE49-F238E27FC236}">
                  <a16:creationId xmlns:a16="http://schemas.microsoft.com/office/drawing/2014/main" id="{C77DCCDD-6A79-4C52-89CA-12A896859C7C}"/>
                </a:ext>
              </a:extLst>
            </p:cNvPr>
            <p:cNvSpPr/>
            <p:nvPr/>
          </p:nvSpPr>
          <p:spPr>
            <a:xfrm flipH="1" rot="17100000">
              <a:off x="7285564" y="2909288"/>
              <a:ext cx="504006" cy="504010"/>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cs typeface="+mn-ea"/>
                <a:sym typeface="+mn-lt"/>
              </a:endParaRPr>
            </a:p>
          </p:txBody>
        </p:sp>
        <p:sp>
          <p:nvSpPr>
            <p:cNvPr id="12" name="58">
              <a:extLst>
                <a:ext uri="{FF2B5EF4-FFF2-40B4-BE49-F238E27FC236}">
                  <a16:creationId xmlns:a16="http://schemas.microsoft.com/office/drawing/2014/main" id="{47DE5029-23A3-4B1E-BB5B-02C0CF46C864}"/>
                </a:ext>
              </a:extLst>
            </p:cNvPr>
            <p:cNvSpPr/>
            <p:nvPr/>
          </p:nvSpPr>
          <p:spPr>
            <a:xfrm flipV="1" rot="17100000">
              <a:off x="4685747" y="5044895"/>
              <a:ext cx="504012" cy="504008"/>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cs typeface="+mn-ea"/>
                <a:sym typeface="+mn-lt"/>
              </a:endParaRPr>
            </a:p>
          </p:txBody>
        </p:sp>
        <p:sp>
          <p:nvSpPr>
            <p:cNvPr id="13" name="61">
              <a:extLst>
                <a:ext uri="{FF2B5EF4-FFF2-40B4-BE49-F238E27FC236}">
                  <a16:creationId xmlns:a16="http://schemas.microsoft.com/office/drawing/2014/main" id="{AF45A414-833F-4F21-ABC1-069FF68B5B59}"/>
                </a:ext>
              </a:extLst>
            </p:cNvPr>
            <p:cNvSpPr/>
            <p:nvPr/>
          </p:nvSpPr>
          <p:spPr>
            <a:xfrm flipH="1" flipV="1" rot="4500000">
              <a:off x="7285558" y="5044895"/>
              <a:ext cx="504012" cy="504008"/>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cs typeface="+mn-ea"/>
                <a:sym typeface="+mn-lt"/>
              </a:endParaRPr>
            </a:p>
          </p:txBody>
        </p:sp>
        <p:sp>
          <p:nvSpPr>
            <p:cNvPr id="14" name="49">
              <a:extLst>
                <a:ext uri="{FF2B5EF4-FFF2-40B4-BE49-F238E27FC236}">
                  <a16:creationId xmlns:a16="http://schemas.microsoft.com/office/drawing/2014/main" id="{F23B8641-518E-4420-B18D-2158B0CD2F9F}"/>
                </a:ext>
              </a:extLst>
            </p:cNvPr>
            <p:cNvSpPr/>
            <p:nvPr/>
          </p:nvSpPr>
          <p:spPr>
            <a:xfrm rot="1800000">
              <a:off x="4683189" y="2663335"/>
              <a:ext cx="1522098" cy="152209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cs typeface="+mn-ea"/>
                <a:sym typeface="+mn-lt"/>
              </a:endParaRPr>
            </a:p>
          </p:txBody>
        </p:sp>
        <p:sp>
          <p:nvSpPr>
            <p:cNvPr id="15" name="56">
              <a:extLst>
                <a:ext uri="{FF2B5EF4-FFF2-40B4-BE49-F238E27FC236}">
                  <a16:creationId xmlns:a16="http://schemas.microsoft.com/office/drawing/2014/main" id="{3221FB6F-2DD0-4E4C-8A59-C8F4DC0BF869}"/>
                </a:ext>
              </a:extLst>
            </p:cNvPr>
            <p:cNvSpPr/>
            <p:nvPr/>
          </p:nvSpPr>
          <p:spPr>
            <a:xfrm flipH="1" rot="19800000">
              <a:off x="6270036" y="2663334"/>
              <a:ext cx="1522098" cy="1522092"/>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cs typeface="+mn-ea"/>
                <a:sym typeface="+mn-lt"/>
              </a:endParaRPr>
            </a:p>
          </p:txBody>
        </p:sp>
        <p:sp>
          <p:nvSpPr>
            <p:cNvPr id="16" name="59">
              <a:extLst>
                <a:ext uri="{FF2B5EF4-FFF2-40B4-BE49-F238E27FC236}">
                  <a16:creationId xmlns:a16="http://schemas.microsoft.com/office/drawing/2014/main" id="{AF489CFB-7F3C-4901-B701-2D281091EAB1}"/>
                </a:ext>
              </a:extLst>
            </p:cNvPr>
            <p:cNvSpPr/>
            <p:nvPr/>
          </p:nvSpPr>
          <p:spPr>
            <a:xfrm flipV="1" rot="19800000">
              <a:off x="4670487" y="4272764"/>
              <a:ext cx="1522098" cy="1522098"/>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cs typeface="+mn-ea"/>
                <a:sym typeface="+mn-lt"/>
              </a:endParaRPr>
            </a:p>
          </p:txBody>
        </p:sp>
        <p:sp>
          <p:nvSpPr>
            <p:cNvPr id="17" name="62">
              <a:extLst>
                <a:ext uri="{FF2B5EF4-FFF2-40B4-BE49-F238E27FC236}">
                  <a16:creationId xmlns:a16="http://schemas.microsoft.com/office/drawing/2014/main" id="{A082231C-04EC-4CD4-BF4F-1DE7A775F37C}"/>
                </a:ext>
              </a:extLst>
            </p:cNvPr>
            <p:cNvSpPr/>
            <p:nvPr/>
          </p:nvSpPr>
          <p:spPr>
            <a:xfrm flipH="1" flipV="1" rot="1800000">
              <a:off x="6270037" y="4272766"/>
              <a:ext cx="1522094" cy="152209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cs typeface="+mn-ea"/>
                <a:sym typeface="+mn-lt"/>
              </a:endParaRPr>
            </a:p>
          </p:txBody>
        </p:sp>
      </p:grpSp>
      <p:grpSp>
        <p:nvGrpSpPr>
          <p:cNvPr id="18" name="Group 14">
            <a:extLst>
              <a:ext uri="{FF2B5EF4-FFF2-40B4-BE49-F238E27FC236}">
                <a16:creationId xmlns:a16="http://schemas.microsoft.com/office/drawing/2014/main" id="{06FDEC8D-E638-4B31-8CE0-805D6694A7F5}"/>
              </a:ext>
            </a:extLst>
          </p:cNvPr>
          <p:cNvGrpSpPr/>
          <p:nvPr/>
        </p:nvGrpSpPr>
        <p:grpSpPr>
          <a:xfrm>
            <a:off x="6798870" y="2494383"/>
            <a:ext cx="549004" cy="624318"/>
            <a:chOff x="9805987" y="1155701"/>
            <a:chExt cx="439738" cy="500062"/>
          </a:xfrm>
          <a:solidFill>
            <a:schemeClr val="bg1"/>
          </a:solidFill>
        </p:grpSpPr>
        <p:sp>
          <p:nvSpPr>
            <p:cNvPr id="19" name="Freeform 108">
              <a:extLst>
                <a:ext uri="{FF2B5EF4-FFF2-40B4-BE49-F238E27FC236}">
                  <a16:creationId xmlns:a16="http://schemas.microsoft.com/office/drawing/2014/main" id="{12048752-F673-47F2-B4B6-FC775033A00F}"/>
                </a:ext>
              </a:extLst>
            </p:cNvPr>
            <p:cNvSpPr>
              <a:spLocks noEditPoints="1"/>
            </p:cNvSpPr>
            <p:nvPr/>
          </p:nvSpPr>
          <p:spPr bwMode="auto">
            <a:xfrm>
              <a:off x="9899650" y="1155701"/>
              <a:ext cx="252413" cy="125413"/>
            </a:xfrm>
            <a:custGeom>
              <a:gdLst>
                <a:gd fmla="*/ 32 w 32" name="T0"/>
                <a:gd fmla="*/ 8 h 16" name="T1"/>
                <a:gd fmla="*/ 24 w 32" name="T2"/>
                <a:gd fmla="*/ 8 h 16" name="T3"/>
                <a:gd fmla="*/ 16 w 32" name="T4"/>
                <a:gd fmla="*/ 0 h 16" name="T5"/>
                <a:gd fmla="*/ 8 w 32" name="T6"/>
                <a:gd fmla="*/ 8 h 16" name="T7"/>
                <a:gd fmla="*/ 0 w 32" name="T8"/>
                <a:gd fmla="*/ 8 h 16" name="T9"/>
                <a:gd fmla="*/ 0 w 32" name="T10"/>
                <a:gd fmla="*/ 16 h 16" name="T11"/>
                <a:gd fmla="*/ 32 w 32" name="T12"/>
                <a:gd fmla="*/ 16 h 16" name="T13"/>
                <a:gd fmla="*/ 32 w 32" name="T14"/>
                <a:gd fmla="*/ 8 h 16" name="T15"/>
                <a:gd fmla="*/ 16 w 32" name="T16"/>
                <a:gd fmla="*/ 12 h 16" name="T17"/>
                <a:gd fmla="*/ 12 w 32" name="T18"/>
                <a:gd fmla="*/ 8 h 16" name="T19"/>
                <a:gd fmla="*/ 16 w 32" name="T20"/>
                <a:gd fmla="*/ 4 h 16" name="T21"/>
                <a:gd fmla="*/ 20 w 32" name="T22"/>
                <a:gd fmla="*/ 8 h 16" name="T23"/>
                <a:gd fmla="*/ 16 w 32" name="T24"/>
                <a:gd fmla="*/ 12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32">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20" name="Freeform 109">
              <a:extLst>
                <a:ext uri="{FF2B5EF4-FFF2-40B4-BE49-F238E27FC236}">
                  <a16:creationId xmlns:a16="http://schemas.microsoft.com/office/drawing/2014/main" id="{8F58E0CB-78B1-49B8-93A9-A69B0AC284DD}"/>
                </a:ext>
              </a:extLst>
            </p:cNvPr>
            <p:cNvSpPr>
              <a:spLocks noEditPoints="1"/>
            </p:cNvSpPr>
            <p:nvPr/>
          </p:nvSpPr>
          <p:spPr bwMode="auto">
            <a:xfrm>
              <a:off x="9805987" y="1217613"/>
              <a:ext cx="439738" cy="438150"/>
            </a:xfrm>
            <a:custGeom>
              <a:gdLst>
                <a:gd fmla="*/ 237 w 277" name="T0"/>
                <a:gd fmla="*/ 0 h 276" name="T1"/>
                <a:gd fmla="*/ 237 w 277" name="T2"/>
                <a:gd fmla="*/ 59 h 276" name="T3"/>
                <a:gd fmla="*/ 40 w 277" name="T4"/>
                <a:gd fmla="*/ 59 h 276" name="T5"/>
                <a:gd fmla="*/ 40 w 277" name="T6"/>
                <a:gd fmla="*/ 0 h 276" name="T7"/>
                <a:gd fmla="*/ 0 w 277" name="T8"/>
                <a:gd fmla="*/ 0 h 276" name="T9"/>
                <a:gd fmla="*/ 0 w 277" name="T10"/>
                <a:gd fmla="*/ 276 h 276" name="T11"/>
                <a:gd fmla="*/ 277 w 277" name="T12"/>
                <a:gd fmla="*/ 276 h 276" name="T13"/>
                <a:gd fmla="*/ 277 w 277" name="T14"/>
                <a:gd fmla="*/ 0 h 276" name="T15"/>
                <a:gd fmla="*/ 237 w 277" name="T16"/>
                <a:gd fmla="*/ 0 h 276" name="T17"/>
                <a:gd fmla="*/ 129 w 277" name="T18"/>
                <a:gd fmla="*/ 232 h 276" name="T19"/>
                <a:gd fmla="*/ 114 w 277" name="T20"/>
                <a:gd fmla="*/ 222 h 276" name="T21"/>
                <a:gd fmla="*/ 59 w 277" name="T22"/>
                <a:gd fmla="*/ 163 h 276" name="T23"/>
                <a:gd fmla="*/ 89 w 277" name="T24"/>
                <a:gd fmla="*/ 138 h 276" name="T25"/>
                <a:gd fmla="*/ 129 w 277" name="T26"/>
                <a:gd fmla="*/ 178 h 276" name="T27"/>
                <a:gd fmla="*/ 208 w 277" name="T28"/>
                <a:gd fmla="*/ 99 h 276" name="T29"/>
                <a:gd fmla="*/ 237 w 277" name="T30"/>
                <a:gd fmla="*/ 128 h 276" name="T31"/>
                <a:gd fmla="*/ 129 w 277" name="T32"/>
                <a:gd fmla="*/ 232 h 27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6" w="277">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grpSp>
      <p:grpSp>
        <p:nvGrpSpPr>
          <p:cNvPr id="21" name="Group 17">
            <a:extLst>
              <a:ext uri="{FF2B5EF4-FFF2-40B4-BE49-F238E27FC236}">
                <a16:creationId xmlns:a16="http://schemas.microsoft.com/office/drawing/2014/main" id="{0CB8CA69-CE6F-4C48-BD47-78706D994242}"/>
              </a:ext>
            </a:extLst>
          </p:cNvPr>
          <p:cNvGrpSpPr/>
          <p:nvPr/>
        </p:nvGrpSpPr>
        <p:grpSpPr>
          <a:xfrm>
            <a:off x="6810191" y="4026459"/>
            <a:ext cx="548842" cy="638448"/>
            <a:chOff x="9309100" y="825501"/>
            <a:chExt cx="700088" cy="814388"/>
          </a:xfrm>
          <a:solidFill>
            <a:schemeClr val="bg1"/>
          </a:solidFill>
        </p:grpSpPr>
        <p:sp>
          <p:nvSpPr>
            <p:cNvPr id="22" name="Freeform 5">
              <a:extLst>
                <a:ext uri="{FF2B5EF4-FFF2-40B4-BE49-F238E27FC236}">
                  <a16:creationId xmlns:a16="http://schemas.microsoft.com/office/drawing/2014/main" id="{67320A7B-18A0-4906-9719-3E980151583B}"/>
                </a:ext>
              </a:extLst>
            </p:cNvPr>
            <p:cNvSpPr/>
            <p:nvPr/>
          </p:nvSpPr>
          <p:spPr bwMode="auto">
            <a:xfrm>
              <a:off x="9693275" y="974726"/>
              <a:ext cx="309563" cy="409575"/>
            </a:xfrm>
            <a:custGeom>
              <a:gdLst>
                <a:gd fmla="*/ 0 w 254" name="T0"/>
                <a:gd fmla="*/ 236 h 336" name="T1"/>
                <a:gd fmla="*/ 236 w 254" name="T2"/>
                <a:gd fmla="*/ 336 h 336" name="T3"/>
                <a:gd fmla="*/ 254 w 254" name="T4"/>
                <a:gd fmla="*/ 240 h 336" name="T5"/>
                <a:gd fmla="*/ 102 w 254" name="T6"/>
                <a:gd fmla="*/ 0 h 336" name="T7"/>
                <a:gd fmla="*/ 0 w 254" name="T8"/>
                <a:gd fmla="*/ 236 h 336" name="T9"/>
              </a:gdLst>
              <a:cxnLst>
                <a:cxn ang="0">
                  <a:pos x="T0" y="T1"/>
                </a:cxn>
                <a:cxn ang="0">
                  <a:pos x="T2" y="T3"/>
                </a:cxn>
                <a:cxn ang="0">
                  <a:pos x="T4" y="T5"/>
                </a:cxn>
                <a:cxn ang="0">
                  <a:pos x="T6" y="T7"/>
                </a:cxn>
                <a:cxn ang="0">
                  <a:pos x="T8" y="T9"/>
                </a:cxn>
              </a:cxnLst>
              <a:rect b="b" l="0" r="r" t="0"/>
              <a:pathLst>
                <a:path h="336" w="254">
                  <a:moveTo>
                    <a:pt x="0" y="236"/>
                  </a:moveTo>
                  <a:cubicBezTo>
                    <a:pt x="236" y="336"/>
                    <a:pt x="236" y="336"/>
                    <a:pt x="236" y="336"/>
                  </a:cubicBezTo>
                  <a:cubicBezTo>
                    <a:pt x="247" y="307"/>
                    <a:pt x="254" y="274"/>
                    <a:pt x="254" y="240"/>
                  </a:cubicBezTo>
                  <a:cubicBezTo>
                    <a:pt x="254" y="134"/>
                    <a:pt x="192" y="43"/>
                    <a:pt x="102" y="0"/>
                  </a:cubicBezTo>
                  <a:lnTo>
                    <a:pt x="0" y="236"/>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23" name="Freeform 6">
              <a:extLst>
                <a:ext uri="{FF2B5EF4-FFF2-40B4-BE49-F238E27FC236}">
                  <a16:creationId xmlns:a16="http://schemas.microsoft.com/office/drawing/2014/main" id="{C80B0558-1353-4DEB-80E5-49AE0F0A8EE3}"/>
                </a:ext>
              </a:extLst>
            </p:cNvPr>
            <p:cNvSpPr/>
            <p:nvPr/>
          </p:nvSpPr>
          <p:spPr bwMode="auto">
            <a:xfrm>
              <a:off x="9309100" y="920751"/>
              <a:ext cx="700088" cy="719138"/>
            </a:xfrm>
            <a:custGeom>
              <a:gdLst>
                <a:gd fmla="*/ 293 w 574" name="T0"/>
                <a:gd fmla="*/ 296 h 590" name="T1"/>
                <a:gd fmla="*/ 216 w 574" name="T2"/>
                <a:gd fmla="*/ 0 h 590" name="T3"/>
                <a:gd fmla="*/ 0 w 574" name="T4"/>
                <a:gd fmla="*/ 289 h 590" name="T5"/>
                <a:gd fmla="*/ 301 w 574" name="T6"/>
                <a:gd fmla="*/ 590 h 590" name="T7"/>
                <a:gd fmla="*/ 574 w 574" name="T8"/>
                <a:gd fmla="*/ 416 h 590" name="T9"/>
                <a:gd fmla="*/ 293 w 574" name="T10"/>
                <a:gd fmla="*/ 296 h 590" name="T11"/>
              </a:gdLst>
              <a:cxnLst>
                <a:cxn ang="0">
                  <a:pos x="T0" y="T1"/>
                </a:cxn>
                <a:cxn ang="0">
                  <a:pos x="T2" y="T3"/>
                </a:cxn>
                <a:cxn ang="0">
                  <a:pos x="T4" y="T5"/>
                </a:cxn>
                <a:cxn ang="0">
                  <a:pos x="T6" y="T7"/>
                </a:cxn>
                <a:cxn ang="0">
                  <a:pos x="T8" y="T9"/>
                </a:cxn>
                <a:cxn ang="0">
                  <a:pos x="T10" y="T11"/>
                </a:cxn>
              </a:cxnLst>
              <a:rect b="b" l="0" r="r" t="0"/>
              <a:pathLst>
                <a:path h="590" w="574">
                  <a:moveTo>
                    <a:pt x="293" y="296"/>
                  </a:moveTo>
                  <a:cubicBezTo>
                    <a:pt x="216" y="0"/>
                    <a:pt x="216" y="0"/>
                    <a:pt x="216" y="0"/>
                  </a:cubicBezTo>
                  <a:cubicBezTo>
                    <a:pt x="91" y="37"/>
                    <a:pt x="0" y="152"/>
                    <a:pt x="0" y="289"/>
                  </a:cubicBezTo>
                  <a:cubicBezTo>
                    <a:pt x="0" y="455"/>
                    <a:pt x="135" y="590"/>
                    <a:pt x="301" y="590"/>
                  </a:cubicBezTo>
                  <a:cubicBezTo>
                    <a:pt x="422" y="590"/>
                    <a:pt x="527" y="519"/>
                    <a:pt x="574" y="416"/>
                  </a:cubicBezTo>
                  <a:lnTo>
                    <a:pt x="293" y="296"/>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24" name="Freeform 7">
              <a:extLst>
                <a:ext uri="{FF2B5EF4-FFF2-40B4-BE49-F238E27FC236}">
                  <a16:creationId xmlns:a16="http://schemas.microsoft.com/office/drawing/2014/main" id="{54D6EFDB-22BC-4805-AADF-C198AA795A87}"/>
                </a:ext>
              </a:extLst>
            </p:cNvPr>
            <p:cNvSpPr/>
            <p:nvPr/>
          </p:nvSpPr>
          <p:spPr bwMode="auto">
            <a:xfrm>
              <a:off x="9574213" y="825501"/>
              <a:ext cx="268288" cy="409575"/>
            </a:xfrm>
            <a:custGeom>
              <a:gdLst>
                <a:gd fmla="*/ 85 w 219" name="T0"/>
                <a:gd fmla="*/ 336 h 336" name="T1"/>
                <a:gd fmla="*/ 219 w 219" name="T2"/>
                <a:gd fmla="*/ 27 h 336" name="T3"/>
                <a:gd fmla="*/ 82 w 219" name="T4"/>
                <a:gd fmla="*/ 0 h 336" name="T5"/>
                <a:gd fmla="*/ 0 w 219" name="T6"/>
                <a:gd fmla="*/ 10 h 336" name="T7"/>
                <a:gd fmla="*/ 85 w 219" name="T8"/>
                <a:gd fmla="*/ 336 h 336" name="T9"/>
              </a:gdLst>
              <a:cxnLst>
                <a:cxn ang="0">
                  <a:pos x="T0" y="T1"/>
                </a:cxn>
                <a:cxn ang="0">
                  <a:pos x="T2" y="T3"/>
                </a:cxn>
                <a:cxn ang="0">
                  <a:pos x="T4" y="T5"/>
                </a:cxn>
                <a:cxn ang="0">
                  <a:pos x="T6" y="T7"/>
                </a:cxn>
                <a:cxn ang="0">
                  <a:pos x="T8" y="T9"/>
                </a:cxn>
              </a:cxnLst>
              <a:rect b="b" l="0" r="r" t="0"/>
              <a:pathLst>
                <a:path h="336" w="219">
                  <a:moveTo>
                    <a:pt x="85" y="336"/>
                  </a:moveTo>
                  <a:cubicBezTo>
                    <a:pt x="219" y="27"/>
                    <a:pt x="219" y="27"/>
                    <a:pt x="219" y="27"/>
                  </a:cubicBezTo>
                  <a:cubicBezTo>
                    <a:pt x="177" y="10"/>
                    <a:pt x="131" y="0"/>
                    <a:pt x="82" y="0"/>
                  </a:cubicBezTo>
                  <a:cubicBezTo>
                    <a:pt x="54" y="0"/>
                    <a:pt x="26" y="4"/>
                    <a:pt x="0" y="10"/>
                  </a:cubicBezTo>
                  <a:lnTo>
                    <a:pt x="85" y="336"/>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grpSp>
      <p:grpSp>
        <p:nvGrpSpPr>
          <p:cNvPr id="25" name="Group 21">
            <a:extLst>
              <a:ext uri="{FF2B5EF4-FFF2-40B4-BE49-F238E27FC236}">
                <a16:creationId xmlns:a16="http://schemas.microsoft.com/office/drawing/2014/main" id="{D42DCA58-BB05-4E09-9C6A-633CDC5A5A88}"/>
              </a:ext>
            </a:extLst>
          </p:cNvPr>
          <p:cNvGrpSpPr/>
          <p:nvPr/>
        </p:nvGrpSpPr>
        <p:grpSpPr>
          <a:xfrm>
            <a:off x="5229457" y="4079387"/>
            <a:ext cx="553746" cy="553748"/>
            <a:chOff x="8756835" y="3387391"/>
            <a:chExt cx="380133" cy="380134"/>
          </a:xfrm>
          <a:solidFill>
            <a:schemeClr val="bg1"/>
          </a:solidFill>
        </p:grpSpPr>
        <p:sp>
          <p:nvSpPr>
            <p:cNvPr id="26" name="Freeform 11">
              <a:extLst>
                <a:ext uri="{FF2B5EF4-FFF2-40B4-BE49-F238E27FC236}">
                  <a16:creationId xmlns:a16="http://schemas.microsoft.com/office/drawing/2014/main" id="{6E58A233-F5DC-4DF9-BCB4-17BFC8707A2B}"/>
                </a:ext>
              </a:extLst>
            </p:cNvPr>
            <p:cNvSpPr/>
            <p:nvPr/>
          </p:nvSpPr>
          <p:spPr bwMode="auto">
            <a:xfrm>
              <a:off x="8957479" y="3387391"/>
              <a:ext cx="179489" cy="179490"/>
            </a:xfrm>
            <a:custGeom>
              <a:gdLst>
                <a:gd fmla="*/ 12 w 117" name="T0"/>
                <a:gd fmla="*/ 98 h 117" name="T1"/>
                <a:gd fmla="*/ 16 w 117" name="T2"/>
                <a:gd fmla="*/ 94 h 117" name="T3"/>
                <a:gd fmla="*/ 23 w 117" name="T4"/>
                <a:gd fmla="*/ 94 h 117" name="T5"/>
                <a:gd fmla="*/ 23 w 117" name="T6"/>
                <a:gd fmla="*/ 101 h 117" name="T7"/>
                <a:gd fmla="*/ 19 w 117" name="T8"/>
                <a:gd fmla="*/ 105 h 117" name="T9"/>
                <a:gd fmla="*/ 31 w 117" name="T10"/>
                <a:gd fmla="*/ 117 h 117" name="T11"/>
                <a:gd fmla="*/ 53 w 117" name="T12"/>
                <a:gd fmla="*/ 95 h 117" name="T13"/>
                <a:gd fmla="*/ 101 w 117" name="T14"/>
                <a:gd fmla="*/ 83 h 117" name="T15"/>
                <a:gd fmla="*/ 113 w 117" name="T16"/>
                <a:gd fmla="*/ 39 h 117" name="T17"/>
                <a:gd fmla="*/ 87 w 117" name="T18"/>
                <a:gd fmla="*/ 65 h 117" name="T19"/>
                <a:gd fmla="*/ 68 w 117" name="T20"/>
                <a:gd fmla="*/ 65 h 117" name="T21"/>
                <a:gd fmla="*/ 52 w 117" name="T22"/>
                <a:gd fmla="*/ 49 h 117" name="T23"/>
                <a:gd fmla="*/ 52 w 117" name="T24"/>
                <a:gd fmla="*/ 30 h 117" name="T25"/>
                <a:gd fmla="*/ 78 w 117" name="T26"/>
                <a:gd fmla="*/ 4 h 117" name="T27"/>
                <a:gd fmla="*/ 34 w 117" name="T28"/>
                <a:gd fmla="*/ 17 h 117" name="T29"/>
                <a:gd fmla="*/ 22 w 117" name="T30"/>
                <a:gd fmla="*/ 64 h 117" name="T31"/>
                <a:gd fmla="*/ 0 w 117" name="T32"/>
                <a:gd fmla="*/ 86 h 117" name="T33"/>
                <a:gd fmla="*/ 12 w 117" name="T34"/>
                <a:gd fmla="*/ 98 h 11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7" w="117">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grpFill/>
            <a:ln>
              <a:noFill/>
            </a:ln>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27" name="Freeform 12">
              <a:extLst>
                <a:ext uri="{FF2B5EF4-FFF2-40B4-BE49-F238E27FC236}">
                  <a16:creationId xmlns:a16="http://schemas.microsoft.com/office/drawing/2014/main" id="{830E404C-0B1A-42F0-B354-00BC7A8C7D82}"/>
                </a:ext>
              </a:extLst>
            </p:cNvPr>
            <p:cNvSpPr/>
            <p:nvPr/>
          </p:nvSpPr>
          <p:spPr bwMode="auto">
            <a:xfrm>
              <a:off x="8756835" y="3589958"/>
              <a:ext cx="177566" cy="177567"/>
            </a:xfrm>
            <a:custGeom>
              <a:gdLst>
                <a:gd fmla="*/ 105 w 116" name="T0"/>
                <a:gd fmla="*/ 19 h 116" name="T1"/>
                <a:gd fmla="*/ 101 w 116" name="T2"/>
                <a:gd fmla="*/ 23 h 116" name="T3"/>
                <a:gd fmla="*/ 93 w 116" name="T4"/>
                <a:gd fmla="*/ 23 h 116" name="T5"/>
                <a:gd fmla="*/ 93 w 116" name="T6"/>
                <a:gd fmla="*/ 15 h 116" name="T7"/>
                <a:gd fmla="*/ 97 w 116" name="T8"/>
                <a:gd fmla="*/ 11 h 116" name="T9"/>
                <a:gd fmla="*/ 86 w 116" name="T10"/>
                <a:gd fmla="*/ 0 h 116" name="T11"/>
                <a:gd fmla="*/ 64 w 116" name="T12"/>
                <a:gd fmla="*/ 22 h 116" name="T13"/>
                <a:gd fmla="*/ 16 w 116" name="T14"/>
                <a:gd fmla="*/ 34 h 116" name="T15"/>
                <a:gd fmla="*/ 4 w 116" name="T16"/>
                <a:gd fmla="*/ 78 h 116" name="T17"/>
                <a:gd fmla="*/ 30 w 116" name="T18"/>
                <a:gd fmla="*/ 52 h 116" name="T19"/>
                <a:gd fmla="*/ 48 w 116" name="T20"/>
                <a:gd fmla="*/ 52 h 116" name="T21"/>
                <a:gd fmla="*/ 64 w 116" name="T22"/>
                <a:gd fmla="*/ 68 h 116" name="T23"/>
                <a:gd fmla="*/ 64 w 116" name="T24"/>
                <a:gd fmla="*/ 86 h 116" name="T25"/>
                <a:gd fmla="*/ 38 w 116" name="T26"/>
                <a:gd fmla="*/ 113 h 116" name="T27"/>
                <a:gd fmla="*/ 83 w 116" name="T28"/>
                <a:gd fmla="*/ 100 h 116" name="T29"/>
                <a:gd fmla="*/ 94 w 116" name="T30"/>
                <a:gd fmla="*/ 52 h 116" name="T31"/>
                <a:gd fmla="*/ 116 w 116" name="T32"/>
                <a:gd fmla="*/ 30 h 116" name="T33"/>
                <a:gd fmla="*/ 105 w 116" name="T34"/>
                <a:gd fmla="*/ 19 h 1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115">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grpFill/>
            <a:ln>
              <a:noFill/>
            </a:ln>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28" name="Freeform 13">
              <a:extLst>
                <a:ext uri="{FF2B5EF4-FFF2-40B4-BE49-F238E27FC236}">
                  <a16:creationId xmlns:a16="http://schemas.microsoft.com/office/drawing/2014/main" id="{F8AF7589-20CE-4472-9C2D-096865D244C9}"/>
                </a:ext>
              </a:extLst>
            </p:cNvPr>
            <p:cNvSpPr>
              <a:spLocks noEditPoints="1"/>
            </p:cNvSpPr>
            <p:nvPr/>
          </p:nvSpPr>
          <p:spPr bwMode="auto">
            <a:xfrm>
              <a:off x="8756835" y="3387391"/>
              <a:ext cx="380133" cy="380134"/>
            </a:xfrm>
            <a:custGeom>
              <a:gdLst>
                <a:gd fmla="*/ 232 w 248" name="T0"/>
                <a:gd fmla="*/ 166 h 248" name="T1"/>
                <a:gd fmla="*/ 184 w 248" name="T2"/>
                <a:gd fmla="*/ 154 h 248" name="T3"/>
                <a:gd fmla="*/ 94 w 248" name="T4"/>
                <a:gd fmla="*/ 64 h 248" name="T5"/>
                <a:gd fmla="*/ 83 w 248" name="T6"/>
                <a:gd fmla="*/ 17 h 248" name="T7"/>
                <a:gd fmla="*/ 38 w 248" name="T8"/>
                <a:gd fmla="*/ 4 h 248" name="T9"/>
                <a:gd fmla="*/ 64 w 248" name="T10"/>
                <a:gd fmla="*/ 30 h 248" name="T11"/>
                <a:gd fmla="*/ 64 w 248" name="T12"/>
                <a:gd fmla="*/ 49 h 248" name="T13"/>
                <a:gd fmla="*/ 48 w 248" name="T14"/>
                <a:gd fmla="*/ 65 h 248" name="T15"/>
                <a:gd fmla="*/ 30 w 248" name="T16"/>
                <a:gd fmla="*/ 65 h 248" name="T17"/>
                <a:gd fmla="*/ 4 w 248" name="T18"/>
                <a:gd fmla="*/ 39 h 248" name="T19"/>
                <a:gd fmla="*/ 16 w 248" name="T20"/>
                <a:gd fmla="*/ 83 h 248" name="T21"/>
                <a:gd fmla="*/ 64 w 248" name="T22"/>
                <a:gd fmla="*/ 95 h 248" name="T23"/>
                <a:gd fmla="*/ 153 w 248" name="T24"/>
                <a:gd fmla="*/ 184 h 248" name="T25"/>
                <a:gd fmla="*/ 165 w 248" name="T26"/>
                <a:gd fmla="*/ 232 h 248" name="T27"/>
                <a:gd fmla="*/ 209 w 248" name="T28"/>
                <a:gd fmla="*/ 245 h 248" name="T29"/>
                <a:gd fmla="*/ 183 w 248" name="T30"/>
                <a:gd fmla="*/ 218 h 248" name="T31"/>
                <a:gd fmla="*/ 183 w 248" name="T32"/>
                <a:gd fmla="*/ 200 h 248" name="T33"/>
                <a:gd fmla="*/ 199 w 248" name="T34"/>
                <a:gd fmla="*/ 184 h 248" name="T35"/>
                <a:gd fmla="*/ 218 w 248" name="T36"/>
                <a:gd fmla="*/ 184 h 248" name="T37"/>
                <a:gd fmla="*/ 244 w 248" name="T38"/>
                <a:gd fmla="*/ 210 h 248" name="T39"/>
                <a:gd fmla="*/ 232 w 248" name="T40"/>
                <a:gd fmla="*/ 166 h 248" name="T41"/>
                <a:gd fmla="*/ 154 w 248" name="T42"/>
                <a:gd fmla="*/ 155 h 248" name="T43"/>
                <a:gd fmla="*/ 147 w 248" name="T44"/>
                <a:gd fmla="*/ 155 h 248" name="T45"/>
                <a:gd fmla="*/ 93 w 248" name="T46"/>
                <a:gd fmla="*/ 101 h 248" name="T47"/>
                <a:gd fmla="*/ 93 w 248" name="T48"/>
                <a:gd fmla="*/ 94 h 248" name="T49"/>
                <a:gd fmla="*/ 101 w 248" name="T50"/>
                <a:gd fmla="*/ 94 h 248" name="T51"/>
                <a:gd fmla="*/ 154 w 248" name="T52"/>
                <a:gd fmla="*/ 147 h 248" name="T53"/>
                <a:gd fmla="*/ 154 w 248" name="T54"/>
                <a:gd fmla="*/ 155 h 24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8" w="248">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grpFill/>
            <a:ln>
              <a:noFill/>
            </a:ln>
          </p:spPr>
          <p:txBody>
            <a:bodyPr anchor="t" anchorCtr="0" bIns="60960" compatLnSpc="1" lIns="121920" numCol="1" rIns="121920" tIns="60960" vert="horz" wrap="square">
              <a:prstTxWarp prst="textNoShape">
                <a:avLst/>
              </a:prstTxWarp>
            </a:bodyPr>
            <a:lstStyle/>
            <a:p>
              <a:endParaRPr lang="id-ID" sz="2400">
                <a:cs typeface="+mn-lt"/>
                <a:sym typeface="+mn-lt"/>
              </a:endParaRPr>
            </a:p>
          </p:txBody>
        </p:sp>
      </p:grpSp>
      <p:grpSp>
        <p:nvGrpSpPr>
          <p:cNvPr id="29" name="Group 25">
            <a:extLst>
              <a:ext uri="{FF2B5EF4-FFF2-40B4-BE49-F238E27FC236}">
                <a16:creationId xmlns:a16="http://schemas.microsoft.com/office/drawing/2014/main" id="{5A197A58-EC80-4AF8-A19B-6354D2F3D320}"/>
              </a:ext>
            </a:extLst>
          </p:cNvPr>
          <p:cNvGrpSpPr/>
          <p:nvPr/>
        </p:nvGrpSpPr>
        <p:grpSpPr>
          <a:xfrm>
            <a:off x="5231900" y="2454001"/>
            <a:ext cx="696966" cy="695434"/>
            <a:chOff x="5698585" y="3432349"/>
            <a:chExt cx="720725" cy="719138"/>
          </a:xfrm>
          <a:solidFill>
            <a:schemeClr val="bg1"/>
          </a:solidFill>
        </p:grpSpPr>
        <p:sp>
          <p:nvSpPr>
            <p:cNvPr id="30" name="Freeform 49">
              <a:extLst>
                <a:ext uri="{FF2B5EF4-FFF2-40B4-BE49-F238E27FC236}">
                  <a16:creationId xmlns:a16="http://schemas.microsoft.com/office/drawing/2014/main" id="{801D4679-6352-49C3-AC90-490F48105107}"/>
                </a:ext>
              </a:extLst>
            </p:cNvPr>
            <p:cNvSpPr/>
            <p:nvPr/>
          </p:nvSpPr>
          <p:spPr bwMode="auto">
            <a:xfrm>
              <a:off x="5698585" y="3526012"/>
              <a:ext cx="622300" cy="625475"/>
            </a:xfrm>
            <a:custGeom>
              <a:gdLst>
                <a:gd fmla="*/ 158 w 166" name="T0"/>
                <a:gd fmla="*/ 51 h 166" name="T1"/>
                <a:gd fmla="*/ 144 w 166" name="T2"/>
                <a:gd fmla="*/ 45 h 166" name="T3"/>
                <a:gd fmla="*/ 133 w 166" name="T4"/>
                <a:gd fmla="*/ 55 h 166" name="T5"/>
                <a:gd fmla="*/ 140 w 166" name="T6"/>
                <a:gd fmla="*/ 83 h 166" name="T7"/>
                <a:gd fmla="*/ 83 w 166" name="T8"/>
                <a:gd fmla="*/ 140 h 166" name="T9"/>
                <a:gd fmla="*/ 26 w 166" name="T10"/>
                <a:gd fmla="*/ 83 h 166" name="T11"/>
                <a:gd fmla="*/ 83 w 166" name="T12"/>
                <a:gd fmla="*/ 26 h 166" name="T13"/>
                <a:gd fmla="*/ 112 w 166" name="T14"/>
                <a:gd fmla="*/ 34 h 166" name="T15"/>
                <a:gd fmla="*/ 122 w 166" name="T16"/>
                <a:gd fmla="*/ 24 h 166" name="T17"/>
                <a:gd fmla="*/ 116 w 166" name="T18"/>
                <a:gd fmla="*/ 9 h 166" name="T19"/>
                <a:gd fmla="*/ 115 w 166" name="T20"/>
                <a:gd fmla="*/ 6 h 166" name="T21"/>
                <a:gd fmla="*/ 83 w 166" name="T22"/>
                <a:gd fmla="*/ 0 h 166" name="T23"/>
                <a:gd fmla="*/ 0 w 166" name="T24"/>
                <a:gd fmla="*/ 83 h 166" name="T25"/>
                <a:gd fmla="*/ 83 w 166" name="T26"/>
                <a:gd fmla="*/ 166 h 166" name="T27"/>
                <a:gd fmla="*/ 166 w 166" name="T28"/>
                <a:gd fmla="*/ 83 h 166" name="T29"/>
                <a:gd fmla="*/ 160 w 166" name="T30"/>
                <a:gd fmla="*/ 52 h 166" name="T31"/>
                <a:gd fmla="*/ 158 w 166" name="T32"/>
                <a:gd fmla="*/ 51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31" name="Freeform 50">
              <a:extLst>
                <a:ext uri="{FF2B5EF4-FFF2-40B4-BE49-F238E27FC236}">
                  <a16:creationId xmlns:a16="http://schemas.microsoft.com/office/drawing/2014/main" id="{F3F47C07-3703-4A35-B07A-BAC4057E6A09}"/>
                </a:ext>
              </a:extLst>
            </p:cNvPr>
            <p:cNvSpPr/>
            <p:nvPr/>
          </p:nvSpPr>
          <p:spPr bwMode="auto">
            <a:xfrm>
              <a:off x="5993860" y="3432349"/>
              <a:ext cx="425450" cy="425450"/>
            </a:xfrm>
            <a:custGeom>
              <a:gdLst>
                <a:gd fmla="*/ 97 w 113" name="T0"/>
                <a:gd fmla="*/ 16 h 113" name="T1"/>
                <a:gd fmla="*/ 88 w 113" name="T2"/>
                <a:gd fmla="*/ 16 h 113" name="T3"/>
                <a:gd fmla="*/ 84 w 113" name="T4"/>
                <a:gd fmla="*/ 20 h 113" name="T5"/>
                <a:gd fmla="*/ 75 w 113" name="T6"/>
                <a:gd fmla="*/ 0 h 113" name="T7"/>
                <a:gd fmla="*/ 45 w 113" name="T8"/>
                <a:gd fmla="*/ 31 h 113" name="T9"/>
                <a:gd fmla="*/ 53 w 113" name="T10"/>
                <a:gd fmla="*/ 51 h 113" name="T11"/>
                <a:gd fmla="*/ 2 w 113" name="T12"/>
                <a:gd fmla="*/ 102 h 113" name="T13"/>
                <a:gd fmla="*/ 2 w 113" name="T14"/>
                <a:gd fmla="*/ 111 h 113" name="T15"/>
                <a:gd fmla="*/ 11 w 113" name="T16"/>
                <a:gd fmla="*/ 111 h 113" name="T17"/>
                <a:gd fmla="*/ 63 w 113" name="T18"/>
                <a:gd fmla="*/ 60 h 113" name="T19"/>
                <a:gd fmla="*/ 82 w 113" name="T20"/>
                <a:gd fmla="*/ 68 h 113" name="T21"/>
                <a:gd fmla="*/ 113 w 113" name="T22"/>
                <a:gd fmla="*/ 38 h 113" name="T23"/>
                <a:gd fmla="*/ 93 w 113" name="T24"/>
                <a:gd fmla="*/ 29 h 113" name="T25"/>
                <a:gd fmla="*/ 97 w 113" name="T26"/>
                <a:gd fmla="*/ 25 h 113" name="T27"/>
                <a:gd fmla="*/ 97 w 113" name="T28"/>
                <a:gd fmla="*/ 16 h 1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 w="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32" name="Freeform 51">
              <a:extLst>
                <a:ext uri="{FF2B5EF4-FFF2-40B4-BE49-F238E27FC236}">
                  <a16:creationId xmlns:a16="http://schemas.microsoft.com/office/drawing/2014/main" id="{94CC12C0-2358-439A-A9B6-6F0D3B02D5BC}"/>
                </a:ext>
              </a:extLst>
            </p:cNvPr>
            <p:cNvSpPr/>
            <p:nvPr/>
          </p:nvSpPr>
          <p:spPr bwMode="auto">
            <a:xfrm>
              <a:off x="5855748" y="3684762"/>
              <a:ext cx="307975" cy="307975"/>
            </a:xfrm>
            <a:custGeom>
              <a:gdLst>
                <a:gd fmla="*/ 55 w 82" name="T0"/>
                <a:gd fmla="*/ 50 h 82" name="T1"/>
                <a:gd fmla="*/ 33 w 82" name="T2"/>
                <a:gd fmla="*/ 50 h 82" name="T3"/>
                <a:gd fmla="*/ 33 w 82" name="T4"/>
                <a:gd fmla="*/ 28 h 82" name="T5"/>
                <a:gd fmla="*/ 58 w 82" name="T6"/>
                <a:gd fmla="*/ 4 h 82" name="T7"/>
                <a:gd fmla="*/ 41 w 82" name="T8"/>
                <a:gd fmla="*/ 0 h 82" name="T9"/>
                <a:gd fmla="*/ 0 w 82" name="T10"/>
                <a:gd fmla="*/ 41 h 82" name="T11"/>
                <a:gd fmla="*/ 41 w 82" name="T12"/>
                <a:gd fmla="*/ 82 h 82" name="T13"/>
                <a:gd fmla="*/ 82 w 82" name="T14"/>
                <a:gd fmla="*/ 41 h 82" name="T15"/>
                <a:gd fmla="*/ 79 w 82" name="T16"/>
                <a:gd fmla="*/ 26 h 82" name="T17"/>
                <a:gd fmla="*/ 55 w 82" name="T18"/>
                <a:gd fmla="*/ 50 h 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2" w="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grpSp>
      <p:sp>
        <p:nvSpPr>
          <p:cNvPr id="33" name="TextBox 16">
            <a:extLst>
              <a:ext uri="{FF2B5EF4-FFF2-40B4-BE49-F238E27FC236}">
                <a16:creationId xmlns:a16="http://schemas.microsoft.com/office/drawing/2014/main" id="{770F5C1D-AB9C-4918-914F-225D0E97D7AB}"/>
              </a:ext>
            </a:extLst>
          </p:cNvPr>
          <p:cNvSpPr txBox="1"/>
          <p:nvPr/>
        </p:nvSpPr>
        <p:spPr>
          <a:xfrm>
            <a:off x="1524952" y="2206681"/>
            <a:ext cx="2637706" cy="1335978"/>
          </a:xfrm>
          <a:prstGeom prst="rect">
            <a:avLst/>
          </a:prstGeom>
          <a:noFill/>
        </p:spPr>
        <p:txBody>
          <a:bodyPr bIns="50769" lIns="101541" rIns="101541" rtlCol="0" tIns="50769" wrap="square">
            <a:spAutoFit/>
          </a:bodyPr>
          <a:lstStyle/>
          <a:p>
            <a:pPr>
              <a:lnSpc>
                <a:spcPct val="150000"/>
              </a:lnSpc>
            </a:pPr>
            <a:r>
              <a:rPr altLang="en-US" lang="zh-CN">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在此输入相关文字，输入您的文字内容输入您的文字内容</a:t>
            </a:r>
          </a:p>
        </p:txBody>
      </p:sp>
      <p:sp>
        <p:nvSpPr>
          <p:cNvPr id="34" name="MH_Text_1">
            <a:extLst>
              <a:ext uri="{FF2B5EF4-FFF2-40B4-BE49-F238E27FC236}">
                <a16:creationId xmlns:a16="http://schemas.microsoft.com/office/drawing/2014/main" id="{0722E8B2-ED92-4382-9916-E7D0A4ADC3E7}"/>
              </a:ext>
            </a:extLst>
          </p:cNvPr>
          <p:cNvSpPr/>
          <p:nvPr>
            <p:custDataLst>
              <p:tags r:id="rId2"/>
            </p:custDataLst>
          </p:nvPr>
        </p:nvSpPr>
        <p:spPr>
          <a:xfrm>
            <a:off x="1614053" y="1772125"/>
            <a:ext cx="2459503" cy="29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532" rIns="133532" rtlCol="0" tIns="0" wrap="square">
            <a:noAutofit/>
          </a:bodyPr>
          <a:lstStyle/>
          <a:p>
            <a:pPr>
              <a:lnSpc>
                <a:spcPct val="120000"/>
              </a:lnSpc>
              <a:buClr>
                <a:srgbClr val="C00000"/>
              </a:buClr>
            </a:pPr>
            <a:r>
              <a:rPr altLang="en-US" b="1" lang="zh-CN" sz="2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输入标题</a:t>
            </a:r>
          </a:p>
        </p:txBody>
      </p:sp>
      <p:sp>
        <p:nvSpPr>
          <p:cNvPr id="35" name="TextBox 16">
            <a:extLst>
              <a:ext uri="{FF2B5EF4-FFF2-40B4-BE49-F238E27FC236}">
                <a16:creationId xmlns:a16="http://schemas.microsoft.com/office/drawing/2014/main" id="{788C95BE-745A-490D-95F4-CDDB567B85BB}"/>
              </a:ext>
            </a:extLst>
          </p:cNvPr>
          <p:cNvSpPr txBox="1"/>
          <p:nvPr/>
        </p:nvSpPr>
        <p:spPr>
          <a:xfrm>
            <a:off x="1536647" y="4608559"/>
            <a:ext cx="2637706" cy="1335978"/>
          </a:xfrm>
          <a:prstGeom prst="rect">
            <a:avLst/>
          </a:prstGeom>
          <a:noFill/>
        </p:spPr>
        <p:txBody>
          <a:bodyPr bIns="50769" lIns="101541" rIns="101541" rtlCol="0" tIns="50769" wrap="square">
            <a:spAutoFit/>
          </a:bodyPr>
          <a:lstStyle/>
          <a:p>
            <a:pPr>
              <a:lnSpc>
                <a:spcPct val="150000"/>
              </a:lnSpc>
            </a:pPr>
            <a:r>
              <a:rPr altLang="en-US" lang="zh-CN">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在此输入相关文字，输入您的文字内容输入您的文字内容</a:t>
            </a:r>
          </a:p>
        </p:txBody>
      </p:sp>
      <p:sp>
        <p:nvSpPr>
          <p:cNvPr id="36" name="MH_Text_1">
            <a:extLst>
              <a:ext uri="{FF2B5EF4-FFF2-40B4-BE49-F238E27FC236}">
                <a16:creationId xmlns:a16="http://schemas.microsoft.com/office/drawing/2014/main" id="{D70296AE-178C-497A-A68A-4F303A2CECF5}"/>
              </a:ext>
            </a:extLst>
          </p:cNvPr>
          <p:cNvSpPr/>
          <p:nvPr>
            <p:custDataLst>
              <p:tags r:id="rId3"/>
            </p:custDataLst>
          </p:nvPr>
        </p:nvSpPr>
        <p:spPr>
          <a:xfrm>
            <a:off x="1625748" y="4174003"/>
            <a:ext cx="2459503" cy="29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532" rIns="133532" rtlCol="0" tIns="0" wrap="square">
            <a:noAutofit/>
          </a:bodyPr>
          <a:lstStyle/>
          <a:p>
            <a:pPr>
              <a:lnSpc>
                <a:spcPct val="120000"/>
              </a:lnSpc>
              <a:buClr>
                <a:srgbClr val="C00000"/>
              </a:buClr>
            </a:pPr>
            <a:r>
              <a:rPr altLang="en-US" b="1" lang="zh-CN" sz="2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输入标题</a:t>
            </a:r>
          </a:p>
        </p:txBody>
      </p:sp>
      <p:sp>
        <p:nvSpPr>
          <p:cNvPr id="37" name="TextBox 16">
            <a:extLst>
              <a:ext uri="{FF2B5EF4-FFF2-40B4-BE49-F238E27FC236}">
                <a16:creationId xmlns:a16="http://schemas.microsoft.com/office/drawing/2014/main" id="{68FF67D7-96C3-4454-852D-28D851F93DA6}"/>
              </a:ext>
            </a:extLst>
          </p:cNvPr>
          <p:cNvSpPr txBox="1"/>
          <p:nvPr/>
        </p:nvSpPr>
        <p:spPr>
          <a:xfrm>
            <a:off x="8495917" y="2233453"/>
            <a:ext cx="2637706" cy="1335978"/>
          </a:xfrm>
          <a:prstGeom prst="rect">
            <a:avLst/>
          </a:prstGeom>
          <a:noFill/>
        </p:spPr>
        <p:txBody>
          <a:bodyPr bIns="50769" lIns="101541" rIns="101541" rtlCol="0" tIns="50769" wrap="square">
            <a:spAutoFit/>
          </a:bodyPr>
          <a:lstStyle/>
          <a:p>
            <a:pPr>
              <a:lnSpc>
                <a:spcPct val="150000"/>
              </a:lnSpc>
            </a:pPr>
            <a:r>
              <a:rPr altLang="en-US" lang="zh-CN">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在此输入相关文字，输入您的文字内容输入您的文字内容</a:t>
            </a:r>
          </a:p>
        </p:txBody>
      </p:sp>
      <p:sp>
        <p:nvSpPr>
          <p:cNvPr id="38" name="MH_Text_1">
            <a:extLst>
              <a:ext uri="{FF2B5EF4-FFF2-40B4-BE49-F238E27FC236}">
                <a16:creationId xmlns:a16="http://schemas.microsoft.com/office/drawing/2014/main" id="{92049E7D-DFD4-43C7-BE31-3214BD940DBC}"/>
              </a:ext>
            </a:extLst>
          </p:cNvPr>
          <p:cNvSpPr/>
          <p:nvPr>
            <p:custDataLst>
              <p:tags r:id="rId4"/>
            </p:custDataLst>
          </p:nvPr>
        </p:nvSpPr>
        <p:spPr>
          <a:xfrm>
            <a:off x="8585018" y="1798897"/>
            <a:ext cx="2459503" cy="29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532" rIns="133532" rtlCol="0" tIns="0" wrap="square">
            <a:noAutofit/>
          </a:bodyPr>
          <a:lstStyle/>
          <a:p>
            <a:pPr>
              <a:lnSpc>
                <a:spcPct val="120000"/>
              </a:lnSpc>
              <a:buClr>
                <a:srgbClr val="C00000"/>
              </a:buClr>
            </a:pPr>
            <a:r>
              <a:rPr altLang="en-US" b="1" lang="zh-CN" sz="2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输入标题</a:t>
            </a:r>
          </a:p>
        </p:txBody>
      </p:sp>
      <p:sp>
        <p:nvSpPr>
          <p:cNvPr id="39" name="TextBox 16">
            <a:extLst>
              <a:ext uri="{FF2B5EF4-FFF2-40B4-BE49-F238E27FC236}">
                <a16:creationId xmlns:a16="http://schemas.microsoft.com/office/drawing/2014/main" id="{FE0B6DA2-0CDC-4DD0-8E1F-8CF444D34B22}"/>
              </a:ext>
            </a:extLst>
          </p:cNvPr>
          <p:cNvSpPr txBox="1"/>
          <p:nvPr/>
        </p:nvSpPr>
        <p:spPr>
          <a:xfrm>
            <a:off x="8507612" y="4635331"/>
            <a:ext cx="2637706" cy="1335978"/>
          </a:xfrm>
          <a:prstGeom prst="rect">
            <a:avLst/>
          </a:prstGeom>
          <a:noFill/>
        </p:spPr>
        <p:txBody>
          <a:bodyPr bIns="50769" lIns="101541" rIns="101541" rtlCol="0" tIns="50769" wrap="square">
            <a:spAutoFit/>
          </a:bodyPr>
          <a:lstStyle/>
          <a:p>
            <a:pPr>
              <a:lnSpc>
                <a:spcPct val="150000"/>
              </a:lnSpc>
            </a:pPr>
            <a:r>
              <a:rPr altLang="en-US" lang="zh-CN">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在此输入相关文字，输入您的文字内容输入您的文字内容</a:t>
            </a:r>
          </a:p>
        </p:txBody>
      </p:sp>
      <p:sp>
        <p:nvSpPr>
          <p:cNvPr id="40" name="MH_Text_1">
            <a:extLst>
              <a:ext uri="{FF2B5EF4-FFF2-40B4-BE49-F238E27FC236}">
                <a16:creationId xmlns:a16="http://schemas.microsoft.com/office/drawing/2014/main" id="{4B8923B0-67C8-4B2C-AE22-514F14CD7325}"/>
              </a:ext>
            </a:extLst>
          </p:cNvPr>
          <p:cNvSpPr/>
          <p:nvPr>
            <p:custDataLst>
              <p:tags r:id="rId5"/>
            </p:custDataLst>
          </p:nvPr>
        </p:nvSpPr>
        <p:spPr>
          <a:xfrm>
            <a:off x="8596713" y="4200775"/>
            <a:ext cx="2459503" cy="29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532" rIns="133532" rtlCol="0" tIns="0" wrap="square">
            <a:noAutofit/>
          </a:bodyPr>
          <a:lstStyle/>
          <a:p>
            <a:pPr>
              <a:lnSpc>
                <a:spcPct val="120000"/>
              </a:lnSpc>
              <a:buClr>
                <a:srgbClr val="C00000"/>
              </a:buClr>
            </a:pPr>
            <a:r>
              <a:rPr altLang="en-US" b="1" lang="zh-CN" sz="2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charset="-122" panose="020b0503020204020204" pitchFamily="34" typeface="微软雅黑"/>
              </a:rPr>
              <a:t>输入标题</a:t>
            </a:r>
          </a:p>
        </p:txBody>
      </p:sp>
    </p:spTree>
    <p:extLst>
      <p:ext uri="{BB962C8B-B14F-4D97-AF65-F5344CB8AC3E}">
        <p14:creationId val="3178738797"/>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53" presetSubtype="0">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p:cTn dur="500" fill="hold" id="19"/>
                                        <p:tgtEl>
                                          <p:spTgt spid="29"/>
                                        </p:tgtEl>
                                        <p:attrNameLst>
                                          <p:attrName>ppt_w</p:attrName>
                                        </p:attrNameLst>
                                      </p:cBhvr>
                                      <p:tavLst>
                                        <p:tav tm="0">
                                          <p:val>
                                            <p:fltVal val="0"/>
                                          </p:val>
                                        </p:tav>
                                        <p:tav tm="100000">
                                          <p:val>
                                            <p:strVal val="#ppt_w"/>
                                          </p:val>
                                        </p:tav>
                                      </p:tavLst>
                                    </p:anim>
                                    <p:anim calcmode="lin" valueType="num">
                                      <p:cBhvr>
                                        <p:cTn dur="500" fill="hold" id="20"/>
                                        <p:tgtEl>
                                          <p:spTgt spid="29"/>
                                        </p:tgtEl>
                                        <p:attrNameLst>
                                          <p:attrName>ppt_h</p:attrName>
                                        </p:attrNameLst>
                                      </p:cBhvr>
                                      <p:tavLst>
                                        <p:tav tm="0">
                                          <p:val>
                                            <p:fltVal val="0"/>
                                          </p:val>
                                        </p:tav>
                                        <p:tav tm="100000">
                                          <p:val>
                                            <p:strVal val="#ppt_h"/>
                                          </p:val>
                                        </p:tav>
                                      </p:tavLst>
                                    </p:anim>
                                    <p:animEffect filter="fade" transition="in">
                                      <p:cBhvr>
                                        <p:cTn dur="500" id="21"/>
                                        <p:tgtEl>
                                          <p:spTgt spid="29"/>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p:cTn dur="500" fill="hold" id="25"/>
                                        <p:tgtEl>
                                          <p:spTgt spid="21"/>
                                        </p:tgtEl>
                                        <p:attrNameLst>
                                          <p:attrName>ppt_w</p:attrName>
                                        </p:attrNameLst>
                                      </p:cBhvr>
                                      <p:tavLst>
                                        <p:tav tm="0">
                                          <p:val>
                                            <p:fltVal val="0"/>
                                          </p:val>
                                        </p:tav>
                                        <p:tav tm="100000">
                                          <p:val>
                                            <p:strVal val="#ppt_w"/>
                                          </p:val>
                                        </p:tav>
                                      </p:tavLst>
                                    </p:anim>
                                    <p:anim calcmode="lin" valueType="num">
                                      <p:cBhvr>
                                        <p:cTn dur="500" fill="hold" id="26"/>
                                        <p:tgtEl>
                                          <p:spTgt spid="21"/>
                                        </p:tgtEl>
                                        <p:attrNameLst>
                                          <p:attrName>ppt_h</p:attrName>
                                        </p:attrNameLst>
                                      </p:cBhvr>
                                      <p:tavLst>
                                        <p:tav tm="0">
                                          <p:val>
                                            <p:fltVal val="0"/>
                                          </p:val>
                                        </p:tav>
                                        <p:tav tm="100000">
                                          <p:val>
                                            <p:strVal val="#ppt_h"/>
                                          </p:val>
                                        </p:tav>
                                      </p:tavLst>
                                    </p:anim>
                                    <p:animEffect filter="fade" transition="in">
                                      <p:cBhvr>
                                        <p:cTn dur="500" id="27"/>
                                        <p:tgtEl>
                                          <p:spTgt spid="21"/>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par>
                          <p:cTn fill="hold" id="34" nodeType="afterGroup">
                            <p:stCondLst>
                              <p:cond delay="3500"/>
                            </p:stCondLst>
                            <p:childTnLst>
                              <p:par>
                                <p:cTn fill="hold" id="35" nodeType="afterEffect" presetClass="entr" presetID="53" presetSubtype="0">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p:cTn dur="500" fill="hold" id="37"/>
                                        <p:tgtEl>
                                          <p:spTgt spid="25"/>
                                        </p:tgtEl>
                                        <p:attrNameLst>
                                          <p:attrName>ppt_w</p:attrName>
                                        </p:attrNameLst>
                                      </p:cBhvr>
                                      <p:tavLst>
                                        <p:tav tm="0">
                                          <p:val>
                                            <p:fltVal val="0"/>
                                          </p:val>
                                        </p:tav>
                                        <p:tav tm="100000">
                                          <p:val>
                                            <p:strVal val="#ppt_w"/>
                                          </p:val>
                                        </p:tav>
                                      </p:tavLst>
                                    </p:anim>
                                    <p:anim calcmode="lin" valueType="num">
                                      <p:cBhvr>
                                        <p:cTn dur="500" fill="hold" id="38"/>
                                        <p:tgtEl>
                                          <p:spTgt spid="25"/>
                                        </p:tgtEl>
                                        <p:attrNameLst>
                                          <p:attrName>ppt_h</p:attrName>
                                        </p:attrNameLst>
                                      </p:cBhvr>
                                      <p:tavLst>
                                        <p:tav tm="0">
                                          <p:val>
                                            <p:fltVal val="0"/>
                                          </p:val>
                                        </p:tav>
                                        <p:tav tm="100000">
                                          <p:val>
                                            <p:strVal val="#ppt_h"/>
                                          </p:val>
                                        </p:tav>
                                      </p:tavLst>
                                    </p:anim>
                                    <p:animEffect filter="fade" transition="in">
                                      <p:cBhvr>
                                        <p:cTn dur="500" id="39"/>
                                        <p:tgtEl>
                                          <p:spTgt spid="25"/>
                                        </p:tgtEl>
                                      </p:cBhvr>
                                    </p:animEffect>
                                  </p:childTnLst>
                                </p:cTn>
                              </p:par>
                            </p:childTnLst>
                          </p:cTn>
                        </p:par>
                        <p:par>
                          <p:cTn fill="hold" id="40" nodeType="afterGroup">
                            <p:stCondLst>
                              <p:cond delay="4000"/>
                            </p:stCondLst>
                            <p:childTnLst>
                              <p:par>
                                <p:cTn fill="hold" grpId="0" id="41" nodeType="afterEffect" presetClass="entr" presetID="52" presetSubtype="0">
                                  <p:stCondLst>
                                    <p:cond delay="0"/>
                                  </p:stCondLst>
                                  <p:childTnLst>
                                    <p:set>
                                      <p:cBhvr>
                                        <p:cTn dur="1" fill="hold" id="42">
                                          <p:stCondLst>
                                            <p:cond delay="0"/>
                                          </p:stCondLst>
                                        </p:cTn>
                                        <p:tgtEl>
                                          <p:spTgt spid="33"/>
                                        </p:tgtEl>
                                        <p:attrNameLst>
                                          <p:attrName>style.visibility</p:attrName>
                                        </p:attrNameLst>
                                      </p:cBhvr>
                                      <p:to>
                                        <p:strVal val="visible"/>
                                      </p:to>
                                    </p:set>
                                    <p:animScale>
                                      <p:cBhvr>
                                        <p:cTn decel="50000" dur="1500" fill="hold" id="43">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44">
                                          <p:stCondLst>
                                            <p:cond delay="0"/>
                                          </p:stCondLst>
                                        </p:cTn>
                                        <p:tgtEl>
                                          <p:spTgt spid="33"/>
                                        </p:tgtEl>
                                        <p:attrNameLst>
                                          <p:attrName>ppt_x</p:attrName>
                                          <p:attrName>ppt_y</p:attrName>
                                        </p:attrNameLst>
                                      </p:cBhvr>
                                    </p:animMotion>
                                    <p:animEffect filter="fade" transition="in">
                                      <p:cBhvr>
                                        <p:cTn dur="1500" id="45"/>
                                        <p:tgtEl>
                                          <p:spTgt spid="33"/>
                                        </p:tgtEl>
                                      </p:cBhvr>
                                    </p:animEffect>
                                  </p:childTnLst>
                                </p:cTn>
                              </p:par>
                            </p:childTnLst>
                          </p:cTn>
                        </p:par>
                        <p:par>
                          <p:cTn fill="hold" id="46" nodeType="afterGroup">
                            <p:stCondLst>
                              <p:cond delay="5500"/>
                            </p:stCondLst>
                            <p:childTnLst>
                              <p:par>
                                <p:cTn fill="hold" grpId="0" id="47" nodeType="afterEffect" presetClass="entr" presetID="47" presetSubtype="0">
                                  <p:stCondLst>
                                    <p:cond delay="0"/>
                                  </p:stCondLst>
                                  <p:childTnLst>
                                    <p:set>
                                      <p:cBhvr>
                                        <p:cTn dur="1" fill="hold" id="48">
                                          <p:stCondLst>
                                            <p:cond delay="0"/>
                                          </p:stCondLst>
                                        </p:cTn>
                                        <p:tgtEl>
                                          <p:spTgt spid="34"/>
                                        </p:tgtEl>
                                        <p:attrNameLst>
                                          <p:attrName>style.visibility</p:attrName>
                                        </p:attrNameLst>
                                      </p:cBhvr>
                                      <p:to>
                                        <p:strVal val="visible"/>
                                      </p:to>
                                    </p:set>
                                    <p:animEffect filter="fade" transition="in">
                                      <p:cBhvr>
                                        <p:cTn dur="1000" id="49"/>
                                        <p:tgtEl>
                                          <p:spTgt spid="34"/>
                                        </p:tgtEl>
                                      </p:cBhvr>
                                    </p:animEffect>
                                    <p:anim calcmode="lin" valueType="num">
                                      <p:cBhvr>
                                        <p:cTn dur="1000" fill="hold" id="50"/>
                                        <p:tgtEl>
                                          <p:spTgt spid="34"/>
                                        </p:tgtEl>
                                        <p:attrNameLst>
                                          <p:attrName>ppt_x</p:attrName>
                                        </p:attrNameLst>
                                      </p:cBhvr>
                                      <p:tavLst>
                                        <p:tav tm="0">
                                          <p:val>
                                            <p:strVal val="#ppt_x"/>
                                          </p:val>
                                        </p:tav>
                                        <p:tav tm="100000">
                                          <p:val>
                                            <p:strVal val="#ppt_x"/>
                                          </p:val>
                                        </p:tav>
                                      </p:tavLst>
                                    </p:anim>
                                    <p:anim calcmode="lin" valueType="num">
                                      <p:cBhvr>
                                        <p:cTn dur="1000" fill="hold" id="51"/>
                                        <p:tgtEl>
                                          <p:spTgt spid="34"/>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grpId="0" id="53" nodeType="afterEffect" presetClass="entr" presetID="52" presetSubtype="0">
                                  <p:stCondLst>
                                    <p:cond delay="0"/>
                                  </p:stCondLst>
                                  <p:childTnLst>
                                    <p:set>
                                      <p:cBhvr>
                                        <p:cTn dur="1" fill="hold" id="54">
                                          <p:stCondLst>
                                            <p:cond delay="0"/>
                                          </p:stCondLst>
                                        </p:cTn>
                                        <p:tgtEl>
                                          <p:spTgt spid="35"/>
                                        </p:tgtEl>
                                        <p:attrNameLst>
                                          <p:attrName>style.visibility</p:attrName>
                                        </p:attrNameLst>
                                      </p:cBhvr>
                                      <p:to>
                                        <p:strVal val="visible"/>
                                      </p:to>
                                    </p:set>
                                    <p:animScale>
                                      <p:cBhvr>
                                        <p:cTn decel="50000" dur="1500" fill="hold" id="55">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56">
                                          <p:stCondLst>
                                            <p:cond delay="0"/>
                                          </p:stCondLst>
                                        </p:cTn>
                                        <p:tgtEl>
                                          <p:spTgt spid="35"/>
                                        </p:tgtEl>
                                        <p:attrNameLst>
                                          <p:attrName>ppt_x</p:attrName>
                                          <p:attrName>ppt_y</p:attrName>
                                        </p:attrNameLst>
                                      </p:cBhvr>
                                    </p:animMotion>
                                    <p:animEffect filter="fade" transition="in">
                                      <p:cBhvr>
                                        <p:cTn dur="1500" id="57"/>
                                        <p:tgtEl>
                                          <p:spTgt spid="35"/>
                                        </p:tgtEl>
                                      </p:cBhvr>
                                    </p:animEffect>
                                  </p:childTnLst>
                                </p:cTn>
                              </p:par>
                            </p:childTnLst>
                          </p:cTn>
                        </p:par>
                        <p:par>
                          <p:cTn fill="hold" id="58" nodeType="afterGroup">
                            <p:stCondLst>
                              <p:cond delay="8000"/>
                            </p:stCondLst>
                            <p:childTnLst>
                              <p:par>
                                <p:cTn fill="hold" grpId="0" id="59" nodeType="afterEffect" presetClass="entr" presetID="47"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1000" id="61"/>
                                        <p:tgtEl>
                                          <p:spTgt spid="36"/>
                                        </p:tgtEl>
                                      </p:cBhvr>
                                    </p:animEffect>
                                    <p:anim calcmode="lin" valueType="num">
                                      <p:cBhvr>
                                        <p:cTn dur="1000" fill="hold" id="62"/>
                                        <p:tgtEl>
                                          <p:spTgt spid="36"/>
                                        </p:tgtEl>
                                        <p:attrNameLst>
                                          <p:attrName>ppt_x</p:attrName>
                                        </p:attrNameLst>
                                      </p:cBhvr>
                                      <p:tavLst>
                                        <p:tav tm="0">
                                          <p:val>
                                            <p:strVal val="#ppt_x"/>
                                          </p:val>
                                        </p:tav>
                                        <p:tav tm="100000">
                                          <p:val>
                                            <p:strVal val="#ppt_x"/>
                                          </p:val>
                                        </p:tav>
                                      </p:tavLst>
                                    </p:anim>
                                    <p:anim calcmode="lin" valueType="num">
                                      <p:cBhvr>
                                        <p:cTn dur="1000" fill="hold" id="63"/>
                                        <p:tgtEl>
                                          <p:spTgt spid="3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9000"/>
                            </p:stCondLst>
                            <p:childTnLst>
                              <p:par>
                                <p:cTn fill="hold" grpId="0" id="65" nodeType="afterEffect" presetClass="entr" presetID="52" presetSubtype="0">
                                  <p:stCondLst>
                                    <p:cond delay="0"/>
                                  </p:stCondLst>
                                  <p:childTnLst>
                                    <p:set>
                                      <p:cBhvr>
                                        <p:cTn dur="1" fill="hold" id="66">
                                          <p:stCondLst>
                                            <p:cond delay="0"/>
                                          </p:stCondLst>
                                        </p:cTn>
                                        <p:tgtEl>
                                          <p:spTgt spid="37"/>
                                        </p:tgtEl>
                                        <p:attrNameLst>
                                          <p:attrName>style.visibility</p:attrName>
                                        </p:attrNameLst>
                                      </p:cBhvr>
                                      <p:to>
                                        <p:strVal val="visible"/>
                                      </p:to>
                                    </p:set>
                                    <p:animScale>
                                      <p:cBhvr>
                                        <p:cTn decel="50000" dur="1500" fill="hold" id="67">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68">
                                          <p:stCondLst>
                                            <p:cond delay="0"/>
                                          </p:stCondLst>
                                        </p:cTn>
                                        <p:tgtEl>
                                          <p:spTgt spid="37"/>
                                        </p:tgtEl>
                                        <p:attrNameLst>
                                          <p:attrName>ppt_x</p:attrName>
                                          <p:attrName>ppt_y</p:attrName>
                                        </p:attrNameLst>
                                      </p:cBhvr>
                                    </p:animMotion>
                                    <p:animEffect filter="fade" transition="in">
                                      <p:cBhvr>
                                        <p:cTn dur="1500" id="69"/>
                                        <p:tgtEl>
                                          <p:spTgt spid="37"/>
                                        </p:tgtEl>
                                      </p:cBhvr>
                                    </p:animEffect>
                                  </p:childTnLst>
                                </p:cTn>
                              </p:par>
                            </p:childTnLst>
                          </p:cTn>
                        </p:par>
                        <p:par>
                          <p:cTn fill="hold" id="70" nodeType="afterGroup">
                            <p:stCondLst>
                              <p:cond delay="10500"/>
                            </p:stCondLst>
                            <p:childTnLst>
                              <p:par>
                                <p:cTn fill="hold" grpId="0" id="71" nodeType="afterEffect" presetClass="entr" presetID="47" presetSubtype="0">
                                  <p:stCondLst>
                                    <p:cond delay="0"/>
                                  </p:stCondLst>
                                  <p:childTnLst>
                                    <p:set>
                                      <p:cBhvr>
                                        <p:cTn dur="1" fill="hold" id="72">
                                          <p:stCondLst>
                                            <p:cond delay="0"/>
                                          </p:stCondLst>
                                        </p:cTn>
                                        <p:tgtEl>
                                          <p:spTgt spid="38"/>
                                        </p:tgtEl>
                                        <p:attrNameLst>
                                          <p:attrName>style.visibility</p:attrName>
                                        </p:attrNameLst>
                                      </p:cBhvr>
                                      <p:to>
                                        <p:strVal val="visible"/>
                                      </p:to>
                                    </p:set>
                                    <p:animEffect filter="fade" transition="in">
                                      <p:cBhvr>
                                        <p:cTn dur="1000" id="73"/>
                                        <p:tgtEl>
                                          <p:spTgt spid="38"/>
                                        </p:tgtEl>
                                      </p:cBhvr>
                                    </p:animEffect>
                                    <p:anim calcmode="lin" valueType="num">
                                      <p:cBhvr>
                                        <p:cTn dur="1000" fill="hold" id="74"/>
                                        <p:tgtEl>
                                          <p:spTgt spid="38"/>
                                        </p:tgtEl>
                                        <p:attrNameLst>
                                          <p:attrName>ppt_x</p:attrName>
                                        </p:attrNameLst>
                                      </p:cBhvr>
                                      <p:tavLst>
                                        <p:tav tm="0">
                                          <p:val>
                                            <p:strVal val="#ppt_x"/>
                                          </p:val>
                                        </p:tav>
                                        <p:tav tm="100000">
                                          <p:val>
                                            <p:strVal val="#ppt_x"/>
                                          </p:val>
                                        </p:tav>
                                      </p:tavLst>
                                    </p:anim>
                                    <p:anim calcmode="lin" valueType="num">
                                      <p:cBhvr>
                                        <p:cTn dur="1000" fill="hold" id="75"/>
                                        <p:tgtEl>
                                          <p:spTgt spid="38"/>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1500"/>
                            </p:stCondLst>
                            <p:childTnLst>
                              <p:par>
                                <p:cTn fill="hold" grpId="0" id="77" nodeType="afterEffect" presetClass="entr" presetID="52" presetSubtype="0">
                                  <p:stCondLst>
                                    <p:cond delay="0"/>
                                  </p:stCondLst>
                                  <p:childTnLst>
                                    <p:set>
                                      <p:cBhvr>
                                        <p:cTn dur="1" fill="hold" id="78">
                                          <p:stCondLst>
                                            <p:cond delay="0"/>
                                          </p:stCondLst>
                                        </p:cTn>
                                        <p:tgtEl>
                                          <p:spTgt spid="39"/>
                                        </p:tgtEl>
                                        <p:attrNameLst>
                                          <p:attrName>style.visibility</p:attrName>
                                        </p:attrNameLst>
                                      </p:cBhvr>
                                      <p:to>
                                        <p:strVal val="visible"/>
                                      </p:to>
                                    </p:set>
                                    <p:animScale>
                                      <p:cBhvr>
                                        <p:cTn decel="50000" dur="1500" fill="hold" id="79">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80">
                                          <p:stCondLst>
                                            <p:cond delay="0"/>
                                          </p:stCondLst>
                                        </p:cTn>
                                        <p:tgtEl>
                                          <p:spTgt spid="39"/>
                                        </p:tgtEl>
                                        <p:attrNameLst>
                                          <p:attrName>ppt_x</p:attrName>
                                          <p:attrName>ppt_y</p:attrName>
                                        </p:attrNameLst>
                                      </p:cBhvr>
                                    </p:animMotion>
                                    <p:animEffect filter="fade" transition="in">
                                      <p:cBhvr>
                                        <p:cTn dur="1500" id="81"/>
                                        <p:tgtEl>
                                          <p:spTgt spid="39"/>
                                        </p:tgtEl>
                                      </p:cBhvr>
                                    </p:animEffect>
                                  </p:childTnLst>
                                </p:cTn>
                              </p:par>
                            </p:childTnLst>
                          </p:cTn>
                        </p:par>
                        <p:par>
                          <p:cTn fill="hold" id="82" nodeType="afterGroup">
                            <p:stCondLst>
                              <p:cond delay="13000"/>
                            </p:stCondLst>
                            <p:childTnLst>
                              <p:par>
                                <p:cTn fill="hold" grpId="0" id="83" nodeType="afterEffect" presetClass="entr" presetID="47" presetSubtype="0">
                                  <p:stCondLst>
                                    <p:cond delay="0"/>
                                  </p:stCondLst>
                                  <p:childTnLst>
                                    <p:set>
                                      <p:cBhvr>
                                        <p:cTn dur="1" fill="hold" id="84">
                                          <p:stCondLst>
                                            <p:cond delay="0"/>
                                          </p:stCondLst>
                                        </p:cTn>
                                        <p:tgtEl>
                                          <p:spTgt spid="40"/>
                                        </p:tgtEl>
                                        <p:attrNameLst>
                                          <p:attrName>style.visibility</p:attrName>
                                        </p:attrNameLst>
                                      </p:cBhvr>
                                      <p:to>
                                        <p:strVal val="visible"/>
                                      </p:to>
                                    </p:set>
                                    <p:animEffect filter="fade" transition="in">
                                      <p:cBhvr>
                                        <p:cTn dur="1000" id="85"/>
                                        <p:tgtEl>
                                          <p:spTgt spid="40"/>
                                        </p:tgtEl>
                                      </p:cBhvr>
                                    </p:animEffect>
                                    <p:anim calcmode="lin" valueType="num">
                                      <p:cBhvr>
                                        <p:cTn dur="1000" fill="hold" id="86"/>
                                        <p:tgtEl>
                                          <p:spTgt spid="40"/>
                                        </p:tgtEl>
                                        <p:attrNameLst>
                                          <p:attrName>ppt_x</p:attrName>
                                        </p:attrNameLst>
                                      </p:cBhvr>
                                      <p:tavLst>
                                        <p:tav tm="0">
                                          <p:val>
                                            <p:strVal val="#ppt_x"/>
                                          </p:val>
                                        </p:tav>
                                        <p:tav tm="100000">
                                          <p:val>
                                            <p:strVal val="#ppt_x"/>
                                          </p:val>
                                        </p:tav>
                                      </p:tavLst>
                                    </p:anim>
                                    <p:anim calcmode="lin" valueType="num">
                                      <p:cBhvr>
                                        <p:cTn dur="1000" fill="hold" id="87"/>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33"/>
      <p:bldP grpId="0" spid="34"/>
      <p:bldP grpId="0" spid="35"/>
      <p:bldP grpId="0" spid="36"/>
      <p:bldP grpId="0" spid="37"/>
      <p:bldP grpId="0" spid="38"/>
      <p:bldP grpId="0" spid="39"/>
      <p:bldP grpId="0" spid="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E83C22C1-41EF-4AE7-BD96-82A66495E5C8}"/>
              </a:ext>
            </a:extLst>
          </p:cNvPr>
          <p:cNvSpPr txBox="1"/>
          <p:nvPr/>
        </p:nvSpPr>
        <p:spPr>
          <a:xfrm>
            <a:off x="1026943" y="1820876"/>
            <a:ext cx="2656496" cy="45720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sz="2400">
                <a:solidFill>
                  <a:schemeClr val="tx1">
                    <a:lumMod val="85000"/>
                    <a:lumOff val="15000"/>
                  </a:schemeClr>
                </a:solidFill>
                <a:latin typeface="+mn-lt"/>
                <a:ea typeface="+mn-ea"/>
                <a:cs typeface="+mn-ea"/>
                <a:sym typeface="+mn-lt"/>
              </a:rPr>
              <a:t>现金流量预算</a:t>
            </a:r>
          </a:p>
        </p:txBody>
      </p:sp>
      <p:sp>
        <p:nvSpPr>
          <p:cNvPr id="10" name="矩形 9">
            <a:extLst>
              <a:ext uri="{FF2B5EF4-FFF2-40B4-BE49-F238E27FC236}">
                <a16:creationId xmlns:a16="http://schemas.microsoft.com/office/drawing/2014/main" id="{58EB0F75-3D4E-48F8-B323-903BED76C432}"/>
              </a:ext>
            </a:extLst>
          </p:cNvPr>
          <p:cNvSpPr/>
          <p:nvPr/>
        </p:nvSpPr>
        <p:spPr>
          <a:xfrm>
            <a:off x="1026943" y="4722192"/>
            <a:ext cx="3796275" cy="1325880"/>
          </a:xfrm>
          <a:prstGeom prst="rect">
            <a:avLst/>
          </a:prstGeom>
        </p:spPr>
        <p:txBody>
          <a:bodyPr wrap="square">
            <a:spAutoFit/>
          </a:bodyPr>
          <a:lstStyle/>
          <a:p>
            <a:pPr>
              <a:lnSpc>
                <a:spcPct val="150000"/>
              </a:lnSpc>
            </a:pPr>
            <a:r>
              <a:rPr altLang="zh-CN" lang="en-US">
                <a:solidFill>
                  <a:schemeClr val="tx1">
                    <a:lumMod val="85000"/>
                    <a:lumOff val="15000"/>
                  </a:schemeClr>
                </a:solidFill>
                <a:cs typeface="+mn-ea"/>
                <a:sym typeface="+mn-lt"/>
              </a:rPr>
              <a:t>1.外汇汇率波动</a:t>
            </a:r>
          </a:p>
          <a:p>
            <a:pPr>
              <a:lnSpc>
                <a:spcPct val="150000"/>
              </a:lnSpc>
            </a:pPr>
            <a:r>
              <a:rPr altLang="zh-CN" lang="en-US">
                <a:solidFill>
                  <a:schemeClr val="tx1">
                    <a:lumMod val="85000"/>
                    <a:lumOff val="15000"/>
                  </a:schemeClr>
                </a:solidFill>
                <a:cs typeface="+mn-ea"/>
                <a:sym typeface="+mn-lt"/>
              </a:rPr>
              <a:t>2.可能会有的高通胀率</a:t>
            </a:r>
          </a:p>
          <a:p>
            <a:pPr>
              <a:lnSpc>
                <a:spcPct val="150000"/>
              </a:lnSpc>
            </a:pPr>
            <a:r>
              <a:rPr altLang="zh-CN" lang="en-US">
                <a:solidFill>
                  <a:schemeClr val="tx1">
                    <a:lumMod val="85000"/>
                    <a:lumOff val="15000"/>
                  </a:schemeClr>
                </a:solidFill>
                <a:cs typeface="+mn-ea"/>
                <a:sym typeface="+mn-lt"/>
              </a:rPr>
              <a:t>3.当地政府政策</a:t>
            </a:r>
          </a:p>
        </p:txBody>
      </p:sp>
      <p:sp>
        <p:nvSpPr>
          <p:cNvPr id="11" name="矩形 10">
            <a:extLst>
              <a:ext uri="{FF2B5EF4-FFF2-40B4-BE49-F238E27FC236}">
                <a16:creationId xmlns:a16="http://schemas.microsoft.com/office/drawing/2014/main" id="{C71FEEB4-ED77-44BD-8433-C7846CF1741A}"/>
              </a:ext>
            </a:extLst>
          </p:cNvPr>
          <p:cNvSpPr/>
          <p:nvPr/>
        </p:nvSpPr>
        <p:spPr>
          <a:xfrm>
            <a:off x="1026943" y="3068728"/>
            <a:ext cx="6096000" cy="914400"/>
          </a:xfrm>
          <a:prstGeom prst="rect">
            <a:avLst/>
          </a:prstGeom>
        </p:spPr>
        <p:txBody>
          <a:bodyPr>
            <a:spAutoFit/>
          </a:bodyPr>
          <a:lstStyle/>
          <a:p>
            <a:pPr>
              <a:lnSpc>
                <a:spcPct val="150000"/>
              </a:lnSpc>
            </a:pPr>
            <a:r>
              <a:rPr altLang="zh-CN" lang="en-US">
                <a:solidFill>
                  <a:schemeClr val="tx1">
                    <a:lumMod val="85000"/>
                    <a:lumOff val="15000"/>
                  </a:schemeClr>
                </a:solidFill>
                <a:cs typeface="+mn-ea"/>
                <a:sym typeface="+mn-lt"/>
              </a:rPr>
              <a:t>1.这个是财务部门的事情，我们先不去管它了。</a:t>
            </a:r>
          </a:p>
          <a:p>
            <a:pPr>
              <a:lnSpc>
                <a:spcPct val="150000"/>
              </a:lnSpc>
            </a:pPr>
            <a:r>
              <a:rPr altLang="zh-CN" lang="en-US">
                <a:solidFill>
                  <a:schemeClr val="tx1">
                    <a:lumMod val="85000"/>
                    <a:lumOff val="15000"/>
                  </a:schemeClr>
                </a:solidFill>
                <a:cs typeface="+mn-ea"/>
                <a:sym typeface="+mn-lt"/>
              </a:rPr>
              <a:t>2.之后基本都是财务部门的事情了。</a:t>
            </a:r>
          </a:p>
        </p:txBody>
      </p:sp>
      <p:sp>
        <p:nvSpPr>
          <p:cNvPr id="12" name="矩形 11">
            <a:extLst>
              <a:ext uri="{FF2B5EF4-FFF2-40B4-BE49-F238E27FC236}">
                <a16:creationId xmlns:a16="http://schemas.microsoft.com/office/drawing/2014/main" id="{5CE0BDA5-0CAD-467F-8F2E-9A90E2705525}"/>
              </a:ext>
            </a:extLst>
          </p:cNvPr>
          <p:cNvSpPr/>
          <p:nvPr/>
        </p:nvSpPr>
        <p:spPr>
          <a:xfrm>
            <a:off x="1026943" y="2634609"/>
            <a:ext cx="5669280" cy="365760"/>
          </a:xfrm>
          <a:prstGeom prst="rect">
            <a:avLst/>
          </a:prstGeom>
        </p:spPr>
        <p:txBody>
          <a:bodyPr wrap="none">
            <a:spAutoFit/>
          </a:bodyPr>
          <a:lstStyle/>
          <a:p>
            <a:r>
              <a:rPr altLang="en-US" b="1" lang="zh-CN">
                <a:solidFill>
                  <a:schemeClr val="tx1">
                    <a:lumMod val="85000"/>
                    <a:lumOff val="15000"/>
                  </a:schemeClr>
                </a:solidFill>
                <a:cs typeface="+mn-ea"/>
                <a:sym typeface="+mn-lt"/>
              </a:rPr>
              <a:t>要完成现金流量预测，需要首先完成资产负债表的预测</a:t>
            </a:r>
          </a:p>
        </p:txBody>
      </p:sp>
      <p:sp>
        <p:nvSpPr>
          <p:cNvPr id="13" name="矩形 12">
            <a:extLst>
              <a:ext uri="{FF2B5EF4-FFF2-40B4-BE49-F238E27FC236}">
                <a16:creationId xmlns:a16="http://schemas.microsoft.com/office/drawing/2014/main" id="{6323EF42-17BB-47EC-AB09-D9128A4D3E05}"/>
              </a:ext>
            </a:extLst>
          </p:cNvPr>
          <p:cNvSpPr/>
          <p:nvPr/>
        </p:nvSpPr>
        <p:spPr>
          <a:xfrm>
            <a:off x="1026943" y="4352861"/>
            <a:ext cx="5039043" cy="365760"/>
          </a:xfrm>
          <a:prstGeom prst="rect">
            <a:avLst/>
          </a:prstGeom>
        </p:spPr>
        <p:txBody>
          <a:bodyPr wrap="none">
            <a:spAutoFit/>
          </a:bodyPr>
          <a:lstStyle/>
          <a:p>
            <a:r>
              <a:rPr altLang="en-US" b="1" lang="zh-CN">
                <a:solidFill>
                  <a:schemeClr val="tx1">
                    <a:lumMod val="85000"/>
                    <a:lumOff val="15000"/>
                  </a:schemeClr>
                </a:solidFill>
                <a:cs typeface="+mn-ea"/>
                <a:sym typeface="+mn-lt"/>
              </a:rPr>
              <a:t>作为跨国公司我们在做预算时面临着特殊的问题:</a:t>
            </a:r>
          </a:p>
        </p:txBody>
      </p:sp>
      <p:sp>
        <p:nvSpPr>
          <p:cNvPr id="14" name="矩形 13">
            <a:extLst>
              <a:ext uri="{FF2B5EF4-FFF2-40B4-BE49-F238E27FC236}">
                <a16:creationId xmlns:a16="http://schemas.microsoft.com/office/drawing/2014/main" id="{33791888-11BB-4B0D-9C8C-A437439D1D30}"/>
              </a:ext>
            </a:extLst>
          </p:cNvPr>
          <p:cNvSpPr/>
          <p:nvPr/>
        </p:nvSpPr>
        <p:spPr>
          <a:xfrm>
            <a:off x="1099513" y="2360477"/>
            <a:ext cx="1770743" cy="6478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pic>
        <p:nvPicPr>
          <p:cNvPr id="3" name="图片 2">
            <a:extLst>
              <a:ext uri="{FF2B5EF4-FFF2-40B4-BE49-F238E27FC236}">
                <a16:creationId xmlns:a16="http://schemas.microsoft.com/office/drawing/2014/main" id="{A08E5B14-C41F-4E2C-BCD5-8A243EB975A9}"/>
              </a:ext>
            </a:extLst>
          </p:cNvPr>
          <p:cNvPicPr>
            <a:picLocks noChangeAspect="1"/>
          </p:cNvPicPr>
          <p:nvPr/>
        </p:nvPicPr>
        <p:blipFill>
          <a:blip r:embed="rId2">
            <a:extLst>
              <a:ext uri="{28A0092B-C50C-407E-A947-70E740481C1C}">
                <a14:useLocalDpi val="0"/>
              </a:ext>
            </a:extLst>
          </a:blip>
          <a:stretch>
            <a:fillRect/>
          </a:stretch>
        </p:blipFill>
        <p:spPr>
          <a:xfrm>
            <a:off x="6985630" y="3271909"/>
            <a:ext cx="4350851" cy="2900567"/>
          </a:xfrm>
          <a:prstGeom prst="rect">
            <a:avLst/>
          </a:prstGeom>
        </p:spPr>
      </p:pic>
    </p:spTree>
    <p:extLst>
      <p:ext uri="{BB962C8B-B14F-4D97-AF65-F5344CB8AC3E}">
        <p14:creationId val="1298105069"/>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14"/>
                                        </p:tgtEl>
                                        <p:attrNameLst>
                                          <p:attrName>style.visibility</p:attrName>
                                        </p:attrNameLst>
                                      </p:cBhvr>
                                      <p:to>
                                        <p:strVal val="visible"/>
                                      </p:to>
                                    </p:set>
                                    <p:animEffect filter="wipe(left)" transition="in">
                                      <p:cBhvr>
                                        <p:cTn dur="500" id="18"/>
                                        <p:tgtEl>
                                          <p:spTgt spid="14"/>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13"/>
                                        </p:tgtEl>
                                        <p:attrNameLst>
                                          <p:attrName>style.visibility</p:attrName>
                                        </p:attrNameLst>
                                      </p:cBhvr>
                                      <p:to>
                                        <p:strVal val="visible"/>
                                      </p:to>
                                    </p:set>
                                    <p:animEffect filter="fade" transition="in">
                                      <p:cBhvr>
                                        <p:cTn dur="1000" id="36"/>
                                        <p:tgtEl>
                                          <p:spTgt spid="13"/>
                                        </p:tgtEl>
                                      </p:cBhvr>
                                    </p:animEffect>
                                    <p:anim calcmode="lin" valueType="num">
                                      <p:cBhvr>
                                        <p:cTn dur="1000" fill="hold" id="37"/>
                                        <p:tgtEl>
                                          <p:spTgt spid="13"/>
                                        </p:tgtEl>
                                        <p:attrNameLst>
                                          <p:attrName>ppt_x</p:attrName>
                                        </p:attrNameLst>
                                      </p:cBhvr>
                                      <p:tavLst>
                                        <p:tav tm="0">
                                          <p:val>
                                            <p:strVal val="#ppt_x"/>
                                          </p:val>
                                        </p:tav>
                                        <p:tav tm="100000">
                                          <p:val>
                                            <p:strVal val="#ppt_x"/>
                                          </p:val>
                                        </p:tav>
                                      </p:tavLst>
                                    </p:anim>
                                    <p:anim calcmode="lin" valueType="num">
                                      <p:cBhvr>
                                        <p:cTn dur="1000" fill="hold" id="38"/>
                                        <p:tgtEl>
                                          <p:spTgt spid="1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000"/>
                            </p:stCondLst>
                            <p:childTnLst>
                              <p:par>
                                <p:cTn fill="hold" grpId="0" id="40" nodeType="after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10" presetSubtype="0">
                                  <p:stCondLst>
                                    <p:cond delay="0"/>
                                  </p:stCondLst>
                                  <p:childTnLst>
                                    <p:set>
                                      <p:cBhvr>
                                        <p:cTn dur="1" fill="hold" id="48">
                                          <p:stCondLst>
                                            <p:cond delay="0"/>
                                          </p:stCondLst>
                                        </p:cTn>
                                        <p:tgtEl>
                                          <p:spTgt spid="3"/>
                                        </p:tgtEl>
                                        <p:attrNameLst>
                                          <p:attrName>style.visibility</p:attrName>
                                        </p:attrNameLst>
                                      </p:cBhvr>
                                      <p:to>
                                        <p:strVal val="visible"/>
                                      </p:to>
                                    </p:set>
                                    <p:animEffect filter="fade" transition="in">
                                      <p:cBhvr>
                                        <p:cTn dur="500" id="4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预算内容</a:t>
            </a:r>
          </a:p>
        </p:txBody>
      </p:sp>
      <p:sp>
        <p:nvSpPr>
          <p:cNvPr id="9" name="文本框 8">
            <a:extLst>
              <a:ext uri="{FF2B5EF4-FFF2-40B4-BE49-F238E27FC236}">
                <a16:creationId xmlns:a16="http://schemas.microsoft.com/office/drawing/2014/main" id="{840CC7E8-309C-4E98-A897-C4A9FB075626}"/>
              </a:ext>
            </a:extLst>
          </p:cNvPr>
          <p:cNvSpPr txBox="1"/>
          <p:nvPr/>
        </p:nvSpPr>
        <p:spPr>
          <a:xfrm>
            <a:off x="5737583" y="1709818"/>
            <a:ext cx="1832553" cy="45720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b="1" lang="zh-CN" sz="2400">
                <a:solidFill>
                  <a:schemeClr val="tx1">
                    <a:lumMod val="85000"/>
                    <a:lumOff val="15000"/>
                  </a:schemeClr>
                </a:solidFill>
                <a:latin typeface="+mn-lt"/>
                <a:ea typeface="+mn-ea"/>
                <a:cs typeface="+mn-ea"/>
                <a:sym typeface="+mn-lt"/>
              </a:rPr>
              <a:t>其他预算</a:t>
            </a:r>
          </a:p>
        </p:txBody>
      </p:sp>
      <p:sp>
        <p:nvSpPr>
          <p:cNvPr id="10" name="矩形 9">
            <a:extLst>
              <a:ext uri="{FF2B5EF4-FFF2-40B4-BE49-F238E27FC236}">
                <a16:creationId xmlns:a16="http://schemas.microsoft.com/office/drawing/2014/main" id="{3552BA09-3623-4A94-A60B-628B5D46A4D8}"/>
              </a:ext>
            </a:extLst>
          </p:cNvPr>
          <p:cNvSpPr/>
          <p:nvPr/>
        </p:nvSpPr>
        <p:spPr>
          <a:xfrm>
            <a:off x="7570136" y="3636464"/>
            <a:ext cx="3453566" cy="1920240"/>
          </a:xfrm>
          <a:prstGeom prst="rect">
            <a:avLst/>
          </a:prstGeom>
        </p:spPr>
        <p:txBody>
          <a:bodyPr wrap="square">
            <a:spAutoFit/>
          </a:bodyPr>
          <a:lstStyle/>
          <a:p>
            <a:pPr indent="-342900" marL="342900">
              <a:lnSpc>
                <a:spcPct val="150000"/>
              </a:lnSpc>
              <a:buFont typeface="+mj-ea"/>
              <a:buAutoNum type="circleNumDbPlain"/>
            </a:pPr>
            <a:r>
              <a:rPr altLang="en-US" lang="zh-CN" sz="2000">
                <a:solidFill>
                  <a:schemeClr val="tx1">
                    <a:lumMod val="75000"/>
                    <a:lumOff val="25000"/>
                  </a:schemeClr>
                </a:solidFill>
                <a:cs typeface="+mn-ea"/>
                <a:sym typeface="+mn-lt"/>
              </a:rPr>
              <a:t>固定资产投资预算</a:t>
            </a:r>
          </a:p>
          <a:p>
            <a:pPr indent="-342900" marL="342900">
              <a:lnSpc>
                <a:spcPct val="150000"/>
              </a:lnSpc>
              <a:buFont typeface="+mj-ea"/>
              <a:buAutoNum type="circleNumDbPlain"/>
            </a:pPr>
            <a:r>
              <a:rPr altLang="en-US" lang="zh-CN" sz="2000">
                <a:solidFill>
                  <a:schemeClr val="tx1">
                    <a:lumMod val="75000"/>
                    <a:lumOff val="25000"/>
                  </a:schemeClr>
                </a:solidFill>
                <a:cs typeface="+mn-ea"/>
                <a:sym typeface="+mn-lt"/>
              </a:rPr>
              <a:t>权益性资本投资预算</a:t>
            </a:r>
          </a:p>
          <a:p>
            <a:pPr indent="-342900" marL="342900">
              <a:lnSpc>
                <a:spcPct val="150000"/>
              </a:lnSpc>
              <a:buFont typeface="+mj-ea"/>
              <a:buAutoNum type="circleNumDbPlain"/>
            </a:pPr>
            <a:r>
              <a:rPr altLang="en-US" lang="zh-CN" sz="2000">
                <a:solidFill>
                  <a:schemeClr val="tx1">
                    <a:lumMod val="75000"/>
                    <a:lumOff val="25000"/>
                  </a:schemeClr>
                </a:solidFill>
                <a:cs typeface="+mn-ea"/>
                <a:sym typeface="+mn-lt"/>
              </a:rPr>
              <a:t>债券投资预算</a:t>
            </a:r>
          </a:p>
          <a:p>
            <a:pPr indent="-342900" marL="342900">
              <a:lnSpc>
                <a:spcPct val="150000"/>
              </a:lnSpc>
              <a:buFont typeface="+mj-ea"/>
              <a:buAutoNum type="circleNumDbPlain"/>
            </a:pPr>
            <a:r>
              <a:rPr altLang="en-US" lang="zh-CN" sz="2000">
                <a:solidFill>
                  <a:schemeClr val="tx1">
                    <a:lumMod val="75000"/>
                    <a:lumOff val="25000"/>
                  </a:schemeClr>
                </a:solidFill>
                <a:cs typeface="+mn-ea"/>
                <a:sym typeface="+mn-lt"/>
              </a:rPr>
              <a:t>融资预算</a:t>
            </a:r>
          </a:p>
        </p:txBody>
      </p:sp>
      <p:sp>
        <p:nvSpPr>
          <p:cNvPr id="11" name="矩形 10">
            <a:extLst>
              <a:ext uri="{FF2B5EF4-FFF2-40B4-BE49-F238E27FC236}">
                <a16:creationId xmlns:a16="http://schemas.microsoft.com/office/drawing/2014/main" id="{DAB10414-2769-4445-946C-BCFC98C7849D}"/>
              </a:ext>
            </a:extLst>
          </p:cNvPr>
          <p:cNvSpPr/>
          <p:nvPr/>
        </p:nvSpPr>
        <p:spPr>
          <a:xfrm>
            <a:off x="1026943" y="3475413"/>
            <a:ext cx="6096000" cy="2231136"/>
          </a:xfrm>
          <a:prstGeom prst="rect">
            <a:avLst/>
          </a:prstGeom>
        </p:spPr>
        <p:txBody>
          <a:bodyPr>
            <a:spAutoFit/>
          </a:bodyPr>
          <a:lstStyle/>
          <a:p>
            <a:pPr indent="-457200" marL="457200">
              <a:lnSpc>
                <a:spcPct val="130000"/>
              </a:lnSpc>
              <a:buFont typeface="+mj-ea"/>
              <a:buAutoNum type="circleNumDbPlain"/>
            </a:pPr>
            <a:r>
              <a:rPr altLang="en-US" lang="zh-CN">
                <a:solidFill>
                  <a:schemeClr val="tx1">
                    <a:lumMod val="75000"/>
                    <a:lumOff val="25000"/>
                  </a:schemeClr>
                </a:solidFill>
                <a:cs typeface="+mn-ea"/>
                <a:sym typeface="+mn-lt"/>
              </a:rPr>
              <a:t>成立采购部门，对采购的时间、方式等进行预测;</a:t>
            </a:r>
          </a:p>
          <a:p>
            <a:pPr indent="-457200" marL="457200">
              <a:lnSpc>
                <a:spcPct val="130000"/>
              </a:lnSpc>
              <a:buFont typeface="+mj-ea"/>
              <a:buAutoNum type="circleNumDbPlain"/>
            </a:pPr>
            <a:r>
              <a:rPr altLang="en-US" lang="zh-CN">
                <a:solidFill>
                  <a:schemeClr val="tx1">
                    <a:lumMod val="75000"/>
                    <a:lumOff val="25000"/>
                  </a:schemeClr>
                </a:solidFill>
                <a:cs typeface="+mn-ea"/>
                <a:sym typeface="+mn-lt"/>
              </a:rPr>
              <a:t>在物资需要前进场</a:t>
            </a:r>
          </a:p>
          <a:p>
            <a:pPr indent="-457200" marL="457200">
              <a:lnSpc>
                <a:spcPct val="130000"/>
              </a:lnSpc>
              <a:buFont typeface="+mj-ea"/>
              <a:buAutoNum type="circleNumDbPlain"/>
            </a:pPr>
            <a:r>
              <a:rPr altLang="en-US" lang="zh-CN">
                <a:solidFill>
                  <a:schemeClr val="tx1">
                    <a:lumMod val="75000"/>
                    <a:lumOff val="25000"/>
                  </a:schemeClr>
                </a:solidFill>
                <a:cs typeface="+mn-ea"/>
                <a:sym typeface="+mn-lt"/>
              </a:rPr>
              <a:t>供应商关系</a:t>
            </a:r>
          </a:p>
          <a:p>
            <a:pPr indent="-457200" marL="457200">
              <a:lnSpc>
                <a:spcPct val="130000"/>
              </a:lnSpc>
              <a:buFont typeface="+mj-ea"/>
              <a:buAutoNum type="circleNumDbPlain"/>
            </a:pPr>
            <a:r>
              <a:rPr altLang="en-US" lang="zh-CN">
                <a:solidFill>
                  <a:schemeClr val="tx1">
                    <a:lumMod val="75000"/>
                    <a:lumOff val="25000"/>
                  </a:schemeClr>
                </a:solidFill>
                <a:cs typeface="+mn-ea"/>
                <a:sym typeface="+mn-lt"/>
              </a:rPr>
              <a:t>大宗原材料囤积问题</a:t>
            </a:r>
          </a:p>
          <a:p>
            <a:pPr indent="-457200" marL="457200">
              <a:lnSpc>
                <a:spcPct val="130000"/>
              </a:lnSpc>
              <a:buFont typeface="+mj-ea"/>
              <a:buAutoNum type="circleNumDbPlain"/>
            </a:pPr>
            <a:r>
              <a:rPr altLang="en-US" lang="zh-CN">
                <a:solidFill>
                  <a:schemeClr val="tx1">
                    <a:lumMod val="75000"/>
                    <a:lumOff val="25000"/>
                  </a:schemeClr>
                </a:solidFill>
                <a:cs typeface="+mn-ea"/>
                <a:sym typeface="+mn-lt"/>
              </a:rPr>
              <a:t>货款付出时间</a:t>
            </a:r>
          </a:p>
          <a:p>
            <a:pPr indent="-457200" marL="457200">
              <a:lnSpc>
                <a:spcPct val="130000"/>
              </a:lnSpc>
              <a:buFont typeface="+mj-ea"/>
              <a:buAutoNum type="circleNumDbPlain"/>
            </a:pPr>
            <a:r>
              <a:rPr altLang="en-US" lang="zh-CN">
                <a:solidFill>
                  <a:schemeClr val="tx1">
                    <a:lumMod val="75000"/>
                    <a:lumOff val="25000"/>
                  </a:schemeClr>
                </a:solidFill>
                <a:cs typeface="+mn-ea"/>
                <a:sym typeface="+mn-lt"/>
              </a:rPr>
              <a:t>原料检验费用等</a:t>
            </a:r>
          </a:p>
        </p:txBody>
      </p:sp>
      <p:grpSp>
        <p:nvGrpSpPr>
          <p:cNvPr id="12" name="组合 11">
            <a:extLst>
              <a:ext uri="{FF2B5EF4-FFF2-40B4-BE49-F238E27FC236}">
                <a16:creationId xmlns:a16="http://schemas.microsoft.com/office/drawing/2014/main" id="{60F55ED3-1FB2-4E05-A2CB-790B4478AECA}"/>
              </a:ext>
            </a:extLst>
          </p:cNvPr>
          <p:cNvGrpSpPr/>
          <p:nvPr/>
        </p:nvGrpSpPr>
        <p:grpSpPr>
          <a:xfrm>
            <a:off x="1059644" y="2812569"/>
            <a:ext cx="2736733" cy="602287"/>
            <a:chOff x="1559496" y="1787735"/>
            <a:chExt cx="2736733" cy="602287"/>
          </a:xfrm>
          <a:solidFill>
            <a:srgbClr val="333F50"/>
          </a:solidFill>
        </p:grpSpPr>
        <p:sp>
          <p:nvSpPr>
            <p:cNvPr id="13" name="五边形 7">
              <a:extLst>
                <a:ext uri="{FF2B5EF4-FFF2-40B4-BE49-F238E27FC236}">
                  <a16:creationId xmlns:a16="http://schemas.microsoft.com/office/drawing/2014/main" id="{96B9A9BE-A0EC-48FC-BB02-5602DB0B9DF3}"/>
                </a:ext>
              </a:extLst>
            </p:cNvPr>
            <p:cNvSpPr/>
            <p:nvPr/>
          </p:nvSpPr>
          <p:spPr>
            <a:xfrm>
              <a:off x="1559496" y="1787735"/>
              <a:ext cx="2736733" cy="602287"/>
            </a:xfrm>
            <a:prstGeom prst="homePlat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4" name="矩形 13">
              <a:extLst>
                <a:ext uri="{FF2B5EF4-FFF2-40B4-BE49-F238E27FC236}">
                  <a16:creationId xmlns:a16="http://schemas.microsoft.com/office/drawing/2014/main" id="{FE0D2117-1E98-46B9-A7C6-5FF7C6259817}"/>
                </a:ext>
              </a:extLst>
            </p:cNvPr>
            <p:cNvSpPr/>
            <p:nvPr/>
          </p:nvSpPr>
          <p:spPr>
            <a:xfrm>
              <a:off x="1559496" y="1918386"/>
              <a:ext cx="1783080" cy="365760"/>
            </a:xfrm>
            <a:prstGeom prst="rect">
              <a:avLst/>
            </a:prstGeom>
            <a:grpFill/>
          </p:spPr>
          <p:txBody>
            <a:bodyPr wrap="none">
              <a:spAutoFit/>
            </a:bodyPr>
            <a:lstStyle/>
            <a:p>
              <a:r>
                <a:rPr altLang="en-US" b="1" lang="zh-CN">
                  <a:solidFill>
                    <a:schemeClr val="bg1"/>
                  </a:solidFill>
                  <a:cs typeface="+mn-ea"/>
                  <a:sym typeface="+mn-lt"/>
                </a:rPr>
                <a:t>适时采购的预算</a:t>
              </a:r>
            </a:p>
          </p:txBody>
        </p:sp>
      </p:grpSp>
      <p:grpSp>
        <p:nvGrpSpPr>
          <p:cNvPr id="15" name="组合 14">
            <a:extLst>
              <a:ext uri="{FF2B5EF4-FFF2-40B4-BE49-F238E27FC236}">
                <a16:creationId xmlns:a16="http://schemas.microsoft.com/office/drawing/2014/main" id="{6E3B743A-4ED0-4216-BF4C-5F57C291B0B4}"/>
              </a:ext>
            </a:extLst>
          </p:cNvPr>
          <p:cNvGrpSpPr/>
          <p:nvPr/>
        </p:nvGrpSpPr>
        <p:grpSpPr>
          <a:xfrm>
            <a:off x="7618698" y="2943220"/>
            <a:ext cx="2736733" cy="602287"/>
            <a:chOff x="1559496" y="4410427"/>
            <a:chExt cx="2736733" cy="602287"/>
          </a:xfrm>
          <a:solidFill>
            <a:srgbClr val="FF6600"/>
          </a:solidFill>
        </p:grpSpPr>
        <p:sp>
          <p:nvSpPr>
            <p:cNvPr id="16" name="五边形 8">
              <a:extLst>
                <a:ext uri="{FF2B5EF4-FFF2-40B4-BE49-F238E27FC236}">
                  <a16:creationId xmlns:a16="http://schemas.microsoft.com/office/drawing/2014/main" id="{1BAB3BE0-A7C6-4231-864F-8B00303FA486}"/>
                </a:ext>
              </a:extLst>
            </p:cNvPr>
            <p:cNvSpPr/>
            <p:nvPr/>
          </p:nvSpPr>
          <p:spPr>
            <a:xfrm>
              <a:off x="1559496" y="4410427"/>
              <a:ext cx="2736733" cy="602287"/>
            </a:xfrm>
            <a:prstGeom prst="homePlat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7" name="矩形 16">
              <a:extLst>
                <a:ext uri="{FF2B5EF4-FFF2-40B4-BE49-F238E27FC236}">
                  <a16:creationId xmlns:a16="http://schemas.microsoft.com/office/drawing/2014/main" id="{B212FC1E-F9DA-4DC9-B5FB-C7D87DC59F58}"/>
                </a:ext>
              </a:extLst>
            </p:cNvPr>
            <p:cNvSpPr/>
            <p:nvPr/>
          </p:nvSpPr>
          <p:spPr>
            <a:xfrm>
              <a:off x="1580839" y="4551500"/>
              <a:ext cx="1097280" cy="365760"/>
            </a:xfrm>
            <a:prstGeom prst="rect">
              <a:avLst/>
            </a:prstGeom>
            <a:grpFill/>
          </p:spPr>
          <p:txBody>
            <a:bodyPr wrap="none">
              <a:spAutoFit/>
            </a:bodyPr>
            <a:lstStyle/>
            <a:p>
              <a:r>
                <a:rPr altLang="en-US" b="1" lang="zh-CN">
                  <a:solidFill>
                    <a:schemeClr val="bg1"/>
                  </a:solidFill>
                  <a:cs typeface="+mn-ea"/>
                  <a:sym typeface="+mn-lt"/>
                </a:rPr>
                <a:t>资本预算</a:t>
              </a:r>
            </a:p>
          </p:txBody>
        </p:sp>
      </p:grpSp>
    </p:spTree>
    <p:extLst>
      <p:ext uri="{BB962C8B-B14F-4D97-AF65-F5344CB8AC3E}">
        <p14:creationId val="3679934079"/>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par>
                          <p:cTn fill="hold" id="20" nodeType="afterGroup">
                            <p:stCondLst>
                              <p:cond delay="500"/>
                            </p:stCondLst>
                            <p:childTnLst>
                              <p:par>
                                <p:cTn fill="hold" grpId="0" id="21" nodeType="afterEffect" presetClass="entr" presetID="42"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1000" id="23"/>
                                        <p:tgtEl>
                                          <p:spTgt spid="11"/>
                                        </p:tgtEl>
                                      </p:cBhvr>
                                    </p:animEffect>
                                    <p:anim calcmode="lin" valueType="num">
                                      <p:cBhvr>
                                        <p:cTn dur="1000" fill="hold" id="24"/>
                                        <p:tgtEl>
                                          <p:spTgt spid="11"/>
                                        </p:tgtEl>
                                        <p:attrNameLst>
                                          <p:attrName>ppt_x</p:attrName>
                                        </p:attrNameLst>
                                      </p:cBhvr>
                                      <p:tavLst>
                                        <p:tav tm="0">
                                          <p:val>
                                            <p:strVal val="#ppt_x"/>
                                          </p:val>
                                        </p:tav>
                                        <p:tav tm="100000">
                                          <p:val>
                                            <p:strVal val="#ppt_x"/>
                                          </p:val>
                                        </p:tav>
                                      </p:tavLst>
                                    </p:anim>
                                    <p:anim calcmode="lin" valueType="num">
                                      <p:cBhvr>
                                        <p:cTn dur="1000" fill="hold" id="25"/>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2" presetSubtype="8">
                                  <p:stCondLst>
                                    <p:cond delay="0"/>
                                  </p:stCondLst>
                                  <p:childTnLst>
                                    <p:set>
                                      <p:cBhvr>
                                        <p:cTn dur="1" fill="hold" id="29">
                                          <p:stCondLst>
                                            <p:cond delay="0"/>
                                          </p:stCondLst>
                                        </p:cTn>
                                        <p:tgtEl>
                                          <p:spTgt spid="15"/>
                                        </p:tgtEl>
                                        <p:attrNameLst>
                                          <p:attrName>style.visibility</p:attrName>
                                        </p:attrNameLst>
                                      </p:cBhvr>
                                      <p:to>
                                        <p:strVal val="visible"/>
                                      </p:to>
                                    </p:set>
                                    <p:animEffect filter="wipe(left)" transition="in">
                                      <p:cBhvr>
                                        <p:cTn dur="500" id="30"/>
                                        <p:tgtEl>
                                          <p:spTgt spid="15"/>
                                        </p:tgtEl>
                                      </p:cBhvr>
                                    </p:animEffect>
                                  </p:childTnLst>
                                </p:cTn>
                              </p:par>
                            </p:childTnLst>
                          </p:cTn>
                        </p:par>
                        <p:par>
                          <p:cTn fill="hold" id="31" nodeType="afterGroup">
                            <p:stCondLst>
                              <p:cond delay="500"/>
                            </p:stCondLst>
                            <p:childTnLst>
                              <p:par>
                                <p:cTn fill="hold" grpId="0" id="32" nodeType="after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A8D2647E-79F1-4841-9AC3-81F5E3CE51D4}"/>
              </a:ext>
            </a:extLst>
          </p:cNvPr>
          <p:cNvGrpSpPr/>
          <p:nvPr/>
        </p:nvGrpSpPr>
        <p:grpSpPr>
          <a:xfrm rot="16200000">
            <a:off x="-245434" y="1230174"/>
            <a:ext cx="4522445" cy="4031575"/>
            <a:chOff x="554182" y="-23053"/>
            <a:chExt cx="4212418" cy="3726558"/>
          </a:xfrm>
        </p:grpSpPr>
        <p:sp>
          <p:nvSpPr>
            <p:cNvPr id="13" name="平行四边形 12">
              <a:extLst>
                <a:ext uri="{FF2B5EF4-FFF2-40B4-BE49-F238E27FC236}">
                  <a16:creationId xmlns:a16="http://schemas.microsoft.com/office/drawing/2014/main" id="{6BDDDA75-B966-44A6-BA2C-AF921E297915}"/>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a:extLst>
                <a:ext uri="{FF2B5EF4-FFF2-40B4-BE49-F238E27FC236}">
                  <a16:creationId xmlns:a16="http://schemas.microsoft.com/office/drawing/2014/main" id="{238F046E-12BC-4927-8D49-905107AEA5F4}"/>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a:extLst>
                <a:ext uri="{FF2B5EF4-FFF2-40B4-BE49-F238E27FC236}">
                  <a16:creationId xmlns:a16="http://schemas.microsoft.com/office/drawing/2014/main" id="{8B3CDDEF-E3A7-44B8-BA3F-77F4FAB8C1F2}"/>
                </a:ext>
              </a:extLst>
            </p:cNvPr>
            <p:cNvSpPr/>
            <p:nvPr/>
          </p:nvSpPr>
          <p:spPr>
            <a:xfrm>
              <a:off x="2605291" y="1103586"/>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a:extLst>
                <a:ext uri="{FF2B5EF4-FFF2-40B4-BE49-F238E27FC236}">
                  <a16:creationId xmlns:a16="http://schemas.microsoft.com/office/drawing/2014/main" id="{CB2C2204-F78B-4BA5-8F7F-84A9D993E152}"/>
                </a:ext>
              </a:extLst>
            </p:cNvPr>
            <p:cNvSpPr/>
            <p:nvPr/>
          </p:nvSpPr>
          <p:spPr>
            <a:xfrm>
              <a:off x="3265784" y="758837"/>
              <a:ext cx="840327" cy="689498"/>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A053AA7C-251F-4FF3-B0D3-AB9F2BA4BAF7}"/>
              </a:ext>
            </a:extLst>
          </p:cNvPr>
          <p:cNvSpPr txBox="1">
            <a:spLocks noChangeArrowheads="1"/>
          </p:cNvSpPr>
          <p:nvPr/>
        </p:nvSpPr>
        <p:spPr>
          <a:xfrm>
            <a:off x="5273970" y="2882973"/>
            <a:ext cx="6711704"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6000">
                <a:solidFill>
                  <a:srgbClr val="333F50"/>
                </a:solidFill>
                <a:latin charset="-122" panose="020b0a00000000000000" pitchFamily="34" typeface="思源黑体 CN Heavy"/>
                <a:ea charset="-122" panose="020b0a00000000000000" pitchFamily="34" typeface="思源黑体 CN Heavy"/>
                <a:cs typeface="+mn-ea"/>
                <a:sym typeface="+mn-lt"/>
              </a:rPr>
              <a:t>预算的监督与控制</a:t>
            </a:r>
          </a:p>
        </p:txBody>
      </p:sp>
      <p:sp>
        <p:nvSpPr>
          <p:cNvPr id="21" name="Rectangle 2">
            <a:extLst>
              <a:ext uri="{FF2B5EF4-FFF2-40B4-BE49-F238E27FC236}">
                <a16:creationId xmlns:a16="http://schemas.microsoft.com/office/drawing/2014/main" id="{806C2130-D099-4B01-8AB4-494682F75FAB}"/>
              </a:ext>
            </a:extLst>
          </p:cNvPr>
          <p:cNvSpPr txBox="1">
            <a:spLocks noChangeArrowheads="1"/>
          </p:cNvSpPr>
          <p:nvPr/>
        </p:nvSpPr>
        <p:spPr>
          <a:xfrm>
            <a:off x="5273970" y="1494962"/>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zh-CN" lang="en-US" sz="5400">
                <a:solidFill>
                  <a:srgbClr val="333F50"/>
                </a:solidFill>
                <a:latin charset="-122" panose="020b0a00000000000000" pitchFamily="34" typeface="思源黑体 CN Heavy"/>
                <a:ea charset="-122" panose="020b0a00000000000000" pitchFamily="34" typeface="思源黑体 CN Heavy"/>
                <a:cs typeface="+mn-ea"/>
                <a:sym typeface="+mn-lt"/>
              </a:rPr>
              <a:t>Part 04</a:t>
            </a:r>
          </a:p>
        </p:txBody>
      </p:sp>
      <p:sp>
        <p:nvSpPr>
          <p:cNvPr id="23" name="Synergistically utilize technically sound portals with frictionless chains. Dramatically customize…">
            <a:extLst>
              <a:ext uri="{FF2B5EF4-FFF2-40B4-BE49-F238E27FC236}">
                <a16:creationId xmlns:a16="http://schemas.microsoft.com/office/drawing/2014/main" id="{260C02AE-FB20-49AD-BE2C-FF4A6C46710D}"/>
              </a:ext>
            </a:extLst>
          </p:cNvPr>
          <p:cNvSpPr txBox="1"/>
          <p:nvPr/>
        </p:nvSpPr>
        <p:spPr>
          <a:xfrm>
            <a:off x="5372446" y="4270985"/>
            <a:ext cx="4749994" cy="960120"/>
          </a:xfrm>
          <a:prstGeom prst="rect">
            <a:avLst/>
          </a:prstGeom>
          <a:ln w="12700">
            <a:miter lim="400000"/>
          </a:ln>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2844740059"/>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1000" id="10"/>
                                        <p:tgtEl>
                                          <p:spTgt spid="21"/>
                                        </p:tgtEl>
                                      </p:cBhvr>
                                    </p:animEffect>
                                    <p:anim calcmode="lin" valueType="num">
                                      <p:cBhvr>
                                        <p:cTn dur="1000" fill="hold" id="11"/>
                                        <p:tgtEl>
                                          <p:spTgt spid="21"/>
                                        </p:tgtEl>
                                        <p:attrNameLst>
                                          <p:attrName>ppt_x</p:attrName>
                                        </p:attrNameLst>
                                      </p:cBhvr>
                                      <p:tavLst>
                                        <p:tav tm="0">
                                          <p:val>
                                            <p:strVal val="#ppt_x"/>
                                          </p:val>
                                        </p:tav>
                                        <p:tav tm="100000">
                                          <p:val>
                                            <p:strVal val="#ppt_x"/>
                                          </p:val>
                                        </p:tav>
                                      </p:tavLst>
                                    </p:anim>
                                    <p:anim calcmode="lin" valueType="num">
                                      <p:cBhvr>
                                        <p:cTn dur="1000" fill="hold" id="12"/>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500" id="2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405291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预算的监督与控制</a:t>
            </a:r>
          </a:p>
        </p:txBody>
      </p:sp>
      <p:sp>
        <p:nvSpPr>
          <p:cNvPr id="9" name="矩形 8">
            <a:extLst>
              <a:ext uri="{FF2B5EF4-FFF2-40B4-BE49-F238E27FC236}">
                <a16:creationId xmlns:a16="http://schemas.microsoft.com/office/drawing/2014/main" id="{9EAA8CD9-B022-47A4-9176-4154AC2C0D78}"/>
              </a:ext>
            </a:extLst>
          </p:cNvPr>
          <p:cNvSpPr/>
          <p:nvPr/>
        </p:nvSpPr>
        <p:spPr>
          <a:xfrm>
            <a:off x="1447558" y="2210130"/>
            <a:ext cx="2951202" cy="4064000"/>
          </a:xfrm>
          <a:prstGeom prst="rect">
            <a:avLst/>
          </a:prstGeom>
          <a:solidFill>
            <a:srgbClr val="333F5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0" name="矩形 9">
            <a:extLst>
              <a:ext uri="{FF2B5EF4-FFF2-40B4-BE49-F238E27FC236}">
                <a16:creationId xmlns:a16="http://schemas.microsoft.com/office/drawing/2014/main" id="{3A72BD86-DFEB-4F0A-BCD3-FC0A8486D47D}"/>
              </a:ext>
            </a:extLst>
          </p:cNvPr>
          <p:cNvSpPr/>
          <p:nvPr/>
        </p:nvSpPr>
        <p:spPr>
          <a:xfrm>
            <a:off x="4825095" y="2210130"/>
            <a:ext cx="2951202" cy="4064000"/>
          </a:xfrm>
          <a:prstGeom prst="rect">
            <a:avLst/>
          </a:prstGeom>
          <a:solidFill>
            <a:srgbClr val="333F5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1" name="矩形 10">
            <a:extLst>
              <a:ext uri="{FF2B5EF4-FFF2-40B4-BE49-F238E27FC236}">
                <a16:creationId xmlns:a16="http://schemas.microsoft.com/office/drawing/2014/main" id="{B5466961-12D7-4917-B73B-9811265B5EF8}"/>
              </a:ext>
            </a:extLst>
          </p:cNvPr>
          <p:cNvSpPr/>
          <p:nvPr/>
        </p:nvSpPr>
        <p:spPr>
          <a:xfrm>
            <a:off x="8137042" y="2210130"/>
            <a:ext cx="2951202" cy="4064000"/>
          </a:xfrm>
          <a:prstGeom prst="rect">
            <a:avLst/>
          </a:prstGeom>
          <a:solidFill>
            <a:srgbClr val="333F5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2" name="矩形 11">
            <a:extLst>
              <a:ext uri="{FF2B5EF4-FFF2-40B4-BE49-F238E27FC236}">
                <a16:creationId xmlns:a16="http://schemas.microsoft.com/office/drawing/2014/main" id="{9F290145-C470-4C54-9934-1BF600971947}"/>
              </a:ext>
            </a:extLst>
          </p:cNvPr>
          <p:cNvSpPr/>
          <p:nvPr/>
        </p:nvSpPr>
        <p:spPr>
          <a:xfrm>
            <a:off x="1645122" y="3372327"/>
            <a:ext cx="2514943" cy="1874520"/>
          </a:xfrm>
          <a:prstGeom prst="rect">
            <a:avLst/>
          </a:prstGeom>
          <a:noFill/>
        </p:spPr>
        <p:txBody>
          <a:bodyPr wrap="square">
            <a:spAutoFit/>
          </a:bodyPr>
          <a:lstStyle/>
          <a:p>
            <a:pPr>
              <a:lnSpc>
                <a:spcPct val="130000"/>
              </a:lnSpc>
            </a:pPr>
            <a:r>
              <a:rPr altLang="zh-CN" lang="en-US">
                <a:solidFill>
                  <a:schemeClr val="bg1"/>
                </a:solidFill>
                <a:cs typeface="+mn-ea"/>
                <a:sym typeface="+mn-lt"/>
              </a:rPr>
              <a:t>●自我监督</a:t>
            </a:r>
          </a:p>
          <a:p>
            <a:pPr>
              <a:lnSpc>
                <a:spcPct val="130000"/>
              </a:lnSpc>
            </a:pPr>
            <a:r>
              <a:rPr altLang="zh-CN" lang="en-US">
                <a:solidFill>
                  <a:schemeClr val="bg1"/>
                </a:solidFill>
                <a:cs typeface="+mn-ea"/>
                <a:sym typeface="+mn-lt"/>
              </a:rPr>
              <a:t>●他人监督:</a:t>
            </a:r>
          </a:p>
          <a:p>
            <a:pPr>
              <a:lnSpc>
                <a:spcPct val="130000"/>
              </a:lnSpc>
            </a:pPr>
            <a:r>
              <a:rPr altLang="zh-CN" lang="en-US">
                <a:solidFill>
                  <a:schemeClr val="bg1"/>
                </a:solidFill>
                <a:cs typeface="+mn-ea"/>
                <a:sym typeface="+mn-lt"/>
              </a:rPr>
              <a:t>监事会</a:t>
            </a:r>
          </a:p>
          <a:p>
            <a:pPr>
              <a:lnSpc>
                <a:spcPct val="130000"/>
              </a:lnSpc>
            </a:pPr>
            <a:r>
              <a:rPr altLang="zh-CN" lang="en-US">
                <a:solidFill>
                  <a:schemeClr val="bg1"/>
                </a:solidFill>
                <a:cs typeface="+mn-ea"/>
                <a:sym typeface="+mn-lt"/>
              </a:rPr>
              <a:t>财务总监</a:t>
            </a:r>
          </a:p>
          <a:p>
            <a:pPr>
              <a:lnSpc>
                <a:spcPct val="130000"/>
              </a:lnSpc>
            </a:pPr>
            <a:r>
              <a:rPr altLang="zh-CN" lang="en-US">
                <a:solidFill>
                  <a:schemeClr val="bg1"/>
                </a:solidFill>
                <a:cs typeface="+mn-ea"/>
                <a:sym typeface="+mn-lt"/>
              </a:rPr>
              <a:t>其他相关职能部门</a:t>
            </a:r>
          </a:p>
        </p:txBody>
      </p:sp>
      <p:sp>
        <p:nvSpPr>
          <p:cNvPr id="13" name="矩形 12">
            <a:extLst>
              <a:ext uri="{FF2B5EF4-FFF2-40B4-BE49-F238E27FC236}">
                <a16:creationId xmlns:a16="http://schemas.microsoft.com/office/drawing/2014/main" id="{7704884B-1DA6-4FF3-A7B2-04527FED25A6}"/>
              </a:ext>
            </a:extLst>
          </p:cNvPr>
          <p:cNvSpPr/>
          <p:nvPr/>
        </p:nvSpPr>
        <p:spPr>
          <a:xfrm>
            <a:off x="4970833" y="3372327"/>
            <a:ext cx="2659726" cy="1874520"/>
          </a:xfrm>
          <a:prstGeom prst="rect">
            <a:avLst/>
          </a:prstGeom>
          <a:noFill/>
        </p:spPr>
        <p:txBody>
          <a:bodyPr wrap="square">
            <a:spAutoFit/>
          </a:bodyPr>
          <a:lstStyle/>
          <a:p>
            <a:pPr indent="-342900" marL="342900">
              <a:lnSpc>
                <a:spcPct val="130000"/>
              </a:lnSpc>
              <a:buFont typeface="+mj-ea"/>
              <a:buAutoNum type="circleNumDbPlain"/>
            </a:pPr>
            <a:r>
              <a:rPr altLang="en-US" lang="zh-CN" sz="1800">
                <a:solidFill>
                  <a:schemeClr val="bg1"/>
                </a:solidFill>
                <a:cs typeface="+mn-ea"/>
                <a:sym typeface="+mn-lt"/>
              </a:rPr>
              <a:t>业务监控:重点环节监控、合理环节监控、和质量监控有机结合</a:t>
            </a:r>
          </a:p>
          <a:p>
            <a:pPr indent="-342900" marL="342900">
              <a:lnSpc>
                <a:spcPct val="130000"/>
              </a:lnSpc>
              <a:buFont typeface="+mj-ea"/>
              <a:buAutoNum type="circleNumDbPlain"/>
            </a:pPr>
            <a:r>
              <a:rPr altLang="en-US" lang="zh-CN" sz="1800">
                <a:solidFill>
                  <a:schemeClr val="bg1"/>
                </a:solidFill>
                <a:cs typeface="+mn-ea"/>
                <a:sym typeface="+mn-lt"/>
              </a:rPr>
              <a:t>资金监控:结算监控、审批环节监控</a:t>
            </a:r>
          </a:p>
        </p:txBody>
      </p:sp>
      <p:sp>
        <p:nvSpPr>
          <p:cNvPr id="14" name="矩形 13">
            <a:extLst>
              <a:ext uri="{FF2B5EF4-FFF2-40B4-BE49-F238E27FC236}">
                <a16:creationId xmlns:a16="http://schemas.microsoft.com/office/drawing/2014/main" id="{FB233E62-B299-4BFF-96C0-0AA4A0851E80}"/>
              </a:ext>
            </a:extLst>
          </p:cNvPr>
          <p:cNvSpPr/>
          <p:nvPr/>
        </p:nvSpPr>
        <p:spPr>
          <a:xfrm>
            <a:off x="8400988" y="3477771"/>
            <a:ext cx="2487427" cy="804672"/>
          </a:xfrm>
          <a:prstGeom prst="rect">
            <a:avLst/>
          </a:prstGeom>
          <a:noFill/>
        </p:spPr>
        <p:txBody>
          <a:bodyPr wrap="square">
            <a:spAutoFit/>
          </a:bodyPr>
          <a:lstStyle/>
          <a:p>
            <a:pPr indent="-342900" marL="342900">
              <a:lnSpc>
                <a:spcPct val="130000"/>
              </a:lnSpc>
              <a:buFont typeface="+mj-ea"/>
              <a:buAutoNum type="circleNumDbPlain"/>
            </a:pPr>
            <a:r>
              <a:rPr altLang="en-US" lang="zh-CN">
                <a:solidFill>
                  <a:schemeClr val="bg1"/>
                </a:solidFill>
                <a:cs typeface="+mn-ea"/>
                <a:sym typeface="+mn-lt"/>
              </a:rPr>
              <a:t>定期书面报告制度</a:t>
            </a:r>
          </a:p>
          <a:p>
            <a:pPr indent="-342900" marL="342900">
              <a:lnSpc>
                <a:spcPct val="130000"/>
              </a:lnSpc>
              <a:buFont typeface="+mj-ea"/>
              <a:buAutoNum type="circleNumDbPlain"/>
            </a:pPr>
            <a:r>
              <a:rPr altLang="en-US" lang="zh-CN">
                <a:solidFill>
                  <a:schemeClr val="bg1"/>
                </a:solidFill>
                <a:cs typeface="+mn-ea"/>
                <a:sym typeface="+mn-lt"/>
              </a:rPr>
              <a:t>例会制度</a:t>
            </a:r>
          </a:p>
        </p:txBody>
      </p:sp>
      <p:sp>
        <p:nvSpPr>
          <p:cNvPr id="15" name="矩形 14">
            <a:extLst>
              <a:ext uri="{FF2B5EF4-FFF2-40B4-BE49-F238E27FC236}">
                <a16:creationId xmlns:a16="http://schemas.microsoft.com/office/drawing/2014/main" id="{E3F1F080-49F2-46A7-8B17-7BFCB4FBEF4B}"/>
              </a:ext>
            </a:extLst>
          </p:cNvPr>
          <p:cNvSpPr/>
          <p:nvPr/>
        </p:nvSpPr>
        <p:spPr>
          <a:xfrm>
            <a:off x="2069720" y="2442747"/>
            <a:ext cx="1706880" cy="396240"/>
          </a:xfrm>
          <a:prstGeom prst="rect">
            <a:avLst/>
          </a:prstGeom>
          <a:noFill/>
        </p:spPr>
        <p:txBody>
          <a:bodyPr wrap="none">
            <a:spAutoFit/>
          </a:bodyPr>
          <a:lstStyle/>
          <a:p>
            <a:pPr algn="ctr"/>
            <a:r>
              <a:rPr altLang="en-US" b="1" lang="zh-CN" sz="2000">
                <a:solidFill>
                  <a:schemeClr val="bg1"/>
                </a:solidFill>
                <a:cs typeface="+mn-ea"/>
                <a:sym typeface="+mn-lt"/>
              </a:rPr>
              <a:t>预算监督主体</a:t>
            </a:r>
          </a:p>
        </p:txBody>
      </p:sp>
      <p:sp>
        <p:nvSpPr>
          <p:cNvPr id="16" name="矩形 15">
            <a:extLst>
              <a:ext uri="{FF2B5EF4-FFF2-40B4-BE49-F238E27FC236}">
                <a16:creationId xmlns:a16="http://schemas.microsoft.com/office/drawing/2014/main" id="{374F6FEB-9F18-42C2-9E75-B16075145BCD}"/>
              </a:ext>
            </a:extLst>
          </p:cNvPr>
          <p:cNvSpPr/>
          <p:nvPr/>
        </p:nvSpPr>
        <p:spPr>
          <a:xfrm>
            <a:off x="5447256" y="2438251"/>
            <a:ext cx="1706880" cy="396240"/>
          </a:xfrm>
          <a:prstGeom prst="rect">
            <a:avLst/>
          </a:prstGeom>
          <a:noFill/>
        </p:spPr>
        <p:txBody>
          <a:bodyPr wrap="none">
            <a:spAutoFit/>
          </a:bodyPr>
          <a:lstStyle/>
          <a:p>
            <a:pPr algn="ctr"/>
            <a:r>
              <a:rPr altLang="en-US" b="1" lang="zh-CN" sz="2000">
                <a:solidFill>
                  <a:schemeClr val="bg1"/>
                </a:solidFill>
                <a:cs typeface="+mn-ea"/>
                <a:sym typeface="+mn-lt"/>
              </a:rPr>
              <a:t>预算监控手段</a:t>
            </a:r>
          </a:p>
        </p:txBody>
      </p:sp>
      <p:sp>
        <p:nvSpPr>
          <p:cNvPr id="17" name="矩形 16">
            <a:extLst>
              <a:ext uri="{FF2B5EF4-FFF2-40B4-BE49-F238E27FC236}">
                <a16:creationId xmlns:a16="http://schemas.microsoft.com/office/drawing/2014/main" id="{C7C17950-E162-4E49-8B9B-9586C6F0589A}"/>
              </a:ext>
            </a:extLst>
          </p:cNvPr>
          <p:cNvSpPr/>
          <p:nvPr/>
        </p:nvSpPr>
        <p:spPr>
          <a:xfrm>
            <a:off x="8506305" y="2387443"/>
            <a:ext cx="2276792" cy="701040"/>
          </a:xfrm>
          <a:prstGeom prst="rect">
            <a:avLst/>
          </a:prstGeom>
          <a:noFill/>
        </p:spPr>
        <p:txBody>
          <a:bodyPr wrap="none">
            <a:spAutoFit/>
          </a:bodyPr>
          <a:lstStyle/>
          <a:p>
            <a:pPr algn="ctr"/>
            <a:r>
              <a:rPr altLang="en-US" b="1" lang="zh-CN" sz="2000">
                <a:solidFill>
                  <a:schemeClr val="bg1"/>
                </a:solidFill>
                <a:cs typeface="+mn-ea"/>
                <a:sym typeface="+mn-lt"/>
              </a:rPr>
              <a:t>事先控制</a:t>
            </a:r>
          </a:p>
          <a:p>
            <a:pPr algn="ctr"/>
            <a:r>
              <a:rPr altLang="en-US" b="1" lang="zh-CN" sz="2000">
                <a:solidFill>
                  <a:schemeClr val="bg1"/>
                </a:solidFill>
                <a:cs typeface="+mn-ea"/>
                <a:sym typeface="+mn-lt"/>
              </a:rPr>
              <a:t>事后控制:反馈制度</a:t>
            </a:r>
          </a:p>
        </p:txBody>
      </p:sp>
    </p:spTree>
    <p:extLst>
      <p:ext uri="{BB962C8B-B14F-4D97-AF65-F5344CB8AC3E}">
        <p14:creationId val="2145093349"/>
      </p:ext>
    </p:extLst>
  </p:cSld>
  <p:clrMapOvr>
    <a:masterClrMapping/>
  </p:clrMapOvr>
  <mc:AlternateContent>
    <mc:Choice Requires="p14">
      <p:transition advTm="2000" p14:dur="1500" spd="slow">
        <p14:window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9"/>
                                        </p:tgtEl>
                                        <p:attrNameLst>
                                          <p:attrName>style.visibility</p:attrName>
                                        </p:attrNameLst>
                                      </p:cBhvr>
                                      <p:to>
                                        <p:strVal val="visible"/>
                                      </p:to>
                                    </p:set>
                                    <p:animEffect filter="wipe(up)" transition="in">
                                      <p:cBhvr>
                                        <p:cTn dur="500" id="14"/>
                                        <p:tgtEl>
                                          <p:spTgt spid="9"/>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5"/>
                                        </p:tgtEl>
                                        <p:attrNameLst>
                                          <p:attrName>style.visibility</p:attrName>
                                        </p:attrNameLst>
                                      </p:cBhvr>
                                      <p:to>
                                        <p:strVal val="visible"/>
                                      </p:to>
                                    </p:set>
                                    <p:animEffect filter="fade" transition="in">
                                      <p:cBhvr>
                                        <p:cTn dur="1000" id="18"/>
                                        <p:tgtEl>
                                          <p:spTgt spid="15"/>
                                        </p:tgtEl>
                                      </p:cBhvr>
                                    </p:animEffect>
                                    <p:anim calcmode="lin" valueType="num">
                                      <p:cBhvr>
                                        <p:cTn dur="1000" fill="hold" id="19"/>
                                        <p:tgtEl>
                                          <p:spTgt spid="15"/>
                                        </p:tgtEl>
                                        <p:attrNameLst>
                                          <p:attrName>ppt_x</p:attrName>
                                        </p:attrNameLst>
                                      </p:cBhvr>
                                      <p:tavLst>
                                        <p:tav tm="0">
                                          <p:val>
                                            <p:strVal val="#ppt_x"/>
                                          </p:val>
                                        </p:tav>
                                        <p:tav tm="100000">
                                          <p:val>
                                            <p:strVal val="#ppt_x"/>
                                          </p:val>
                                        </p:tav>
                                      </p:tavLst>
                                    </p:anim>
                                    <p:anim calcmode="lin" valueType="num">
                                      <p:cBhvr>
                                        <p:cTn dur="1000" fill="hold" id="20"/>
                                        <p:tgtEl>
                                          <p:spTgt spid="1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10"/>
                                        </p:tgtEl>
                                        <p:attrNameLst>
                                          <p:attrName>style.visibility</p:attrName>
                                        </p:attrNameLst>
                                      </p:cBhvr>
                                      <p:to>
                                        <p:strVal val="visible"/>
                                      </p:to>
                                    </p:set>
                                    <p:animEffect filter="wipe(up)" transition="in">
                                      <p:cBhvr>
                                        <p:cTn dur="500" id="31"/>
                                        <p:tgtEl>
                                          <p:spTgt spid="10"/>
                                        </p:tgtEl>
                                      </p:cBhvr>
                                    </p:animEffect>
                                  </p:childTnLst>
                                </p:cTn>
                              </p:par>
                            </p:childTnLst>
                          </p:cTn>
                        </p:par>
                        <p:par>
                          <p:cTn fill="hold" id="32" nodeType="afterGroup">
                            <p:stCondLst>
                              <p:cond delay="500"/>
                            </p:stCondLst>
                            <p:childTnLst>
                              <p:par>
                                <p:cTn fill="hold" grpId="0" id="33" nodeType="after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ur="10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500"/>
                            </p:stCondLst>
                            <p:childTnLst>
                              <p:par>
                                <p:cTn fill="hold" grpId="0" id="39" nodeType="after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1000" id="41"/>
                                        <p:tgtEl>
                                          <p:spTgt spid="13"/>
                                        </p:tgtEl>
                                      </p:cBhvr>
                                    </p:animEffect>
                                    <p:anim calcmode="lin" valueType="num">
                                      <p:cBhvr>
                                        <p:cTn dur="1000" fill="hold" id="42"/>
                                        <p:tgtEl>
                                          <p:spTgt spid="13"/>
                                        </p:tgtEl>
                                        <p:attrNameLst>
                                          <p:attrName>ppt_x</p:attrName>
                                        </p:attrNameLst>
                                      </p:cBhvr>
                                      <p:tavLst>
                                        <p:tav tm="0">
                                          <p:val>
                                            <p:strVal val="#ppt_x"/>
                                          </p:val>
                                        </p:tav>
                                        <p:tav tm="100000">
                                          <p:val>
                                            <p:strVal val="#ppt_x"/>
                                          </p:val>
                                        </p:tav>
                                      </p:tavLst>
                                    </p:anim>
                                    <p:anim calcmode="lin" valueType="num">
                                      <p:cBhvr>
                                        <p:cTn dur="1000" fill="hold" id="43"/>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2" presetSubtype="1">
                                  <p:stCondLst>
                                    <p:cond delay="0"/>
                                  </p:stCondLst>
                                  <p:childTnLst>
                                    <p:set>
                                      <p:cBhvr>
                                        <p:cTn dur="1" fill="hold" id="47">
                                          <p:stCondLst>
                                            <p:cond delay="0"/>
                                          </p:stCondLst>
                                        </p:cTn>
                                        <p:tgtEl>
                                          <p:spTgt spid="11"/>
                                        </p:tgtEl>
                                        <p:attrNameLst>
                                          <p:attrName>style.visibility</p:attrName>
                                        </p:attrNameLst>
                                      </p:cBhvr>
                                      <p:to>
                                        <p:strVal val="visible"/>
                                      </p:to>
                                    </p:set>
                                    <p:animEffect filter="wipe(up)" transition="in">
                                      <p:cBhvr>
                                        <p:cTn dur="500" id="48"/>
                                        <p:tgtEl>
                                          <p:spTgt spid="11"/>
                                        </p:tgtEl>
                                      </p:cBhvr>
                                    </p:animEffect>
                                  </p:childTnLst>
                                </p:cTn>
                              </p:par>
                            </p:childTnLst>
                          </p:cTn>
                        </p:par>
                        <p:par>
                          <p:cTn fill="hold" id="49" nodeType="afterGroup">
                            <p:stCondLst>
                              <p:cond delay="500"/>
                            </p:stCondLst>
                            <p:childTnLst>
                              <p:par>
                                <p:cTn fill="hold" grpId="0" id="50" nodeType="afterEffect" presetClass="entr" presetID="42"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1500"/>
                            </p:stCondLst>
                            <p:childTnLst>
                              <p:par>
                                <p:cTn fill="hold" grpId="0" id="56" nodeType="afterEffect" presetClass="entr" presetID="42"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1000" id="58"/>
                                        <p:tgtEl>
                                          <p:spTgt spid="14"/>
                                        </p:tgtEl>
                                      </p:cBhvr>
                                    </p:animEffect>
                                    <p:anim calcmode="lin" valueType="num">
                                      <p:cBhvr>
                                        <p:cTn dur="1000" fill="hold" id="59"/>
                                        <p:tgtEl>
                                          <p:spTgt spid="14"/>
                                        </p:tgtEl>
                                        <p:attrNameLst>
                                          <p:attrName>ppt_x</p:attrName>
                                        </p:attrNameLst>
                                      </p:cBhvr>
                                      <p:tavLst>
                                        <p:tav tm="0">
                                          <p:val>
                                            <p:strVal val="#ppt_x"/>
                                          </p:val>
                                        </p:tav>
                                        <p:tav tm="100000">
                                          <p:val>
                                            <p:strVal val="#ppt_x"/>
                                          </p:val>
                                        </p:tav>
                                      </p:tavLst>
                                    </p:anim>
                                    <p:anim calcmode="lin" valueType="num">
                                      <p:cBhvr>
                                        <p:cTn dur="1000" fill="hold" id="6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a:extLst>
              <a:ext uri="{FF2B5EF4-FFF2-40B4-BE49-F238E27FC236}">
                <a16:creationId xmlns:a16="http://schemas.microsoft.com/office/drawing/2014/main" id="{A265D0EB-A434-44E7-B4F1-188EFDFE4A3C}"/>
              </a:ext>
            </a:extLst>
          </p:cNvPr>
          <p:cNvSpPr/>
          <p:nvPr/>
        </p:nvSpPr>
        <p:spPr>
          <a:xfrm>
            <a:off x="8825127" y="3208251"/>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6" name="矩形 25">
            <a:extLst>
              <a:ext uri="{FF2B5EF4-FFF2-40B4-BE49-F238E27FC236}">
                <a16:creationId xmlns:a16="http://schemas.microsoft.com/office/drawing/2014/main" id="{E65EA9DE-930B-4411-931D-ECEAD50B38F6}"/>
              </a:ext>
            </a:extLst>
          </p:cNvPr>
          <p:cNvSpPr/>
          <p:nvPr/>
        </p:nvSpPr>
        <p:spPr>
          <a:xfrm>
            <a:off x="6989723" y="4581806"/>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5" name="矩形 24">
            <a:extLst>
              <a:ext uri="{FF2B5EF4-FFF2-40B4-BE49-F238E27FC236}">
                <a16:creationId xmlns:a16="http://schemas.microsoft.com/office/drawing/2014/main" id="{358E98AA-C039-4D79-85E7-975B2BE4E119}"/>
              </a:ext>
            </a:extLst>
          </p:cNvPr>
          <p:cNvSpPr/>
          <p:nvPr/>
        </p:nvSpPr>
        <p:spPr>
          <a:xfrm>
            <a:off x="5206154" y="3231659"/>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 name="矩形 1">
            <a:extLst>
              <a:ext uri="{FF2B5EF4-FFF2-40B4-BE49-F238E27FC236}">
                <a16:creationId xmlns:a16="http://schemas.microsoft.com/office/drawing/2014/main" id="{BE04142B-A3FE-47E6-AA5D-C7D76367F379}"/>
              </a:ext>
            </a:extLst>
          </p:cNvPr>
          <p:cNvSpPr/>
          <p:nvPr/>
        </p:nvSpPr>
        <p:spPr>
          <a:xfrm>
            <a:off x="1447558" y="3165231"/>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矩形 23">
            <a:extLst>
              <a:ext uri="{FF2B5EF4-FFF2-40B4-BE49-F238E27FC236}">
                <a16:creationId xmlns:a16="http://schemas.microsoft.com/office/drawing/2014/main" id="{101025D1-1186-41AF-AE04-EBD9641B89E4}"/>
              </a:ext>
            </a:extLst>
          </p:cNvPr>
          <p:cNvSpPr/>
          <p:nvPr/>
        </p:nvSpPr>
        <p:spPr>
          <a:xfrm>
            <a:off x="3284365" y="4572000"/>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D789B0A8-ED61-4BC2-81DC-175EACA661E3}"/>
              </a:ext>
            </a:extLst>
          </p:cNvPr>
          <p:cNvSpPr/>
          <p:nvPr/>
        </p:nvSpPr>
        <p:spPr>
          <a:xfrm>
            <a:off x="1478691" y="3183539"/>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矩形 28">
            <a:extLst>
              <a:ext uri="{FF2B5EF4-FFF2-40B4-BE49-F238E27FC236}">
                <a16:creationId xmlns:a16="http://schemas.microsoft.com/office/drawing/2014/main" id="{55894869-2601-4A2A-9C90-32E1C44D9642}"/>
              </a:ext>
            </a:extLst>
          </p:cNvPr>
          <p:cNvSpPr/>
          <p:nvPr/>
        </p:nvSpPr>
        <p:spPr>
          <a:xfrm>
            <a:off x="5237287" y="3249967"/>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DC32AB77-AD4A-445A-9F2F-D6864F205FC1}"/>
              </a:ext>
            </a:extLst>
          </p:cNvPr>
          <p:cNvSpPr/>
          <p:nvPr/>
        </p:nvSpPr>
        <p:spPr>
          <a:xfrm>
            <a:off x="7020856" y="4600114"/>
            <a:ext cx="1949158" cy="140676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405291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预算的监督与控制</a:t>
            </a:r>
          </a:p>
        </p:txBody>
      </p:sp>
      <p:sp>
        <p:nvSpPr>
          <p:cNvPr id="9" name="文本框 8">
            <a:extLst>
              <a:ext uri="{FF2B5EF4-FFF2-40B4-BE49-F238E27FC236}">
                <a16:creationId xmlns:a16="http://schemas.microsoft.com/office/drawing/2014/main" id="{DAC94B74-94CA-4189-993F-2A3500DFB379}"/>
              </a:ext>
            </a:extLst>
          </p:cNvPr>
          <p:cNvSpPr txBox="1"/>
          <p:nvPr/>
        </p:nvSpPr>
        <p:spPr>
          <a:xfrm>
            <a:off x="5020650" y="1712415"/>
            <a:ext cx="2592288" cy="457200"/>
          </a:xfrm>
          <a:prstGeom prst="rect">
            <a:avLst/>
          </a:prstGeom>
          <a:noFill/>
        </p:spPr>
        <p:txBody>
          <a:bodyPr wrap="square">
            <a:spAutoFit/>
          </a:bodyPr>
          <a:lstStyle>
            <a:defPPr>
              <a:defRPr lang="zh-CN"/>
            </a:defPPr>
            <a:lvl1pPr algn="ctr">
              <a:defRPr sz="24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lang="zh-CN">
                <a:solidFill>
                  <a:schemeClr val="tx1">
                    <a:lumMod val="85000"/>
                    <a:lumOff val="15000"/>
                  </a:schemeClr>
                </a:solidFill>
                <a:latin typeface="+mn-lt"/>
                <a:ea typeface="+mn-ea"/>
                <a:cs typeface="+mn-ea"/>
                <a:sym typeface="+mn-lt"/>
              </a:rPr>
              <a:t>预算控制方法</a:t>
            </a:r>
          </a:p>
        </p:txBody>
      </p:sp>
      <p:sp>
        <p:nvSpPr>
          <p:cNvPr id="10" name="矩形 9">
            <a:extLst>
              <a:ext uri="{FF2B5EF4-FFF2-40B4-BE49-F238E27FC236}">
                <a16:creationId xmlns:a16="http://schemas.microsoft.com/office/drawing/2014/main" id="{F83F851D-F52A-4327-8741-B2448930E26F}"/>
              </a:ext>
            </a:extLst>
          </p:cNvPr>
          <p:cNvSpPr/>
          <p:nvPr/>
        </p:nvSpPr>
        <p:spPr>
          <a:xfrm>
            <a:off x="4976949" y="2270850"/>
            <a:ext cx="2722880" cy="396240"/>
          </a:xfrm>
          <a:prstGeom prst="rect">
            <a:avLst/>
          </a:prstGeom>
        </p:spPr>
        <p:txBody>
          <a:bodyPr wrap="none">
            <a:spAutoFit/>
          </a:bodyPr>
          <a:lstStyle/>
          <a:p>
            <a:pPr algn="ctr"/>
            <a:r>
              <a:rPr altLang="en-US" b="1" lang="zh-CN" sz="2000">
                <a:solidFill>
                  <a:schemeClr val="tx1">
                    <a:lumMod val="85000"/>
                    <a:lumOff val="15000"/>
                  </a:schemeClr>
                </a:solidFill>
                <a:cs typeface="+mn-ea"/>
                <a:sym typeface="+mn-lt"/>
              </a:rPr>
              <a:t>生产成本传统控制方法</a:t>
            </a:r>
          </a:p>
        </p:txBody>
      </p:sp>
      <p:sp>
        <p:nvSpPr>
          <p:cNvPr id="11" name="矩形 10">
            <a:extLst>
              <a:ext uri="{FF2B5EF4-FFF2-40B4-BE49-F238E27FC236}">
                <a16:creationId xmlns:a16="http://schemas.microsoft.com/office/drawing/2014/main" id="{B71BC145-FF8F-4A16-87F8-672854794D07}"/>
              </a:ext>
            </a:extLst>
          </p:cNvPr>
          <p:cNvSpPr/>
          <p:nvPr/>
        </p:nvSpPr>
        <p:spPr>
          <a:xfrm>
            <a:off x="1447558" y="3300610"/>
            <a:ext cx="1899803" cy="1161288"/>
          </a:xfrm>
          <a:prstGeom prst="rect">
            <a:avLst/>
          </a:prstGeom>
        </p:spPr>
        <p:txBody>
          <a:bodyPr wrap="square">
            <a:spAutoFit/>
          </a:bodyPr>
          <a:lstStyle/>
          <a:p>
            <a:pPr>
              <a:lnSpc>
                <a:spcPct val="130000"/>
              </a:lnSpc>
            </a:pPr>
            <a:r>
              <a:rPr altLang="en-US" lang="zh-CN">
                <a:solidFill>
                  <a:schemeClr val="bg1"/>
                </a:solidFill>
                <a:cs typeface="+mn-ea"/>
                <a:sym typeface="+mn-lt"/>
              </a:rPr>
              <a:t>减少非必要的开支，如广告、研制和开发</a:t>
            </a:r>
          </a:p>
        </p:txBody>
      </p:sp>
      <p:sp>
        <p:nvSpPr>
          <p:cNvPr id="12" name="矩形 11">
            <a:extLst>
              <a:ext uri="{FF2B5EF4-FFF2-40B4-BE49-F238E27FC236}">
                <a16:creationId xmlns:a16="http://schemas.microsoft.com/office/drawing/2014/main" id="{DB5D0A4D-EA6E-4AC5-A762-D4EDE8123312}"/>
              </a:ext>
            </a:extLst>
          </p:cNvPr>
          <p:cNvSpPr/>
          <p:nvPr/>
        </p:nvSpPr>
        <p:spPr>
          <a:xfrm>
            <a:off x="1504822" y="4977833"/>
            <a:ext cx="1783080" cy="448056"/>
          </a:xfrm>
          <a:prstGeom prst="rect">
            <a:avLst/>
          </a:prstGeom>
        </p:spPr>
        <p:txBody>
          <a:bodyPr wrap="none">
            <a:spAutoFit/>
          </a:bodyPr>
          <a:lstStyle/>
          <a:p>
            <a:pPr>
              <a:lnSpc>
                <a:spcPct val="130000"/>
              </a:lnSpc>
            </a:pPr>
            <a:r>
              <a:rPr altLang="en-US" lang="zh-CN">
                <a:solidFill>
                  <a:schemeClr val="tx1">
                    <a:lumMod val="75000"/>
                    <a:lumOff val="25000"/>
                  </a:schemeClr>
                </a:solidFill>
                <a:cs typeface="+mn-ea"/>
                <a:sym typeface="+mn-lt"/>
              </a:rPr>
              <a:t>冻结人员的招聘</a:t>
            </a:r>
          </a:p>
        </p:txBody>
      </p:sp>
      <p:sp>
        <p:nvSpPr>
          <p:cNvPr id="13" name="矩形 12">
            <a:extLst>
              <a:ext uri="{FF2B5EF4-FFF2-40B4-BE49-F238E27FC236}">
                <a16:creationId xmlns:a16="http://schemas.microsoft.com/office/drawing/2014/main" id="{4DF5D899-E5D4-4C0E-8DDC-890D410C9C3F}"/>
              </a:ext>
            </a:extLst>
          </p:cNvPr>
          <p:cNvSpPr/>
          <p:nvPr/>
        </p:nvSpPr>
        <p:spPr>
          <a:xfrm>
            <a:off x="3657662" y="3325817"/>
            <a:ext cx="1097280" cy="448056"/>
          </a:xfrm>
          <a:prstGeom prst="rect">
            <a:avLst/>
          </a:prstGeom>
        </p:spPr>
        <p:txBody>
          <a:bodyPr wrap="none">
            <a:spAutoFit/>
          </a:bodyPr>
          <a:lstStyle/>
          <a:p>
            <a:pPr>
              <a:lnSpc>
                <a:spcPct val="130000"/>
              </a:lnSpc>
            </a:pPr>
            <a:r>
              <a:rPr altLang="en-US" lang="zh-CN">
                <a:solidFill>
                  <a:schemeClr val="tx1">
                    <a:lumMod val="75000"/>
                    <a:lumOff val="25000"/>
                  </a:schemeClr>
                </a:solidFill>
                <a:cs typeface="+mn-ea"/>
                <a:sym typeface="+mn-lt"/>
              </a:rPr>
              <a:t>冻结加班</a:t>
            </a:r>
          </a:p>
        </p:txBody>
      </p:sp>
      <p:sp>
        <p:nvSpPr>
          <p:cNvPr id="14" name="矩形 13">
            <a:extLst>
              <a:ext uri="{FF2B5EF4-FFF2-40B4-BE49-F238E27FC236}">
                <a16:creationId xmlns:a16="http://schemas.microsoft.com/office/drawing/2014/main" id="{BA2D6AC4-1532-489F-9E5E-9D7C854A6E4C}"/>
              </a:ext>
            </a:extLst>
          </p:cNvPr>
          <p:cNvSpPr/>
          <p:nvPr/>
        </p:nvSpPr>
        <p:spPr>
          <a:xfrm>
            <a:off x="3396716" y="4695444"/>
            <a:ext cx="1809438" cy="1161288"/>
          </a:xfrm>
          <a:prstGeom prst="rect">
            <a:avLst/>
          </a:prstGeom>
        </p:spPr>
        <p:txBody>
          <a:bodyPr wrap="square">
            <a:spAutoFit/>
          </a:bodyPr>
          <a:lstStyle/>
          <a:p>
            <a:pPr>
              <a:lnSpc>
                <a:spcPct val="130000"/>
              </a:lnSpc>
            </a:pPr>
            <a:r>
              <a:rPr altLang="en-US" lang="zh-CN">
                <a:solidFill>
                  <a:schemeClr val="bg1"/>
                </a:solidFill>
                <a:cs typeface="+mn-ea"/>
                <a:sym typeface="+mn-lt"/>
              </a:rPr>
              <a:t>重新审核每个部门的预算，找出可以砍的地方</a:t>
            </a:r>
          </a:p>
        </p:txBody>
      </p:sp>
      <p:sp>
        <p:nvSpPr>
          <p:cNvPr id="15" name="矩形 14">
            <a:extLst>
              <a:ext uri="{FF2B5EF4-FFF2-40B4-BE49-F238E27FC236}">
                <a16:creationId xmlns:a16="http://schemas.microsoft.com/office/drawing/2014/main" id="{ACFD936D-F421-48ED-BD70-C20900AAB5E8}"/>
              </a:ext>
            </a:extLst>
          </p:cNvPr>
          <p:cNvSpPr/>
          <p:nvPr/>
        </p:nvSpPr>
        <p:spPr>
          <a:xfrm>
            <a:off x="5206154" y="3300610"/>
            <a:ext cx="1787064" cy="1161288"/>
          </a:xfrm>
          <a:prstGeom prst="rect">
            <a:avLst/>
          </a:prstGeom>
        </p:spPr>
        <p:txBody>
          <a:bodyPr wrap="square">
            <a:spAutoFit/>
          </a:bodyPr>
          <a:lstStyle/>
          <a:p>
            <a:pPr>
              <a:lnSpc>
                <a:spcPct val="130000"/>
              </a:lnSpc>
            </a:pPr>
            <a:r>
              <a:rPr altLang="en-US" lang="zh-CN">
                <a:solidFill>
                  <a:schemeClr val="bg1"/>
                </a:solidFill>
                <a:cs typeface="+mn-ea"/>
                <a:sym typeface="+mn-lt"/>
              </a:rPr>
              <a:t>给每一个成本中心下达减少的目标</a:t>
            </a:r>
          </a:p>
        </p:txBody>
      </p:sp>
      <p:sp>
        <p:nvSpPr>
          <p:cNvPr id="16" name="矩形 15">
            <a:extLst>
              <a:ext uri="{FF2B5EF4-FFF2-40B4-BE49-F238E27FC236}">
                <a16:creationId xmlns:a16="http://schemas.microsoft.com/office/drawing/2014/main" id="{68A00437-4F14-4DC0-A420-2A2D65D8A4C4}"/>
              </a:ext>
            </a:extLst>
          </p:cNvPr>
          <p:cNvSpPr/>
          <p:nvPr/>
        </p:nvSpPr>
        <p:spPr>
          <a:xfrm>
            <a:off x="5297555" y="4995700"/>
            <a:ext cx="1726623" cy="804672"/>
          </a:xfrm>
          <a:prstGeom prst="rect">
            <a:avLst/>
          </a:prstGeom>
        </p:spPr>
        <p:txBody>
          <a:bodyPr wrap="square">
            <a:spAutoFit/>
          </a:bodyPr>
          <a:lstStyle/>
          <a:p>
            <a:pPr>
              <a:lnSpc>
                <a:spcPct val="130000"/>
              </a:lnSpc>
            </a:pPr>
            <a:r>
              <a:rPr altLang="en-US" lang="zh-CN">
                <a:solidFill>
                  <a:schemeClr val="tx1">
                    <a:lumMod val="75000"/>
                    <a:lumOff val="25000"/>
                  </a:schemeClr>
                </a:solidFill>
                <a:cs typeface="+mn-ea"/>
                <a:sym typeface="+mn-lt"/>
              </a:rPr>
              <a:t>收紧费用支出的审批权限</a:t>
            </a:r>
          </a:p>
        </p:txBody>
      </p:sp>
      <p:sp>
        <p:nvSpPr>
          <p:cNvPr id="17" name="矩形 16">
            <a:extLst>
              <a:ext uri="{FF2B5EF4-FFF2-40B4-BE49-F238E27FC236}">
                <a16:creationId xmlns:a16="http://schemas.microsoft.com/office/drawing/2014/main" id="{54351AAB-3CB3-4622-9D59-C7BA1FC48558}"/>
              </a:ext>
            </a:extLst>
          </p:cNvPr>
          <p:cNvSpPr/>
          <p:nvPr/>
        </p:nvSpPr>
        <p:spPr>
          <a:xfrm>
            <a:off x="7248210" y="3299251"/>
            <a:ext cx="1603801" cy="804672"/>
          </a:xfrm>
          <a:prstGeom prst="rect">
            <a:avLst/>
          </a:prstGeom>
        </p:spPr>
        <p:txBody>
          <a:bodyPr wrap="square">
            <a:spAutoFit/>
          </a:bodyPr>
          <a:lstStyle/>
          <a:p>
            <a:pPr>
              <a:lnSpc>
                <a:spcPct val="130000"/>
              </a:lnSpc>
            </a:pPr>
            <a:r>
              <a:rPr altLang="en-US" lang="zh-CN">
                <a:solidFill>
                  <a:schemeClr val="tx1">
                    <a:lumMod val="75000"/>
                    <a:lumOff val="25000"/>
                  </a:schemeClr>
                </a:solidFill>
                <a:cs typeface="+mn-ea"/>
                <a:sym typeface="+mn-lt"/>
              </a:rPr>
              <a:t>更多的业绩/费用分析报告</a:t>
            </a:r>
          </a:p>
        </p:txBody>
      </p:sp>
      <p:sp>
        <p:nvSpPr>
          <p:cNvPr id="18" name="矩形 17">
            <a:extLst>
              <a:ext uri="{FF2B5EF4-FFF2-40B4-BE49-F238E27FC236}">
                <a16:creationId xmlns:a16="http://schemas.microsoft.com/office/drawing/2014/main" id="{5FC13771-30DE-40A1-BB86-BBD7661755A8}"/>
              </a:ext>
            </a:extLst>
          </p:cNvPr>
          <p:cNvSpPr/>
          <p:nvPr/>
        </p:nvSpPr>
        <p:spPr>
          <a:xfrm>
            <a:off x="7286091" y="5051210"/>
            <a:ext cx="1554480" cy="448056"/>
          </a:xfrm>
          <a:prstGeom prst="rect">
            <a:avLst/>
          </a:prstGeom>
        </p:spPr>
        <p:txBody>
          <a:bodyPr wrap="none">
            <a:spAutoFit/>
          </a:bodyPr>
          <a:lstStyle/>
          <a:p>
            <a:pPr>
              <a:lnSpc>
                <a:spcPct val="130000"/>
              </a:lnSpc>
            </a:pPr>
            <a:r>
              <a:rPr altLang="en-US" lang="zh-CN">
                <a:solidFill>
                  <a:schemeClr val="bg1"/>
                </a:solidFill>
                <a:cs typeface="+mn-ea"/>
                <a:sym typeface="+mn-lt"/>
              </a:rPr>
              <a:t>冻结薪金增长</a:t>
            </a:r>
          </a:p>
        </p:txBody>
      </p:sp>
      <p:sp>
        <p:nvSpPr>
          <p:cNvPr id="19" name="矩形 18">
            <a:extLst>
              <a:ext uri="{FF2B5EF4-FFF2-40B4-BE49-F238E27FC236}">
                <a16:creationId xmlns:a16="http://schemas.microsoft.com/office/drawing/2014/main" id="{07FE66CA-87B2-4D73-84BD-CE25629391AB}"/>
              </a:ext>
            </a:extLst>
          </p:cNvPr>
          <p:cNvSpPr/>
          <p:nvPr/>
        </p:nvSpPr>
        <p:spPr>
          <a:xfrm>
            <a:off x="9476541" y="3541645"/>
            <a:ext cx="640080" cy="448056"/>
          </a:xfrm>
          <a:prstGeom prst="rect">
            <a:avLst/>
          </a:prstGeom>
        </p:spPr>
        <p:txBody>
          <a:bodyPr wrap="none">
            <a:spAutoFit/>
          </a:bodyPr>
          <a:lstStyle/>
          <a:p>
            <a:pPr>
              <a:lnSpc>
                <a:spcPct val="130000"/>
              </a:lnSpc>
            </a:pPr>
            <a:r>
              <a:rPr altLang="en-US" lang="zh-CN">
                <a:solidFill>
                  <a:schemeClr val="bg1"/>
                </a:solidFill>
                <a:cs typeface="+mn-ea"/>
                <a:sym typeface="+mn-lt"/>
              </a:rPr>
              <a:t>裁员</a:t>
            </a:r>
          </a:p>
        </p:txBody>
      </p:sp>
      <p:sp>
        <p:nvSpPr>
          <p:cNvPr id="20" name="矩形 19">
            <a:extLst>
              <a:ext uri="{FF2B5EF4-FFF2-40B4-BE49-F238E27FC236}">
                <a16:creationId xmlns:a16="http://schemas.microsoft.com/office/drawing/2014/main" id="{46E045C4-AE2A-45CA-8401-BDF93302C825}"/>
              </a:ext>
            </a:extLst>
          </p:cNvPr>
          <p:cNvSpPr/>
          <p:nvPr/>
        </p:nvSpPr>
        <p:spPr>
          <a:xfrm>
            <a:off x="8825128" y="4993946"/>
            <a:ext cx="2062112" cy="804672"/>
          </a:xfrm>
          <a:prstGeom prst="rect">
            <a:avLst/>
          </a:prstGeom>
        </p:spPr>
        <p:txBody>
          <a:bodyPr wrap="square">
            <a:spAutoFit/>
          </a:bodyPr>
          <a:lstStyle/>
          <a:p>
            <a:pPr>
              <a:lnSpc>
                <a:spcPct val="130000"/>
              </a:lnSpc>
            </a:pPr>
            <a:r>
              <a:rPr altLang="en-US" lang="zh-CN">
                <a:solidFill>
                  <a:schemeClr val="tx1">
                    <a:lumMod val="75000"/>
                    <a:lumOff val="25000"/>
                  </a:schemeClr>
                </a:solidFill>
                <a:cs typeface="+mn-ea"/>
                <a:sym typeface="+mn-lt"/>
              </a:rPr>
              <a:t>关闭某些业绩不好的厂家或子公司</a:t>
            </a:r>
          </a:p>
        </p:txBody>
      </p:sp>
    </p:spTree>
    <p:extLst>
      <p:ext uri="{BB962C8B-B14F-4D97-AF65-F5344CB8AC3E}">
        <p14:creationId val="3094029890"/>
      </p:ext>
    </p:extLst>
  </p:cSld>
  <p:clrMapOvr>
    <a:masterClrMapping/>
  </p:clrMapOvr>
  <mc:AlternateContent>
    <mc:Choice Requires="p14">
      <p:transition advTm="2000" p14:dur="1500" spd="slow">
        <p14:window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1000" id="26"/>
                                        <p:tgtEl>
                                          <p:spTgt spid="11"/>
                                        </p:tgtEl>
                                      </p:cBhvr>
                                    </p:animEffect>
                                    <p:anim calcmode="lin" valueType="num">
                                      <p:cBhvr>
                                        <p:cTn dur="1000" fill="hold" id="27"/>
                                        <p:tgtEl>
                                          <p:spTgt spid="11"/>
                                        </p:tgtEl>
                                        <p:attrNameLst>
                                          <p:attrName>ppt_x</p:attrName>
                                        </p:attrNameLst>
                                      </p:cBhvr>
                                      <p:tavLst>
                                        <p:tav tm="0">
                                          <p:val>
                                            <p:strVal val="#ppt_x"/>
                                          </p:val>
                                        </p:tav>
                                        <p:tav tm="100000">
                                          <p:val>
                                            <p:strVal val="#ppt_x"/>
                                          </p:val>
                                        </p:tav>
                                      </p:tavLst>
                                    </p:anim>
                                    <p:anim calcmode="lin" valueType="num">
                                      <p:cBhvr>
                                        <p:cTn dur="1000" fill="hold" id="28"/>
                                        <p:tgtEl>
                                          <p:spTgt spid="11"/>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1000" id="32"/>
                                        <p:tgtEl>
                                          <p:spTgt spid="12"/>
                                        </p:tgtEl>
                                      </p:cBhvr>
                                    </p:animEffect>
                                    <p:anim calcmode="lin" valueType="num">
                                      <p:cBhvr>
                                        <p:cTn dur="1000" fill="hold" id="33"/>
                                        <p:tgtEl>
                                          <p:spTgt spid="12"/>
                                        </p:tgtEl>
                                        <p:attrNameLst>
                                          <p:attrName>ppt_x</p:attrName>
                                        </p:attrNameLst>
                                      </p:cBhvr>
                                      <p:tavLst>
                                        <p:tav tm="0">
                                          <p:val>
                                            <p:strVal val="#ppt_x"/>
                                          </p:val>
                                        </p:tav>
                                        <p:tav tm="100000">
                                          <p:val>
                                            <p:strVal val="#ppt_x"/>
                                          </p:val>
                                        </p:tav>
                                      </p:tavLst>
                                    </p:anim>
                                    <p:anim calcmode="lin" valueType="num">
                                      <p:cBhvr>
                                        <p:cTn dur="1000" fill="hold" id="34"/>
                                        <p:tgtEl>
                                          <p:spTgt spid="1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5000"/>
                            </p:stCondLst>
                            <p:childTnLst>
                              <p:par>
                                <p:cTn fill="hold" grpId="0" id="42" nodeType="afterEffect" presetClass="entr" presetID="42" presetSubtype="0">
                                  <p:stCondLst>
                                    <p:cond delay="0"/>
                                  </p:stCondLst>
                                  <p:childTnLst>
                                    <p:set>
                                      <p:cBhvr>
                                        <p:cTn dur="1" fill="hold" id="43">
                                          <p:stCondLst>
                                            <p:cond delay="0"/>
                                          </p:stCondLst>
                                        </p:cTn>
                                        <p:tgtEl>
                                          <p:spTgt spid="14"/>
                                        </p:tgtEl>
                                        <p:attrNameLst>
                                          <p:attrName>style.visibility</p:attrName>
                                        </p:attrNameLst>
                                      </p:cBhvr>
                                      <p:to>
                                        <p:strVal val="visible"/>
                                      </p:to>
                                    </p:set>
                                    <p:animEffect filter="fade" transition="in">
                                      <p:cBhvr>
                                        <p:cTn dur="1000" id="44"/>
                                        <p:tgtEl>
                                          <p:spTgt spid="14"/>
                                        </p:tgtEl>
                                      </p:cBhvr>
                                    </p:animEffect>
                                    <p:anim calcmode="lin" valueType="num">
                                      <p:cBhvr>
                                        <p:cTn dur="1000" fill="hold" id="45"/>
                                        <p:tgtEl>
                                          <p:spTgt spid="14"/>
                                        </p:tgtEl>
                                        <p:attrNameLst>
                                          <p:attrName>ppt_x</p:attrName>
                                        </p:attrNameLst>
                                      </p:cBhvr>
                                      <p:tavLst>
                                        <p:tav tm="0">
                                          <p:val>
                                            <p:strVal val="#ppt_x"/>
                                          </p:val>
                                        </p:tav>
                                        <p:tav tm="100000">
                                          <p:val>
                                            <p:strVal val="#ppt_x"/>
                                          </p:val>
                                        </p:tav>
                                      </p:tavLst>
                                    </p:anim>
                                    <p:anim calcmode="lin" valueType="num">
                                      <p:cBhvr>
                                        <p:cTn dur="1000" fill="hold" id="46"/>
                                        <p:tgtEl>
                                          <p:spTgt spid="14"/>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6000"/>
                            </p:stCondLst>
                            <p:childTnLst>
                              <p:par>
                                <p:cTn fill="hold" grpId="0" id="48" nodeType="afterEffect" presetClass="entr" presetID="42" presetSubtype="0">
                                  <p:stCondLst>
                                    <p:cond delay="0"/>
                                  </p:stCondLst>
                                  <p:childTnLst>
                                    <p:set>
                                      <p:cBhvr>
                                        <p:cTn dur="1" fill="hold" id="49">
                                          <p:stCondLst>
                                            <p:cond delay="0"/>
                                          </p:stCondLst>
                                        </p:cTn>
                                        <p:tgtEl>
                                          <p:spTgt spid="15"/>
                                        </p:tgtEl>
                                        <p:attrNameLst>
                                          <p:attrName>style.visibility</p:attrName>
                                        </p:attrNameLst>
                                      </p:cBhvr>
                                      <p:to>
                                        <p:strVal val="visible"/>
                                      </p:to>
                                    </p:set>
                                    <p:animEffect filter="fade" transition="in">
                                      <p:cBhvr>
                                        <p:cTn dur="1000" id="50"/>
                                        <p:tgtEl>
                                          <p:spTgt spid="15"/>
                                        </p:tgtEl>
                                      </p:cBhvr>
                                    </p:animEffect>
                                    <p:anim calcmode="lin" valueType="num">
                                      <p:cBhvr>
                                        <p:cTn dur="1000" fill="hold" id="51"/>
                                        <p:tgtEl>
                                          <p:spTgt spid="15"/>
                                        </p:tgtEl>
                                        <p:attrNameLst>
                                          <p:attrName>ppt_x</p:attrName>
                                        </p:attrNameLst>
                                      </p:cBhvr>
                                      <p:tavLst>
                                        <p:tav tm="0">
                                          <p:val>
                                            <p:strVal val="#ppt_x"/>
                                          </p:val>
                                        </p:tav>
                                        <p:tav tm="100000">
                                          <p:val>
                                            <p:strVal val="#ppt_x"/>
                                          </p:val>
                                        </p:tav>
                                      </p:tavLst>
                                    </p:anim>
                                    <p:anim calcmode="lin" valueType="num">
                                      <p:cBhvr>
                                        <p:cTn dur="1000" fill="hold" id="52"/>
                                        <p:tgtEl>
                                          <p:spTgt spid="15"/>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7000"/>
                            </p:stCondLst>
                            <p:childTnLst>
                              <p:par>
                                <p:cTn fill="hold" grpId="0" id="54" nodeType="afterEffect" presetClass="entr" presetID="42" presetSubtype="0">
                                  <p:stCondLst>
                                    <p:cond delay="0"/>
                                  </p:stCondLst>
                                  <p:childTnLst>
                                    <p:set>
                                      <p:cBhvr>
                                        <p:cTn dur="1" fill="hold" id="55">
                                          <p:stCondLst>
                                            <p:cond delay="0"/>
                                          </p:stCondLst>
                                        </p:cTn>
                                        <p:tgtEl>
                                          <p:spTgt spid="16"/>
                                        </p:tgtEl>
                                        <p:attrNameLst>
                                          <p:attrName>style.visibility</p:attrName>
                                        </p:attrNameLst>
                                      </p:cBhvr>
                                      <p:to>
                                        <p:strVal val="visible"/>
                                      </p:to>
                                    </p:set>
                                    <p:animEffect filter="fade" transition="in">
                                      <p:cBhvr>
                                        <p:cTn dur="1000" id="56"/>
                                        <p:tgtEl>
                                          <p:spTgt spid="16"/>
                                        </p:tgtEl>
                                      </p:cBhvr>
                                    </p:animEffect>
                                    <p:anim calcmode="lin" valueType="num">
                                      <p:cBhvr>
                                        <p:cTn dur="1000" fill="hold" id="57"/>
                                        <p:tgtEl>
                                          <p:spTgt spid="16"/>
                                        </p:tgtEl>
                                        <p:attrNameLst>
                                          <p:attrName>ppt_x</p:attrName>
                                        </p:attrNameLst>
                                      </p:cBhvr>
                                      <p:tavLst>
                                        <p:tav tm="0">
                                          <p:val>
                                            <p:strVal val="#ppt_x"/>
                                          </p:val>
                                        </p:tav>
                                        <p:tav tm="100000">
                                          <p:val>
                                            <p:strVal val="#ppt_x"/>
                                          </p:val>
                                        </p:tav>
                                      </p:tavLst>
                                    </p:anim>
                                    <p:anim calcmode="lin" valueType="num">
                                      <p:cBhvr>
                                        <p:cTn dur="1000" fill="hold" id="58"/>
                                        <p:tgtEl>
                                          <p:spTgt spid="16"/>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8000"/>
                            </p:stCondLst>
                            <p:childTnLst>
                              <p:par>
                                <p:cTn fill="hold" grpId="0" id="60" nodeType="afterEffect" presetClass="entr" presetID="42" presetSubtype="0">
                                  <p:stCondLst>
                                    <p:cond delay="0"/>
                                  </p:stCondLst>
                                  <p:childTnLst>
                                    <p:set>
                                      <p:cBhvr>
                                        <p:cTn dur="1" fill="hold" id="61">
                                          <p:stCondLst>
                                            <p:cond delay="0"/>
                                          </p:stCondLst>
                                        </p:cTn>
                                        <p:tgtEl>
                                          <p:spTgt spid="17"/>
                                        </p:tgtEl>
                                        <p:attrNameLst>
                                          <p:attrName>style.visibility</p:attrName>
                                        </p:attrNameLst>
                                      </p:cBhvr>
                                      <p:to>
                                        <p:strVal val="visible"/>
                                      </p:to>
                                    </p:set>
                                    <p:animEffect filter="fade" transition="in">
                                      <p:cBhvr>
                                        <p:cTn dur="1000" id="62"/>
                                        <p:tgtEl>
                                          <p:spTgt spid="17"/>
                                        </p:tgtEl>
                                      </p:cBhvr>
                                    </p:animEffect>
                                    <p:anim calcmode="lin" valueType="num">
                                      <p:cBhvr>
                                        <p:cTn dur="1000" fill="hold" id="63"/>
                                        <p:tgtEl>
                                          <p:spTgt spid="17"/>
                                        </p:tgtEl>
                                        <p:attrNameLst>
                                          <p:attrName>ppt_x</p:attrName>
                                        </p:attrNameLst>
                                      </p:cBhvr>
                                      <p:tavLst>
                                        <p:tav tm="0">
                                          <p:val>
                                            <p:strVal val="#ppt_x"/>
                                          </p:val>
                                        </p:tav>
                                        <p:tav tm="100000">
                                          <p:val>
                                            <p:strVal val="#ppt_x"/>
                                          </p:val>
                                        </p:tav>
                                      </p:tavLst>
                                    </p:anim>
                                    <p:anim calcmode="lin" valueType="num">
                                      <p:cBhvr>
                                        <p:cTn dur="1000" fill="hold" id="64"/>
                                        <p:tgtEl>
                                          <p:spTgt spid="17"/>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9000"/>
                            </p:stCondLst>
                            <p:childTnLst>
                              <p:par>
                                <p:cTn fill="hold" grpId="0" id="66" nodeType="afterEffect" presetClass="entr" presetID="42" presetSubtype="0">
                                  <p:stCondLst>
                                    <p:cond delay="0"/>
                                  </p:stCondLst>
                                  <p:childTnLst>
                                    <p:set>
                                      <p:cBhvr>
                                        <p:cTn dur="1" fill="hold" id="67">
                                          <p:stCondLst>
                                            <p:cond delay="0"/>
                                          </p:stCondLst>
                                        </p:cTn>
                                        <p:tgtEl>
                                          <p:spTgt spid="18"/>
                                        </p:tgtEl>
                                        <p:attrNameLst>
                                          <p:attrName>style.visibility</p:attrName>
                                        </p:attrNameLst>
                                      </p:cBhvr>
                                      <p:to>
                                        <p:strVal val="visible"/>
                                      </p:to>
                                    </p:set>
                                    <p:animEffect filter="fade" transition="in">
                                      <p:cBhvr>
                                        <p:cTn dur="1000" id="68"/>
                                        <p:tgtEl>
                                          <p:spTgt spid="18"/>
                                        </p:tgtEl>
                                      </p:cBhvr>
                                    </p:animEffect>
                                    <p:anim calcmode="lin" valueType="num">
                                      <p:cBhvr>
                                        <p:cTn dur="1000" fill="hold" id="69"/>
                                        <p:tgtEl>
                                          <p:spTgt spid="18"/>
                                        </p:tgtEl>
                                        <p:attrNameLst>
                                          <p:attrName>ppt_x</p:attrName>
                                        </p:attrNameLst>
                                      </p:cBhvr>
                                      <p:tavLst>
                                        <p:tav tm="0">
                                          <p:val>
                                            <p:strVal val="#ppt_x"/>
                                          </p:val>
                                        </p:tav>
                                        <p:tav tm="100000">
                                          <p:val>
                                            <p:strVal val="#ppt_x"/>
                                          </p:val>
                                        </p:tav>
                                      </p:tavLst>
                                    </p:anim>
                                    <p:anim calcmode="lin" valueType="num">
                                      <p:cBhvr>
                                        <p:cTn dur="1000" fill="hold" id="70"/>
                                        <p:tgtEl>
                                          <p:spTgt spid="18"/>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10000"/>
                            </p:stCondLst>
                            <p:childTnLst>
                              <p:par>
                                <p:cTn fill="hold" grpId="0" id="72" nodeType="afterEffect" presetClass="entr" presetID="42" presetSubtype="0">
                                  <p:stCondLst>
                                    <p:cond delay="0"/>
                                  </p:stCondLst>
                                  <p:childTnLst>
                                    <p:set>
                                      <p:cBhvr>
                                        <p:cTn dur="1" fill="hold" id="73">
                                          <p:stCondLst>
                                            <p:cond delay="0"/>
                                          </p:stCondLst>
                                        </p:cTn>
                                        <p:tgtEl>
                                          <p:spTgt spid="19"/>
                                        </p:tgtEl>
                                        <p:attrNameLst>
                                          <p:attrName>style.visibility</p:attrName>
                                        </p:attrNameLst>
                                      </p:cBhvr>
                                      <p:to>
                                        <p:strVal val="visible"/>
                                      </p:to>
                                    </p:set>
                                    <p:animEffect filter="fade" transition="in">
                                      <p:cBhvr>
                                        <p:cTn dur="1000" id="74"/>
                                        <p:tgtEl>
                                          <p:spTgt spid="19"/>
                                        </p:tgtEl>
                                      </p:cBhvr>
                                    </p:animEffect>
                                    <p:anim calcmode="lin" valueType="num">
                                      <p:cBhvr>
                                        <p:cTn dur="1000" fill="hold" id="75"/>
                                        <p:tgtEl>
                                          <p:spTgt spid="19"/>
                                        </p:tgtEl>
                                        <p:attrNameLst>
                                          <p:attrName>ppt_x</p:attrName>
                                        </p:attrNameLst>
                                      </p:cBhvr>
                                      <p:tavLst>
                                        <p:tav tm="0">
                                          <p:val>
                                            <p:strVal val="#ppt_x"/>
                                          </p:val>
                                        </p:tav>
                                        <p:tav tm="100000">
                                          <p:val>
                                            <p:strVal val="#ppt_x"/>
                                          </p:val>
                                        </p:tav>
                                      </p:tavLst>
                                    </p:anim>
                                    <p:anim calcmode="lin" valueType="num">
                                      <p:cBhvr>
                                        <p:cTn dur="1000" fill="hold" id="76"/>
                                        <p:tgtEl>
                                          <p:spTgt spid="19"/>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11000"/>
                            </p:stCondLst>
                            <p:childTnLst>
                              <p:par>
                                <p:cTn fill="hold" grpId="0" id="78" nodeType="afterEffect" presetClass="entr" presetID="42" presetSubtype="0">
                                  <p:stCondLst>
                                    <p:cond delay="0"/>
                                  </p:stCondLst>
                                  <p:childTnLst>
                                    <p:set>
                                      <p:cBhvr>
                                        <p:cTn dur="1" fill="hold" id="79">
                                          <p:stCondLst>
                                            <p:cond delay="0"/>
                                          </p:stCondLst>
                                        </p:cTn>
                                        <p:tgtEl>
                                          <p:spTgt spid="20"/>
                                        </p:tgtEl>
                                        <p:attrNameLst>
                                          <p:attrName>style.visibility</p:attrName>
                                        </p:attrNameLst>
                                      </p:cBhvr>
                                      <p:to>
                                        <p:strVal val="visible"/>
                                      </p:to>
                                    </p:set>
                                    <p:animEffect filter="fade" transition="in">
                                      <p:cBhvr>
                                        <p:cTn dur="1000" id="80"/>
                                        <p:tgtEl>
                                          <p:spTgt spid="20"/>
                                        </p:tgtEl>
                                      </p:cBhvr>
                                    </p:animEffect>
                                    <p:anim calcmode="lin" valueType="num">
                                      <p:cBhvr>
                                        <p:cTn dur="1000" fill="hold" id="81"/>
                                        <p:tgtEl>
                                          <p:spTgt spid="20"/>
                                        </p:tgtEl>
                                        <p:attrNameLst>
                                          <p:attrName>ppt_x</p:attrName>
                                        </p:attrNameLst>
                                      </p:cBhvr>
                                      <p:tavLst>
                                        <p:tav tm="0">
                                          <p:val>
                                            <p:strVal val="#ppt_x"/>
                                          </p:val>
                                        </p:tav>
                                        <p:tav tm="100000">
                                          <p:val>
                                            <p:strVal val="#ppt_x"/>
                                          </p:val>
                                        </p:tav>
                                      </p:tavLst>
                                    </p:anim>
                                    <p:anim calcmode="lin" valueType="num">
                                      <p:cBhvr>
                                        <p:cTn dur="1000" fill="hold" id="82"/>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405291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预算的监督与控制</a:t>
            </a:r>
          </a:p>
        </p:txBody>
      </p:sp>
      <p:sp>
        <p:nvSpPr>
          <p:cNvPr id="9" name="矩形 8">
            <a:extLst>
              <a:ext uri="{FF2B5EF4-FFF2-40B4-BE49-F238E27FC236}">
                <a16:creationId xmlns:a16="http://schemas.microsoft.com/office/drawing/2014/main" id="{A4CA7017-E441-46C3-8899-0C886115DF07}"/>
              </a:ext>
            </a:extLst>
          </p:cNvPr>
          <p:cNvSpPr/>
          <p:nvPr/>
        </p:nvSpPr>
        <p:spPr>
          <a:xfrm>
            <a:off x="5500469" y="2723659"/>
            <a:ext cx="6808760" cy="3261360"/>
          </a:xfrm>
          <a:prstGeom prst="rect">
            <a:avLst/>
          </a:prstGeom>
        </p:spPr>
        <p:txBody>
          <a:bodyPr wrap="square">
            <a:spAutoFit/>
          </a:bodyPr>
          <a:lstStyle/>
          <a:p>
            <a:pPr>
              <a:lnSpc>
                <a:spcPct val="130000"/>
              </a:lnSpc>
            </a:pPr>
            <a:r>
              <a:rPr altLang="en-US" lang="zh-CN" sz="2000">
                <a:solidFill>
                  <a:schemeClr val="tx1">
                    <a:lumMod val="85000"/>
                    <a:lumOff val="15000"/>
                  </a:schemeClr>
                </a:solidFill>
                <a:cs typeface="+mn-ea"/>
                <a:sym typeface="+mn-lt"/>
              </a:rPr>
              <a:t>按时付款与按时收款其实同等重要</a:t>
            </a:r>
          </a:p>
          <a:p>
            <a:pPr>
              <a:lnSpc>
                <a:spcPct val="130000"/>
              </a:lnSpc>
            </a:pPr>
            <a:r>
              <a:rPr altLang="en-US" lang="zh-CN" sz="2000">
                <a:solidFill>
                  <a:schemeClr val="tx1">
                    <a:lumMod val="85000"/>
                    <a:lumOff val="15000"/>
                  </a:schemeClr>
                </a:solidFill>
                <a:cs typeface="+mn-ea"/>
                <a:sym typeface="+mn-lt"/>
              </a:rPr>
              <a:t>国外的供应商对其客户的信用管理是非常严格的</a:t>
            </a:r>
          </a:p>
          <a:p>
            <a:pPr>
              <a:lnSpc>
                <a:spcPct val="130000"/>
              </a:lnSpc>
            </a:pPr>
            <a:r>
              <a:rPr altLang="en-US" lang="zh-CN" sz="2000">
                <a:solidFill>
                  <a:schemeClr val="tx1">
                    <a:lumMod val="85000"/>
                    <a:lumOff val="15000"/>
                  </a:schemeClr>
                </a:solidFill>
                <a:cs typeface="+mn-ea"/>
                <a:sym typeface="+mn-lt"/>
              </a:rPr>
              <a:t>●更严厉的价格条款,如预付款</a:t>
            </a:r>
          </a:p>
          <a:p>
            <a:pPr>
              <a:lnSpc>
                <a:spcPct val="130000"/>
              </a:lnSpc>
            </a:pPr>
            <a:r>
              <a:rPr altLang="en-US" lang="zh-CN" sz="2000">
                <a:solidFill>
                  <a:schemeClr val="tx1">
                    <a:lumMod val="85000"/>
                    <a:lumOff val="15000"/>
                  </a:schemeClr>
                </a:solidFill>
                <a:cs typeface="+mn-ea"/>
                <a:sym typeface="+mn-lt"/>
              </a:rPr>
              <a:t>●更高的单价</a:t>
            </a:r>
          </a:p>
          <a:p>
            <a:pPr>
              <a:lnSpc>
                <a:spcPct val="130000"/>
              </a:lnSpc>
            </a:pPr>
            <a:r>
              <a:rPr altLang="en-US" lang="zh-CN" sz="2000">
                <a:solidFill>
                  <a:schemeClr val="tx1">
                    <a:lumMod val="85000"/>
                    <a:lumOff val="15000"/>
                  </a:schemeClr>
                </a:solidFill>
                <a:cs typeface="+mn-ea"/>
                <a:sym typeface="+mn-lt"/>
              </a:rPr>
              <a:t>●停止发货</a:t>
            </a:r>
          </a:p>
          <a:p>
            <a:pPr>
              <a:lnSpc>
                <a:spcPct val="130000"/>
              </a:lnSpc>
            </a:pPr>
            <a:r>
              <a:rPr altLang="en-US" lang="zh-CN" sz="2000">
                <a:solidFill>
                  <a:schemeClr val="tx1">
                    <a:lumMod val="85000"/>
                    <a:lumOff val="15000"/>
                  </a:schemeClr>
                </a:solidFill>
                <a:cs typeface="+mn-ea"/>
                <a:sym typeface="+mn-lt"/>
              </a:rPr>
              <a:t>定期审核应付账款的明细账龄表</a:t>
            </a:r>
          </a:p>
          <a:p>
            <a:pPr>
              <a:lnSpc>
                <a:spcPct val="130000"/>
              </a:lnSpc>
            </a:pPr>
            <a:r>
              <a:rPr altLang="en-US" lang="zh-CN" sz="2000">
                <a:solidFill>
                  <a:schemeClr val="tx1">
                    <a:lumMod val="85000"/>
                    <a:lumOff val="15000"/>
                  </a:schemeClr>
                </a:solidFill>
                <a:cs typeface="+mn-ea"/>
                <a:sym typeface="+mn-lt"/>
              </a:rPr>
              <a:t>对有问题的发票及时跟踪和解决</a:t>
            </a:r>
          </a:p>
          <a:p>
            <a:pPr>
              <a:lnSpc>
                <a:spcPct val="130000"/>
              </a:lnSpc>
            </a:pPr>
            <a:r>
              <a:rPr altLang="en-US" lang="zh-CN" sz="2000">
                <a:solidFill>
                  <a:schemeClr val="tx1">
                    <a:lumMod val="85000"/>
                    <a:lumOff val="15000"/>
                  </a:schemeClr>
                </a:solidFill>
                <a:cs typeface="+mn-ea"/>
                <a:sym typeface="+mn-lt"/>
              </a:rPr>
              <a:t>提早付款同样是问题</a:t>
            </a:r>
          </a:p>
        </p:txBody>
      </p:sp>
      <p:sp>
        <p:nvSpPr>
          <p:cNvPr id="10" name="文本框 9">
            <a:extLst>
              <a:ext uri="{FF2B5EF4-FFF2-40B4-BE49-F238E27FC236}">
                <a16:creationId xmlns:a16="http://schemas.microsoft.com/office/drawing/2014/main" id="{EA03212A-BAC8-41FD-8A9C-28C0A392455F}"/>
              </a:ext>
            </a:extLst>
          </p:cNvPr>
          <p:cNvSpPr txBox="1"/>
          <p:nvPr/>
        </p:nvSpPr>
        <p:spPr>
          <a:xfrm>
            <a:off x="5289453" y="2068260"/>
            <a:ext cx="3066213" cy="518160"/>
          </a:xfrm>
          <a:prstGeom prst="rect">
            <a:avLst/>
          </a:prstGeom>
          <a:noFill/>
        </p:spPr>
        <p:txBody>
          <a:bodyPr wrap="square">
            <a:spAutoFit/>
          </a:bodyPr>
          <a:lstStyle>
            <a:defPPr>
              <a:defRPr lang="zh-CN"/>
            </a:defPPr>
            <a:lvl1pPr algn="ctr">
              <a:defRPr sz="24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lang="zh-CN" sz="2800">
                <a:solidFill>
                  <a:schemeClr val="tx1">
                    <a:lumMod val="85000"/>
                    <a:lumOff val="15000"/>
                  </a:schemeClr>
                </a:solidFill>
                <a:latin typeface="+mn-lt"/>
                <a:ea typeface="+mn-ea"/>
                <a:cs typeface="+mn-ea"/>
                <a:sym typeface="+mn-lt"/>
              </a:rPr>
              <a:t>应收账款的控制</a:t>
            </a:r>
          </a:p>
        </p:txBody>
      </p:sp>
      <p:pic>
        <p:nvPicPr>
          <p:cNvPr id="4" name="图片 3">
            <a:extLst>
              <a:ext uri="{FF2B5EF4-FFF2-40B4-BE49-F238E27FC236}">
                <a16:creationId xmlns:a16="http://schemas.microsoft.com/office/drawing/2014/main" id="{AA5923E0-C946-4AF1-AD9E-8D759735F576}"/>
              </a:ext>
            </a:extLst>
          </p:cNvPr>
          <p:cNvPicPr>
            <a:picLocks noChangeAspect="1"/>
          </p:cNvPicPr>
          <p:nvPr/>
        </p:nvPicPr>
        <p:blipFill>
          <a:blip r:embed="rId2">
            <a:extLst>
              <a:ext uri="{28A0092B-C50C-407E-A947-70E740481C1C}">
                <a14:useLocalDpi val="0"/>
              </a:ext>
            </a:extLst>
          </a:blip>
          <a:srcRect b="-1" l="13216" r="24016" t="1113"/>
          <a:stretch>
            <a:fillRect/>
          </a:stretch>
        </p:blipFill>
        <p:spPr>
          <a:xfrm>
            <a:off x="1167622" y="2272144"/>
            <a:ext cx="3935612" cy="3488221"/>
          </a:xfrm>
          <a:prstGeom prst="rect">
            <a:avLst/>
          </a:prstGeom>
        </p:spPr>
      </p:pic>
    </p:spTree>
    <p:extLst>
      <p:ext uri="{BB962C8B-B14F-4D97-AF65-F5344CB8AC3E}">
        <p14:creationId val="3451963813"/>
      </p:ext>
    </p:extLst>
  </p:cSld>
  <p:clrMapOvr>
    <a:masterClrMapping/>
  </p:clrMapOvr>
  <mc:AlternateContent>
    <mc:Choice Requires="p14">
      <p:transition advTm="2000" p14:dur="1500" spd="slow">
        <p14:window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405291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预算的监督与控制</a:t>
            </a:r>
          </a:p>
        </p:txBody>
      </p:sp>
      <p:sp>
        <p:nvSpPr>
          <p:cNvPr id="9" name="文本框 8">
            <a:extLst>
              <a:ext uri="{FF2B5EF4-FFF2-40B4-BE49-F238E27FC236}">
                <a16:creationId xmlns:a16="http://schemas.microsoft.com/office/drawing/2014/main" id="{9461D5AE-3220-4D7C-8AE6-4C87D0B52527}"/>
              </a:ext>
            </a:extLst>
          </p:cNvPr>
          <p:cNvSpPr txBox="1"/>
          <p:nvPr/>
        </p:nvSpPr>
        <p:spPr>
          <a:xfrm>
            <a:off x="1319199" y="2854793"/>
            <a:ext cx="2592288" cy="457200"/>
          </a:xfrm>
          <a:prstGeom prst="rect">
            <a:avLst/>
          </a:prstGeom>
          <a:noFill/>
        </p:spPr>
        <p:txBody>
          <a:bodyPr wrap="square">
            <a:spAutoFit/>
          </a:bodyPr>
          <a:lstStyle>
            <a:defPPr>
              <a:defRPr lang="zh-CN"/>
            </a:defPPr>
            <a:lvl1pPr algn="ctr">
              <a:defRPr sz="24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a:solidFill>
                  <a:schemeClr val="tx1">
                    <a:lumMod val="85000"/>
                    <a:lumOff val="15000"/>
                  </a:schemeClr>
                </a:solidFill>
                <a:latin typeface="+mn-lt"/>
                <a:ea typeface="+mn-ea"/>
                <a:cs typeface="+mn-ea"/>
                <a:sym typeface="+mn-lt"/>
              </a:rPr>
              <a:t>预算控制方法</a:t>
            </a:r>
          </a:p>
        </p:txBody>
      </p:sp>
      <p:sp>
        <p:nvSpPr>
          <p:cNvPr id="10" name="文本框 9">
            <a:extLst>
              <a:ext uri="{FF2B5EF4-FFF2-40B4-BE49-F238E27FC236}">
                <a16:creationId xmlns:a16="http://schemas.microsoft.com/office/drawing/2014/main" id="{6D936D0A-8A59-4CFB-83EE-88CB1FE6767D}"/>
              </a:ext>
            </a:extLst>
          </p:cNvPr>
          <p:cNvSpPr txBox="1"/>
          <p:nvPr/>
        </p:nvSpPr>
        <p:spPr>
          <a:xfrm>
            <a:off x="1319199" y="3254902"/>
            <a:ext cx="1723549" cy="396240"/>
          </a:xfrm>
          <a:prstGeom prst="rect">
            <a:avLst/>
          </a:prstGeom>
          <a:noFill/>
        </p:spPr>
        <p:txBody>
          <a:bodyPr wrap="square">
            <a:spAutoFit/>
          </a:bodyPr>
          <a:lstStyle>
            <a:defPPr>
              <a:defRPr lang="zh-CN"/>
            </a:defPPr>
            <a:lvl1pPr>
              <a:defRPr sz="24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b="1" lang="zh-CN" sz="2000">
                <a:solidFill>
                  <a:schemeClr val="tx1">
                    <a:lumMod val="85000"/>
                    <a:lumOff val="15000"/>
                  </a:schemeClr>
                </a:solidFill>
                <a:latin typeface="+mn-lt"/>
                <a:ea typeface="+mn-ea"/>
                <a:cs typeface="+mn-ea"/>
                <a:sym typeface="+mn-lt"/>
              </a:rPr>
              <a:t>存货的控制</a:t>
            </a:r>
          </a:p>
        </p:txBody>
      </p:sp>
      <p:sp>
        <p:nvSpPr>
          <p:cNvPr id="11" name="矩形 10">
            <a:extLst>
              <a:ext uri="{FF2B5EF4-FFF2-40B4-BE49-F238E27FC236}">
                <a16:creationId xmlns:a16="http://schemas.microsoft.com/office/drawing/2014/main" id="{052EE964-D1FA-455E-9A14-262B6BF352EF}"/>
              </a:ext>
            </a:extLst>
          </p:cNvPr>
          <p:cNvSpPr/>
          <p:nvPr/>
        </p:nvSpPr>
        <p:spPr>
          <a:xfrm>
            <a:off x="1319199" y="4055123"/>
            <a:ext cx="4790162" cy="1005840"/>
          </a:xfrm>
          <a:prstGeom prst="rect">
            <a:avLst/>
          </a:prstGeom>
        </p:spPr>
        <p:txBody>
          <a:bodyPr wrap="square">
            <a:spAutoFit/>
          </a:bodyPr>
          <a:lstStyle/>
          <a:p>
            <a:pPr>
              <a:lnSpc>
                <a:spcPct val="150000"/>
              </a:lnSpc>
            </a:pPr>
            <a:r>
              <a:rPr altLang="en-US" lang="zh-CN" sz="2000">
                <a:solidFill>
                  <a:schemeClr val="tx1">
                    <a:lumMod val="85000"/>
                    <a:lumOff val="15000"/>
                  </a:schemeClr>
                </a:solidFill>
                <a:cs typeface="+mn-ea"/>
                <a:sym typeface="+mn-lt"/>
              </a:rPr>
              <a:t>明确存货管理是谁的工作内容和责任</a:t>
            </a:r>
          </a:p>
          <a:p>
            <a:pPr>
              <a:lnSpc>
                <a:spcPct val="150000"/>
              </a:lnSpc>
            </a:pPr>
            <a:r>
              <a:rPr altLang="en-US" lang="zh-CN" sz="2000">
                <a:solidFill>
                  <a:schemeClr val="tx1">
                    <a:lumMod val="85000"/>
                    <a:lumOff val="15000"/>
                  </a:schemeClr>
                </a:solidFill>
                <a:cs typeface="+mn-ea"/>
                <a:sym typeface="+mn-lt"/>
              </a:rPr>
              <a:t>财务基本上只是履行监督的职能.</a:t>
            </a:r>
          </a:p>
        </p:txBody>
      </p:sp>
      <p:pic>
        <p:nvPicPr>
          <p:cNvPr id="2" name="图片 1">
            <a:extLst>
              <a:ext uri="{FF2B5EF4-FFF2-40B4-BE49-F238E27FC236}">
                <a16:creationId xmlns:a16="http://schemas.microsoft.com/office/drawing/2014/main" id="{CB9D0E6C-A4C6-4EC3-BD94-95EA741F2783}"/>
              </a:ext>
            </a:extLst>
          </p:cNvPr>
          <p:cNvPicPr>
            <a:picLocks noChangeAspect="1"/>
          </p:cNvPicPr>
          <p:nvPr/>
        </p:nvPicPr>
        <p:blipFill>
          <a:blip r:embed="rId2">
            <a:extLst>
              <a:ext uri="{28A0092B-C50C-407E-A947-70E740481C1C}">
                <a14:useLocalDpi val="0"/>
              </a:ext>
            </a:extLst>
          </a:blip>
          <a:stretch>
            <a:fillRect/>
          </a:stretch>
        </p:blipFill>
        <p:spPr>
          <a:xfrm>
            <a:off x="6563591" y="2538050"/>
            <a:ext cx="4551218" cy="3034145"/>
          </a:xfrm>
          <a:prstGeom prst="rect">
            <a:avLst/>
          </a:prstGeom>
        </p:spPr>
      </p:pic>
    </p:spTree>
    <p:extLst>
      <p:ext uri="{BB962C8B-B14F-4D97-AF65-F5344CB8AC3E}">
        <p14:creationId val="2271947705"/>
      </p:ext>
    </p:extLst>
  </p:cSld>
  <p:clrMapOvr>
    <a:masterClrMapping/>
  </p:clrMapOvr>
  <mc:AlternateContent>
    <mc:Choice Requires="p14">
      <p:transition advTm="2000" p14:dur="1500" spd="slow">
        <p14:window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1000" id="26"/>
                                        <p:tgtEl>
                                          <p:spTgt spid="11"/>
                                        </p:tgtEl>
                                      </p:cBhvr>
                                    </p:animEffect>
                                    <p:anim calcmode="lin" valueType="num">
                                      <p:cBhvr>
                                        <p:cTn dur="1000" fill="hold" id="27"/>
                                        <p:tgtEl>
                                          <p:spTgt spid="11"/>
                                        </p:tgtEl>
                                        <p:attrNameLst>
                                          <p:attrName>ppt_x</p:attrName>
                                        </p:attrNameLst>
                                      </p:cBhvr>
                                      <p:tavLst>
                                        <p:tav tm="0">
                                          <p:val>
                                            <p:strVal val="#ppt_x"/>
                                          </p:val>
                                        </p:tav>
                                        <p:tav tm="100000">
                                          <p:val>
                                            <p:strVal val="#ppt_x"/>
                                          </p:val>
                                        </p:tav>
                                      </p:tavLst>
                                    </p:anim>
                                    <p:anim calcmode="lin" valueType="num">
                                      <p:cBhvr>
                                        <p:cTn dur="1000" fill="hold" id="28"/>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 presetSubtype="4">
                                  <p:stCondLst>
                                    <p:cond delay="0"/>
                                  </p:stCondLst>
                                  <p:childTnLst>
                                    <p:set>
                                      <p:cBhvr>
                                        <p:cTn dur="1" fill="hold" id="32">
                                          <p:stCondLst>
                                            <p:cond delay="0"/>
                                          </p:stCondLst>
                                        </p:cTn>
                                        <p:tgtEl>
                                          <p:spTgt spid="2"/>
                                        </p:tgtEl>
                                        <p:attrNameLst>
                                          <p:attrName>style.visibility</p:attrName>
                                        </p:attrNameLst>
                                      </p:cBhvr>
                                      <p:to>
                                        <p:strVal val="visible"/>
                                      </p:to>
                                    </p:set>
                                    <p:anim calcmode="lin" valueType="num">
                                      <p:cBhvr additive="base">
                                        <p:cTn dur="500" fill="hold" id="33"/>
                                        <p:tgtEl>
                                          <p:spTgt spid="2"/>
                                        </p:tgtEl>
                                        <p:attrNameLst>
                                          <p:attrName>ppt_x</p:attrName>
                                        </p:attrNameLst>
                                      </p:cBhvr>
                                      <p:tavLst>
                                        <p:tav tm="0">
                                          <p:val>
                                            <p:strVal val="#ppt_x"/>
                                          </p:val>
                                        </p:tav>
                                        <p:tav tm="100000">
                                          <p:val>
                                            <p:strVal val="#ppt_x"/>
                                          </p:val>
                                        </p:tav>
                                      </p:tavLst>
                                    </p:anim>
                                    <p:anim calcmode="lin" valueType="num">
                                      <p:cBhvr additive="base">
                                        <p:cTn dur="500" fill="hold" id="34"/>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A8D2647E-79F1-4841-9AC3-81F5E3CE51D4}"/>
              </a:ext>
            </a:extLst>
          </p:cNvPr>
          <p:cNvGrpSpPr/>
          <p:nvPr/>
        </p:nvGrpSpPr>
        <p:grpSpPr>
          <a:xfrm rot="16200000">
            <a:off x="-245434" y="1230174"/>
            <a:ext cx="4522445" cy="4031575"/>
            <a:chOff x="554182" y="-23053"/>
            <a:chExt cx="4212418" cy="3726558"/>
          </a:xfrm>
        </p:grpSpPr>
        <p:sp>
          <p:nvSpPr>
            <p:cNvPr id="13" name="平行四边形 12">
              <a:extLst>
                <a:ext uri="{FF2B5EF4-FFF2-40B4-BE49-F238E27FC236}">
                  <a16:creationId xmlns:a16="http://schemas.microsoft.com/office/drawing/2014/main" id="{6BDDDA75-B966-44A6-BA2C-AF921E297915}"/>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a:extLst>
                <a:ext uri="{FF2B5EF4-FFF2-40B4-BE49-F238E27FC236}">
                  <a16:creationId xmlns:a16="http://schemas.microsoft.com/office/drawing/2014/main" id="{238F046E-12BC-4927-8D49-905107AEA5F4}"/>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a:extLst>
                <a:ext uri="{FF2B5EF4-FFF2-40B4-BE49-F238E27FC236}">
                  <a16:creationId xmlns:a16="http://schemas.microsoft.com/office/drawing/2014/main" id="{8B3CDDEF-E3A7-44B8-BA3F-77F4FAB8C1F2}"/>
                </a:ext>
              </a:extLst>
            </p:cNvPr>
            <p:cNvSpPr/>
            <p:nvPr/>
          </p:nvSpPr>
          <p:spPr>
            <a:xfrm>
              <a:off x="2605291" y="1103586"/>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a:extLst>
                <a:ext uri="{FF2B5EF4-FFF2-40B4-BE49-F238E27FC236}">
                  <a16:creationId xmlns:a16="http://schemas.microsoft.com/office/drawing/2014/main" id="{CB2C2204-F78B-4BA5-8F7F-84A9D993E152}"/>
                </a:ext>
              </a:extLst>
            </p:cNvPr>
            <p:cNvSpPr/>
            <p:nvPr/>
          </p:nvSpPr>
          <p:spPr>
            <a:xfrm>
              <a:off x="3265784" y="758837"/>
              <a:ext cx="840327" cy="689498"/>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A053AA7C-251F-4FF3-B0D3-AB9F2BA4BAF7}"/>
              </a:ext>
            </a:extLst>
          </p:cNvPr>
          <p:cNvSpPr txBox="1">
            <a:spLocks noChangeArrowheads="1"/>
          </p:cNvSpPr>
          <p:nvPr/>
        </p:nvSpPr>
        <p:spPr>
          <a:xfrm>
            <a:off x="5273970" y="2882973"/>
            <a:ext cx="594360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7200">
                <a:solidFill>
                  <a:srgbClr val="333F50"/>
                </a:solidFill>
                <a:latin charset="-122" panose="020b0a00000000000000" pitchFamily="34" typeface="思源黑体 CN Heavy"/>
                <a:ea charset="-122" panose="020b0a00000000000000" pitchFamily="34" typeface="思源黑体 CN Heavy"/>
                <a:cs typeface="+mn-ea"/>
                <a:sym typeface="+mn-lt"/>
              </a:rPr>
              <a:t>预算是什么</a:t>
            </a:r>
          </a:p>
        </p:txBody>
      </p:sp>
      <p:sp>
        <p:nvSpPr>
          <p:cNvPr id="21" name="Rectangle 2">
            <a:extLst>
              <a:ext uri="{FF2B5EF4-FFF2-40B4-BE49-F238E27FC236}">
                <a16:creationId xmlns:a16="http://schemas.microsoft.com/office/drawing/2014/main" id="{806C2130-D099-4B01-8AB4-494682F75FAB}"/>
              </a:ext>
            </a:extLst>
          </p:cNvPr>
          <p:cNvSpPr txBox="1">
            <a:spLocks noChangeArrowheads="1"/>
          </p:cNvSpPr>
          <p:nvPr/>
        </p:nvSpPr>
        <p:spPr>
          <a:xfrm>
            <a:off x="5273970" y="1494962"/>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zh-CN" lang="en-US" sz="5400">
                <a:solidFill>
                  <a:srgbClr val="333F50"/>
                </a:solidFill>
                <a:latin charset="-122" panose="020b0a00000000000000" pitchFamily="34" typeface="思源黑体 CN Heavy"/>
                <a:ea charset="-122" panose="020b0a00000000000000" pitchFamily="34" typeface="思源黑体 CN Heavy"/>
                <a:cs typeface="+mn-ea"/>
                <a:sym typeface="+mn-lt"/>
              </a:rPr>
              <a:t>Part 01</a:t>
            </a:r>
          </a:p>
        </p:txBody>
      </p:sp>
      <p:sp>
        <p:nvSpPr>
          <p:cNvPr id="23" name="Synergistically utilize technically sound portals with frictionless chains. Dramatically customize…">
            <a:extLst>
              <a:ext uri="{FF2B5EF4-FFF2-40B4-BE49-F238E27FC236}">
                <a16:creationId xmlns:a16="http://schemas.microsoft.com/office/drawing/2014/main" id="{260C02AE-FB20-49AD-BE2C-FF4A6C46710D}"/>
              </a:ext>
            </a:extLst>
          </p:cNvPr>
          <p:cNvSpPr txBox="1"/>
          <p:nvPr/>
        </p:nvSpPr>
        <p:spPr>
          <a:xfrm>
            <a:off x="5372446" y="4270985"/>
            <a:ext cx="4749994" cy="960120"/>
          </a:xfrm>
          <a:prstGeom prst="rect">
            <a:avLst/>
          </a:prstGeom>
          <a:ln w="12700">
            <a:miter lim="400000"/>
          </a:ln>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1273315456"/>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1000" id="10"/>
                                        <p:tgtEl>
                                          <p:spTgt spid="21"/>
                                        </p:tgtEl>
                                      </p:cBhvr>
                                    </p:animEffect>
                                    <p:anim calcmode="lin" valueType="num">
                                      <p:cBhvr>
                                        <p:cTn dur="1000" fill="hold" id="11"/>
                                        <p:tgtEl>
                                          <p:spTgt spid="21"/>
                                        </p:tgtEl>
                                        <p:attrNameLst>
                                          <p:attrName>ppt_x</p:attrName>
                                        </p:attrNameLst>
                                      </p:cBhvr>
                                      <p:tavLst>
                                        <p:tav tm="0">
                                          <p:val>
                                            <p:strVal val="#ppt_x"/>
                                          </p:val>
                                        </p:tav>
                                        <p:tav tm="100000">
                                          <p:val>
                                            <p:strVal val="#ppt_x"/>
                                          </p:val>
                                        </p:tav>
                                      </p:tavLst>
                                    </p:anim>
                                    <p:anim calcmode="lin" valueType="num">
                                      <p:cBhvr>
                                        <p:cTn dur="1000" fill="hold" id="12"/>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500" id="2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A8D2647E-79F1-4841-9AC3-81F5E3CE51D4}"/>
              </a:ext>
            </a:extLst>
          </p:cNvPr>
          <p:cNvGrpSpPr/>
          <p:nvPr/>
        </p:nvGrpSpPr>
        <p:grpSpPr>
          <a:xfrm rot="16200000">
            <a:off x="-245434" y="1230174"/>
            <a:ext cx="4522445" cy="4031575"/>
            <a:chOff x="554182" y="-23053"/>
            <a:chExt cx="4212418" cy="3726558"/>
          </a:xfrm>
        </p:grpSpPr>
        <p:sp>
          <p:nvSpPr>
            <p:cNvPr id="13" name="平行四边形 12">
              <a:extLst>
                <a:ext uri="{FF2B5EF4-FFF2-40B4-BE49-F238E27FC236}">
                  <a16:creationId xmlns:a16="http://schemas.microsoft.com/office/drawing/2014/main" id="{6BDDDA75-B966-44A6-BA2C-AF921E297915}"/>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a:extLst>
                <a:ext uri="{FF2B5EF4-FFF2-40B4-BE49-F238E27FC236}">
                  <a16:creationId xmlns:a16="http://schemas.microsoft.com/office/drawing/2014/main" id="{238F046E-12BC-4927-8D49-905107AEA5F4}"/>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a:extLst>
                <a:ext uri="{FF2B5EF4-FFF2-40B4-BE49-F238E27FC236}">
                  <a16:creationId xmlns:a16="http://schemas.microsoft.com/office/drawing/2014/main" id="{8B3CDDEF-E3A7-44B8-BA3F-77F4FAB8C1F2}"/>
                </a:ext>
              </a:extLst>
            </p:cNvPr>
            <p:cNvSpPr/>
            <p:nvPr/>
          </p:nvSpPr>
          <p:spPr>
            <a:xfrm>
              <a:off x="2605291" y="1103586"/>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a:extLst>
                <a:ext uri="{FF2B5EF4-FFF2-40B4-BE49-F238E27FC236}">
                  <a16:creationId xmlns:a16="http://schemas.microsoft.com/office/drawing/2014/main" id="{CB2C2204-F78B-4BA5-8F7F-84A9D993E152}"/>
                </a:ext>
              </a:extLst>
            </p:cNvPr>
            <p:cNvSpPr/>
            <p:nvPr/>
          </p:nvSpPr>
          <p:spPr>
            <a:xfrm>
              <a:off x="3265784" y="758837"/>
              <a:ext cx="840327" cy="689498"/>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A053AA7C-251F-4FF3-B0D3-AB9F2BA4BAF7}"/>
              </a:ext>
            </a:extLst>
          </p:cNvPr>
          <p:cNvSpPr txBox="1">
            <a:spLocks noChangeArrowheads="1"/>
          </p:cNvSpPr>
          <p:nvPr/>
        </p:nvSpPr>
        <p:spPr>
          <a:xfrm>
            <a:off x="5273970" y="2882973"/>
            <a:ext cx="594360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7200">
                <a:solidFill>
                  <a:srgbClr val="333F50"/>
                </a:solidFill>
                <a:latin charset="-122" panose="020b0a00000000000000" pitchFamily="34" typeface="思源黑体 CN Heavy"/>
                <a:ea charset="-122" panose="020b0a00000000000000" pitchFamily="34" typeface="思源黑体 CN Heavy"/>
                <a:cs typeface="+mn-ea"/>
                <a:sym typeface="+mn-lt"/>
              </a:rPr>
              <a:t>预算调整</a:t>
            </a:r>
          </a:p>
        </p:txBody>
      </p:sp>
      <p:sp>
        <p:nvSpPr>
          <p:cNvPr id="21" name="Rectangle 2">
            <a:extLst>
              <a:ext uri="{FF2B5EF4-FFF2-40B4-BE49-F238E27FC236}">
                <a16:creationId xmlns:a16="http://schemas.microsoft.com/office/drawing/2014/main" id="{806C2130-D099-4B01-8AB4-494682F75FAB}"/>
              </a:ext>
            </a:extLst>
          </p:cNvPr>
          <p:cNvSpPr txBox="1">
            <a:spLocks noChangeArrowheads="1"/>
          </p:cNvSpPr>
          <p:nvPr/>
        </p:nvSpPr>
        <p:spPr>
          <a:xfrm>
            <a:off x="5273970" y="1494962"/>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zh-CN" lang="en-US" sz="5400">
                <a:solidFill>
                  <a:srgbClr val="333F50"/>
                </a:solidFill>
                <a:latin charset="-122" panose="020b0a00000000000000" pitchFamily="34" typeface="思源黑体 CN Heavy"/>
                <a:ea charset="-122" panose="020b0a00000000000000" pitchFamily="34" typeface="思源黑体 CN Heavy"/>
                <a:cs typeface="+mn-ea"/>
                <a:sym typeface="+mn-lt"/>
              </a:rPr>
              <a:t>Part 05</a:t>
            </a:r>
          </a:p>
        </p:txBody>
      </p:sp>
      <p:sp>
        <p:nvSpPr>
          <p:cNvPr id="23" name="Synergistically utilize technically sound portals with frictionless chains. Dramatically customize…">
            <a:extLst>
              <a:ext uri="{FF2B5EF4-FFF2-40B4-BE49-F238E27FC236}">
                <a16:creationId xmlns:a16="http://schemas.microsoft.com/office/drawing/2014/main" id="{260C02AE-FB20-49AD-BE2C-FF4A6C46710D}"/>
              </a:ext>
            </a:extLst>
          </p:cNvPr>
          <p:cNvSpPr txBox="1"/>
          <p:nvPr/>
        </p:nvSpPr>
        <p:spPr>
          <a:xfrm>
            <a:off x="5372446" y="4270985"/>
            <a:ext cx="4749994" cy="960120"/>
          </a:xfrm>
          <a:prstGeom prst="rect">
            <a:avLst/>
          </a:prstGeom>
          <a:ln w="12700">
            <a:miter lim="400000"/>
          </a:ln>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3094764366"/>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1000" id="10"/>
                                        <p:tgtEl>
                                          <p:spTgt spid="21"/>
                                        </p:tgtEl>
                                      </p:cBhvr>
                                    </p:animEffect>
                                    <p:anim calcmode="lin" valueType="num">
                                      <p:cBhvr>
                                        <p:cTn dur="1000" fill="hold" id="11"/>
                                        <p:tgtEl>
                                          <p:spTgt spid="21"/>
                                        </p:tgtEl>
                                        <p:attrNameLst>
                                          <p:attrName>ppt_x</p:attrName>
                                        </p:attrNameLst>
                                      </p:cBhvr>
                                      <p:tavLst>
                                        <p:tav tm="0">
                                          <p:val>
                                            <p:strVal val="#ppt_x"/>
                                          </p:val>
                                        </p:tav>
                                        <p:tav tm="100000">
                                          <p:val>
                                            <p:strVal val="#ppt_x"/>
                                          </p:val>
                                        </p:tav>
                                      </p:tavLst>
                                    </p:anim>
                                    <p:anim calcmode="lin" valueType="num">
                                      <p:cBhvr>
                                        <p:cTn dur="1000" fill="hold" id="12"/>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500" id="2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预算调整</a:t>
            </a:r>
          </a:p>
        </p:txBody>
      </p:sp>
      <p:sp>
        <p:nvSpPr>
          <p:cNvPr id="9" name="矩形 8">
            <a:extLst>
              <a:ext uri="{FF2B5EF4-FFF2-40B4-BE49-F238E27FC236}">
                <a16:creationId xmlns:a16="http://schemas.microsoft.com/office/drawing/2014/main" id="{3DF63224-32B9-479A-B997-6A3998085C6D}"/>
              </a:ext>
            </a:extLst>
          </p:cNvPr>
          <p:cNvSpPr/>
          <p:nvPr/>
        </p:nvSpPr>
        <p:spPr>
          <a:xfrm>
            <a:off x="1026944" y="2601268"/>
            <a:ext cx="4600133" cy="1042416"/>
          </a:xfrm>
          <a:prstGeom prst="rect">
            <a:avLst/>
          </a:prstGeom>
        </p:spPr>
        <p:txBody>
          <a:bodyPr wrap="square">
            <a:spAutoFit/>
          </a:bodyPr>
          <a:lstStyle/>
          <a:p>
            <a:pPr>
              <a:lnSpc>
                <a:spcPct val="130000"/>
              </a:lnSpc>
            </a:pPr>
            <a:r>
              <a:rPr altLang="en-US" lang="zh-CN" sz="1600">
                <a:solidFill>
                  <a:schemeClr val="tx1">
                    <a:lumMod val="85000"/>
                    <a:lumOff val="15000"/>
                  </a:schemeClr>
                </a:solidFill>
                <a:cs typeface="+mn-ea"/>
                <a:sym typeface="+mn-lt"/>
              </a:rPr>
              <a:t>不事先声明，几乎不可调整</a:t>
            </a:r>
          </a:p>
          <a:p>
            <a:pPr>
              <a:lnSpc>
                <a:spcPct val="130000"/>
              </a:lnSpc>
            </a:pPr>
            <a:r>
              <a:rPr altLang="en-US" lang="zh-CN" sz="1600">
                <a:solidFill>
                  <a:schemeClr val="tx1">
                    <a:lumMod val="85000"/>
                    <a:lumOff val="15000"/>
                  </a:schemeClr>
                </a:solidFill>
                <a:cs typeface="+mn-ea"/>
                <a:sym typeface="+mn-lt"/>
              </a:rPr>
              <a:t>预算向上与董事会相关，向下与每个人的考核相关，如预算与实际相差太远，预算就失去了意义。</a:t>
            </a:r>
          </a:p>
        </p:txBody>
      </p:sp>
      <p:sp>
        <p:nvSpPr>
          <p:cNvPr id="10" name="矩形 9">
            <a:extLst>
              <a:ext uri="{FF2B5EF4-FFF2-40B4-BE49-F238E27FC236}">
                <a16:creationId xmlns:a16="http://schemas.microsoft.com/office/drawing/2014/main" id="{8D32A136-9217-4DB9-9F27-1DFC3A00192B}"/>
              </a:ext>
            </a:extLst>
          </p:cNvPr>
          <p:cNvSpPr/>
          <p:nvPr/>
        </p:nvSpPr>
        <p:spPr>
          <a:xfrm>
            <a:off x="6416966" y="4115529"/>
            <a:ext cx="4959108" cy="1993392"/>
          </a:xfrm>
          <a:prstGeom prst="rect">
            <a:avLst/>
          </a:prstGeom>
        </p:spPr>
        <p:txBody>
          <a:bodyPr wrap="square">
            <a:spAutoFit/>
          </a:bodyPr>
          <a:lstStyle/>
          <a:p>
            <a:pPr>
              <a:lnSpc>
                <a:spcPct val="130000"/>
              </a:lnSpc>
            </a:pPr>
            <a:r>
              <a:rPr altLang="en-US" lang="zh-CN" sz="1600">
                <a:solidFill>
                  <a:schemeClr val="tx1">
                    <a:lumMod val="85000"/>
                    <a:lumOff val="15000"/>
                  </a:schemeClr>
                </a:solidFill>
                <a:cs typeface="+mn-ea"/>
                <a:sym typeface="+mn-lt"/>
              </a:rPr>
              <a:t>市场需求发生变化，应该相应调整预算;</a:t>
            </a:r>
          </a:p>
          <a:p>
            <a:pPr>
              <a:lnSpc>
                <a:spcPct val="130000"/>
              </a:lnSpc>
            </a:pPr>
            <a:r>
              <a:rPr altLang="en-US" lang="zh-CN" sz="1600">
                <a:solidFill>
                  <a:schemeClr val="tx1">
                    <a:lumMod val="85000"/>
                    <a:lumOff val="15000"/>
                  </a:schemeClr>
                </a:solidFill>
                <a:cs typeface="+mn-ea"/>
                <a:sym typeface="+mn-lt"/>
              </a:rPr>
              <a:t>企业内部资源发生变化，应该相应调整生产经营预算，并适当调整预算目标责任;</a:t>
            </a:r>
          </a:p>
          <a:p>
            <a:pPr>
              <a:lnSpc>
                <a:spcPct val="130000"/>
              </a:lnSpc>
            </a:pPr>
            <a:r>
              <a:rPr altLang="en-US" lang="zh-CN" sz="1600">
                <a:solidFill>
                  <a:schemeClr val="tx1">
                    <a:lumMod val="85000"/>
                    <a:lumOff val="15000"/>
                  </a:schemeClr>
                </a:solidFill>
                <a:cs typeface="+mn-ea"/>
                <a:sym typeface="+mn-lt"/>
              </a:rPr>
              <a:t>增补临时预算;</a:t>
            </a:r>
          </a:p>
          <a:p>
            <a:pPr>
              <a:lnSpc>
                <a:spcPct val="130000"/>
              </a:lnSpc>
            </a:pPr>
            <a:r>
              <a:rPr altLang="en-US" lang="zh-CN" sz="1600">
                <a:solidFill>
                  <a:schemeClr val="tx1">
                    <a:lumMod val="85000"/>
                    <a:lumOff val="15000"/>
                  </a:schemeClr>
                </a:solidFill>
                <a:cs typeface="+mn-ea"/>
                <a:sym typeface="+mn-lt"/>
              </a:rPr>
              <a:t>外部市场环境发生重大变化，应该调整预算，同时相应调整目标责任。</a:t>
            </a:r>
          </a:p>
        </p:txBody>
      </p:sp>
      <p:sp>
        <p:nvSpPr>
          <p:cNvPr id="11" name="文本框 10">
            <a:extLst>
              <a:ext uri="{FF2B5EF4-FFF2-40B4-BE49-F238E27FC236}">
                <a16:creationId xmlns:a16="http://schemas.microsoft.com/office/drawing/2014/main" id="{0C4DC8CF-7063-48AB-A10A-EB7202DA1B7F}"/>
              </a:ext>
            </a:extLst>
          </p:cNvPr>
          <p:cNvSpPr txBox="1"/>
          <p:nvPr/>
        </p:nvSpPr>
        <p:spPr>
          <a:xfrm>
            <a:off x="6416966" y="3653865"/>
            <a:ext cx="2031325" cy="457200"/>
          </a:xfrm>
          <a:prstGeom prst="rect">
            <a:avLst/>
          </a:prstGeom>
          <a:noFill/>
        </p:spPr>
        <p:txBody>
          <a:bodyPr wrap="square">
            <a:spAutoFit/>
          </a:bodyPr>
          <a:lstStyle>
            <a:defPPr>
              <a:defRPr lang="zh-CN"/>
            </a:defPPr>
            <a:lvl1pPr algn="ctr">
              <a:defRPr sz="24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en-US" lang="zh-CN">
                <a:solidFill>
                  <a:schemeClr val="tx1">
                    <a:lumMod val="85000"/>
                    <a:lumOff val="15000"/>
                  </a:schemeClr>
                </a:solidFill>
                <a:latin typeface="+mn-lt"/>
                <a:ea typeface="+mn-ea"/>
                <a:cs typeface="+mn-ea"/>
                <a:sym typeface="+mn-lt"/>
              </a:rPr>
              <a:t>预算调整原则</a:t>
            </a:r>
          </a:p>
        </p:txBody>
      </p:sp>
      <p:sp>
        <p:nvSpPr>
          <p:cNvPr id="12" name="文本框 11">
            <a:extLst>
              <a:ext uri="{FF2B5EF4-FFF2-40B4-BE49-F238E27FC236}">
                <a16:creationId xmlns:a16="http://schemas.microsoft.com/office/drawing/2014/main" id="{D2436691-4330-4355-B520-D4F7777EDC81}"/>
              </a:ext>
            </a:extLst>
          </p:cNvPr>
          <p:cNvSpPr txBox="1"/>
          <p:nvPr/>
        </p:nvSpPr>
        <p:spPr>
          <a:xfrm>
            <a:off x="1026943" y="2065245"/>
            <a:ext cx="2849259" cy="457200"/>
          </a:xfrm>
          <a:prstGeom prst="rect">
            <a:avLst/>
          </a:prstGeom>
          <a:noFill/>
        </p:spPr>
        <p:txBody>
          <a:bodyPr wrap="square">
            <a:spAutoFit/>
          </a:bodyPr>
          <a:lstStyle>
            <a:defPPr>
              <a:defRPr lang="zh-CN"/>
            </a:defPPr>
            <a:lvl1pPr algn="ctr">
              <a:defRPr sz="24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a:solidFill>
                  <a:schemeClr val="tx1">
                    <a:lumMod val="85000"/>
                    <a:lumOff val="15000"/>
                  </a:schemeClr>
                </a:solidFill>
                <a:latin typeface="+mn-lt"/>
                <a:ea typeface="+mn-ea"/>
                <a:cs typeface="+mn-ea"/>
                <a:sym typeface="+mn-lt"/>
              </a:rPr>
              <a:t>预算能否调整?</a:t>
            </a:r>
          </a:p>
        </p:txBody>
      </p:sp>
      <p:pic>
        <p:nvPicPr>
          <p:cNvPr id="3" name="图片 2">
            <a:extLst>
              <a:ext uri="{FF2B5EF4-FFF2-40B4-BE49-F238E27FC236}">
                <a16:creationId xmlns:a16="http://schemas.microsoft.com/office/drawing/2014/main" id="{5A7CFA52-614E-4169-A888-0915989D560D}"/>
              </a:ext>
            </a:extLst>
          </p:cNvPr>
          <p:cNvPicPr>
            <a:picLocks noChangeAspect="1"/>
          </p:cNvPicPr>
          <p:nvPr/>
        </p:nvPicPr>
        <p:blipFill>
          <a:blip r:embed="rId2">
            <a:extLst>
              <a:ext uri="{28A0092B-C50C-407E-A947-70E740481C1C}">
                <a14:useLocalDpi val="0"/>
              </a:ext>
            </a:extLst>
          </a:blip>
          <a:srcRect b="20158" t="16982"/>
          <a:stretch>
            <a:fillRect/>
          </a:stretch>
        </p:blipFill>
        <p:spPr>
          <a:xfrm>
            <a:off x="1026943" y="3977447"/>
            <a:ext cx="4600134" cy="2150941"/>
          </a:xfrm>
          <a:prstGeom prst="rect">
            <a:avLst/>
          </a:prstGeom>
        </p:spPr>
      </p:pic>
      <p:pic>
        <p:nvPicPr>
          <p:cNvPr id="13" name="图片 12">
            <a:extLst>
              <a:ext uri="{FF2B5EF4-FFF2-40B4-BE49-F238E27FC236}">
                <a16:creationId xmlns:a16="http://schemas.microsoft.com/office/drawing/2014/main" id="{F181AD08-93A9-4196-9303-F6F0CD008598}"/>
              </a:ext>
            </a:extLst>
          </p:cNvPr>
          <p:cNvPicPr>
            <a:picLocks noChangeAspect="1"/>
          </p:cNvPicPr>
          <p:nvPr/>
        </p:nvPicPr>
        <p:blipFill>
          <a:blip r:embed="rId3">
            <a:extLst>
              <a:ext uri="{28A0092B-C50C-407E-A947-70E740481C1C}">
                <a14:useLocalDpi val="0"/>
              </a:ext>
            </a:extLst>
          </a:blip>
          <a:srcRect b="19506" t="12240"/>
          <a:stretch>
            <a:fillRect/>
          </a:stretch>
        </p:blipFill>
        <p:spPr>
          <a:xfrm>
            <a:off x="6416965" y="1445966"/>
            <a:ext cx="4499563" cy="2047406"/>
          </a:xfrm>
          <a:prstGeom prst="rect">
            <a:avLst/>
          </a:prstGeom>
        </p:spPr>
      </p:pic>
    </p:spTree>
    <p:extLst>
      <p:ext uri="{BB962C8B-B14F-4D97-AF65-F5344CB8AC3E}">
        <p14:creationId val="3269099905"/>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4">
                                  <p:stCondLst>
                                    <p:cond delay="0"/>
                                  </p:stCondLst>
                                  <p:childTnLst>
                                    <p:set>
                                      <p:cBhvr>
                                        <p:cTn dur="1" fill="hold" id="13">
                                          <p:stCondLst>
                                            <p:cond delay="0"/>
                                          </p:stCondLst>
                                        </p:cTn>
                                        <p:tgtEl>
                                          <p:spTgt spid="12"/>
                                        </p:tgtEl>
                                        <p:attrNameLst>
                                          <p:attrName>style.visibility</p:attrName>
                                        </p:attrNameLst>
                                      </p:cBhvr>
                                      <p:to>
                                        <p:strVal val="visible"/>
                                      </p:to>
                                    </p:set>
                                    <p:animEffect filter="wipe(down)" transition="in">
                                      <p:cBhvr>
                                        <p:cTn dur="500" id="14"/>
                                        <p:tgtEl>
                                          <p:spTgt spid="12"/>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4">
                                  <p:stCondLst>
                                    <p:cond delay="0"/>
                                  </p:stCondLst>
                                  <p:childTnLst>
                                    <p:set>
                                      <p:cBhvr>
                                        <p:cTn dur="1" fill="hold" id="24">
                                          <p:stCondLst>
                                            <p:cond delay="0"/>
                                          </p:stCondLst>
                                        </p:cTn>
                                        <p:tgtEl>
                                          <p:spTgt spid="11"/>
                                        </p:tgtEl>
                                        <p:attrNameLst>
                                          <p:attrName>style.visibility</p:attrName>
                                        </p:attrNameLst>
                                      </p:cBhvr>
                                      <p:to>
                                        <p:strVal val="visible"/>
                                      </p:to>
                                    </p:set>
                                    <p:animEffect filter="wipe(down)" transition="in">
                                      <p:cBhvr>
                                        <p:cTn dur="500" id="25"/>
                                        <p:tgtEl>
                                          <p:spTgt spid="11"/>
                                        </p:tgtEl>
                                      </p:cBhvr>
                                    </p:animEffect>
                                  </p:childTnLst>
                                </p:cTn>
                              </p:par>
                            </p:childTnLst>
                          </p:cTn>
                        </p:par>
                        <p:par>
                          <p:cTn fill="hold" id="26" nodeType="afterGroup">
                            <p:stCondLst>
                              <p:cond delay="500"/>
                            </p:stCondLst>
                            <p:childTnLst>
                              <p:par>
                                <p:cTn fill="hold" grpId="0"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10"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500" id="3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预算调整</a:t>
            </a:r>
          </a:p>
        </p:txBody>
      </p:sp>
      <p:sp>
        <p:nvSpPr>
          <p:cNvPr id="9" name="矩形 8">
            <a:extLst>
              <a:ext uri="{FF2B5EF4-FFF2-40B4-BE49-F238E27FC236}">
                <a16:creationId xmlns:a16="http://schemas.microsoft.com/office/drawing/2014/main" id="{8D899E94-379E-4873-83CF-A5CE64FFFCA8}"/>
              </a:ext>
            </a:extLst>
          </p:cNvPr>
          <p:cNvSpPr/>
          <p:nvPr/>
        </p:nvSpPr>
        <p:spPr>
          <a:xfrm>
            <a:off x="1167622" y="2191580"/>
            <a:ext cx="10621104" cy="3931921"/>
          </a:xfrm>
          <a:prstGeom prst="rect">
            <a:avLst/>
          </a:prstGeom>
        </p:spPr>
        <p:txBody>
          <a:bodyPr wrap="square">
            <a:spAutoFit/>
          </a:bodyPr>
          <a:lstStyle/>
          <a:p>
            <a:pPr indent="-342900" marL="342900">
              <a:lnSpc>
                <a:spcPct val="150000"/>
              </a:lnSpc>
              <a:buFont typeface="+mj-lt"/>
              <a:buAutoNum type="arabicPeriod"/>
            </a:pPr>
            <a:r>
              <a:rPr altLang="en-US" lang="zh-CN" sz="2400">
                <a:solidFill>
                  <a:schemeClr val="tx1">
                    <a:lumMod val="85000"/>
                    <a:lumOff val="15000"/>
                  </a:schemeClr>
                </a:solidFill>
                <a:cs typeface="+mn-ea"/>
                <a:sym typeface="+mn-lt"/>
              </a:rPr>
              <a:t>预算系统是实现企业目标的手段;</a:t>
            </a:r>
          </a:p>
          <a:p>
            <a:pPr indent="-342900" marL="342900">
              <a:lnSpc>
                <a:spcPct val="150000"/>
              </a:lnSpc>
              <a:buFont typeface="+mj-lt"/>
              <a:buAutoNum type="arabicPeriod"/>
            </a:pPr>
            <a:r>
              <a:rPr altLang="en-US" lang="zh-CN" sz="2400">
                <a:solidFill>
                  <a:schemeClr val="tx1">
                    <a:lumMod val="85000"/>
                    <a:lumOff val="15000"/>
                  </a:schemeClr>
                </a:solidFill>
                <a:cs typeface="+mn-ea"/>
                <a:sym typeface="+mn-lt"/>
              </a:rPr>
              <a:t>企业首先应具备明确的战略规划，即公司发展战略与年度战略行动计划;</a:t>
            </a:r>
          </a:p>
          <a:p>
            <a:pPr indent="-342900" marL="342900">
              <a:lnSpc>
                <a:spcPct val="150000"/>
              </a:lnSpc>
              <a:buFont typeface="+mj-lt"/>
              <a:buAutoNum type="arabicPeriod"/>
            </a:pPr>
            <a:r>
              <a:rPr altLang="en-US" lang="zh-CN" sz="2400">
                <a:solidFill>
                  <a:schemeClr val="tx1">
                    <a:lumMod val="85000"/>
                    <a:lumOff val="15000"/>
                  </a:schemeClr>
                </a:solidFill>
                <a:cs typeface="+mn-ea"/>
                <a:sym typeface="+mn-lt"/>
              </a:rPr>
              <a:t>企业目标就是预算目标;</a:t>
            </a:r>
          </a:p>
          <a:p>
            <a:pPr indent="-342900" marL="342900">
              <a:lnSpc>
                <a:spcPct val="150000"/>
              </a:lnSpc>
              <a:buFont typeface="+mj-lt"/>
              <a:buAutoNum type="arabicPeriod"/>
            </a:pPr>
            <a:r>
              <a:rPr altLang="en-US" lang="zh-CN" sz="2400">
                <a:solidFill>
                  <a:schemeClr val="tx1">
                    <a:lumMod val="85000"/>
                    <a:lumOff val="15000"/>
                  </a:schemeClr>
                </a:solidFill>
                <a:cs typeface="+mn-ea"/>
                <a:sym typeface="+mn-lt"/>
              </a:rPr>
              <a:t>预算系统依附于企业总目标;</a:t>
            </a:r>
          </a:p>
          <a:p>
            <a:pPr indent="-342900" marL="342900">
              <a:lnSpc>
                <a:spcPct val="150000"/>
              </a:lnSpc>
              <a:buFont typeface="+mj-lt"/>
              <a:buAutoNum type="arabicPeriod"/>
            </a:pPr>
            <a:r>
              <a:rPr altLang="en-US" lang="zh-CN" sz="2400">
                <a:solidFill>
                  <a:schemeClr val="tx1">
                    <a:lumMod val="85000"/>
                    <a:lumOff val="15000"/>
                  </a:schemeClr>
                </a:solidFill>
                <a:cs typeface="+mn-ea"/>
                <a:sym typeface="+mn-lt"/>
              </a:rPr>
              <a:t>战略计划就象宪法，不可操作，而预算更象基本法，我们必须逐条遵循。</a:t>
            </a:r>
          </a:p>
          <a:p>
            <a:pPr indent="-342900" marL="342900">
              <a:lnSpc>
                <a:spcPct val="150000"/>
              </a:lnSpc>
              <a:buFont typeface="+mj-lt"/>
              <a:buAutoNum type="arabicPeriod"/>
            </a:pPr>
            <a:r>
              <a:rPr altLang="en-US" lang="zh-CN" sz="2400">
                <a:solidFill>
                  <a:schemeClr val="tx1">
                    <a:lumMod val="85000"/>
                    <a:lumOff val="15000"/>
                  </a:schemeClr>
                </a:solidFill>
                <a:cs typeface="+mn-ea"/>
                <a:sym typeface="+mn-lt"/>
              </a:rPr>
              <a:t>企业预算编制一般需要经过自 上而下，自下而上几个反复，最终才能上下达成一致，得出最后的预算考核指标。</a:t>
            </a:r>
          </a:p>
        </p:txBody>
      </p:sp>
      <p:sp>
        <p:nvSpPr>
          <p:cNvPr id="10" name="文本框 9">
            <a:extLst>
              <a:ext uri="{FF2B5EF4-FFF2-40B4-BE49-F238E27FC236}">
                <a16:creationId xmlns:a16="http://schemas.microsoft.com/office/drawing/2014/main" id="{1B88C737-53E2-4539-BF79-85549CA298F6}"/>
              </a:ext>
            </a:extLst>
          </p:cNvPr>
          <p:cNvSpPr txBox="1"/>
          <p:nvPr/>
        </p:nvSpPr>
        <p:spPr>
          <a:xfrm>
            <a:off x="1167622" y="1594153"/>
            <a:ext cx="2308225" cy="45720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en-US" lang="zh-CN" sz="2400">
                <a:solidFill>
                  <a:schemeClr val="tx1">
                    <a:lumMod val="85000"/>
                    <a:lumOff val="15000"/>
                  </a:schemeClr>
                </a:solidFill>
                <a:latin typeface="+mn-lt"/>
                <a:ea typeface="+mn-ea"/>
                <a:cs typeface="+mn-ea"/>
                <a:sym typeface="+mn-lt"/>
              </a:rPr>
              <a:t>预算调整步骤</a:t>
            </a:r>
          </a:p>
        </p:txBody>
      </p:sp>
    </p:spTree>
    <p:extLst>
      <p:ext uri="{BB962C8B-B14F-4D97-AF65-F5344CB8AC3E}">
        <p14:creationId val="3953579584"/>
      </p:ext>
    </p:extLst>
  </p:cSld>
  <p:clrMapOvr>
    <a:masterClrMapping/>
  </p:clrMapOvr>
  <mc:AlternateContent>
    <mc:Choice Requires="p14">
      <p:transition advTm="2000" p14:dur="1600" spd="slow">
        <p14:conveyor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E463CC36-09DD-4356-A04B-7D177B24BF83}"/>
              </a:ext>
            </a:extLst>
          </p:cNvPr>
          <p:cNvSpPr txBox="1">
            <a:spLocks noChangeArrowheads="1"/>
          </p:cNvSpPr>
          <p:nvPr/>
        </p:nvSpPr>
        <p:spPr>
          <a:xfrm>
            <a:off x="5300825" y="2592740"/>
            <a:ext cx="594360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7200">
                <a:solidFill>
                  <a:srgbClr val="FF6600"/>
                </a:solidFill>
                <a:latin charset="-122" panose="020b0a00000000000000" pitchFamily="34" typeface="思源黑体 CN Heavy"/>
                <a:ea charset="-122" panose="020b0a00000000000000" pitchFamily="34" typeface="思源黑体 CN Heavy"/>
                <a:cs typeface="+mn-ea"/>
                <a:sym typeface="+mn-lt"/>
              </a:rPr>
              <a:t>财务预算培训</a:t>
            </a:r>
          </a:p>
        </p:txBody>
      </p:sp>
      <p:sp>
        <p:nvSpPr>
          <p:cNvPr id="8" name="文本框 7">
            <a:extLst>
              <a:ext uri="{FF2B5EF4-FFF2-40B4-BE49-F238E27FC236}">
                <a16:creationId xmlns:a16="http://schemas.microsoft.com/office/drawing/2014/main" id="{12250EB2-FA7D-4E56-91D7-56A1C8ED1386}"/>
              </a:ext>
            </a:extLst>
          </p:cNvPr>
          <p:cNvSpPr txBox="1"/>
          <p:nvPr/>
        </p:nvSpPr>
        <p:spPr>
          <a:xfrm>
            <a:off x="5300825" y="3604121"/>
            <a:ext cx="5943600" cy="518160"/>
          </a:xfrm>
          <a:prstGeom prst="rect">
            <a:avLst/>
          </a:prstGeom>
          <a:noFill/>
        </p:spPr>
        <p:txBody>
          <a:bodyPr rtlCol="0" wrap="square">
            <a:spAutoFit/>
          </a:bodyPr>
          <a:lstStyle/>
          <a:p>
            <a:pPr algn="dist"/>
            <a:r>
              <a:rPr altLang="zh-CN" lang="en-US" sz="2800">
                <a:solidFill>
                  <a:schemeClr val="tx1">
                    <a:lumMod val="85000"/>
                    <a:lumOff val="15000"/>
                  </a:schemeClr>
                </a:solidFill>
                <a:cs typeface="+mn-ea"/>
                <a:sym typeface="+mn-lt"/>
              </a:rPr>
              <a:t>Financial budget training</a:t>
            </a:r>
          </a:p>
        </p:txBody>
      </p:sp>
      <p:sp>
        <p:nvSpPr>
          <p:cNvPr id="10" name="平行四边形 9">
            <a:extLst>
              <a:ext uri="{FF2B5EF4-FFF2-40B4-BE49-F238E27FC236}">
                <a16:creationId xmlns:a16="http://schemas.microsoft.com/office/drawing/2014/main" id="{B9366ECB-25E2-453B-A74C-7F658F7BFC03}"/>
              </a:ext>
            </a:extLst>
          </p:cNvPr>
          <p:cNvSpPr/>
          <p:nvPr/>
        </p:nvSpPr>
        <p:spPr>
          <a:xfrm>
            <a:off x="3285163" y="5655376"/>
            <a:ext cx="9974924" cy="135283"/>
          </a:xfrm>
          <a:prstGeom prst="parallelogram">
            <a:avLst>
              <a:gd fmla="val 172469"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08042AFB-6787-494F-A5DE-4C1D35CFC03D}"/>
              </a:ext>
            </a:extLst>
          </p:cNvPr>
          <p:cNvSpPr txBox="1"/>
          <p:nvPr/>
        </p:nvSpPr>
        <p:spPr>
          <a:xfrm>
            <a:off x="8272625" y="4979219"/>
            <a:ext cx="2971909" cy="396240"/>
          </a:xfrm>
          <a:prstGeom prst="rect">
            <a:avLst/>
          </a:prstGeom>
          <a:noFill/>
        </p:spPr>
        <p:txBody>
          <a:bodyPr rtlCol="0" wrap="square">
            <a:spAutoFit/>
          </a:bodyPr>
          <a:lstStyle/>
          <a:p>
            <a:pPr algn="r"/>
            <a:r>
              <a:rPr altLang="en-US" lang="zh-CN" sz="2000">
                <a:solidFill>
                  <a:schemeClr val="tx1">
                    <a:lumMod val="85000"/>
                    <a:lumOff val="15000"/>
                  </a:schemeClr>
                </a:solidFill>
                <a:cs typeface="+mn-ea"/>
                <a:sym typeface="+mn-lt"/>
              </a:rPr>
              <a:t>培训人：优页PPT</a:t>
            </a:r>
          </a:p>
        </p:txBody>
      </p:sp>
      <p:sp>
        <p:nvSpPr>
          <p:cNvPr id="12" name="Synergistically utilize technically sound portals with frictionless chains. Dramatically customize…">
            <a:extLst>
              <a:ext uri="{FF2B5EF4-FFF2-40B4-BE49-F238E27FC236}">
                <a16:creationId xmlns:a16="http://schemas.microsoft.com/office/drawing/2014/main" id="{41C94936-78DC-44F6-B5C5-846AF5FAEC46}"/>
              </a:ext>
            </a:extLst>
          </p:cNvPr>
          <p:cNvSpPr txBox="1"/>
          <p:nvPr/>
        </p:nvSpPr>
        <p:spPr>
          <a:xfrm>
            <a:off x="5300826" y="4297921"/>
            <a:ext cx="5943600" cy="548640"/>
          </a:xfrm>
          <a:prstGeom prst="rect">
            <a:avLst/>
          </a:prstGeom>
          <a:ln w="12700">
            <a:miter lim="400000"/>
          </a:ln>
        </p:spPr>
        <p:txBody>
          <a:bodyPr bIns="0" lIns="0" rIns="0" tIns="0" wrap="square">
            <a:spAutoFit/>
          </a:bodyPr>
          <a:lstStyle/>
          <a:p>
            <a:pPr algn="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grpSp>
        <p:nvGrpSpPr>
          <p:cNvPr id="2" name="组合 1">
            <a:extLst>
              <a:ext uri="{FF2B5EF4-FFF2-40B4-BE49-F238E27FC236}">
                <a16:creationId xmlns:a16="http://schemas.microsoft.com/office/drawing/2014/main" id="{458E6D1F-4911-480D-8658-79E28F6C59E9}"/>
              </a:ext>
            </a:extLst>
          </p:cNvPr>
          <p:cNvGrpSpPr/>
          <p:nvPr/>
        </p:nvGrpSpPr>
        <p:grpSpPr>
          <a:xfrm>
            <a:off x="554182" y="-23053"/>
            <a:ext cx="4156365" cy="5773496"/>
            <a:chOff x="554182" y="-23053"/>
            <a:chExt cx="4156365" cy="5773496"/>
          </a:xfrm>
        </p:grpSpPr>
        <p:sp>
          <p:nvSpPr>
            <p:cNvPr id="5" name="平行四边形 4">
              <a:extLst>
                <a:ext uri="{FF2B5EF4-FFF2-40B4-BE49-F238E27FC236}">
                  <a16:creationId xmlns:a16="http://schemas.microsoft.com/office/drawing/2014/main" id="{318DE097-6478-45EB-A87E-F63EC210D636}"/>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400A5CC6-4273-4590-9266-74D839830181}"/>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平行四边形 6">
              <a:extLst>
                <a:ext uri="{FF2B5EF4-FFF2-40B4-BE49-F238E27FC236}">
                  <a16:creationId xmlns:a16="http://schemas.microsoft.com/office/drawing/2014/main" id="{EADEBC5D-3C13-48DF-B632-339F04641EA9}"/>
                </a:ext>
              </a:extLst>
            </p:cNvPr>
            <p:cNvSpPr/>
            <p:nvPr/>
          </p:nvSpPr>
          <p:spPr>
            <a:xfrm>
              <a:off x="2549238" y="1017890"/>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a:extLst>
                <a:ext uri="{FF2B5EF4-FFF2-40B4-BE49-F238E27FC236}">
                  <a16:creationId xmlns:a16="http://schemas.microsoft.com/office/drawing/2014/main" id="{C0346B99-1B8D-4E07-B810-A6A7708364E3}"/>
                </a:ext>
              </a:extLst>
            </p:cNvPr>
            <p:cNvSpPr/>
            <p:nvPr/>
          </p:nvSpPr>
          <p:spPr>
            <a:xfrm>
              <a:off x="954516" y="3823814"/>
              <a:ext cx="1930313" cy="1583847"/>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a:extLst>
                <a:ext uri="{FF2B5EF4-FFF2-40B4-BE49-F238E27FC236}">
                  <a16:creationId xmlns:a16="http://schemas.microsoft.com/office/drawing/2014/main" id="{D2198E5B-BA08-4524-BB7C-6584AC1996B0}"/>
                </a:ext>
              </a:extLst>
            </p:cNvPr>
            <p:cNvSpPr/>
            <p:nvPr/>
          </p:nvSpPr>
          <p:spPr>
            <a:xfrm>
              <a:off x="2903729" y="3574657"/>
              <a:ext cx="840327" cy="689499"/>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平行四边形 16">
              <a:extLst>
                <a:ext uri="{FF2B5EF4-FFF2-40B4-BE49-F238E27FC236}">
                  <a16:creationId xmlns:a16="http://schemas.microsoft.com/office/drawing/2014/main" id="{EAB4C633-0EA6-45EA-B5D0-3331A1186016}"/>
                </a:ext>
              </a:extLst>
            </p:cNvPr>
            <p:cNvSpPr/>
            <p:nvPr/>
          </p:nvSpPr>
          <p:spPr>
            <a:xfrm>
              <a:off x="554182" y="4930560"/>
              <a:ext cx="999233" cy="819883"/>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F964FCC0-53DD-44D2-AC12-CEF9058C44E3}"/>
              </a:ext>
            </a:extLst>
          </p:cNvPr>
          <p:cNvSpPr txBox="1">
            <a:spLocks noChangeArrowheads="1"/>
          </p:cNvSpPr>
          <p:nvPr/>
        </p:nvSpPr>
        <p:spPr>
          <a:xfrm>
            <a:off x="7262843" y="1511470"/>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lang="zh-CN" sz="5400">
                <a:solidFill>
                  <a:srgbClr val="333F50"/>
                </a:solidFill>
                <a:latin charset="-122" panose="020b0a00000000000000" pitchFamily="34" typeface="思源黑体 CN Heavy"/>
                <a:ea charset="-122" panose="020b0a00000000000000" pitchFamily="34" typeface="思源黑体 CN Heavy"/>
                <a:cs typeface="+mn-ea"/>
                <a:sym typeface="+mn-lt"/>
              </a:rPr>
              <a:t>非财务人员</a:t>
            </a:r>
          </a:p>
        </p:txBody>
      </p:sp>
      <p:sp>
        <p:nvSpPr>
          <p:cNvPr id="21" name="平行四边形 20">
            <a:extLst>
              <a:ext uri="{FF2B5EF4-FFF2-40B4-BE49-F238E27FC236}">
                <a16:creationId xmlns:a16="http://schemas.microsoft.com/office/drawing/2014/main" id="{5E932F30-A329-4E6E-AC68-3D22CB2BFEE4}"/>
              </a:ext>
            </a:extLst>
          </p:cNvPr>
          <p:cNvSpPr/>
          <p:nvPr/>
        </p:nvSpPr>
        <p:spPr>
          <a:xfrm>
            <a:off x="5577705" y="1017890"/>
            <a:ext cx="9974924" cy="135283"/>
          </a:xfrm>
          <a:prstGeom prst="parallelogram">
            <a:avLst>
              <a:gd fmla="val 172469"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88176439"/>
      </p:ext>
    </p:extLst>
  </p:cSld>
  <p:clrMapOvr>
    <a:masterClrMapping/>
  </p:clrMapOvr>
  <p:transition advTm="9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1" presetSubtype="0">
                                  <p:stCondLst>
                                    <p:cond delay="0"/>
                                  </p:stCondLst>
                                  <p:childTnLst>
                                    <p:set>
                                      <p:cBhvr>
                                        <p:cTn dur="1" fill="hold" id="22">
                                          <p:stCondLst>
                                            <p:cond delay="0"/>
                                          </p:stCondLst>
                                        </p:cTn>
                                        <p:tgtEl>
                                          <p:spTgt spid="8"/>
                                        </p:tgtEl>
                                        <p:attrNameLst>
                                          <p:attrName>style.visibility</p:attrName>
                                        </p:attrNameLst>
                                      </p:cBhvr>
                                      <p:to>
                                        <p:strVal val="visible"/>
                                      </p:to>
                                    </p:set>
                                  </p:childTnLst>
                                </p:cTn>
                              </p:par>
                            </p:childTnLst>
                          </p:cTn>
                        </p:par>
                        <p:par>
                          <p:cTn fill="hold" id="23" nodeType="afterGroup">
                            <p:stCondLst>
                              <p:cond delay="1001"/>
                            </p:stCondLst>
                            <p:childTnLst>
                              <p:par>
                                <p:cTn fill="hold" grpId="0" id="24" nodeType="afterEffect" presetClass="entr" presetID="1" presetSubtype="0">
                                  <p:stCondLst>
                                    <p:cond delay="0"/>
                                  </p:stCondLst>
                                  <p:childTnLst>
                                    <p:set>
                                      <p:cBhvr>
                                        <p:cTn dur="1" fill="hold" id="25">
                                          <p:stCondLst>
                                            <p:cond delay="0"/>
                                          </p:stCondLst>
                                        </p:cTn>
                                        <p:tgtEl>
                                          <p:spTgt spid="15"/>
                                        </p:tgtEl>
                                        <p:attrNameLst>
                                          <p:attrName>style.visibility</p:attrName>
                                        </p:attrNameLst>
                                      </p:cBhvr>
                                      <p:to>
                                        <p:strVal val="visible"/>
                                      </p:to>
                                    </p:se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2">
                                  <p:stCondLst>
                                    <p:cond delay="0"/>
                                  </p:stCondLst>
                                  <p:childTnLst>
                                    <p:set>
                                      <p:cBhvr>
                                        <p:cTn dur="1" fill="hold" id="29">
                                          <p:stCondLst>
                                            <p:cond delay="0"/>
                                          </p:stCondLst>
                                        </p:cTn>
                                        <p:tgtEl>
                                          <p:spTgt spid="12"/>
                                        </p:tgtEl>
                                        <p:attrNameLst>
                                          <p:attrName>style.visibility</p:attrName>
                                        </p:attrNameLst>
                                      </p:cBhvr>
                                      <p:to>
                                        <p:strVal val="visible"/>
                                      </p:to>
                                    </p:set>
                                    <p:animEffect filter="wipe(right)" transition="in">
                                      <p:cBhvr>
                                        <p:cTn dur="500" id="30"/>
                                        <p:tgtEl>
                                          <p:spTgt spid="12"/>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2">
                                  <p:stCondLst>
                                    <p:cond delay="0"/>
                                  </p:stCondLst>
                                  <p:childTnLst>
                                    <p:set>
                                      <p:cBhvr>
                                        <p:cTn dur="1" fill="hold" id="34">
                                          <p:stCondLst>
                                            <p:cond delay="0"/>
                                          </p:stCondLst>
                                        </p:cTn>
                                        <p:tgtEl>
                                          <p:spTgt spid="21"/>
                                        </p:tgtEl>
                                        <p:attrNameLst>
                                          <p:attrName>style.visibility</p:attrName>
                                        </p:attrNameLst>
                                      </p:cBhvr>
                                      <p:to>
                                        <p:strVal val="visible"/>
                                      </p:to>
                                    </p:set>
                                    <p:animEffect filter="wipe(right)" transition="in">
                                      <p:cBhvr>
                                        <p:cTn dur="500" id="35"/>
                                        <p:tgtEl>
                                          <p:spTgt spid="21"/>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10"/>
                                        </p:tgtEl>
                                        <p:attrNameLst>
                                          <p:attrName>style.visibility</p:attrName>
                                        </p:attrNameLst>
                                      </p:cBhvr>
                                      <p:to>
                                        <p:strVal val="visible"/>
                                      </p:to>
                                    </p:set>
                                    <p:animEffect filter="wipe(right)" transition="in">
                                      <p:cBhvr>
                                        <p:cTn dur="500" id="3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0"/>
      <p:bldP grpId="0" spid="15"/>
      <p:bldP grpId="0" spid="12"/>
      <p:bldP grpId="0" spid="20"/>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预算是什么</a:t>
            </a:r>
          </a:p>
        </p:txBody>
      </p:sp>
      <p:sp>
        <p:nvSpPr>
          <p:cNvPr id="9" name="文本框 8">
            <a:extLst>
              <a:ext uri="{FF2B5EF4-FFF2-40B4-BE49-F238E27FC236}">
                <a16:creationId xmlns:a16="http://schemas.microsoft.com/office/drawing/2014/main" id="{D7879C5E-3249-48F8-9796-10CA5C6293CF}"/>
              </a:ext>
            </a:extLst>
          </p:cNvPr>
          <p:cNvSpPr txBox="1"/>
          <p:nvPr/>
        </p:nvSpPr>
        <p:spPr>
          <a:xfrm>
            <a:off x="1177938" y="3463431"/>
            <a:ext cx="5216766" cy="1371600"/>
          </a:xfrm>
          <a:prstGeom prst="rect">
            <a:avLst/>
          </a:prstGeom>
          <a:noFill/>
        </p:spPr>
        <p:txBody>
          <a:bodyPr wrap="square">
            <a:spAutoFit/>
          </a:bodyPr>
          <a:lstStyle/>
          <a:p>
            <a:pPr>
              <a:lnSpc>
                <a:spcPct val="150000"/>
              </a:lnSpc>
            </a:pPr>
            <a:r>
              <a:rPr altLang="en-US" lang="zh-CN" sz="2800">
                <a:cs typeface="+mn-ea"/>
                <a:sym typeface="+mn-lt"/>
              </a:rPr>
              <a:t>预算就是预测的量化过程，是每一个高级管理人员的必修课;</a:t>
            </a:r>
          </a:p>
        </p:txBody>
      </p:sp>
      <p:sp>
        <p:nvSpPr>
          <p:cNvPr id="10" name="文本框 9">
            <a:extLst>
              <a:ext uri="{FF2B5EF4-FFF2-40B4-BE49-F238E27FC236}">
                <a16:creationId xmlns:a16="http://schemas.microsoft.com/office/drawing/2014/main" id="{983FC0DB-DF0E-476A-B6D5-DA2F5AB98DEA}"/>
              </a:ext>
            </a:extLst>
          </p:cNvPr>
          <p:cNvSpPr txBox="1"/>
          <p:nvPr/>
        </p:nvSpPr>
        <p:spPr>
          <a:xfrm>
            <a:off x="1167622" y="2450099"/>
            <a:ext cx="4677306" cy="822960"/>
          </a:xfrm>
          <a:prstGeom prst="rect">
            <a:avLst/>
          </a:prstGeom>
          <a:noFill/>
        </p:spPr>
        <p:txBody>
          <a:bodyPr wrap="square">
            <a:spAutoFit/>
          </a:bodyPr>
          <a:lstStyle/>
          <a:p>
            <a:pPr>
              <a:lnSpc>
                <a:spcPct val="150000"/>
              </a:lnSpc>
            </a:pPr>
            <a:r>
              <a:rPr altLang="en-US" b="1" lang="zh-CN" sz="3200">
                <a:solidFill>
                  <a:srgbClr val="333F50"/>
                </a:solidFill>
                <a:cs typeface="+mn-ea"/>
                <a:sym typeface="+mn-lt"/>
              </a:rPr>
              <a:t>预算是什么？</a:t>
            </a:r>
          </a:p>
        </p:txBody>
      </p:sp>
      <p:pic>
        <p:nvPicPr>
          <p:cNvPr id="13" name="图片 12">
            <a:extLst>
              <a:ext uri="{FF2B5EF4-FFF2-40B4-BE49-F238E27FC236}">
                <a16:creationId xmlns:a16="http://schemas.microsoft.com/office/drawing/2014/main" id="{0139EEC5-D678-4256-A582-EDDBD26F6C9F}"/>
              </a:ext>
            </a:extLst>
          </p:cNvPr>
          <p:cNvPicPr>
            <a:picLocks noChangeAspect="1"/>
          </p:cNvPicPr>
          <p:nvPr/>
        </p:nvPicPr>
        <p:blipFill>
          <a:blip r:embed="rId2">
            <a:extLst>
              <a:ext uri="{28A0092B-C50C-407E-A947-70E740481C1C}">
                <a14:useLocalDpi val="0"/>
              </a:ext>
            </a:extLst>
          </a:blip>
          <a:srcRect l="16667" r="16667"/>
          <a:stretch>
            <a:fillRect/>
          </a:stretch>
        </p:blipFill>
        <p:spPr>
          <a:xfrm>
            <a:off x="7281203" y="1872174"/>
            <a:ext cx="3888545" cy="3888545"/>
          </a:xfrm>
          <a:prstGeom prst="ellipse">
            <a:avLst/>
          </a:prstGeom>
        </p:spPr>
      </p:pic>
    </p:spTree>
    <p:extLst>
      <p:ext uri="{BB962C8B-B14F-4D97-AF65-F5344CB8AC3E}">
        <p14:creationId val="3172778559"/>
      </p:ext>
    </p:extLst>
  </p:cSld>
  <p:clrMapOvr>
    <a:masterClrMapping/>
  </p:clrMapOvr>
  <mc:AlternateContent>
    <mc:Choice Requires="p14">
      <p:transition advTm="2000" p14:dur="1600" spd="slow">
        <p14:prism isInverted="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500" id="2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预算是什么</a:t>
            </a:r>
          </a:p>
        </p:txBody>
      </p:sp>
      <p:grpSp>
        <p:nvGrpSpPr>
          <p:cNvPr id="9" name="组合 8">
            <a:extLst>
              <a:ext uri="{FF2B5EF4-FFF2-40B4-BE49-F238E27FC236}">
                <a16:creationId xmlns:a16="http://schemas.microsoft.com/office/drawing/2014/main" id="{02817356-0526-4B6D-8F92-0BA8D359A406}"/>
              </a:ext>
            </a:extLst>
          </p:cNvPr>
          <p:cNvGrpSpPr/>
          <p:nvPr/>
        </p:nvGrpSpPr>
        <p:grpSpPr>
          <a:xfrm>
            <a:off x="8093585" y="4070702"/>
            <a:ext cx="3457540" cy="2101095"/>
            <a:chOff x="4082821" y="4153463"/>
            <a:chExt cx="2730926" cy="2101095"/>
          </a:xfrm>
        </p:grpSpPr>
        <p:sp>
          <p:nvSpPr>
            <p:cNvPr id="10" name="文本框 9">
              <a:extLst>
                <a:ext uri="{FF2B5EF4-FFF2-40B4-BE49-F238E27FC236}">
                  <a16:creationId xmlns:a16="http://schemas.microsoft.com/office/drawing/2014/main" id="{BDF3959F-CACA-4189-87F3-BE36DA1A9E6C}"/>
                </a:ext>
              </a:extLst>
            </p:cNvPr>
            <p:cNvSpPr txBox="1"/>
            <p:nvPr/>
          </p:nvSpPr>
          <p:spPr>
            <a:xfrm>
              <a:off x="4082822" y="4756904"/>
              <a:ext cx="2730926" cy="1517904"/>
            </a:xfrm>
            <a:prstGeom prst="rect">
              <a:avLst/>
            </a:prstGeom>
            <a:noFill/>
          </p:spPr>
          <p:txBody>
            <a:bodyPr wrap="square">
              <a:spAutoFit/>
            </a:bodyPr>
            <a:lstStyle/>
            <a:p>
              <a:pPr>
                <a:lnSpc>
                  <a:spcPct val="130000"/>
                </a:lnSpc>
              </a:pPr>
              <a:r>
                <a:rPr altLang="en-US" lang="zh-CN">
                  <a:solidFill>
                    <a:srgbClr val="333F50"/>
                  </a:solidFill>
                  <a:cs typeface="+mn-ea"/>
                  <a:sym typeface="+mn-lt"/>
                </a:rPr>
                <a:t>预算编制主要是财务部的工作，其他部门只需要了解和知晓，必要时给予财务部一定的协助就可以了。</a:t>
              </a:r>
            </a:p>
          </p:txBody>
        </p:sp>
        <p:sp>
          <p:nvSpPr>
            <p:cNvPr id="11" name="文本框 10">
              <a:extLst>
                <a:ext uri="{FF2B5EF4-FFF2-40B4-BE49-F238E27FC236}">
                  <a16:creationId xmlns:a16="http://schemas.microsoft.com/office/drawing/2014/main" id="{32380A5C-9B8B-4936-AF4F-C177D4240BE9}"/>
                </a:ext>
              </a:extLst>
            </p:cNvPr>
            <p:cNvSpPr txBox="1"/>
            <p:nvPr/>
          </p:nvSpPr>
          <p:spPr>
            <a:xfrm>
              <a:off x="4770483" y="4153463"/>
              <a:ext cx="1281764" cy="640080"/>
            </a:xfrm>
            <a:prstGeom prst="rect">
              <a:avLst/>
            </a:prstGeom>
          </p:spPr>
          <p:txBody>
            <a:bodyPr wrap="square">
              <a:spAutoFit/>
            </a:bodyPr>
            <a:lstStyle>
              <a:defPPr>
                <a:defRPr lang="zh-CN"/>
              </a:defPPr>
              <a:lvl1pPr algn="ctr">
                <a:defRPr sz="3600">
                  <a:solidFill>
                    <a:schemeClr val="bg1"/>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zh-CN" lang="en-US">
                  <a:solidFill>
                    <a:srgbClr val="333F50"/>
                  </a:solidFill>
                  <a:latin typeface="+mn-lt"/>
                  <a:ea typeface="+mn-ea"/>
                  <a:cs typeface="+mn-ea"/>
                  <a:sym typeface="+mn-lt"/>
                </a:rPr>
                <a:t>04</a:t>
              </a:r>
            </a:p>
          </p:txBody>
        </p:sp>
      </p:grpSp>
      <p:sp>
        <p:nvSpPr>
          <p:cNvPr id="12" name="文本框 11">
            <a:extLst>
              <a:ext uri="{FF2B5EF4-FFF2-40B4-BE49-F238E27FC236}">
                <a16:creationId xmlns:a16="http://schemas.microsoft.com/office/drawing/2014/main" id="{6C44F762-F1F3-4986-BBDB-60EBED6AD7E1}"/>
              </a:ext>
            </a:extLst>
          </p:cNvPr>
          <p:cNvSpPr txBox="1"/>
          <p:nvPr/>
        </p:nvSpPr>
        <p:spPr>
          <a:xfrm>
            <a:off x="4419064" y="4751636"/>
            <a:ext cx="3272738" cy="1161288"/>
          </a:xfrm>
          <a:prstGeom prst="rect">
            <a:avLst/>
          </a:prstGeom>
          <a:noFill/>
        </p:spPr>
        <p:txBody>
          <a:bodyPr wrap="square">
            <a:spAutoFit/>
          </a:bodyPr>
          <a:lstStyle/>
          <a:p>
            <a:pPr>
              <a:lnSpc>
                <a:spcPct val="130000"/>
              </a:lnSpc>
            </a:pPr>
            <a:r>
              <a:rPr altLang="en-US" lang="zh-CN">
                <a:solidFill>
                  <a:srgbClr val="333F50"/>
                </a:solidFill>
                <a:cs typeface="+mn-ea"/>
                <a:sym typeface="+mn-lt"/>
              </a:rPr>
              <a:t>预算编制工作只要在年初的时候开始就可以了，完成之后可以用来指导整个年度的工作;</a:t>
            </a:r>
          </a:p>
        </p:txBody>
      </p:sp>
      <p:sp>
        <p:nvSpPr>
          <p:cNvPr id="13" name="文本框 12">
            <a:extLst>
              <a:ext uri="{FF2B5EF4-FFF2-40B4-BE49-F238E27FC236}">
                <a16:creationId xmlns:a16="http://schemas.microsoft.com/office/drawing/2014/main" id="{EA091FDE-29A7-49A3-9C46-CDC091EC5F85}"/>
              </a:ext>
            </a:extLst>
          </p:cNvPr>
          <p:cNvSpPr txBox="1"/>
          <p:nvPr/>
        </p:nvSpPr>
        <p:spPr>
          <a:xfrm>
            <a:off x="5402038" y="4070702"/>
            <a:ext cx="873222" cy="640080"/>
          </a:xfrm>
          <a:prstGeom prst="rect">
            <a:avLst/>
          </a:prstGeom>
        </p:spPr>
        <p:txBody>
          <a:bodyPr wrap="square">
            <a:spAutoFit/>
          </a:bodyPr>
          <a:lstStyle>
            <a:defPPr>
              <a:defRPr lang="zh-CN"/>
            </a:defPPr>
            <a:lvl1pPr algn="ctr">
              <a:defRPr sz="3600">
                <a:solidFill>
                  <a:schemeClr val="bg1"/>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zh-CN" lang="en-US">
                <a:solidFill>
                  <a:srgbClr val="333F50"/>
                </a:solidFill>
                <a:latin typeface="+mn-lt"/>
                <a:ea typeface="+mn-ea"/>
                <a:cs typeface="+mn-ea"/>
                <a:sym typeface="+mn-lt"/>
              </a:rPr>
              <a:t>03</a:t>
            </a:r>
          </a:p>
        </p:txBody>
      </p:sp>
      <p:sp>
        <p:nvSpPr>
          <p:cNvPr id="14" name="文本框 13">
            <a:extLst>
              <a:ext uri="{FF2B5EF4-FFF2-40B4-BE49-F238E27FC236}">
                <a16:creationId xmlns:a16="http://schemas.microsoft.com/office/drawing/2014/main" id="{E50E56B1-D334-4458-8B4B-0744130078A1}"/>
              </a:ext>
            </a:extLst>
          </p:cNvPr>
          <p:cNvSpPr txBox="1"/>
          <p:nvPr/>
        </p:nvSpPr>
        <p:spPr>
          <a:xfrm>
            <a:off x="8275238" y="2337746"/>
            <a:ext cx="3094233" cy="1161288"/>
          </a:xfrm>
          <a:prstGeom prst="rect">
            <a:avLst/>
          </a:prstGeom>
          <a:noFill/>
        </p:spPr>
        <p:txBody>
          <a:bodyPr wrap="square">
            <a:spAutoFit/>
          </a:bodyPr>
          <a:lstStyle/>
          <a:p>
            <a:pPr>
              <a:lnSpc>
                <a:spcPct val="130000"/>
              </a:lnSpc>
            </a:pPr>
            <a:r>
              <a:rPr altLang="en-US" lang="zh-CN">
                <a:solidFill>
                  <a:srgbClr val="333F50"/>
                </a:solidFill>
                <a:cs typeface="+mn-ea"/>
                <a:sym typeface="+mn-lt"/>
              </a:rPr>
              <a:t>预算就是应该体现公司投资者与经营层的想法，从上往下地推进编制工作;</a:t>
            </a:r>
          </a:p>
        </p:txBody>
      </p:sp>
      <p:sp>
        <p:nvSpPr>
          <p:cNvPr id="15" name="文本框 14">
            <a:extLst>
              <a:ext uri="{FF2B5EF4-FFF2-40B4-BE49-F238E27FC236}">
                <a16:creationId xmlns:a16="http://schemas.microsoft.com/office/drawing/2014/main" id="{7EFE410C-356D-44FD-835A-30A4CAF66BD6}"/>
              </a:ext>
            </a:extLst>
          </p:cNvPr>
          <p:cNvSpPr txBox="1"/>
          <p:nvPr/>
        </p:nvSpPr>
        <p:spPr>
          <a:xfrm>
            <a:off x="9285284" y="1637252"/>
            <a:ext cx="1074142" cy="640080"/>
          </a:xfrm>
          <a:prstGeom prst="rect">
            <a:avLst/>
          </a:prstGeom>
        </p:spPr>
        <p:txBody>
          <a:bodyPr wrap="square">
            <a:spAutoFit/>
          </a:bodyPr>
          <a:lstStyle>
            <a:defPPr>
              <a:defRPr lang="zh-CN"/>
            </a:defPPr>
            <a:lvl1pPr algn="ctr">
              <a:defRPr sz="3600">
                <a:solidFill>
                  <a:schemeClr val="bg1"/>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r>
              <a:rPr altLang="zh-CN" lang="en-US">
                <a:solidFill>
                  <a:srgbClr val="333F50"/>
                </a:solidFill>
                <a:latin typeface="+mn-lt"/>
                <a:ea typeface="+mn-ea"/>
                <a:cs typeface="+mn-ea"/>
                <a:sym typeface="+mn-lt"/>
              </a:rPr>
              <a:t>02</a:t>
            </a:r>
          </a:p>
        </p:txBody>
      </p:sp>
      <p:sp>
        <p:nvSpPr>
          <p:cNvPr id="16" name="文本框 15">
            <a:extLst>
              <a:ext uri="{FF2B5EF4-FFF2-40B4-BE49-F238E27FC236}">
                <a16:creationId xmlns:a16="http://schemas.microsoft.com/office/drawing/2014/main" id="{69D2BB6A-8284-48F2-AD9B-D937CC3D0BB5}"/>
              </a:ext>
            </a:extLst>
          </p:cNvPr>
          <p:cNvSpPr txBox="1"/>
          <p:nvPr/>
        </p:nvSpPr>
        <p:spPr>
          <a:xfrm>
            <a:off x="4500197" y="2308080"/>
            <a:ext cx="3191605" cy="1517904"/>
          </a:xfrm>
          <a:prstGeom prst="rect">
            <a:avLst/>
          </a:prstGeom>
          <a:noFill/>
        </p:spPr>
        <p:txBody>
          <a:bodyPr wrap="square">
            <a:spAutoFit/>
          </a:bodyPr>
          <a:lstStyle/>
          <a:p>
            <a:pPr>
              <a:lnSpc>
                <a:spcPct val="130000"/>
              </a:lnSpc>
            </a:pPr>
            <a:r>
              <a:rPr altLang="en-US" lang="zh-CN">
                <a:solidFill>
                  <a:srgbClr val="333F50"/>
                </a:solidFill>
                <a:cs typeface="+mn-ea"/>
                <a:sym typeface="+mn-lt"/>
              </a:rPr>
              <a:t>预算就是指一套涵盖所有会计科目的表格，最终得出公司明年的损益表、资产负债表和现金流量表的具体预测结果;</a:t>
            </a:r>
          </a:p>
        </p:txBody>
      </p:sp>
      <p:sp>
        <p:nvSpPr>
          <p:cNvPr id="17" name="矩形 16">
            <a:extLst>
              <a:ext uri="{FF2B5EF4-FFF2-40B4-BE49-F238E27FC236}">
                <a16:creationId xmlns:a16="http://schemas.microsoft.com/office/drawing/2014/main" id="{CD9B3456-C340-4AA3-B370-6512004F22E6}"/>
              </a:ext>
            </a:extLst>
          </p:cNvPr>
          <p:cNvSpPr/>
          <p:nvPr/>
        </p:nvSpPr>
        <p:spPr>
          <a:xfrm>
            <a:off x="5525466" y="1704109"/>
            <a:ext cx="1141067" cy="640080"/>
          </a:xfrm>
          <a:prstGeom prst="rect">
            <a:avLst/>
          </a:prstGeom>
        </p:spPr>
        <p:txBody>
          <a:bodyPr wrap="square">
            <a:spAutoFit/>
          </a:bodyPr>
          <a:lstStyle/>
          <a:p>
            <a:pPr algn="ctr"/>
            <a:r>
              <a:rPr altLang="zh-CN" lang="en-US" sz="3600">
                <a:solidFill>
                  <a:srgbClr val="333F50"/>
                </a:solidFill>
                <a:cs typeface="+mn-ea"/>
                <a:sym typeface="+mn-lt"/>
              </a:rPr>
              <a:t>01</a:t>
            </a:r>
          </a:p>
        </p:txBody>
      </p:sp>
      <p:pic>
        <p:nvPicPr>
          <p:cNvPr id="3" name="图片 2">
            <a:extLst>
              <a:ext uri="{FF2B5EF4-FFF2-40B4-BE49-F238E27FC236}">
                <a16:creationId xmlns:a16="http://schemas.microsoft.com/office/drawing/2014/main" id="{FC7F2708-BF90-41BA-A262-0E65B50D8D85}"/>
              </a:ext>
            </a:extLst>
          </p:cNvPr>
          <p:cNvPicPr>
            <a:picLocks noChangeAspect="1"/>
          </p:cNvPicPr>
          <p:nvPr/>
        </p:nvPicPr>
        <p:blipFill>
          <a:blip r:embed="rId2">
            <a:extLst>
              <a:ext uri="{28A0092B-C50C-407E-A947-70E740481C1C}">
                <a14:useLocalDpi val="0"/>
              </a:ext>
            </a:extLst>
          </a:blip>
          <a:stretch>
            <a:fillRect/>
          </a:stretch>
        </p:blipFill>
        <p:spPr>
          <a:xfrm>
            <a:off x="1167622" y="1877960"/>
            <a:ext cx="2617763" cy="4652422"/>
          </a:xfrm>
          <a:prstGeom prst="rect">
            <a:avLst/>
          </a:prstGeom>
        </p:spPr>
      </p:pic>
    </p:spTree>
    <p:extLst>
      <p:ext uri="{BB962C8B-B14F-4D97-AF65-F5344CB8AC3E}">
        <p14:creationId val="480577319"/>
      </p:ext>
    </p:extLst>
  </p:cSld>
  <p:clrMapOvr>
    <a:masterClrMapping/>
  </p:clrMapOvr>
  <mc:AlternateContent>
    <mc:Choice Requires="p14">
      <p:transition advTm="2000" p14:dur="1600" spd="slow">
        <p14:prism isInverted="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16"/>
                                        </p:tgtEl>
                                        <p:attrNameLst>
                                          <p:attrName>style.visibility</p:attrName>
                                        </p:attrNameLst>
                                      </p:cBhvr>
                                      <p:to>
                                        <p:strVal val="visible"/>
                                      </p:to>
                                    </p:set>
                                    <p:anim calcmode="lin" valueType="num">
                                      <p:cBhvr additive="base">
                                        <p:cTn dur="500" fill="hold" id="14"/>
                                        <p:tgtEl>
                                          <p:spTgt spid="16"/>
                                        </p:tgtEl>
                                        <p:attrNameLst>
                                          <p:attrName>ppt_x</p:attrName>
                                        </p:attrNameLst>
                                      </p:cBhvr>
                                      <p:tavLst>
                                        <p:tav tm="0">
                                          <p:val>
                                            <p:strVal val="#ppt_x"/>
                                          </p:val>
                                        </p:tav>
                                        <p:tav tm="100000">
                                          <p:val>
                                            <p:strVal val="#ppt_x"/>
                                          </p:val>
                                        </p:tav>
                                      </p:tavLst>
                                    </p:anim>
                                    <p:anim calcmode="lin" valueType="num">
                                      <p:cBhvr additive="base">
                                        <p:cTn dur="500" fill="hold" id="15"/>
                                        <p:tgtEl>
                                          <p:spTgt spid="16"/>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additive="base">
                                        <p:cTn dur="500" fill="hold" id="18"/>
                                        <p:tgtEl>
                                          <p:spTgt spid="17"/>
                                        </p:tgtEl>
                                        <p:attrNameLst>
                                          <p:attrName>ppt_x</p:attrName>
                                        </p:attrNameLst>
                                      </p:cBhvr>
                                      <p:tavLst>
                                        <p:tav tm="0">
                                          <p:val>
                                            <p:strVal val="#ppt_x"/>
                                          </p:val>
                                        </p:tav>
                                        <p:tav tm="100000">
                                          <p:val>
                                            <p:strVal val="#ppt_x"/>
                                          </p:val>
                                        </p:tav>
                                      </p:tavLst>
                                    </p:anim>
                                    <p:anim calcmode="lin" valueType="num">
                                      <p:cBhvr additive="base">
                                        <p:cTn dur="500" fill="hold" id="19"/>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fill="hold" id="24"/>
                                        <p:tgtEl>
                                          <p:spTgt spid="14"/>
                                        </p:tgtEl>
                                        <p:attrNameLst>
                                          <p:attrName>ppt_x</p:attrName>
                                        </p:attrNameLst>
                                      </p:cBhvr>
                                      <p:tavLst>
                                        <p:tav tm="0">
                                          <p:val>
                                            <p:strVal val="#ppt_x"/>
                                          </p:val>
                                        </p:tav>
                                        <p:tav tm="100000">
                                          <p:val>
                                            <p:strVal val="#ppt_x"/>
                                          </p:val>
                                        </p:tav>
                                      </p:tavLst>
                                    </p:anim>
                                    <p:anim calcmode="lin" valueType="num">
                                      <p:cBhvr additive="base">
                                        <p:cTn dur="500" fill="hold" id="25"/>
                                        <p:tgtEl>
                                          <p:spTgt spid="14"/>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ppt_x"/>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 presetSubtype="4">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fill="hold" id="34"/>
                                        <p:tgtEl>
                                          <p:spTgt spid="12"/>
                                        </p:tgtEl>
                                        <p:attrNameLst>
                                          <p:attrName>ppt_x</p:attrName>
                                        </p:attrNameLst>
                                      </p:cBhvr>
                                      <p:tavLst>
                                        <p:tav tm="0">
                                          <p:val>
                                            <p:strVal val="#ppt_x"/>
                                          </p:val>
                                        </p:tav>
                                        <p:tav tm="100000">
                                          <p:val>
                                            <p:strVal val="#ppt_x"/>
                                          </p:val>
                                        </p:tav>
                                      </p:tavLst>
                                    </p:anim>
                                    <p:anim calcmode="lin" valueType="num">
                                      <p:cBhvr additive="base">
                                        <p:cTn dur="500" fill="hold" id="35"/>
                                        <p:tgtEl>
                                          <p:spTgt spid="12"/>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500" fill="hold" id="38"/>
                                        <p:tgtEl>
                                          <p:spTgt spid="13"/>
                                        </p:tgtEl>
                                        <p:attrNameLst>
                                          <p:attrName>ppt_x</p:attrName>
                                        </p:attrNameLst>
                                      </p:cBhvr>
                                      <p:tavLst>
                                        <p:tav tm="0">
                                          <p:val>
                                            <p:strVal val="#ppt_x"/>
                                          </p:val>
                                        </p:tav>
                                        <p:tav tm="100000">
                                          <p:val>
                                            <p:strVal val="#ppt_x"/>
                                          </p:val>
                                        </p:tav>
                                      </p:tavLst>
                                    </p:anim>
                                    <p:anim calcmode="lin" valueType="num">
                                      <p:cBhvr additive="base">
                                        <p:cTn dur="500" fill="hold" id="39"/>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 presetSubtype="4">
                                  <p:stCondLst>
                                    <p:cond delay="0"/>
                                  </p:stCondLst>
                                  <p:childTnLst>
                                    <p:set>
                                      <p:cBhvr>
                                        <p:cTn dur="1" fill="hold" id="43">
                                          <p:stCondLst>
                                            <p:cond delay="0"/>
                                          </p:stCondLst>
                                        </p:cTn>
                                        <p:tgtEl>
                                          <p:spTgt spid="9"/>
                                        </p:tgtEl>
                                        <p:attrNameLst>
                                          <p:attrName>style.visibility</p:attrName>
                                        </p:attrNameLst>
                                      </p:cBhvr>
                                      <p:to>
                                        <p:strVal val="visible"/>
                                      </p:to>
                                    </p:set>
                                    <p:anim calcmode="lin" valueType="num">
                                      <p:cBhvr additive="base">
                                        <p:cTn dur="500" fill="hold" id="44"/>
                                        <p:tgtEl>
                                          <p:spTgt spid="9"/>
                                        </p:tgtEl>
                                        <p:attrNameLst>
                                          <p:attrName>ppt_x</p:attrName>
                                        </p:attrNameLst>
                                      </p:cBhvr>
                                      <p:tavLst>
                                        <p:tav tm="0">
                                          <p:val>
                                            <p:strVal val="#ppt_x"/>
                                          </p:val>
                                        </p:tav>
                                        <p:tav tm="100000">
                                          <p:val>
                                            <p:strVal val="#ppt_x"/>
                                          </p:val>
                                        </p:tav>
                                      </p:tavLst>
                                    </p:anim>
                                    <p:anim calcmode="lin" valueType="num">
                                      <p:cBhvr additive="base">
                                        <p:cTn dur="500" fill="hold" id="45"/>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13"/>
      <p:bldP grpId="0" spid="14"/>
      <p:bldP grpId="0" spid="15"/>
      <p:bldP grpId="0" spid="16"/>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A8D2647E-79F1-4841-9AC3-81F5E3CE51D4}"/>
              </a:ext>
            </a:extLst>
          </p:cNvPr>
          <p:cNvGrpSpPr/>
          <p:nvPr/>
        </p:nvGrpSpPr>
        <p:grpSpPr>
          <a:xfrm rot="16200000">
            <a:off x="-245434" y="1230174"/>
            <a:ext cx="4522445" cy="4031575"/>
            <a:chOff x="554182" y="-23053"/>
            <a:chExt cx="4212418" cy="3726558"/>
          </a:xfrm>
        </p:grpSpPr>
        <p:sp>
          <p:nvSpPr>
            <p:cNvPr id="13" name="平行四边形 12">
              <a:extLst>
                <a:ext uri="{FF2B5EF4-FFF2-40B4-BE49-F238E27FC236}">
                  <a16:creationId xmlns:a16="http://schemas.microsoft.com/office/drawing/2014/main" id="{6BDDDA75-B966-44A6-BA2C-AF921E297915}"/>
                </a:ext>
              </a:extLst>
            </p:cNvPr>
            <p:cNvSpPr/>
            <p:nvPr/>
          </p:nvSpPr>
          <p:spPr>
            <a:xfrm>
              <a:off x="554182" y="-23053"/>
              <a:ext cx="2769711"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a:extLst>
                <a:ext uri="{FF2B5EF4-FFF2-40B4-BE49-F238E27FC236}">
                  <a16:creationId xmlns:a16="http://schemas.microsoft.com/office/drawing/2014/main" id="{238F046E-12BC-4927-8D49-905107AEA5F4}"/>
                </a:ext>
              </a:extLst>
            </p:cNvPr>
            <p:cNvSpPr/>
            <p:nvPr/>
          </p:nvSpPr>
          <p:spPr>
            <a:xfrm>
              <a:off x="554183" y="1930123"/>
              <a:ext cx="2161309" cy="1773382"/>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a:extLst>
                <a:ext uri="{FF2B5EF4-FFF2-40B4-BE49-F238E27FC236}">
                  <a16:creationId xmlns:a16="http://schemas.microsoft.com/office/drawing/2014/main" id="{8B3CDDEF-E3A7-44B8-BA3F-77F4FAB8C1F2}"/>
                </a:ext>
              </a:extLst>
            </p:cNvPr>
            <p:cNvSpPr/>
            <p:nvPr/>
          </p:nvSpPr>
          <p:spPr>
            <a:xfrm>
              <a:off x="2605291" y="1103586"/>
              <a:ext cx="2161309" cy="1773382"/>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a:extLst>
                <a:ext uri="{FF2B5EF4-FFF2-40B4-BE49-F238E27FC236}">
                  <a16:creationId xmlns:a16="http://schemas.microsoft.com/office/drawing/2014/main" id="{CB2C2204-F78B-4BA5-8F7F-84A9D993E152}"/>
                </a:ext>
              </a:extLst>
            </p:cNvPr>
            <p:cNvSpPr/>
            <p:nvPr/>
          </p:nvSpPr>
          <p:spPr>
            <a:xfrm>
              <a:off x="3265784" y="758837"/>
              <a:ext cx="840327" cy="689498"/>
            </a:xfrm>
            <a:prstGeom prst="parallelogram">
              <a:avLst>
                <a:gd fmla="val 37500" name="adj"/>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Rectangle 2">
            <a:extLst>
              <a:ext uri="{FF2B5EF4-FFF2-40B4-BE49-F238E27FC236}">
                <a16:creationId xmlns:a16="http://schemas.microsoft.com/office/drawing/2014/main" id="{A053AA7C-251F-4FF3-B0D3-AB9F2BA4BAF7}"/>
              </a:ext>
            </a:extLst>
          </p:cNvPr>
          <p:cNvSpPr txBox="1">
            <a:spLocks noChangeArrowheads="1"/>
          </p:cNvSpPr>
          <p:nvPr/>
        </p:nvSpPr>
        <p:spPr>
          <a:xfrm>
            <a:off x="5273970" y="2882973"/>
            <a:ext cx="5943600"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en-US" b="1" lang="zh-CN" sz="7200">
                <a:solidFill>
                  <a:srgbClr val="333F50"/>
                </a:solidFill>
                <a:latin charset="-122" panose="020b0a00000000000000" pitchFamily="34" typeface="思源黑体 CN Heavy"/>
                <a:ea charset="-122" panose="020b0a00000000000000" pitchFamily="34" typeface="思源黑体 CN Heavy"/>
                <a:cs typeface="+mn-ea"/>
                <a:sym typeface="+mn-lt"/>
              </a:rPr>
              <a:t>企业预算</a:t>
            </a:r>
          </a:p>
        </p:txBody>
      </p:sp>
      <p:sp>
        <p:nvSpPr>
          <p:cNvPr id="21" name="Rectangle 2">
            <a:extLst>
              <a:ext uri="{FF2B5EF4-FFF2-40B4-BE49-F238E27FC236}">
                <a16:creationId xmlns:a16="http://schemas.microsoft.com/office/drawing/2014/main" id="{806C2130-D099-4B01-8AB4-494682F75FAB}"/>
              </a:ext>
            </a:extLst>
          </p:cNvPr>
          <p:cNvSpPr txBox="1">
            <a:spLocks noChangeArrowheads="1"/>
          </p:cNvSpPr>
          <p:nvPr/>
        </p:nvSpPr>
        <p:spPr>
          <a:xfrm>
            <a:off x="5273970" y="1494962"/>
            <a:ext cx="3981582"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dist"/>
            <a:r>
              <a:rPr altLang="zh-CN" lang="en-US" sz="5400">
                <a:solidFill>
                  <a:srgbClr val="333F50"/>
                </a:solidFill>
                <a:latin charset="-122" panose="020b0a00000000000000" pitchFamily="34" typeface="思源黑体 CN Heavy"/>
                <a:ea charset="-122" panose="020b0a00000000000000" pitchFamily="34" typeface="思源黑体 CN Heavy"/>
                <a:cs typeface="+mn-ea"/>
                <a:sym typeface="+mn-lt"/>
              </a:rPr>
              <a:t>Part 02</a:t>
            </a:r>
          </a:p>
        </p:txBody>
      </p:sp>
      <p:sp>
        <p:nvSpPr>
          <p:cNvPr id="23" name="Synergistically utilize technically sound portals with frictionless chains. Dramatically customize…">
            <a:extLst>
              <a:ext uri="{FF2B5EF4-FFF2-40B4-BE49-F238E27FC236}">
                <a16:creationId xmlns:a16="http://schemas.microsoft.com/office/drawing/2014/main" id="{260C02AE-FB20-49AD-BE2C-FF4A6C46710D}"/>
              </a:ext>
            </a:extLst>
          </p:cNvPr>
          <p:cNvSpPr txBox="1"/>
          <p:nvPr/>
        </p:nvSpPr>
        <p:spPr>
          <a:xfrm>
            <a:off x="5372446" y="4270985"/>
            <a:ext cx="4749994" cy="960120"/>
          </a:xfrm>
          <a:prstGeom prst="rect">
            <a:avLst/>
          </a:prstGeom>
          <a:ln w="12700">
            <a:miter lim="400000"/>
          </a:ln>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4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766805598"/>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1000" id="10"/>
                                        <p:tgtEl>
                                          <p:spTgt spid="21"/>
                                        </p:tgtEl>
                                      </p:cBhvr>
                                    </p:animEffect>
                                    <p:anim calcmode="lin" valueType="num">
                                      <p:cBhvr>
                                        <p:cTn dur="1000" fill="hold" id="11"/>
                                        <p:tgtEl>
                                          <p:spTgt spid="21"/>
                                        </p:tgtEl>
                                        <p:attrNameLst>
                                          <p:attrName>ppt_x</p:attrName>
                                        </p:attrNameLst>
                                      </p:cBhvr>
                                      <p:tavLst>
                                        <p:tav tm="0">
                                          <p:val>
                                            <p:strVal val="#ppt_x"/>
                                          </p:val>
                                        </p:tav>
                                        <p:tav tm="100000">
                                          <p:val>
                                            <p:strVal val="#ppt_x"/>
                                          </p:val>
                                        </p:tav>
                                      </p:tavLst>
                                    </p:anim>
                                    <p:anim calcmode="lin" valueType="num">
                                      <p:cBhvr>
                                        <p:cTn dur="1000" fill="hold" id="12"/>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500" id="2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2B25D0BB-59DC-4B54-AF75-2BB28B624361}"/>
              </a:ext>
            </a:extLst>
          </p:cNvPr>
          <p:cNvSpPr/>
          <p:nvPr/>
        </p:nvSpPr>
        <p:spPr>
          <a:xfrm>
            <a:off x="1911867" y="3429000"/>
            <a:ext cx="1962188" cy="2255877"/>
          </a:xfrm>
          <a:prstGeom prst="rect">
            <a:avLst/>
          </a:prstGeom>
          <a:no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CBBF70DB-FC46-45E2-A04D-6DD825FEB3A6}"/>
              </a:ext>
            </a:extLst>
          </p:cNvPr>
          <p:cNvSpPr/>
          <p:nvPr/>
        </p:nvSpPr>
        <p:spPr>
          <a:xfrm>
            <a:off x="4019874" y="3429000"/>
            <a:ext cx="1962188" cy="2255877"/>
          </a:xfrm>
          <a:prstGeom prst="rect">
            <a:avLst/>
          </a:prstGeom>
          <a:no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a:extLst>
              <a:ext uri="{FF2B5EF4-FFF2-40B4-BE49-F238E27FC236}">
                <a16:creationId xmlns:a16="http://schemas.microsoft.com/office/drawing/2014/main" id="{EB430B79-33A8-4182-8EAA-411322313C31}"/>
              </a:ext>
            </a:extLst>
          </p:cNvPr>
          <p:cNvSpPr/>
          <p:nvPr/>
        </p:nvSpPr>
        <p:spPr>
          <a:xfrm>
            <a:off x="6129115" y="3429000"/>
            <a:ext cx="1962188" cy="2255877"/>
          </a:xfrm>
          <a:prstGeom prst="rect">
            <a:avLst/>
          </a:prstGeom>
          <a:no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935C051F-175B-4328-883C-A037276D80FE}"/>
              </a:ext>
            </a:extLst>
          </p:cNvPr>
          <p:cNvSpPr/>
          <p:nvPr/>
        </p:nvSpPr>
        <p:spPr>
          <a:xfrm>
            <a:off x="8321557" y="3429000"/>
            <a:ext cx="1962188" cy="2255877"/>
          </a:xfrm>
          <a:prstGeom prst="rect">
            <a:avLst/>
          </a:prstGeom>
          <a:no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a:extLst>
              <a:ext uri="{FF2B5EF4-FFF2-40B4-BE49-F238E27FC236}">
                <a16:creationId xmlns:a16="http://schemas.microsoft.com/office/drawing/2014/main" id="{FEC348EA-766F-4D1C-9F86-8A2AC1EBD4E1}"/>
              </a:ext>
            </a:extLst>
          </p:cNvPr>
          <p:cNvSpPr/>
          <p:nvPr/>
        </p:nvSpPr>
        <p:spPr>
          <a:xfrm rot="16200000">
            <a:off x="2477110" y="2679436"/>
            <a:ext cx="747741" cy="1505646"/>
          </a:xfrm>
          <a:prstGeom prst="parallelogram">
            <a:avLst>
              <a:gd fmla="val 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7" name="平行四边形 26">
            <a:extLst>
              <a:ext uri="{FF2B5EF4-FFF2-40B4-BE49-F238E27FC236}">
                <a16:creationId xmlns:a16="http://schemas.microsoft.com/office/drawing/2014/main" id="{F833B63C-E75A-49C0-BA78-EC3031533795}"/>
              </a:ext>
            </a:extLst>
          </p:cNvPr>
          <p:cNvSpPr/>
          <p:nvPr/>
        </p:nvSpPr>
        <p:spPr>
          <a:xfrm rot="16200000">
            <a:off x="4645814" y="2679437"/>
            <a:ext cx="747741" cy="1505646"/>
          </a:xfrm>
          <a:prstGeom prst="parallelogram">
            <a:avLst>
              <a:gd fmla="val 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8" name="平行四边形 27">
            <a:extLst>
              <a:ext uri="{FF2B5EF4-FFF2-40B4-BE49-F238E27FC236}">
                <a16:creationId xmlns:a16="http://schemas.microsoft.com/office/drawing/2014/main" id="{736FB6E1-4DE2-4C9B-9B33-1A3096F3056C}"/>
              </a:ext>
            </a:extLst>
          </p:cNvPr>
          <p:cNvSpPr/>
          <p:nvPr/>
        </p:nvSpPr>
        <p:spPr>
          <a:xfrm rot="16200000">
            <a:off x="6728161" y="2679437"/>
            <a:ext cx="747741" cy="1505646"/>
          </a:xfrm>
          <a:prstGeom prst="parallelogram">
            <a:avLst>
              <a:gd fmla="val 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平行四边形 28">
            <a:extLst>
              <a:ext uri="{FF2B5EF4-FFF2-40B4-BE49-F238E27FC236}">
                <a16:creationId xmlns:a16="http://schemas.microsoft.com/office/drawing/2014/main" id="{CF65B9AB-BFA6-4405-B449-C8DDB3D1359E}"/>
              </a:ext>
            </a:extLst>
          </p:cNvPr>
          <p:cNvSpPr/>
          <p:nvPr/>
        </p:nvSpPr>
        <p:spPr>
          <a:xfrm rot="16200000">
            <a:off x="8899260" y="2679437"/>
            <a:ext cx="747741" cy="1505646"/>
          </a:xfrm>
          <a:prstGeom prst="parallelogram">
            <a:avLst>
              <a:gd fmla="val 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企业预算</a:t>
            </a:r>
          </a:p>
        </p:txBody>
      </p:sp>
      <p:sp>
        <p:nvSpPr>
          <p:cNvPr id="9" name="文本框 8">
            <a:extLst>
              <a:ext uri="{FF2B5EF4-FFF2-40B4-BE49-F238E27FC236}">
                <a16:creationId xmlns:a16="http://schemas.microsoft.com/office/drawing/2014/main" id="{38A5D163-AF22-4C0B-ABB9-3DA2E6400282}"/>
              </a:ext>
            </a:extLst>
          </p:cNvPr>
          <p:cNvSpPr txBox="1"/>
          <p:nvPr/>
        </p:nvSpPr>
        <p:spPr>
          <a:xfrm>
            <a:off x="3048000" y="1952367"/>
            <a:ext cx="6096000" cy="396240"/>
          </a:xfrm>
          <a:prstGeom prst="rect">
            <a:avLst/>
          </a:prstGeom>
          <a:noFill/>
        </p:spPr>
        <p:txBody>
          <a:bodyPr wrap="square">
            <a:spAutoFit/>
          </a:bodyPr>
          <a:lstStyle/>
          <a:p>
            <a:pPr algn="ctr"/>
            <a:r>
              <a:rPr altLang="ru-RU" b="1" lang="zh-CN" sz="2000">
                <a:solidFill>
                  <a:srgbClr val="333F50"/>
                </a:solidFill>
                <a:cs typeface="+mn-ea"/>
                <a:sym typeface="+mn-lt"/>
              </a:rPr>
              <a:t>企业在不同阶段需要不同的预算模式</a:t>
            </a:r>
          </a:p>
        </p:txBody>
      </p:sp>
      <p:grpSp>
        <p:nvGrpSpPr>
          <p:cNvPr id="10" name="组合 9">
            <a:extLst>
              <a:ext uri="{FF2B5EF4-FFF2-40B4-BE49-F238E27FC236}">
                <a16:creationId xmlns:a16="http://schemas.microsoft.com/office/drawing/2014/main" id="{204EE74A-AA82-400A-8027-CBE9A864FA59}"/>
              </a:ext>
            </a:extLst>
          </p:cNvPr>
          <p:cNvGrpSpPr/>
          <p:nvPr/>
        </p:nvGrpSpPr>
        <p:grpSpPr>
          <a:xfrm>
            <a:off x="1947615" y="3049049"/>
            <a:ext cx="1864730" cy="2138920"/>
            <a:chOff x="2100491" y="2134649"/>
            <a:chExt cx="1558978" cy="2138920"/>
          </a:xfrm>
          <a:noFill/>
        </p:grpSpPr>
        <p:sp>
          <p:nvSpPr>
            <p:cNvPr id="11" name="矩形: 圆角 10">
              <a:extLst>
                <a:ext uri="{FF2B5EF4-FFF2-40B4-BE49-F238E27FC236}">
                  <a16:creationId xmlns:a16="http://schemas.microsoft.com/office/drawing/2014/main" id="{60835A5F-924B-4778-9FC6-0C3F8F1A3450}"/>
                </a:ext>
              </a:extLst>
            </p:cNvPr>
            <p:cNvSpPr/>
            <p:nvPr/>
          </p:nvSpPr>
          <p:spPr>
            <a:xfrm>
              <a:off x="2100491" y="2134649"/>
              <a:ext cx="1558978" cy="21389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3F50"/>
                </a:solidFill>
                <a:cs typeface="+mn-ea"/>
                <a:sym typeface="+mn-lt"/>
              </a:endParaRPr>
            </a:p>
          </p:txBody>
        </p:sp>
        <p:sp>
          <p:nvSpPr>
            <p:cNvPr id="12" name="文本框 11">
              <a:extLst>
                <a:ext uri="{FF2B5EF4-FFF2-40B4-BE49-F238E27FC236}">
                  <a16:creationId xmlns:a16="http://schemas.microsoft.com/office/drawing/2014/main" id="{2B21B920-59C9-45E4-9666-9EB8909CF1B2}"/>
                </a:ext>
              </a:extLst>
            </p:cNvPr>
            <p:cNvSpPr txBox="1"/>
            <p:nvPr/>
          </p:nvSpPr>
          <p:spPr>
            <a:xfrm>
              <a:off x="2278581" y="2298239"/>
              <a:ext cx="1177396" cy="396240"/>
            </a:xfrm>
            <a:prstGeom prst="rect">
              <a:avLst/>
            </a:prstGeom>
            <a:grpFill/>
          </p:spPr>
          <p:txBody>
            <a:bodyPr wrap="square">
              <a:spAutoFit/>
            </a:bodyPr>
            <a:lstStyle/>
            <a:p>
              <a:pPr algn="ctr"/>
              <a:r>
                <a:rPr altLang="ru-RU" b="1" lang="zh-CN" sz="2000">
                  <a:solidFill>
                    <a:schemeClr val="bg1"/>
                  </a:solidFill>
                  <a:cs typeface="+mn-ea"/>
                  <a:sym typeface="+mn-lt"/>
                </a:rPr>
                <a:t>创业期间</a:t>
              </a:r>
            </a:p>
          </p:txBody>
        </p:sp>
      </p:grpSp>
      <p:sp>
        <p:nvSpPr>
          <p:cNvPr id="13" name="文本框 12">
            <a:extLst>
              <a:ext uri="{FF2B5EF4-FFF2-40B4-BE49-F238E27FC236}">
                <a16:creationId xmlns:a16="http://schemas.microsoft.com/office/drawing/2014/main" id="{C1E2D1BC-4CDD-428F-8052-0B84B26BEB64}"/>
              </a:ext>
            </a:extLst>
          </p:cNvPr>
          <p:cNvSpPr txBox="1"/>
          <p:nvPr/>
        </p:nvSpPr>
        <p:spPr>
          <a:xfrm>
            <a:off x="2155144" y="4501226"/>
            <a:ext cx="1505644" cy="883920"/>
          </a:xfrm>
          <a:prstGeom prst="rect">
            <a:avLst/>
          </a:prstGeom>
          <a:noFill/>
        </p:spPr>
        <p:txBody>
          <a:bodyPr wrap="square">
            <a:spAutoFit/>
          </a:bodyPr>
          <a:lstStyle/>
          <a:p>
            <a:pPr algn="ctr" lvl="1" marL="0">
              <a:lnSpc>
                <a:spcPct val="130000"/>
              </a:lnSpc>
            </a:pPr>
            <a:r>
              <a:rPr altLang="ru-RU" lang="zh-CN" sz="2000">
                <a:solidFill>
                  <a:srgbClr val="333F50"/>
                </a:solidFill>
                <a:cs typeface="+mn-ea"/>
                <a:sym typeface="+mn-lt"/>
              </a:rPr>
              <a:t>以资本预算为基础</a:t>
            </a:r>
          </a:p>
        </p:txBody>
      </p:sp>
      <p:grpSp>
        <p:nvGrpSpPr>
          <p:cNvPr id="14" name="组合 13">
            <a:extLst>
              <a:ext uri="{FF2B5EF4-FFF2-40B4-BE49-F238E27FC236}">
                <a16:creationId xmlns:a16="http://schemas.microsoft.com/office/drawing/2014/main" id="{6E7769C5-978B-4700-850C-45F0F2B4AD5F}"/>
              </a:ext>
            </a:extLst>
          </p:cNvPr>
          <p:cNvGrpSpPr/>
          <p:nvPr/>
        </p:nvGrpSpPr>
        <p:grpSpPr>
          <a:xfrm>
            <a:off x="4087319" y="3058388"/>
            <a:ext cx="1864730" cy="2138920"/>
            <a:chOff x="4228508" y="2183303"/>
            <a:chExt cx="1558978" cy="2138920"/>
          </a:xfrm>
          <a:noFill/>
        </p:grpSpPr>
        <p:sp>
          <p:nvSpPr>
            <p:cNvPr id="15" name="矩形: 圆角 14">
              <a:extLst>
                <a:ext uri="{FF2B5EF4-FFF2-40B4-BE49-F238E27FC236}">
                  <a16:creationId xmlns:a16="http://schemas.microsoft.com/office/drawing/2014/main" id="{56A605C5-D33C-4FB5-A796-73DA8B8AB710}"/>
                </a:ext>
              </a:extLst>
            </p:cNvPr>
            <p:cNvSpPr/>
            <p:nvPr/>
          </p:nvSpPr>
          <p:spPr>
            <a:xfrm>
              <a:off x="4228508" y="2183303"/>
              <a:ext cx="1558978" cy="21389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3F50"/>
                </a:solidFill>
                <a:cs typeface="+mn-ea"/>
                <a:sym typeface="+mn-lt"/>
              </a:endParaRPr>
            </a:p>
          </p:txBody>
        </p:sp>
        <p:sp>
          <p:nvSpPr>
            <p:cNvPr id="16" name="文本框 15">
              <a:extLst>
                <a:ext uri="{FF2B5EF4-FFF2-40B4-BE49-F238E27FC236}">
                  <a16:creationId xmlns:a16="http://schemas.microsoft.com/office/drawing/2014/main" id="{CB4A1FDF-A502-4E4E-B8A9-C3A61677531B}"/>
                </a:ext>
              </a:extLst>
            </p:cNvPr>
            <p:cNvSpPr txBox="1"/>
            <p:nvPr/>
          </p:nvSpPr>
          <p:spPr>
            <a:xfrm>
              <a:off x="4431998" y="2346893"/>
              <a:ext cx="1177396" cy="396240"/>
            </a:xfrm>
            <a:prstGeom prst="rect">
              <a:avLst/>
            </a:prstGeom>
            <a:grpFill/>
          </p:spPr>
          <p:txBody>
            <a:bodyPr wrap="square">
              <a:spAutoFit/>
            </a:bodyPr>
            <a:lstStyle/>
            <a:p>
              <a:pPr algn="ctr"/>
              <a:r>
                <a:rPr altLang="en-US" b="1" lang="zh-CN" sz="2000">
                  <a:solidFill>
                    <a:schemeClr val="bg1"/>
                  </a:solidFill>
                  <a:cs typeface="+mn-ea"/>
                  <a:sym typeface="+mn-lt"/>
                </a:rPr>
                <a:t>成长期间</a:t>
              </a:r>
            </a:p>
          </p:txBody>
        </p:sp>
      </p:grpSp>
      <p:sp>
        <p:nvSpPr>
          <p:cNvPr id="17" name="文本框 16">
            <a:extLst>
              <a:ext uri="{FF2B5EF4-FFF2-40B4-BE49-F238E27FC236}">
                <a16:creationId xmlns:a16="http://schemas.microsoft.com/office/drawing/2014/main" id="{C29F8BF2-8E8A-44EE-B40B-84361F9BDC57}"/>
              </a:ext>
            </a:extLst>
          </p:cNvPr>
          <p:cNvSpPr txBox="1"/>
          <p:nvPr/>
        </p:nvSpPr>
        <p:spPr>
          <a:xfrm>
            <a:off x="4267874" y="4553346"/>
            <a:ext cx="1505644" cy="883920"/>
          </a:xfrm>
          <a:prstGeom prst="rect">
            <a:avLst/>
          </a:prstGeom>
          <a:noFill/>
        </p:spPr>
        <p:txBody>
          <a:bodyPr wrap="square">
            <a:spAutoFit/>
          </a:bodyPr>
          <a:lstStyle/>
          <a:p>
            <a:pPr algn="ctr" lvl="1" marL="0">
              <a:lnSpc>
                <a:spcPct val="130000"/>
              </a:lnSpc>
            </a:pPr>
            <a:r>
              <a:rPr altLang="ru-RU" lang="zh-CN" sz="2000">
                <a:solidFill>
                  <a:srgbClr val="333F50"/>
                </a:solidFill>
                <a:cs typeface="+mn-ea"/>
                <a:sym typeface="+mn-lt"/>
              </a:rPr>
              <a:t>以销售预算为基础</a:t>
            </a:r>
          </a:p>
        </p:txBody>
      </p:sp>
      <p:grpSp>
        <p:nvGrpSpPr>
          <p:cNvPr id="18" name="组合 17">
            <a:extLst>
              <a:ext uri="{FF2B5EF4-FFF2-40B4-BE49-F238E27FC236}">
                <a16:creationId xmlns:a16="http://schemas.microsoft.com/office/drawing/2014/main" id="{73805044-1F2E-44A7-917A-6844A0AE92E7}"/>
              </a:ext>
            </a:extLst>
          </p:cNvPr>
          <p:cNvGrpSpPr/>
          <p:nvPr/>
        </p:nvGrpSpPr>
        <p:grpSpPr>
          <a:xfrm>
            <a:off x="6200049" y="3058388"/>
            <a:ext cx="1864730" cy="2138920"/>
            <a:chOff x="6352925" y="2143988"/>
            <a:chExt cx="1558978" cy="2138920"/>
          </a:xfrm>
          <a:noFill/>
        </p:grpSpPr>
        <p:sp>
          <p:nvSpPr>
            <p:cNvPr id="19" name="矩形: 圆角 18">
              <a:extLst>
                <a:ext uri="{FF2B5EF4-FFF2-40B4-BE49-F238E27FC236}">
                  <a16:creationId xmlns:a16="http://schemas.microsoft.com/office/drawing/2014/main" id="{9AD9BA11-DD80-46B2-B7B6-719A82D25BB6}"/>
                </a:ext>
              </a:extLst>
            </p:cNvPr>
            <p:cNvSpPr/>
            <p:nvPr/>
          </p:nvSpPr>
          <p:spPr>
            <a:xfrm>
              <a:off x="6352925" y="2143988"/>
              <a:ext cx="1558978" cy="21389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3F50"/>
                </a:solidFill>
                <a:cs typeface="+mn-ea"/>
                <a:sym typeface="+mn-lt"/>
              </a:endParaRPr>
            </a:p>
          </p:txBody>
        </p:sp>
        <p:sp>
          <p:nvSpPr>
            <p:cNvPr id="20" name="文本框 19">
              <a:extLst>
                <a:ext uri="{FF2B5EF4-FFF2-40B4-BE49-F238E27FC236}">
                  <a16:creationId xmlns:a16="http://schemas.microsoft.com/office/drawing/2014/main" id="{CD2DEDF2-9FD1-4071-A132-1C767A05DFD9}"/>
                </a:ext>
              </a:extLst>
            </p:cNvPr>
            <p:cNvSpPr txBox="1"/>
            <p:nvPr/>
          </p:nvSpPr>
          <p:spPr>
            <a:xfrm>
              <a:off x="6518315" y="2307578"/>
              <a:ext cx="1177396" cy="396240"/>
            </a:xfrm>
            <a:prstGeom prst="rect">
              <a:avLst/>
            </a:prstGeom>
            <a:grpFill/>
          </p:spPr>
          <p:txBody>
            <a:bodyPr wrap="square">
              <a:spAutoFit/>
            </a:bodyPr>
            <a:lstStyle/>
            <a:p>
              <a:pPr algn="ctr"/>
              <a:r>
                <a:rPr altLang="en-US" b="1" lang="zh-CN" sz="2000">
                  <a:solidFill>
                    <a:schemeClr val="bg1"/>
                  </a:solidFill>
                  <a:cs typeface="+mn-ea"/>
                  <a:sym typeface="+mn-lt"/>
                </a:rPr>
                <a:t>成熟期间</a:t>
              </a:r>
            </a:p>
          </p:txBody>
        </p:sp>
      </p:grpSp>
      <p:sp>
        <p:nvSpPr>
          <p:cNvPr id="21" name="文本框 20">
            <a:extLst>
              <a:ext uri="{FF2B5EF4-FFF2-40B4-BE49-F238E27FC236}">
                <a16:creationId xmlns:a16="http://schemas.microsoft.com/office/drawing/2014/main" id="{01D47A81-154C-4786-8C8E-5352E09F2407}"/>
              </a:ext>
            </a:extLst>
          </p:cNvPr>
          <p:cNvSpPr txBox="1"/>
          <p:nvPr/>
        </p:nvSpPr>
        <p:spPr>
          <a:xfrm>
            <a:off x="6394879" y="4510565"/>
            <a:ext cx="1505644" cy="883920"/>
          </a:xfrm>
          <a:prstGeom prst="rect">
            <a:avLst/>
          </a:prstGeom>
          <a:noFill/>
        </p:spPr>
        <p:txBody>
          <a:bodyPr wrap="square">
            <a:spAutoFit/>
          </a:bodyPr>
          <a:lstStyle/>
          <a:p>
            <a:pPr algn="ctr" lvl="1" marL="0">
              <a:lnSpc>
                <a:spcPct val="130000"/>
              </a:lnSpc>
            </a:pPr>
            <a:r>
              <a:rPr altLang="ru-RU" lang="zh-CN" sz="2000">
                <a:solidFill>
                  <a:srgbClr val="333F50"/>
                </a:solidFill>
                <a:cs typeface="+mn-ea"/>
                <a:sym typeface="+mn-lt"/>
              </a:rPr>
              <a:t>以成本控制为基础</a:t>
            </a:r>
          </a:p>
        </p:txBody>
      </p:sp>
      <p:grpSp>
        <p:nvGrpSpPr>
          <p:cNvPr id="22" name="组合 21">
            <a:extLst>
              <a:ext uri="{FF2B5EF4-FFF2-40B4-BE49-F238E27FC236}">
                <a16:creationId xmlns:a16="http://schemas.microsoft.com/office/drawing/2014/main" id="{6E59C63C-E471-4F9B-AB28-3EC94BBCA909}"/>
              </a:ext>
            </a:extLst>
          </p:cNvPr>
          <p:cNvGrpSpPr/>
          <p:nvPr/>
        </p:nvGrpSpPr>
        <p:grpSpPr>
          <a:xfrm>
            <a:off x="8340766" y="3036466"/>
            <a:ext cx="1864730" cy="2138920"/>
            <a:chOff x="8493642" y="2122066"/>
            <a:chExt cx="1558978" cy="2138920"/>
          </a:xfrm>
          <a:noFill/>
        </p:grpSpPr>
        <p:sp>
          <p:nvSpPr>
            <p:cNvPr id="23" name="矩形: 圆角 22">
              <a:extLst>
                <a:ext uri="{FF2B5EF4-FFF2-40B4-BE49-F238E27FC236}">
                  <a16:creationId xmlns:a16="http://schemas.microsoft.com/office/drawing/2014/main" id="{10DF17A7-B94F-4DFB-AE60-F92764F5C52E}"/>
                </a:ext>
              </a:extLst>
            </p:cNvPr>
            <p:cNvSpPr/>
            <p:nvPr/>
          </p:nvSpPr>
          <p:spPr>
            <a:xfrm>
              <a:off x="8493642" y="2122066"/>
              <a:ext cx="1558978" cy="21389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3F50"/>
                </a:solidFill>
                <a:cs typeface="+mn-ea"/>
                <a:sym typeface="+mn-lt"/>
              </a:endParaRPr>
            </a:p>
          </p:txBody>
        </p:sp>
        <p:sp>
          <p:nvSpPr>
            <p:cNvPr id="24" name="文本框 23">
              <a:extLst>
                <a:ext uri="{FF2B5EF4-FFF2-40B4-BE49-F238E27FC236}">
                  <a16:creationId xmlns:a16="http://schemas.microsoft.com/office/drawing/2014/main" id="{4B0B6528-CB89-4F88-9D36-1F11D4C440DB}"/>
                </a:ext>
              </a:extLst>
            </p:cNvPr>
            <p:cNvSpPr txBox="1"/>
            <p:nvPr/>
          </p:nvSpPr>
          <p:spPr>
            <a:xfrm>
              <a:off x="8671731" y="2285656"/>
              <a:ext cx="1177396" cy="396240"/>
            </a:xfrm>
            <a:prstGeom prst="rect">
              <a:avLst/>
            </a:prstGeom>
            <a:grpFill/>
          </p:spPr>
          <p:txBody>
            <a:bodyPr wrap="square">
              <a:spAutoFit/>
            </a:bodyPr>
            <a:lstStyle/>
            <a:p>
              <a:pPr algn="ctr"/>
              <a:r>
                <a:rPr altLang="en-US" b="1" lang="zh-CN" sz="2000">
                  <a:solidFill>
                    <a:schemeClr val="bg1"/>
                  </a:solidFill>
                  <a:cs typeface="+mn-ea"/>
                  <a:sym typeface="+mn-lt"/>
                </a:rPr>
                <a:t>衰退期间</a:t>
              </a:r>
            </a:p>
          </p:txBody>
        </p:sp>
      </p:grpSp>
      <p:sp>
        <p:nvSpPr>
          <p:cNvPr id="25" name="文本框 24">
            <a:extLst>
              <a:ext uri="{FF2B5EF4-FFF2-40B4-BE49-F238E27FC236}">
                <a16:creationId xmlns:a16="http://schemas.microsoft.com/office/drawing/2014/main" id="{86964A58-10EA-4AD5-B592-7E917D267A86}"/>
              </a:ext>
            </a:extLst>
          </p:cNvPr>
          <p:cNvSpPr txBox="1"/>
          <p:nvPr/>
        </p:nvSpPr>
        <p:spPr>
          <a:xfrm>
            <a:off x="8548295" y="4488643"/>
            <a:ext cx="1505644" cy="883920"/>
          </a:xfrm>
          <a:prstGeom prst="rect">
            <a:avLst/>
          </a:prstGeom>
          <a:noFill/>
        </p:spPr>
        <p:txBody>
          <a:bodyPr wrap="square">
            <a:spAutoFit/>
          </a:bodyPr>
          <a:lstStyle/>
          <a:p>
            <a:pPr algn="ctr" lvl="1" marL="0">
              <a:lnSpc>
                <a:spcPct val="130000"/>
              </a:lnSpc>
            </a:pPr>
            <a:r>
              <a:rPr altLang="ru-RU" lang="zh-CN" sz="2000">
                <a:solidFill>
                  <a:srgbClr val="333F50"/>
                </a:solidFill>
                <a:cs typeface="+mn-ea"/>
                <a:sym typeface="+mn-lt"/>
              </a:rPr>
              <a:t>以现金流量为基础</a:t>
            </a:r>
          </a:p>
        </p:txBody>
      </p:sp>
    </p:spTree>
    <p:extLst>
      <p:ext uri="{BB962C8B-B14F-4D97-AF65-F5344CB8AC3E}">
        <p14:creationId val="99162083"/>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par>
                          <p:cTn fill="hold" id="17" nodeType="afterGroup">
                            <p:stCondLst>
                              <p:cond delay="1000"/>
                            </p:stCondLst>
                            <p:childTnLst>
                              <p:par>
                                <p:cTn fill="hold" id="18" nodeType="afterEffect" presetClass="entr" presetID="2" presetSubtype="1">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ppt_x"/>
                                          </p:val>
                                        </p:tav>
                                        <p:tav tm="100000">
                                          <p:val>
                                            <p:strVal val="#ppt_x"/>
                                          </p:val>
                                        </p:tav>
                                      </p:tavLst>
                                    </p:anim>
                                    <p:anim calcmode="lin" valueType="num">
                                      <p:cBhvr additive="base">
                                        <p:cTn dur="500" fill="hold" id="21"/>
                                        <p:tgtEl>
                                          <p:spTgt spid="10"/>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anim calcmode="lin" valueType="num">
                                      <p:cBhvr>
                                        <p:cTn dur="500" fill="hold" id="26"/>
                                        <p:tgtEl>
                                          <p:spTgt spid="13"/>
                                        </p:tgtEl>
                                        <p:attrNameLst>
                                          <p:attrName>ppt_x</p:attrName>
                                        </p:attrNameLst>
                                      </p:cBhvr>
                                      <p:tavLst>
                                        <p:tav tm="0">
                                          <p:val>
                                            <p:strVal val="#ppt_x"/>
                                          </p:val>
                                        </p:tav>
                                        <p:tav tm="100000">
                                          <p:val>
                                            <p:strVal val="#ppt_x"/>
                                          </p:val>
                                        </p:tav>
                                      </p:tavLst>
                                    </p:anim>
                                    <p:anim calcmode="lin" valueType="num">
                                      <p:cBhvr>
                                        <p:cTn dur="500" fill="hold" id="27"/>
                                        <p:tgtEl>
                                          <p:spTgt spid="1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2" presetSubtype="1">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42"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500" id="36"/>
                                        <p:tgtEl>
                                          <p:spTgt spid="17"/>
                                        </p:tgtEl>
                                      </p:cBhvr>
                                    </p:animEffect>
                                    <p:anim calcmode="lin" valueType="num">
                                      <p:cBhvr>
                                        <p:cTn dur="500" fill="hold" id="37"/>
                                        <p:tgtEl>
                                          <p:spTgt spid="17"/>
                                        </p:tgtEl>
                                        <p:attrNameLst>
                                          <p:attrName>ppt_x</p:attrName>
                                        </p:attrNameLst>
                                      </p:cBhvr>
                                      <p:tavLst>
                                        <p:tav tm="0">
                                          <p:val>
                                            <p:strVal val="#ppt_x"/>
                                          </p:val>
                                        </p:tav>
                                        <p:tav tm="100000">
                                          <p:val>
                                            <p:strVal val="#ppt_x"/>
                                          </p:val>
                                        </p:tav>
                                      </p:tavLst>
                                    </p:anim>
                                    <p:anim calcmode="lin" valueType="num">
                                      <p:cBhvr>
                                        <p:cTn dur="500" fill="hold" id="38"/>
                                        <p:tgtEl>
                                          <p:spTgt spid="1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fill="hold" id="40" nodeType="afterEffect" presetClass="entr" presetID="2" presetSubtype="1">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additive="base">
                                        <p:cTn dur="500" fill="hold" id="42"/>
                                        <p:tgtEl>
                                          <p:spTgt spid="18"/>
                                        </p:tgtEl>
                                        <p:attrNameLst>
                                          <p:attrName>ppt_x</p:attrName>
                                        </p:attrNameLst>
                                      </p:cBhvr>
                                      <p:tavLst>
                                        <p:tav tm="0">
                                          <p:val>
                                            <p:strVal val="#ppt_x"/>
                                          </p:val>
                                        </p:tav>
                                        <p:tav tm="100000">
                                          <p:val>
                                            <p:strVal val="#ppt_x"/>
                                          </p:val>
                                        </p:tav>
                                      </p:tavLst>
                                    </p:anim>
                                    <p:anim calcmode="lin" valueType="num">
                                      <p:cBhvr additive="base">
                                        <p:cTn dur="500" fill="hold" id="43"/>
                                        <p:tgtEl>
                                          <p:spTgt spid="18"/>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anim calcmode="lin" valueType="num">
                                      <p:cBhvr>
                                        <p:cTn dur="500" fill="hold" id="48"/>
                                        <p:tgtEl>
                                          <p:spTgt spid="21"/>
                                        </p:tgtEl>
                                        <p:attrNameLst>
                                          <p:attrName>ppt_x</p:attrName>
                                        </p:attrNameLst>
                                      </p:cBhvr>
                                      <p:tavLst>
                                        <p:tav tm="0">
                                          <p:val>
                                            <p:strVal val="#ppt_x"/>
                                          </p:val>
                                        </p:tav>
                                        <p:tav tm="100000">
                                          <p:val>
                                            <p:strVal val="#ppt_x"/>
                                          </p:val>
                                        </p:tav>
                                      </p:tavLst>
                                    </p:anim>
                                    <p:anim calcmode="lin" valueType="num">
                                      <p:cBhvr>
                                        <p:cTn dur="500" fill="hold" id="49"/>
                                        <p:tgtEl>
                                          <p:spTgt spid="21"/>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000"/>
                            </p:stCondLst>
                            <p:childTnLst>
                              <p:par>
                                <p:cTn fill="hold" id="51" nodeType="afterEffect" presetClass="entr" presetID="2" presetSubtype="1">
                                  <p:stCondLst>
                                    <p:cond delay="0"/>
                                  </p:stCondLst>
                                  <p:childTnLst>
                                    <p:set>
                                      <p:cBhvr>
                                        <p:cTn dur="1" fill="hold" id="52">
                                          <p:stCondLst>
                                            <p:cond delay="0"/>
                                          </p:stCondLst>
                                        </p:cTn>
                                        <p:tgtEl>
                                          <p:spTgt spid="22"/>
                                        </p:tgtEl>
                                        <p:attrNameLst>
                                          <p:attrName>style.visibility</p:attrName>
                                        </p:attrNameLst>
                                      </p:cBhvr>
                                      <p:to>
                                        <p:strVal val="visible"/>
                                      </p:to>
                                    </p:set>
                                    <p:anim calcmode="lin" valueType="num">
                                      <p:cBhvr additive="base">
                                        <p:cTn dur="500" fill="hold" id="53"/>
                                        <p:tgtEl>
                                          <p:spTgt spid="22"/>
                                        </p:tgtEl>
                                        <p:attrNameLst>
                                          <p:attrName>ppt_x</p:attrName>
                                        </p:attrNameLst>
                                      </p:cBhvr>
                                      <p:tavLst>
                                        <p:tav tm="0">
                                          <p:val>
                                            <p:strVal val="#ppt_x"/>
                                          </p:val>
                                        </p:tav>
                                        <p:tav tm="100000">
                                          <p:val>
                                            <p:strVal val="#ppt_x"/>
                                          </p:val>
                                        </p:tav>
                                      </p:tavLst>
                                    </p:anim>
                                    <p:anim calcmode="lin" valueType="num">
                                      <p:cBhvr additive="base">
                                        <p:cTn dur="500" fill="hold" id="54"/>
                                        <p:tgtEl>
                                          <p:spTgt spid="22"/>
                                        </p:tgtEl>
                                        <p:attrNameLst>
                                          <p:attrName>ppt_y</p:attrName>
                                        </p:attrNameLst>
                                      </p:cBhvr>
                                      <p:tavLst>
                                        <p:tav tm="0">
                                          <p:val>
                                            <p:strVal val="0-#ppt_h/2"/>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42" presetSubtype="0">
                                  <p:stCondLst>
                                    <p:cond delay="0"/>
                                  </p:stCondLst>
                                  <p:childTnLst>
                                    <p:set>
                                      <p:cBhvr>
                                        <p:cTn dur="1" fill="hold" id="57">
                                          <p:stCondLst>
                                            <p:cond delay="0"/>
                                          </p:stCondLst>
                                        </p:cTn>
                                        <p:tgtEl>
                                          <p:spTgt spid="25"/>
                                        </p:tgtEl>
                                        <p:attrNameLst>
                                          <p:attrName>style.visibility</p:attrName>
                                        </p:attrNameLst>
                                      </p:cBhvr>
                                      <p:to>
                                        <p:strVal val="visible"/>
                                      </p:to>
                                    </p:set>
                                    <p:animEffect filter="fade" transition="in">
                                      <p:cBhvr>
                                        <p:cTn dur="500" id="58"/>
                                        <p:tgtEl>
                                          <p:spTgt spid="25"/>
                                        </p:tgtEl>
                                      </p:cBhvr>
                                    </p:animEffect>
                                    <p:anim calcmode="lin" valueType="num">
                                      <p:cBhvr>
                                        <p:cTn dur="500" fill="hold" id="59"/>
                                        <p:tgtEl>
                                          <p:spTgt spid="25"/>
                                        </p:tgtEl>
                                        <p:attrNameLst>
                                          <p:attrName>ppt_x</p:attrName>
                                        </p:attrNameLst>
                                      </p:cBhvr>
                                      <p:tavLst>
                                        <p:tav tm="0">
                                          <p:val>
                                            <p:strVal val="#ppt_x"/>
                                          </p:val>
                                        </p:tav>
                                        <p:tav tm="100000">
                                          <p:val>
                                            <p:strVal val="#ppt_x"/>
                                          </p:val>
                                        </p:tav>
                                      </p:tavLst>
                                    </p:anim>
                                    <p:anim calcmode="lin" valueType="num">
                                      <p:cBhvr>
                                        <p:cTn dur="500" fill="hold" id="6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3"/>
      <p:bldP grpId="0" spid="17"/>
      <p:bldP grpId="0" spid="21"/>
      <p:bldP grpId="0" spid="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企业预算</a:t>
            </a:r>
          </a:p>
        </p:txBody>
      </p:sp>
      <p:sp>
        <p:nvSpPr>
          <p:cNvPr id="9" name="文本框 8">
            <a:extLst>
              <a:ext uri="{FF2B5EF4-FFF2-40B4-BE49-F238E27FC236}">
                <a16:creationId xmlns:a16="http://schemas.microsoft.com/office/drawing/2014/main" id="{0DC753BF-FC7D-4B94-80CC-1527E786A490}"/>
              </a:ext>
            </a:extLst>
          </p:cNvPr>
          <p:cNvSpPr txBox="1"/>
          <p:nvPr/>
        </p:nvSpPr>
        <p:spPr>
          <a:xfrm>
            <a:off x="4272851" y="1602326"/>
            <a:ext cx="6096000" cy="518160"/>
          </a:xfrm>
          <a:prstGeom prst="rect">
            <a:avLst/>
          </a:prstGeom>
          <a:noFill/>
        </p:spPr>
        <p:txBody>
          <a:bodyPr wrap="square">
            <a:spAutoFit/>
          </a:bodyPr>
          <a:lstStyle>
            <a:defPPr>
              <a:defRPr lang="zh-CN"/>
            </a:defPPr>
            <a:lvl1pPr algn="ctr">
              <a:defRPr sz="2000">
                <a:solidFill>
                  <a:srgbClr val="3D90C3"/>
                </a:solidFill>
                <a:latin charset="-122" panose="02010600030101010101" pitchFamily="2" typeface="胡晓波男神体"/>
                <a:ea charset="-122" panose="02010600030101010101" pitchFamily="2" typeface="胡晓波男神体"/>
                <a:cs charset="-122" panose="02010600030101010101" pitchFamily="2" typeface="胡晓波男神体"/>
              </a:defRPr>
            </a:lvl1pPr>
          </a:lstStyle>
          <a:p>
            <a:pPr algn="l"/>
            <a:r>
              <a:rPr altLang="ru-RU" b="1" lang="zh-CN" sz="2800">
                <a:solidFill>
                  <a:srgbClr val="333F50"/>
                </a:solidFill>
                <a:latin typeface="+mn-lt"/>
                <a:ea typeface="+mn-ea"/>
                <a:cs typeface="+mn-ea"/>
                <a:sym typeface="+mn-lt"/>
              </a:rPr>
              <a:t>企业有哪些需要预算？</a:t>
            </a:r>
          </a:p>
        </p:txBody>
      </p:sp>
      <p:sp>
        <p:nvSpPr>
          <p:cNvPr id="10" name="Freeform 3">
            <a:extLst>
              <a:ext uri="{FF2B5EF4-FFF2-40B4-BE49-F238E27FC236}">
                <a16:creationId xmlns:a16="http://schemas.microsoft.com/office/drawing/2014/main" id="{D15BC8A6-4858-4EEB-9E6A-8007C6BE11D7}"/>
              </a:ext>
            </a:extLst>
          </p:cNvPr>
          <p:cNvSpPr/>
          <p:nvPr/>
        </p:nvSpPr>
        <p:spPr bwMode="auto">
          <a:xfrm>
            <a:off x="1026943" y="3850420"/>
            <a:ext cx="2781300" cy="670984"/>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33F50"/>
          </a:solidFill>
          <a:ln cmpd="sng" w="9525">
            <a:solidFill>
              <a:srgbClr val="CBAB89"/>
            </a:solidFill>
            <a:round/>
          </a:ln>
        </p:spPr>
        <p:txBody>
          <a:bodyPr/>
          <a:lstStyle/>
          <a:p>
            <a:endParaRPr altLang="en-US" lang="zh-CN" sz="2400">
              <a:cs typeface="+mn-ea"/>
              <a:sym typeface="+mn-lt"/>
            </a:endParaRPr>
          </a:p>
        </p:txBody>
      </p:sp>
      <p:sp>
        <p:nvSpPr>
          <p:cNvPr id="11" name="Freeform 4">
            <a:extLst>
              <a:ext uri="{FF2B5EF4-FFF2-40B4-BE49-F238E27FC236}">
                <a16:creationId xmlns:a16="http://schemas.microsoft.com/office/drawing/2014/main" id="{2C2020AF-3559-4EC2-B5F4-E1DD009B9E83}"/>
              </a:ext>
            </a:extLst>
          </p:cNvPr>
          <p:cNvSpPr/>
          <p:nvPr/>
        </p:nvSpPr>
        <p:spPr bwMode="auto">
          <a:xfrm>
            <a:off x="3522493" y="3956254"/>
            <a:ext cx="2785533" cy="670984"/>
          </a:xfrm>
          <a:custGeom>
            <a:gdLst>
              <a:gd fmla="*/ 856 w 879" name="T0"/>
              <a:gd fmla="*/ 0 h 210" name="T1"/>
              <a:gd fmla="*/ 23 w 879" name="T2"/>
              <a:gd fmla="*/ 0 h 210" name="T3"/>
              <a:gd fmla="*/ 0 w 879" name="T4"/>
              <a:gd fmla="*/ 23 h 210" name="T5"/>
              <a:gd fmla="*/ 0 w 879" name="T6"/>
              <a:gd fmla="*/ 154 h 210" name="T7"/>
              <a:gd fmla="*/ 23 w 879" name="T8"/>
              <a:gd fmla="*/ 177 h 210" name="T9"/>
              <a:gd fmla="*/ 397 w 879" name="T10"/>
              <a:gd fmla="*/ 177 h 210" name="T11"/>
              <a:gd fmla="*/ 418 w 879" name="T12"/>
              <a:gd fmla="*/ 210 h 210" name="T13"/>
              <a:gd fmla="*/ 440 w 879" name="T14"/>
              <a:gd fmla="*/ 177 h 210" name="T15"/>
              <a:gd fmla="*/ 856 w 879" name="T16"/>
              <a:gd fmla="*/ 177 h 210" name="T17"/>
              <a:gd fmla="*/ 879 w 879" name="T18"/>
              <a:gd fmla="*/ 154 h 210" name="T19"/>
              <a:gd fmla="*/ 879 w 879" name="T20"/>
              <a:gd fmla="*/ 23 h 210" name="T21"/>
              <a:gd fmla="*/ 856 w 879"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9">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FF6600"/>
          </a:solidFill>
          <a:ln cmpd="sng" w="9525">
            <a:solidFill>
              <a:srgbClr val="4F5D70"/>
            </a:solidFill>
            <a:round/>
          </a:ln>
        </p:spPr>
        <p:txBody>
          <a:bodyPr/>
          <a:lstStyle/>
          <a:p>
            <a:endParaRPr altLang="en-US" lang="zh-CN" sz="2400">
              <a:solidFill>
                <a:schemeClr val="bg1"/>
              </a:solidFill>
              <a:cs typeface="+mn-ea"/>
              <a:sym typeface="+mn-lt"/>
            </a:endParaRPr>
          </a:p>
        </p:txBody>
      </p:sp>
      <p:sp>
        <p:nvSpPr>
          <p:cNvPr id="12" name="Freeform 5">
            <a:extLst>
              <a:ext uri="{FF2B5EF4-FFF2-40B4-BE49-F238E27FC236}">
                <a16:creationId xmlns:a16="http://schemas.microsoft.com/office/drawing/2014/main" id="{C68DC452-C87C-4307-8379-A5F31AD72227}"/>
              </a:ext>
            </a:extLst>
          </p:cNvPr>
          <p:cNvSpPr/>
          <p:nvPr/>
        </p:nvSpPr>
        <p:spPr bwMode="auto">
          <a:xfrm>
            <a:off x="5931260" y="3850420"/>
            <a:ext cx="2779183" cy="670984"/>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33F50"/>
          </a:solidFill>
          <a:ln cmpd="sng" w="9525">
            <a:solidFill>
              <a:srgbClr val="CBAB89"/>
            </a:solidFill>
            <a:round/>
          </a:ln>
        </p:spPr>
        <p:txBody>
          <a:bodyPr/>
          <a:lstStyle/>
          <a:p>
            <a:endParaRPr altLang="en-US" lang="zh-CN" sz="2400">
              <a:cs typeface="+mn-ea"/>
              <a:sym typeface="+mn-lt"/>
            </a:endParaRPr>
          </a:p>
        </p:txBody>
      </p:sp>
      <p:sp>
        <p:nvSpPr>
          <p:cNvPr id="13" name="Freeform 6">
            <a:extLst>
              <a:ext uri="{FF2B5EF4-FFF2-40B4-BE49-F238E27FC236}">
                <a16:creationId xmlns:a16="http://schemas.microsoft.com/office/drawing/2014/main" id="{339A4B6D-02C6-4A75-96D9-9D28C5DA7EC5}"/>
              </a:ext>
            </a:extLst>
          </p:cNvPr>
          <p:cNvSpPr/>
          <p:nvPr/>
        </p:nvSpPr>
        <p:spPr bwMode="auto">
          <a:xfrm>
            <a:off x="8426810" y="3954138"/>
            <a:ext cx="2781300" cy="670983"/>
          </a:xfrm>
          <a:custGeom>
            <a:gdLst>
              <a:gd fmla="*/ 856 w 878" name="T0"/>
              <a:gd fmla="*/ 0 h 210" name="T1"/>
              <a:gd fmla="*/ 22 w 878" name="T2"/>
              <a:gd fmla="*/ 0 h 210" name="T3"/>
              <a:gd fmla="*/ 0 w 878" name="T4"/>
              <a:gd fmla="*/ 23 h 210" name="T5"/>
              <a:gd fmla="*/ 0 w 878" name="T6"/>
              <a:gd fmla="*/ 154 h 210" name="T7"/>
              <a:gd fmla="*/ 22 w 878" name="T8"/>
              <a:gd fmla="*/ 177 h 210" name="T9"/>
              <a:gd fmla="*/ 396 w 878" name="T10"/>
              <a:gd fmla="*/ 177 h 210" name="T11"/>
              <a:gd fmla="*/ 417 w 878" name="T12"/>
              <a:gd fmla="*/ 210 h 210" name="T13"/>
              <a:gd fmla="*/ 439 w 878" name="T14"/>
              <a:gd fmla="*/ 177 h 210" name="T15"/>
              <a:gd fmla="*/ 856 w 878" name="T16"/>
              <a:gd fmla="*/ 177 h 210" name="T17"/>
              <a:gd fmla="*/ 878 w 878" name="T18"/>
              <a:gd fmla="*/ 154 h 210" name="T19"/>
              <a:gd fmla="*/ 878 w 878" name="T20"/>
              <a:gd fmla="*/ 23 h 210" name="T21"/>
              <a:gd fmla="*/ 856 w 878"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FF6600"/>
          </a:solidFill>
          <a:ln cmpd="sng" w="9525">
            <a:solidFill>
              <a:srgbClr val="4F5D70"/>
            </a:solidFill>
            <a:round/>
          </a:ln>
        </p:spPr>
        <p:txBody>
          <a:bodyPr/>
          <a:lstStyle/>
          <a:p>
            <a:endParaRPr altLang="en-US" lang="zh-CN" sz="2400">
              <a:solidFill>
                <a:schemeClr val="bg1"/>
              </a:solidFill>
              <a:cs typeface="+mn-ea"/>
              <a:sym typeface="+mn-lt"/>
            </a:endParaRPr>
          </a:p>
        </p:txBody>
      </p:sp>
      <p:grpSp>
        <p:nvGrpSpPr>
          <p:cNvPr id="14" name="Group 7">
            <a:extLst>
              <a:ext uri="{FF2B5EF4-FFF2-40B4-BE49-F238E27FC236}">
                <a16:creationId xmlns:a16="http://schemas.microsoft.com/office/drawing/2014/main" id="{47C1F0B0-11A5-4084-8C8C-D06CB0533068}"/>
              </a:ext>
            </a:extLst>
          </p:cNvPr>
          <p:cNvGrpSpPr/>
          <p:nvPr/>
        </p:nvGrpSpPr>
        <p:grpSpPr>
          <a:xfrm>
            <a:off x="6168326" y="4115004"/>
            <a:ext cx="203200" cy="254000"/>
            <a:chExt cx="96" cy="120"/>
          </a:xfrm>
        </p:grpSpPr>
        <p:sp>
          <p:nvSpPr>
            <p:cNvPr id="15" name="Freeform 8">
              <a:extLst>
                <a:ext uri="{FF2B5EF4-FFF2-40B4-BE49-F238E27FC236}">
                  <a16:creationId xmlns:a16="http://schemas.microsoft.com/office/drawing/2014/main" id="{70A69EA4-C725-4B9C-9DFF-09A92BB579BF}"/>
                </a:ext>
              </a:extLst>
            </p:cNvPr>
            <p:cNvSpPr>
              <a:spLocks noEditPoints="1"/>
            </p:cNvSpPr>
            <p:nvPr/>
          </p:nvSpPr>
          <p:spPr bwMode="auto">
            <a:xfrm>
              <a:off x="0" y="0"/>
              <a:ext cx="96" cy="120"/>
            </a:xfrm>
            <a:custGeom>
              <a:gdLst>
                <a:gd fmla="*/ 0 w 96" name="T0"/>
                <a:gd fmla="*/ 0 h 120" name="T1"/>
                <a:gd fmla="*/ 0 w 96" name="T2"/>
                <a:gd fmla="*/ 120 h 120" name="T3"/>
                <a:gd fmla="*/ 66 w 96" name="T4"/>
                <a:gd fmla="*/ 120 h 120" name="T5"/>
                <a:gd fmla="*/ 96 w 96" name="T6"/>
                <a:gd fmla="*/ 89 h 120" name="T7"/>
                <a:gd fmla="*/ 96 w 96" name="T8"/>
                <a:gd fmla="*/ 0 h 120" name="T9"/>
                <a:gd fmla="*/ 0 w 96" name="T10"/>
                <a:gd fmla="*/ 0 h 120" name="T11"/>
                <a:gd fmla="*/ 9 w 96" name="T12"/>
                <a:gd fmla="*/ 11 h 120" name="T13"/>
                <a:gd fmla="*/ 86 w 96" name="T14"/>
                <a:gd fmla="*/ 11 h 120" name="T15"/>
                <a:gd fmla="*/ 86 w 96" name="T16"/>
                <a:gd fmla="*/ 82 h 120" name="T17"/>
                <a:gd fmla="*/ 60 w 96" name="T18"/>
                <a:gd fmla="*/ 82 h 120" name="T19"/>
                <a:gd fmla="*/ 60 w 96" name="T20"/>
                <a:gd fmla="*/ 109 h 120" name="T21"/>
                <a:gd fmla="*/ 9 w 96" name="T22"/>
                <a:gd fmla="*/ 109 h 120" name="T23"/>
                <a:gd fmla="*/ 9 w 96" name="T24"/>
                <a:gd fmla="*/ 11 h 120" name="T25"/>
                <a:gd fmla="*/ 80 w 96" name="T26"/>
                <a:gd fmla="*/ 92 h 120" name="T27"/>
                <a:gd fmla="*/ 69 w 96" name="T28"/>
                <a:gd fmla="*/ 101 h 120" name="T29"/>
                <a:gd fmla="*/ 69 w 96" name="T30"/>
                <a:gd fmla="*/ 92 h 120" name="T31"/>
                <a:gd fmla="*/ 80 w 96" name="T32"/>
                <a:gd fmla="*/ 92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96">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400">
                <a:cs typeface="+mn-ea"/>
                <a:sym typeface="+mn-lt"/>
              </a:endParaRPr>
            </a:p>
          </p:txBody>
        </p:sp>
        <p:sp>
          <p:nvSpPr>
            <p:cNvPr id="16" name="Rectangle 9">
              <a:extLst>
                <a:ext uri="{FF2B5EF4-FFF2-40B4-BE49-F238E27FC236}">
                  <a16:creationId xmlns:a16="http://schemas.microsoft.com/office/drawing/2014/main" id="{6071C026-A03D-4CB4-B2E8-6AB58296E384}"/>
                </a:ext>
              </a:extLst>
            </p:cNvPr>
            <p:cNvSpPr>
              <a:spLocks noChangeArrowheads="1"/>
            </p:cNvSpPr>
            <p:nvPr/>
          </p:nvSpPr>
          <p:spPr bwMode="auto">
            <a:xfrm>
              <a:off x="27" y="33"/>
              <a:ext cx="42" cy="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sz="2400">
                <a:cs typeface="+mn-ea"/>
                <a:sym typeface="+mn-lt"/>
              </a:endParaRPr>
            </a:p>
          </p:txBody>
        </p:sp>
        <p:sp>
          <p:nvSpPr>
            <p:cNvPr id="17" name="Rectangle 10">
              <a:extLst>
                <a:ext uri="{FF2B5EF4-FFF2-40B4-BE49-F238E27FC236}">
                  <a16:creationId xmlns:a16="http://schemas.microsoft.com/office/drawing/2014/main" id="{2C4A413C-C5E1-4594-8196-1BA36F15D360}"/>
                </a:ext>
              </a:extLst>
            </p:cNvPr>
            <p:cNvSpPr>
              <a:spLocks noChangeArrowheads="1"/>
            </p:cNvSpPr>
            <p:nvPr/>
          </p:nvSpPr>
          <p:spPr bwMode="auto">
            <a:xfrm>
              <a:off x="27" y="61"/>
              <a:ext cx="27" cy="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sz="2400">
                <a:cs typeface="+mn-ea"/>
                <a:sym typeface="+mn-lt"/>
              </a:endParaRPr>
            </a:p>
          </p:txBody>
        </p:sp>
      </p:grpSp>
      <p:grpSp>
        <p:nvGrpSpPr>
          <p:cNvPr id="18" name="Group 11">
            <a:extLst>
              <a:ext uri="{FF2B5EF4-FFF2-40B4-BE49-F238E27FC236}">
                <a16:creationId xmlns:a16="http://schemas.microsoft.com/office/drawing/2014/main" id="{9A81FE67-B74F-4EF2-9E43-2D624B719C38}"/>
              </a:ext>
            </a:extLst>
          </p:cNvPr>
          <p:cNvGrpSpPr/>
          <p:nvPr/>
        </p:nvGrpSpPr>
        <p:grpSpPr>
          <a:xfrm>
            <a:off x="8665994" y="4125587"/>
            <a:ext cx="247649" cy="230717"/>
            <a:chExt cx="117" cy="109"/>
          </a:xfrm>
          <a:solidFill>
            <a:srgbClr val="E61011"/>
          </a:solidFill>
        </p:grpSpPr>
        <p:sp>
          <p:nvSpPr>
            <p:cNvPr id="19" name="Freeform 12">
              <a:extLst>
                <a:ext uri="{FF2B5EF4-FFF2-40B4-BE49-F238E27FC236}">
                  <a16:creationId xmlns:a16="http://schemas.microsoft.com/office/drawing/2014/main" id="{2FEC7575-4952-4E0D-BDA7-F9AE534C4787}"/>
                </a:ext>
              </a:extLst>
            </p:cNvPr>
            <p:cNvSpPr>
              <a:spLocks noEditPoints="1"/>
            </p:cNvSpPr>
            <p:nvPr/>
          </p:nvSpPr>
          <p:spPr bwMode="auto">
            <a:xfrm>
              <a:off x="0" y="0"/>
              <a:ext cx="117" cy="109"/>
            </a:xfrm>
            <a:custGeom>
              <a:gdLst>
                <a:gd fmla="*/ 100 w 117" name="T0"/>
                <a:gd fmla="*/ 38 h 109" name="T1"/>
                <a:gd fmla="*/ 100 w 117" name="T2"/>
                <a:gd fmla="*/ 0 h 109" name="T3"/>
                <a:gd fmla="*/ 0 w 117" name="T4"/>
                <a:gd fmla="*/ 0 h 109" name="T5"/>
                <a:gd fmla="*/ 0 w 117" name="T6"/>
                <a:gd fmla="*/ 82 h 109" name="T7"/>
                <a:gd fmla="*/ 24 w 117" name="T8"/>
                <a:gd fmla="*/ 82 h 109" name="T9"/>
                <a:gd fmla="*/ 24 w 117" name="T10"/>
                <a:gd fmla="*/ 109 h 109" name="T11"/>
                <a:gd fmla="*/ 54 w 117" name="T12"/>
                <a:gd fmla="*/ 82 h 109" name="T13"/>
                <a:gd fmla="*/ 57 w 117" name="T14"/>
                <a:gd fmla="*/ 82 h 109" name="T15"/>
                <a:gd fmla="*/ 57 w 117" name="T16"/>
                <a:gd fmla="*/ 99 h 109" name="T17"/>
                <a:gd fmla="*/ 60 w 117" name="T18"/>
                <a:gd fmla="*/ 99 h 109" name="T19"/>
                <a:gd fmla="*/ 117 w 117" name="T20"/>
                <a:gd fmla="*/ 99 h 109" name="T21"/>
                <a:gd fmla="*/ 117 w 117" name="T22"/>
                <a:gd fmla="*/ 43 h 109" name="T23"/>
                <a:gd fmla="*/ 117 w 117" name="T24"/>
                <a:gd fmla="*/ 38 h 109" name="T25"/>
                <a:gd fmla="*/ 100 w 117" name="T26"/>
                <a:gd fmla="*/ 38 h 109" name="T27"/>
                <a:gd fmla="*/ 51 w 117" name="T28"/>
                <a:gd fmla="*/ 71 h 109" name="T29"/>
                <a:gd fmla="*/ 34 w 117" name="T30"/>
                <a:gd fmla="*/ 86 h 109" name="T31"/>
                <a:gd fmla="*/ 34 w 117" name="T32"/>
                <a:gd fmla="*/ 71 h 109" name="T33"/>
                <a:gd fmla="*/ 10 w 117" name="T34"/>
                <a:gd fmla="*/ 71 h 109" name="T35"/>
                <a:gd fmla="*/ 10 w 117" name="T36"/>
                <a:gd fmla="*/ 9 h 109" name="T37"/>
                <a:gd fmla="*/ 90 w 117" name="T38"/>
                <a:gd fmla="*/ 9 h 109" name="T39"/>
                <a:gd fmla="*/ 90 w 117" name="T40"/>
                <a:gd fmla="*/ 38 h 109" name="T41"/>
                <a:gd fmla="*/ 57 w 117" name="T42"/>
                <a:gd fmla="*/ 38 h 109" name="T43"/>
                <a:gd fmla="*/ 57 w 117" name="T44"/>
                <a:gd fmla="*/ 71 h 109" name="T45"/>
                <a:gd fmla="*/ 51 w 117" name="T46"/>
                <a:gd fmla="*/ 71 h 109" name="T47"/>
                <a:gd fmla="*/ 108 w 117" name="T48"/>
                <a:gd fmla="*/ 89 h 109" name="T49"/>
                <a:gd fmla="*/ 67 w 117" name="T50"/>
                <a:gd fmla="*/ 89 h 109" name="T51"/>
                <a:gd fmla="*/ 67 w 117" name="T52"/>
                <a:gd fmla="*/ 47 h 109" name="T53"/>
                <a:gd fmla="*/ 108 w 117" name="T54"/>
                <a:gd fmla="*/ 47 h 109" name="T55"/>
                <a:gd fmla="*/ 108 w 117" name="T56"/>
                <a:gd fmla="*/ 89 h 10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9" w="117">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solidFill>
              <a:srgbClr val="4F5D70"/>
            </a:solidFill>
            <a:ln>
              <a:noFill/>
            </a:ln>
            <a:extLst>
              <a:ext uri="{91240B29-F687-4F45-9708-019B960494DF}">
                <a14:hiddenLine w="9525">
                  <a:solidFill>
                    <a:srgbClr val="000000"/>
                  </a:solidFill>
                  <a:round/>
                </a14:hiddenLine>
              </a:ext>
            </a:extLst>
          </p:spPr>
          <p:txBody>
            <a:bodyPr/>
            <a:lstStyle/>
            <a:p>
              <a:endParaRPr altLang="en-US" lang="zh-CN" sz="2400">
                <a:cs typeface="+mn-ea"/>
                <a:sym typeface="+mn-lt"/>
              </a:endParaRPr>
            </a:p>
          </p:txBody>
        </p:sp>
        <p:sp>
          <p:nvSpPr>
            <p:cNvPr id="20" name="Rectangle 13">
              <a:extLst>
                <a:ext uri="{FF2B5EF4-FFF2-40B4-BE49-F238E27FC236}">
                  <a16:creationId xmlns:a16="http://schemas.microsoft.com/office/drawing/2014/main" id="{74784A00-4C50-4C32-8100-7F39F429BCB2}"/>
                </a:ext>
              </a:extLst>
            </p:cNvPr>
            <p:cNvSpPr>
              <a:spLocks noChangeArrowheads="1"/>
            </p:cNvSpPr>
            <p:nvPr/>
          </p:nvSpPr>
          <p:spPr bwMode="auto">
            <a:xfrm>
              <a:off x="75" y="64"/>
              <a:ext cx="10"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sz="2400">
                <a:cs typeface="+mn-ea"/>
                <a:sym typeface="+mn-lt"/>
              </a:endParaRPr>
            </a:p>
          </p:txBody>
        </p:sp>
        <p:sp>
          <p:nvSpPr>
            <p:cNvPr id="21" name="Rectangle 14">
              <a:extLst>
                <a:ext uri="{FF2B5EF4-FFF2-40B4-BE49-F238E27FC236}">
                  <a16:creationId xmlns:a16="http://schemas.microsoft.com/office/drawing/2014/main" id="{6AF10F5D-EC3F-4F6A-A6FE-A2AC8E0ED628}"/>
                </a:ext>
              </a:extLst>
            </p:cNvPr>
            <p:cNvSpPr>
              <a:spLocks noChangeArrowheads="1"/>
            </p:cNvSpPr>
            <p:nvPr/>
          </p:nvSpPr>
          <p:spPr bwMode="auto">
            <a:xfrm>
              <a:off x="90" y="64"/>
              <a:ext cx="9"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sz="2400">
                <a:cs typeface="+mn-ea"/>
                <a:sym typeface="+mn-lt"/>
              </a:endParaRPr>
            </a:p>
          </p:txBody>
        </p:sp>
      </p:grpSp>
      <p:grpSp>
        <p:nvGrpSpPr>
          <p:cNvPr id="22" name="Group 15">
            <a:extLst>
              <a:ext uri="{FF2B5EF4-FFF2-40B4-BE49-F238E27FC236}">
                <a16:creationId xmlns:a16="http://schemas.microsoft.com/office/drawing/2014/main" id="{5FD3C5DA-2136-4D32-965D-DD2D67843A07}"/>
              </a:ext>
            </a:extLst>
          </p:cNvPr>
          <p:cNvGrpSpPr/>
          <p:nvPr/>
        </p:nvGrpSpPr>
        <p:grpSpPr>
          <a:xfrm>
            <a:off x="3715109" y="4117121"/>
            <a:ext cx="247651" cy="249767"/>
            <a:chExt cx="117" cy="118"/>
          </a:xfrm>
          <a:solidFill>
            <a:srgbClr val="4F5D70"/>
          </a:solidFill>
        </p:grpSpPr>
        <p:sp>
          <p:nvSpPr>
            <p:cNvPr id="23" name="Freeform 16">
              <a:extLst>
                <a:ext uri="{FF2B5EF4-FFF2-40B4-BE49-F238E27FC236}">
                  <a16:creationId xmlns:a16="http://schemas.microsoft.com/office/drawing/2014/main" id="{5491DF53-A6DB-458B-AF8C-0A55BFF82C15}"/>
                </a:ext>
              </a:extLst>
            </p:cNvPr>
            <p:cNvSpPr>
              <a:spLocks noEditPoints="1"/>
            </p:cNvSpPr>
            <p:nvPr/>
          </p:nvSpPr>
          <p:spPr bwMode="auto">
            <a:xfrm>
              <a:off x="0" y="0"/>
              <a:ext cx="117" cy="118"/>
            </a:xfrm>
            <a:custGeom>
              <a:gdLst>
                <a:gd fmla="*/ 117 w 117" name="T0"/>
                <a:gd fmla="*/ 21 h 118" name="T1"/>
                <a:gd fmla="*/ 107 w 117" name="T2"/>
                <a:gd fmla="*/ 21 h 118" name="T3"/>
                <a:gd fmla="*/ 78 w 117" name="T4"/>
                <a:gd fmla="*/ 21 h 118" name="T5"/>
                <a:gd fmla="*/ 78 w 117" name="T6"/>
                <a:gd fmla="*/ 0 h 118" name="T7"/>
                <a:gd fmla="*/ 39 w 117" name="T8"/>
                <a:gd fmla="*/ 0 h 118" name="T9"/>
                <a:gd fmla="*/ 39 w 117" name="T10"/>
                <a:gd fmla="*/ 21 h 118" name="T11"/>
                <a:gd fmla="*/ 11 w 117" name="T12"/>
                <a:gd fmla="*/ 21 h 118" name="T13"/>
                <a:gd fmla="*/ 0 w 117" name="T14"/>
                <a:gd fmla="*/ 21 h 118" name="T15"/>
                <a:gd fmla="*/ 0 w 117" name="T16"/>
                <a:gd fmla="*/ 31 h 118" name="T17"/>
                <a:gd fmla="*/ 11 w 117" name="T18"/>
                <a:gd fmla="*/ 31 h 118" name="T19"/>
                <a:gd fmla="*/ 11 w 117" name="T20"/>
                <a:gd fmla="*/ 118 h 118" name="T21"/>
                <a:gd fmla="*/ 107 w 117" name="T22"/>
                <a:gd fmla="*/ 118 h 118" name="T23"/>
                <a:gd fmla="*/ 107 w 117" name="T24"/>
                <a:gd fmla="*/ 31 h 118" name="T25"/>
                <a:gd fmla="*/ 117 w 117" name="T26"/>
                <a:gd fmla="*/ 31 h 118" name="T27"/>
                <a:gd fmla="*/ 117 w 117" name="T28"/>
                <a:gd fmla="*/ 21 h 118" name="T29"/>
                <a:gd fmla="*/ 50 w 117" name="T30"/>
                <a:gd fmla="*/ 10 h 118" name="T31"/>
                <a:gd fmla="*/ 68 w 117" name="T32"/>
                <a:gd fmla="*/ 10 h 118" name="T33"/>
                <a:gd fmla="*/ 68 w 117" name="T34"/>
                <a:gd fmla="*/ 21 h 118" name="T35"/>
                <a:gd fmla="*/ 50 w 117" name="T36"/>
                <a:gd fmla="*/ 21 h 118" name="T37"/>
                <a:gd fmla="*/ 50 w 117" name="T38"/>
                <a:gd fmla="*/ 10 h 118" name="T39"/>
                <a:gd fmla="*/ 95 w 117" name="T40"/>
                <a:gd fmla="*/ 105 h 118" name="T41"/>
                <a:gd fmla="*/ 21 w 117" name="T42"/>
                <a:gd fmla="*/ 105 h 118" name="T43"/>
                <a:gd fmla="*/ 21 w 117" name="T44"/>
                <a:gd fmla="*/ 31 h 118" name="T45"/>
                <a:gd fmla="*/ 39 w 117" name="T46"/>
                <a:gd fmla="*/ 31 h 118" name="T47"/>
                <a:gd fmla="*/ 78 w 117" name="T48"/>
                <a:gd fmla="*/ 31 h 118" name="T49"/>
                <a:gd fmla="*/ 95 w 117" name="T50"/>
                <a:gd fmla="*/ 31 h 118" name="T51"/>
                <a:gd fmla="*/ 95 w 117" name="T52"/>
                <a:gd fmla="*/ 105 h 1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8" w="117">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w="9525">
                  <a:solidFill>
                    <a:srgbClr val="000000"/>
                  </a:solidFill>
                  <a:round/>
                </a14:hiddenLine>
              </a:ext>
            </a:extLst>
          </p:spPr>
          <p:txBody>
            <a:bodyPr/>
            <a:lstStyle/>
            <a:p>
              <a:endParaRPr altLang="en-US" lang="zh-CN" sz="2400">
                <a:cs typeface="+mn-ea"/>
                <a:sym typeface="+mn-lt"/>
              </a:endParaRPr>
            </a:p>
          </p:txBody>
        </p:sp>
        <p:sp>
          <p:nvSpPr>
            <p:cNvPr id="24" name="Rectangle 17">
              <a:extLst>
                <a:ext uri="{FF2B5EF4-FFF2-40B4-BE49-F238E27FC236}">
                  <a16:creationId xmlns:a16="http://schemas.microsoft.com/office/drawing/2014/main" id="{E11F5D8C-F524-410D-9CE7-3E5E93485B10}"/>
                </a:ext>
              </a:extLst>
            </p:cNvPr>
            <p:cNvSpPr>
              <a:spLocks noChangeArrowheads="1"/>
            </p:cNvSpPr>
            <p:nvPr/>
          </p:nvSpPr>
          <p:spPr bwMode="auto">
            <a:xfrm>
              <a:off x="36" y="48"/>
              <a:ext cx="12"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sz="2400">
                <a:cs typeface="+mn-ea"/>
                <a:sym typeface="+mn-lt"/>
              </a:endParaRPr>
            </a:p>
          </p:txBody>
        </p:sp>
        <p:sp>
          <p:nvSpPr>
            <p:cNvPr id="25" name="Rectangle 18">
              <a:extLst>
                <a:ext uri="{FF2B5EF4-FFF2-40B4-BE49-F238E27FC236}">
                  <a16:creationId xmlns:a16="http://schemas.microsoft.com/office/drawing/2014/main" id="{98B7BF47-8BA6-45B3-A3C9-4921C6CEC9C5}"/>
                </a:ext>
              </a:extLst>
            </p:cNvPr>
            <p:cNvSpPr>
              <a:spLocks noChangeArrowheads="1"/>
            </p:cNvSpPr>
            <p:nvPr/>
          </p:nvSpPr>
          <p:spPr bwMode="auto">
            <a:xfrm>
              <a:off x="69" y="48"/>
              <a:ext cx="11"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sz="2400">
                <a:cs typeface="+mn-ea"/>
                <a:sym typeface="+mn-lt"/>
              </a:endParaRPr>
            </a:p>
          </p:txBody>
        </p:sp>
      </p:grpSp>
      <p:grpSp>
        <p:nvGrpSpPr>
          <p:cNvPr id="26" name="Group 19">
            <a:extLst>
              <a:ext uri="{FF2B5EF4-FFF2-40B4-BE49-F238E27FC236}">
                <a16:creationId xmlns:a16="http://schemas.microsoft.com/office/drawing/2014/main" id="{2D0098DB-F826-413E-B5A5-CCE1E232C0D0}"/>
              </a:ext>
            </a:extLst>
          </p:cNvPr>
          <p:cNvGrpSpPr/>
          <p:nvPr/>
        </p:nvGrpSpPr>
        <p:grpSpPr>
          <a:xfrm>
            <a:off x="1219561" y="4115004"/>
            <a:ext cx="222249" cy="254000"/>
            <a:chExt cx="105" cy="120"/>
          </a:xfrm>
        </p:grpSpPr>
        <p:sp>
          <p:nvSpPr>
            <p:cNvPr id="27" name="Freeform 20">
              <a:extLst>
                <a:ext uri="{FF2B5EF4-FFF2-40B4-BE49-F238E27FC236}">
                  <a16:creationId xmlns:a16="http://schemas.microsoft.com/office/drawing/2014/main" id="{11220D5F-F80F-4A71-9786-B204BCC4B290}"/>
                </a:ext>
              </a:extLst>
            </p:cNvPr>
            <p:cNvSpPr/>
            <p:nvPr/>
          </p:nvSpPr>
          <p:spPr bwMode="auto">
            <a:xfrm>
              <a:off x="18" y="47"/>
              <a:ext cx="53" cy="26"/>
            </a:xfrm>
            <a:custGeom>
              <a:gdLst>
                <a:gd fmla="*/ 18 w 35" name="T0"/>
                <a:gd fmla="*/ 11 h 17" name="T1"/>
                <a:gd fmla="*/ 7 w 35" name="T2"/>
                <a:gd fmla="*/ 0 h 17" name="T3"/>
                <a:gd fmla="*/ 0 w 35" name="T4"/>
                <a:gd fmla="*/ 0 h 17" name="T5"/>
                <a:gd fmla="*/ 18 w 35" name="T6"/>
                <a:gd fmla="*/ 17 h 17" name="T7"/>
                <a:gd fmla="*/ 35 w 35" name="T8"/>
                <a:gd fmla="*/ 0 h 17" name="T9"/>
                <a:gd fmla="*/ 28 w 35" name="T10"/>
                <a:gd fmla="*/ 0 h 17" name="T11"/>
                <a:gd fmla="*/ 18 w 35"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35">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400">
                <a:cs typeface="+mn-ea"/>
                <a:sym typeface="+mn-lt"/>
              </a:endParaRPr>
            </a:p>
          </p:txBody>
        </p:sp>
        <p:sp>
          <p:nvSpPr>
            <p:cNvPr id="28" name="Freeform 21">
              <a:extLst>
                <a:ext uri="{FF2B5EF4-FFF2-40B4-BE49-F238E27FC236}">
                  <a16:creationId xmlns:a16="http://schemas.microsoft.com/office/drawing/2014/main" id="{EABB032D-986B-4E97-8C5E-80A9A35BC770}"/>
                </a:ext>
              </a:extLst>
            </p:cNvPr>
            <p:cNvSpPr>
              <a:spLocks noEditPoints="1"/>
            </p:cNvSpPr>
            <p:nvPr/>
          </p:nvSpPr>
          <p:spPr bwMode="auto">
            <a:xfrm>
              <a:off x="0" y="0"/>
              <a:ext cx="105" cy="120"/>
            </a:xfrm>
            <a:custGeom>
              <a:gdLst>
                <a:gd fmla="*/ 105 w 105" name="T0"/>
                <a:gd fmla="*/ 0 h 120" name="T1"/>
                <a:gd fmla="*/ 23 w 105" name="T2"/>
                <a:gd fmla="*/ 0 h 120" name="T3"/>
                <a:gd fmla="*/ 23 w 105" name="T4"/>
                <a:gd fmla="*/ 18 h 120" name="T5"/>
                <a:gd fmla="*/ 0 w 105" name="T6"/>
                <a:gd fmla="*/ 18 h 120" name="T7"/>
                <a:gd fmla="*/ 0 w 105" name="T8"/>
                <a:gd fmla="*/ 120 h 120" name="T9"/>
                <a:gd fmla="*/ 89 w 105" name="T10"/>
                <a:gd fmla="*/ 120 h 120" name="T11"/>
                <a:gd fmla="*/ 89 w 105" name="T12"/>
                <a:gd fmla="*/ 97 h 120" name="T13"/>
                <a:gd fmla="*/ 105 w 105" name="T14"/>
                <a:gd fmla="*/ 97 h 120" name="T15"/>
                <a:gd fmla="*/ 105 w 105" name="T16"/>
                <a:gd fmla="*/ 0 h 120" name="T17"/>
                <a:gd fmla="*/ 78 w 105" name="T18"/>
                <a:gd fmla="*/ 109 h 120" name="T19"/>
                <a:gd fmla="*/ 11 w 105" name="T20"/>
                <a:gd fmla="*/ 109 h 120" name="T21"/>
                <a:gd fmla="*/ 11 w 105" name="T22"/>
                <a:gd fmla="*/ 29 h 120" name="T23"/>
                <a:gd fmla="*/ 23 w 105" name="T24"/>
                <a:gd fmla="*/ 29 h 120" name="T25"/>
                <a:gd fmla="*/ 78 w 105" name="T26"/>
                <a:gd fmla="*/ 29 h 120" name="T27"/>
                <a:gd fmla="*/ 78 w 105" name="T28"/>
                <a:gd fmla="*/ 97 h 120" name="T29"/>
                <a:gd fmla="*/ 78 w 105" name="T30"/>
                <a:gd fmla="*/ 109 h 120" name="T31"/>
                <a:gd fmla="*/ 96 w 105" name="T32"/>
                <a:gd fmla="*/ 86 h 120" name="T33"/>
                <a:gd fmla="*/ 89 w 105" name="T34"/>
                <a:gd fmla="*/ 86 h 120" name="T35"/>
                <a:gd fmla="*/ 89 w 105" name="T36"/>
                <a:gd fmla="*/ 18 h 120" name="T37"/>
                <a:gd fmla="*/ 32 w 105" name="T38"/>
                <a:gd fmla="*/ 18 h 120" name="T39"/>
                <a:gd fmla="*/ 32 w 105" name="T40"/>
                <a:gd fmla="*/ 11 h 120" name="T41"/>
                <a:gd fmla="*/ 96 w 105" name="T42"/>
                <a:gd fmla="*/ 11 h 120" name="T43"/>
                <a:gd fmla="*/ 96 w 105" name="T44"/>
                <a:gd fmla="*/ 8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05">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400">
                <a:cs typeface="+mn-ea"/>
                <a:sym typeface="+mn-lt"/>
              </a:endParaRPr>
            </a:p>
          </p:txBody>
        </p:sp>
      </p:grpSp>
      <p:sp>
        <p:nvSpPr>
          <p:cNvPr id="29" name="Text Box 22">
            <a:extLst>
              <a:ext uri="{FF2B5EF4-FFF2-40B4-BE49-F238E27FC236}">
                <a16:creationId xmlns:a16="http://schemas.microsoft.com/office/drawing/2014/main" id="{5241FD52-E3A9-47B4-89D8-E29B25E8FB4E}"/>
              </a:ext>
            </a:extLst>
          </p:cNvPr>
          <p:cNvSpPr txBox="1">
            <a:spLocks noChangeArrowheads="1"/>
          </p:cNvSpPr>
          <p:nvPr/>
        </p:nvSpPr>
        <p:spPr bwMode="auto">
          <a:xfrm>
            <a:off x="1507427" y="4098072"/>
            <a:ext cx="14020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chemeClr val="bg1"/>
                </a:solidFill>
                <a:cs typeface="+mn-ea"/>
                <a:sym typeface="+mn-lt"/>
              </a:rPr>
              <a:t>点击添加标题</a:t>
            </a:r>
          </a:p>
        </p:txBody>
      </p:sp>
      <p:sp>
        <p:nvSpPr>
          <p:cNvPr id="30" name="Text Box 23">
            <a:extLst>
              <a:ext uri="{FF2B5EF4-FFF2-40B4-BE49-F238E27FC236}">
                <a16:creationId xmlns:a16="http://schemas.microsoft.com/office/drawing/2014/main" id="{55AEBF44-51F8-4914-9442-B588F1075FE9}"/>
              </a:ext>
            </a:extLst>
          </p:cNvPr>
          <p:cNvSpPr txBox="1">
            <a:spLocks noChangeArrowheads="1"/>
          </p:cNvSpPr>
          <p:nvPr/>
        </p:nvSpPr>
        <p:spPr bwMode="auto">
          <a:xfrm>
            <a:off x="4022027" y="4098072"/>
            <a:ext cx="14020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rgbClr val="4F5D70"/>
                </a:solidFill>
                <a:cs typeface="+mn-ea"/>
                <a:sym typeface="+mn-lt"/>
              </a:rPr>
              <a:t>点击添加标题</a:t>
            </a:r>
          </a:p>
        </p:txBody>
      </p:sp>
      <p:sp>
        <p:nvSpPr>
          <p:cNvPr id="31" name="Text Box 24">
            <a:extLst>
              <a:ext uri="{FF2B5EF4-FFF2-40B4-BE49-F238E27FC236}">
                <a16:creationId xmlns:a16="http://schemas.microsoft.com/office/drawing/2014/main" id="{D6E5952E-6155-4843-9E67-26BE7344257B}"/>
              </a:ext>
            </a:extLst>
          </p:cNvPr>
          <p:cNvSpPr txBox="1">
            <a:spLocks noChangeArrowheads="1"/>
          </p:cNvSpPr>
          <p:nvPr/>
        </p:nvSpPr>
        <p:spPr bwMode="auto">
          <a:xfrm>
            <a:off x="6468893" y="4098072"/>
            <a:ext cx="14020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chemeClr val="bg1"/>
                </a:solidFill>
                <a:cs typeface="+mn-ea"/>
                <a:sym typeface="+mn-lt"/>
              </a:rPr>
              <a:t>点击添加标题</a:t>
            </a:r>
          </a:p>
        </p:txBody>
      </p:sp>
      <p:sp>
        <p:nvSpPr>
          <p:cNvPr id="32" name="Text Box 25">
            <a:extLst>
              <a:ext uri="{FF2B5EF4-FFF2-40B4-BE49-F238E27FC236}">
                <a16:creationId xmlns:a16="http://schemas.microsoft.com/office/drawing/2014/main" id="{CBCE6215-762D-4467-92AE-99B92C38B559}"/>
              </a:ext>
            </a:extLst>
          </p:cNvPr>
          <p:cNvSpPr txBox="1">
            <a:spLocks noChangeArrowheads="1"/>
          </p:cNvSpPr>
          <p:nvPr/>
        </p:nvSpPr>
        <p:spPr bwMode="auto">
          <a:xfrm>
            <a:off x="9008895" y="4098072"/>
            <a:ext cx="14020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rgbClr val="4F5D70"/>
                </a:solidFill>
                <a:cs typeface="+mn-ea"/>
                <a:sym typeface="+mn-lt"/>
              </a:rPr>
              <a:t>点击添加标题</a:t>
            </a:r>
          </a:p>
        </p:txBody>
      </p:sp>
      <p:sp>
        <p:nvSpPr>
          <p:cNvPr id="33" name="Text Box 30">
            <a:extLst>
              <a:ext uri="{FF2B5EF4-FFF2-40B4-BE49-F238E27FC236}">
                <a16:creationId xmlns:a16="http://schemas.microsoft.com/office/drawing/2014/main" id="{1925B754-F79E-4EA1-B64C-D6DE85B19BEF}"/>
              </a:ext>
            </a:extLst>
          </p:cNvPr>
          <p:cNvSpPr txBox="1">
            <a:spLocks noChangeArrowheads="1"/>
          </p:cNvSpPr>
          <p:nvPr/>
        </p:nvSpPr>
        <p:spPr bwMode="auto">
          <a:xfrm>
            <a:off x="1831276" y="4828322"/>
            <a:ext cx="824230"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4800">
                <a:solidFill>
                  <a:schemeClr val="bg2">
                    <a:lumMod val="25000"/>
                  </a:schemeClr>
                </a:solidFill>
                <a:cs typeface="+mn-ea"/>
                <a:sym typeface="+mn-lt"/>
              </a:rPr>
              <a:t>01</a:t>
            </a:r>
          </a:p>
        </p:txBody>
      </p:sp>
      <p:sp>
        <p:nvSpPr>
          <p:cNvPr id="34" name="Text Box 31">
            <a:extLst>
              <a:ext uri="{FF2B5EF4-FFF2-40B4-BE49-F238E27FC236}">
                <a16:creationId xmlns:a16="http://schemas.microsoft.com/office/drawing/2014/main" id="{9EB72DE7-51E8-4F11-B077-B0C96E812975}"/>
              </a:ext>
            </a:extLst>
          </p:cNvPr>
          <p:cNvSpPr txBox="1">
            <a:spLocks noChangeArrowheads="1"/>
          </p:cNvSpPr>
          <p:nvPr/>
        </p:nvSpPr>
        <p:spPr bwMode="auto">
          <a:xfrm>
            <a:off x="6765227" y="4828322"/>
            <a:ext cx="824230"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4800">
                <a:solidFill>
                  <a:schemeClr val="bg2">
                    <a:lumMod val="25000"/>
                  </a:schemeClr>
                </a:solidFill>
                <a:cs typeface="+mn-ea"/>
                <a:sym typeface="+mn-lt"/>
              </a:rPr>
              <a:t>03</a:t>
            </a:r>
          </a:p>
        </p:txBody>
      </p:sp>
      <p:sp>
        <p:nvSpPr>
          <p:cNvPr id="35" name="Text Box 32">
            <a:extLst>
              <a:ext uri="{FF2B5EF4-FFF2-40B4-BE49-F238E27FC236}">
                <a16:creationId xmlns:a16="http://schemas.microsoft.com/office/drawing/2014/main" id="{5ECA31B0-9EB7-42F6-8D73-44402272E96A}"/>
              </a:ext>
            </a:extLst>
          </p:cNvPr>
          <p:cNvSpPr txBox="1">
            <a:spLocks noChangeArrowheads="1"/>
          </p:cNvSpPr>
          <p:nvPr/>
        </p:nvSpPr>
        <p:spPr bwMode="auto">
          <a:xfrm>
            <a:off x="4369160" y="2783621"/>
            <a:ext cx="824230"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4800">
                <a:solidFill>
                  <a:srgbClr val="4F5D70"/>
                </a:solidFill>
                <a:cs typeface="+mn-ea"/>
                <a:sym typeface="+mn-lt"/>
              </a:rPr>
              <a:t>02</a:t>
            </a:r>
          </a:p>
        </p:txBody>
      </p:sp>
      <p:sp>
        <p:nvSpPr>
          <p:cNvPr id="36" name="Text Box 33">
            <a:extLst>
              <a:ext uri="{FF2B5EF4-FFF2-40B4-BE49-F238E27FC236}">
                <a16:creationId xmlns:a16="http://schemas.microsoft.com/office/drawing/2014/main" id="{CF0E0A0A-1D10-467A-B389-E71C6F13EF4C}"/>
              </a:ext>
            </a:extLst>
          </p:cNvPr>
          <p:cNvSpPr txBox="1">
            <a:spLocks noChangeArrowheads="1"/>
          </p:cNvSpPr>
          <p:nvPr/>
        </p:nvSpPr>
        <p:spPr bwMode="auto">
          <a:xfrm>
            <a:off x="9303109" y="2783621"/>
            <a:ext cx="824230"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4800">
                <a:solidFill>
                  <a:srgbClr val="4F5D70"/>
                </a:solidFill>
                <a:cs typeface="+mn-ea"/>
                <a:sym typeface="+mn-lt"/>
              </a:rPr>
              <a:t>04</a:t>
            </a:r>
          </a:p>
        </p:txBody>
      </p:sp>
      <p:sp>
        <p:nvSpPr>
          <p:cNvPr id="37" name="文本框 36">
            <a:extLst>
              <a:ext uri="{FF2B5EF4-FFF2-40B4-BE49-F238E27FC236}">
                <a16:creationId xmlns:a16="http://schemas.microsoft.com/office/drawing/2014/main" id="{41CA126C-FD40-4269-B121-0A536EEEE866}"/>
              </a:ext>
            </a:extLst>
          </p:cNvPr>
          <p:cNvSpPr txBox="1"/>
          <p:nvPr/>
        </p:nvSpPr>
        <p:spPr>
          <a:xfrm>
            <a:off x="1099913" y="2665532"/>
            <a:ext cx="2262943" cy="1042416"/>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点击此处添加文本信息点击此处添加文本信息点击此处添加文本信息</a:t>
            </a:r>
          </a:p>
        </p:txBody>
      </p:sp>
      <p:sp>
        <p:nvSpPr>
          <p:cNvPr id="38" name="文本框 37">
            <a:extLst>
              <a:ext uri="{FF2B5EF4-FFF2-40B4-BE49-F238E27FC236}">
                <a16:creationId xmlns:a16="http://schemas.microsoft.com/office/drawing/2014/main" id="{40D8A759-0B2C-4CB3-818D-49582582058B}"/>
              </a:ext>
            </a:extLst>
          </p:cNvPr>
          <p:cNvSpPr txBox="1"/>
          <p:nvPr/>
        </p:nvSpPr>
        <p:spPr>
          <a:xfrm>
            <a:off x="6038672" y="2665532"/>
            <a:ext cx="2262943" cy="1042416"/>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点击此处添加文本信息点击此处添加文本信息点击此处添加文本信息</a:t>
            </a:r>
          </a:p>
        </p:txBody>
      </p:sp>
      <p:sp>
        <p:nvSpPr>
          <p:cNvPr id="39" name="文本框 38">
            <a:extLst>
              <a:ext uri="{FF2B5EF4-FFF2-40B4-BE49-F238E27FC236}">
                <a16:creationId xmlns:a16="http://schemas.microsoft.com/office/drawing/2014/main" id="{076E41C5-E7DF-4D1F-BFEB-15D20C0D3756}"/>
              </a:ext>
            </a:extLst>
          </p:cNvPr>
          <p:cNvSpPr txBox="1"/>
          <p:nvPr/>
        </p:nvSpPr>
        <p:spPr>
          <a:xfrm>
            <a:off x="3598441" y="4824496"/>
            <a:ext cx="2262943" cy="1042416"/>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点击此处添加文本信息点击此处添加文本信息点击此处添加文本信息</a:t>
            </a:r>
          </a:p>
        </p:txBody>
      </p:sp>
      <p:sp>
        <p:nvSpPr>
          <p:cNvPr id="40" name="文本框 39">
            <a:extLst>
              <a:ext uri="{FF2B5EF4-FFF2-40B4-BE49-F238E27FC236}">
                <a16:creationId xmlns:a16="http://schemas.microsoft.com/office/drawing/2014/main" id="{EFB14C72-0C3E-4DD8-81EB-4FE5D1AB7736}"/>
              </a:ext>
            </a:extLst>
          </p:cNvPr>
          <p:cNvSpPr txBox="1"/>
          <p:nvPr/>
        </p:nvSpPr>
        <p:spPr>
          <a:xfrm>
            <a:off x="8576556" y="4824496"/>
            <a:ext cx="2262943" cy="1042416"/>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点击此处添加文本信息点击此处添加文本信息点击此处添加文本信息</a:t>
            </a:r>
          </a:p>
        </p:txBody>
      </p:sp>
    </p:spTree>
    <p:extLst>
      <p:ext uri="{BB962C8B-B14F-4D97-AF65-F5344CB8AC3E}">
        <p14:creationId val="1393218703"/>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5"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strVal val="#ppt_w*0.70"/>
                                          </p:val>
                                        </p:tav>
                                        <p:tav tm="100000">
                                          <p:val>
                                            <p:strVal val="#ppt_w"/>
                                          </p:val>
                                        </p:tav>
                                      </p:tavLst>
                                    </p:anim>
                                    <p:anim calcmode="lin" valueType="num">
                                      <p:cBhvr>
                                        <p:cTn dur="1000" fill="hold" id="15"/>
                                        <p:tgtEl>
                                          <p:spTgt spid="9"/>
                                        </p:tgtEl>
                                        <p:attrNameLst>
                                          <p:attrName>ppt_h</p:attrName>
                                        </p:attrNameLst>
                                      </p:cBhvr>
                                      <p:tavLst>
                                        <p:tav tm="0">
                                          <p:val>
                                            <p:strVal val="#ppt_h"/>
                                          </p:val>
                                        </p:tav>
                                        <p:tav tm="100000">
                                          <p:val>
                                            <p:strVal val="#ppt_h"/>
                                          </p:val>
                                        </p:tav>
                                      </p:tavLst>
                                    </p:anim>
                                    <p:animEffect filter="fade" transition="in">
                                      <p:cBhvr>
                                        <p:cTn dur="1000" id="16"/>
                                        <p:tgtEl>
                                          <p:spTgt spid="9"/>
                                        </p:tgtEl>
                                      </p:cBhvr>
                                    </p:animEffect>
                                  </p:childTnLst>
                                </p:cTn>
                              </p:par>
                            </p:childTnLst>
                          </p:cTn>
                        </p:par>
                        <p:par>
                          <p:cTn fill="hold" id="17" nodeType="afterGroup">
                            <p:stCondLst>
                              <p:cond delay="1000"/>
                            </p:stCondLst>
                            <p:childTnLst>
                              <p:par>
                                <p:cTn fill="hold" grpId="0" id="18" nodeType="afterEffect" presetClass="entr" presetID="2" presetSubtype="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750" fill="hold" id="20"/>
                                        <p:tgtEl>
                                          <p:spTgt spid="10"/>
                                        </p:tgtEl>
                                        <p:attrNameLst>
                                          <p:attrName>ppt_x</p:attrName>
                                        </p:attrNameLst>
                                      </p:cBhvr>
                                      <p:tavLst>
                                        <p:tav tm="0">
                                          <p:val>
                                            <p:strVal val="1+#ppt_w/2"/>
                                          </p:val>
                                        </p:tav>
                                        <p:tav tm="100000">
                                          <p:val>
                                            <p:strVal val="#ppt_x"/>
                                          </p:val>
                                        </p:tav>
                                      </p:tavLst>
                                    </p:anim>
                                    <p:anim calcmode="lin" valueType="num">
                                      <p:cBhvr additive="base">
                                        <p:cTn dur="750" fill="hold" id="21"/>
                                        <p:tgtEl>
                                          <p:spTgt spid="10"/>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200"/>
                                  </p:stCondLst>
                                  <p:childTnLst>
                                    <p:set>
                                      <p:cBhvr>
                                        <p:cTn dur="1" fill="hold" id="23">
                                          <p:stCondLst>
                                            <p:cond delay="0"/>
                                          </p:stCondLst>
                                        </p:cTn>
                                        <p:tgtEl>
                                          <p:spTgt spid="26"/>
                                        </p:tgtEl>
                                        <p:attrNameLst>
                                          <p:attrName>style.visibility</p:attrName>
                                        </p:attrNameLst>
                                      </p:cBhvr>
                                      <p:to>
                                        <p:strVal val="visible"/>
                                      </p:to>
                                    </p:set>
                                    <p:anim calcmode="lin" valueType="num">
                                      <p:cBhvr additive="base">
                                        <p:cTn dur="750" fill="hold" id="24"/>
                                        <p:tgtEl>
                                          <p:spTgt spid="26"/>
                                        </p:tgtEl>
                                        <p:attrNameLst>
                                          <p:attrName>ppt_x</p:attrName>
                                        </p:attrNameLst>
                                      </p:cBhvr>
                                      <p:tavLst>
                                        <p:tav tm="0">
                                          <p:val>
                                            <p:strVal val="1+#ppt_w/2"/>
                                          </p:val>
                                        </p:tav>
                                        <p:tav tm="100000">
                                          <p:val>
                                            <p:strVal val="#ppt_x"/>
                                          </p:val>
                                        </p:tav>
                                      </p:tavLst>
                                    </p:anim>
                                    <p:anim calcmode="lin" valueType="num">
                                      <p:cBhvr additive="base">
                                        <p:cTn dur="750" fill="hold" id="25"/>
                                        <p:tgtEl>
                                          <p:spTgt spid="2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30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750" fill="hold" id="28"/>
                                        <p:tgtEl>
                                          <p:spTgt spid="29"/>
                                        </p:tgtEl>
                                        <p:attrNameLst>
                                          <p:attrName>ppt_x</p:attrName>
                                        </p:attrNameLst>
                                      </p:cBhvr>
                                      <p:tavLst>
                                        <p:tav tm="0">
                                          <p:val>
                                            <p:strVal val="1+#ppt_w/2"/>
                                          </p:val>
                                        </p:tav>
                                        <p:tav tm="100000">
                                          <p:val>
                                            <p:strVal val="#ppt_x"/>
                                          </p:val>
                                        </p:tav>
                                      </p:tavLst>
                                    </p:anim>
                                    <p:anim calcmode="lin" valueType="num">
                                      <p:cBhvr additive="base">
                                        <p:cTn dur="750" fill="hold" id="29"/>
                                        <p:tgtEl>
                                          <p:spTgt spid="29"/>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40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750" fill="hold" id="32"/>
                                        <p:tgtEl>
                                          <p:spTgt spid="33"/>
                                        </p:tgtEl>
                                        <p:attrNameLst>
                                          <p:attrName>ppt_x</p:attrName>
                                        </p:attrNameLst>
                                      </p:cBhvr>
                                      <p:tavLst>
                                        <p:tav tm="0">
                                          <p:val>
                                            <p:strVal val="1+#ppt_w/2"/>
                                          </p:val>
                                        </p:tav>
                                        <p:tav tm="100000">
                                          <p:val>
                                            <p:strVal val="#ppt_x"/>
                                          </p:val>
                                        </p:tav>
                                      </p:tavLst>
                                    </p:anim>
                                    <p:anim calcmode="lin" valueType="num">
                                      <p:cBhvr additive="base">
                                        <p:cTn dur="750" fill="hold" id="33"/>
                                        <p:tgtEl>
                                          <p:spTgt spid="33"/>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1100"/>
                                  </p:stCondLst>
                                  <p:childTnLst>
                                    <p:set>
                                      <p:cBhvr>
                                        <p:cTn dur="1" fill="hold" id="35">
                                          <p:stCondLst>
                                            <p:cond delay="0"/>
                                          </p:stCondLst>
                                        </p:cTn>
                                        <p:tgtEl>
                                          <p:spTgt spid="35"/>
                                        </p:tgtEl>
                                        <p:attrNameLst>
                                          <p:attrName>style.visibility</p:attrName>
                                        </p:attrNameLst>
                                      </p:cBhvr>
                                      <p:to>
                                        <p:strVal val="visible"/>
                                      </p:to>
                                    </p:set>
                                    <p:anim calcmode="lin" valueType="num">
                                      <p:cBhvr additive="base">
                                        <p:cTn dur="750" fill="hold" id="36"/>
                                        <p:tgtEl>
                                          <p:spTgt spid="35"/>
                                        </p:tgtEl>
                                        <p:attrNameLst>
                                          <p:attrName>ppt_x</p:attrName>
                                        </p:attrNameLst>
                                      </p:cBhvr>
                                      <p:tavLst>
                                        <p:tav tm="0">
                                          <p:val>
                                            <p:strVal val="1+#ppt_w/2"/>
                                          </p:val>
                                        </p:tav>
                                        <p:tav tm="100000">
                                          <p:val>
                                            <p:strVal val="#ppt_x"/>
                                          </p:val>
                                        </p:tav>
                                      </p:tavLst>
                                    </p:anim>
                                    <p:anim calcmode="lin" valueType="num">
                                      <p:cBhvr additive="base">
                                        <p:cTn dur="750" fill="hold" id="37"/>
                                        <p:tgtEl>
                                          <p:spTgt spid="35"/>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120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750" fill="hold" id="40"/>
                                        <p:tgtEl>
                                          <p:spTgt spid="11"/>
                                        </p:tgtEl>
                                        <p:attrNameLst>
                                          <p:attrName>ppt_x</p:attrName>
                                        </p:attrNameLst>
                                      </p:cBhvr>
                                      <p:tavLst>
                                        <p:tav tm="0">
                                          <p:val>
                                            <p:strVal val="1+#ppt_w/2"/>
                                          </p:val>
                                        </p:tav>
                                        <p:tav tm="100000">
                                          <p:val>
                                            <p:strVal val="#ppt_x"/>
                                          </p:val>
                                        </p:tav>
                                      </p:tavLst>
                                    </p:anim>
                                    <p:anim calcmode="lin" valueType="num">
                                      <p:cBhvr additive="base">
                                        <p:cTn dur="750" fill="hold" id="41"/>
                                        <p:tgtEl>
                                          <p:spTgt spid="11"/>
                                        </p:tgtEl>
                                        <p:attrNameLst>
                                          <p:attrName>ppt_y</p:attrName>
                                        </p:attrNameLst>
                                      </p:cBhvr>
                                      <p:tavLst>
                                        <p:tav tm="0">
                                          <p:val>
                                            <p:strVal val="#ppt_y"/>
                                          </p:val>
                                        </p:tav>
                                        <p:tav tm="100000">
                                          <p:val>
                                            <p:strVal val="#ppt_y"/>
                                          </p:val>
                                        </p:tav>
                                      </p:tavLst>
                                    </p:anim>
                                  </p:childTnLst>
                                </p:cTn>
                              </p:par>
                              <p:par>
                                <p:cTn fill="hold" id="42" nodeType="withEffect" presetClass="entr" presetID="2" presetSubtype="2">
                                  <p:stCondLst>
                                    <p:cond delay="130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750" fill="hold" id="44"/>
                                        <p:tgtEl>
                                          <p:spTgt spid="22"/>
                                        </p:tgtEl>
                                        <p:attrNameLst>
                                          <p:attrName>ppt_x</p:attrName>
                                        </p:attrNameLst>
                                      </p:cBhvr>
                                      <p:tavLst>
                                        <p:tav tm="0">
                                          <p:val>
                                            <p:strVal val="1+#ppt_w/2"/>
                                          </p:val>
                                        </p:tav>
                                        <p:tav tm="100000">
                                          <p:val>
                                            <p:strVal val="#ppt_x"/>
                                          </p:val>
                                        </p:tav>
                                      </p:tavLst>
                                    </p:anim>
                                    <p:anim calcmode="lin" valueType="num">
                                      <p:cBhvr additive="base">
                                        <p:cTn dur="750" fill="hold" id="45"/>
                                        <p:tgtEl>
                                          <p:spTgt spid="22"/>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1400"/>
                                  </p:stCondLst>
                                  <p:childTnLst>
                                    <p:set>
                                      <p:cBhvr>
                                        <p:cTn dur="1" fill="hold" id="47">
                                          <p:stCondLst>
                                            <p:cond delay="0"/>
                                          </p:stCondLst>
                                        </p:cTn>
                                        <p:tgtEl>
                                          <p:spTgt spid="30"/>
                                        </p:tgtEl>
                                        <p:attrNameLst>
                                          <p:attrName>style.visibility</p:attrName>
                                        </p:attrNameLst>
                                      </p:cBhvr>
                                      <p:to>
                                        <p:strVal val="visible"/>
                                      </p:to>
                                    </p:set>
                                    <p:anim calcmode="lin" valueType="num">
                                      <p:cBhvr additive="base">
                                        <p:cTn dur="750" fill="hold" id="48"/>
                                        <p:tgtEl>
                                          <p:spTgt spid="30"/>
                                        </p:tgtEl>
                                        <p:attrNameLst>
                                          <p:attrName>ppt_x</p:attrName>
                                        </p:attrNameLst>
                                      </p:cBhvr>
                                      <p:tavLst>
                                        <p:tav tm="0">
                                          <p:val>
                                            <p:strVal val="1+#ppt_w/2"/>
                                          </p:val>
                                        </p:tav>
                                        <p:tav tm="100000">
                                          <p:val>
                                            <p:strVal val="#ppt_x"/>
                                          </p:val>
                                        </p:tav>
                                      </p:tavLst>
                                    </p:anim>
                                    <p:anim calcmode="lin" valueType="num">
                                      <p:cBhvr additive="base">
                                        <p:cTn dur="750" fill="hold" id="49"/>
                                        <p:tgtEl>
                                          <p:spTgt spid="30"/>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240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750" fill="hold" id="52"/>
                                        <p:tgtEl>
                                          <p:spTgt spid="12"/>
                                        </p:tgtEl>
                                        <p:attrNameLst>
                                          <p:attrName>ppt_x</p:attrName>
                                        </p:attrNameLst>
                                      </p:cBhvr>
                                      <p:tavLst>
                                        <p:tav tm="0">
                                          <p:val>
                                            <p:strVal val="1+#ppt_w/2"/>
                                          </p:val>
                                        </p:tav>
                                        <p:tav tm="100000">
                                          <p:val>
                                            <p:strVal val="#ppt_x"/>
                                          </p:val>
                                        </p:tav>
                                      </p:tavLst>
                                    </p:anim>
                                    <p:anim calcmode="lin" valueType="num">
                                      <p:cBhvr additive="base">
                                        <p:cTn dur="750" fill="hold" id="53"/>
                                        <p:tgtEl>
                                          <p:spTgt spid="12"/>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2500"/>
                                  </p:stCondLst>
                                  <p:childTnLst>
                                    <p:set>
                                      <p:cBhvr>
                                        <p:cTn dur="1" fill="hold" id="55">
                                          <p:stCondLst>
                                            <p:cond delay="0"/>
                                          </p:stCondLst>
                                        </p:cTn>
                                        <p:tgtEl>
                                          <p:spTgt spid="14"/>
                                        </p:tgtEl>
                                        <p:attrNameLst>
                                          <p:attrName>style.visibility</p:attrName>
                                        </p:attrNameLst>
                                      </p:cBhvr>
                                      <p:to>
                                        <p:strVal val="visible"/>
                                      </p:to>
                                    </p:set>
                                    <p:anim calcmode="lin" valueType="num">
                                      <p:cBhvr additive="base">
                                        <p:cTn dur="750" fill="hold" id="56"/>
                                        <p:tgtEl>
                                          <p:spTgt spid="14"/>
                                        </p:tgtEl>
                                        <p:attrNameLst>
                                          <p:attrName>ppt_x</p:attrName>
                                        </p:attrNameLst>
                                      </p:cBhvr>
                                      <p:tavLst>
                                        <p:tav tm="0">
                                          <p:val>
                                            <p:strVal val="1+#ppt_w/2"/>
                                          </p:val>
                                        </p:tav>
                                        <p:tav tm="100000">
                                          <p:val>
                                            <p:strVal val="#ppt_x"/>
                                          </p:val>
                                        </p:tav>
                                      </p:tavLst>
                                    </p:anim>
                                    <p:anim calcmode="lin" valueType="num">
                                      <p:cBhvr additive="base">
                                        <p:cTn dur="750" fill="hold" id="57"/>
                                        <p:tgtEl>
                                          <p:spTgt spid="14"/>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2600"/>
                                  </p:stCondLst>
                                  <p:childTnLst>
                                    <p:set>
                                      <p:cBhvr>
                                        <p:cTn dur="1" fill="hold" id="59">
                                          <p:stCondLst>
                                            <p:cond delay="0"/>
                                          </p:stCondLst>
                                        </p:cTn>
                                        <p:tgtEl>
                                          <p:spTgt spid="31"/>
                                        </p:tgtEl>
                                        <p:attrNameLst>
                                          <p:attrName>style.visibility</p:attrName>
                                        </p:attrNameLst>
                                      </p:cBhvr>
                                      <p:to>
                                        <p:strVal val="visible"/>
                                      </p:to>
                                    </p:set>
                                    <p:anim calcmode="lin" valueType="num">
                                      <p:cBhvr additive="base">
                                        <p:cTn dur="750" fill="hold" id="60"/>
                                        <p:tgtEl>
                                          <p:spTgt spid="31"/>
                                        </p:tgtEl>
                                        <p:attrNameLst>
                                          <p:attrName>ppt_x</p:attrName>
                                        </p:attrNameLst>
                                      </p:cBhvr>
                                      <p:tavLst>
                                        <p:tav tm="0">
                                          <p:val>
                                            <p:strVal val="1+#ppt_w/2"/>
                                          </p:val>
                                        </p:tav>
                                        <p:tav tm="100000">
                                          <p:val>
                                            <p:strVal val="#ppt_x"/>
                                          </p:val>
                                        </p:tav>
                                      </p:tavLst>
                                    </p:anim>
                                    <p:anim calcmode="lin" valueType="num">
                                      <p:cBhvr additive="base">
                                        <p:cTn dur="750" fill="hold" id="61"/>
                                        <p:tgtEl>
                                          <p:spTgt spid="31"/>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2700"/>
                                  </p:stCondLst>
                                  <p:childTnLst>
                                    <p:set>
                                      <p:cBhvr>
                                        <p:cTn dur="1" fill="hold" id="63">
                                          <p:stCondLst>
                                            <p:cond delay="0"/>
                                          </p:stCondLst>
                                        </p:cTn>
                                        <p:tgtEl>
                                          <p:spTgt spid="34"/>
                                        </p:tgtEl>
                                        <p:attrNameLst>
                                          <p:attrName>style.visibility</p:attrName>
                                        </p:attrNameLst>
                                      </p:cBhvr>
                                      <p:to>
                                        <p:strVal val="visible"/>
                                      </p:to>
                                    </p:set>
                                    <p:anim calcmode="lin" valueType="num">
                                      <p:cBhvr additive="base">
                                        <p:cTn dur="750" fill="hold" id="64"/>
                                        <p:tgtEl>
                                          <p:spTgt spid="34"/>
                                        </p:tgtEl>
                                        <p:attrNameLst>
                                          <p:attrName>ppt_x</p:attrName>
                                        </p:attrNameLst>
                                      </p:cBhvr>
                                      <p:tavLst>
                                        <p:tav tm="0">
                                          <p:val>
                                            <p:strVal val="1+#ppt_w/2"/>
                                          </p:val>
                                        </p:tav>
                                        <p:tav tm="100000">
                                          <p:val>
                                            <p:strVal val="#ppt_x"/>
                                          </p:val>
                                        </p:tav>
                                      </p:tavLst>
                                    </p:anim>
                                    <p:anim calcmode="lin" valueType="num">
                                      <p:cBhvr additive="base">
                                        <p:cTn dur="750" fill="hold" id="65"/>
                                        <p:tgtEl>
                                          <p:spTgt spid="34"/>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3400"/>
                                  </p:stCondLst>
                                  <p:childTnLst>
                                    <p:set>
                                      <p:cBhvr>
                                        <p:cTn dur="1" fill="hold" id="67">
                                          <p:stCondLst>
                                            <p:cond delay="0"/>
                                          </p:stCondLst>
                                        </p:cTn>
                                        <p:tgtEl>
                                          <p:spTgt spid="36"/>
                                        </p:tgtEl>
                                        <p:attrNameLst>
                                          <p:attrName>style.visibility</p:attrName>
                                        </p:attrNameLst>
                                      </p:cBhvr>
                                      <p:to>
                                        <p:strVal val="visible"/>
                                      </p:to>
                                    </p:set>
                                    <p:anim calcmode="lin" valueType="num">
                                      <p:cBhvr additive="base">
                                        <p:cTn dur="750" fill="hold" id="68"/>
                                        <p:tgtEl>
                                          <p:spTgt spid="36"/>
                                        </p:tgtEl>
                                        <p:attrNameLst>
                                          <p:attrName>ppt_x</p:attrName>
                                        </p:attrNameLst>
                                      </p:cBhvr>
                                      <p:tavLst>
                                        <p:tav tm="0">
                                          <p:val>
                                            <p:strVal val="1+#ppt_w/2"/>
                                          </p:val>
                                        </p:tav>
                                        <p:tav tm="100000">
                                          <p:val>
                                            <p:strVal val="#ppt_x"/>
                                          </p:val>
                                        </p:tav>
                                      </p:tavLst>
                                    </p:anim>
                                    <p:anim calcmode="lin" valueType="num">
                                      <p:cBhvr additive="base">
                                        <p:cTn dur="750" fill="hold" id="69"/>
                                        <p:tgtEl>
                                          <p:spTgt spid="36"/>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3500"/>
                                  </p:stCondLst>
                                  <p:childTnLst>
                                    <p:set>
                                      <p:cBhvr>
                                        <p:cTn dur="1" fill="hold" id="71">
                                          <p:stCondLst>
                                            <p:cond delay="0"/>
                                          </p:stCondLst>
                                        </p:cTn>
                                        <p:tgtEl>
                                          <p:spTgt spid="13"/>
                                        </p:tgtEl>
                                        <p:attrNameLst>
                                          <p:attrName>style.visibility</p:attrName>
                                        </p:attrNameLst>
                                      </p:cBhvr>
                                      <p:to>
                                        <p:strVal val="visible"/>
                                      </p:to>
                                    </p:set>
                                    <p:anim calcmode="lin" valueType="num">
                                      <p:cBhvr additive="base">
                                        <p:cTn dur="750" fill="hold" id="72"/>
                                        <p:tgtEl>
                                          <p:spTgt spid="13"/>
                                        </p:tgtEl>
                                        <p:attrNameLst>
                                          <p:attrName>ppt_x</p:attrName>
                                        </p:attrNameLst>
                                      </p:cBhvr>
                                      <p:tavLst>
                                        <p:tav tm="0">
                                          <p:val>
                                            <p:strVal val="1+#ppt_w/2"/>
                                          </p:val>
                                        </p:tav>
                                        <p:tav tm="100000">
                                          <p:val>
                                            <p:strVal val="#ppt_x"/>
                                          </p:val>
                                        </p:tav>
                                      </p:tavLst>
                                    </p:anim>
                                    <p:anim calcmode="lin" valueType="num">
                                      <p:cBhvr additive="base">
                                        <p:cTn dur="750" fill="hold" id="73"/>
                                        <p:tgtEl>
                                          <p:spTgt spid="13"/>
                                        </p:tgtEl>
                                        <p:attrNameLst>
                                          <p:attrName>ppt_y</p:attrName>
                                        </p:attrNameLst>
                                      </p:cBhvr>
                                      <p:tavLst>
                                        <p:tav tm="0">
                                          <p:val>
                                            <p:strVal val="#ppt_y"/>
                                          </p:val>
                                        </p:tav>
                                        <p:tav tm="100000">
                                          <p:val>
                                            <p:strVal val="#ppt_y"/>
                                          </p:val>
                                        </p:tav>
                                      </p:tavLst>
                                    </p:anim>
                                  </p:childTnLst>
                                </p:cTn>
                              </p:par>
                              <p:par>
                                <p:cTn fill="hold" id="74" nodeType="withEffect" presetClass="entr" presetID="2" presetSubtype="2">
                                  <p:stCondLst>
                                    <p:cond delay="3600"/>
                                  </p:stCondLst>
                                  <p:childTnLst>
                                    <p:set>
                                      <p:cBhvr>
                                        <p:cTn dur="1" fill="hold" id="75">
                                          <p:stCondLst>
                                            <p:cond delay="0"/>
                                          </p:stCondLst>
                                        </p:cTn>
                                        <p:tgtEl>
                                          <p:spTgt spid="18"/>
                                        </p:tgtEl>
                                        <p:attrNameLst>
                                          <p:attrName>style.visibility</p:attrName>
                                        </p:attrNameLst>
                                      </p:cBhvr>
                                      <p:to>
                                        <p:strVal val="visible"/>
                                      </p:to>
                                    </p:set>
                                    <p:anim calcmode="lin" valueType="num">
                                      <p:cBhvr additive="base">
                                        <p:cTn dur="750" fill="hold" id="76"/>
                                        <p:tgtEl>
                                          <p:spTgt spid="18"/>
                                        </p:tgtEl>
                                        <p:attrNameLst>
                                          <p:attrName>ppt_x</p:attrName>
                                        </p:attrNameLst>
                                      </p:cBhvr>
                                      <p:tavLst>
                                        <p:tav tm="0">
                                          <p:val>
                                            <p:strVal val="1+#ppt_w/2"/>
                                          </p:val>
                                        </p:tav>
                                        <p:tav tm="100000">
                                          <p:val>
                                            <p:strVal val="#ppt_x"/>
                                          </p:val>
                                        </p:tav>
                                      </p:tavLst>
                                    </p:anim>
                                    <p:anim calcmode="lin" valueType="num">
                                      <p:cBhvr additive="base">
                                        <p:cTn dur="750" fill="hold" id="77"/>
                                        <p:tgtEl>
                                          <p:spTgt spid="18"/>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3700"/>
                                  </p:stCondLst>
                                  <p:childTnLst>
                                    <p:set>
                                      <p:cBhvr>
                                        <p:cTn dur="1" fill="hold" id="79">
                                          <p:stCondLst>
                                            <p:cond delay="0"/>
                                          </p:stCondLst>
                                        </p:cTn>
                                        <p:tgtEl>
                                          <p:spTgt spid="32"/>
                                        </p:tgtEl>
                                        <p:attrNameLst>
                                          <p:attrName>style.visibility</p:attrName>
                                        </p:attrNameLst>
                                      </p:cBhvr>
                                      <p:to>
                                        <p:strVal val="visible"/>
                                      </p:to>
                                    </p:set>
                                    <p:anim calcmode="lin" valueType="num">
                                      <p:cBhvr additive="base">
                                        <p:cTn dur="750" fill="hold" id="80"/>
                                        <p:tgtEl>
                                          <p:spTgt spid="32"/>
                                        </p:tgtEl>
                                        <p:attrNameLst>
                                          <p:attrName>ppt_x</p:attrName>
                                        </p:attrNameLst>
                                      </p:cBhvr>
                                      <p:tavLst>
                                        <p:tav tm="0">
                                          <p:val>
                                            <p:strVal val="1+#ppt_w/2"/>
                                          </p:val>
                                        </p:tav>
                                        <p:tav tm="100000">
                                          <p:val>
                                            <p:strVal val="#ppt_x"/>
                                          </p:val>
                                        </p:tav>
                                      </p:tavLst>
                                    </p:anim>
                                    <p:anim calcmode="lin" valueType="num">
                                      <p:cBhvr additive="base">
                                        <p:cTn dur="750" fill="hold" id="81"/>
                                        <p:tgtEl>
                                          <p:spTgt spid="32"/>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5450"/>
                            </p:stCondLst>
                            <p:childTnLst>
                              <p:par>
                                <p:cTn fill="hold" grpId="0" id="83" nodeType="afterEffect" presetClass="entr" presetID="47" presetSubtype="0">
                                  <p:stCondLst>
                                    <p:cond delay="0"/>
                                  </p:stCondLst>
                                  <p:childTnLst>
                                    <p:set>
                                      <p:cBhvr>
                                        <p:cTn dur="1" fill="hold" id="84">
                                          <p:stCondLst>
                                            <p:cond delay="0"/>
                                          </p:stCondLst>
                                        </p:cTn>
                                        <p:tgtEl>
                                          <p:spTgt spid="37"/>
                                        </p:tgtEl>
                                        <p:attrNameLst>
                                          <p:attrName>style.visibility</p:attrName>
                                        </p:attrNameLst>
                                      </p:cBhvr>
                                      <p:to>
                                        <p:strVal val="visible"/>
                                      </p:to>
                                    </p:set>
                                    <p:animEffect filter="fade" transition="in">
                                      <p:cBhvr>
                                        <p:cTn dur="1000" id="85"/>
                                        <p:tgtEl>
                                          <p:spTgt spid="37"/>
                                        </p:tgtEl>
                                      </p:cBhvr>
                                    </p:animEffect>
                                    <p:anim calcmode="lin" valueType="num">
                                      <p:cBhvr>
                                        <p:cTn dur="1000" fill="hold" id="86"/>
                                        <p:tgtEl>
                                          <p:spTgt spid="37"/>
                                        </p:tgtEl>
                                        <p:attrNameLst>
                                          <p:attrName>ppt_x</p:attrName>
                                        </p:attrNameLst>
                                      </p:cBhvr>
                                      <p:tavLst>
                                        <p:tav tm="0">
                                          <p:val>
                                            <p:strVal val="#ppt_x"/>
                                          </p:val>
                                        </p:tav>
                                        <p:tav tm="100000">
                                          <p:val>
                                            <p:strVal val="#ppt_x"/>
                                          </p:val>
                                        </p:tav>
                                      </p:tavLst>
                                    </p:anim>
                                    <p:anim calcmode="lin" valueType="num">
                                      <p:cBhvr>
                                        <p:cTn dur="1000" fill="hold" id="87"/>
                                        <p:tgtEl>
                                          <p:spTgt spid="37"/>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6450"/>
                            </p:stCondLst>
                            <p:childTnLst>
                              <p:par>
                                <p:cTn fill="hold" grpId="0" id="89" nodeType="afterEffect" presetClass="entr" presetID="42" presetSubtype="0">
                                  <p:stCondLst>
                                    <p:cond delay="0"/>
                                  </p:stCondLst>
                                  <p:childTnLst>
                                    <p:set>
                                      <p:cBhvr>
                                        <p:cTn dur="1" fill="hold" id="90">
                                          <p:stCondLst>
                                            <p:cond delay="0"/>
                                          </p:stCondLst>
                                        </p:cTn>
                                        <p:tgtEl>
                                          <p:spTgt spid="39"/>
                                        </p:tgtEl>
                                        <p:attrNameLst>
                                          <p:attrName>style.visibility</p:attrName>
                                        </p:attrNameLst>
                                      </p:cBhvr>
                                      <p:to>
                                        <p:strVal val="visible"/>
                                      </p:to>
                                    </p:set>
                                    <p:animEffect filter="fade" transition="in">
                                      <p:cBhvr>
                                        <p:cTn dur="1000" id="91"/>
                                        <p:tgtEl>
                                          <p:spTgt spid="39"/>
                                        </p:tgtEl>
                                      </p:cBhvr>
                                    </p:animEffect>
                                    <p:anim calcmode="lin" valueType="num">
                                      <p:cBhvr>
                                        <p:cTn dur="1000" fill="hold" id="92"/>
                                        <p:tgtEl>
                                          <p:spTgt spid="39"/>
                                        </p:tgtEl>
                                        <p:attrNameLst>
                                          <p:attrName>ppt_x</p:attrName>
                                        </p:attrNameLst>
                                      </p:cBhvr>
                                      <p:tavLst>
                                        <p:tav tm="0">
                                          <p:val>
                                            <p:strVal val="#ppt_x"/>
                                          </p:val>
                                        </p:tav>
                                        <p:tav tm="100000">
                                          <p:val>
                                            <p:strVal val="#ppt_x"/>
                                          </p:val>
                                        </p:tav>
                                      </p:tavLst>
                                    </p:anim>
                                    <p:anim calcmode="lin" valueType="num">
                                      <p:cBhvr>
                                        <p:cTn dur="1000" fill="hold" id="93"/>
                                        <p:tgtEl>
                                          <p:spTgt spid="39"/>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7450"/>
                            </p:stCondLst>
                            <p:childTnLst>
                              <p:par>
                                <p:cTn fill="hold" grpId="0" id="95" nodeType="afterEffect" presetClass="entr" presetID="47" presetSubtype="0">
                                  <p:stCondLst>
                                    <p:cond delay="0"/>
                                  </p:stCondLst>
                                  <p:childTnLst>
                                    <p:set>
                                      <p:cBhvr>
                                        <p:cTn dur="1" fill="hold" id="96">
                                          <p:stCondLst>
                                            <p:cond delay="0"/>
                                          </p:stCondLst>
                                        </p:cTn>
                                        <p:tgtEl>
                                          <p:spTgt spid="38"/>
                                        </p:tgtEl>
                                        <p:attrNameLst>
                                          <p:attrName>style.visibility</p:attrName>
                                        </p:attrNameLst>
                                      </p:cBhvr>
                                      <p:to>
                                        <p:strVal val="visible"/>
                                      </p:to>
                                    </p:set>
                                    <p:animEffect filter="fade" transition="in">
                                      <p:cBhvr>
                                        <p:cTn dur="1000" id="97"/>
                                        <p:tgtEl>
                                          <p:spTgt spid="38"/>
                                        </p:tgtEl>
                                      </p:cBhvr>
                                    </p:animEffect>
                                    <p:anim calcmode="lin" valueType="num">
                                      <p:cBhvr>
                                        <p:cTn dur="1000" fill="hold" id="98"/>
                                        <p:tgtEl>
                                          <p:spTgt spid="38"/>
                                        </p:tgtEl>
                                        <p:attrNameLst>
                                          <p:attrName>ppt_x</p:attrName>
                                        </p:attrNameLst>
                                      </p:cBhvr>
                                      <p:tavLst>
                                        <p:tav tm="0">
                                          <p:val>
                                            <p:strVal val="#ppt_x"/>
                                          </p:val>
                                        </p:tav>
                                        <p:tav tm="100000">
                                          <p:val>
                                            <p:strVal val="#ppt_x"/>
                                          </p:val>
                                        </p:tav>
                                      </p:tavLst>
                                    </p:anim>
                                    <p:anim calcmode="lin" valueType="num">
                                      <p:cBhvr>
                                        <p:cTn dur="1000" fill="hold" id="99"/>
                                        <p:tgtEl>
                                          <p:spTgt spid="38"/>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8450"/>
                            </p:stCondLst>
                            <p:childTnLst>
                              <p:par>
                                <p:cTn fill="hold" grpId="0" id="101" nodeType="afterEffect" presetClass="entr" presetID="42" presetSubtype="0">
                                  <p:stCondLst>
                                    <p:cond delay="0"/>
                                  </p:stCondLst>
                                  <p:childTnLst>
                                    <p:set>
                                      <p:cBhvr>
                                        <p:cTn dur="1" fill="hold" id="102">
                                          <p:stCondLst>
                                            <p:cond delay="0"/>
                                          </p:stCondLst>
                                        </p:cTn>
                                        <p:tgtEl>
                                          <p:spTgt spid="40"/>
                                        </p:tgtEl>
                                        <p:attrNameLst>
                                          <p:attrName>style.visibility</p:attrName>
                                        </p:attrNameLst>
                                      </p:cBhvr>
                                      <p:to>
                                        <p:strVal val="visible"/>
                                      </p:to>
                                    </p:set>
                                    <p:animEffect filter="fade" transition="in">
                                      <p:cBhvr>
                                        <p:cTn dur="1000" id="103"/>
                                        <p:tgtEl>
                                          <p:spTgt spid="40"/>
                                        </p:tgtEl>
                                      </p:cBhvr>
                                    </p:animEffect>
                                    <p:anim calcmode="lin" valueType="num">
                                      <p:cBhvr>
                                        <p:cTn dur="1000" fill="hold" id="104"/>
                                        <p:tgtEl>
                                          <p:spTgt spid="40"/>
                                        </p:tgtEl>
                                        <p:attrNameLst>
                                          <p:attrName>ppt_x</p:attrName>
                                        </p:attrNameLst>
                                      </p:cBhvr>
                                      <p:tavLst>
                                        <p:tav tm="0">
                                          <p:val>
                                            <p:strVal val="#ppt_x"/>
                                          </p:val>
                                        </p:tav>
                                        <p:tav tm="100000">
                                          <p:val>
                                            <p:strVal val="#ppt_x"/>
                                          </p:val>
                                        </p:tav>
                                      </p:tavLst>
                                    </p:anim>
                                    <p:anim calcmode="lin" valueType="num">
                                      <p:cBhvr>
                                        <p:cTn dur="1000" fill="hold" id="105"/>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90509551-9C20-4A3B-88EC-DFA8A56E2654}"/>
              </a:ext>
            </a:extLst>
          </p:cNvPr>
          <p:cNvGrpSpPr/>
          <p:nvPr/>
        </p:nvGrpSpPr>
        <p:grpSpPr>
          <a:xfrm>
            <a:off x="450169" y="262418"/>
            <a:ext cx="717453" cy="848929"/>
            <a:chOff x="450169" y="262418"/>
            <a:chExt cx="717453" cy="848929"/>
          </a:xfrm>
        </p:grpSpPr>
        <p:sp>
          <p:nvSpPr>
            <p:cNvPr id="5" name="平行四边形 4">
              <a:extLst>
                <a:ext uri="{FF2B5EF4-FFF2-40B4-BE49-F238E27FC236}">
                  <a16:creationId xmlns:a16="http://schemas.microsoft.com/office/drawing/2014/main" id="{B8C44F47-C739-4E0A-8C5D-75E06A32893B}"/>
                </a:ext>
              </a:extLst>
            </p:cNvPr>
            <p:cNvSpPr/>
            <p:nvPr/>
          </p:nvSpPr>
          <p:spPr>
            <a:xfrm rot="16200000">
              <a:off x="352415" y="436820"/>
              <a:ext cx="772281" cy="576774"/>
            </a:xfrm>
            <a:prstGeom prst="parallelogram">
              <a:avLst>
                <a:gd fmla="val 3750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0E96855-14A4-4937-9284-D697688910FF}"/>
                </a:ext>
              </a:extLst>
            </p:cNvPr>
            <p:cNvSpPr/>
            <p:nvPr/>
          </p:nvSpPr>
          <p:spPr>
            <a:xfrm rot="16200000">
              <a:off x="493094" y="360172"/>
              <a:ext cx="772281" cy="576774"/>
            </a:xfrm>
            <a:prstGeom prst="parallelogram">
              <a:avLst>
                <a:gd fmla="val 37500" name="adj"/>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Rectangle 2">
            <a:extLst>
              <a:ext uri="{FF2B5EF4-FFF2-40B4-BE49-F238E27FC236}">
                <a16:creationId xmlns:a16="http://schemas.microsoft.com/office/drawing/2014/main" id="{DC1499D6-2866-46CB-BCD7-70F6F192E50B}"/>
              </a:ext>
            </a:extLst>
          </p:cNvPr>
          <p:cNvSpPr txBox="1">
            <a:spLocks noChangeArrowheads="1"/>
          </p:cNvSpPr>
          <p:nvPr/>
        </p:nvSpPr>
        <p:spPr>
          <a:xfrm>
            <a:off x="1447558" y="262418"/>
            <a:ext cx="2364787" cy="1066800"/>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rgbClr val="333F50"/>
                </a:solidFill>
                <a:latin charset="-122" panose="020b0a00000000000000" pitchFamily="34" typeface="思源黑体 CN Heavy"/>
                <a:ea charset="-122" panose="020b0a00000000000000" pitchFamily="34" typeface="思源黑体 CN Heavy"/>
                <a:cs typeface="+mn-ea"/>
                <a:sym typeface="+mn-lt"/>
              </a:rPr>
              <a:t>企业预算</a:t>
            </a:r>
          </a:p>
        </p:txBody>
      </p:sp>
      <p:grpSp>
        <p:nvGrpSpPr>
          <p:cNvPr id="9" name="组合 8">
            <a:extLst>
              <a:ext uri="{FF2B5EF4-FFF2-40B4-BE49-F238E27FC236}">
                <a16:creationId xmlns:a16="http://schemas.microsoft.com/office/drawing/2014/main" id="{7BD87294-B71E-4E53-9124-AB9D71047678}"/>
              </a:ext>
            </a:extLst>
          </p:cNvPr>
          <p:cNvGrpSpPr/>
          <p:nvPr/>
        </p:nvGrpSpPr>
        <p:grpSpPr>
          <a:xfrm>
            <a:off x="1204134" y="4284250"/>
            <a:ext cx="4760912" cy="404710"/>
            <a:chOff x="6096000" y="3201037"/>
            <a:chExt cx="4760912" cy="404710"/>
          </a:xfrm>
          <a:solidFill>
            <a:srgbClr val="FF6600"/>
          </a:solidFill>
        </p:grpSpPr>
        <p:sp>
          <p:nvSpPr>
            <p:cNvPr id="10" name="矩形 9">
              <a:extLst>
                <a:ext uri="{FF2B5EF4-FFF2-40B4-BE49-F238E27FC236}">
                  <a16:creationId xmlns:a16="http://schemas.microsoft.com/office/drawing/2014/main" id="{B9AD45AA-45D5-4069-9641-31036A10C95E}"/>
                </a:ext>
              </a:extLst>
            </p:cNvPr>
            <p:cNvSpPr/>
            <p:nvPr/>
          </p:nvSpPr>
          <p:spPr>
            <a:xfrm>
              <a:off x="6096000" y="3201037"/>
              <a:ext cx="4760912" cy="400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cs typeface="+mn-ea"/>
                <a:sym typeface="+mn-lt"/>
              </a:endParaRPr>
            </a:p>
          </p:txBody>
        </p:sp>
        <p:sp>
          <p:nvSpPr>
            <p:cNvPr id="11" name="文本框 10">
              <a:extLst>
                <a:ext uri="{FF2B5EF4-FFF2-40B4-BE49-F238E27FC236}">
                  <a16:creationId xmlns:a16="http://schemas.microsoft.com/office/drawing/2014/main" id="{ED84ECA8-9DB5-4CAC-B322-78EE6E7AB29A}"/>
                </a:ext>
              </a:extLst>
            </p:cNvPr>
            <p:cNvSpPr txBox="1"/>
            <p:nvPr/>
          </p:nvSpPr>
          <p:spPr>
            <a:xfrm>
              <a:off x="6096000" y="3205638"/>
              <a:ext cx="3597130" cy="396240"/>
            </a:xfrm>
            <a:prstGeom prst="rect">
              <a:avLst/>
            </a:prstGeom>
            <a:grpFill/>
          </p:spPr>
          <p:txBody>
            <a:bodyPr wrap="square">
              <a:spAutoFit/>
            </a:bodyPr>
            <a:lstStyle/>
            <a:p>
              <a:r>
                <a:rPr altLang="ru-RU" b="1" lang="zh-CN" sz="2000">
                  <a:solidFill>
                    <a:schemeClr val="bg1"/>
                  </a:solidFill>
                  <a:cs typeface="+mn-ea"/>
                  <a:sym typeface="+mn-lt"/>
                </a:rPr>
                <a:t>分部预算包括哪些</a:t>
              </a:r>
            </a:p>
          </p:txBody>
        </p:sp>
      </p:grpSp>
      <p:sp>
        <p:nvSpPr>
          <p:cNvPr id="12" name="文本框 11">
            <a:extLst>
              <a:ext uri="{FF2B5EF4-FFF2-40B4-BE49-F238E27FC236}">
                <a16:creationId xmlns:a16="http://schemas.microsoft.com/office/drawing/2014/main" id="{E3C38C84-46B9-47F7-923B-EB81E7E5227D}"/>
              </a:ext>
            </a:extLst>
          </p:cNvPr>
          <p:cNvSpPr txBox="1"/>
          <p:nvPr/>
        </p:nvSpPr>
        <p:spPr>
          <a:xfrm>
            <a:off x="1240646" y="4936844"/>
            <a:ext cx="2812473" cy="914400"/>
          </a:xfrm>
          <a:prstGeom prst="rect">
            <a:avLst/>
          </a:prstGeom>
          <a:noFill/>
        </p:spPr>
        <p:txBody>
          <a:bodyPr wrap="square">
            <a:spAutoFit/>
          </a:bodyPr>
          <a:lstStyle/>
          <a:p>
            <a:pPr>
              <a:lnSpc>
                <a:spcPct val="150000"/>
              </a:lnSpc>
            </a:pPr>
            <a:r>
              <a:rPr altLang="ru-RU" lang="zh-CN">
                <a:cs typeface="+mn-ea"/>
                <a:sym typeface="+mn-lt"/>
              </a:rPr>
              <a:t>费用预算</a:t>
            </a:r>
          </a:p>
          <a:p>
            <a:pPr>
              <a:lnSpc>
                <a:spcPct val="150000"/>
              </a:lnSpc>
            </a:pPr>
            <a:r>
              <a:rPr altLang="ru-RU" lang="zh-CN">
                <a:cs typeface="+mn-ea"/>
                <a:sym typeface="+mn-lt"/>
              </a:rPr>
              <a:t>资产预算</a:t>
            </a:r>
          </a:p>
        </p:txBody>
      </p:sp>
      <p:grpSp>
        <p:nvGrpSpPr>
          <p:cNvPr id="13" name="组合 12">
            <a:extLst>
              <a:ext uri="{FF2B5EF4-FFF2-40B4-BE49-F238E27FC236}">
                <a16:creationId xmlns:a16="http://schemas.microsoft.com/office/drawing/2014/main" id="{F8522CC2-2197-4358-9DB2-0712376EA7C0}"/>
              </a:ext>
            </a:extLst>
          </p:cNvPr>
          <p:cNvGrpSpPr/>
          <p:nvPr/>
        </p:nvGrpSpPr>
        <p:grpSpPr>
          <a:xfrm>
            <a:off x="1167622" y="2298186"/>
            <a:ext cx="4760912" cy="404710"/>
            <a:chOff x="6059488" y="1482259"/>
            <a:chExt cx="4760912" cy="404710"/>
          </a:xfrm>
          <a:solidFill>
            <a:srgbClr val="333F50"/>
          </a:solidFill>
        </p:grpSpPr>
        <p:sp>
          <p:nvSpPr>
            <p:cNvPr id="14" name="矩形 13">
              <a:extLst>
                <a:ext uri="{FF2B5EF4-FFF2-40B4-BE49-F238E27FC236}">
                  <a16:creationId xmlns:a16="http://schemas.microsoft.com/office/drawing/2014/main" id="{BE108F6F-09C0-4948-8AF7-68BFF0E25A18}"/>
                </a:ext>
              </a:extLst>
            </p:cNvPr>
            <p:cNvSpPr/>
            <p:nvPr/>
          </p:nvSpPr>
          <p:spPr>
            <a:xfrm>
              <a:off x="6059488" y="1482259"/>
              <a:ext cx="4760912" cy="400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cs typeface="+mn-ea"/>
                <a:sym typeface="+mn-lt"/>
              </a:endParaRPr>
            </a:p>
          </p:txBody>
        </p:sp>
        <p:sp>
          <p:nvSpPr>
            <p:cNvPr id="15" name="文本框 14">
              <a:extLst>
                <a:ext uri="{FF2B5EF4-FFF2-40B4-BE49-F238E27FC236}">
                  <a16:creationId xmlns:a16="http://schemas.microsoft.com/office/drawing/2014/main" id="{31193195-2737-4C83-80BC-6530B7C1BDB9}"/>
                </a:ext>
              </a:extLst>
            </p:cNvPr>
            <p:cNvSpPr txBox="1"/>
            <p:nvPr/>
          </p:nvSpPr>
          <p:spPr>
            <a:xfrm>
              <a:off x="6059488" y="1486859"/>
              <a:ext cx="3597130" cy="396240"/>
            </a:xfrm>
            <a:prstGeom prst="rect">
              <a:avLst/>
            </a:prstGeom>
            <a:grpFill/>
          </p:spPr>
          <p:txBody>
            <a:bodyPr wrap="square">
              <a:spAutoFit/>
            </a:bodyPr>
            <a:lstStyle/>
            <a:p>
              <a:r>
                <a:rPr altLang="en-US" b="1" lang="zh-CN" sz="2000">
                  <a:solidFill>
                    <a:schemeClr val="bg1"/>
                  </a:solidFill>
                  <a:cs typeface="+mn-ea"/>
                  <a:sym typeface="+mn-lt"/>
                </a:rPr>
                <a:t>资本预算包括哪些</a:t>
              </a:r>
            </a:p>
          </p:txBody>
        </p:sp>
      </p:grpSp>
      <p:sp>
        <p:nvSpPr>
          <p:cNvPr id="16" name="文本框 15">
            <a:extLst>
              <a:ext uri="{FF2B5EF4-FFF2-40B4-BE49-F238E27FC236}">
                <a16:creationId xmlns:a16="http://schemas.microsoft.com/office/drawing/2014/main" id="{F4F0662F-2BF1-49F4-B93F-9C84823382A9}"/>
              </a:ext>
            </a:extLst>
          </p:cNvPr>
          <p:cNvSpPr txBox="1"/>
          <p:nvPr/>
        </p:nvSpPr>
        <p:spPr>
          <a:xfrm>
            <a:off x="1240646" y="2920019"/>
            <a:ext cx="2812473" cy="914400"/>
          </a:xfrm>
          <a:prstGeom prst="rect">
            <a:avLst/>
          </a:prstGeom>
          <a:noFill/>
        </p:spPr>
        <p:txBody>
          <a:bodyPr wrap="square">
            <a:spAutoFit/>
          </a:bodyPr>
          <a:lstStyle/>
          <a:p>
            <a:pPr>
              <a:lnSpc>
                <a:spcPct val="150000"/>
              </a:lnSpc>
            </a:pPr>
            <a:r>
              <a:rPr altLang="ru-RU" lang="zh-CN">
                <a:cs typeface="+mn-ea"/>
                <a:sym typeface="+mn-lt"/>
              </a:rPr>
              <a:t>资产预算</a:t>
            </a:r>
          </a:p>
          <a:p>
            <a:pPr>
              <a:lnSpc>
                <a:spcPct val="150000"/>
              </a:lnSpc>
            </a:pPr>
            <a:r>
              <a:rPr altLang="ru-RU" lang="zh-CN">
                <a:cs typeface="+mn-ea"/>
                <a:sym typeface="+mn-lt"/>
              </a:rPr>
              <a:t>外部投资预算</a:t>
            </a:r>
          </a:p>
        </p:txBody>
      </p:sp>
      <p:pic>
        <p:nvPicPr>
          <p:cNvPr id="3" name="图片 2">
            <a:extLst>
              <a:ext uri="{FF2B5EF4-FFF2-40B4-BE49-F238E27FC236}">
                <a16:creationId xmlns:a16="http://schemas.microsoft.com/office/drawing/2014/main" id="{4BBB757C-B2A7-46B1-AF8B-7DDF965A7AF0}"/>
              </a:ext>
            </a:extLst>
          </p:cNvPr>
          <p:cNvPicPr>
            <a:picLocks noChangeAspect="1"/>
          </p:cNvPicPr>
          <p:nvPr/>
        </p:nvPicPr>
        <p:blipFill>
          <a:blip r:embed="rId2">
            <a:extLst>
              <a:ext uri="{28A0092B-C50C-407E-A947-70E740481C1C}">
                <a14:useLocalDpi val="0"/>
              </a:ext>
            </a:extLst>
          </a:blip>
          <a:stretch>
            <a:fillRect/>
          </a:stretch>
        </p:blipFill>
        <p:spPr>
          <a:xfrm>
            <a:off x="6682302" y="2300462"/>
            <a:ext cx="4584690" cy="3056842"/>
          </a:xfrm>
          <a:prstGeom prst="rect">
            <a:avLst/>
          </a:prstGeom>
        </p:spPr>
      </p:pic>
    </p:spTree>
    <p:extLst>
      <p:ext uri="{BB962C8B-B14F-4D97-AF65-F5344CB8AC3E}">
        <p14:creationId val="2195026278"/>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13"/>
                                        </p:tgtEl>
                                        <p:attrNameLst>
                                          <p:attrName>style.visibility</p:attrName>
                                        </p:attrNameLst>
                                      </p:cBhvr>
                                      <p:to>
                                        <p:strVal val="visible"/>
                                      </p:to>
                                    </p:set>
                                    <p:animEffect filter="wipe(left)" transition="in">
                                      <p:cBhvr>
                                        <p:cTn dur="500" id="14"/>
                                        <p:tgtEl>
                                          <p:spTgt spid="13"/>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600" id="18"/>
                                        <p:tgtEl>
                                          <p:spTgt spid="16"/>
                                        </p:tgtEl>
                                      </p:cBhvr>
                                    </p:animEffect>
                                    <p:anim calcmode="lin" valueType="num">
                                      <p:cBhvr>
                                        <p:cTn dur="600" fill="hold" id="19"/>
                                        <p:tgtEl>
                                          <p:spTgt spid="16"/>
                                        </p:tgtEl>
                                        <p:attrNameLst>
                                          <p:attrName>ppt_x</p:attrName>
                                        </p:attrNameLst>
                                      </p:cBhvr>
                                      <p:tavLst>
                                        <p:tav tm="0">
                                          <p:val>
                                            <p:strVal val="#ppt_x"/>
                                          </p:val>
                                        </p:tav>
                                        <p:tav tm="100000">
                                          <p:val>
                                            <p:strVal val="#ppt_x"/>
                                          </p:val>
                                        </p:tav>
                                      </p:tavLst>
                                    </p:anim>
                                    <p:anim calcmode="lin" valueType="num">
                                      <p:cBhvr>
                                        <p:cTn dur="600" fill="hold" id="20"/>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500"/>
                            </p:stCondLst>
                            <p:childTnLst>
                              <p:par>
                                <p:cTn fill="hold" grpId="0" id="27" nodeType="afterEffect" presetClass="entr" presetID="42"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600" id="29"/>
                                        <p:tgtEl>
                                          <p:spTgt spid="12"/>
                                        </p:tgtEl>
                                      </p:cBhvr>
                                    </p:animEffect>
                                    <p:anim calcmode="lin" valueType="num">
                                      <p:cBhvr>
                                        <p:cTn dur="600" fill="hold" id="30"/>
                                        <p:tgtEl>
                                          <p:spTgt spid="12"/>
                                        </p:tgtEl>
                                        <p:attrNameLst>
                                          <p:attrName>ppt_x</p:attrName>
                                        </p:attrNameLst>
                                      </p:cBhvr>
                                      <p:tavLst>
                                        <p:tav tm="0">
                                          <p:val>
                                            <p:strVal val="#ppt_x"/>
                                          </p:val>
                                        </p:tav>
                                        <p:tav tm="100000">
                                          <p:val>
                                            <p:strVal val="#ppt_x"/>
                                          </p:val>
                                        </p:tav>
                                      </p:tavLst>
                                    </p:anim>
                                    <p:anim calcmode="lin" valueType="num">
                                      <p:cBhvr>
                                        <p:cTn dur="600" fill="hold" id="31"/>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10"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500" id="3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16"/>
    </p:bldLst>
  </p:timing>
</p:sld>
</file>

<file path=ppt/tags/tag1.xml><?xml version="1.0" encoding="utf-8"?>
<p:tagLst xmlns:p="http://schemas.openxmlformats.org/presentationml/2006/main">
  <p:tag name="MH" val="20151104112100"/>
  <p:tag name="MH_LIBRARY" val="GRAPHIC"/>
  <p:tag name="MH_ORDER" val="1"/>
  <p:tag name="MH_TYPE" val="Text"/>
</p:tagLst>
</file>

<file path=ppt/tags/tag2.xml><?xml version="1.0" encoding="utf-8"?>
<p:tagLst xmlns:p="http://schemas.openxmlformats.org/presentationml/2006/main">
  <p:tag name="MH" val="20151104112100"/>
  <p:tag name="MH_LIBRARY" val="GRAPHIC"/>
  <p:tag name="MH_ORDER" val="1"/>
  <p:tag name="MH_TYPE" val="Text"/>
</p:tagLst>
</file>

<file path=ppt/tags/tag3.xml><?xml version="1.0" encoding="utf-8"?>
<p:tagLst xmlns:p="http://schemas.openxmlformats.org/presentationml/2006/main">
  <p:tag name="MH" val="20151104112100"/>
  <p:tag name="MH_LIBRARY" val="GRAPHIC"/>
  <p:tag name="MH_ORDER" val="1"/>
  <p:tag name="MH_TYPE" val="Text"/>
</p:tagLst>
</file>

<file path=ppt/tags/tag4.xml><?xml version="1.0" encoding="utf-8"?>
<p:tagLst xmlns:p="http://schemas.openxmlformats.org/presentationml/2006/main">
  <p:tag name="MH" val="20151104112100"/>
  <p:tag name="MH_LIBRARY" val="GRAPHIC"/>
  <p:tag name="MH_ORDER" val="1"/>
  <p:tag name="MH_TYPE" val="Text"/>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276</Paragraphs>
  <Slides>33</Slides>
  <Notes>0</Notes>
  <TotalTime>632</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33</vt:i4>
      </vt:variant>
    </vt:vector>
  </HeadingPairs>
  <TitlesOfParts>
    <vt:vector baseType="lpstr" size="48">
      <vt:lpstr>Arial</vt:lpstr>
      <vt:lpstr>等线 Light</vt:lpstr>
      <vt:lpstr>等线</vt:lpstr>
      <vt:lpstr>Calibri Light</vt:lpstr>
      <vt:lpstr>Calibri</vt:lpstr>
      <vt:lpstr>思源黑体 CN Heavy</vt:lpstr>
      <vt:lpstr>Roboto Bold</vt:lpstr>
      <vt:lpstr>字体视界-一风尚黑体</vt:lpstr>
      <vt:lpstr>胡晓波男神体</vt:lpstr>
      <vt:lpstr>微软雅黑</vt:lpstr>
      <vt:lpstr>MS PGothic</vt:lpstr>
      <vt:lpstr>仿宋_GB2312</vt:lpstr>
      <vt:lpstr>宋体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2019-06-11T09:29:00Z</dcterms:created>
  <cp:lastModifiedBy>kan</cp:lastModifiedBy>
  <dcterms:modified xsi:type="dcterms:W3CDTF">2021-08-20T10:55:17Z</dcterms:modified>
  <cp:revision>395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2052-11.1.0.9828</vt:lpwstr>
  </property>
</Properties>
</file>