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3" r:id="rId1"/>
    <p:sldMasterId id="2147483721" r:id="rId2"/>
  </p:sldMasterIdLst>
  <p:notesMasterIdLst>
    <p:notesMasterId r:id="rId3"/>
  </p:notesMasterIdLst>
  <p:sldIdLst>
    <p:sldId id="435" r:id="rId4"/>
    <p:sldId id="456" r:id="rId5"/>
    <p:sldId id="45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6" r:id="rId14"/>
    <p:sldId id="458" r:id="rId15"/>
    <p:sldId id="459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60" r:id="rId24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666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128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4098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782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739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612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514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7323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5494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145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516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9595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0120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514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954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611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170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280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80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00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323468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val="895964012"/>
      </p:ext>
    </p:extLst>
  </p:cSld>
  <p:clrMapOvr>
    <a:masterClrMapping/>
  </p:clrMapOvr>
  <mc:AlternateContent>
    <mc:Choice Requires="p15">
      <p:transition spd="slow" advTm="4000" p14:dur="1250">
        <p15:prstTrans prst="peelOff"/>
      </p:transition>
    </mc:Choice>
    <mc:Fallback>
      <p:transition spd="slow" advTm="4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370888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826109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22007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122418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492067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107334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527624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val="1690664281"/>
      </p:ext>
    </p:extLst>
  </p:cSld>
  <p:clrMapOvr>
    <a:masterClrMapping/>
  </p:clrMapOvr>
  <mc:AlternateContent>
    <mc:Choice Requires="p15">
      <p:transition spd="slow" advTm="4000" p14:dur="1250">
        <p15:prstTrans prst="peelOff"/>
      </p:transition>
    </mc:Choice>
    <mc:Fallback>
      <p:transition spd="slow" advTm="4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val="106330655"/>
      </p:ext>
    </p:extLst>
  </p:cSld>
  <p:clrMapOvr>
    <a:masterClrMapping/>
  </p:clrMapOvr>
  <mc:AlternateContent>
    <mc:Choice Requires="p15">
      <p:transition spd="slow" advTm="4000" p14:dur="1250">
        <p15:prstTrans prst="peelOff"/>
      </p:transition>
    </mc:Choice>
    <mc:Fallback>
      <p:transition spd="slow" advTm="4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7301025"/>
      </p:ext>
    </p:extLst>
  </p:cSld>
  <p:clrMapOvr>
    <a:masterClrMapping/>
  </p:clrMapOvr>
  <mc:AlternateContent>
    <mc:Choice Requires="p15">
      <p:transition spd="slow" advTm="4000" p14:dur="1250">
        <p15:prstTrans prst="peelOff"/>
      </p:transition>
    </mc:Choice>
    <mc:Fallback>
      <p:transition spd="slow" advTm="4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9768833"/>
      </p:ext>
    </p:extLst>
  </p:cSld>
  <p:clrMapOvr>
    <a:masterClrMapping/>
  </p:clrMapOvr>
  <mc:AlternateContent>
    <mc:Choice Requires="p15">
      <p:transition spd="slow" advTm="4000" p14:dur="1250">
        <p15:prstTrans prst="peelOff"/>
      </p:transition>
    </mc:Choice>
    <mc:Fallback>
      <p:transition spd="slow" advTm="4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20670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992183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65424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398386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720" r:id="rId3"/>
    <p:sldLayoutId id="2147483718" r:id="rId4"/>
    <p:sldLayoutId id="2147483719" r:id="rId5"/>
  </p:sldLayoutIdLst>
  <mc:AlternateContent>
    <mc:Choice Requires="p15">
      <p:transition spd="slow" advTm="4000" p14:dur="1250">
        <p15:prstTrans prst="peelOff"/>
      </p:transition>
    </mc:Choice>
    <mc:Fallback>
      <p:transition spd="slow" advTm="4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52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7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3.jpeg" Type="http://schemas.openxmlformats.org/officeDocument/2006/relationships/image"/><Relationship Id="rId4" Target="../media/image24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png" Type="http://schemas.openxmlformats.org/officeDocument/2006/relationships/image"/><Relationship Id="rId4" Target="../media/image14.png" Type="http://schemas.openxmlformats.org/officeDocument/2006/relationships/image"/><Relationship Id="rId5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gdLst>
              <a:gd fmla="*/ 0 w 6445385" name="connsiteX0"/>
              <a:gd fmla="*/ 5143499 h 5143499" name="connsiteY0"/>
              <a:gd fmla="*/ 0 w 6445385" name="connsiteX1"/>
              <a:gd fmla="*/ 0 h 5143499" name="connsiteY1"/>
              <a:gd fmla="*/ 2913061 w 6445385" name="connsiteX2"/>
              <a:gd fmla="*/ 1602768 h 5143499" name="connsiteY2"/>
              <a:gd fmla="*/ 4546652 w 6445385" name="connsiteX3"/>
              <a:gd fmla="*/ 4222678 h 5143499" name="connsiteY3"/>
              <a:gd fmla="*/ 6445385 w 6445385" name="connsiteX4"/>
              <a:gd fmla="*/ 5143499 h 5143499" name="connsiteY4"/>
              <a:gd fmla="*/ 0 w 6445385" name="connsiteX5"/>
              <a:gd fmla="*/ 5143499 h 514349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143499" w="6445385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3867150"/>
            <a:ext cx="1307241" cy="11619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285374" y="946720"/>
            <a:ext cx="4782425" cy="3639282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F8DFBB5F-4FE1-4364-91A9-D5DF6B3747C0}"/>
              </a:ext>
            </a:extLst>
          </p:cNvPr>
          <p:cNvSpPr txBox="1"/>
          <p:nvPr/>
        </p:nvSpPr>
        <p:spPr>
          <a:xfrm>
            <a:off x="762000" y="2333464"/>
            <a:ext cx="467201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900" sz="2600"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拒绝校园欺凌主题班会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6466" y="746460"/>
            <a:ext cx="5027868" cy="174908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38200" y="2862283"/>
            <a:ext cx="3349721" cy="640643"/>
            <a:chOff x="765080" y="3192986"/>
            <a:chExt cx="3349721" cy="640643"/>
          </a:xfrm>
        </p:grpSpPr>
        <p:grpSp>
          <p:nvGrpSpPr>
            <p:cNvPr id="9" name="组合 8"/>
            <p:cNvGrpSpPr/>
            <p:nvPr/>
          </p:nvGrpSpPr>
          <p:grpSpPr>
            <a:xfrm>
              <a:off x="765080" y="3192986"/>
              <a:ext cx="3185828" cy="371584"/>
              <a:chOff x="765080" y="3192986"/>
              <a:chExt cx="3185828" cy="37158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765080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234121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703162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172203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641244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110285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79324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33A15A9-8D2A-46A7-B5EC-0D6D05749496}"/>
                </a:ext>
              </a:extLst>
            </p:cNvPr>
            <p:cNvSpPr/>
            <p:nvPr/>
          </p:nvSpPr>
          <p:spPr>
            <a:xfrm>
              <a:off x="765081" y="3193549"/>
              <a:ext cx="33497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lang="zh-CN" smtClean="0" spc="225">
                  <a:solidFill>
                    <a:schemeClr val="bg1"/>
                  </a:solidFill>
                  <a:latin charset="-122" panose="040f0500000000000000" pitchFamily="82" typeface="华康少女文字W5(P)"/>
                  <a:ea charset="-122" panose="040f0500000000000000" pitchFamily="82" typeface="华康少女文字W5(P)"/>
                </a:rPr>
                <a:t>学  会  对  欺  凌  说  不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801513" y="3240939"/>
            <a:ext cx="3259455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/>
              <a:t>reject bullying class meeting on campus reject bullying </a:t>
            </a:r>
          </a:p>
          <a:p>
            <a:pPr>
              <a:lnSpc>
                <a:spcPct val="130000"/>
              </a:lnSpc>
            </a:pPr>
            <a:r>
              <a:rPr altLang="en-US" lang="zh-CN" smtClean="0" sz="1000"/>
              <a:t>class meeting on campus reject bullying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A9494AE-9D6E-45E4-8063-25C14F35B9FB}"/>
              </a:ext>
            </a:extLst>
          </p:cNvPr>
          <p:cNvSpPr txBox="1"/>
          <p:nvPr/>
        </p:nvSpPr>
        <p:spPr>
          <a:xfrm>
            <a:off x="786700" y="3712543"/>
            <a:ext cx="3237328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350"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宣讲人：优页PPT   时间：202X.XX</a:t>
            </a:r>
          </a:p>
        </p:txBody>
      </p:sp>
    </p:spTree>
    <p:extLst>
      <p:ext uri="{BB962C8B-B14F-4D97-AF65-F5344CB8AC3E}">
        <p14:creationId val="4180696642"/>
      </p:ext>
    </p:extLst>
  </p:cSld>
  <p:clrMapOvr>
    <a:masterClrMapping/>
  </p:clrMapOvr>
  <mc:AlternateContent>
    <mc:Choice Requires="p14">
      <p:transition advTm="6000" p14:dur="0"/>
    </mc:Choice>
    <mc:Fallback>
      <p:transition advTm="6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58"/>
      <p:bldP grpId="0" spid="11"/>
      <p:bldP grpId="0" spid="3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E6D2E64-8B44-4A68-88DD-A78C214F0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1219200" y="903757"/>
            <a:ext cx="3750041" cy="375004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B07743-DCED-4B5B-A5CA-F5AB2022D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0600" y="2419350"/>
            <a:ext cx="2626551" cy="199872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06497E9-8353-4E01-ABDA-B69F92C7E86A}"/>
              </a:ext>
            </a:extLst>
          </p:cNvPr>
          <p:cNvGrpSpPr/>
          <p:nvPr/>
        </p:nvGrpSpPr>
        <p:grpSpPr>
          <a:xfrm>
            <a:off x="4438521" y="1460121"/>
            <a:ext cx="3033546" cy="1318657"/>
            <a:chOff x="1156948" y="2517991"/>
            <a:chExt cx="3572163" cy="175820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9ACEE78-8D2A-4818-9DD8-5433827C2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88889" l="1639" r="100000" t="9804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224185" y="2517991"/>
              <a:ext cx="3504926" cy="1758209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7FDEF35-4A1A-4AC6-B6D4-18EF91230602}"/>
                </a:ext>
              </a:extLst>
            </p:cNvPr>
            <p:cNvSpPr/>
            <p:nvPr/>
          </p:nvSpPr>
          <p:spPr>
            <a:xfrm>
              <a:off x="1156948" y="2580945"/>
              <a:ext cx="3572163" cy="103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b="1" lang="zh-CN" sz="3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故意欺负同学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3915517419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A824F8-B777-4524-AB0A-716EA111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00327" y="1047750"/>
            <a:ext cx="3771673" cy="3771673"/>
          </a:xfrm>
          <a:prstGeom prst="rect">
            <a:avLst/>
          </a:prstGeom>
        </p:spPr>
      </p:pic>
      <p:sp>
        <p:nvSpPr>
          <p:cNvPr id="14" name="矩形 1">
            <a:extLst>
              <a:ext uri="{FF2B5EF4-FFF2-40B4-BE49-F238E27FC236}">
                <a16:creationId xmlns:a16="http://schemas.microsoft.com/office/drawing/2014/main" id="{19CFE01F-C475-46CC-8B9A-D39BC5B88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79424"/>
            <a:ext cx="3705101" cy="3383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他们凭借身体或人数众多的优势殴打同学、辱骂、戏弄、讽刺、孤立同学，甚至敲诈勒索、抢夺同学物品等，给身边人带来极大的身心伤害。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604175714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1422689" y="1354289"/>
            <a:ext cx="6310992" cy="2990843"/>
          </a:xfrm>
          <a:custGeom>
            <a:gdLst>
              <a:gd fmla="*/ 44073 w 6996296" name="connsiteX0"/>
              <a:gd fmla="*/ 505294 h 3444247" name="connsiteY0"/>
              <a:gd fmla="*/ 138296 w 6996296" name="connsiteX1"/>
              <a:gd fmla="*/ 2384374 h 3444247" name="connsiteY1"/>
              <a:gd fmla="*/ 159078 w 6996296" name="connsiteX2"/>
              <a:gd fmla="*/ 2675320 h 3444247" name="connsiteY2"/>
              <a:gd fmla="*/ 200642 w 6996296" name="connsiteX3"/>
              <a:gd fmla="*/ 3049392 h 3444247" name="connsiteY3"/>
              <a:gd fmla="*/ 221424 w 6996296" name="connsiteX4"/>
              <a:gd fmla="*/ 3111738 h 3444247" name="connsiteY4"/>
              <a:gd fmla="*/ 262987 w 6996296" name="connsiteX5"/>
              <a:gd fmla="*/ 3319556 h 3444247" name="connsiteY5"/>
              <a:gd fmla="*/ 1405987 w 6996296" name="connsiteX6"/>
              <a:gd fmla="*/ 3340338 h 3444247" name="connsiteY6"/>
              <a:gd fmla="*/ 1426769 w 6996296" name="connsiteX7"/>
              <a:gd fmla="*/ 3402683 h 3444247" name="connsiteY7"/>
              <a:gd fmla="*/ 2382733 w 6996296" name="connsiteX8"/>
              <a:gd fmla="*/ 3444247 h 3444247" name="connsiteY8"/>
              <a:gd fmla="*/ 3089315 w 6996296" name="connsiteX9"/>
              <a:gd fmla="*/ 3402683 h 3444247" name="connsiteY9"/>
              <a:gd fmla="*/ 3172442 w 6996296" name="connsiteX10"/>
              <a:gd fmla="*/ 3381902 h 3444247" name="connsiteY10"/>
              <a:gd fmla="*/ 4003715 w 6996296" name="connsiteX11"/>
              <a:gd fmla="*/ 3402683 h 3444247" name="connsiteY11"/>
              <a:gd fmla="*/ 4315442 w 6996296" name="connsiteX12"/>
              <a:gd fmla="*/ 3361120 h 3444247" name="connsiteY12"/>
              <a:gd fmla="*/ 4440133 w 6996296" name="connsiteX13"/>
              <a:gd fmla="*/ 3319556 h 3444247" name="connsiteY13"/>
              <a:gd fmla="*/ 5167496 w 6996296" name="connsiteX14"/>
              <a:gd fmla="*/ 3361120 h 3444247" name="connsiteY14"/>
              <a:gd fmla="*/ 5437660 w 6996296" name="connsiteX15"/>
              <a:gd fmla="*/ 3340338 h 3444247" name="connsiteY15"/>
              <a:gd fmla="*/ 5520787 w 6996296" name="connsiteX16"/>
              <a:gd fmla="*/ 3298774 h 3444247" name="connsiteY16"/>
              <a:gd fmla="*/ 5583133 w 6996296" name="connsiteX17"/>
              <a:gd fmla="*/ 3277992 h 3444247" name="connsiteY17"/>
              <a:gd fmla="*/ 5707824 w 6996296" name="connsiteX18"/>
              <a:gd fmla="*/ 3194865 h 3444247" name="connsiteY18"/>
              <a:gd fmla="*/ 5832515 w 6996296" name="connsiteX19"/>
              <a:gd fmla="*/ 3215647 h 3444247" name="connsiteY19"/>
              <a:gd fmla="*/ 5977987 w 6996296" name="connsiteX20"/>
              <a:gd fmla="*/ 3277992 h 3444247" name="connsiteY20"/>
              <a:gd fmla="*/ 6061115 w 6996296" name="connsiteX21"/>
              <a:gd fmla="*/ 3340338 h 3444247" name="connsiteY21"/>
              <a:gd fmla="*/ 6580660 w 6996296" name="connsiteX22"/>
              <a:gd fmla="*/ 3257211 h 3444247" name="connsiteY22"/>
              <a:gd fmla="*/ 6726133 w 6996296" name="connsiteX23"/>
              <a:gd fmla="*/ 3132520 h 3444247" name="connsiteY23"/>
              <a:gd fmla="*/ 6767696 w 6996296" name="connsiteX24"/>
              <a:gd fmla="*/ 3070174 h 3444247" name="connsiteY24"/>
              <a:gd fmla="*/ 6809260 w 6996296" name="connsiteX25"/>
              <a:gd fmla="*/ 2945483 h 3444247" name="connsiteY25"/>
              <a:gd fmla="*/ 6830042 w 6996296" name="connsiteX26"/>
              <a:gd fmla="*/ 2675320 h 3444247" name="connsiteY26"/>
              <a:gd fmla="*/ 6850824 w 6996296" name="connsiteX27"/>
              <a:gd fmla="*/ 2571411 h 3444247" name="connsiteY27"/>
              <a:gd fmla="*/ 6892387 w 6996296" name="connsiteX28"/>
              <a:gd fmla="*/ 2238902 h 3444247" name="connsiteY28"/>
              <a:gd fmla="*/ 6933951 w 6996296" name="connsiteX29"/>
              <a:gd fmla="*/ 1947956 h 3444247" name="connsiteY29"/>
              <a:gd fmla="*/ 6975515 w 6996296" name="connsiteX30"/>
              <a:gd fmla="*/ 1864829 h 3444247" name="connsiteY30"/>
              <a:gd fmla="*/ 6996296 w 6996296" name="connsiteX31"/>
              <a:gd fmla="*/ 1781702 h 3444247" name="connsiteY31"/>
              <a:gd fmla="*/ 6933951 w 6996296" name="connsiteX32"/>
              <a:gd fmla="*/ 1303720 h 3444247" name="connsiteY32"/>
              <a:gd fmla="*/ 6913169 w 6996296" name="connsiteX33"/>
              <a:gd fmla="*/ 1220592 h 3444247" name="connsiteY33"/>
              <a:gd fmla="*/ 6871606 w 6996296" name="connsiteX34"/>
              <a:gd fmla="*/ 1095902 h 3444247" name="connsiteY34"/>
              <a:gd fmla="*/ 6892387 w 6996296" name="connsiteX35"/>
              <a:gd fmla="*/ 888083 h 3444247" name="connsiteY35"/>
              <a:gd fmla="*/ 6809260 w 6996296" name="connsiteX36"/>
              <a:gd fmla="*/ 763392 h 3444247" name="connsiteY36"/>
              <a:gd fmla="*/ 6788478 w 6996296" name="connsiteX37"/>
              <a:gd fmla="*/ 77592 h 3444247" name="connsiteY37"/>
              <a:gd fmla="*/ 5084369 w 6996296" name="connsiteX38"/>
              <a:gd fmla="*/ 139938 h 3444247" name="connsiteY38"/>
              <a:gd fmla="*/ 4876551 w 6996296" name="connsiteX39"/>
              <a:gd fmla="*/ 181502 h 3444247" name="connsiteY39"/>
              <a:gd fmla="*/ 4585606 w 6996296" name="connsiteX40"/>
              <a:gd fmla="*/ 223065 h 3444247" name="connsiteY40"/>
              <a:gd fmla="*/ 4523260 w 6996296" name="connsiteX41"/>
              <a:gd fmla="*/ 243847 h 3444247" name="connsiteY41"/>
              <a:gd fmla="*/ 4440133 w 6996296" name="connsiteX42"/>
              <a:gd fmla="*/ 223065 h 3444247" name="connsiteY42"/>
              <a:gd fmla="*/ 4253096 w 6996296" name="connsiteX43"/>
              <a:gd fmla="*/ 139938 h 3444247" name="connsiteY43"/>
              <a:gd fmla="*/ 4066060 w 6996296" name="connsiteX44"/>
              <a:gd fmla="*/ 119156 h 3444247" name="connsiteY44"/>
              <a:gd fmla="*/ 3962151 w 6996296" name="connsiteX45"/>
              <a:gd fmla="*/ 77592 h 3444247" name="connsiteY45"/>
              <a:gd fmla="*/ 3567296 w 6996296" name="connsiteX46"/>
              <a:gd fmla="*/ 98374 h 3444247" name="connsiteY46"/>
              <a:gd fmla="*/ 3317915 w 6996296" name="connsiteX47"/>
              <a:gd fmla="*/ 181502 h 3444247" name="connsiteY47"/>
              <a:gd fmla="*/ 3214006 w 6996296" name="connsiteX48"/>
              <a:gd fmla="*/ 202283 h 3444247" name="connsiteY48"/>
              <a:gd fmla="*/ 1987878 w 6996296" name="connsiteX49"/>
              <a:gd fmla="*/ 181502 h 3444247" name="connsiteY49"/>
              <a:gd fmla="*/ 1904751 w 6996296" name="connsiteX50"/>
              <a:gd fmla="*/ 119156 h 3444247" name="connsiteY50"/>
              <a:gd fmla="*/ 1842406 w 6996296" name="connsiteX51"/>
              <a:gd fmla="*/ 98374 h 3444247" name="connsiteY51"/>
              <a:gd fmla="*/ 1530678 w 6996296" name="connsiteX52"/>
              <a:gd fmla="*/ 139938 h 3444247" name="connsiteY52"/>
              <a:gd fmla="*/ 1447551 w 6996296" name="connsiteX53"/>
              <a:gd fmla="*/ 160720 h 3444247" name="connsiteY53"/>
              <a:gd fmla="*/ 1218951 w 6996296" name="connsiteX54"/>
              <a:gd fmla="*/ 202283 h 3444247" name="connsiteY54"/>
              <a:gd fmla="*/ 803315 w 6996296" name="connsiteX55"/>
              <a:gd fmla="*/ 181502 h 3444247" name="connsiteY55"/>
              <a:gd fmla="*/ 740969 w 6996296" name="connsiteX56"/>
              <a:gd fmla="*/ 160720 h 3444247" name="connsiteY56"/>
              <a:gd fmla="*/ 470806 w 6996296" name="connsiteX57"/>
              <a:gd fmla="*/ 181502 h 3444247" name="connsiteY57"/>
              <a:gd fmla="*/ 283769 w 6996296" name="connsiteX58"/>
              <a:gd fmla="*/ 243847 h 3444247" name="connsiteY58"/>
              <a:gd fmla="*/ 221424 w 6996296" name="connsiteX59"/>
              <a:gd fmla="*/ 181502 h 3444247" name="connsiteY59"/>
              <a:gd fmla="*/ 55169 w 6996296" name="connsiteX60"/>
              <a:gd fmla="*/ 181502 h 3444247" name="connsiteY60"/>
              <a:gd fmla="*/ 13606 w 6996296" name="connsiteX61"/>
              <a:gd fmla="*/ 514011 h 3444247" name="connsiteY61"/>
              <a:gd fmla="*/ 13606 w 6996296" name="connsiteX62"/>
              <a:gd fmla="*/ 514011 h 3444247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b="b" l="l" r="r" t="t"/>
            <a:pathLst>
              <a:path h="3444247" w="6996296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ACEC08A-A342-450B-85A3-6A6CD0D82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70399" y="1784222"/>
            <a:ext cx="1793576" cy="27467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B535A14-4C84-4975-A351-08932D13460D}"/>
              </a:ext>
            </a:extLst>
          </p:cNvPr>
          <p:cNvSpPr/>
          <p:nvPr/>
        </p:nvSpPr>
        <p:spPr>
          <a:xfrm>
            <a:off x="1905000" y="2129872"/>
            <a:ext cx="4572000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当我们或者我们身边的同学受到校园“小霸王”欺负时，我们应该怎么办呢？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5558" y="1396892"/>
            <a:ext cx="1738308" cy="706409"/>
            <a:chOff x="1185558" y="1396892"/>
            <a:chExt cx="1738308" cy="706409"/>
          </a:xfrm>
        </p:grpSpPr>
        <p:sp>
          <p:nvSpPr>
            <p:cNvPr descr="浅色下对角线" id="15" name="AutoShape 3">
              <a:extLst>
                <a:ext uri="{FF2B5EF4-FFF2-40B4-BE49-F238E27FC236}">
                  <a16:creationId xmlns:a16="http://schemas.microsoft.com/office/drawing/2014/main" id="{C102B1E1-F46F-47ED-9BF5-09279A34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58" y="1410219"/>
              <a:ext cx="1738308" cy="693082"/>
            </a:xfrm>
            <a:prstGeom prst="roundRect">
              <a:avLst>
                <a:gd fmla="val 50000" name="adj"/>
              </a:avLst>
            </a:prstGeom>
            <a:solidFill>
              <a:srgbClr val="FFF4E5"/>
            </a:solidFill>
            <a:ln cap="flat" cmpd="sng" w="12700">
              <a:solidFill>
                <a:schemeClr val="accent2"/>
              </a:solidFill>
              <a:round/>
            </a:ln>
            <a:effectLst/>
          </p:spPr>
          <p:txBody>
            <a:bodyPr anchor="ctr" wrap="none"/>
            <a:lstStyle/>
            <a:p>
              <a:pPr algn="ctr"/>
              <a:endParaRPr altLang="en-US" lang="zh-CN" sz="135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B535A14-4C84-4975-A351-08932D13460D}"/>
                </a:ext>
              </a:extLst>
            </p:cNvPr>
            <p:cNvSpPr/>
            <p:nvPr/>
          </p:nvSpPr>
          <p:spPr>
            <a:xfrm>
              <a:off x="1447800" y="1396892"/>
              <a:ext cx="1187185" cy="70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b="1" lang="zh-CN" smtClean="0" sz="2700">
                  <a:solidFill>
                    <a:schemeClr val="accent1"/>
                  </a:solidFill>
                </a:rPr>
                <a:t>交流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1848839805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gdLst>
              <a:gd fmla="*/ 0 w 6445385" name="connsiteX0"/>
              <a:gd fmla="*/ 5143499 h 5143499" name="connsiteY0"/>
              <a:gd fmla="*/ 0 w 6445385" name="connsiteX1"/>
              <a:gd fmla="*/ 0 h 5143499" name="connsiteY1"/>
              <a:gd fmla="*/ 2913061 w 6445385" name="connsiteX2"/>
              <a:gd fmla="*/ 1602768 h 5143499" name="connsiteY2"/>
              <a:gd fmla="*/ 4546652 w 6445385" name="connsiteX3"/>
              <a:gd fmla="*/ 4222678 h 5143499" name="connsiteY3"/>
              <a:gd fmla="*/ 6445385 w 6445385" name="connsiteX4"/>
              <a:gd fmla="*/ 5143499 h 5143499" name="connsiteY4"/>
              <a:gd fmla="*/ 0 w 6445385" name="connsiteX5"/>
              <a:gd fmla="*/ 5143499 h 514349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143499" w="6445385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" y="3181350"/>
            <a:ext cx="2078766" cy="18477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1433" y="913668"/>
            <a:ext cx="3639282" cy="363928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1024883" y="2003107"/>
            <a:ext cx="4690117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pc="225" sz="40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sp>
        <p:nvSpPr>
          <p:cNvPr id="5" name="矩形 4"/>
          <p:cNvSpPr/>
          <p:nvPr/>
        </p:nvSpPr>
        <p:spPr>
          <a:xfrm>
            <a:off x="3140955" y="1653628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violence</a:t>
            </a:r>
          </a:p>
        </p:txBody>
      </p:sp>
      <p:sp>
        <p:nvSpPr>
          <p:cNvPr id="13" name="矩形 12"/>
          <p:cNvSpPr/>
          <p:nvPr/>
        </p:nvSpPr>
        <p:spPr>
          <a:xfrm>
            <a:off x="990600" y="1393507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40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第二部分</a:t>
            </a:r>
          </a:p>
        </p:txBody>
      </p:sp>
      <p:sp>
        <p:nvSpPr>
          <p:cNvPr id="14" name="矩形 13"/>
          <p:cNvSpPr/>
          <p:nvPr/>
        </p:nvSpPr>
        <p:spPr>
          <a:xfrm>
            <a:off x="1019631" y="2724150"/>
            <a:ext cx="373428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chemeClr val="accent1"/>
                </a:solidFill>
              </a:rPr>
              <a:t>reject bullying class meeting on campus reject bullying class meeting on campus reject bullying</a:t>
            </a:r>
          </a:p>
        </p:txBody>
      </p:sp>
    </p:spTree>
    <p:extLst>
      <p:ext uri="{BB962C8B-B14F-4D97-AF65-F5344CB8AC3E}">
        <p14:creationId val="1218773351"/>
      </p:ext>
    </p:extLst>
  </p:cSld>
  <p:clrMapOvr>
    <a:masterClrMapping/>
  </p:clrMapOvr>
  <mc:AlternateContent>
    <mc:Choice Requires="p15">
      <p:transition advTm="4000" p14:dur="1250" spd="slow">
        <p15:prstTrans prst="peelOff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23"/>
      <p:bldP grpId="0" spid="5"/>
      <p:bldP grpId="0" spid="13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4EA125A-0084-4F9A-85BF-7D962999845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4392" y="1123949"/>
            <a:ext cx="2924884" cy="35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00CD95C-7233-4282-9560-24F55542A6DE}"/>
              </a:ext>
            </a:extLst>
          </p:cNvPr>
          <p:cNvGrpSpPr/>
          <p:nvPr/>
        </p:nvGrpSpPr>
        <p:grpSpPr>
          <a:xfrm>
            <a:off x="3200400" y="1063951"/>
            <a:ext cx="4572001" cy="1683587"/>
            <a:chOff x="4089247" y="1738491"/>
            <a:chExt cx="6096001" cy="22447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9307E6D-6174-48A0-AAE1-150F21C00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089247" y="1738491"/>
              <a:ext cx="6096001" cy="2244782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6ADEF18-6B9A-4F36-86B1-17462808FAA6}"/>
                </a:ext>
              </a:extLst>
            </p:cNvPr>
            <p:cNvSpPr/>
            <p:nvPr/>
          </p:nvSpPr>
          <p:spPr>
            <a:xfrm>
              <a:off x="5555914" y="2453588"/>
              <a:ext cx="3393440" cy="548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pc="225" sz="2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当自己受到欺凌时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5577441-6A8F-45A4-87D2-292786F06A4B}"/>
              </a:ext>
            </a:extLst>
          </p:cNvPr>
          <p:cNvGrpSpPr/>
          <p:nvPr/>
        </p:nvGrpSpPr>
        <p:grpSpPr>
          <a:xfrm>
            <a:off x="3884333" y="2343150"/>
            <a:ext cx="4421467" cy="2105025"/>
            <a:chOff x="5555914" y="3429000"/>
            <a:chExt cx="5895289" cy="2806700"/>
          </a:xfrm>
        </p:grpSpPr>
        <p:sp>
          <p:nvSpPr>
            <p:cNvPr id="12" name="圆角矩形 3">
              <a:extLst>
                <a:ext uri="{FF2B5EF4-FFF2-40B4-BE49-F238E27FC236}">
                  <a16:creationId xmlns:a16="http://schemas.microsoft.com/office/drawing/2014/main" id="{3A6C0F70-3FA4-4EEA-ACD3-D70EEB38DB7E}"/>
                </a:ext>
              </a:extLst>
            </p:cNvPr>
            <p:cNvSpPr/>
            <p:nvPr/>
          </p:nvSpPr>
          <p:spPr>
            <a:xfrm>
              <a:off x="5555914" y="3429000"/>
              <a:ext cx="5895289" cy="2806700"/>
            </a:xfrm>
            <a:prstGeom prst="roundRect">
              <a:avLst>
                <a:gd fmla="val 7542" name="adj"/>
              </a:avLst>
            </a:prstGeom>
            <a:solidFill>
              <a:schemeClr val="bg1"/>
            </a:solidFill>
            <a:ln cmpd="tri" w="825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altLang="en-US" b="1" lang="zh-CN" noProof="1" sz="30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58AB8F5-ECD5-4980-9605-09FBFFA45133}"/>
                </a:ext>
              </a:extLst>
            </p:cNvPr>
            <p:cNvSpPr/>
            <p:nvPr/>
          </p:nvSpPr>
          <p:spPr>
            <a:xfrm>
              <a:off x="5893997" y="3983000"/>
              <a:ext cx="4955706" cy="1767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indent="-257175" marL="257175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当受到欺凌时，最好不要表现出害怕或哭泣，这会让欺负你的人觉得你很好欺负而继续欺负你。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1816720560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67CF0E4-ECED-464A-B467-12BCABF3D25B}"/>
              </a:ext>
            </a:extLst>
          </p:cNvPr>
          <p:cNvGrpSpPr/>
          <p:nvPr/>
        </p:nvGrpSpPr>
        <p:grpSpPr>
          <a:xfrm>
            <a:off x="609599" y="1276350"/>
            <a:ext cx="4572001" cy="1683587"/>
            <a:chOff x="4089247" y="1738491"/>
            <a:chExt cx="6096001" cy="224478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1147986-155A-4A94-B588-CB854623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089247" y="1738491"/>
              <a:ext cx="6096001" cy="2244782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DD5A80E-A8EA-452E-ABE7-724A0407A137}"/>
                </a:ext>
              </a:extLst>
            </p:cNvPr>
            <p:cNvSpPr/>
            <p:nvPr/>
          </p:nvSpPr>
          <p:spPr>
            <a:xfrm>
              <a:off x="5555914" y="2453588"/>
              <a:ext cx="3393440" cy="548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pc="225" sz="2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当自己受到欺凌时</a:t>
              </a: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64660CA3-D758-4093-B2E0-BF8CC00F14A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32695" y="895984"/>
            <a:ext cx="3063505" cy="30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1487BE-C1C6-401D-AF72-711F86C11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2107" y="2516684"/>
            <a:ext cx="6770042" cy="21449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326E203-D977-4041-9B19-B81683E58C03}"/>
              </a:ext>
            </a:extLst>
          </p:cNvPr>
          <p:cNvSpPr/>
          <p:nvPr/>
        </p:nvSpPr>
        <p:spPr>
          <a:xfrm>
            <a:off x="1970980" y="3022420"/>
            <a:ext cx="4832297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2100">
                <a:solidFill>
                  <a:schemeClr val="tx1">
                    <a:lumMod val="95000"/>
                    <a:lumOff val="5000"/>
                  </a:schemeClr>
                </a:solidFill>
              </a:rPr>
              <a:t>你要勇敢、坚定而且明确地告诉欺凌者停止他们的行为,然后走开。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3675802711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DE733FE2-FFCA-4651-89E1-A6A83C1CB85D}"/>
              </a:ext>
            </a:extLst>
          </p:cNvPr>
          <p:cNvSpPr/>
          <p:nvPr/>
        </p:nvSpPr>
        <p:spPr>
          <a:xfrm>
            <a:off x="3255225" y="1535360"/>
            <a:ext cx="4370806" cy="2854902"/>
          </a:xfrm>
          <a:prstGeom prst="roundRect">
            <a:avLst>
              <a:gd fmla="val 9570" name="adj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B71CB7-A84B-4B32-B14F-66FF4307DEEC}"/>
              </a:ext>
            </a:extLst>
          </p:cNvPr>
          <p:cNvSpPr/>
          <p:nvPr/>
        </p:nvSpPr>
        <p:spPr>
          <a:xfrm>
            <a:off x="3962400" y="1885950"/>
            <a:ext cx="2958083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2100">
                <a:solidFill>
                  <a:schemeClr val="tx1">
                    <a:lumMod val="95000"/>
                    <a:lumOff val="5000"/>
                  </a:schemeClr>
                </a:solidFill>
              </a:rPr>
              <a:t>有些欺负行为往往是为了取乐，如果看到被欺负的人如此强势，欺凌者一般会很无趣地离开。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3F6B2983-C4A1-41DF-B46E-468478071EE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3835" y="742950"/>
            <a:ext cx="4199565" cy="4199565"/>
          </a:xfrm>
          <a:prstGeom prst="rect">
            <a:avLst/>
          </a:prstGeom>
          <a:noFill/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136405997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FD32B067-536A-4082-AE52-D8452FADF46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16200000">
            <a:off x="1326680" y="976637"/>
            <a:ext cx="2793206" cy="40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221B70A5-67D5-4689-83C7-4D1F97AA4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034" y="1831895"/>
            <a:ext cx="2647486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z="2100">
                <a:solidFill>
                  <a:schemeClr val="tx1">
                    <a:lumMod val="95000"/>
                    <a:lumOff val="5000"/>
                  </a:schemeClr>
                </a:solidFill>
              </a:rPr>
              <a:t>为了避开欺凌者最好和他人一起行动，及时向老师、家长及警察求助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6DF41F3-306E-4547-955E-E7D90B31248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33800" y="410936"/>
            <a:ext cx="5056414" cy="50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3056639342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F343AD3F-18AD-4BA7-8688-67CCDF80CEA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652096" y="639453"/>
            <a:ext cx="4294497" cy="42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211009-85E1-4C8F-AABE-7D0B5B8B53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233496" y="909259"/>
            <a:ext cx="4148504" cy="351544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35BBA77-9000-4134-B12E-889D5219BB83}"/>
              </a:ext>
            </a:extLst>
          </p:cNvPr>
          <p:cNvSpPr/>
          <p:nvPr/>
        </p:nvSpPr>
        <p:spPr>
          <a:xfrm>
            <a:off x="5115485" y="1731824"/>
            <a:ext cx="254701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</a:rPr>
              <a:t>当看见别的同学受到欺负时，也要向老师报告不要视而不见，成为冷漠的旁观者。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2813385301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079CF3C7-4F13-4542-90C1-1779A2EFC22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207" l="525" r="97769" t="362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5800" y="883586"/>
            <a:ext cx="6531089" cy="36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5BF65C-CD7D-48A2-8A2C-E0A2C5FE6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12938" y="1329526"/>
            <a:ext cx="2493453" cy="3813974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89D60922-A19E-4C9C-B000-61574C308447}"/>
              </a:ext>
            </a:extLst>
          </p:cNvPr>
          <p:cNvSpPr>
            <a:spLocks noChangeArrowheads="1" noGrp="1"/>
          </p:cNvSpPr>
          <p:nvPr/>
        </p:nvSpPr>
        <p:spPr bwMode="auto">
          <a:xfrm>
            <a:off x="914400" y="2419350"/>
            <a:ext cx="6128147" cy="1461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 indent="-257175" marL="257175">
              <a:lnSpc>
                <a:spcPct val="150000"/>
              </a:lnSpc>
              <a:spcBef>
                <a:spcPct val="50000"/>
              </a:spcBef>
            </a:pPr>
            <a:r>
              <a:rPr altLang="en-US" 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校园暴力可以防，方法掌握要适当。</a:t>
            </a:r>
          </a:p>
          <a:p>
            <a:pPr algn="ctr" eaLnBrk="0" hangingPunct="0" indent="-257175" marL="257175">
              <a:lnSpc>
                <a:spcPct val="150000"/>
              </a:lnSpc>
              <a:spcBef>
                <a:spcPct val="50000"/>
              </a:spcBef>
            </a:pPr>
            <a:r>
              <a:rPr altLang="en-US" 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求助师长来帮助，自我保护有保障。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01C8FC59-DA45-40CF-B55C-94EB9E686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446" y="1730627"/>
            <a:ext cx="3473054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应对校园暴力口诀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1249954878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gdLst>
              <a:gd fmla="*/ 0 w 6445385" name="connsiteX0"/>
              <a:gd fmla="*/ 5143499 h 5143499" name="connsiteY0"/>
              <a:gd fmla="*/ 0 w 6445385" name="connsiteX1"/>
              <a:gd fmla="*/ 0 h 5143499" name="connsiteY1"/>
              <a:gd fmla="*/ 2913061 w 6445385" name="connsiteX2"/>
              <a:gd fmla="*/ 1602768 h 5143499" name="connsiteY2"/>
              <a:gd fmla="*/ 4546652 w 6445385" name="connsiteX3"/>
              <a:gd fmla="*/ 4222678 h 5143499" name="connsiteY3"/>
              <a:gd fmla="*/ 6445385 w 6445385" name="connsiteX4"/>
              <a:gd fmla="*/ 5143499 h 5143499" name="connsiteY4"/>
              <a:gd fmla="*/ 0 w 6445385" name="connsiteX5"/>
              <a:gd fmla="*/ 5143499 h 514349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143499" w="6445385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" y="3181350"/>
            <a:ext cx="2078766" cy="18477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853076" y="895350"/>
            <a:ext cx="3639282" cy="36392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86376" y="959853"/>
            <a:ext cx="1856824" cy="773697"/>
            <a:chOff x="657776" y="832548"/>
            <a:chExt cx="2085424" cy="868950"/>
          </a:xfrm>
        </p:grpSpPr>
        <p:sp>
          <p:nvSpPr>
            <p:cNvPr id="2" name="圆角矩形 1"/>
            <p:cNvSpPr/>
            <p:nvPr/>
          </p:nvSpPr>
          <p:spPr>
            <a:xfrm>
              <a:off x="727619" y="859416"/>
              <a:ext cx="1945738" cy="842082"/>
            </a:xfrm>
            <a:custGeom>
              <a:gdLst>
                <a:gd fmla="*/ 113822 w 2054450" name="connsiteX0"/>
                <a:gd fmla="*/ 154290 h 924885" name="connsiteY0"/>
                <a:gd fmla="*/ 267945 w 2054450" name="connsiteX1"/>
                <a:gd fmla="*/ 167 h 924885" name="connsiteY1"/>
                <a:gd fmla="*/ 1428630 w 2054450" name="connsiteX2"/>
                <a:gd fmla="*/ 80781 h 924885" name="connsiteY2"/>
                <a:gd fmla="*/ 1830611 w 2054450" name="connsiteX3"/>
                <a:gd fmla="*/ 167 h 924885" name="connsiteY3"/>
                <a:gd fmla="*/ 1984734 w 2054450" name="connsiteX4"/>
                <a:gd fmla="*/ 154290 h 924885" name="connsiteY4"/>
                <a:gd fmla="*/ 2054448 w 2054450" name="connsiteX5"/>
                <a:gd fmla="*/ 509074 h 924885" name="connsiteY5"/>
                <a:gd fmla="*/ 1984734 w 2054450" name="connsiteX6"/>
                <a:gd fmla="*/ 770762 h 924885" name="connsiteY6"/>
                <a:gd fmla="*/ 1830611 w 2054450" name="connsiteX7"/>
                <a:gd fmla="*/ 924885 h 924885" name="connsiteY7"/>
                <a:gd fmla="*/ 680796 w 2054450" name="connsiteX8"/>
                <a:gd fmla="*/ 833263 h 924885" name="connsiteY8"/>
                <a:gd fmla="*/ 267945 w 2054450" name="connsiteX9"/>
                <a:gd fmla="*/ 924885 h 924885" name="connsiteY9"/>
                <a:gd fmla="*/ 113822 w 2054450" name="connsiteX10"/>
                <a:gd fmla="*/ 770762 h 924885" name="connsiteY10"/>
                <a:gd fmla="*/ 17 w 2054450" name="connsiteX11"/>
                <a:gd fmla="*/ 473448 h 924885" name="connsiteY11"/>
                <a:gd fmla="*/ 113822 w 2054450" name="connsiteX12"/>
                <a:gd fmla="*/ 154290 h 924885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924885" w="2054450">
                  <a:moveTo>
                    <a:pt x="113822" y="154290"/>
                  </a:moveTo>
                  <a:cubicBezTo>
                    <a:pt x="113822" y="69170"/>
                    <a:pt x="182825" y="167"/>
                    <a:pt x="267945" y="167"/>
                  </a:cubicBezTo>
                  <a:cubicBezTo>
                    <a:pt x="558646" y="-4369"/>
                    <a:pt x="1137929" y="85317"/>
                    <a:pt x="1428630" y="80781"/>
                  </a:cubicBezTo>
                  <a:cubicBezTo>
                    <a:pt x="1658818" y="85317"/>
                    <a:pt x="1600423" y="-4369"/>
                    <a:pt x="1830611" y="167"/>
                  </a:cubicBezTo>
                  <a:cubicBezTo>
                    <a:pt x="1915731" y="167"/>
                    <a:pt x="1984734" y="69170"/>
                    <a:pt x="1984734" y="154290"/>
                  </a:cubicBezTo>
                  <a:cubicBezTo>
                    <a:pt x="1984221" y="248801"/>
                    <a:pt x="2054961" y="414563"/>
                    <a:pt x="2054448" y="509074"/>
                  </a:cubicBezTo>
                  <a:lnTo>
                    <a:pt x="1984734" y="770762"/>
                  </a:lnTo>
                  <a:cubicBezTo>
                    <a:pt x="1984734" y="855882"/>
                    <a:pt x="1915731" y="924885"/>
                    <a:pt x="1830611" y="924885"/>
                  </a:cubicBezTo>
                  <a:cubicBezTo>
                    <a:pt x="1505421" y="924827"/>
                    <a:pt x="1005986" y="833321"/>
                    <a:pt x="680796" y="833263"/>
                  </a:cubicBezTo>
                  <a:lnTo>
                    <a:pt x="267945" y="924885"/>
                  </a:lnTo>
                  <a:cubicBezTo>
                    <a:pt x="182825" y="924885"/>
                    <a:pt x="113822" y="855882"/>
                    <a:pt x="113822" y="770762"/>
                  </a:cubicBezTo>
                  <a:cubicBezTo>
                    <a:pt x="115471" y="667699"/>
                    <a:pt x="-1632" y="576511"/>
                    <a:pt x="17" y="473448"/>
                  </a:cubicBezTo>
                  <a:cubicBezTo>
                    <a:pt x="-1632" y="371020"/>
                    <a:pt x="115471" y="256718"/>
                    <a:pt x="113822" y="15429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D793153-0298-4D76-B302-19427974EBE5}"/>
                </a:ext>
              </a:extLst>
            </p:cNvPr>
            <p:cNvSpPr txBox="1"/>
            <p:nvPr/>
          </p:nvSpPr>
          <p:spPr>
            <a:xfrm>
              <a:off x="657776" y="832548"/>
              <a:ext cx="2085424" cy="7873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pc="225" sz="4000">
                  <a:solidFill>
                    <a:schemeClr val="bg1"/>
                  </a:solidFill>
                  <a:latin charset="-122" panose="040f0500000000000000" pitchFamily="82" typeface="华康少女文字W5(P)"/>
                  <a:ea charset="-122" panose="040f0500000000000000" pitchFamily="82" typeface="华康少女文字W5(P)"/>
                </a:rPr>
                <a:t>目 录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1074373" y="2049274"/>
            <a:ext cx="3802427" cy="4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pc="225" sz="23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01、什么是校园欺凌？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33A15A9-8D2A-46A7-B5EC-0D6D05749496}"/>
              </a:ext>
            </a:extLst>
          </p:cNvPr>
          <p:cNvSpPr/>
          <p:nvPr/>
        </p:nvSpPr>
        <p:spPr>
          <a:xfrm>
            <a:off x="1042118" y="2800350"/>
            <a:ext cx="3802427" cy="4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pc="225" sz="23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02、学会对欺凌说“不”</a:t>
            </a:r>
          </a:p>
        </p:txBody>
      </p:sp>
      <p:sp>
        <p:nvSpPr>
          <p:cNvPr id="5" name="矩形 4"/>
          <p:cNvSpPr/>
          <p:nvPr/>
        </p:nvSpPr>
        <p:spPr>
          <a:xfrm>
            <a:off x="2743200" y="1200150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violence</a:t>
            </a:r>
          </a:p>
        </p:txBody>
      </p:sp>
    </p:spTree>
    <p:extLst>
      <p:ext uri="{BB962C8B-B14F-4D97-AF65-F5344CB8AC3E}">
        <p14:creationId val="612887501"/>
      </p:ext>
    </p:extLst>
  </p:cSld>
  <p:clrMapOvr>
    <a:masterClrMapping/>
  </p:clrMapOvr>
  <mc:AlternateContent>
    <mc:Choice Requires="p15">
      <p:transition advTm="4000" p14:dur="1250" spd="slow">
        <p15:prstTrans prst="peelOff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23"/>
      <p:bldP grpId="0" spid="24"/>
      <p:bldP grpId="0" spid="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云形 5">
            <a:extLst>
              <a:ext uri="{FF2B5EF4-FFF2-40B4-BE49-F238E27FC236}">
                <a16:creationId xmlns:a16="http://schemas.microsoft.com/office/drawing/2014/main" id="{15BAC4DC-B276-4FC1-ABB6-F464EE84D40D}"/>
              </a:ext>
            </a:extLst>
          </p:cNvPr>
          <p:cNvSpPr/>
          <p:nvPr/>
        </p:nvSpPr>
        <p:spPr>
          <a:xfrm>
            <a:off x="3265066" y="1241806"/>
            <a:ext cx="5174672" cy="3070514"/>
          </a:xfrm>
          <a:prstGeom prst="cloud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06502DC7-C7E3-4E46-A7FE-AE24B6E56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709" y="1743391"/>
            <a:ext cx="3473054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0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反校园欺凌</a:t>
            </a:r>
          </a:p>
          <a:p>
            <a:pPr>
              <a:lnSpc>
                <a:spcPct val="150000"/>
              </a:lnSpc>
            </a:pPr>
            <a:r>
              <a:rPr altLang="en-US" lang="zh-CN" sz="30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   建文明校园</a:t>
            </a:r>
          </a:p>
          <a:p>
            <a:pPr>
              <a:lnSpc>
                <a:spcPct val="150000"/>
              </a:lnSpc>
            </a:pPr>
            <a:r>
              <a:rPr altLang="en-US" lang="zh-CN" sz="30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      做文明学生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E281AE4-8571-41CE-9B94-557C99F77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333" y="819150"/>
            <a:ext cx="3805238" cy="38052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302C633-0430-4FAF-B534-A783FC917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53200" y="1200150"/>
            <a:ext cx="1543050" cy="9702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学会对欺凌说“不”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1660929392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gdLst>
              <a:gd fmla="*/ 0 w 6445385" name="connsiteX0"/>
              <a:gd fmla="*/ 5143499 h 5143499" name="connsiteY0"/>
              <a:gd fmla="*/ 0 w 6445385" name="connsiteX1"/>
              <a:gd fmla="*/ 0 h 5143499" name="connsiteY1"/>
              <a:gd fmla="*/ 2913061 w 6445385" name="connsiteX2"/>
              <a:gd fmla="*/ 1602768 h 5143499" name="connsiteY2"/>
              <a:gd fmla="*/ 4546652 w 6445385" name="connsiteX3"/>
              <a:gd fmla="*/ 4222678 h 5143499" name="connsiteY3"/>
              <a:gd fmla="*/ 6445385 w 6445385" name="connsiteX4"/>
              <a:gd fmla="*/ 5143499 h 5143499" name="connsiteY4"/>
              <a:gd fmla="*/ 0 w 6445385" name="connsiteX5"/>
              <a:gd fmla="*/ 5143499 h 514349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143499" w="6445385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3867150"/>
            <a:ext cx="1307241" cy="11619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285374" y="946720"/>
            <a:ext cx="4782425" cy="3639282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F8DFBB5F-4FE1-4364-91A9-D5DF6B3747C0}"/>
              </a:ext>
            </a:extLst>
          </p:cNvPr>
          <p:cNvSpPr txBox="1"/>
          <p:nvPr/>
        </p:nvSpPr>
        <p:spPr>
          <a:xfrm>
            <a:off x="762000" y="2333464"/>
            <a:ext cx="467201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900" sz="2600"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拒绝校园欺凌主题班会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6466" y="746460"/>
            <a:ext cx="5027868" cy="174908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38200" y="2874158"/>
            <a:ext cx="3349721" cy="371584"/>
            <a:chOff x="765080" y="3192986"/>
            <a:chExt cx="3349721" cy="371584"/>
          </a:xfrm>
        </p:grpSpPr>
        <p:grpSp>
          <p:nvGrpSpPr>
            <p:cNvPr id="9" name="组合 8"/>
            <p:cNvGrpSpPr/>
            <p:nvPr/>
          </p:nvGrpSpPr>
          <p:grpSpPr>
            <a:xfrm>
              <a:off x="765080" y="3192986"/>
              <a:ext cx="3185828" cy="371584"/>
              <a:chOff x="765080" y="3192986"/>
              <a:chExt cx="3185828" cy="37158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765080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234121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703162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172203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641244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110285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79324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33A15A9-8D2A-46A7-B5EC-0D6D05749496}"/>
                </a:ext>
              </a:extLst>
            </p:cNvPr>
            <p:cNvSpPr/>
            <p:nvPr/>
          </p:nvSpPr>
          <p:spPr>
            <a:xfrm>
              <a:off x="765081" y="3193549"/>
              <a:ext cx="33497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lang="zh-CN" smtClean="0" spc="225">
                  <a:solidFill>
                    <a:schemeClr val="bg1"/>
                  </a:solidFill>
                  <a:latin charset="-122" panose="040f0500000000000000" pitchFamily="82" typeface="华康少女文字W5(P)"/>
                  <a:ea charset="-122" panose="040f0500000000000000" pitchFamily="82" typeface="华康少女文字W5(P)"/>
                </a:rPr>
                <a:t>学  会  对  欺  凌  说  不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801513" y="3252813"/>
            <a:ext cx="3259455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/>
              <a:t>reject bullying class meeting on campus reject bullying </a:t>
            </a:r>
          </a:p>
          <a:p>
            <a:pPr>
              <a:lnSpc>
                <a:spcPct val="130000"/>
              </a:lnSpc>
            </a:pPr>
            <a:r>
              <a:rPr altLang="en-US" lang="zh-CN" smtClean="0" sz="1000"/>
              <a:t>class meeting on campus reject bullying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A9494AE-9D6E-45E4-8063-25C14F35B9FB}"/>
              </a:ext>
            </a:extLst>
          </p:cNvPr>
          <p:cNvSpPr txBox="1"/>
          <p:nvPr/>
        </p:nvSpPr>
        <p:spPr>
          <a:xfrm>
            <a:off x="786700" y="3736292"/>
            <a:ext cx="309950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300" sz="1600"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演示完毕感谢您的观看</a:t>
            </a:r>
          </a:p>
        </p:txBody>
      </p:sp>
    </p:spTree>
    <p:extLst>
      <p:ext uri="{BB962C8B-B14F-4D97-AF65-F5344CB8AC3E}">
        <p14:creationId val="4036126016"/>
      </p:ext>
    </p:extLst>
  </p:cSld>
  <p:clrMapOvr>
    <a:masterClrMapping/>
  </p:clrMapOvr>
  <mc:AlternateContent>
    <mc:Choice Requires="p14">
      <p:transition advTm="6000" p14:dur="0"/>
    </mc:Choice>
    <mc:Fallback>
      <p:transition advTm="6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58"/>
      <p:bldP grpId="0" spid="11"/>
      <p:bldP grpId="0" spid="3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gdLst>
              <a:gd fmla="*/ 0 w 6445385" name="connsiteX0"/>
              <a:gd fmla="*/ 5143499 h 5143499" name="connsiteY0"/>
              <a:gd fmla="*/ 0 w 6445385" name="connsiteX1"/>
              <a:gd fmla="*/ 0 h 5143499" name="connsiteY1"/>
              <a:gd fmla="*/ 2913061 w 6445385" name="connsiteX2"/>
              <a:gd fmla="*/ 1602768 h 5143499" name="connsiteY2"/>
              <a:gd fmla="*/ 4546652 w 6445385" name="connsiteX3"/>
              <a:gd fmla="*/ 4222678 h 5143499" name="connsiteY3"/>
              <a:gd fmla="*/ 6445385 w 6445385" name="connsiteX4"/>
              <a:gd fmla="*/ 5143499 h 5143499" name="connsiteY4"/>
              <a:gd fmla="*/ 0 w 6445385" name="connsiteX5"/>
              <a:gd fmla="*/ 5143499 h 514349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143499" w="6445385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" y="3181350"/>
            <a:ext cx="2078766" cy="18477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1433" y="913668"/>
            <a:ext cx="3639282" cy="363928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1024883" y="2003107"/>
            <a:ext cx="4461517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40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sp>
        <p:nvSpPr>
          <p:cNvPr id="5" name="矩形 4"/>
          <p:cNvSpPr/>
          <p:nvPr/>
        </p:nvSpPr>
        <p:spPr>
          <a:xfrm>
            <a:off x="3140955" y="1653628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violence</a:t>
            </a:r>
          </a:p>
        </p:txBody>
      </p:sp>
      <p:sp>
        <p:nvSpPr>
          <p:cNvPr id="13" name="矩形 12"/>
          <p:cNvSpPr/>
          <p:nvPr/>
        </p:nvSpPr>
        <p:spPr>
          <a:xfrm>
            <a:off x="990600" y="1393507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40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第一部分</a:t>
            </a:r>
          </a:p>
        </p:txBody>
      </p:sp>
      <p:sp>
        <p:nvSpPr>
          <p:cNvPr id="14" name="矩形 13"/>
          <p:cNvSpPr/>
          <p:nvPr/>
        </p:nvSpPr>
        <p:spPr>
          <a:xfrm>
            <a:off x="1019631" y="2724150"/>
            <a:ext cx="373428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chemeClr val="accent1"/>
                </a:solidFill>
              </a:rPr>
              <a:t>reject bullying class meeting on campus reject bullying class meeting on campus reject bullying</a:t>
            </a:r>
          </a:p>
        </p:txBody>
      </p:sp>
    </p:spTree>
    <p:extLst>
      <p:ext uri="{BB962C8B-B14F-4D97-AF65-F5344CB8AC3E}">
        <p14:creationId val="2321882538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23"/>
      <p:bldP grpId="0" spid="5"/>
      <p:bldP grpId="0" spid="13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A47ECB32-8FFE-47E9-97AA-41B75B4E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717401"/>
            <a:ext cx="4313959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6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zh-CN" b="1" 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校园欺凌是指：</a:t>
            </a:r>
          </a:p>
          <a:p>
            <a:pPr algn="just">
              <a:lnSpc>
                <a:spcPct val="150000"/>
              </a:lnSpc>
            </a:pPr>
            <a:r>
              <a:rPr altLang="zh-CN" b="1" 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在校园内外学生间一方单次或多次蓄意或恶意通过肢体、语言及网络手段实施欺负、侮辱，造成另一方身体伤害、财产损失或精神损失等的事件。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32E4CD6-7B30-4976-B88A-D66645640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" y="895350"/>
            <a:ext cx="3816175" cy="38161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2969929172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9" name="矩形 138">
            <a:extLst>
              <a:ext uri="{FF2B5EF4-FFF2-40B4-BE49-F238E27FC236}">
                <a16:creationId xmlns:a16="http://schemas.microsoft.com/office/drawing/2014/main" id="{2DDAA4E3-A7C2-4FDC-B3F5-14B08FA6061F}"/>
              </a:ext>
            </a:extLst>
          </p:cNvPr>
          <p:cNvSpPr/>
          <p:nvPr/>
        </p:nvSpPr>
        <p:spPr>
          <a:xfrm>
            <a:off x="815687" y="1409501"/>
            <a:ext cx="474691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1、肢体欺凌、冲撞、拳打脚踢以及抢夺财务等，是容易察觉的欺凌形式。</a:t>
            </a: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CCD86E2E-A020-464C-B137-4F789BD22419}"/>
              </a:ext>
            </a:extLst>
          </p:cNvPr>
          <p:cNvSpPr/>
          <p:nvPr/>
        </p:nvSpPr>
        <p:spPr>
          <a:xfrm>
            <a:off x="820854" y="2495550"/>
            <a:ext cx="474691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2、言语欺凌，当众嘲笑、辱骂以及给别人起侮辱性外号等，是不容易察觉的欺凌形式。</a:t>
            </a: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F4FF4DFC-1984-43EB-B48B-03B227D2B3C9}"/>
              </a:ext>
            </a:extLst>
          </p:cNvPr>
          <p:cNvSpPr/>
          <p:nvPr/>
        </p:nvSpPr>
        <p:spPr>
          <a:xfrm>
            <a:off x="810924" y="3620689"/>
            <a:ext cx="474691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3、社交欺凌，采取孤立，令其身边没有朋友等，是不容易察觉的欺凌形式。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1047750"/>
            <a:ext cx="3638550" cy="36385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1137329898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9"/>
      <p:bldP grpId="0" spid="141"/>
      <p:bldP grpId="0" spid="14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27F604D-6404-49F7-B3F5-91FE79844659}"/>
              </a:ext>
            </a:extLst>
          </p:cNvPr>
          <p:cNvSpPr/>
          <p:nvPr/>
        </p:nvSpPr>
        <p:spPr>
          <a:xfrm>
            <a:off x="1143000" y="1581150"/>
            <a:ext cx="320040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200000"/>
              </a:lnSpc>
            </a:pPr>
            <a:r>
              <a:rPr altLang="zh-CN" b="1"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4、网络欺凌，在网上发表对受害者不利的网络言论等进行恶搞，是不容易察觉的欺凌形式。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6F20A04-CF7A-43D3-8B89-7D62AC255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95800" y="1076736"/>
            <a:ext cx="3505200" cy="3505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2625873584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1422689" y="1354289"/>
            <a:ext cx="6310992" cy="2990843"/>
          </a:xfrm>
          <a:custGeom>
            <a:gdLst>
              <a:gd fmla="*/ 44073 w 6996296" name="connsiteX0"/>
              <a:gd fmla="*/ 505294 h 3444247" name="connsiteY0"/>
              <a:gd fmla="*/ 138296 w 6996296" name="connsiteX1"/>
              <a:gd fmla="*/ 2384374 h 3444247" name="connsiteY1"/>
              <a:gd fmla="*/ 159078 w 6996296" name="connsiteX2"/>
              <a:gd fmla="*/ 2675320 h 3444247" name="connsiteY2"/>
              <a:gd fmla="*/ 200642 w 6996296" name="connsiteX3"/>
              <a:gd fmla="*/ 3049392 h 3444247" name="connsiteY3"/>
              <a:gd fmla="*/ 221424 w 6996296" name="connsiteX4"/>
              <a:gd fmla="*/ 3111738 h 3444247" name="connsiteY4"/>
              <a:gd fmla="*/ 262987 w 6996296" name="connsiteX5"/>
              <a:gd fmla="*/ 3319556 h 3444247" name="connsiteY5"/>
              <a:gd fmla="*/ 1405987 w 6996296" name="connsiteX6"/>
              <a:gd fmla="*/ 3340338 h 3444247" name="connsiteY6"/>
              <a:gd fmla="*/ 1426769 w 6996296" name="connsiteX7"/>
              <a:gd fmla="*/ 3402683 h 3444247" name="connsiteY7"/>
              <a:gd fmla="*/ 2382733 w 6996296" name="connsiteX8"/>
              <a:gd fmla="*/ 3444247 h 3444247" name="connsiteY8"/>
              <a:gd fmla="*/ 3089315 w 6996296" name="connsiteX9"/>
              <a:gd fmla="*/ 3402683 h 3444247" name="connsiteY9"/>
              <a:gd fmla="*/ 3172442 w 6996296" name="connsiteX10"/>
              <a:gd fmla="*/ 3381902 h 3444247" name="connsiteY10"/>
              <a:gd fmla="*/ 4003715 w 6996296" name="connsiteX11"/>
              <a:gd fmla="*/ 3402683 h 3444247" name="connsiteY11"/>
              <a:gd fmla="*/ 4315442 w 6996296" name="connsiteX12"/>
              <a:gd fmla="*/ 3361120 h 3444247" name="connsiteY12"/>
              <a:gd fmla="*/ 4440133 w 6996296" name="connsiteX13"/>
              <a:gd fmla="*/ 3319556 h 3444247" name="connsiteY13"/>
              <a:gd fmla="*/ 5167496 w 6996296" name="connsiteX14"/>
              <a:gd fmla="*/ 3361120 h 3444247" name="connsiteY14"/>
              <a:gd fmla="*/ 5437660 w 6996296" name="connsiteX15"/>
              <a:gd fmla="*/ 3340338 h 3444247" name="connsiteY15"/>
              <a:gd fmla="*/ 5520787 w 6996296" name="connsiteX16"/>
              <a:gd fmla="*/ 3298774 h 3444247" name="connsiteY16"/>
              <a:gd fmla="*/ 5583133 w 6996296" name="connsiteX17"/>
              <a:gd fmla="*/ 3277992 h 3444247" name="connsiteY17"/>
              <a:gd fmla="*/ 5707824 w 6996296" name="connsiteX18"/>
              <a:gd fmla="*/ 3194865 h 3444247" name="connsiteY18"/>
              <a:gd fmla="*/ 5832515 w 6996296" name="connsiteX19"/>
              <a:gd fmla="*/ 3215647 h 3444247" name="connsiteY19"/>
              <a:gd fmla="*/ 5977987 w 6996296" name="connsiteX20"/>
              <a:gd fmla="*/ 3277992 h 3444247" name="connsiteY20"/>
              <a:gd fmla="*/ 6061115 w 6996296" name="connsiteX21"/>
              <a:gd fmla="*/ 3340338 h 3444247" name="connsiteY21"/>
              <a:gd fmla="*/ 6580660 w 6996296" name="connsiteX22"/>
              <a:gd fmla="*/ 3257211 h 3444247" name="connsiteY22"/>
              <a:gd fmla="*/ 6726133 w 6996296" name="connsiteX23"/>
              <a:gd fmla="*/ 3132520 h 3444247" name="connsiteY23"/>
              <a:gd fmla="*/ 6767696 w 6996296" name="connsiteX24"/>
              <a:gd fmla="*/ 3070174 h 3444247" name="connsiteY24"/>
              <a:gd fmla="*/ 6809260 w 6996296" name="connsiteX25"/>
              <a:gd fmla="*/ 2945483 h 3444247" name="connsiteY25"/>
              <a:gd fmla="*/ 6830042 w 6996296" name="connsiteX26"/>
              <a:gd fmla="*/ 2675320 h 3444247" name="connsiteY26"/>
              <a:gd fmla="*/ 6850824 w 6996296" name="connsiteX27"/>
              <a:gd fmla="*/ 2571411 h 3444247" name="connsiteY27"/>
              <a:gd fmla="*/ 6892387 w 6996296" name="connsiteX28"/>
              <a:gd fmla="*/ 2238902 h 3444247" name="connsiteY28"/>
              <a:gd fmla="*/ 6933951 w 6996296" name="connsiteX29"/>
              <a:gd fmla="*/ 1947956 h 3444247" name="connsiteY29"/>
              <a:gd fmla="*/ 6975515 w 6996296" name="connsiteX30"/>
              <a:gd fmla="*/ 1864829 h 3444247" name="connsiteY30"/>
              <a:gd fmla="*/ 6996296 w 6996296" name="connsiteX31"/>
              <a:gd fmla="*/ 1781702 h 3444247" name="connsiteY31"/>
              <a:gd fmla="*/ 6933951 w 6996296" name="connsiteX32"/>
              <a:gd fmla="*/ 1303720 h 3444247" name="connsiteY32"/>
              <a:gd fmla="*/ 6913169 w 6996296" name="connsiteX33"/>
              <a:gd fmla="*/ 1220592 h 3444247" name="connsiteY33"/>
              <a:gd fmla="*/ 6871606 w 6996296" name="connsiteX34"/>
              <a:gd fmla="*/ 1095902 h 3444247" name="connsiteY34"/>
              <a:gd fmla="*/ 6892387 w 6996296" name="connsiteX35"/>
              <a:gd fmla="*/ 888083 h 3444247" name="connsiteY35"/>
              <a:gd fmla="*/ 6809260 w 6996296" name="connsiteX36"/>
              <a:gd fmla="*/ 763392 h 3444247" name="connsiteY36"/>
              <a:gd fmla="*/ 6788478 w 6996296" name="connsiteX37"/>
              <a:gd fmla="*/ 77592 h 3444247" name="connsiteY37"/>
              <a:gd fmla="*/ 5084369 w 6996296" name="connsiteX38"/>
              <a:gd fmla="*/ 139938 h 3444247" name="connsiteY38"/>
              <a:gd fmla="*/ 4876551 w 6996296" name="connsiteX39"/>
              <a:gd fmla="*/ 181502 h 3444247" name="connsiteY39"/>
              <a:gd fmla="*/ 4585606 w 6996296" name="connsiteX40"/>
              <a:gd fmla="*/ 223065 h 3444247" name="connsiteY40"/>
              <a:gd fmla="*/ 4523260 w 6996296" name="connsiteX41"/>
              <a:gd fmla="*/ 243847 h 3444247" name="connsiteY41"/>
              <a:gd fmla="*/ 4440133 w 6996296" name="connsiteX42"/>
              <a:gd fmla="*/ 223065 h 3444247" name="connsiteY42"/>
              <a:gd fmla="*/ 4253096 w 6996296" name="connsiteX43"/>
              <a:gd fmla="*/ 139938 h 3444247" name="connsiteY43"/>
              <a:gd fmla="*/ 4066060 w 6996296" name="connsiteX44"/>
              <a:gd fmla="*/ 119156 h 3444247" name="connsiteY44"/>
              <a:gd fmla="*/ 3962151 w 6996296" name="connsiteX45"/>
              <a:gd fmla="*/ 77592 h 3444247" name="connsiteY45"/>
              <a:gd fmla="*/ 3567296 w 6996296" name="connsiteX46"/>
              <a:gd fmla="*/ 98374 h 3444247" name="connsiteY46"/>
              <a:gd fmla="*/ 3317915 w 6996296" name="connsiteX47"/>
              <a:gd fmla="*/ 181502 h 3444247" name="connsiteY47"/>
              <a:gd fmla="*/ 3214006 w 6996296" name="connsiteX48"/>
              <a:gd fmla="*/ 202283 h 3444247" name="connsiteY48"/>
              <a:gd fmla="*/ 1987878 w 6996296" name="connsiteX49"/>
              <a:gd fmla="*/ 181502 h 3444247" name="connsiteY49"/>
              <a:gd fmla="*/ 1904751 w 6996296" name="connsiteX50"/>
              <a:gd fmla="*/ 119156 h 3444247" name="connsiteY50"/>
              <a:gd fmla="*/ 1842406 w 6996296" name="connsiteX51"/>
              <a:gd fmla="*/ 98374 h 3444247" name="connsiteY51"/>
              <a:gd fmla="*/ 1530678 w 6996296" name="connsiteX52"/>
              <a:gd fmla="*/ 139938 h 3444247" name="connsiteY52"/>
              <a:gd fmla="*/ 1447551 w 6996296" name="connsiteX53"/>
              <a:gd fmla="*/ 160720 h 3444247" name="connsiteY53"/>
              <a:gd fmla="*/ 1218951 w 6996296" name="connsiteX54"/>
              <a:gd fmla="*/ 202283 h 3444247" name="connsiteY54"/>
              <a:gd fmla="*/ 803315 w 6996296" name="connsiteX55"/>
              <a:gd fmla="*/ 181502 h 3444247" name="connsiteY55"/>
              <a:gd fmla="*/ 740969 w 6996296" name="connsiteX56"/>
              <a:gd fmla="*/ 160720 h 3444247" name="connsiteY56"/>
              <a:gd fmla="*/ 470806 w 6996296" name="connsiteX57"/>
              <a:gd fmla="*/ 181502 h 3444247" name="connsiteY57"/>
              <a:gd fmla="*/ 283769 w 6996296" name="connsiteX58"/>
              <a:gd fmla="*/ 243847 h 3444247" name="connsiteY58"/>
              <a:gd fmla="*/ 221424 w 6996296" name="connsiteX59"/>
              <a:gd fmla="*/ 181502 h 3444247" name="connsiteY59"/>
              <a:gd fmla="*/ 55169 w 6996296" name="connsiteX60"/>
              <a:gd fmla="*/ 181502 h 3444247" name="connsiteY60"/>
              <a:gd fmla="*/ 13606 w 6996296" name="connsiteX61"/>
              <a:gd fmla="*/ 514011 h 3444247" name="connsiteY61"/>
              <a:gd fmla="*/ 13606 w 6996296" name="connsiteX62"/>
              <a:gd fmla="*/ 514011 h 3444247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b="b" l="l" r="r" t="t"/>
            <a:pathLst>
              <a:path h="3444247" w="6996296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ACEC08A-A342-450B-85A3-6A6CD0D82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11891" y="1352550"/>
            <a:ext cx="2386701" cy="345491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B535A14-4C84-4975-A351-08932D13460D}"/>
              </a:ext>
            </a:extLst>
          </p:cNvPr>
          <p:cNvSpPr/>
          <p:nvPr/>
        </p:nvSpPr>
        <p:spPr>
          <a:xfrm>
            <a:off x="1828800" y="2068890"/>
            <a:ext cx="4572000" cy="15544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你有没有遇到过</a:t>
            </a:r>
          </a:p>
          <a:p>
            <a:pPr algn="ctr" lvl="0">
              <a:lnSpc>
                <a:spcPct val="150000"/>
              </a:lnSpc>
            </a:pPr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校园欺凌的现象呢？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5558" y="1396892"/>
            <a:ext cx="1738308" cy="706409"/>
            <a:chOff x="1185558" y="1396892"/>
            <a:chExt cx="1738308" cy="706409"/>
          </a:xfrm>
        </p:grpSpPr>
        <p:sp>
          <p:nvSpPr>
            <p:cNvPr descr="浅色下对角线" id="15" name="AutoShape 3">
              <a:extLst>
                <a:ext uri="{FF2B5EF4-FFF2-40B4-BE49-F238E27FC236}">
                  <a16:creationId xmlns:a16="http://schemas.microsoft.com/office/drawing/2014/main" id="{C102B1E1-F46F-47ED-9BF5-09279A34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58" y="1410219"/>
              <a:ext cx="1738308" cy="693082"/>
            </a:xfrm>
            <a:prstGeom prst="roundRect">
              <a:avLst>
                <a:gd fmla="val 50000" name="adj"/>
              </a:avLst>
            </a:prstGeom>
            <a:solidFill>
              <a:srgbClr val="FFF4E5"/>
            </a:solidFill>
            <a:ln cap="flat" cmpd="sng" w="12700">
              <a:solidFill>
                <a:schemeClr val="accent2"/>
              </a:solidFill>
              <a:round/>
            </a:ln>
            <a:effectLst/>
          </p:spPr>
          <p:txBody>
            <a:bodyPr anchor="ctr" wrap="none"/>
            <a:lstStyle/>
            <a:p>
              <a:pPr algn="ctr"/>
              <a:endParaRPr altLang="en-US" lang="zh-CN" sz="1350">
                <a:effectLst>
                  <a:outerShdw algn="tl" blurRad="38100" dir="2700000" dist="38100">
                    <a:srgbClr val="C0C0C0"/>
                  </a:outerShdw>
                </a:effectLst>
                <a:latin charset="0" panose="020b0604020202020204" pitchFamily="34" typeface="Arial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B535A14-4C84-4975-A351-08932D13460D}"/>
                </a:ext>
              </a:extLst>
            </p:cNvPr>
            <p:cNvSpPr/>
            <p:nvPr/>
          </p:nvSpPr>
          <p:spPr>
            <a:xfrm>
              <a:off x="1447800" y="1396892"/>
              <a:ext cx="1187185" cy="70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b="1" lang="zh-CN" smtClean="0" sz="2700">
                  <a:solidFill>
                    <a:schemeClr val="accent1"/>
                  </a:solidFill>
                </a:rPr>
                <a:t>交流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4242217213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6A065495-ADD1-444E-A817-5011F0AA9D3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6800" y="1047750"/>
            <a:ext cx="3256508" cy="35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BECA5F5-F2A6-4CC6-9ACC-8F19B81ECE0D}"/>
              </a:ext>
            </a:extLst>
          </p:cNvPr>
          <p:cNvSpPr/>
          <p:nvPr/>
        </p:nvSpPr>
        <p:spPr>
          <a:xfrm>
            <a:off x="4724400" y="1801023"/>
            <a:ext cx="3311489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30000"/>
              </a:lnSpc>
            </a:pPr>
            <a:r>
              <a:rPr altLang="en-US" lang="zh-CN"/>
              <a:t>小杰是班里的“小霸王”，他经常欺负低年级的小同学或是把身边的同学打伤，令老师和父母非常头痛。</a:t>
            </a:r>
          </a:p>
        </p:txBody>
      </p:sp>
      <p:sp>
        <p:nvSpPr>
          <p:cNvPr id="2" name="椭圆形标注 1"/>
          <p:cNvSpPr/>
          <p:nvPr/>
        </p:nvSpPr>
        <p:spPr>
          <a:xfrm>
            <a:off x="4323308" y="1200150"/>
            <a:ext cx="4058692" cy="2667000"/>
          </a:xfrm>
          <a:prstGeom prst="wedgeEllipseCallout">
            <a:avLst>
              <a:gd fmla="val -45762" name="adj1"/>
              <a:gd fmla="val 64551" name="adj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4082119046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E1EDD1CF-E66B-46BF-8C38-26DC6CF13C7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67200" y="666748"/>
            <a:ext cx="4127886" cy="41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BE9B54-86F7-400C-933B-BDB8A558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286" l="690" r="100000" t="9375">
                        <a14:foregroundMark x1="87241" x2="87241" y1="73214" y2="73214"/>
                        <a14:foregroundMark x1="81379" x2="81379" y1="66518" y2="66518"/>
                        <a14:foregroundMark x1="92759" x2="92759" y1="83929" y2="83929"/>
                        <a14:foregroundMark x1="92759" x2="92759" y1="80357" y2="8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4212">
            <a:off x="407581" y="1010791"/>
            <a:ext cx="4589550" cy="354503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73722DF-6297-4D01-AACB-2C258FD4B115}"/>
              </a:ext>
            </a:extLst>
          </p:cNvPr>
          <p:cNvSpPr/>
          <p:nvPr/>
        </p:nvSpPr>
        <p:spPr>
          <a:xfrm>
            <a:off x="1143000" y="2027917"/>
            <a:ext cx="2679122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b="1" lang="zh-CN" sz="3000"/>
              <a:t>收取保护费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4C4540-C5A2-4DF2-B1CD-AC9B66BC03E5}"/>
              </a:ext>
            </a:extLst>
          </p:cNvPr>
          <p:cNvSpPr/>
          <p:nvPr/>
        </p:nvSpPr>
        <p:spPr>
          <a:xfrm>
            <a:off x="685800" y="438150"/>
            <a:ext cx="258322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225" sz="2100">
                <a:solidFill>
                  <a:schemeClr val="accent1"/>
                </a:solidFill>
                <a:latin charset="-122" panose="040f0500000000000000" pitchFamily="82" typeface="华康少女文字W5(P)"/>
                <a:ea charset="-122" panose="040f0500000000000000" pitchFamily="82" typeface="华康少女文字W5(P)"/>
              </a:rPr>
              <a:t>什么是校园欺凌？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val="342488931"/>
      </p:ext>
    </p:extLst>
  </p:cSld>
  <p:clrMapOvr>
    <a:masterClrMapping/>
  </p:clrMapOvr>
  <mc:AlternateContent>
    <mc:Choice Requires="p15">
      <p:transition advTm="4000" p14:dur="1250" spd="slow">
        <p15:prstTrans prst="pageCurlDoubl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66</Paragraphs>
  <Slides>21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0">
      <vt:lpstr>Arial</vt:lpstr>
      <vt:lpstr>Arial Black</vt:lpstr>
      <vt:lpstr>微软雅黑</vt:lpstr>
      <vt:lpstr>Calibri Light</vt:lpstr>
      <vt:lpstr>Calibri</vt:lpstr>
      <vt:lpstr>华康少女文字W5(P)</vt:lpstr>
      <vt:lpstr>宋体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2018-06-25T21:07:50Z</dcterms:created>
  <dcterms:modified xsi:type="dcterms:W3CDTF">2021-08-22T05:44:58Z</dcterms:modified>
  <cp:revision>1</cp:revision>
</cp:coreProperties>
</file>