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7" r:id="rId4"/>
    <p:sldId id="285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86" r:id="rId15"/>
    <p:sldId id="268" r:id="rId16"/>
    <p:sldId id="288" r:id="rId17"/>
    <p:sldId id="269" r:id="rId18"/>
    <p:sldId id="270" r:id="rId19"/>
    <p:sldId id="272" r:id="rId20"/>
    <p:sldId id="274" r:id="rId21"/>
    <p:sldId id="273" r:id="rId22"/>
    <p:sldId id="275" r:id="rId23"/>
    <p:sldId id="289" r:id="rId24"/>
    <p:sldId id="287" r:id="rId25"/>
    <p:sldId id="276" r:id="rId26"/>
    <p:sldId id="277" r:id="rId27"/>
    <p:sldId id="278" r:id="rId28"/>
    <p:sldId id="279" r:id="rId29"/>
    <p:sldId id="280" r:id="rId30"/>
    <p:sldId id="282" r:id="rId31"/>
    <p:sldId id="283" r:id="rId32"/>
    <p:sldId id="281" r:id="rId33"/>
    <p:sldId id="284" r:id="rId34"/>
  </p:sldIdLst>
  <p:sldSz cx="12192000" cy="6858000"/>
  <p:notesSz cx="6858000" cy="9144000"/>
  <p:custDataLst>
    <p:tags r:id="rId3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orient="horz" pos="935" userDrawn="1">
          <p15:clr>
            <a:srgbClr val="A4A3A4"/>
          </p15:clr>
        </p15:guide>
        <p15:guide id="6" orient="horz" pos="33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6182" autoAdjust="0"/>
  </p:normalViewPr>
  <p:slideViewPr>
    <p:cSldViewPr snapToGrid="0" showGuides="1">
      <p:cViewPr varScale="1">
        <p:scale>
          <a:sx n="104" d="100"/>
          <a:sy n="104" d="100"/>
        </p:scale>
        <p:origin x="930" y="114"/>
      </p:cViewPr>
      <p:guideLst>
        <p:guide orient="horz" pos="2160"/>
        <p:guide pos="3840"/>
        <p:guide pos="393"/>
        <p:guide pos="7287"/>
        <p:guide orient="horz" pos="935"/>
        <p:guide orient="horz" pos="3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slides/slide30.xml" Type="http://schemas.openxmlformats.org/officeDocument/2006/relationships/slide"/><Relationship Id="rId34" Target="slides/slide31.xml" Type="http://schemas.openxmlformats.org/officeDocument/2006/relationships/slide"/><Relationship Id="rId35" Target="tags/tag1.xml" Type="http://schemas.openxmlformats.org/officeDocument/2006/relationships/tags"/><Relationship Id="rId36" Target="presProps.xml" Type="http://schemas.openxmlformats.org/officeDocument/2006/relationships/presProps"/><Relationship Id="rId37" Target="viewProps.xml" Type="http://schemas.openxmlformats.org/officeDocument/2006/relationships/viewProps"/><Relationship Id="rId38" Target="theme/theme1.xml" Type="http://schemas.openxmlformats.org/officeDocument/2006/relationships/theme"/><Relationship Id="rId39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411F-D43F-4350-BE86-115693F2246F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B85B5-C6E7-4FC8-B300-97E68331CF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8661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4535005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3372650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945507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9262308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871347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4369518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0054827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9784583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8587845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43948594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2681162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8391317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5791044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7859368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02650778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1774896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62352860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6920793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2754043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9700036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2523766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1013740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27409882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2C708-09C5-4FEB-8A94-530A28E3BE13}" type="datetimeFigureOut">
              <a:rPr lang="zh-CN" altLang="en-US" smtClean="0"/>
              <a:t>2021/3/16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F0466-9DC6-4DB5-A266-948414F728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1878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2021/3/16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6337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2.png" Type="http://schemas.openxmlformats.org/officeDocument/2006/relationships/image"/><Relationship Id="rId3" Target="../media/image13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5.png" Type="http://schemas.openxmlformats.org/officeDocument/2006/relationships/image"/><Relationship Id="rId3" Target="../media/image16.png" Type="http://schemas.openxmlformats.org/officeDocument/2006/relationships/image"/><Relationship Id="rId4" Target="../media/image17.wdp" Type="http://schemas.microsoft.com/office/2007/relationships/hdphoto"/><Relationship Id="rId5" Target="../media/image18.png" Type="http://schemas.openxmlformats.org/officeDocument/2006/relationships/image"/><Relationship Id="rId6" Target="../media/image19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0.png" Type="http://schemas.openxmlformats.org/officeDocument/2006/relationships/image"/><Relationship Id="rId3" Target="../media/image14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5.png" Type="http://schemas.openxmlformats.org/officeDocument/2006/relationships/image"/><Relationship Id="rId3" Target="../media/image16.png" Type="http://schemas.openxmlformats.org/officeDocument/2006/relationships/image"/><Relationship Id="rId4" Target="../media/image22.wdp" Type="http://schemas.microsoft.com/office/2007/relationships/hdphoto"/><Relationship Id="rId5" Target="../media/image23.wdp" Type="http://schemas.microsoft.com/office/2007/relationships/hdphoto"/><Relationship Id="rId6" Target="../media/image24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5.png" Type="http://schemas.openxmlformats.org/officeDocument/2006/relationships/image"/><Relationship Id="rId3" Target="../media/image26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7.jpe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8.jpe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4.png" Type="http://schemas.openxmlformats.org/officeDocument/2006/relationships/image"/><Relationship Id="rId3" Target="../media/image16.png" Type="http://schemas.openxmlformats.org/officeDocument/2006/relationships/image"/><Relationship Id="rId4" Target="../media/image29.wdp" Type="http://schemas.microsoft.com/office/2007/relationships/hdphoto"/><Relationship Id="rId5" Target="../media/image26.png" Type="http://schemas.openxmlformats.org/officeDocument/2006/relationships/image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0.png" Type="http://schemas.openxmlformats.org/officeDocument/2006/relationships/image"/><Relationship Id="rId3" Target="../media/image3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6.png" Type="http://schemas.openxmlformats.org/officeDocument/2006/relationships/image"/><Relationship Id="rId3" Target="../media/image7.png" Type="http://schemas.openxmlformats.org/officeDocument/2006/relationships/image"/><Relationship Id="rId4" Target="../media/image8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-114537" y="2209995"/>
            <a:ext cx="12626962" cy="3034570"/>
            <a:chOff x="-114537" y="2209995"/>
            <a:chExt cx="12626962" cy="3034570"/>
          </a:xfrm>
        </p:grpSpPr>
        <p:sp>
          <p:nvSpPr>
            <p:cNvPr id="58" name="任意多边形 57"/>
            <p:cNvSpPr/>
            <p:nvPr/>
          </p:nvSpPr>
          <p:spPr>
            <a:xfrm rot="15408217">
              <a:off x="9314882" y="1923515"/>
              <a:ext cx="2337876" cy="4057210"/>
            </a:xfrm>
            <a:custGeom>
              <a:gdLst>
                <a:gd fmla="*/ 2337876 w 2337876" name="connsiteX0"/>
                <a:gd fmla="*/ 4057210 h 4057210" name="connsiteY0"/>
                <a:gd fmla="*/ 0 w 2337876" name="connsiteX1"/>
                <a:gd fmla="*/ 3509022 h 4057210" name="connsiteY1"/>
                <a:gd fmla="*/ 0 w 2337876" name="connsiteX2"/>
                <a:gd fmla="*/ 0 h 405721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4057209" w="2337876">
                  <a:moveTo>
                    <a:pt x="2337876" y="4057210"/>
                  </a:moveTo>
                  <a:lnTo>
                    <a:pt x="0" y="3509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7" name="任意多边形 56"/>
            <p:cNvSpPr/>
            <p:nvPr/>
          </p:nvSpPr>
          <p:spPr>
            <a:xfrm rot="13639288">
              <a:off x="8537873" y="2854160"/>
              <a:ext cx="1961849" cy="2818961"/>
            </a:xfrm>
            <a:custGeom>
              <a:gdLst>
                <a:gd fmla="*/ 1961849 w 1961849" name="connsiteX0"/>
                <a:gd fmla="*/ 2818961 h 2818961" name="connsiteY0"/>
                <a:gd fmla="*/ 1437362 w 1961849" name="connsiteX1"/>
                <a:gd fmla="*/ 2818961 h 2818961" name="connsiteY1"/>
                <a:gd fmla="*/ 1309830 w 1961849" name="connsiteX2"/>
                <a:gd fmla="*/ 2750711 h 2818961" name="connsiteY2"/>
                <a:gd fmla="*/ 0 w 1961849" name="connsiteX3"/>
                <a:gd fmla="*/ 1931167 h 2818961" name="connsiteY3"/>
                <a:gd fmla="*/ 482558 w 1961849" name="connsiteX4"/>
                <a:gd fmla="*/ 70483 h 2818961" name="connsiteY4"/>
                <a:gd fmla="*/ 518643 w 1961849" name="connsiteX5"/>
                <a:gd fmla="*/ 0 h 281896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818961" w="1961849">
                  <a:moveTo>
                    <a:pt x="1961849" y="2818961"/>
                  </a:moveTo>
                  <a:lnTo>
                    <a:pt x="1437362" y="2818961"/>
                  </a:lnTo>
                  <a:lnTo>
                    <a:pt x="1309830" y="2750711"/>
                  </a:lnTo>
                  <a:lnTo>
                    <a:pt x="0" y="1931167"/>
                  </a:lnTo>
                  <a:lnTo>
                    <a:pt x="482558" y="70483"/>
                  </a:lnTo>
                  <a:lnTo>
                    <a:pt x="518643" y="0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任意多边形 41"/>
            <p:cNvSpPr/>
            <p:nvPr/>
          </p:nvSpPr>
          <p:spPr>
            <a:xfrm>
              <a:off x="708338" y="2423575"/>
              <a:ext cx="9861050" cy="2205710"/>
            </a:xfrm>
            <a:custGeom>
              <a:gdLst>
                <a:gd fmla="*/ 0 w 9007021" name="connsiteX0"/>
                <a:gd fmla="*/ 0 h 2205710" name="connsiteY0"/>
                <a:gd fmla="*/ 8629013 w 9007021" name="connsiteX1"/>
                <a:gd fmla="*/ 0 h 2205710" name="connsiteY1"/>
                <a:gd fmla="*/ 9007021 w 9007021" name="connsiteX2"/>
                <a:gd fmla="*/ 2205710 h 2205710" name="connsiteY2"/>
                <a:gd fmla="*/ 0 w 9007021" name="connsiteX3"/>
                <a:gd fmla="*/ 2205710 h 220571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205710" w="9007021">
                  <a:moveTo>
                    <a:pt x="0" y="0"/>
                  </a:moveTo>
                  <a:lnTo>
                    <a:pt x="8629013" y="0"/>
                  </a:lnTo>
                  <a:lnTo>
                    <a:pt x="9007021" y="2205710"/>
                  </a:lnTo>
                  <a:lnTo>
                    <a:pt x="0" y="220571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" name="平行四边形 2"/>
            <p:cNvSpPr/>
            <p:nvPr/>
          </p:nvSpPr>
          <p:spPr>
            <a:xfrm flipV="1" rot="255989">
              <a:off x="-114537" y="2209995"/>
              <a:ext cx="1603186" cy="2206575"/>
            </a:xfrm>
            <a:prstGeom prst="parallelogram">
              <a:avLst>
                <a:gd fmla="val 10132" name="adj"/>
              </a:avLst>
            </a:prstGeom>
            <a:solidFill>
              <a:srgbClr val="3BC5E9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任意多边形 36"/>
            <p:cNvSpPr/>
            <p:nvPr/>
          </p:nvSpPr>
          <p:spPr>
            <a:xfrm rot="5148072">
              <a:off x="963579" y="4148491"/>
              <a:ext cx="187239" cy="717343"/>
            </a:xfrm>
            <a:custGeom>
              <a:gdLst>
                <a:gd fmla="*/ 0 w 214465" name="connsiteX0"/>
                <a:gd fmla="*/ 701599 h 717343" name="connsiteY0"/>
                <a:gd fmla="*/ 106043 w 214465" name="connsiteX1"/>
                <a:gd fmla="*/ 0 h 717343" name="connsiteY1"/>
                <a:gd fmla="*/ 214465 w 214465" name="connsiteX2"/>
                <a:gd fmla="*/ 717343 h 7173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717343" w="214465">
                  <a:moveTo>
                    <a:pt x="0" y="701599"/>
                  </a:moveTo>
                  <a:lnTo>
                    <a:pt x="106043" y="0"/>
                  </a:lnTo>
                  <a:lnTo>
                    <a:pt x="214465" y="717343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815" l="4920" r="6615" t="3432"/>
          <a:stretch>
            <a:fillRect/>
          </a:stretch>
        </p:blipFill>
        <p:spPr>
          <a:xfrm>
            <a:off x="1387056" y="1061747"/>
            <a:ext cx="3441700" cy="4707612"/>
          </a:xfrm>
          <a:prstGeom prst="rect">
            <a:avLst/>
          </a:prstGeom>
        </p:spPr>
      </p:pic>
      <p:sp>
        <p:nvSpPr>
          <p:cNvPr id="23" name="文本框 22"/>
          <p:cNvSpPr txBox="1"/>
          <p:nvPr/>
        </p:nvSpPr>
        <p:spPr>
          <a:xfrm>
            <a:off x="5474286" y="4716198"/>
            <a:ext cx="3051149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主 编/魏 来     副主编/郑 清</a:t>
            </a:r>
          </a:p>
        </p:txBody>
      </p:sp>
      <p:sp>
        <p:nvSpPr>
          <p:cNvPr id="76" name="文本框 75"/>
          <p:cNvSpPr txBox="1"/>
          <p:nvPr/>
        </p:nvSpPr>
        <p:spPr>
          <a:xfrm>
            <a:off x="5474286" y="2587030"/>
            <a:ext cx="3860928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z="36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一张图告诉你如何</a:t>
            </a:r>
          </a:p>
        </p:txBody>
      </p:sp>
      <p:sp>
        <p:nvSpPr>
          <p:cNvPr id="77" name="任意多边形 76"/>
          <p:cNvSpPr/>
          <p:nvPr/>
        </p:nvSpPr>
        <p:spPr>
          <a:xfrm>
            <a:off x="5474286" y="3344431"/>
            <a:ext cx="3860928" cy="985553"/>
          </a:xfrm>
          <a:custGeom>
            <a:rect b="b" l="l" r="r" t="t"/>
            <a:pathLst>
              <a:path h="1090592" w="4456776">
                <a:moveTo>
                  <a:pt x="3766355" y="784125"/>
                </a:moveTo>
                <a:lnTo>
                  <a:pt x="3757649" y="792832"/>
                </a:lnTo>
                <a:cubicBezTo>
                  <a:pt x="3844713" y="798636"/>
                  <a:pt x="3901305" y="823304"/>
                  <a:pt x="3927425" y="866836"/>
                </a:cubicBezTo>
                <a:cubicBezTo>
                  <a:pt x="3936131" y="898760"/>
                  <a:pt x="3936131" y="923428"/>
                  <a:pt x="3927425" y="940841"/>
                </a:cubicBezTo>
                <a:cubicBezTo>
                  <a:pt x="4005783" y="946646"/>
                  <a:pt x="4042059" y="920526"/>
                  <a:pt x="4036255" y="862483"/>
                </a:cubicBezTo>
                <a:lnTo>
                  <a:pt x="4036255" y="784125"/>
                </a:lnTo>
                <a:close/>
                <a:moveTo>
                  <a:pt x="4236503" y="657882"/>
                </a:moveTo>
                <a:cubicBezTo>
                  <a:pt x="4236503" y="669490"/>
                  <a:pt x="4232151" y="676746"/>
                  <a:pt x="4223444" y="679648"/>
                </a:cubicBezTo>
                <a:cubicBezTo>
                  <a:pt x="4208933" y="688354"/>
                  <a:pt x="4201678" y="701414"/>
                  <a:pt x="4201678" y="718827"/>
                </a:cubicBezTo>
                <a:lnTo>
                  <a:pt x="4201678" y="749299"/>
                </a:lnTo>
                <a:lnTo>
                  <a:pt x="4245210" y="749299"/>
                </a:lnTo>
                <a:cubicBezTo>
                  <a:pt x="4277133" y="697061"/>
                  <a:pt x="4300351" y="666588"/>
                  <a:pt x="4314861" y="657882"/>
                </a:cubicBezTo>
                <a:close/>
                <a:moveTo>
                  <a:pt x="3866479" y="657882"/>
                </a:moveTo>
                <a:cubicBezTo>
                  <a:pt x="3843263" y="698512"/>
                  <a:pt x="3821497" y="728984"/>
                  <a:pt x="3801181" y="749299"/>
                </a:cubicBezTo>
                <a:lnTo>
                  <a:pt x="4036255" y="749299"/>
                </a:lnTo>
                <a:lnTo>
                  <a:pt x="4036255" y="657882"/>
                </a:lnTo>
                <a:close/>
                <a:moveTo>
                  <a:pt x="3923071" y="544698"/>
                </a:moveTo>
                <a:cubicBezTo>
                  <a:pt x="3911463" y="567915"/>
                  <a:pt x="3899855" y="592583"/>
                  <a:pt x="3888246" y="618703"/>
                </a:cubicBezTo>
                <a:lnTo>
                  <a:pt x="4258270" y="618703"/>
                </a:lnTo>
                <a:cubicBezTo>
                  <a:pt x="4275683" y="589681"/>
                  <a:pt x="4291645" y="565013"/>
                  <a:pt x="4306155" y="544698"/>
                </a:cubicBezTo>
                <a:cubicBezTo>
                  <a:pt x="4259721" y="544698"/>
                  <a:pt x="4197325" y="544698"/>
                  <a:pt x="4118967" y="544698"/>
                </a:cubicBezTo>
                <a:cubicBezTo>
                  <a:pt x="4084141" y="544698"/>
                  <a:pt x="4046413" y="544698"/>
                  <a:pt x="4005783" y="544698"/>
                </a:cubicBezTo>
                <a:close/>
                <a:moveTo>
                  <a:pt x="3962251" y="427161"/>
                </a:moveTo>
                <a:cubicBezTo>
                  <a:pt x="3950642" y="453280"/>
                  <a:pt x="3943387" y="479400"/>
                  <a:pt x="3940485" y="505519"/>
                </a:cubicBezTo>
                <a:lnTo>
                  <a:pt x="4114613" y="505519"/>
                </a:lnTo>
                <a:cubicBezTo>
                  <a:pt x="4137831" y="467791"/>
                  <a:pt x="4156695" y="441672"/>
                  <a:pt x="4171205" y="427161"/>
                </a:cubicBezTo>
                <a:close/>
                <a:moveTo>
                  <a:pt x="1367730" y="361862"/>
                </a:moveTo>
                <a:cubicBezTo>
                  <a:pt x="1361926" y="376373"/>
                  <a:pt x="1354671" y="393786"/>
                  <a:pt x="1345964" y="414101"/>
                </a:cubicBezTo>
                <a:cubicBezTo>
                  <a:pt x="1328551" y="451829"/>
                  <a:pt x="1318394" y="480851"/>
                  <a:pt x="1315492" y="501166"/>
                </a:cubicBezTo>
                <a:lnTo>
                  <a:pt x="1372083" y="501166"/>
                </a:lnTo>
                <a:cubicBezTo>
                  <a:pt x="1369181" y="466340"/>
                  <a:pt x="1367730" y="435867"/>
                  <a:pt x="1367730" y="409748"/>
                </a:cubicBezTo>
                <a:cubicBezTo>
                  <a:pt x="1367730" y="386531"/>
                  <a:pt x="1367730" y="370569"/>
                  <a:pt x="1367730" y="361862"/>
                </a:cubicBezTo>
                <a:close/>
                <a:moveTo>
                  <a:pt x="1411262" y="226913"/>
                </a:moveTo>
                <a:cubicBezTo>
                  <a:pt x="1402556" y="250130"/>
                  <a:pt x="1393850" y="274798"/>
                  <a:pt x="1385143" y="300917"/>
                </a:cubicBezTo>
                <a:lnTo>
                  <a:pt x="1393850" y="300917"/>
                </a:lnTo>
                <a:cubicBezTo>
                  <a:pt x="1475110" y="309624"/>
                  <a:pt x="1521544" y="313977"/>
                  <a:pt x="1533153" y="313977"/>
                </a:cubicBezTo>
                <a:cubicBezTo>
                  <a:pt x="1559272" y="325586"/>
                  <a:pt x="1562174" y="341547"/>
                  <a:pt x="1541859" y="361862"/>
                </a:cubicBezTo>
                <a:cubicBezTo>
                  <a:pt x="1527348" y="370569"/>
                  <a:pt x="1520093" y="385080"/>
                  <a:pt x="1520093" y="405395"/>
                </a:cubicBezTo>
                <a:lnTo>
                  <a:pt x="1520093" y="483753"/>
                </a:lnTo>
                <a:cubicBezTo>
                  <a:pt x="1546212" y="446025"/>
                  <a:pt x="1565076" y="427161"/>
                  <a:pt x="1576685" y="427161"/>
                </a:cubicBezTo>
                <a:cubicBezTo>
                  <a:pt x="1588294" y="430063"/>
                  <a:pt x="1605706" y="441672"/>
                  <a:pt x="1628924" y="461987"/>
                </a:cubicBezTo>
                <a:cubicBezTo>
                  <a:pt x="1617315" y="450378"/>
                  <a:pt x="1610060" y="438769"/>
                  <a:pt x="1607157" y="427161"/>
                </a:cubicBezTo>
                <a:cubicBezTo>
                  <a:pt x="1601353" y="418454"/>
                  <a:pt x="1604255" y="414101"/>
                  <a:pt x="1615864" y="414101"/>
                </a:cubicBezTo>
                <a:cubicBezTo>
                  <a:pt x="1636179" y="419905"/>
                  <a:pt x="1675358" y="422808"/>
                  <a:pt x="1733401" y="422808"/>
                </a:cubicBezTo>
                <a:lnTo>
                  <a:pt x="1742107" y="422808"/>
                </a:lnTo>
                <a:cubicBezTo>
                  <a:pt x="1745009" y="402493"/>
                  <a:pt x="1749363" y="372020"/>
                  <a:pt x="1755167" y="331390"/>
                </a:cubicBezTo>
                <a:cubicBezTo>
                  <a:pt x="1760971" y="290760"/>
                  <a:pt x="1766776" y="258836"/>
                  <a:pt x="1772580" y="235619"/>
                </a:cubicBezTo>
                <a:lnTo>
                  <a:pt x="1746460" y="235619"/>
                </a:lnTo>
                <a:cubicBezTo>
                  <a:pt x="1723243" y="238521"/>
                  <a:pt x="1701477" y="241423"/>
                  <a:pt x="1681162" y="244325"/>
                </a:cubicBezTo>
                <a:cubicBezTo>
                  <a:pt x="1672456" y="250130"/>
                  <a:pt x="1665200" y="248679"/>
                  <a:pt x="1659396" y="239972"/>
                </a:cubicBezTo>
                <a:cubicBezTo>
                  <a:pt x="1656494" y="237070"/>
                  <a:pt x="1653592" y="232717"/>
                  <a:pt x="1650690" y="226913"/>
                </a:cubicBezTo>
                <a:cubicBezTo>
                  <a:pt x="1647788" y="226913"/>
                  <a:pt x="1644885" y="226913"/>
                  <a:pt x="1641983" y="226913"/>
                </a:cubicBezTo>
                <a:close/>
                <a:moveTo>
                  <a:pt x="3648819" y="205146"/>
                </a:moveTo>
                <a:cubicBezTo>
                  <a:pt x="3584971" y="271896"/>
                  <a:pt x="3516771" y="328488"/>
                  <a:pt x="3444217" y="374922"/>
                </a:cubicBezTo>
                <a:cubicBezTo>
                  <a:pt x="3476141" y="380726"/>
                  <a:pt x="3506613" y="385080"/>
                  <a:pt x="3535635" y="387982"/>
                </a:cubicBezTo>
                <a:cubicBezTo>
                  <a:pt x="3561754" y="390884"/>
                  <a:pt x="3589325" y="390884"/>
                  <a:pt x="3618346" y="387982"/>
                </a:cubicBezTo>
                <a:lnTo>
                  <a:pt x="3770709" y="387982"/>
                </a:lnTo>
                <a:cubicBezTo>
                  <a:pt x="3773611" y="370569"/>
                  <a:pt x="3776513" y="350254"/>
                  <a:pt x="3779415" y="327037"/>
                </a:cubicBezTo>
                <a:cubicBezTo>
                  <a:pt x="3773611" y="335743"/>
                  <a:pt x="3766355" y="344450"/>
                  <a:pt x="3757649" y="353156"/>
                </a:cubicBezTo>
                <a:cubicBezTo>
                  <a:pt x="3699606" y="382178"/>
                  <a:pt x="3667683" y="360411"/>
                  <a:pt x="3661878" y="287858"/>
                </a:cubicBezTo>
                <a:cubicBezTo>
                  <a:pt x="3661878" y="264640"/>
                  <a:pt x="3657525" y="237070"/>
                  <a:pt x="3648819" y="205146"/>
                </a:cubicBezTo>
                <a:close/>
                <a:moveTo>
                  <a:pt x="3705411" y="192087"/>
                </a:moveTo>
                <a:cubicBezTo>
                  <a:pt x="3748943" y="215304"/>
                  <a:pt x="3775062" y="244325"/>
                  <a:pt x="3783769" y="279151"/>
                </a:cubicBezTo>
                <a:cubicBezTo>
                  <a:pt x="3786671" y="270445"/>
                  <a:pt x="3795377" y="266092"/>
                  <a:pt x="3809888" y="266092"/>
                </a:cubicBezTo>
                <a:cubicBezTo>
                  <a:pt x="3833105" y="266092"/>
                  <a:pt x="3862127" y="270445"/>
                  <a:pt x="3896953" y="279151"/>
                </a:cubicBezTo>
                <a:cubicBezTo>
                  <a:pt x="3905659" y="253032"/>
                  <a:pt x="3917267" y="225461"/>
                  <a:pt x="3931778" y="196440"/>
                </a:cubicBezTo>
                <a:cubicBezTo>
                  <a:pt x="3896953" y="193538"/>
                  <a:pt x="3850518" y="192087"/>
                  <a:pt x="3792475" y="192087"/>
                </a:cubicBezTo>
                <a:close/>
                <a:moveTo>
                  <a:pt x="2830413" y="139848"/>
                </a:moveTo>
                <a:cubicBezTo>
                  <a:pt x="2772370" y="247228"/>
                  <a:pt x="2689659" y="334292"/>
                  <a:pt x="2582279" y="401042"/>
                </a:cubicBezTo>
                <a:cubicBezTo>
                  <a:pt x="2617105" y="406846"/>
                  <a:pt x="2640322" y="412650"/>
                  <a:pt x="2651931" y="418454"/>
                </a:cubicBezTo>
                <a:cubicBezTo>
                  <a:pt x="2657735" y="418454"/>
                  <a:pt x="2662088" y="418454"/>
                  <a:pt x="2664990" y="418454"/>
                </a:cubicBezTo>
                <a:cubicBezTo>
                  <a:pt x="2685305" y="427161"/>
                  <a:pt x="2689659" y="441672"/>
                  <a:pt x="2678050" y="461987"/>
                </a:cubicBezTo>
                <a:cubicBezTo>
                  <a:pt x="2660637" y="476497"/>
                  <a:pt x="2651931" y="491008"/>
                  <a:pt x="2651931" y="505519"/>
                </a:cubicBezTo>
                <a:cubicBezTo>
                  <a:pt x="2651931" y="531638"/>
                  <a:pt x="2650479" y="559209"/>
                  <a:pt x="2647578" y="588230"/>
                </a:cubicBezTo>
                <a:cubicBezTo>
                  <a:pt x="2644675" y="617252"/>
                  <a:pt x="2640322" y="649175"/>
                  <a:pt x="2634518" y="684001"/>
                </a:cubicBezTo>
                <a:cubicBezTo>
                  <a:pt x="2701267" y="689805"/>
                  <a:pt x="2750604" y="708669"/>
                  <a:pt x="2782527" y="740593"/>
                </a:cubicBezTo>
                <a:cubicBezTo>
                  <a:pt x="2791234" y="755104"/>
                  <a:pt x="2798489" y="769614"/>
                  <a:pt x="2804293" y="784125"/>
                </a:cubicBezTo>
                <a:cubicBezTo>
                  <a:pt x="2824609" y="731886"/>
                  <a:pt x="2837669" y="656431"/>
                  <a:pt x="2843473" y="557758"/>
                </a:cubicBezTo>
                <a:cubicBezTo>
                  <a:pt x="2843473" y="528736"/>
                  <a:pt x="2840570" y="486655"/>
                  <a:pt x="2834766" y="431514"/>
                </a:cubicBezTo>
                <a:cubicBezTo>
                  <a:pt x="2834766" y="425710"/>
                  <a:pt x="2834766" y="421357"/>
                  <a:pt x="2834766" y="418454"/>
                </a:cubicBezTo>
                <a:cubicBezTo>
                  <a:pt x="2831864" y="398139"/>
                  <a:pt x="2843473" y="387982"/>
                  <a:pt x="2869592" y="387982"/>
                </a:cubicBezTo>
                <a:cubicBezTo>
                  <a:pt x="2875396" y="390884"/>
                  <a:pt x="2913124" y="395237"/>
                  <a:pt x="2982775" y="401042"/>
                </a:cubicBezTo>
                <a:cubicBezTo>
                  <a:pt x="2918928" y="348803"/>
                  <a:pt x="2868141" y="261738"/>
                  <a:pt x="2830413" y="139848"/>
                </a:cubicBezTo>
                <a:close/>
                <a:moveTo>
                  <a:pt x="896763" y="26664"/>
                </a:moveTo>
                <a:cubicBezTo>
                  <a:pt x="931589" y="38273"/>
                  <a:pt x="976573" y="70197"/>
                  <a:pt x="1031713" y="122435"/>
                </a:cubicBezTo>
                <a:cubicBezTo>
                  <a:pt x="1037518" y="142750"/>
                  <a:pt x="1033164" y="154359"/>
                  <a:pt x="1018654" y="157261"/>
                </a:cubicBezTo>
                <a:cubicBezTo>
                  <a:pt x="975122" y="154359"/>
                  <a:pt x="890959" y="152908"/>
                  <a:pt x="766167" y="152908"/>
                </a:cubicBezTo>
                <a:lnTo>
                  <a:pt x="587685" y="152908"/>
                </a:lnTo>
                <a:cubicBezTo>
                  <a:pt x="567370" y="155810"/>
                  <a:pt x="545604" y="158712"/>
                  <a:pt x="522386" y="161614"/>
                </a:cubicBezTo>
                <a:cubicBezTo>
                  <a:pt x="513680" y="164516"/>
                  <a:pt x="506425" y="161614"/>
                  <a:pt x="500620" y="152908"/>
                </a:cubicBezTo>
                <a:cubicBezTo>
                  <a:pt x="494816" y="150006"/>
                  <a:pt x="490463" y="144201"/>
                  <a:pt x="487561" y="135495"/>
                </a:cubicBezTo>
                <a:cubicBezTo>
                  <a:pt x="490463" y="152908"/>
                  <a:pt x="486110" y="161614"/>
                  <a:pt x="474501" y="161614"/>
                </a:cubicBezTo>
                <a:lnTo>
                  <a:pt x="352611" y="161614"/>
                </a:lnTo>
                <a:cubicBezTo>
                  <a:pt x="352611" y="179027"/>
                  <a:pt x="348258" y="187734"/>
                  <a:pt x="339551" y="187734"/>
                </a:cubicBezTo>
                <a:cubicBezTo>
                  <a:pt x="325040" y="199342"/>
                  <a:pt x="317785" y="210951"/>
                  <a:pt x="317785" y="222559"/>
                </a:cubicBezTo>
                <a:lnTo>
                  <a:pt x="317785" y="414101"/>
                </a:lnTo>
                <a:cubicBezTo>
                  <a:pt x="320687" y="411199"/>
                  <a:pt x="323589" y="406846"/>
                  <a:pt x="326491" y="401041"/>
                </a:cubicBezTo>
                <a:cubicBezTo>
                  <a:pt x="346806" y="366216"/>
                  <a:pt x="361317" y="348803"/>
                  <a:pt x="370024" y="348803"/>
                </a:cubicBezTo>
                <a:cubicBezTo>
                  <a:pt x="393241" y="357509"/>
                  <a:pt x="423713" y="377824"/>
                  <a:pt x="461441" y="409748"/>
                </a:cubicBezTo>
                <a:lnTo>
                  <a:pt x="874997" y="409748"/>
                </a:lnTo>
                <a:cubicBezTo>
                  <a:pt x="909823" y="345901"/>
                  <a:pt x="935943" y="312526"/>
                  <a:pt x="953355" y="309624"/>
                </a:cubicBezTo>
                <a:cubicBezTo>
                  <a:pt x="985279" y="318330"/>
                  <a:pt x="1031713" y="351705"/>
                  <a:pt x="1092659" y="409748"/>
                </a:cubicBezTo>
                <a:cubicBezTo>
                  <a:pt x="1104267" y="427161"/>
                  <a:pt x="1101365" y="437318"/>
                  <a:pt x="1083952" y="440221"/>
                </a:cubicBezTo>
                <a:lnTo>
                  <a:pt x="905470" y="440221"/>
                </a:lnTo>
                <a:cubicBezTo>
                  <a:pt x="908372" y="454731"/>
                  <a:pt x="904019" y="466340"/>
                  <a:pt x="892410" y="475046"/>
                </a:cubicBezTo>
                <a:cubicBezTo>
                  <a:pt x="883704" y="480851"/>
                  <a:pt x="879351" y="491008"/>
                  <a:pt x="879351" y="505519"/>
                </a:cubicBezTo>
                <a:lnTo>
                  <a:pt x="879351" y="853777"/>
                </a:lnTo>
                <a:cubicBezTo>
                  <a:pt x="873546" y="897309"/>
                  <a:pt x="888057" y="916173"/>
                  <a:pt x="922883" y="910369"/>
                </a:cubicBezTo>
                <a:cubicBezTo>
                  <a:pt x="963513" y="916173"/>
                  <a:pt x="989632" y="874092"/>
                  <a:pt x="1001241" y="784125"/>
                </a:cubicBezTo>
                <a:cubicBezTo>
                  <a:pt x="1004143" y="766712"/>
                  <a:pt x="1011398" y="756555"/>
                  <a:pt x="1023007" y="753653"/>
                </a:cubicBezTo>
                <a:cubicBezTo>
                  <a:pt x="1031713" y="756555"/>
                  <a:pt x="1037518" y="766712"/>
                  <a:pt x="1040420" y="784125"/>
                </a:cubicBezTo>
                <a:cubicBezTo>
                  <a:pt x="1034616" y="853777"/>
                  <a:pt x="1044773" y="897309"/>
                  <a:pt x="1070892" y="914722"/>
                </a:cubicBezTo>
                <a:cubicBezTo>
                  <a:pt x="1099914" y="932135"/>
                  <a:pt x="1112974" y="948097"/>
                  <a:pt x="1110071" y="962607"/>
                </a:cubicBezTo>
                <a:cubicBezTo>
                  <a:pt x="1107169" y="991629"/>
                  <a:pt x="1094110" y="1011944"/>
                  <a:pt x="1070892" y="1023552"/>
                </a:cubicBezTo>
                <a:cubicBezTo>
                  <a:pt x="1030262" y="1040965"/>
                  <a:pt x="993985" y="1049672"/>
                  <a:pt x="962062" y="1049672"/>
                </a:cubicBezTo>
                <a:lnTo>
                  <a:pt x="822759" y="1049672"/>
                </a:lnTo>
                <a:cubicBezTo>
                  <a:pt x="750205" y="1046770"/>
                  <a:pt x="713928" y="1007591"/>
                  <a:pt x="713928" y="932135"/>
                </a:cubicBezTo>
                <a:lnTo>
                  <a:pt x="713928" y="440221"/>
                </a:lnTo>
                <a:lnTo>
                  <a:pt x="692162" y="440221"/>
                </a:lnTo>
                <a:cubicBezTo>
                  <a:pt x="712477" y="802989"/>
                  <a:pt x="568821" y="1007591"/>
                  <a:pt x="261193" y="1054025"/>
                </a:cubicBezTo>
                <a:cubicBezTo>
                  <a:pt x="243780" y="1054025"/>
                  <a:pt x="233623" y="1051123"/>
                  <a:pt x="230721" y="1045319"/>
                </a:cubicBezTo>
                <a:cubicBezTo>
                  <a:pt x="227818" y="1039514"/>
                  <a:pt x="233623" y="1033710"/>
                  <a:pt x="248133" y="1027906"/>
                </a:cubicBezTo>
                <a:cubicBezTo>
                  <a:pt x="419360" y="923428"/>
                  <a:pt x="510778" y="771066"/>
                  <a:pt x="522386" y="570817"/>
                </a:cubicBezTo>
                <a:cubicBezTo>
                  <a:pt x="522386" y="559209"/>
                  <a:pt x="522386" y="546149"/>
                  <a:pt x="522386" y="531638"/>
                </a:cubicBezTo>
                <a:cubicBezTo>
                  <a:pt x="522386" y="496812"/>
                  <a:pt x="522386" y="469242"/>
                  <a:pt x="522386" y="448927"/>
                </a:cubicBezTo>
                <a:cubicBezTo>
                  <a:pt x="522386" y="446025"/>
                  <a:pt x="522386" y="443123"/>
                  <a:pt x="522386" y="440221"/>
                </a:cubicBezTo>
                <a:lnTo>
                  <a:pt x="483207" y="440221"/>
                </a:lnTo>
                <a:cubicBezTo>
                  <a:pt x="480305" y="454731"/>
                  <a:pt x="474501" y="460536"/>
                  <a:pt x="465795" y="457633"/>
                </a:cubicBezTo>
                <a:lnTo>
                  <a:pt x="317785" y="457633"/>
                </a:lnTo>
                <a:lnTo>
                  <a:pt x="317785" y="705767"/>
                </a:lnTo>
                <a:cubicBezTo>
                  <a:pt x="332296" y="705767"/>
                  <a:pt x="354062" y="704316"/>
                  <a:pt x="383083" y="701414"/>
                </a:cubicBezTo>
                <a:cubicBezTo>
                  <a:pt x="417909" y="695610"/>
                  <a:pt x="445480" y="691256"/>
                  <a:pt x="465795" y="688354"/>
                </a:cubicBezTo>
                <a:cubicBezTo>
                  <a:pt x="480305" y="685452"/>
                  <a:pt x="490463" y="688354"/>
                  <a:pt x="496267" y="697061"/>
                </a:cubicBezTo>
                <a:cubicBezTo>
                  <a:pt x="499169" y="708669"/>
                  <a:pt x="493365" y="717376"/>
                  <a:pt x="478854" y="723180"/>
                </a:cubicBezTo>
                <a:cubicBezTo>
                  <a:pt x="322138" y="804440"/>
                  <a:pt x="207503" y="859581"/>
                  <a:pt x="134950" y="888603"/>
                </a:cubicBezTo>
                <a:cubicBezTo>
                  <a:pt x="120439" y="897309"/>
                  <a:pt x="108830" y="906015"/>
                  <a:pt x="100124" y="914722"/>
                </a:cubicBezTo>
                <a:cubicBezTo>
                  <a:pt x="76907" y="932135"/>
                  <a:pt x="59494" y="929233"/>
                  <a:pt x="47885" y="906015"/>
                </a:cubicBezTo>
                <a:cubicBezTo>
                  <a:pt x="33374" y="876994"/>
                  <a:pt x="18864" y="833462"/>
                  <a:pt x="4353" y="775419"/>
                </a:cubicBezTo>
                <a:cubicBezTo>
                  <a:pt x="1451" y="749299"/>
                  <a:pt x="13059" y="736240"/>
                  <a:pt x="39179" y="736240"/>
                </a:cubicBezTo>
                <a:cubicBezTo>
                  <a:pt x="50787" y="736240"/>
                  <a:pt x="69651" y="734789"/>
                  <a:pt x="95771" y="731886"/>
                </a:cubicBezTo>
                <a:cubicBezTo>
                  <a:pt x="121890" y="731886"/>
                  <a:pt x="142205" y="730435"/>
                  <a:pt x="156716" y="727533"/>
                </a:cubicBezTo>
                <a:lnTo>
                  <a:pt x="156716" y="457633"/>
                </a:lnTo>
                <a:lnTo>
                  <a:pt x="113184" y="457633"/>
                </a:lnTo>
                <a:cubicBezTo>
                  <a:pt x="89966" y="460536"/>
                  <a:pt x="68200" y="463438"/>
                  <a:pt x="47885" y="466340"/>
                </a:cubicBezTo>
                <a:cubicBezTo>
                  <a:pt x="36277" y="469242"/>
                  <a:pt x="29021" y="466340"/>
                  <a:pt x="26119" y="457633"/>
                </a:cubicBezTo>
                <a:cubicBezTo>
                  <a:pt x="17413" y="451829"/>
                  <a:pt x="11608" y="441672"/>
                  <a:pt x="8706" y="427161"/>
                </a:cubicBezTo>
                <a:cubicBezTo>
                  <a:pt x="2902" y="421357"/>
                  <a:pt x="5804" y="418454"/>
                  <a:pt x="17413" y="418454"/>
                </a:cubicBezTo>
                <a:cubicBezTo>
                  <a:pt x="60945" y="424259"/>
                  <a:pt x="98673" y="427161"/>
                  <a:pt x="130596" y="427161"/>
                </a:cubicBezTo>
                <a:lnTo>
                  <a:pt x="156716" y="427161"/>
                </a:lnTo>
                <a:lnTo>
                  <a:pt x="156716" y="161614"/>
                </a:lnTo>
                <a:lnTo>
                  <a:pt x="113184" y="161614"/>
                </a:lnTo>
                <a:cubicBezTo>
                  <a:pt x="78358" y="161614"/>
                  <a:pt x="55141" y="163065"/>
                  <a:pt x="43532" y="165967"/>
                </a:cubicBezTo>
                <a:cubicBezTo>
                  <a:pt x="31923" y="171772"/>
                  <a:pt x="24668" y="170321"/>
                  <a:pt x="21766" y="161614"/>
                </a:cubicBezTo>
                <a:cubicBezTo>
                  <a:pt x="18864" y="158712"/>
                  <a:pt x="15962" y="154359"/>
                  <a:pt x="13059" y="148555"/>
                </a:cubicBezTo>
                <a:cubicBezTo>
                  <a:pt x="7255" y="142750"/>
                  <a:pt x="4353" y="136946"/>
                  <a:pt x="4353" y="131142"/>
                </a:cubicBezTo>
                <a:cubicBezTo>
                  <a:pt x="1451" y="128240"/>
                  <a:pt x="0" y="125337"/>
                  <a:pt x="0" y="122435"/>
                </a:cubicBezTo>
                <a:cubicBezTo>
                  <a:pt x="0" y="119533"/>
                  <a:pt x="4353" y="118082"/>
                  <a:pt x="13059" y="118082"/>
                </a:cubicBezTo>
                <a:cubicBezTo>
                  <a:pt x="50787" y="123886"/>
                  <a:pt x="89966" y="126788"/>
                  <a:pt x="130596" y="126788"/>
                </a:cubicBezTo>
                <a:lnTo>
                  <a:pt x="291666" y="126788"/>
                </a:lnTo>
                <a:cubicBezTo>
                  <a:pt x="311981" y="86158"/>
                  <a:pt x="333747" y="58588"/>
                  <a:pt x="356964" y="44077"/>
                </a:cubicBezTo>
                <a:cubicBezTo>
                  <a:pt x="382358" y="49156"/>
                  <a:pt x="416639" y="69788"/>
                  <a:pt x="459809" y="105975"/>
                </a:cubicBezTo>
                <a:lnTo>
                  <a:pt x="471188" y="115810"/>
                </a:lnTo>
                <a:lnTo>
                  <a:pt x="470148" y="113729"/>
                </a:lnTo>
                <a:cubicBezTo>
                  <a:pt x="473050" y="110827"/>
                  <a:pt x="477403" y="109376"/>
                  <a:pt x="483207" y="109376"/>
                </a:cubicBezTo>
                <a:cubicBezTo>
                  <a:pt x="526740" y="115180"/>
                  <a:pt x="568821" y="118082"/>
                  <a:pt x="609451" y="118082"/>
                </a:cubicBezTo>
                <a:lnTo>
                  <a:pt x="818405" y="118082"/>
                </a:lnTo>
                <a:cubicBezTo>
                  <a:pt x="856133" y="57137"/>
                  <a:pt x="882253" y="26664"/>
                  <a:pt x="896763" y="26664"/>
                </a:cubicBezTo>
                <a:close/>
                <a:moveTo>
                  <a:pt x="3596580" y="545"/>
                </a:moveTo>
                <a:cubicBezTo>
                  <a:pt x="3643014" y="6349"/>
                  <a:pt x="3703959" y="19409"/>
                  <a:pt x="3779415" y="39724"/>
                </a:cubicBezTo>
                <a:cubicBezTo>
                  <a:pt x="3788121" y="45528"/>
                  <a:pt x="3792475" y="54235"/>
                  <a:pt x="3792475" y="65843"/>
                </a:cubicBezTo>
                <a:cubicBezTo>
                  <a:pt x="3789573" y="77452"/>
                  <a:pt x="3782317" y="83256"/>
                  <a:pt x="3770709" y="83256"/>
                </a:cubicBezTo>
                <a:cubicBezTo>
                  <a:pt x="3756198" y="83256"/>
                  <a:pt x="3741687" y="91963"/>
                  <a:pt x="3727177" y="109376"/>
                </a:cubicBezTo>
                <a:cubicBezTo>
                  <a:pt x="3712666" y="129691"/>
                  <a:pt x="3698155" y="147103"/>
                  <a:pt x="3683644" y="161614"/>
                </a:cubicBezTo>
                <a:lnTo>
                  <a:pt x="3792475" y="161614"/>
                </a:lnTo>
                <a:cubicBezTo>
                  <a:pt x="3821497" y="106473"/>
                  <a:pt x="3843263" y="77452"/>
                  <a:pt x="3857773" y="74550"/>
                </a:cubicBezTo>
                <a:cubicBezTo>
                  <a:pt x="3878089" y="80354"/>
                  <a:pt x="3908561" y="102120"/>
                  <a:pt x="3949191" y="139848"/>
                </a:cubicBezTo>
                <a:cubicBezTo>
                  <a:pt x="3960799" y="102120"/>
                  <a:pt x="3969506" y="62941"/>
                  <a:pt x="3975311" y="22311"/>
                </a:cubicBezTo>
                <a:cubicBezTo>
                  <a:pt x="3972408" y="10702"/>
                  <a:pt x="3979663" y="4898"/>
                  <a:pt x="3997077" y="4898"/>
                </a:cubicBezTo>
                <a:cubicBezTo>
                  <a:pt x="4023195" y="10702"/>
                  <a:pt x="4079787" y="25213"/>
                  <a:pt x="4166852" y="48430"/>
                </a:cubicBezTo>
                <a:cubicBezTo>
                  <a:pt x="4178461" y="57137"/>
                  <a:pt x="4184265" y="65843"/>
                  <a:pt x="4184265" y="74550"/>
                </a:cubicBezTo>
                <a:cubicBezTo>
                  <a:pt x="4181363" y="83256"/>
                  <a:pt x="4174107" y="87609"/>
                  <a:pt x="4162499" y="87609"/>
                </a:cubicBezTo>
                <a:cubicBezTo>
                  <a:pt x="4150891" y="87609"/>
                  <a:pt x="4139281" y="97767"/>
                  <a:pt x="4127673" y="118082"/>
                </a:cubicBezTo>
                <a:cubicBezTo>
                  <a:pt x="4121869" y="123886"/>
                  <a:pt x="4114613" y="132593"/>
                  <a:pt x="4105907" y="144201"/>
                </a:cubicBezTo>
                <a:cubicBezTo>
                  <a:pt x="4097201" y="155810"/>
                  <a:pt x="4092847" y="161614"/>
                  <a:pt x="4092847" y="161614"/>
                </a:cubicBezTo>
                <a:lnTo>
                  <a:pt x="4253917" y="161614"/>
                </a:lnTo>
                <a:cubicBezTo>
                  <a:pt x="4285840" y="109376"/>
                  <a:pt x="4309057" y="80354"/>
                  <a:pt x="4323568" y="74550"/>
                </a:cubicBezTo>
                <a:cubicBezTo>
                  <a:pt x="4361296" y="91963"/>
                  <a:pt x="4400475" y="123886"/>
                  <a:pt x="4441105" y="170321"/>
                </a:cubicBezTo>
                <a:cubicBezTo>
                  <a:pt x="4444007" y="190636"/>
                  <a:pt x="4439654" y="200793"/>
                  <a:pt x="4428045" y="200793"/>
                </a:cubicBezTo>
                <a:cubicBezTo>
                  <a:pt x="4352589" y="194989"/>
                  <a:pt x="4295997" y="192087"/>
                  <a:pt x="4258270" y="192087"/>
                </a:cubicBezTo>
                <a:lnTo>
                  <a:pt x="4149439" y="192087"/>
                </a:lnTo>
                <a:cubicBezTo>
                  <a:pt x="4192971" y="212402"/>
                  <a:pt x="4219091" y="237070"/>
                  <a:pt x="4227797" y="266092"/>
                </a:cubicBezTo>
                <a:cubicBezTo>
                  <a:pt x="4236503" y="309624"/>
                  <a:pt x="4221993" y="341547"/>
                  <a:pt x="4184265" y="361862"/>
                </a:cubicBezTo>
                <a:cubicBezTo>
                  <a:pt x="4126222" y="376373"/>
                  <a:pt x="4095749" y="354607"/>
                  <a:pt x="4092847" y="296564"/>
                </a:cubicBezTo>
                <a:cubicBezTo>
                  <a:pt x="4092847" y="250130"/>
                  <a:pt x="4087043" y="215304"/>
                  <a:pt x="4075435" y="192087"/>
                </a:cubicBezTo>
                <a:lnTo>
                  <a:pt x="4071081" y="192087"/>
                </a:lnTo>
                <a:cubicBezTo>
                  <a:pt x="4042059" y="226913"/>
                  <a:pt x="4013038" y="261738"/>
                  <a:pt x="3984017" y="296564"/>
                </a:cubicBezTo>
                <a:cubicBezTo>
                  <a:pt x="3986919" y="296564"/>
                  <a:pt x="3991272" y="298015"/>
                  <a:pt x="3997077" y="300917"/>
                </a:cubicBezTo>
                <a:cubicBezTo>
                  <a:pt x="3999979" y="303819"/>
                  <a:pt x="4004332" y="303819"/>
                  <a:pt x="4010136" y="300917"/>
                </a:cubicBezTo>
                <a:cubicBezTo>
                  <a:pt x="4030451" y="315428"/>
                  <a:pt x="4030451" y="331390"/>
                  <a:pt x="4010136" y="348803"/>
                </a:cubicBezTo>
                <a:cubicBezTo>
                  <a:pt x="3992723" y="354607"/>
                  <a:pt x="3979663" y="367667"/>
                  <a:pt x="3970957" y="387982"/>
                </a:cubicBezTo>
                <a:lnTo>
                  <a:pt x="4192971" y="387982"/>
                </a:lnTo>
                <a:cubicBezTo>
                  <a:pt x="4227797" y="327037"/>
                  <a:pt x="4255367" y="293662"/>
                  <a:pt x="4275683" y="287858"/>
                </a:cubicBezTo>
                <a:cubicBezTo>
                  <a:pt x="4313411" y="302368"/>
                  <a:pt x="4358394" y="335743"/>
                  <a:pt x="4410633" y="387982"/>
                </a:cubicBezTo>
                <a:cubicBezTo>
                  <a:pt x="4419339" y="399590"/>
                  <a:pt x="4422241" y="409748"/>
                  <a:pt x="4419339" y="418454"/>
                </a:cubicBezTo>
                <a:cubicBezTo>
                  <a:pt x="4416437" y="427161"/>
                  <a:pt x="4409181" y="430063"/>
                  <a:pt x="4397573" y="427161"/>
                </a:cubicBezTo>
                <a:cubicBezTo>
                  <a:pt x="4336628" y="427161"/>
                  <a:pt x="4277133" y="427161"/>
                  <a:pt x="4219091" y="427161"/>
                </a:cubicBezTo>
                <a:cubicBezTo>
                  <a:pt x="4259721" y="453280"/>
                  <a:pt x="4293095" y="479400"/>
                  <a:pt x="4319215" y="505519"/>
                </a:cubicBezTo>
                <a:cubicBezTo>
                  <a:pt x="4322117" y="511323"/>
                  <a:pt x="4325019" y="518579"/>
                  <a:pt x="4327921" y="527285"/>
                </a:cubicBezTo>
                <a:cubicBezTo>
                  <a:pt x="4330823" y="524383"/>
                  <a:pt x="4333725" y="522932"/>
                  <a:pt x="4336628" y="522932"/>
                </a:cubicBezTo>
                <a:cubicBezTo>
                  <a:pt x="4371453" y="537443"/>
                  <a:pt x="4409181" y="569366"/>
                  <a:pt x="4449811" y="618703"/>
                </a:cubicBezTo>
                <a:cubicBezTo>
                  <a:pt x="4461420" y="644822"/>
                  <a:pt x="4458518" y="657882"/>
                  <a:pt x="4441105" y="657882"/>
                </a:cubicBezTo>
                <a:cubicBezTo>
                  <a:pt x="4400475" y="657882"/>
                  <a:pt x="4361296" y="657882"/>
                  <a:pt x="4323568" y="657882"/>
                </a:cubicBezTo>
                <a:cubicBezTo>
                  <a:pt x="4358394" y="672392"/>
                  <a:pt x="4400475" y="702865"/>
                  <a:pt x="4449811" y="749299"/>
                </a:cubicBezTo>
                <a:cubicBezTo>
                  <a:pt x="4461420" y="772517"/>
                  <a:pt x="4457067" y="784125"/>
                  <a:pt x="4436752" y="784125"/>
                </a:cubicBezTo>
                <a:lnTo>
                  <a:pt x="4201678" y="784125"/>
                </a:lnTo>
                <a:cubicBezTo>
                  <a:pt x="4201678" y="842168"/>
                  <a:pt x="4204580" y="894407"/>
                  <a:pt x="4210385" y="940841"/>
                </a:cubicBezTo>
                <a:cubicBezTo>
                  <a:pt x="4213287" y="984373"/>
                  <a:pt x="4194423" y="1020650"/>
                  <a:pt x="4153793" y="1049672"/>
                </a:cubicBezTo>
                <a:cubicBezTo>
                  <a:pt x="4124771" y="1064183"/>
                  <a:pt x="4088494" y="1077242"/>
                  <a:pt x="4044962" y="1088851"/>
                </a:cubicBezTo>
                <a:cubicBezTo>
                  <a:pt x="4010136" y="1094655"/>
                  <a:pt x="3992723" y="1085949"/>
                  <a:pt x="3992723" y="1062731"/>
                </a:cubicBezTo>
                <a:cubicBezTo>
                  <a:pt x="3978213" y="1013395"/>
                  <a:pt x="3947740" y="981471"/>
                  <a:pt x="3901305" y="966961"/>
                </a:cubicBezTo>
                <a:cubicBezTo>
                  <a:pt x="3892599" y="972765"/>
                  <a:pt x="3882441" y="978569"/>
                  <a:pt x="3870833" y="984373"/>
                </a:cubicBezTo>
                <a:cubicBezTo>
                  <a:pt x="3821497" y="993080"/>
                  <a:pt x="3792475" y="975667"/>
                  <a:pt x="3783769" y="932135"/>
                </a:cubicBezTo>
                <a:cubicBezTo>
                  <a:pt x="3769257" y="879896"/>
                  <a:pt x="3753296" y="845070"/>
                  <a:pt x="3735883" y="827657"/>
                </a:cubicBezTo>
                <a:cubicBezTo>
                  <a:pt x="3730079" y="824755"/>
                  <a:pt x="3728628" y="821853"/>
                  <a:pt x="3731530" y="818951"/>
                </a:cubicBezTo>
                <a:cubicBezTo>
                  <a:pt x="3650270" y="888603"/>
                  <a:pt x="3551597" y="946646"/>
                  <a:pt x="3435511" y="993080"/>
                </a:cubicBezTo>
                <a:cubicBezTo>
                  <a:pt x="3409391" y="1001786"/>
                  <a:pt x="3394881" y="1003237"/>
                  <a:pt x="3391979" y="997433"/>
                </a:cubicBezTo>
                <a:cubicBezTo>
                  <a:pt x="3389076" y="991629"/>
                  <a:pt x="3397783" y="978569"/>
                  <a:pt x="3418098" y="958254"/>
                </a:cubicBezTo>
                <a:cubicBezTo>
                  <a:pt x="3537086" y="853777"/>
                  <a:pt x="3622699" y="753653"/>
                  <a:pt x="3674938" y="657882"/>
                </a:cubicBezTo>
                <a:lnTo>
                  <a:pt x="3544341" y="657882"/>
                </a:lnTo>
                <a:cubicBezTo>
                  <a:pt x="3480494" y="657882"/>
                  <a:pt x="3436962" y="660784"/>
                  <a:pt x="3413745" y="666588"/>
                </a:cubicBezTo>
                <a:cubicBezTo>
                  <a:pt x="3407941" y="669490"/>
                  <a:pt x="3400685" y="665137"/>
                  <a:pt x="3391979" y="653528"/>
                </a:cubicBezTo>
                <a:cubicBezTo>
                  <a:pt x="3386175" y="653528"/>
                  <a:pt x="3381821" y="647724"/>
                  <a:pt x="3378919" y="636116"/>
                </a:cubicBezTo>
                <a:cubicBezTo>
                  <a:pt x="3376017" y="627409"/>
                  <a:pt x="3373115" y="621605"/>
                  <a:pt x="3370212" y="618703"/>
                </a:cubicBezTo>
                <a:cubicBezTo>
                  <a:pt x="3364408" y="612898"/>
                  <a:pt x="3362957" y="609996"/>
                  <a:pt x="3365859" y="609996"/>
                </a:cubicBezTo>
                <a:cubicBezTo>
                  <a:pt x="3365859" y="607094"/>
                  <a:pt x="3370212" y="605643"/>
                  <a:pt x="3378919" y="605643"/>
                </a:cubicBezTo>
                <a:cubicBezTo>
                  <a:pt x="3454375" y="617252"/>
                  <a:pt x="3512418" y="621605"/>
                  <a:pt x="3553048" y="618703"/>
                </a:cubicBezTo>
                <a:lnTo>
                  <a:pt x="3696704" y="618703"/>
                </a:lnTo>
                <a:cubicBezTo>
                  <a:pt x="3699606" y="612898"/>
                  <a:pt x="3703959" y="602741"/>
                  <a:pt x="3709764" y="588230"/>
                </a:cubicBezTo>
                <a:cubicBezTo>
                  <a:pt x="3715568" y="573719"/>
                  <a:pt x="3722823" y="559209"/>
                  <a:pt x="3731530" y="544698"/>
                </a:cubicBezTo>
                <a:lnTo>
                  <a:pt x="3648819" y="544698"/>
                </a:lnTo>
                <a:cubicBezTo>
                  <a:pt x="3584971" y="544698"/>
                  <a:pt x="3541439" y="546149"/>
                  <a:pt x="3518222" y="549051"/>
                </a:cubicBezTo>
                <a:cubicBezTo>
                  <a:pt x="3512418" y="554855"/>
                  <a:pt x="3506613" y="551953"/>
                  <a:pt x="3500809" y="540345"/>
                </a:cubicBezTo>
                <a:cubicBezTo>
                  <a:pt x="3497907" y="540345"/>
                  <a:pt x="3489201" y="527285"/>
                  <a:pt x="3474690" y="501166"/>
                </a:cubicBezTo>
                <a:cubicBezTo>
                  <a:pt x="3468886" y="492459"/>
                  <a:pt x="3471787" y="489557"/>
                  <a:pt x="3483396" y="492459"/>
                </a:cubicBezTo>
                <a:cubicBezTo>
                  <a:pt x="3558852" y="501166"/>
                  <a:pt x="3616895" y="505519"/>
                  <a:pt x="3657525" y="505519"/>
                </a:cubicBezTo>
                <a:lnTo>
                  <a:pt x="3744589" y="505519"/>
                </a:lnTo>
                <a:cubicBezTo>
                  <a:pt x="3750394" y="479400"/>
                  <a:pt x="3756198" y="453280"/>
                  <a:pt x="3762002" y="427161"/>
                </a:cubicBezTo>
                <a:lnTo>
                  <a:pt x="3609639" y="427161"/>
                </a:lnTo>
                <a:cubicBezTo>
                  <a:pt x="3545792" y="427161"/>
                  <a:pt x="3502260" y="430063"/>
                  <a:pt x="3479043" y="435867"/>
                </a:cubicBezTo>
                <a:cubicBezTo>
                  <a:pt x="3473239" y="438769"/>
                  <a:pt x="3467434" y="434416"/>
                  <a:pt x="3461630" y="422808"/>
                </a:cubicBezTo>
                <a:cubicBezTo>
                  <a:pt x="3452923" y="414101"/>
                  <a:pt x="3444217" y="402493"/>
                  <a:pt x="3435511" y="387982"/>
                </a:cubicBezTo>
                <a:cubicBezTo>
                  <a:pt x="3435511" y="385080"/>
                  <a:pt x="3435511" y="382178"/>
                  <a:pt x="3435511" y="379275"/>
                </a:cubicBezTo>
                <a:cubicBezTo>
                  <a:pt x="3429707" y="385080"/>
                  <a:pt x="3423902" y="389433"/>
                  <a:pt x="3418098" y="392335"/>
                </a:cubicBezTo>
                <a:cubicBezTo>
                  <a:pt x="3415196" y="395237"/>
                  <a:pt x="3413745" y="396688"/>
                  <a:pt x="3413745" y="396688"/>
                </a:cubicBezTo>
                <a:cubicBezTo>
                  <a:pt x="3399234" y="405395"/>
                  <a:pt x="3389076" y="406846"/>
                  <a:pt x="3383272" y="401042"/>
                </a:cubicBezTo>
                <a:cubicBezTo>
                  <a:pt x="3380370" y="392335"/>
                  <a:pt x="3383272" y="382178"/>
                  <a:pt x="3391979" y="370569"/>
                </a:cubicBezTo>
                <a:cubicBezTo>
                  <a:pt x="3481945" y="257385"/>
                  <a:pt x="3541439" y="141299"/>
                  <a:pt x="3570461" y="22311"/>
                </a:cubicBezTo>
                <a:cubicBezTo>
                  <a:pt x="3570461" y="7800"/>
                  <a:pt x="3579167" y="545"/>
                  <a:pt x="3596580" y="545"/>
                </a:cubicBezTo>
                <a:close/>
                <a:moveTo>
                  <a:pt x="2702265" y="545"/>
                </a:moveTo>
                <a:cubicBezTo>
                  <a:pt x="2707888" y="-181"/>
                  <a:pt x="2714327" y="-181"/>
                  <a:pt x="2721582" y="545"/>
                </a:cubicBezTo>
                <a:cubicBezTo>
                  <a:pt x="2770919" y="15056"/>
                  <a:pt x="2824609" y="32469"/>
                  <a:pt x="2882651" y="52784"/>
                </a:cubicBezTo>
                <a:cubicBezTo>
                  <a:pt x="2891358" y="58588"/>
                  <a:pt x="2895711" y="67294"/>
                  <a:pt x="2895711" y="78903"/>
                </a:cubicBezTo>
                <a:cubicBezTo>
                  <a:pt x="2892809" y="90512"/>
                  <a:pt x="2885554" y="96316"/>
                  <a:pt x="2873945" y="96316"/>
                </a:cubicBezTo>
                <a:cubicBezTo>
                  <a:pt x="2871043" y="99218"/>
                  <a:pt x="2868141" y="100669"/>
                  <a:pt x="2865239" y="100669"/>
                </a:cubicBezTo>
                <a:cubicBezTo>
                  <a:pt x="2859435" y="103571"/>
                  <a:pt x="2856532" y="105022"/>
                  <a:pt x="2856532" y="105022"/>
                </a:cubicBezTo>
                <a:cubicBezTo>
                  <a:pt x="2943597" y="241423"/>
                  <a:pt x="3093057" y="319781"/>
                  <a:pt x="3304914" y="340096"/>
                </a:cubicBezTo>
                <a:cubicBezTo>
                  <a:pt x="3322327" y="345901"/>
                  <a:pt x="3331033" y="351705"/>
                  <a:pt x="3331033" y="357509"/>
                </a:cubicBezTo>
                <a:cubicBezTo>
                  <a:pt x="3331033" y="366216"/>
                  <a:pt x="3323778" y="374922"/>
                  <a:pt x="3309267" y="383629"/>
                </a:cubicBezTo>
                <a:cubicBezTo>
                  <a:pt x="3262833" y="401042"/>
                  <a:pt x="3229459" y="435867"/>
                  <a:pt x="3209143" y="488106"/>
                </a:cubicBezTo>
                <a:cubicBezTo>
                  <a:pt x="3194633" y="514225"/>
                  <a:pt x="3172867" y="518579"/>
                  <a:pt x="3143845" y="501166"/>
                </a:cubicBezTo>
                <a:cubicBezTo>
                  <a:pt x="3103215" y="486655"/>
                  <a:pt x="3068389" y="467791"/>
                  <a:pt x="3039367" y="444574"/>
                </a:cubicBezTo>
                <a:cubicBezTo>
                  <a:pt x="3036465" y="450378"/>
                  <a:pt x="3033563" y="454731"/>
                  <a:pt x="3030661" y="457633"/>
                </a:cubicBezTo>
                <a:cubicBezTo>
                  <a:pt x="3016151" y="466340"/>
                  <a:pt x="3010346" y="482302"/>
                  <a:pt x="3013248" y="505519"/>
                </a:cubicBezTo>
                <a:cubicBezTo>
                  <a:pt x="3010346" y="514225"/>
                  <a:pt x="3008895" y="525834"/>
                  <a:pt x="3008895" y="540345"/>
                </a:cubicBezTo>
                <a:cubicBezTo>
                  <a:pt x="3008895" y="551953"/>
                  <a:pt x="3008895" y="559209"/>
                  <a:pt x="3008895" y="562111"/>
                </a:cubicBezTo>
                <a:cubicBezTo>
                  <a:pt x="3052427" y="736240"/>
                  <a:pt x="3155454" y="858130"/>
                  <a:pt x="3317974" y="927782"/>
                </a:cubicBezTo>
                <a:cubicBezTo>
                  <a:pt x="3332485" y="936488"/>
                  <a:pt x="3339740" y="940841"/>
                  <a:pt x="3339740" y="940841"/>
                </a:cubicBezTo>
                <a:cubicBezTo>
                  <a:pt x="3339740" y="949548"/>
                  <a:pt x="3333936" y="953901"/>
                  <a:pt x="3322327" y="953901"/>
                </a:cubicBezTo>
                <a:cubicBezTo>
                  <a:pt x="3261382" y="971314"/>
                  <a:pt x="3217849" y="1001786"/>
                  <a:pt x="3191730" y="1045319"/>
                </a:cubicBezTo>
                <a:cubicBezTo>
                  <a:pt x="3174317" y="1071438"/>
                  <a:pt x="3156905" y="1072889"/>
                  <a:pt x="3139491" y="1049672"/>
                </a:cubicBezTo>
                <a:cubicBezTo>
                  <a:pt x="3052427" y="965509"/>
                  <a:pt x="3001639" y="852326"/>
                  <a:pt x="2987129" y="710120"/>
                </a:cubicBezTo>
                <a:cubicBezTo>
                  <a:pt x="2946499" y="898760"/>
                  <a:pt x="2808647" y="1022101"/>
                  <a:pt x="2573573" y="1080144"/>
                </a:cubicBezTo>
                <a:cubicBezTo>
                  <a:pt x="2556160" y="1083046"/>
                  <a:pt x="2546002" y="1081595"/>
                  <a:pt x="2543100" y="1075791"/>
                </a:cubicBezTo>
                <a:cubicBezTo>
                  <a:pt x="2543100" y="1067085"/>
                  <a:pt x="2550355" y="1059829"/>
                  <a:pt x="2564866" y="1054025"/>
                </a:cubicBezTo>
                <a:cubicBezTo>
                  <a:pt x="2643224" y="998884"/>
                  <a:pt x="2705620" y="942292"/>
                  <a:pt x="2752055" y="884249"/>
                </a:cubicBezTo>
                <a:cubicBezTo>
                  <a:pt x="2708523" y="895858"/>
                  <a:pt x="2680952" y="881347"/>
                  <a:pt x="2669343" y="840717"/>
                </a:cubicBezTo>
                <a:cubicBezTo>
                  <a:pt x="2654833" y="791381"/>
                  <a:pt x="2640322" y="752202"/>
                  <a:pt x="2625811" y="723180"/>
                </a:cubicBezTo>
                <a:cubicBezTo>
                  <a:pt x="2596790" y="868287"/>
                  <a:pt x="2493763" y="981471"/>
                  <a:pt x="2316733" y="1062731"/>
                </a:cubicBezTo>
                <a:cubicBezTo>
                  <a:pt x="2305124" y="1065634"/>
                  <a:pt x="2297869" y="1065634"/>
                  <a:pt x="2294966" y="1062731"/>
                </a:cubicBezTo>
                <a:cubicBezTo>
                  <a:pt x="2292065" y="1056927"/>
                  <a:pt x="2294966" y="1049672"/>
                  <a:pt x="2303673" y="1040965"/>
                </a:cubicBezTo>
                <a:cubicBezTo>
                  <a:pt x="2422661" y="910369"/>
                  <a:pt x="2482155" y="734789"/>
                  <a:pt x="2482155" y="514225"/>
                </a:cubicBezTo>
                <a:cubicBezTo>
                  <a:pt x="2482155" y="493910"/>
                  <a:pt x="2480704" y="476497"/>
                  <a:pt x="2477802" y="461987"/>
                </a:cubicBezTo>
                <a:cubicBezTo>
                  <a:pt x="2442976" y="482302"/>
                  <a:pt x="2386384" y="505519"/>
                  <a:pt x="2308026" y="531638"/>
                </a:cubicBezTo>
                <a:cubicBezTo>
                  <a:pt x="2290613" y="537443"/>
                  <a:pt x="2280455" y="537443"/>
                  <a:pt x="2277553" y="531638"/>
                </a:cubicBezTo>
                <a:cubicBezTo>
                  <a:pt x="2274651" y="522932"/>
                  <a:pt x="2281907" y="512774"/>
                  <a:pt x="2299319" y="501166"/>
                </a:cubicBezTo>
                <a:cubicBezTo>
                  <a:pt x="2435721" y="411199"/>
                  <a:pt x="2543100" y="296564"/>
                  <a:pt x="2621458" y="157261"/>
                </a:cubicBezTo>
                <a:cubicBezTo>
                  <a:pt x="2650479" y="102120"/>
                  <a:pt x="2667893" y="58588"/>
                  <a:pt x="2673697" y="26664"/>
                </a:cubicBezTo>
                <a:cubicBezTo>
                  <a:pt x="2675873" y="11428"/>
                  <a:pt x="2685396" y="2722"/>
                  <a:pt x="2702265" y="545"/>
                </a:cubicBezTo>
                <a:close/>
                <a:moveTo>
                  <a:pt x="1323654" y="545"/>
                </a:moveTo>
                <a:cubicBezTo>
                  <a:pt x="1327644" y="-181"/>
                  <a:pt x="1332179" y="-181"/>
                  <a:pt x="1337258" y="545"/>
                </a:cubicBezTo>
                <a:cubicBezTo>
                  <a:pt x="1360475" y="3447"/>
                  <a:pt x="1401105" y="13605"/>
                  <a:pt x="1459148" y="31018"/>
                </a:cubicBezTo>
                <a:cubicBezTo>
                  <a:pt x="1464952" y="31018"/>
                  <a:pt x="1470757" y="31018"/>
                  <a:pt x="1476561" y="31018"/>
                </a:cubicBezTo>
                <a:cubicBezTo>
                  <a:pt x="1496876" y="48430"/>
                  <a:pt x="1496876" y="62941"/>
                  <a:pt x="1476561" y="74550"/>
                </a:cubicBezTo>
                <a:cubicBezTo>
                  <a:pt x="1462050" y="80354"/>
                  <a:pt x="1453344" y="90512"/>
                  <a:pt x="1450441" y="105022"/>
                </a:cubicBezTo>
                <a:cubicBezTo>
                  <a:pt x="1441735" y="134044"/>
                  <a:pt x="1433029" y="163065"/>
                  <a:pt x="1424322" y="192087"/>
                </a:cubicBezTo>
                <a:lnTo>
                  <a:pt x="1480914" y="192087"/>
                </a:lnTo>
                <a:cubicBezTo>
                  <a:pt x="1504131" y="142750"/>
                  <a:pt x="1522995" y="116631"/>
                  <a:pt x="1537506" y="113729"/>
                </a:cubicBezTo>
                <a:cubicBezTo>
                  <a:pt x="1552017" y="113729"/>
                  <a:pt x="1591196" y="141299"/>
                  <a:pt x="1655043" y="196440"/>
                </a:cubicBezTo>
                <a:cubicBezTo>
                  <a:pt x="1684064" y="202244"/>
                  <a:pt x="1721792" y="205146"/>
                  <a:pt x="1768227" y="205146"/>
                </a:cubicBezTo>
                <a:lnTo>
                  <a:pt x="1776933" y="205146"/>
                </a:lnTo>
                <a:cubicBezTo>
                  <a:pt x="1776933" y="199342"/>
                  <a:pt x="1776933" y="190636"/>
                  <a:pt x="1776933" y="179027"/>
                </a:cubicBezTo>
                <a:cubicBezTo>
                  <a:pt x="1779835" y="167419"/>
                  <a:pt x="1782737" y="157261"/>
                  <a:pt x="1785640" y="148555"/>
                </a:cubicBezTo>
                <a:cubicBezTo>
                  <a:pt x="1788542" y="96316"/>
                  <a:pt x="1791444" y="58588"/>
                  <a:pt x="1794346" y="35371"/>
                </a:cubicBezTo>
                <a:cubicBezTo>
                  <a:pt x="1791444" y="12154"/>
                  <a:pt x="1803052" y="1996"/>
                  <a:pt x="1829172" y="4898"/>
                </a:cubicBezTo>
                <a:cubicBezTo>
                  <a:pt x="1843683" y="7800"/>
                  <a:pt x="1863998" y="10702"/>
                  <a:pt x="1890117" y="13605"/>
                </a:cubicBezTo>
                <a:cubicBezTo>
                  <a:pt x="1916236" y="19409"/>
                  <a:pt x="1946709" y="23762"/>
                  <a:pt x="1981535" y="26664"/>
                </a:cubicBezTo>
                <a:cubicBezTo>
                  <a:pt x="1993143" y="32469"/>
                  <a:pt x="1998947" y="41175"/>
                  <a:pt x="1998947" y="52784"/>
                </a:cubicBezTo>
                <a:cubicBezTo>
                  <a:pt x="1998947" y="64392"/>
                  <a:pt x="1993143" y="71648"/>
                  <a:pt x="1981535" y="74550"/>
                </a:cubicBezTo>
                <a:cubicBezTo>
                  <a:pt x="1967024" y="80354"/>
                  <a:pt x="1958317" y="93414"/>
                  <a:pt x="1955415" y="113729"/>
                </a:cubicBezTo>
                <a:cubicBezTo>
                  <a:pt x="1949611" y="139848"/>
                  <a:pt x="1945257" y="170321"/>
                  <a:pt x="1942355" y="205146"/>
                </a:cubicBezTo>
                <a:lnTo>
                  <a:pt x="1994594" y="205146"/>
                </a:lnTo>
                <a:cubicBezTo>
                  <a:pt x="2026517" y="150006"/>
                  <a:pt x="2052637" y="119533"/>
                  <a:pt x="2072952" y="113729"/>
                </a:cubicBezTo>
                <a:cubicBezTo>
                  <a:pt x="2110680" y="128240"/>
                  <a:pt x="2152761" y="158712"/>
                  <a:pt x="2199195" y="205146"/>
                </a:cubicBezTo>
                <a:cubicBezTo>
                  <a:pt x="2207902" y="222559"/>
                  <a:pt x="2203549" y="232717"/>
                  <a:pt x="2186136" y="235619"/>
                </a:cubicBezTo>
                <a:lnTo>
                  <a:pt x="1938002" y="235619"/>
                </a:lnTo>
                <a:cubicBezTo>
                  <a:pt x="1926394" y="299466"/>
                  <a:pt x="1914785" y="361862"/>
                  <a:pt x="1903177" y="422808"/>
                </a:cubicBezTo>
                <a:lnTo>
                  <a:pt x="2020713" y="422808"/>
                </a:lnTo>
                <a:cubicBezTo>
                  <a:pt x="2046833" y="370569"/>
                  <a:pt x="2071501" y="340096"/>
                  <a:pt x="2094718" y="331390"/>
                </a:cubicBezTo>
                <a:cubicBezTo>
                  <a:pt x="2126642" y="340096"/>
                  <a:pt x="2170174" y="370569"/>
                  <a:pt x="2225315" y="422808"/>
                </a:cubicBezTo>
                <a:cubicBezTo>
                  <a:pt x="2231119" y="443123"/>
                  <a:pt x="2226766" y="454731"/>
                  <a:pt x="2212255" y="457633"/>
                </a:cubicBezTo>
                <a:lnTo>
                  <a:pt x="1898823" y="457633"/>
                </a:lnTo>
                <a:cubicBezTo>
                  <a:pt x="1893019" y="477948"/>
                  <a:pt x="1887215" y="505519"/>
                  <a:pt x="1881410" y="540345"/>
                </a:cubicBezTo>
                <a:cubicBezTo>
                  <a:pt x="1875606" y="569366"/>
                  <a:pt x="1871253" y="589681"/>
                  <a:pt x="1868351" y="601290"/>
                </a:cubicBezTo>
                <a:lnTo>
                  <a:pt x="1964121" y="601290"/>
                </a:lnTo>
                <a:cubicBezTo>
                  <a:pt x="1987339" y="554855"/>
                  <a:pt x="2007654" y="531638"/>
                  <a:pt x="2025067" y="531638"/>
                </a:cubicBezTo>
                <a:cubicBezTo>
                  <a:pt x="2077305" y="554855"/>
                  <a:pt x="2132446" y="594034"/>
                  <a:pt x="2190489" y="649175"/>
                </a:cubicBezTo>
                <a:cubicBezTo>
                  <a:pt x="2196293" y="660784"/>
                  <a:pt x="2197744" y="670941"/>
                  <a:pt x="2194842" y="679648"/>
                </a:cubicBezTo>
                <a:cubicBezTo>
                  <a:pt x="2191940" y="688354"/>
                  <a:pt x="2180331" y="692707"/>
                  <a:pt x="2160017" y="692707"/>
                </a:cubicBezTo>
                <a:cubicBezTo>
                  <a:pt x="2101973" y="698512"/>
                  <a:pt x="2026517" y="749299"/>
                  <a:pt x="1933649" y="845070"/>
                </a:cubicBezTo>
                <a:cubicBezTo>
                  <a:pt x="1982985" y="862483"/>
                  <a:pt x="2023615" y="879896"/>
                  <a:pt x="2055539" y="897309"/>
                </a:cubicBezTo>
                <a:cubicBezTo>
                  <a:pt x="2113582" y="949548"/>
                  <a:pt x="2117935" y="1006140"/>
                  <a:pt x="2068599" y="1067085"/>
                </a:cubicBezTo>
                <a:cubicBezTo>
                  <a:pt x="2010556" y="1099008"/>
                  <a:pt x="1959768" y="1078693"/>
                  <a:pt x="1916236" y="1006140"/>
                </a:cubicBezTo>
                <a:cubicBezTo>
                  <a:pt x="1878508" y="945194"/>
                  <a:pt x="1805955" y="887151"/>
                  <a:pt x="1698575" y="832011"/>
                </a:cubicBezTo>
                <a:cubicBezTo>
                  <a:pt x="1684064" y="829108"/>
                  <a:pt x="1678260" y="824755"/>
                  <a:pt x="1681162" y="818951"/>
                </a:cubicBezTo>
                <a:cubicBezTo>
                  <a:pt x="1684064" y="813147"/>
                  <a:pt x="1692771" y="808793"/>
                  <a:pt x="1707282" y="805891"/>
                </a:cubicBezTo>
                <a:cubicBezTo>
                  <a:pt x="1762422" y="811696"/>
                  <a:pt x="1821916" y="820402"/>
                  <a:pt x="1885763" y="832011"/>
                </a:cubicBezTo>
                <a:cubicBezTo>
                  <a:pt x="1917687" y="747848"/>
                  <a:pt x="1945257" y="682550"/>
                  <a:pt x="1968475" y="636116"/>
                </a:cubicBezTo>
                <a:lnTo>
                  <a:pt x="1855291" y="636116"/>
                </a:lnTo>
                <a:cubicBezTo>
                  <a:pt x="1855291" y="641920"/>
                  <a:pt x="1852389" y="649175"/>
                  <a:pt x="1846585" y="657882"/>
                </a:cubicBezTo>
                <a:cubicBezTo>
                  <a:pt x="1843683" y="663686"/>
                  <a:pt x="1842231" y="668039"/>
                  <a:pt x="1842231" y="670941"/>
                </a:cubicBezTo>
                <a:cubicBezTo>
                  <a:pt x="1836427" y="694159"/>
                  <a:pt x="1823367" y="699963"/>
                  <a:pt x="1803052" y="688354"/>
                </a:cubicBezTo>
                <a:cubicBezTo>
                  <a:pt x="1797248" y="688354"/>
                  <a:pt x="1789993" y="685452"/>
                  <a:pt x="1781286" y="679648"/>
                </a:cubicBezTo>
                <a:cubicBezTo>
                  <a:pt x="1737754" y="659333"/>
                  <a:pt x="1707282" y="643371"/>
                  <a:pt x="1689869" y="631762"/>
                </a:cubicBezTo>
                <a:cubicBezTo>
                  <a:pt x="1672456" y="620154"/>
                  <a:pt x="1672456" y="605643"/>
                  <a:pt x="1689869" y="588230"/>
                </a:cubicBezTo>
                <a:cubicBezTo>
                  <a:pt x="1701477" y="576622"/>
                  <a:pt x="1710184" y="557758"/>
                  <a:pt x="1715988" y="531638"/>
                </a:cubicBezTo>
                <a:cubicBezTo>
                  <a:pt x="1715988" y="528736"/>
                  <a:pt x="1715988" y="524383"/>
                  <a:pt x="1715988" y="518579"/>
                </a:cubicBezTo>
                <a:cubicBezTo>
                  <a:pt x="1724694" y="495361"/>
                  <a:pt x="1730499" y="475046"/>
                  <a:pt x="1733401" y="457633"/>
                </a:cubicBezTo>
                <a:lnTo>
                  <a:pt x="1711635" y="457633"/>
                </a:lnTo>
                <a:cubicBezTo>
                  <a:pt x="1688418" y="460536"/>
                  <a:pt x="1666652" y="463438"/>
                  <a:pt x="1646336" y="466340"/>
                </a:cubicBezTo>
                <a:cubicBezTo>
                  <a:pt x="1640532" y="466340"/>
                  <a:pt x="1636179" y="466340"/>
                  <a:pt x="1633277" y="466340"/>
                </a:cubicBezTo>
                <a:cubicBezTo>
                  <a:pt x="1647788" y="483753"/>
                  <a:pt x="1660847" y="496812"/>
                  <a:pt x="1672456" y="505519"/>
                </a:cubicBezTo>
                <a:cubicBezTo>
                  <a:pt x="1678260" y="514225"/>
                  <a:pt x="1679711" y="521481"/>
                  <a:pt x="1676809" y="527285"/>
                </a:cubicBezTo>
                <a:cubicBezTo>
                  <a:pt x="1673907" y="530187"/>
                  <a:pt x="1668103" y="531638"/>
                  <a:pt x="1659396" y="531638"/>
                </a:cubicBezTo>
                <a:lnTo>
                  <a:pt x="1520093" y="531638"/>
                </a:lnTo>
                <a:lnTo>
                  <a:pt x="1520093" y="662235"/>
                </a:lnTo>
                <a:cubicBezTo>
                  <a:pt x="1546212" y="662235"/>
                  <a:pt x="1572332" y="659333"/>
                  <a:pt x="1598451" y="653528"/>
                </a:cubicBezTo>
                <a:cubicBezTo>
                  <a:pt x="1624570" y="650626"/>
                  <a:pt x="1643434" y="647724"/>
                  <a:pt x="1655043" y="644822"/>
                </a:cubicBezTo>
                <a:cubicBezTo>
                  <a:pt x="1669554" y="644822"/>
                  <a:pt x="1679711" y="649175"/>
                  <a:pt x="1685515" y="657882"/>
                </a:cubicBezTo>
                <a:cubicBezTo>
                  <a:pt x="1685515" y="666588"/>
                  <a:pt x="1678260" y="673844"/>
                  <a:pt x="1663749" y="679648"/>
                </a:cubicBezTo>
                <a:cubicBezTo>
                  <a:pt x="1628924" y="697061"/>
                  <a:pt x="1581038" y="717376"/>
                  <a:pt x="1520093" y="740593"/>
                </a:cubicBezTo>
                <a:cubicBezTo>
                  <a:pt x="1520093" y="772517"/>
                  <a:pt x="1520093" y="813147"/>
                  <a:pt x="1520093" y="862483"/>
                </a:cubicBezTo>
                <a:cubicBezTo>
                  <a:pt x="1522995" y="914722"/>
                  <a:pt x="1525897" y="953901"/>
                  <a:pt x="1528799" y="980020"/>
                </a:cubicBezTo>
                <a:cubicBezTo>
                  <a:pt x="1534604" y="1014846"/>
                  <a:pt x="1522995" y="1038063"/>
                  <a:pt x="1493974" y="1049672"/>
                </a:cubicBezTo>
                <a:cubicBezTo>
                  <a:pt x="1473659" y="1055476"/>
                  <a:pt x="1443186" y="1065634"/>
                  <a:pt x="1402556" y="1080144"/>
                </a:cubicBezTo>
                <a:cubicBezTo>
                  <a:pt x="1364828" y="1088851"/>
                  <a:pt x="1350317" y="1067085"/>
                  <a:pt x="1359024" y="1014846"/>
                </a:cubicBezTo>
                <a:cubicBezTo>
                  <a:pt x="1361926" y="956803"/>
                  <a:pt x="1364828" y="885700"/>
                  <a:pt x="1367730" y="801538"/>
                </a:cubicBezTo>
                <a:cubicBezTo>
                  <a:pt x="1356122" y="807342"/>
                  <a:pt x="1338709" y="814598"/>
                  <a:pt x="1315492" y="823304"/>
                </a:cubicBezTo>
                <a:cubicBezTo>
                  <a:pt x="1286470" y="832011"/>
                  <a:pt x="1266155" y="837815"/>
                  <a:pt x="1254546" y="840717"/>
                </a:cubicBezTo>
                <a:cubicBezTo>
                  <a:pt x="1237134" y="846521"/>
                  <a:pt x="1226976" y="855228"/>
                  <a:pt x="1224074" y="866836"/>
                </a:cubicBezTo>
                <a:cubicBezTo>
                  <a:pt x="1215367" y="878445"/>
                  <a:pt x="1205210" y="884249"/>
                  <a:pt x="1193601" y="884249"/>
                </a:cubicBezTo>
                <a:cubicBezTo>
                  <a:pt x="1184895" y="881347"/>
                  <a:pt x="1179091" y="872641"/>
                  <a:pt x="1176188" y="858130"/>
                </a:cubicBezTo>
                <a:cubicBezTo>
                  <a:pt x="1152971" y="800087"/>
                  <a:pt x="1138461" y="756555"/>
                  <a:pt x="1132656" y="727533"/>
                </a:cubicBezTo>
                <a:cubicBezTo>
                  <a:pt x="1126852" y="704316"/>
                  <a:pt x="1135558" y="692707"/>
                  <a:pt x="1158776" y="692707"/>
                </a:cubicBezTo>
                <a:cubicBezTo>
                  <a:pt x="1184895" y="692707"/>
                  <a:pt x="1242938" y="688354"/>
                  <a:pt x="1332904" y="679648"/>
                </a:cubicBezTo>
                <a:cubicBezTo>
                  <a:pt x="1350317" y="679648"/>
                  <a:pt x="1363377" y="678197"/>
                  <a:pt x="1372083" y="675295"/>
                </a:cubicBezTo>
                <a:lnTo>
                  <a:pt x="1372083" y="531638"/>
                </a:lnTo>
                <a:lnTo>
                  <a:pt x="1298079" y="531638"/>
                </a:lnTo>
                <a:cubicBezTo>
                  <a:pt x="1292274" y="549051"/>
                  <a:pt x="1286470" y="565013"/>
                  <a:pt x="1280666" y="579524"/>
                </a:cubicBezTo>
                <a:cubicBezTo>
                  <a:pt x="1274861" y="596937"/>
                  <a:pt x="1263253" y="601290"/>
                  <a:pt x="1245840" y="592583"/>
                </a:cubicBezTo>
                <a:cubicBezTo>
                  <a:pt x="1222623" y="580975"/>
                  <a:pt x="1190699" y="556307"/>
                  <a:pt x="1150069" y="518579"/>
                </a:cubicBezTo>
                <a:cubicBezTo>
                  <a:pt x="1135558" y="512774"/>
                  <a:pt x="1134107" y="501166"/>
                  <a:pt x="1145716" y="483753"/>
                </a:cubicBezTo>
                <a:cubicBezTo>
                  <a:pt x="1168933" y="463438"/>
                  <a:pt x="1184895" y="441672"/>
                  <a:pt x="1193601" y="418454"/>
                </a:cubicBezTo>
                <a:cubicBezTo>
                  <a:pt x="1196503" y="406846"/>
                  <a:pt x="1202308" y="389433"/>
                  <a:pt x="1211014" y="366216"/>
                </a:cubicBezTo>
                <a:cubicBezTo>
                  <a:pt x="1225525" y="322683"/>
                  <a:pt x="1241487" y="276249"/>
                  <a:pt x="1258900" y="226913"/>
                </a:cubicBezTo>
                <a:lnTo>
                  <a:pt x="1250193" y="226913"/>
                </a:lnTo>
                <a:cubicBezTo>
                  <a:pt x="1229878" y="229815"/>
                  <a:pt x="1208112" y="232717"/>
                  <a:pt x="1184895" y="235619"/>
                </a:cubicBezTo>
                <a:cubicBezTo>
                  <a:pt x="1176188" y="241423"/>
                  <a:pt x="1168933" y="238521"/>
                  <a:pt x="1163129" y="226913"/>
                </a:cubicBezTo>
                <a:cubicBezTo>
                  <a:pt x="1157324" y="224010"/>
                  <a:pt x="1151520" y="213853"/>
                  <a:pt x="1145716" y="196440"/>
                </a:cubicBezTo>
                <a:cubicBezTo>
                  <a:pt x="1142814" y="193538"/>
                  <a:pt x="1141363" y="190636"/>
                  <a:pt x="1141363" y="187734"/>
                </a:cubicBezTo>
                <a:cubicBezTo>
                  <a:pt x="1141363" y="184831"/>
                  <a:pt x="1144265" y="183380"/>
                  <a:pt x="1150069" y="183380"/>
                </a:cubicBezTo>
                <a:cubicBezTo>
                  <a:pt x="1190699" y="189185"/>
                  <a:pt x="1229878" y="192087"/>
                  <a:pt x="1267606" y="192087"/>
                </a:cubicBezTo>
                <a:cubicBezTo>
                  <a:pt x="1279215" y="157261"/>
                  <a:pt x="1285019" y="135495"/>
                  <a:pt x="1285019" y="126788"/>
                </a:cubicBezTo>
                <a:cubicBezTo>
                  <a:pt x="1293725" y="83256"/>
                  <a:pt x="1299530" y="49881"/>
                  <a:pt x="1302432" y="26664"/>
                </a:cubicBezTo>
                <a:cubicBezTo>
                  <a:pt x="1304609" y="11428"/>
                  <a:pt x="1311683" y="2722"/>
                  <a:pt x="1323654" y="545"/>
                </a:cubicBezTo>
                <a:close/>
              </a:path>
            </a:pathLst>
          </a:custGeom>
          <a:solidFill>
            <a:srgbClr val="1B89C7"/>
          </a:solidFill>
          <a:ln w="28575">
            <a:solidFill>
              <a:schemeClr val="bg1"/>
            </a:solidFill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5474286" y="5167395"/>
            <a:ext cx="3051149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PPT制作：@Eric陈陈陈陈陈</a:t>
            </a:r>
          </a:p>
        </p:txBody>
      </p:sp>
    </p:spTree>
    <p:extLst>
      <p:ext uri="{BB962C8B-B14F-4D97-AF65-F5344CB8AC3E}">
        <p14:creationId val="425546743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0" name="直接连接符 49"/>
          <p:cNvCxnSpPr>
            <a:endCxn id="54" idx="0"/>
          </p:cNvCxnSpPr>
          <p:nvPr/>
        </p:nvCxnSpPr>
        <p:spPr>
          <a:xfrm flipH="1">
            <a:off x="10432469" y="0"/>
            <a:ext cx="1" cy="6151532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>
            <a:stCxn id="45" idx="6"/>
          </p:cNvCxnSpPr>
          <p:nvPr/>
        </p:nvCxnSpPr>
        <p:spPr>
          <a:xfrm>
            <a:off x="1923323" y="6289964"/>
            <a:ext cx="8536859" cy="0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37" idx="0"/>
          </p:cNvCxnSpPr>
          <p:nvPr/>
        </p:nvCxnSpPr>
        <p:spPr>
          <a:xfrm flipH="1">
            <a:off x="10432468" y="3625565"/>
            <a:ext cx="0" cy="2664399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椭圆 36"/>
          <p:cNvSpPr/>
          <p:nvPr/>
        </p:nvSpPr>
        <p:spPr>
          <a:xfrm flipV="1">
            <a:off x="9436165" y="1632960"/>
            <a:ext cx="1992605" cy="1992605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rPr>
              <a:t> 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10053194" y="1336269"/>
            <a:ext cx="758551" cy="758551"/>
            <a:chOff x="1176127" y="1939556"/>
            <a:chExt cx="974646" cy="974646"/>
          </a:xfrm>
        </p:grpSpPr>
        <p:sp>
          <p:nvSpPr>
            <p:cNvPr id="40" name="椭圆 39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1340915" y="2196046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04</a:t>
              </a: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9510169" y="2306098"/>
            <a:ext cx="1844599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捐赠类众筹</a:t>
            </a:r>
          </a:p>
          <a:p>
            <a:pPr algn="ctr"/>
            <a:endParaRPr altLang="en-US" b="1" lang="zh-CN" smtClean="0" sz="2400">
              <a:solidFill>
                <a:srgbClr val="3BC5E9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Donate-based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1646460" y="6151532"/>
            <a:ext cx="276863" cy="276863"/>
            <a:chOff x="1646460" y="6151532"/>
            <a:chExt cx="276863" cy="276863"/>
          </a:xfrm>
        </p:grpSpPr>
        <p:sp>
          <p:nvSpPr>
            <p:cNvPr id="45" name="椭圆 44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0294037" y="6151532"/>
            <a:ext cx="276863" cy="276863"/>
            <a:chOff x="1646460" y="6151532"/>
            <a:chExt cx="276863" cy="276863"/>
          </a:xfrm>
        </p:grpSpPr>
        <p:sp>
          <p:nvSpPr>
            <p:cNvPr id="54" name="椭圆 53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57" name="矩形 56"/>
          <p:cNvSpPr/>
          <p:nvPr/>
        </p:nvSpPr>
        <p:spPr>
          <a:xfrm>
            <a:off x="1790751" y="2142324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>
            <a:off x="2665913" y="2244540"/>
            <a:ext cx="6074734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投资者对项目或公司进行无偿捐赠，即我给你钱，你什么都不用给我，实际就是做公益。</a:t>
            </a:r>
          </a:p>
        </p:txBody>
      </p:sp>
      <p:grpSp>
        <p:nvGrpSpPr>
          <p:cNvPr id="63" name="组合 62"/>
          <p:cNvGrpSpPr/>
          <p:nvPr/>
        </p:nvGrpSpPr>
        <p:grpSpPr>
          <a:xfrm>
            <a:off x="1829940" y="2276561"/>
            <a:ext cx="824861" cy="705395"/>
            <a:chOff x="3426148" y="2276561"/>
            <a:chExt cx="824861" cy="705395"/>
          </a:xfrm>
        </p:grpSpPr>
        <p:sp>
          <p:nvSpPr>
            <p:cNvPr id="58" name="圆角矩形 57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b="1" lang="zh-CN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3426148" y="2398425"/>
              <a:ext cx="824861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2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定义</a:t>
              </a:r>
            </a:p>
          </p:txBody>
        </p:sp>
      </p:grpSp>
      <p:sp>
        <p:nvSpPr>
          <p:cNvPr id="60" name="矩形 59"/>
          <p:cNvSpPr/>
          <p:nvPr/>
        </p:nvSpPr>
        <p:spPr>
          <a:xfrm>
            <a:off x="1790751" y="4746005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7" name="组合 6"/>
          <p:cNvGrpSpPr/>
          <p:nvPr/>
        </p:nvGrpSpPr>
        <p:grpSpPr>
          <a:xfrm>
            <a:off x="7963217" y="4877612"/>
            <a:ext cx="824861" cy="705395"/>
            <a:chOff x="3426148" y="4877612"/>
            <a:chExt cx="824861" cy="705395"/>
          </a:xfrm>
        </p:grpSpPr>
        <p:sp>
          <p:nvSpPr>
            <p:cNvPr id="61" name="圆角矩形 60"/>
            <p:cNvSpPr/>
            <p:nvPr/>
          </p:nvSpPr>
          <p:spPr>
            <a:xfrm>
              <a:off x="3485882" y="4877612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b="1" lang="zh-CN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2" name="文本框 61"/>
            <p:cNvSpPr txBox="1"/>
            <p:nvPr/>
          </p:nvSpPr>
          <p:spPr>
            <a:xfrm>
              <a:off x="3426149" y="4999475"/>
              <a:ext cx="824861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2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405467" y="4877611"/>
            <a:ext cx="2317804" cy="70094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364054" y="4877610"/>
            <a:ext cx="2102848" cy="700949"/>
          </a:xfrm>
          <a:prstGeom prst="rect">
            <a:avLst/>
          </a:prstGeom>
        </p:spPr>
      </p:pic>
    </p:spTree>
    <p:extLst>
      <p:ext uri="{BB962C8B-B14F-4D97-AF65-F5344CB8AC3E}">
        <p14:creationId val="411371870"/>
      </p:ext>
    </p:extLst>
  </p:cSld>
  <p:clrMapOvr>
    <a:masterClrMapping/>
  </p:clrMapOvr>
  <p:transition spd="slow">
    <p:push dir="u"/>
  </p:transition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6" y="162983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有关众筹的几个基本问题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623888" y="1313026"/>
            <a:ext cx="474660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88590" y="1217933"/>
            <a:ext cx="760854" cy="736368"/>
            <a:chOff x="788590" y="1127148"/>
            <a:chExt cx="888358" cy="859769"/>
          </a:xfrm>
        </p:grpSpPr>
        <p:sp>
          <p:nvSpPr>
            <p:cNvPr id="5" name="椭圆 4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Q1</a:t>
              </a: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573930" y="1350890"/>
            <a:ext cx="34997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众筹的本质是什么？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630616" y="2178015"/>
            <a:ext cx="632777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众筹是一种集资、众智以及众包的行为。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623888" y="2843190"/>
            <a:ext cx="474660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788590" y="2748097"/>
            <a:ext cx="760854" cy="736368"/>
            <a:chOff x="788590" y="1127148"/>
            <a:chExt cx="888358" cy="859769"/>
          </a:xfrm>
        </p:grpSpPr>
        <p:sp>
          <p:nvSpPr>
            <p:cNvPr id="23" name="椭圆 22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Q2</a:t>
              </a:r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1573930" y="2881054"/>
            <a:ext cx="3739874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众筹的目标或目的是什么？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442388" y="3749530"/>
            <a:ext cx="1842883" cy="2086049"/>
            <a:chOff x="1125400" y="3191911"/>
            <a:chExt cx="2128029" cy="2408820"/>
          </a:xfrm>
        </p:grpSpPr>
        <p:sp>
          <p:nvSpPr>
            <p:cNvPr id="39" name="任意多边形 38"/>
            <p:cNvSpPr/>
            <p:nvPr/>
          </p:nvSpPr>
          <p:spPr>
            <a:xfrm rot="18867892">
              <a:off x="1116438" y="3463740"/>
              <a:ext cx="2145953" cy="2128029"/>
            </a:xfrm>
            <a:custGeom>
              <a:gdLst>
                <a:gd fmla="*/ 2544117 w 2637337" name="connsiteX0"/>
                <a:gd fmla="*/ 97520 h 2615309" name="connsiteY0"/>
                <a:gd fmla="*/ 2539817 w 2637337" name="connsiteX1"/>
                <a:gd fmla="*/ 557943 h 2615309" name="connsiteY1"/>
                <a:gd fmla="*/ 2246589 w 2637337" name="connsiteX2"/>
                <a:gd fmla="*/ 644609 h 2615309" name="connsiteY2"/>
                <a:gd fmla="*/ 2202874 w 2637337" name="connsiteX3"/>
                <a:gd fmla="*/ 631208 h 2615309" name="connsiteY3"/>
                <a:gd fmla="*/ 2202874 w 2637337" name="connsiteX4"/>
                <a:gd fmla="*/ 1513872 h 2615309" name="connsiteY4"/>
                <a:gd fmla="*/ 1101437 w 2637337" name="connsiteX5"/>
                <a:gd fmla="*/ 2615309 h 2615309" name="connsiteY5"/>
                <a:gd fmla="*/ 0 w 2637337" name="connsiteX6"/>
                <a:gd fmla="*/ 1513872 h 2615309" name="connsiteY6"/>
                <a:gd fmla="*/ 1 w 2637337" name="connsiteX7"/>
                <a:gd fmla="*/ 1513872 h 2615309" name="connsiteY7"/>
                <a:gd fmla="*/ 1101438 w 2637337" name="connsiteX8"/>
                <a:gd fmla="*/ 412435 h 2615309" name="connsiteY8"/>
                <a:gd fmla="*/ 1999483 w 2637337" name="connsiteX9"/>
                <a:gd fmla="*/ 412435 h 2615309" name="connsiteY9"/>
                <a:gd fmla="*/ 1991567 w 2637337" name="connsiteX10"/>
                <a:gd fmla="*/ 384778 h 2615309" name="connsiteY10"/>
                <a:gd fmla="*/ 2083694 w 2637337" name="connsiteX11"/>
                <a:gd fmla="*/ 93220 h 2615309" name="connsiteY11"/>
                <a:gd fmla="*/ 2544117 w 2637337" name="connsiteX12"/>
                <a:gd fmla="*/ 97520 h 2615309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2615309" w="2637337">
                  <a:moveTo>
                    <a:pt x="2544117" y="97520"/>
                  </a:moveTo>
                  <a:cubicBezTo>
                    <a:pt x="2670072" y="225850"/>
                    <a:pt x="2668146" y="431988"/>
                    <a:pt x="2539817" y="557943"/>
                  </a:cubicBezTo>
                  <a:cubicBezTo>
                    <a:pt x="2459610" y="636664"/>
                    <a:pt x="2349010" y="665433"/>
                    <a:pt x="2246589" y="644609"/>
                  </a:cubicBezTo>
                  <a:lnTo>
                    <a:pt x="2202874" y="631208"/>
                  </a:lnTo>
                  <a:lnTo>
                    <a:pt x="2202874" y="1513872"/>
                  </a:lnTo>
                  <a:cubicBezTo>
                    <a:pt x="2202874" y="2122179"/>
                    <a:pt x="1709744" y="2615309"/>
                    <a:pt x="1101437" y="2615309"/>
                  </a:cubicBezTo>
                  <a:cubicBezTo>
                    <a:pt x="493130" y="2615309"/>
                    <a:pt x="0" y="2122179"/>
                    <a:pt x="0" y="1513872"/>
                  </a:cubicBezTo>
                  <a:lnTo>
                    <a:pt x="1" y="1513872"/>
                  </a:lnTo>
                  <a:cubicBezTo>
                    <a:pt x="1" y="905565"/>
                    <a:pt x="493131" y="412435"/>
                    <a:pt x="1101438" y="412435"/>
                  </a:cubicBezTo>
                  <a:lnTo>
                    <a:pt x="1999483" y="412435"/>
                  </a:lnTo>
                  <a:lnTo>
                    <a:pt x="1991567" y="384778"/>
                  </a:lnTo>
                  <a:cubicBezTo>
                    <a:pt x="1972659" y="281985"/>
                    <a:pt x="2003488" y="171942"/>
                    <a:pt x="2083694" y="93220"/>
                  </a:cubicBezTo>
                  <a:cubicBezTo>
                    <a:pt x="2212024" y="-32735"/>
                    <a:pt x="2418162" y="-30809"/>
                    <a:pt x="2544117" y="975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1423490" y="3191911"/>
              <a:ext cx="1523294" cy="2341174"/>
              <a:chOff x="1245171" y="3045388"/>
              <a:chExt cx="1872101" cy="2877260"/>
            </a:xfrm>
          </p:grpSpPr>
          <p:sp>
            <p:nvSpPr>
              <p:cNvPr id="41" name="椭圆 40"/>
              <p:cNvSpPr/>
              <p:nvPr/>
            </p:nvSpPr>
            <p:spPr>
              <a:xfrm>
                <a:off x="1245171" y="4050547"/>
                <a:ext cx="1872101" cy="1872101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mtClean="0" sz="66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$</a:t>
                </a:r>
              </a:p>
            </p:txBody>
          </p:sp>
          <p:sp>
            <p:nvSpPr>
              <p:cNvPr id="42" name="椭圆 41"/>
              <p:cNvSpPr/>
              <p:nvPr/>
            </p:nvSpPr>
            <p:spPr>
              <a:xfrm>
                <a:off x="1945694" y="3045388"/>
                <a:ext cx="471054" cy="471054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lang="en-US" smtClean="0" sz="20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1</a:t>
                </a:r>
              </a:p>
            </p:txBody>
          </p:sp>
        </p:grpSp>
      </p:grpSp>
      <p:sp>
        <p:nvSpPr>
          <p:cNvPr id="43" name="文本框 42"/>
          <p:cNvSpPr txBox="1"/>
          <p:nvPr/>
        </p:nvSpPr>
        <p:spPr>
          <a:xfrm>
            <a:off x="1213349" y="6024980"/>
            <a:ext cx="2201839" cy="36576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筹集资金</a:t>
            </a:r>
          </a:p>
        </p:txBody>
      </p:sp>
      <p:grpSp>
        <p:nvGrpSpPr>
          <p:cNvPr id="46" name="组合 45"/>
          <p:cNvGrpSpPr/>
          <p:nvPr/>
        </p:nvGrpSpPr>
        <p:grpSpPr>
          <a:xfrm>
            <a:off x="3932369" y="3749530"/>
            <a:ext cx="1842883" cy="2086049"/>
            <a:chOff x="1125400" y="3191911"/>
            <a:chExt cx="2128029" cy="2408820"/>
          </a:xfrm>
        </p:grpSpPr>
        <p:sp>
          <p:nvSpPr>
            <p:cNvPr id="63" name="任意多边形 62"/>
            <p:cNvSpPr/>
            <p:nvPr/>
          </p:nvSpPr>
          <p:spPr>
            <a:xfrm rot="18867892">
              <a:off x="1116438" y="3463740"/>
              <a:ext cx="2145953" cy="2128029"/>
            </a:xfrm>
            <a:custGeom>
              <a:gdLst>
                <a:gd fmla="*/ 2544117 w 2637337" name="connsiteX0"/>
                <a:gd fmla="*/ 97520 h 2615309" name="connsiteY0"/>
                <a:gd fmla="*/ 2539817 w 2637337" name="connsiteX1"/>
                <a:gd fmla="*/ 557943 h 2615309" name="connsiteY1"/>
                <a:gd fmla="*/ 2246589 w 2637337" name="connsiteX2"/>
                <a:gd fmla="*/ 644609 h 2615309" name="connsiteY2"/>
                <a:gd fmla="*/ 2202874 w 2637337" name="connsiteX3"/>
                <a:gd fmla="*/ 631208 h 2615309" name="connsiteY3"/>
                <a:gd fmla="*/ 2202874 w 2637337" name="connsiteX4"/>
                <a:gd fmla="*/ 1513872 h 2615309" name="connsiteY4"/>
                <a:gd fmla="*/ 1101437 w 2637337" name="connsiteX5"/>
                <a:gd fmla="*/ 2615309 h 2615309" name="connsiteY5"/>
                <a:gd fmla="*/ 0 w 2637337" name="connsiteX6"/>
                <a:gd fmla="*/ 1513872 h 2615309" name="connsiteY6"/>
                <a:gd fmla="*/ 1 w 2637337" name="connsiteX7"/>
                <a:gd fmla="*/ 1513872 h 2615309" name="connsiteY7"/>
                <a:gd fmla="*/ 1101438 w 2637337" name="connsiteX8"/>
                <a:gd fmla="*/ 412435 h 2615309" name="connsiteY8"/>
                <a:gd fmla="*/ 1999483 w 2637337" name="connsiteX9"/>
                <a:gd fmla="*/ 412435 h 2615309" name="connsiteY9"/>
                <a:gd fmla="*/ 1991567 w 2637337" name="connsiteX10"/>
                <a:gd fmla="*/ 384778 h 2615309" name="connsiteY10"/>
                <a:gd fmla="*/ 2083694 w 2637337" name="connsiteX11"/>
                <a:gd fmla="*/ 93220 h 2615309" name="connsiteY11"/>
                <a:gd fmla="*/ 2544117 w 2637337" name="connsiteX12"/>
                <a:gd fmla="*/ 97520 h 2615309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2615309" w="2637337">
                  <a:moveTo>
                    <a:pt x="2544117" y="97520"/>
                  </a:moveTo>
                  <a:cubicBezTo>
                    <a:pt x="2670072" y="225850"/>
                    <a:pt x="2668146" y="431988"/>
                    <a:pt x="2539817" y="557943"/>
                  </a:cubicBezTo>
                  <a:cubicBezTo>
                    <a:pt x="2459610" y="636664"/>
                    <a:pt x="2349010" y="665433"/>
                    <a:pt x="2246589" y="644609"/>
                  </a:cubicBezTo>
                  <a:lnTo>
                    <a:pt x="2202874" y="631208"/>
                  </a:lnTo>
                  <a:lnTo>
                    <a:pt x="2202874" y="1513872"/>
                  </a:lnTo>
                  <a:cubicBezTo>
                    <a:pt x="2202874" y="2122179"/>
                    <a:pt x="1709744" y="2615309"/>
                    <a:pt x="1101437" y="2615309"/>
                  </a:cubicBezTo>
                  <a:cubicBezTo>
                    <a:pt x="493130" y="2615309"/>
                    <a:pt x="0" y="2122179"/>
                    <a:pt x="0" y="1513872"/>
                  </a:cubicBezTo>
                  <a:lnTo>
                    <a:pt x="1" y="1513872"/>
                  </a:lnTo>
                  <a:cubicBezTo>
                    <a:pt x="1" y="905565"/>
                    <a:pt x="493131" y="412435"/>
                    <a:pt x="1101438" y="412435"/>
                  </a:cubicBezTo>
                  <a:lnTo>
                    <a:pt x="1999483" y="412435"/>
                  </a:lnTo>
                  <a:lnTo>
                    <a:pt x="1991567" y="384778"/>
                  </a:lnTo>
                  <a:cubicBezTo>
                    <a:pt x="1972659" y="281985"/>
                    <a:pt x="2003488" y="171942"/>
                    <a:pt x="2083694" y="93220"/>
                  </a:cubicBezTo>
                  <a:cubicBezTo>
                    <a:pt x="2212024" y="-32735"/>
                    <a:pt x="2418162" y="-30809"/>
                    <a:pt x="2544117" y="975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64" name="组合 63"/>
            <p:cNvGrpSpPr/>
            <p:nvPr/>
          </p:nvGrpSpPr>
          <p:grpSpPr>
            <a:xfrm>
              <a:off x="1423490" y="3191911"/>
              <a:ext cx="1523294" cy="2341174"/>
              <a:chOff x="1245171" y="3045388"/>
              <a:chExt cx="1872101" cy="287726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1245171" y="4050547"/>
                <a:ext cx="1872101" cy="1872101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60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66" name="椭圆 65"/>
              <p:cNvSpPr/>
              <p:nvPr/>
            </p:nvSpPr>
            <p:spPr>
              <a:xfrm>
                <a:off x="1945694" y="3045388"/>
                <a:ext cx="471054" cy="471054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lang="en-US" smtClean="0" sz="20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</a:t>
                </a:r>
              </a:p>
            </p:txBody>
          </p:sp>
        </p:grpSp>
      </p:grpSp>
      <p:sp>
        <p:nvSpPr>
          <p:cNvPr id="67" name="文本框 66"/>
          <p:cNvSpPr txBox="1"/>
          <p:nvPr/>
        </p:nvSpPr>
        <p:spPr>
          <a:xfrm>
            <a:off x="3703330" y="6024980"/>
            <a:ext cx="2293549" cy="36576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验证产品，锁定客户</a:t>
            </a:r>
          </a:p>
        </p:txBody>
      </p:sp>
      <p:grpSp>
        <p:nvGrpSpPr>
          <p:cNvPr id="68" name="组合 67"/>
          <p:cNvGrpSpPr/>
          <p:nvPr/>
        </p:nvGrpSpPr>
        <p:grpSpPr>
          <a:xfrm>
            <a:off x="6422350" y="3749530"/>
            <a:ext cx="1842883" cy="2086049"/>
            <a:chOff x="1125400" y="3191911"/>
            <a:chExt cx="2128029" cy="2408820"/>
          </a:xfrm>
        </p:grpSpPr>
        <p:sp>
          <p:nvSpPr>
            <p:cNvPr id="69" name="任意多边形 68"/>
            <p:cNvSpPr/>
            <p:nvPr/>
          </p:nvSpPr>
          <p:spPr>
            <a:xfrm rot="18867892">
              <a:off x="1116438" y="3463740"/>
              <a:ext cx="2145953" cy="2128029"/>
            </a:xfrm>
            <a:custGeom>
              <a:gdLst>
                <a:gd fmla="*/ 2544117 w 2637337" name="connsiteX0"/>
                <a:gd fmla="*/ 97520 h 2615309" name="connsiteY0"/>
                <a:gd fmla="*/ 2539817 w 2637337" name="connsiteX1"/>
                <a:gd fmla="*/ 557943 h 2615309" name="connsiteY1"/>
                <a:gd fmla="*/ 2246589 w 2637337" name="connsiteX2"/>
                <a:gd fmla="*/ 644609 h 2615309" name="connsiteY2"/>
                <a:gd fmla="*/ 2202874 w 2637337" name="connsiteX3"/>
                <a:gd fmla="*/ 631208 h 2615309" name="connsiteY3"/>
                <a:gd fmla="*/ 2202874 w 2637337" name="connsiteX4"/>
                <a:gd fmla="*/ 1513872 h 2615309" name="connsiteY4"/>
                <a:gd fmla="*/ 1101437 w 2637337" name="connsiteX5"/>
                <a:gd fmla="*/ 2615309 h 2615309" name="connsiteY5"/>
                <a:gd fmla="*/ 0 w 2637337" name="connsiteX6"/>
                <a:gd fmla="*/ 1513872 h 2615309" name="connsiteY6"/>
                <a:gd fmla="*/ 1 w 2637337" name="connsiteX7"/>
                <a:gd fmla="*/ 1513872 h 2615309" name="connsiteY7"/>
                <a:gd fmla="*/ 1101438 w 2637337" name="connsiteX8"/>
                <a:gd fmla="*/ 412435 h 2615309" name="connsiteY8"/>
                <a:gd fmla="*/ 1999483 w 2637337" name="connsiteX9"/>
                <a:gd fmla="*/ 412435 h 2615309" name="connsiteY9"/>
                <a:gd fmla="*/ 1991567 w 2637337" name="connsiteX10"/>
                <a:gd fmla="*/ 384778 h 2615309" name="connsiteY10"/>
                <a:gd fmla="*/ 2083694 w 2637337" name="connsiteX11"/>
                <a:gd fmla="*/ 93220 h 2615309" name="connsiteY11"/>
                <a:gd fmla="*/ 2544117 w 2637337" name="connsiteX12"/>
                <a:gd fmla="*/ 97520 h 2615309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2615309" w="2637337">
                  <a:moveTo>
                    <a:pt x="2544117" y="97520"/>
                  </a:moveTo>
                  <a:cubicBezTo>
                    <a:pt x="2670072" y="225850"/>
                    <a:pt x="2668146" y="431988"/>
                    <a:pt x="2539817" y="557943"/>
                  </a:cubicBezTo>
                  <a:cubicBezTo>
                    <a:pt x="2459610" y="636664"/>
                    <a:pt x="2349010" y="665433"/>
                    <a:pt x="2246589" y="644609"/>
                  </a:cubicBezTo>
                  <a:lnTo>
                    <a:pt x="2202874" y="631208"/>
                  </a:lnTo>
                  <a:lnTo>
                    <a:pt x="2202874" y="1513872"/>
                  </a:lnTo>
                  <a:cubicBezTo>
                    <a:pt x="2202874" y="2122179"/>
                    <a:pt x="1709744" y="2615309"/>
                    <a:pt x="1101437" y="2615309"/>
                  </a:cubicBezTo>
                  <a:cubicBezTo>
                    <a:pt x="493130" y="2615309"/>
                    <a:pt x="0" y="2122179"/>
                    <a:pt x="0" y="1513872"/>
                  </a:cubicBezTo>
                  <a:lnTo>
                    <a:pt x="1" y="1513872"/>
                  </a:lnTo>
                  <a:cubicBezTo>
                    <a:pt x="1" y="905565"/>
                    <a:pt x="493131" y="412435"/>
                    <a:pt x="1101438" y="412435"/>
                  </a:cubicBezTo>
                  <a:lnTo>
                    <a:pt x="1999483" y="412435"/>
                  </a:lnTo>
                  <a:lnTo>
                    <a:pt x="1991567" y="384778"/>
                  </a:lnTo>
                  <a:cubicBezTo>
                    <a:pt x="1972659" y="281985"/>
                    <a:pt x="2003488" y="171942"/>
                    <a:pt x="2083694" y="93220"/>
                  </a:cubicBezTo>
                  <a:cubicBezTo>
                    <a:pt x="2212024" y="-32735"/>
                    <a:pt x="2418162" y="-30809"/>
                    <a:pt x="2544117" y="975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70" name="组合 69"/>
            <p:cNvGrpSpPr/>
            <p:nvPr/>
          </p:nvGrpSpPr>
          <p:grpSpPr>
            <a:xfrm>
              <a:off x="1423490" y="3191911"/>
              <a:ext cx="1523294" cy="2341174"/>
              <a:chOff x="1245171" y="3045388"/>
              <a:chExt cx="1872101" cy="287726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245171" y="4050547"/>
                <a:ext cx="1872101" cy="1872101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60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72" name="椭圆 71"/>
              <p:cNvSpPr/>
              <p:nvPr/>
            </p:nvSpPr>
            <p:spPr>
              <a:xfrm>
                <a:off x="1945694" y="3045388"/>
                <a:ext cx="471054" cy="471054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lang="en-US" smtClean="0" sz="20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3</a:t>
                </a:r>
              </a:p>
            </p:txBody>
          </p:sp>
        </p:grpSp>
      </p:grpSp>
      <p:sp>
        <p:nvSpPr>
          <p:cNvPr id="73" name="文本框 72"/>
          <p:cNvSpPr txBox="1"/>
          <p:nvPr/>
        </p:nvSpPr>
        <p:spPr>
          <a:xfrm>
            <a:off x="6292431" y="6024980"/>
            <a:ext cx="2102718" cy="36576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筹集公益和责任</a:t>
            </a:r>
          </a:p>
        </p:txBody>
      </p:sp>
      <p:grpSp>
        <p:nvGrpSpPr>
          <p:cNvPr id="74" name="组合 73"/>
          <p:cNvGrpSpPr/>
          <p:nvPr/>
        </p:nvGrpSpPr>
        <p:grpSpPr>
          <a:xfrm>
            <a:off x="8912331" y="3749530"/>
            <a:ext cx="1842883" cy="2086049"/>
            <a:chOff x="1125400" y="3191911"/>
            <a:chExt cx="2128029" cy="2408820"/>
          </a:xfrm>
        </p:grpSpPr>
        <p:sp>
          <p:nvSpPr>
            <p:cNvPr id="75" name="任意多边形 74"/>
            <p:cNvSpPr/>
            <p:nvPr/>
          </p:nvSpPr>
          <p:spPr>
            <a:xfrm rot="18867892">
              <a:off x="1116438" y="3463740"/>
              <a:ext cx="2145953" cy="2128029"/>
            </a:xfrm>
            <a:custGeom>
              <a:gdLst>
                <a:gd fmla="*/ 2544117 w 2637337" name="connsiteX0"/>
                <a:gd fmla="*/ 97520 h 2615309" name="connsiteY0"/>
                <a:gd fmla="*/ 2539817 w 2637337" name="connsiteX1"/>
                <a:gd fmla="*/ 557943 h 2615309" name="connsiteY1"/>
                <a:gd fmla="*/ 2246589 w 2637337" name="connsiteX2"/>
                <a:gd fmla="*/ 644609 h 2615309" name="connsiteY2"/>
                <a:gd fmla="*/ 2202874 w 2637337" name="connsiteX3"/>
                <a:gd fmla="*/ 631208 h 2615309" name="connsiteY3"/>
                <a:gd fmla="*/ 2202874 w 2637337" name="connsiteX4"/>
                <a:gd fmla="*/ 1513872 h 2615309" name="connsiteY4"/>
                <a:gd fmla="*/ 1101437 w 2637337" name="connsiteX5"/>
                <a:gd fmla="*/ 2615309 h 2615309" name="connsiteY5"/>
                <a:gd fmla="*/ 0 w 2637337" name="connsiteX6"/>
                <a:gd fmla="*/ 1513872 h 2615309" name="connsiteY6"/>
                <a:gd fmla="*/ 1 w 2637337" name="connsiteX7"/>
                <a:gd fmla="*/ 1513872 h 2615309" name="connsiteY7"/>
                <a:gd fmla="*/ 1101438 w 2637337" name="connsiteX8"/>
                <a:gd fmla="*/ 412435 h 2615309" name="connsiteY8"/>
                <a:gd fmla="*/ 1999483 w 2637337" name="connsiteX9"/>
                <a:gd fmla="*/ 412435 h 2615309" name="connsiteY9"/>
                <a:gd fmla="*/ 1991567 w 2637337" name="connsiteX10"/>
                <a:gd fmla="*/ 384778 h 2615309" name="connsiteY10"/>
                <a:gd fmla="*/ 2083694 w 2637337" name="connsiteX11"/>
                <a:gd fmla="*/ 93220 h 2615309" name="connsiteY11"/>
                <a:gd fmla="*/ 2544117 w 2637337" name="connsiteX12"/>
                <a:gd fmla="*/ 97520 h 2615309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2615309" w="2637337">
                  <a:moveTo>
                    <a:pt x="2544117" y="97520"/>
                  </a:moveTo>
                  <a:cubicBezTo>
                    <a:pt x="2670072" y="225850"/>
                    <a:pt x="2668146" y="431988"/>
                    <a:pt x="2539817" y="557943"/>
                  </a:cubicBezTo>
                  <a:cubicBezTo>
                    <a:pt x="2459610" y="636664"/>
                    <a:pt x="2349010" y="665433"/>
                    <a:pt x="2246589" y="644609"/>
                  </a:cubicBezTo>
                  <a:lnTo>
                    <a:pt x="2202874" y="631208"/>
                  </a:lnTo>
                  <a:lnTo>
                    <a:pt x="2202874" y="1513872"/>
                  </a:lnTo>
                  <a:cubicBezTo>
                    <a:pt x="2202874" y="2122179"/>
                    <a:pt x="1709744" y="2615309"/>
                    <a:pt x="1101437" y="2615309"/>
                  </a:cubicBezTo>
                  <a:cubicBezTo>
                    <a:pt x="493130" y="2615309"/>
                    <a:pt x="0" y="2122179"/>
                    <a:pt x="0" y="1513872"/>
                  </a:cubicBezTo>
                  <a:lnTo>
                    <a:pt x="1" y="1513872"/>
                  </a:lnTo>
                  <a:cubicBezTo>
                    <a:pt x="1" y="905565"/>
                    <a:pt x="493131" y="412435"/>
                    <a:pt x="1101438" y="412435"/>
                  </a:cubicBezTo>
                  <a:lnTo>
                    <a:pt x="1999483" y="412435"/>
                  </a:lnTo>
                  <a:lnTo>
                    <a:pt x="1991567" y="384778"/>
                  </a:lnTo>
                  <a:cubicBezTo>
                    <a:pt x="1972659" y="281985"/>
                    <a:pt x="2003488" y="171942"/>
                    <a:pt x="2083694" y="93220"/>
                  </a:cubicBezTo>
                  <a:cubicBezTo>
                    <a:pt x="2212024" y="-32735"/>
                    <a:pt x="2418162" y="-30809"/>
                    <a:pt x="2544117" y="975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76" name="组合 75"/>
            <p:cNvGrpSpPr/>
            <p:nvPr/>
          </p:nvGrpSpPr>
          <p:grpSpPr>
            <a:xfrm>
              <a:off x="1423490" y="3191911"/>
              <a:ext cx="1523294" cy="2341174"/>
              <a:chOff x="1245171" y="3045388"/>
              <a:chExt cx="1872101" cy="287726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245171" y="4050547"/>
                <a:ext cx="1872101" cy="1872101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60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78" name="椭圆 77"/>
              <p:cNvSpPr/>
              <p:nvPr/>
            </p:nvSpPr>
            <p:spPr>
              <a:xfrm>
                <a:off x="1945694" y="3045388"/>
                <a:ext cx="471054" cy="471054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lang="en-US" smtClean="0" sz="20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4</a:t>
                </a:r>
              </a:p>
            </p:txBody>
          </p:sp>
        </p:grpSp>
      </p:grpSp>
      <p:sp>
        <p:nvSpPr>
          <p:cNvPr id="79" name="文本框 78"/>
          <p:cNvSpPr txBox="1"/>
          <p:nvPr/>
        </p:nvSpPr>
        <p:spPr>
          <a:xfrm>
            <a:off x="8782412" y="6024980"/>
            <a:ext cx="2102718" cy="36576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筹集人脉和圈子</a:t>
            </a:r>
          </a:p>
        </p:txBody>
      </p:sp>
      <p:sp>
        <p:nvSpPr>
          <p:cNvPr id="80" name="Freeform 83"/>
          <p:cNvSpPr>
            <a:spLocks noEditPoints="1"/>
          </p:cNvSpPr>
          <p:nvPr/>
        </p:nvSpPr>
        <p:spPr bwMode="black">
          <a:xfrm>
            <a:off x="4391208" y="4612779"/>
            <a:ext cx="925204" cy="976668"/>
          </a:xfrm>
          <a:custGeom>
            <a:gdLst>
              <a:gd fmla="*/ 502 w 2107" name="T0"/>
              <a:gd fmla="*/ 1162 h 2221" name="T1"/>
              <a:gd fmla="*/ 239 w 2107" name="T2"/>
              <a:gd fmla="*/ 2072 h 2221" name="T3"/>
              <a:gd fmla="*/ 1587 w 2107" name="T4"/>
              <a:gd fmla="*/ 1800 h 2221" name="T5"/>
              <a:gd fmla="*/ 1487 w 2107" name="T6"/>
              <a:gd fmla="*/ 1835 h 2221" name="T7"/>
              <a:gd fmla="*/ 1579 w 2107" name="T8"/>
              <a:gd fmla="*/ 1870 h 2221" name="T9"/>
              <a:gd fmla="*/ 1470 w 2107" name="T10"/>
              <a:gd fmla="*/ 1847 h 2221" name="T11"/>
              <a:gd fmla="*/ 983 w 2107" name="T12"/>
              <a:gd fmla="*/ 1837 h 2221" name="T13"/>
              <a:gd fmla="*/ 1062 w 2107" name="T14"/>
              <a:gd fmla="*/ 1872 h 2221" name="T15"/>
              <a:gd fmla="*/ 956 w 2107" name="T16"/>
              <a:gd fmla="*/ 1951 h 2221" name="T17"/>
              <a:gd fmla="*/ 1046 w 2107" name="T18"/>
              <a:gd fmla="*/ 1970 h 2221" name="T19"/>
              <a:gd fmla="*/ 820 w 2107" name="T20"/>
              <a:gd fmla="*/ 1872 h 2221" name="T21"/>
              <a:gd fmla="*/ 899 w 2107" name="T22"/>
              <a:gd fmla="*/ 1836 h 2221" name="T23"/>
              <a:gd fmla="*/ 841 w 2107" name="T24"/>
              <a:gd fmla="*/ 1886 h 2221" name="T25"/>
              <a:gd fmla="*/ 905 w 2107" name="T26"/>
              <a:gd fmla="*/ 1920 h 2221" name="T27"/>
              <a:gd fmla="*/ 882 w 2107" name="T28"/>
              <a:gd fmla="*/ 1971 h 2221" name="T29"/>
              <a:gd fmla="*/ 687 w 2107" name="T30"/>
              <a:gd fmla="*/ 1847 h 2221" name="T31"/>
              <a:gd fmla="*/ 780 w 2107" name="T32"/>
              <a:gd fmla="*/ 1844 h 2221" name="T33"/>
              <a:gd fmla="*/ 760 w 2107" name="T34"/>
              <a:gd fmla="*/ 1882 h 2221" name="T35"/>
              <a:gd fmla="*/ 703 w 2107" name="T36"/>
              <a:gd fmla="*/ 1912 h 2221" name="T37"/>
              <a:gd fmla="*/ 682 w 2107" name="T38"/>
              <a:gd fmla="*/ 1972 h 2221" name="T39"/>
              <a:gd fmla="*/ 647 w 2107" name="T40"/>
              <a:gd fmla="*/ 1928 h 2221" name="T41"/>
              <a:gd fmla="*/ 631 w 2107" name="T42"/>
              <a:gd fmla="*/ 1862 h 2221" name="T43"/>
              <a:gd fmla="*/ 545 w 2107" name="T44"/>
              <a:gd fmla="*/ 2017 h 2221" name="T45"/>
              <a:gd fmla="*/ 416 w 2107" name="T46"/>
              <a:gd fmla="*/ 2078 h 2221" name="T47"/>
              <a:gd fmla="*/ 435 w 2107" name="T48"/>
              <a:gd fmla="*/ 2014 h 2221" name="T49"/>
              <a:gd fmla="*/ 538 w 2107" name="T50"/>
              <a:gd fmla="*/ 2006 h 2221" name="T51"/>
              <a:gd fmla="*/ 520 w 2107" name="T52"/>
              <a:gd fmla="*/ 1973 h 2221" name="T53"/>
              <a:gd fmla="*/ 490 w 2107" name="T54"/>
              <a:gd fmla="*/ 1930 h 2221" name="T55"/>
              <a:gd fmla="*/ 587 w 2107" name="T56"/>
              <a:gd fmla="*/ 1913 h 2221" name="T57"/>
              <a:gd fmla="*/ 1055 w 2107" name="T58"/>
              <a:gd fmla="*/ 2071 h 2221" name="T59"/>
              <a:gd fmla="*/ 605 w 2107" name="T60"/>
              <a:gd fmla="*/ 2078 h 2221" name="T61"/>
              <a:gd fmla="*/ 613 w 2107" name="T62"/>
              <a:gd fmla="*/ 2010 h 2221" name="T63"/>
              <a:gd fmla="*/ 1046 w 2107" name="T64"/>
              <a:gd fmla="*/ 2003 h 2221" name="T65"/>
              <a:gd fmla="*/ 1113 w 2107" name="T66"/>
              <a:gd fmla="*/ 1877 h 2221" name="T67"/>
              <a:gd fmla="*/ 1176 w 2107" name="T68"/>
              <a:gd fmla="*/ 1835 h 2221" name="T69"/>
              <a:gd fmla="*/ 1137 w 2107" name="T70"/>
              <a:gd fmla="*/ 1885 h 2221" name="T71"/>
              <a:gd fmla="*/ 1115 w 2107" name="T72"/>
              <a:gd fmla="*/ 1926 h 2221" name="T73"/>
              <a:gd fmla="*/ 1215 w 2107" name="T74"/>
              <a:gd fmla="*/ 1968 h 2221" name="T75"/>
              <a:gd fmla="*/ 1135 w 2107" name="T76"/>
              <a:gd fmla="*/ 1970 h 2221" name="T77"/>
              <a:gd fmla="*/ 1146 w 2107" name="T78"/>
              <a:gd fmla="*/ 2075 h 2221" name="T79"/>
              <a:gd fmla="*/ 1122 w 2107" name="T80"/>
              <a:gd fmla="*/ 2019 h 2221" name="T81"/>
              <a:gd fmla="*/ 1139 w 2107" name="T82"/>
              <a:gd fmla="*/ 2003 h 2221" name="T83"/>
              <a:gd fmla="*/ 1217 w 2107" name="T84"/>
              <a:gd fmla="*/ 2003 h 2221" name="T85"/>
              <a:gd fmla="*/ 1337 w 2107" name="T86"/>
              <a:gd fmla="*/ 1868 h 2221" name="T87"/>
              <a:gd fmla="*/ 1411 w 2107" name="T88"/>
              <a:gd fmla="*/ 1838 h 2221" name="T89"/>
              <a:gd fmla="*/ 1425 w 2107" name="T90"/>
              <a:gd fmla="*/ 1883 h 2221" name="T91"/>
              <a:gd fmla="*/ 1359 w 2107" name="T92"/>
              <a:gd fmla="*/ 1927 h 2221" name="T93"/>
              <a:gd fmla="*/ 1476 w 2107" name="T94"/>
              <a:gd fmla="*/ 1956 h 2221" name="T95"/>
              <a:gd fmla="*/ 1461 w 2107" name="T96"/>
              <a:gd fmla="*/ 1970 h 2221" name="T97"/>
              <a:gd fmla="*/ 1511 w 2107" name="T98"/>
              <a:gd fmla="*/ 2075 h 2221" name="T99"/>
              <a:gd fmla="*/ 1393 w 2107" name="T100"/>
              <a:gd fmla="*/ 2019 h 2221" name="T101"/>
              <a:gd fmla="*/ 1475 w 2107" name="T102"/>
              <a:gd fmla="*/ 2001 h 2221" name="T103"/>
              <a:gd fmla="*/ 1681 w 2107" name="T104"/>
              <a:gd fmla="*/ 2018 h 2221" name="T105"/>
              <a:gd fmla="*/ 1623 w 2107" name="T106"/>
              <a:gd fmla="*/ 2075 h 2221" name="T107"/>
              <a:gd fmla="*/ 1639 w 2107" name="T108"/>
              <a:gd fmla="*/ 2000 h 2221" name="T109"/>
              <a:gd fmla="*/ 1630 w 2107" name="T110"/>
              <a:gd fmla="*/ 1969 h 2221" name="T111"/>
              <a:gd fmla="*/ 1532 w 2107" name="T112"/>
              <a:gd fmla="*/ 1910 h 2221" name="T113"/>
              <a:gd fmla="*/ 933 w 2107" name="T114"/>
              <a:gd fmla="*/ 1308 h 2221" name="T115"/>
              <a:gd fmla="*/ 9 w 2107" name="T116"/>
              <a:gd fmla="*/ 909 h 2221" name="T117"/>
              <a:gd fmla="*/ 413 w 2107" name="T118"/>
              <a:gd fmla="*/ 386 h 2221" name="T119"/>
              <a:gd fmla="*/ 1700 w 2107" name="T120"/>
              <a:gd fmla="*/ 556 h 2221" name="T1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2221" w="2107">
                <a:moveTo>
                  <a:pt x="2107" y="809"/>
                </a:moveTo>
                <a:cubicBezTo>
                  <a:pt x="2106" y="786"/>
                  <a:pt x="2103" y="764"/>
                  <a:pt x="2098" y="742"/>
                </a:cubicBezTo>
                <a:cubicBezTo>
                  <a:pt x="2098" y="745"/>
                  <a:pt x="2098" y="747"/>
                  <a:pt x="2098" y="749"/>
                </a:cubicBezTo>
                <a:cubicBezTo>
                  <a:pt x="2096" y="810"/>
                  <a:pt x="2076" y="869"/>
                  <a:pt x="2040" y="926"/>
                </a:cubicBezTo>
                <a:cubicBezTo>
                  <a:pt x="2018" y="961"/>
                  <a:pt x="1988" y="995"/>
                  <a:pt x="1953" y="1027"/>
                </a:cubicBezTo>
                <a:cubicBezTo>
                  <a:pt x="1918" y="1064"/>
                  <a:pt x="1873" y="1098"/>
                  <a:pt x="1819" y="1131"/>
                </a:cubicBezTo>
                <a:cubicBezTo>
                  <a:pt x="1777" y="1156"/>
                  <a:pt x="1731" y="1178"/>
                  <a:pt x="1682" y="1198"/>
                </a:cubicBezTo>
                <a:cubicBezTo>
                  <a:pt x="1682" y="1061"/>
                  <a:pt x="1682" y="1061"/>
                  <a:pt x="1682" y="1061"/>
                </a:cubicBezTo>
                <a:cubicBezTo>
                  <a:pt x="1682" y="1059"/>
                  <a:pt x="1682" y="1058"/>
                  <a:pt x="1682" y="1056"/>
                </a:cubicBezTo>
                <a:cubicBezTo>
                  <a:pt x="1680" y="988"/>
                  <a:pt x="1624" y="933"/>
                  <a:pt x="1554" y="933"/>
                </a:cubicBezTo>
                <a:cubicBezTo>
                  <a:pt x="555" y="933"/>
                  <a:pt x="555" y="933"/>
                  <a:pt x="555" y="933"/>
                </a:cubicBezTo>
                <a:cubicBezTo>
                  <a:pt x="484" y="933"/>
                  <a:pt x="426" y="990"/>
                  <a:pt x="426" y="1061"/>
                </a:cubicBezTo>
                <a:cubicBezTo>
                  <a:pt x="426" y="1141"/>
                  <a:pt x="426" y="1141"/>
                  <a:pt x="426" y="1141"/>
                </a:cubicBezTo>
                <a:cubicBezTo>
                  <a:pt x="430" y="1142"/>
                  <a:pt x="430" y="1142"/>
                  <a:pt x="430" y="1142"/>
                </a:cubicBezTo>
                <a:cubicBezTo>
                  <a:pt x="430" y="1143"/>
                  <a:pt x="459" y="1152"/>
                  <a:pt x="502" y="1162"/>
                </a:cubicBezTo>
                <a:cubicBezTo>
                  <a:pt x="502" y="1069"/>
                  <a:pt x="502" y="1069"/>
                  <a:pt x="502" y="1069"/>
                </a:cubicBezTo>
                <a:cubicBezTo>
                  <a:pt x="502" y="1032"/>
                  <a:pt x="531" y="1003"/>
                  <a:pt x="568" y="1003"/>
                </a:cubicBezTo>
                <a:cubicBezTo>
                  <a:pt x="1541" y="1003"/>
                  <a:pt x="1541" y="1003"/>
                  <a:pt x="1541" y="1003"/>
                </a:cubicBezTo>
                <a:cubicBezTo>
                  <a:pt x="1577" y="1003"/>
                  <a:pt x="1607" y="1032"/>
                  <a:pt x="1607" y="1069"/>
                </a:cubicBezTo>
                <a:cubicBezTo>
                  <a:pt x="1607" y="1668"/>
                  <a:pt x="1607" y="1668"/>
                  <a:pt x="1607" y="1668"/>
                </a:cubicBezTo>
                <a:cubicBezTo>
                  <a:pt x="1607" y="1704"/>
                  <a:pt x="1577" y="1734"/>
                  <a:pt x="1541" y="1734"/>
                </a:cubicBezTo>
                <a:cubicBezTo>
                  <a:pt x="568" y="1734"/>
                  <a:pt x="568" y="1734"/>
                  <a:pt x="568" y="1734"/>
                </a:cubicBezTo>
                <a:cubicBezTo>
                  <a:pt x="531" y="1734"/>
                  <a:pt x="502" y="1704"/>
                  <a:pt x="502" y="1668"/>
                </a:cubicBezTo>
                <a:cubicBezTo>
                  <a:pt x="502" y="1541"/>
                  <a:pt x="502" y="1541"/>
                  <a:pt x="502" y="1541"/>
                </a:cubicBezTo>
                <a:cubicBezTo>
                  <a:pt x="476" y="1535"/>
                  <a:pt x="451" y="1528"/>
                  <a:pt x="426" y="1520"/>
                </a:cubicBezTo>
                <a:cubicBezTo>
                  <a:pt x="426" y="1676"/>
                  <a:pt x="426" y="1676"/>
                  <a:pt x="426" y="1676"/>
                </a:cubicBezTo>
                <a:cubicBezTo>
                  <a:pt x="426" y="1736"/>
                  <a:pt x="467" y="1786"/>
                  <a:pt x="523" y="1800"/>
                </a:cubicBezTo>
                <a:cubicBezTo>
                  <a:pt x="491" y="1802"/>
                  <a:pt x="456" y="1813"/>
                  <a:pt x="435" y="1837"/>
                </a:cubicBezTo>
                <a:cubicBezTo>
                  <a:pt x="419" y="1857"/>
                  <a:pt x="403" y="1876"/>
                  <a:pt x="387" y="1895"/>
                </a:cubicBezTo>
                <a:cubicBezTo>
                  <a:pt x="337" y="1954"/>
                  <a:pt x="288" y="2013"/>
                  <a:pt x="239" y="2072"/>
                </a:cubicBezTo>
                <a:cubicBezTo>
                  <a:pt x="227" y="2086"/>
                  <a:pt x="203" y="2107"/>
                  <a:pt x="203" y="2127"/>
                </a:cubicBezTo>
                <a:cubicBezTo>
                  <a:pt x="203" y="2183"/>
                  <a:pt x="203" y="2183"/>
                  <a:pt x="203" y="2183"/>
                </a:cubicBezTo>
                <a:cubicBezTo>
                  <a:pt x="204" y="2190"/>
                  <a:pt x="206" y="2197"/>
                  <a:pt x="209" y="2202"/>
                </a:cubicBezTo>
                <a:cubicBezTo>
                  <a:pt x="222" y="2220"/>
                  <a:pt x="247" y="2221"/>
                  <a:pt x="267" y="2221"/>
                </a:cubicBezTo>
                <a:cubicBezTo>
                  <a:pt x="295" y="2221"/>
                  <a:pt x="1759" y="2221"/>
                  <a:pt x="1804" y="2221"/>
                </a:cubicBezTo>
                <a:cubicBezTo>
                  <a:pt x="1826" y="2221"/>
                  <a:pt x="1850" y="2219"/>
                  <a:pt x="1871" y="2214"/>
                </a:cubicBezTo>
                <a:cubicBezTo>
                  <a:pt x="1886" y="2211"/>
                  <a:pt x="1903" y="2203"/>
                  <a:pt x="1905" y="2186"/>
                </a:cubicBezTo>
                <a:cubicBezTo>
                  <a:pt x="1905" y="2126"/>
                  <a:pt x="1905" y="2126"/>
                  <a:pt x="1905" y="2126"/>
                </a:cubicBezTo>
                <a:cubicBezTo>
                  <a:pt x="1907" y="2113"/>
                  <a:pt x="1899" y="2100"/>
                  <a:pt x="1891" y="2091"/>
                </a:cubicBezTo>
                <a:cubicBezTo>
                  <a:pt x="1887" y="2086"/>
                  <a:pt x="1883" y="2081"/>
                  <a:pt x="1879" y="2077"/>
                </a:cubicBezTo>
                <a:cubicBezTo>
                  <a:pt x="1858" y="2052"/>
                  <a:pt x="1837" y="2027"/>
                  <a:pt x="1816" y="2003"/>
                </a:cubicBezTo>
                <a:cubicBezTo>
                  <a:pt x="1770" y="1948"/>
                  <a:pt x="1724" y="1894"/>
                  <a:pt x="1678" y="1840"/>
                </a:cubicBezTo>
                <a:cubicBezTo>
                  <a:pt x="1676" y="1837"/>
                  <a:pt x="1674" y="1834"/>
                  <a:pt x="1671" y="1832"/>
                </a:cubicBezTo>
                <a:cubicBezTo>
                  <a:pt x="1662" y="1820"/>
                  <a:pt x="1647" y="1813"/>
                  <a:pt x="1633" y="1809"/>
                </a:cubicBezTo>
                <a:cubicBezTo>
                  <a:pt x="1618" y="1804"/>
                  <a:pt x="1603" y="1801"/>
                  <a:pt x="1587" y="1800"/>
                </a:cubicBezTo>
                <a:cubicBezTo>
                  <a:pt x="1642" y="1785"/>
                  <a:pt x="1682" y="1735"/>
                  <a:pt x="1682" y="1676"/>
                </a:cubicBezTo>
                <a:cubicBezTo>
                  <a:pt x="1682" y="1462"/>
                  <a:pt x="1682" y="1462"/>
                  <a:pt x="1682" y="1462"/>
                </a:cubicBezTo>
                <a:cubicBezTo>
                  <a:pt x="1698" y="1455"/>
                  <a:pt x="1714" y="1448"/>
                  <a:pt x="1730" y="1441"/>
                </a:cubicBezTo>
                <a:cubicBezTo>
                  <a:pt x="1801" y="1408"/>
                  <a:pt x="1863" y="1368"/>
                  <a:pt x="1916" y="1325"/>
                </a:cubicBezTo>
                <a:cubicBezTo>
                  <a:pt x="1946" y="1300"/>
                  <a:pt x="1972" y="1273"/>
                  <a:pt x="1995" y="1246"/>
                </a:cubicBezTo>
                <a:cubicBezTo>
                  <a:pt x="2018" y="1218"/>
                  <a:pt x="2037" y="1187"/>
                  <a:pt x="2054" y="1154"/>
                </a:cubicBezTo>
                <a:cubicBezTo>
                  <a:pt x="2068" y="1124"/>
                  <a:pt x="2079" y="1090"/>
                  <a:pt x="2084" y="1054"/>
                </a:cubicBezTo>
                <a:cubicBezTo>
                  <a:pt x="2086" y="1040"/>
                  <a:pt x="2087" y="1026"/>
                  <a:pt x="2089" y="1013"/>
                </a:cubicBezTo>
                <a:cubicBezTo>
                  <a:pt x="2089" y="1008"/>
                  <a:pt x="2090" y="1003"/>
                  <a:pt x="2090" y="998"/>
                </a:cubicBezTo>
                <a:cubicBezTo>
                  <a:pt x="2102" y="877"/>
                  <a:pt x="2102" y="877"/>
                  <a:pt x="2102" y="877"/>
                </a:cubicBezTo>
                <a:cubicBezTo>
                  <a:pt x="2103" y="874"/>
                  <a:pt x="2103" y="870"/>
                  <a:pt x="2103" y="867"/>
                </a:cubicBezTo>
                <a:cubicBezTo>
                  <a:pt x="2105" y="848"/>
                  <a:pt x="2107" y="829"/>
                  <a:pt x="2107" y="809"/>
                </a:cubicBezTo>
                <a:close/>
                <a:moveTo>
                  <a:pt x="1474" y="1837"/>
                </a:moveTo>
                <a:cubicBezTo>
                  <a:pt x="1475" y="1836"/>
                  <a:pt x="1476" y="1836"/>
                  <a:pt x="1478" y="1836"/>
                </a:cubicBezTo>
                <a:cubicBezTo>
                  <a:pt x="1481" y="1835"/>
                  <a:pt x="1483" y="1835"/>
                  <a:pt x="1487" y="1835"/>
                </a:cubicBezTo>
                <a:cubicBezTo>
                  <a:pt x="1492" y="1835"/>
                  <a:pt x="1492" y="1835"/>
                  <a:pt x="1492" y="1835"/>
                </a:cubicBezTo>
                <a:cubicBezTo>
                  <a:pt x="1492" y="1835"/>
                  <a:pt x="1492" y="1835"/>
                  <a:pt x="1492" y="1835"/>
                </a:cubicBezTo>
                <a:cubicBezTo>
                  <a:pt x="1502" y="1835"/>
                  <a:pt x="1511" y="1835"/>
                  <a:pt x="1521" y="1835"/>
                </a:cubicBezTo>
                <a:cubicBezTo>
                  <a:pt x="1521" y="1835"/>
                  <a:pt x="1521" y="1835"/>
                  <a:pt x="1521" y="1835"/>
                </a:cubicBezTo>
                <a:cubicBezTo>
                  <a:pt x="1531" y="1835"/>
                  <a:pt x="1531" y="1835"/>
                  <a:pt x="1531" y="1835"/>
                </a:cubicBezTo>
                <a:cubicBezTo>
                  <a:pt x="1534" y="1834"/>
                  <a:pt x="1538" y="1835"/>
                  <a:pt x="1541" y="1835"/>
                </a:cubicBezTo>
                <a:cubicBezTo>
                  <a:pt x="1543" y="1836"/>
                  <a:pt x="1546" y="1836"/>
                  <a:pt x="1548" y="1837"/>
                </a:cubicBezTo>
                <a:cubicBezTo>
                  <a:pt x="1548" y="1837"/>
                  <a:pt x="1548" y="1837"/>
                  <a:pt x="1548" y="1837"/>
                </a:cubicBezTo>
                <a:cubicBezTo>
                  <a:pt x="1549" y="1837"/>
                  <a:pt x="1549" y="1838"/>
                  <a:pt x="1549" y="1838"/>
                </a:cubicBezTo>
                <a:cubicBezTo>
                  <a:pt x="1550" y="1838"/>
                  <a:pt x="1550" y="1838"/>
                  <a:pt x="1550" y="1838"/>
                </a:cubicBezTo>
                <a:cubicBezTo>
                  <a:pt x="1553" y="1839"/>
                  <a:pt x="1556" y="1840"/>
                  <a:pt x="1558" y="1842"/>
                </a:cubicBezTo>
                <a:cubicBezTo>
                  <a:pt x="1560" y="1843"/>
                  <a:pt x="1562" y="1845"/>
                  <a:pt x="1563" y="1847"/>
                </a:cubicBezTo>
                <a:cubicBezTo>
                  <a:pt x="1571" y="1858"/>
                  <a:pt x="1571" y="1858"/>
                  <a:pt x="1571" y="1858"/>
                </a:cubicBezTo>
                <a:cubicBezTo>
                  <a:pt x="1573" y="1861"/>
                  <a:pt x="1577" y="1865"/>
                  <a:pt x="1579" y="1870"/>
                </a:cubicBezTo>
                <a:cubicBezTo>
                  <a:pt x="1579" y="1870"/>
                  <a:pt x="1579" y="1870"/>
                  <a:pt x="1579" y="1870"/>
                </a:cubicBezTo>
                <a:cubicBezTo>
                  <a:pt x="1581" y="1872"/>
                  <a:pt x="1581" y="1874"/>
                  <a:pt x="1581" y="1876"/>
                </a:cubicBezTo>
                <a:cubicBezTo>
                  <a:pt x="1581" y="1877"/>
                  <a:pt x="1580" y="1878"/>
                  <a:pt x="1579" y="1879"/>
                </a:cubicBezTo>
                <a:cubicBezTo>
                  <a:pt x="1579" y="1879"/>
                  <a:pt x="1579" y="1880"/>
                  <a:pt x="1579" y="1880"/>
                </a:cubicBezTo>
                <a:cubicBezTo>
                  <a:pt x="1579" y="1880"/>
                  <a:pt x="1579" y="1880"/>
                  <a:pt x="1579" y="1880"/>
                </a:cubicBezTo>
                <a:cubicBezTo>
                  <a:pt x="1578" y="1880"/>
                  <a:pt x="1578" y="1880"/>
                  <a:pt x="1578" y="1880"/>
                </a:cubicBezTo>
                <a:cubicBezTo>
                  <a:pt x="1578" y="1880"/>
                  <a:pt x="1578" y="1881"/>
                  <a:pt x="1577" y="1881"/>
                </a:cubicBezTo>
                <a:cubicBezTo>
                  <a:pt x="1577" y="1881"/>
                  <a:pt x="1577" y="1881"/>
                  <a:pt x="1576" y="1881"/>
                </a:cubicBezTo>
                <a:cubicBezTo>
                  <a:pt x="1576" y="1881"/>
                  <a:pt x="1576" y="1882"/>
                  <a:pt x="1575" y="1882"/>
                </a:cubicBezTo>
                <a:cubicBezTo>
                  <a:pt x="1569" y="1885"/>
                  <a:pt x="1560" y="1884"/>
                  <a:pt x="1553" y="1884"/>
                </a:cubicBezTo>
                <a:cubicBezTo>
                  <a:pt x="1516" y="1884"/>
                  <a:pt x="1516" y="1884"/>
                  <a:pt x="1516" y="1884"/>
                </a:cubicBezTo>
                <a:cubicBezTo>
                  <a:pt x="1509" y="1884"/>
                  <a:pt x="1501" y="1883"/>
                  <a:pt x="1494" y="1879"/>
                </a:cubicBezTo>
                <a:cubicBezTo>
                  <a:pt x="1492" y="1878"/>
                  <a:pt x="1490" y="1877"/>
                  <a:pt x="1488" y="1876"/>
                </a:cubicBezTo>
                <a:cubicBezTo>
                  <a:pt x="1486" y="1874"/>
                  <a:pt x="1484" y="1872"/>
                  <a:pt x="1483" y="1871"/>
                </a:cubicBezTo>
                <a:cubicBezTo>
                  <a:pt x="1481" y="1868"/>
                  <a:pt x="1481" y="1868"/>
                  <a:pt x="1481" y="1868"/>
                </a:cubicBezTo>
                <a:cubicBezTo>
                  <a:pt x="1478" y="1861"/>
                  <a:pt x="1473" y="1854"/>
                  <a:pt x="1470" y="1847"/>
                </a:cubicBezTo>
                <a:cubicBezTo>
                  <a:pt x="1467" y="1842"/>
                  <a:pt x="1469" y="1839"/>
                  <a:pt x="1474" y="1837"/>
                </a:cubicBezTo>
                <a:close/>
                <a:moveTo>
                  <a:pt x="965" y="1871"/>
                </a:moveTo>
                <a:cubicBezTo>
                  <a:pt x="966" y="1869"/>
                  <a:pt x="966" y="1868"/>
                  <a:pt x="966" y="1866"/>
                </a:cubicBezTo>
                <a:cubicBezTo>
                  <a:pt x="966" y="1866"/>
                  <a:pt x="966" y="1866"/>
                  <a:pt x="966" y="1866"/>
                </a:cubicBezTo>
                <a:cubicBezTo>
                  <a:pt x="967" y="1861"/>
                  <a:pt x="966" y="1855"/>
                  <a:pt x="968" y="1850"/>
                </a:cubicBezTo>
                <a:cubicBezTo>
                  <a:pt x="968" y="1848"/>
                  <a:pt x="968" y="1848"/>
                  <a:pt x="968" y="1848"/>
                </a:cubicBezTo>
                <a:cubicBezTo>
                  <a:pt x="968" y="1846"/>
                  <a:pt x="969" y="1845"/>
                  <a:pt x="970" y="1843"/>
                </a:cubicBezTo>
                <a:cubicBezTo>
                  <a:pt x="971" y="1842"/>
                  <a:pt x="973" y="1841"/>
                  <a:pt x="974" y="1841"/>
                </a:cubicBezTo>
                <a:cubicBezTo>
                  <a:pt x="974" y="1840"/>
                  <a:pt x="974" y="1840"/>
                  <a:pt x="974" y="1840"/>
                </a:cubicBezTo>
                <a:cubicBezTo>
                  <a:pt x="975" y="1840"/>
                  <a:pt x="975" y="1840"/>
                  <a:pt x="975" y="1840"/>
                </a:cubicBezTo>
                <a:cubicBezTo>
                  <a:pt x="976" y="1840"/>
                  <a:pt x="976" y="1839"/>
                  <a:pt x="976" y="1839"/>
                </a:cubicBezTo>
                <a:cubicBezTo>
                  <a:pt x="976" y="1839"/>
                  <a:pt x="977" y="1839"/>
                  <a:pt x="977" y="1839"/>
                </a:cubicBezTo>
                <a:cubicBezTo>
                  <a:pt x="978" y="1839"/>
                  <a:pt x="978" y="1838"/>
                  <a:pt x="979" y="1838"/>
                </a:cubicBezTo>
                <a:cubicBezTo>
                  <a:pt x="980" y="1838"/>
                  <a:pt x="980" y="1838"/>
                  <a:pt x="980" y="1838"/>
                </a:cubicBezTo>
                <a:cubicBezTo>
                  <a:pt x="981" y="1837"/>
                  <a:pt x="982" y="1837"/>
                  <a:pt x="983" y="1837"/>
                </a:cubicBezTo>
                <a:cubicBezTo>
                  <a:pt x="983" y="1837"/>
                  <a:pt x="984" y="1837"/>
                  <a:pt x="984" y="1837"/>
                </a:cubicBezTo>
                <a:cubicBezTo>
                  <a:pt x="984" y="1837"/>
                  <a:pt x="984" y="1837"/>
                  <a:pt x="985" y="1837"/>
                </a:cubicBezTo>
                <a:cubicBezTo>
                  <a:pt x="985" y="1837"/>
                  <a:pt x="985" y="1837"/>
                  <a:pt x="986" y="1836"/>
                </a:cubicBezTo>
                <a:cubicBezTo>
                  <a:pt x="988" y="1836"/>
                  <a:pt x="991" y="1836"/>
                  <a:pt x="993" y="1836"/>
                </a:cubicBezTo>
                <a:cubicBezTo>
                  <a:pt x="995" y="1836"/>
                  <a:pt x="995" y="1836"/>
                  <a:pt x="995" y="1836"/>
                </a:cubicBezTo>
                <a:cubicBezTo>
                  <a:pt x="998" y="1836"/>
                  <a:pt x="1000" y="1836"/>
                  <a:pt x="1003" y="1836"/>
                </a:cubicBezTo>
                <a:cubicBezTo>
                  <a:pt x="1038" y="1836"/>
                  <a:pt x="1038" y="1836"/>
                  <a:pt x="1038" y="1836"/>
                </a:cubicBezTo>
                <a:cubicBezTo>
                  <a:pt x="1038" y="1836"/>
                  <a:pt x="1039" y="1836"/>
                  <a:pt x="1040" y="1836"/>
                </a:cubicBezTo>
                <a:cubicBezTo>
                  <a:pt x="1040" y="1836"/>
                  <a:pt x="1040" y="1836"/>
                  <a:pt x="1041" y="1836"/>
                </a:cubicBezTo>
                <a:cubicBezTo>
                  <a:pt x="1042" y="1836"/>
                  <a:pt x="1042" y="1836"/>
                  <a:pt x="1043" y="1836"/>
                </a:cubicBezTo>
                <a:cubicBezTo>
                  <a:pt x="1050" y="1837"/>
                  <a:pt x="1058" y="1839"/>
                  <a:pt x="1061" y="1844"/>
                </a:cubicBezTo>
                <a:cubicBezTo>
                  <a:pt x="1061" y="1845"/>
                  <a:pt x="1061" y="1845"/>
                  <a:pt x="1061" y="1846"/>
                </a:cubicBezTo>
                <a:cubicBezTo>
                  <a:pt x="1061" y="1846"/>
                  <a:pt x="1061" y="1846"/>
                  <a:pt x="1061" y="1846"/>
                </a:cubicBezTo>
                <a:cubicBezTo>
                  <a:pt x="1063" y="1853"/>
                  <a:pt x="1062" y="1863"/>
                  <a:pt x="1062" y="1870"/>
                </a:cubicBezTo>
                <a:cubicBezTo>
                  <a:pt x="1062" y="1872"/>
                  <a:pt x="1062" y="1872"/>
                  <a:pt x="1062" y="1872"/>
                </a:cubicBezTo>
                <a:cubicBezTo>
                  <a:pt x="1062" y="1873"/>
                  <a:pt x="1062" y="1874"/>
                  <a:pt x="1061" y="1876"/>
                </a:cubicBezTo>
                <a:cubicBezTo>
                  <a:pt x="1054" y="1889"/>
                  <a:pt x="1022" y="1885"/>
                  <a:pt x="1010" y="1885"/>
                </a:cubicBezTo>
                <a:cubicBezTo>
                  <a:pt x="1003" y="1885"/>
                  <a:pt x="996" y="1885"/>
                  <a:pt x="989" y="1885"/>
                </a:cubicBezTo>
                <a:cubicBezTo>
                  <a:pt x="983" y="1885"/>
                  <a:pt x="974" y="1884"/>
                  <a:pt x="969" y="1879"/>
                </a:cubicBezTo>
                <a:cubicBezTo>
                  <a:pt x="969" y="1879"/>
                  <a:pt x="969" y="1879"/>
                  <a:pt x="968" y="1879"/>
                </a:cubicBezTo>
                <a:cubicBezTo>
                  <a:pt x="968" y="1879"/>
                  <a:pt x="968" y="1878"/>
                  <a:pt x="968" y="1878"/>
                </a:cubicBezTo>
                <a:cubicBezTo>
                  <a:pt x="967" y="1878"/>
                  <a:pt x="967" y="1878"/>
                  <a:pt x="967" y="1877"/>
                </a:cubicBezTo>
                <a:cubicBezTo>
                  <a:pt x="967" y="1877"/>
                  <a:pt x="967" y="1877"/>
                  <a:pt x="967" y="1877"/>
                </a:cubicBezTo>
                <a:cubicBezTo>
                  <a:pt x="967" y="1877"/>
                  <a:pt x="967" y="1877"/>
                  <a:pt x="967" y="1877"/>
                </a:cubicBezTo>
                <a:cubicBezTo>
                  <a:pt x="966" y="1876"/>
                  <a:pt x="966" y="1876"/>
                  <a:pt x="966" y="1875"/>
                </a:cubicBezTo>
                <a:cubicBezTo>
                  <a:pt x="965" y="1874"/>
                  <a:pt x="965" y="1873"/>
                  <a:pt x="965" y="1872"/>
                </a:cubicBezTo>
                <a:lnTo>
                  <a:pt x="965" y="1871"/>
                </a:lnTo>
                <a:close/>
                <a:moveTo>
                  <a:pt x="956" y="1955"/>
                </a:moveTo>
                <a:cubicBezTo>
                  <a:pt x="956" y="1952"/>
                  <a:pt x="956" y="1952"/>
                  <a:pt x="956" y="1952"/>
                </a:cubicBezTo>
                <a:cubicBezTo>
                  <a:pt x="956" y="1952"/>
                  <a:pt x="956" y="1951"/>
                  <a:pt x="956" y="1951"/>
                </a:cubicBezTo>
                <a:cubicBezTo>
                  <a:pt x="957" y="1943"/>
                  <a:pt x="958" y="1935"/>
                  <a:pt x="959" y="1926"/>
                </a:cubicBezTo>
                <a:cubicBezTo>
                  <a:pt x="959" y="1926"/>
                  <a:pt x="959" y="1926"/>
                  <a:pt x="959" y="1926"/>
                </a:cubicBezTo>
                <a:cubicBezTo>
                  <a:pt x="959" y="1926"/>
                  <a:pt x="959" y="1926"/>
                  <a:pt x="959" y="1925"/>
                </a:cubicBezTo>
                <a:cubicBezTo>
                  <a:pt x="963" y="1907"/>
                  <a:pt x="999" y="1911"/>
                  <a:pt x="1013" y="1911"/>
                </a:cubicBezTo>
                <a:cubicBezTo>
                  <a:pt x="1025" y="1911"/>
                  <a:pt x="1055" y="1908"/>
                  <a:pt x="1061" y="1921"/>
                </a:cubicBezTo>
                <a:cubicBezTo>
                  <a:pt x="1062" y="1923"/>
                  <a:pt x="1063" y="1924"/>
                  <a:pt x="1063" y="1926"/>
                </a:cubicBezTo>
                <a:cubicBezTo>
                  <a:pt x="1063" y="1940"/>
                  <a:pt x="1063" y="1940"/>
                  <a:pt x="1063" y="1940"/>
                </a:cubicBezTo>
                <a:cubicBezTo>
                  <a:pt x="1063" y="1945"/>
                  <a:pt x="1063" y="1949"/>
                  <a:pt x="1063" y="1953"/>
                </a:cubicBezTo>
                <a:cubicBezTo>
                  <a:pt x="1063" y="1953"/>
                  <a:pt x="1063" y="1953"/>
                  <a:pt x="1063" y="1953"/>
                </a:cubicBezTo>
                <a:cubicBezTo>
                  <a:pt x="1063" y="1955"/>
                  <a:pt x="1063" y="1955"/>
                  <a:pt x="1063" y="1955"/>
                </a:cubicBezTo>
                <a:cubicBezTo>
                  <a:pt x="1063" y="1957"/>
                  <a:pt x="1062" y="1959"/>
                  <a:pt x="1061" y="1961"/>
                </a:cubicBezTo>
                <a:cubicBezTo>
                  <a:pt x="1061" y="1962"/>
                  <a:pt x="1060" y="1962"/>
                  <a:pt x="1060" y="1962"/>
                </a:cubicBezTo>
                <a:cubicBezTo>
                  <a:pt x="1060" y="1963"/>
                  <a:pt x="1059" y="1963"/>
                  <a:pt x="1059" y="1964"/>
                </a:cubicBezTo>
                <a:cubicBezTo>
                  <a:pt x="1058" y="1964"/>
                  <a:pt x="1058" y="1964"/>
                  <a:pt x="1058" y="1964"/>
                </a:cubicBezTo>
                <a:cubicBezTo>
                  <a:pt x="1055" y="1967"/>
                  <a:pt x="1051" y="1969"/>
                  <a:pt x="1046" y="1970"/>
                </a:cubicBezTo>
                <a:cubicBezTo>
                  <a:pt x="1046" y="1970"/>
                  <a:pt x="1046" y="1970"/>
                  <a:pt x="1046" y="1970"/>
                </a:cubicBezTo>
                <a:cubicBezTo>
                  <a:pt x="1046" y="1970"/>
                  <a:pt x="1046" y="1970"/>
                  <a:pt x="1046" y="1970"/>
                </a:cubicBezTo>
                <a:cubicBezTo>
                  <a:pt x="1044" y="1971"/>
                  <a:pt x="1043" y="1971"/>
                  <a:pt x="1041" y="1971"/>
                </a:cubicBezTo>
                <a:cubicBezTo>
                  <a:pt x="1041" y="1971"/>
                  <a:pt x="1040" y="1971"/>
                  <a:pt x="1040" y="1971"/>
                </a:cubicBezTo>
                <a:cubicBezTo>
                  <a:pt x="1038" y="1971"/>
                  <a:pt x="1037" y="1972"/>
                  <a:pt x="1035" y="1972"/>
                </a:cubicBezTo>
                <a:cubicBezTo>
                  <a:pt x="1035" y="1972"/>
                  <a:pt x="1035" y="1972"/>
                  <a:pt x="1035" y="1972"/>
                </a:cubicBezTo>
                <a:cubicBezTo>
                  <a:pt x="982" y="1972"/>
                  <a:pt x="982" y="1972"/>
                  <a:pt x="982" y="1972"/>
                </a:cubicBezTo>
                <a:cubicBezTo>
                  <a:pt x="976" y="1972"/>
                  <a:pt x="969" y="1971"/>
                  <a:pt x="963" y="1967"/>
                </a:cubicBezTo>
                <a:cubicBezTo>
                  <a:pt x="963" y="1967"/>
                  <a:pt x="963" y="1967"/>
                  <a:pt x="963" y="1967"/>
                </a:cubicBezTo>
                <a:cubicBezTo>
                  <a:pt x="963" y="1967"/>
                  <a:pt x="963" y="1967"/>
                  <a:pt x="963" y="1967"/>
                </a:cubicBezTo>
                <a:cubicBezTo>
                  <a:pt x="962" y="1966"/>
                  <a:pt x="961" y="1965"/>
                  <a:pt x="960" y="1964"/>
                </a:cubicBezTo>
                <a:cubicBezTo>
                  <a:pt x="959" y="1964"/>
                  <a:pt x="958" y="1963"/>
                  <a:pt x="958" y="1962"/>
                </a:cubicBezTo>
                <a:cubicBezTo>
                  <a:pt x="958" y="1962"/>
                  <a:pt x="958" y="1962"/>
                  <a:pt x="957" y="1962"/>
                </a:cubicBezTo>
                <a:cubicBezTo>
                  <a:pt x="956" y="1960"/>
                  <a:pt x="956" y="1957"/>
                  <a:pt x="956" y="1955"/>
                </a:cubicBezTo>
                <a:close/>
                <a:moveTo>
                  <a:pt x="820" y="1872"/>
                </a:moveTo>
                <a:cubicBezTo>
                  <a:pt x="820" y="1872"/>
                  <a:pt x="820" y="1872"/>
                  <a:pt x="820" y="1872"/>
                </a:cubicBezTo>
                <a:cubicBezTo>
                  <a:pt x="820" y="1872"/>
                  <a:pt x="820" y="1872"/>
                  <a:pt x="820" y="1872"/>
                </a:cubicBezTo>
                <a:cubicBezTo>
                  <a:pt x="820" y="1870"/>
                  <a:pt x="821" y="1868"/>
                  <a:pt x="822" y="1866"/>
                </a:cubicBezTo>
                <a:cubicBezTo>
                  <a:pt x="823" y="1861"/>
                  <a:pt x="824" y="1854"/>
                  <a:pt x="827" y="1849"/>
                </a:cubicBezTo>
                <a:cubicBezTo>
                  <a:pt x="827" y="1848"/>
                  <a:pt x="827" y="1848"/>
                  <a:pt x="827" y="1848"/>
                </a:cubicBezTo>
                <a:cubicBezTo>
                  <a:pt x="827" y="1847"/>
                  <a:pt x="829" y="1845"/>
                  <a:pt x="830" y="1844"/>
                </a:cubicBezTo>
                <a:cubicBezTo>
                  <a:pt x="831" y="1843"/>
                  <a:pt x="832" y="1842"/>
                  <a:pt x="833" y="1841"/>
                </a:cubicBezTo>
                <a:cubicBezTo>
                  <a:pt x="837" y="1839"/>
                  <a:pt x="840" y="1838"/>
                  <a:pt x="844" y="1837"/>
                </a:cubicBezTo>
                <a:cubicBezTo>
                  <a:pt x="845" y="1837"/>
                  <a:pt x="845" y="1837"/>
                  <a:pt x="845" y="1837"/>
                </a:cubicBezTo>
                <a:cubicBezTo>
                  <a:pt x="848" y="1836"/>
                  <a:pt x="851" y="1836"/>
                  <a:pt x="855" y="1836"/>
                </a:cubicBezTo>
                <a:cubicBezTo>
                  <a:pt x="859" y="1836"/>
                  <a:pt x="859" y="1836"/>
                  <a:pt x="859" y="1836"/>
                </a:cubicBezTo>
                <a:cubicBezTo>
                  <a:pt x="861" y="1836"/>
                  <a:pt x="862" y="1836"/>
                  <a:pt x="864" y="1836"/>
                </a:cubicBezTo>
                <a:cubicBezTo>
                  <a:pt x="873" y="1836"/>
                  <a:pt x="883" y="1836"/>
                  <a:pt x="893" y="1836"/>
                </a:cubicBezTo>
                <a:cubicBezTo>
                  <a:pt x="894" y="1836"/>
                  <a:pt x="896" y="1836"/>
                  <a:pt x="897" y="1836"/>
                </a:cubicBezTo>
                <a:cubicBezTo>
                  <a:pt x="899" y="1836"/>
                  <a:pt x="899" y="1836"/>
                  <a:pt x="899" y="1836"/>
                </a:cubicBezTo>
                <a:cubicBezTo>
                  <a:pt x="899" y="1836"/>
                  <a:pt x="899" y="1836"/>
                  <a:pt x="900" y="1836"/>
                </a:cubicBezTo>
                <a:cubicBezTo>
                  <a:pt x="901" y="1836"/>
                  <a:pt x="902" y="1836"/>
                  <a:pt x="904" y="1836"/>
                </a:cubicBezTo>
                <a:cubicBezTo>
                  <a:pt x="904" y="1836"/>
                  <a:pt x="904" y="1836"/>
                  <a:pt x="904" y="1836"/>
                </a:cubicBezTo>
                <a:cubicBezTo>
                  <a:pt x="911" y="1837"/>
                  <a:pt x="919" y="1839"/>
                  <a:pt x="921" y="1846"/>
                </a:cubicBezTo>
                <a:cubicBezTo>
                  <a:pt x="921" y="1846"/>
                  <a:pt x="921" y="1846"/>
                  <a:pt x="921" y="1846"/>
                </a:cubicBezTo>
                <a:cubicBezTo>
                  <a:pt x="921" y="1846"/>
                  <a:pt x="921" y="1846"/>
                  <a:pt x="921" y="1846"/>
                </a:cubicBezTo>
                <a:cubicBezTo>
                  <a:pt x="921" y="1854"/>
                  <a:pt x="918" y="1863"/>
                  <a:pt x="917" y="1870"/>
                </a:cubicBezTo>
                <a:cubicBezTo>
                  <a:pt x="917" y="1870"/>
                  <a:pt x="917" y="1870"/>
                  <a:pt x="917" y="1870"/>
                </a:cubicBezTo>
                <a:cubicBezTo>
                  <a:pt x="917" y="1872"/>
                  <a:pt x="917" y="1872"/>
                  <a:pt x="917" y="1872"/>
                </a:cubicBezTo>
                <a:cubicBezTo>
                  <a:pt x="916" y="1873"/>
                  <a:pt x="916" y="1875"/>
                  <a:pt x="914" y="1876"/>
                </a:cubicBezTo>
                <a:cubicBezTo>
                  <a:pt x="914" y="1876"/>
                  <a:pt x="914" y="1877"/>
                  <a:pt x="914" y="1877"/>
                </a:cubicBezTo>
                <a:cubicBezTo>
                  <a:pt x="914" y="1877"/>
                  <a:pt x="914" y="1877"/>
                  <a:pt x="914" y="1877"/>
                </a:cubicBezTo>
                <a:cubicBezTo>
                  <a:pt x="914" y="1877"/>
                  <a:pt x="914" y="1877"/>
                  <a:pt x="914" y="1877"/>
                </a:cubicBezTo>
                <a:cubicBezTo>
                  <a:pt x="904" y="1889"/>
                  <a:pt x="878" y="1886"/>
                  <a:pt x="865" y="1886"/>
                </a:cubicBezTo>
                <a:cubicBezTo>
                  <a:pt x="857" y="1886"/>
                  <a:pt x="849" y="1886"/>
                  <a:pt x="841" y="1886"/>
                </a:cubicBezTo>
                <a:cubicBezTo>
                  <a:pt x="834" y="1886"/>
                  <a:pt x="824" y="1884"/>
                  <a:pt x="820" y="1877"/>
                </a:cubicBezTo>
                <a:cubicBezTo>
                  <a:pt x="820" y="1877"/>
                  <a:pt x="820" y="1876"/>
                  <a:pt x="820" y="1875"/>
                </a:cubicBezTo>
                <a:cubicBezTo>
                  <a:pt x="820" y="1875"/>
                  <a:pt x="820" y="1875"/>
                  <a:pt x="820" y="1874"/>
                </a:cubicBezTo>
                <a:cubicBezTo>
                  <a:pt x="820" y="1873"/>
                  <a:pt x="820" y="1873"/>
                  <a:pt x="820" y="1872"/>
                </a:cubicBezTo>
                <a:close/>
                <a:moveTo>
                  <a:pt x="795" y="1956"/>
                </a:moveTo>
                <a:cubicBezTo>
                  <a:pt x="796" y="1952"/>
                  <a:pt x="796" y="1952"/>
                  <a:pt x="796" y="1952"/>
                </a:cubicBezTo>
                <a:cubicBezTo>
                  <a:pt x="796" y="1952"/>
                  <a:pt x="796" y="1952"/>
                  <a:pt x="796" y="1952"/>
                </a:cubicBezTo>
                <a:cubicBezTo>
                  <a:pt x="796" y="1951"/>
                  <a:pt x="796" y="1951"/>
                  <a:pt x="796" y="1950"/>
                </a:cubicBezTo>
                <a:cubicBezTo>
                  <a:pt x="803" y="1926"/>
                  <a:pt x="803" y="1926"/>
                  <a:pt x="803" y="1926"/>
                </a:cubicBezTo>
                <a:cubicBezTo>
                  <a:pt x="804" y="1926"/>
                  <a:pt x="804" y="1926"/>
                  <a:pt x="804" y="1925"/>
                </a:cubicBezTo>
                <a:cubicBezTo>
                  <a:pt x="811" y="1908"/>
                  <a:pt x="843" y="1911"/>
                  <a:pt x="859" y="1911"/>
                </a:cubicBezTo>
                <a:cubicBezTo>
                  <a:pt x="865" y="1911"/>
                  <a:pt x="877" y="1910"/>
                  <a:pt x="888" y="1912"/>
                </a:cubicBezTo>
                <a:cubicBezTo>
                  <a:pt x="890" y="1912"/>
                  <a:pt x="891" y="1912"/>
                  <a:pt x="893" y="1913"/>
                </a:cubicBezTo>
                <a:cubicBezTo>
                  <a:pt x="894" y="1913"/>
                  <a:pt x="894" y="1913"/>
                  <a:pt x="894" y="1913"/>
                </a:cubicBezTo>
                <a:cubicBezTo>
                  <a:pt x="899" y="1914"/>
                  <a:pt x="903" y="1916"/>
                  <a:pt x="905" y="1920"/>
                </a:cubicBezTo>
                <a:cubicBezTo>
                  <a:pt x="906" y="1920"/>
                  <a:pt x="906" y="1920"/>
                  <a:pt x="906" y="1920"/>
                </a:cubicBezTo>
                <a:cubicBezTo>
                  <a:pt x="906" y="1921"/>
                  <a:pt x="906" y="1921"/>
                  <a:pt x="906" y="1921"/>
                </a:cubicBezTo>
                <a:cubicBezTo>
                  <a:pt x="906" y="1921"/>
                  <a:pt x="906" y="1921"/>
                  <a:pt x="906" y="1921"/>
                </a:cubicBezTo>
                <a:cubicBezTo>
                  <a:pt x="907" y="1923"/>
                  <a:pt x="907" y="1924"/>
                  <a:pt x="907" y="1926"/>
                </a:cubicBezTo>
                <a:cubicBezTo>
                  <a:pt x="907" y="1928"/>
                  <a:pt x="907" y="1928"/>
                  <a:pt x="907" y="1928"/>
                </a:cubicBezTo>
                <a:cubicBezTo>
                  <a:pt x="907" y="1928"/>
                  <a:pt x="907" y="1928"/>
                  <a:pt x="907" y="1928"/>
                </a:cubicBezTo>
                <a:cubicBezTo>
                  <a:pt x="906" y="1932"/>
                  <a:pt x="905" y="1936"/>
                  <a:pt x="904" y="1941"/>
                </a:cubicBezTo>
                <a:cubicBezTo>
                  <a:pt x="902" y="1955"/>
                  <a:pt x="902" y="1955"/>
                  <a:pt x="902" y="1955"/>
                </a:cubicBezTo>
                <a:cubicBezTo>
                  <a:pt x="901" y="1958"/>
                  <a:pt x="900" y="1960"/>
                  <a:pt x="899" y="1962"/>
                </a:cubicBezTo>
                <a:cubicBezTo>
                  <a:pt x="898" y="1962"/>
                  <a:pt x="898" y="1962"/>
                  <a:pt x="898" y="1962"/>
                </a:cubicBezTo>
                <a:cubicBezTo>
                  <a:pt x="898" y="1963"/>
                  <a:pt x="897" y="1963"/>
                  <a:pt x="897" y="1963"/>
                </a:cubicBezTo>
                <a:cubicBezTo>
                  <a:pt x="897" y="1964"/>
                  <a:pt x="896" y="1964"/>
                  <a:pt x="895" y="1965"/>
                </a:cubicBezTo>
                <a:cubicBezTo>
                  <a:pt x="891" y="1968"/>
                  <a:pt x="887" y="1969"/>
                  <a:pt x="882" y="1971"/>
                </a:cubicBezTo>
                <a:cubicBezTo>
                  <a:pt x="882" y="1971"/>
                  <a:pt x="882" y="1971"/>
                  <a:pt x="882" y="1971"/>
                </a:cubicBezTo>
                <a:cubicBezTo>
                  <a:pt x="882" y="1971"/>
                  <a:pt x="882" y="1971"/>
                  <a:pt x="882" y="1971"/>
                </a:cubicBezTo>
                <a:cubicBezTo>
                  <a:pt x="880" y="1971"/>
                  <a:pt x="879" y="1971"/>
                  <a:pt x="877" y="1971"/>
                </a:cubicBezTo>
                <a:cubicBezTo>
                  <a:pt x="877" y="1972"/>
                  <a:pt x="876" y="1972"/>
                  <a:pt x="876" y="1972"/>
                </a:cubicBezTo>
                <a:cubicBezTo>
                  <a:pt x="874" y="1972"/>
                  <a:pt x="872" y="1972"/>
                  <a:pt x="871" y="1972"/>
                </a:cubicBezTo>
                <a:cubicBezTo>
                  <a:pt x="871" y="1972"/>
                  <a:pt x="871" y="1972"/>
                  <a:pt x="871" y="1972"/>
                </a:cubicBezTo>
                <a:cubicBezTo>
                  <a:pt x="818" y="1972"/>
                  <a:pt x="818" y="1972"/>
                  <a:pt x="818" y="1972"/>
                </a:cubicBezTo>
                <a:cubicBezTo>
                  <a:pt x="812" y="1972"/>
                  <a:pt x="805" y="1971"/>
                  <a:pt x="799" y="1967"/>
                </a:cubicBezTo>
                <a:cubicBezTo>
                  <a:pt x="799" y="1967"/>
                  <a:pt x="799" y="1967"/>
                  <a:pt x="799" y="1967"/>
                </a:cubicBezTo>
                <a:cubicBezTo>
                  <a:pt x="799" y="1967"/>
                  <a:pt x="799" y="1967"/>
                  <a:pt x="799" y="1967"/>
                </a:cubicBezTo>
                <a:cubicBezTo>
                  <a:pt x="798" y="1967"/>
                  <a:pt x="797" y="1966"/>
                  <a:pt x="797" y="1965"/>
                </a:cubicBezTo>
                <a:cubicBezTo>
                  <a:pt x="796" y="1964"/>
                  <a:pt x="796" y="1963"/>
                  <a:pt x="795" y="1963"/>
                </a:cubicBezTo>
                <a:cubicBezTo>
                  <a:pt x="795" y="1962"/>
                  <a:pt x="795" y="1962"/>
                  <a:pt x="795" y="1962"/>
                </a:cubicBezTo>
                <a:cubicBezTo>
                  <a:pt x="794" y="1960"/>
                  <a:pt x="794" y="1958"/>
                  <a:pt x="795" y="1956"/>
                </a:cubicBezTo>
                <a:close/>
                <a:moveTo>
                  <a:pt x="674" y="1875"/>
                </a:moveTo>
                <a:cubicBezTo>
                  <a:pt x="674" y="1872"/>
                  <a:pt x="676" y="1869"/>
                  <a:pt x="677" y="1867"/>
                </a:cubicBezTo>
                <a:cubicBezTo>
                  <a:pt x="680" y="1861"/>
                  <a:pt x="683" y="1852"/>
                  <a:pt x="687" y="1847"/>
                </a:cubicBezTo>
                <a:cubicBezTo>
                  <a:pt x="688" y="1846"/>
                  <a:pt x="688" y="1846"/>
                  <a:pt x="688" y="1846"/>
                </a:cubicBezTo>
                <a:cubicBezTo>
                  <a:pt x="688" y="1846"/>
                  <a:pt x="689" y="1845"/>
                  <a:pt x="689" y="1845"/>
                </a:cubicBezTo>
                <a:cubicBezTo>
                  <a:pt x="689" y="1845"/>
                  <a:pt x="689" y="1845"/>
                  <a:pt x="690" y="1844"/>
                </a:cubicBezTo>
                <a:cubicBezTo>
                  <a:pt x="690" y="1844"/>
                  <a:pt x="690" y="1844"/>
                  <a:pt x="690" y="1844"/>
                </a:cubicBezTo>
                <a:cubicBezTo>
                  <a:pt x="690" y="1844"/>
                  <a:pt x="691" y="1844"/>
                  <a:pt x="691" y="1843"/>
                </a:cubicBezTo>
                <a:cubicBezTo>
                  <a:pt x="695" y="1840"/>
                  <a:pt x="700" y="1838"/>
                  <a:pt x="706" y="1838"/>
                </a:cubicBezTo>
                <a:cubicBezTo>
                  <a:pt x="706" y="1837"/>
                  <a:pt x="706" y="1837"/>
                  <a:pt x="706" y="1837"/>
                </a:cubicBezTo>
                <a:cubicBezTo>
                  <a:pt x="709" y="1837"/>
                  <a:pt x="713" y="1836"/>
                  <a:pt x="716" y="1836"/>
                </a:cubicBezTo>
                <a:cubicBezTo>
                  <a:pt x="734" y="1836"/>
                  <a:pt x="734" y="1836"/>
                  <a:pt x="734" y="1836"/>
                </a:cubicBezTo>
                <a:cubicBezTo>
                  <a:pt x="740" y="1836"/>
                  <a:pt x="746" y="1836"/>
                  <a:pt x="751" y="1836"/>
                </a:cubicBezTo>
                <a:cubicBezTo>
                  <a:pt x="759" y="1836"/>
                  <a:pt x="771" y="1835"/>
                  <a:pt x="777" y="1841"/>
                </a:cubicBezTo>
                <a:cubicBezTo>
                  <a:pt x="778" y="1841"/>
                  <a:pt x="778" y="1842"/>
                  <a:pt x="778" y="1842"/>
                </a:cubicBezTo>
                <a:cubicBezTo>
                  <a:pt x="778" y="1842"/>
                  <a:pt x="779" y="1842"/>
                  <a:pt x="779" y="1842"/>
                </a:cubicBezTo>
                <a:cubicBezTo>
                  <a:pt x="779" y="1842"/>
                  <a:pt x="779" y="1843"/>
                  <a:pt x="779" y="1843"/>
                </a:cubicBezTo>
                <a:cubicBezTo>
                  <a:pt x="779" y="1843"/>
                  <a:pt x="779" y="1843"/>
                  <a:pt x="780" y="1844"/>
                </a:cubicBezTo>
                <a:cubicBezTo>
                  <a:pt x="780" y="1845"/>
                  <a:pt x="780" y="1846"/>
                  <a:pt x="780" y="1847"/>
                </a:cubicBezTo>
                <a:cubicBezTo>
                  <a:pt x="779" y="1854"/>
                  <a:pt x="774" y="1863"/>
                  <a:pt x="773" y="1867"/>
                </a:cubicBezTo>
                <a:cubicBezTo>
                  <a:pt x="773" y="1867"/>
                  <a:pt x="773" y="1867"/>
                  <a:pt x="773" y="1867"/>
                </a:cubicBezTo>
                <a:cubicBezTo>
                  <a:pt x="772" y="1869"/>
                  <a:pt x="772" y="1870"/>
                  <a:pt x="771" y="1871"/>
                </a:cubicBezTo>
                <a:cubicBezTo>
                  <a:pt x="771" y="1872"/>
                  <a:pt x="771" y="1872"/>
                  <a:pt x="771" y="1872"/>
                </a:cubicBezTo>
                <a:cubicBezTo>
                  <a:pt x="771" y="1873"/>
                  <a:pt x="771" y="1873"/>
                  <a:pt x="770" y="1873"/>
                </a:cubicBezTo>
                <a:cubicBezTo>
                  <a:pt x="770" y="1874"/>
                  <a:pt x="770" y="1874"/>
                  <a:pt x="770" y="1874"/>
                </a:cubicBezTo>
                <a:cubicBezTo>
                  <a:pt x="770" y="1875"/>
                  <a:pt x="769" y="1875"/>
                  <a:pt x="769" y="1876"/>
                </a:cubicBezTo>
                <a:cubicBezTo>
                  <a:pt x="769" y="1876"/>
                  <a:pt x="769" y="1876"/>
                  <a:pt x="768" y="1876"/>
                </a:cubicBezTo>
                <a:cubicBezTo>
                  <a:pt x="768" y="1876"/>
                  <a:pt x="768" y="1877"/>
                  <a:pt x="768" y="1877"/>
                </a:cubicBezTo>
                <a:cubicBezTo>
                  <a:pt x="768" y="1877"/>
                  <a:pt x="767" y="1877"/>
                  <a:pt x="767" y="1877"/>
                </a:cubicBezTo>
                <a:cubicBezTo>
                  <a:pt x="766" y="1878"/>
                  <a:pt x="765" y="1879"/>
                  <a:pt x="764" y="1880"/>
                </a:cubicBezTo>
                <a:cubicBezTo>
                  <a:pt x="763" y="1880"/>
                  <a:pt x="762" y="1881"/>
                  <a:pt x="761" y="1881"/>
                </a:cubicBezTo>
                <a:cubicBezTo>
                  <a:pt x="760" y="1882"/>
                  <a:pt x="760" y="1882"/>
                  <a:pt x="760" y="1882"/>
                </a:cubicBezTo>
                <a:cubicBezTo>
                  <a:pt x="760" y="1882"/>
                  <a:pt x="760" y="1882"/>
                  <a:pt x="760" y="1882"/>
                </a:cubicBezTo>
                <a:cubicBezTo>
                  <a:pt x="756" y="1883"/>
                  <a:pt x="752" y="1885"/>
                  <a:pt x="749" y="1885"/>
                </a:cubicBezTo>
                <a:cubicBezTo>
                  <a:pt x="748" y="1885"/>
                  <a:pt x="746" y="1885"/>
                  <a:pt x="745" y="1886"/>
                </a:cubicBezTo>
                <a:cubicBezTo>
                  <a:pt x="745" y="1886"/>
                  <a:pt x="745" y="1886"/>
                  <a:pt x="745" y="1886"/>
                </a:cubicBezTo>
                <a:cubicBezTo>
                  <a:pt x="738" y="1886"/>
                  <a:pt x="730" y="1886"/>
                  <a:pt x="723" y="1886"/>
                </a:cubicBezTo>
                <a:cubicBezTo>
                  <a:pt x="693" y="1886"/>
                  <a:pt x="693" y="1886"/>
                  <a:pt x="693" y="1886"/>
                </a:cubicBezTo>
                <a:cubicBezTo>
                  <a:pt x="687" y="1886"/>
                  <a:pt x="676" y="1885"/>
                  <a:pt x="674" y="1878"/>
                </a:cubicBezTo>
                <a:cubicBezTo>
                  <a:pt x="673" y="1877"/>
                  <a:pt x="673" y="1876"/>
                  <a:pt x="673" y="1876"/>
                </a:cubicBezTo>
                <a:cubicBezTo>
                  <a:pt x="673" y="1875"/>
                  <a:pt x="674" y="1875"/>
                  <a:pt x="674" y="1875"/>
                </a:cubicBezTo>
                <a:close/>
                <a:moveTo>
                  <a:pt x="647" y="1928"/>
                </a:moveTo>
                <a:cubicBezTo>
                  <a:pt x="648" y="1927"/>
                  <a:pt x="648" y="1927"/>
                  <a:pt x="648" y="1927"/>
                </a:cubicBezTo>
                <a:cubicBezTo>
                  <a:pt x="648" y="1926"/>
                  <a:pt x="648" y="1926"/>
                  <a:pt x="648" y="1926"/>
                </a:cubicBezTo>
                <a:cubicBezTo>
                  <a:pt x="649" y="1925"/>
                  <a:pt x="649" y="1924"/>
                  <a:pt x="650" y="1924"/>
                </a:cubicBezTo>
                <a:cubicBezTo>
                  <a:pt x="650" y="1924"/>
                  <a:pt x="650" y="1924"/>
                  <a:pt x="650" y="1924"/>
                </a:cubicBezTo>
                <a:cubicBezTo>
                  <a:pt x="661" y="1909"/>
                  <a:pt x="687" y="1912"/>
                  <a:pt x="703" y="1912"/>
                </a:cubicBezTo>
                <a:cubicBezTo>
                  <a:pt x="703" y="1912"/>
                  <a:pt x="703" y="1912"/>
                  <a:pt x="703" y="1912"/>
                </a:cubicBezTo>
                <a:cubicBezTo>
                  <a:pt x="708" y="1912"/>
                  <a:pt x="720" y="1911"/>
                  <a:pt x="730" y="1912"/>
                </a:cubicBezTo>
                <a:cubicBezTo>
                  <a:pt x="734" y="1912"/>
                  <a:pt x="737" y="1912"/>
                  <a:pt x="740" y="1913"/>
                </a:cubicBezTo>
                <a:cubicBezTo>
                  <a:pt x="742" y="1913"/>
                  <a:pt x="744" y="1914"/>
                  <a:pt x="745" y="1915"/>
                </a:cubicBezTo>
                <a:cubicBezTo>
                  <a:pt x="749" y="1917"/>
                  <a:pt x="752" y="1919"/>
                  <a:pt x="752" y="1923"/>
                </a:cubicBezTo>
                <a:cubicBezTo>
                  <a:pt x="752" y="1923"/>
                  <a:pt x="752" y="1924"/>
                  <a:pt x="752" y="1924"/>
                </a:cubicBezTo>
                <a:cubicBezTo>
                  <a:pt x="752" y="1924"/>
                  <a:pt x="752" y="1924"/>
                  <a:pt x="752" y="1924"/>
                </a:cubicBezTo>
                <a:cubicBezTo>
                  <a:pt x="752" y="1925"/>
                  <a:pt x="751" y="1926"/>
                  <a:pt x="751" y="1927"/>
                </a:cubicBezTo>
                <a:cubicBezTo>
                  <a:pt x="741" y="1956"/>
                  <a:pt x="741" y="1956"/>
                  <a:pt x="741" y="1956"/>
                </a:cubicBezTo>
                <a:cubicBezTo>
                  <a:pt x="740" y="1958"/>
                  <a:pt x="738" y="1960"/>
                  <a:pt x="736" y="1962"/>
                </a:cubicBezTo>
                <a:cubicBezTo>
                  <a:pt x="734" y="1964"/>
                  <a:pt x="731" y="1966"/>
                  <a:pt x="728" y="1967"/>
                </a:cubicBezTo>
                <a:cubicBezTo>
                  <a:pt x="728" y="1968"/>
                  <a:pt x="727" y="1968"/>
                  <a:pt x="727" y="1968"/>
                </a:cubicBezTo>
                <a:cubicBezTo>
                  <a:pt x="723" y="1970"/>
                  <a:pt x="718" y="1971"/>
                  <a:pt x="713" y="1972"/>
                </a:cubicBezTo>
                <a:cubicBezTo>
                  <a:pt x="713" y="1972"/>
                  <a:pt x="713" y="1972"/>
                  <a:pt x="713" y="1972"/>
                </a:cubicBezTo>
                <a:cubicBezTo>
                  <a:pt x="712" y="1972"/>
                  <a:pt x="711" y="1972"/>
                  <a:pt x="710" y="1972"/>
                </a:cubicBezTo>
                <a:cubicBezTo>
                  <a:pt x="701" y="1973"/>
                  <a:pt x="692" y="1972"/>
                  <a:pt x="682" y="1972"/>
                </a:cubicBezTo>
                <a:cubicBezTo>
                  <a:pt x="673" y="1973"/>
                  <a:pt x="663" y="1973"/>
                  <a:pt x="654" y="1973"/>
                </a:cubicBezTo>
                <a:cubicBezTo>
                  <a:pt x="647" y="1973"/>
                  <a:pt x="638" y="1971"/>
                  <a:pt x="634" y="1966"/>
                </a:cubicBezTo>
                <a:cubicBezTo>
                  <a:pt x="634" y="1965"/>
                  <a:pt x="634" y="1965"/>
                  <a:pt x="633" y="1965"/>
                </a:cubicBezTo>
                <a:cubicBezTo>
                  <a:pt x="633" y="1964"/>
                  <a:pt x="633" y="1964"/>
                  <a:pt x="633" y="1964"/>
                </a:cubicBezTo>
                <a:cubicBezTo>
                  <a:pt x="633" y="1963"/>
                  <a:pt x="633" y="1963"/>
                  <a:pt x="632" y="1963"/>
                </a:cubicBezTo>
                <a:cubicBezTo>
                  <a:pt x="632" y="1963"/>
                  <a:pt x="632" y="1962"/>
                  <a:pt x="632" y="1962"/>
                </a:cubicBezTo>
                <a:cubicBezTo>
                  <a:pt x="632" y="1962"/>
                  <a:pt x="632" y="1962"/>
                  <a:pt x="632" y="1962"/>
                </a:cubicBezTo>
                <a:cubicBezTo>
                  <a:pt x="632" y="1962"/>
                  <a:pt x="632" y="1961"/>
                  <a:pt x="632" y="1960"/>
                </a:cubicBezTo>
                <a:cubicBezTo>
                  <a:pt x="632" y="1959"/>
                  <a:pt x="632" y="1959"/>
                  <a:pt x="633" y="1959"/>
                </a:cubicBezTo>
                <a:cubicBezTo>
                  <a:pt x="633" y="1958"/>
                  <a:pt x="633" y="1957"/>
                  <a:pt x="633" y="1956"/>
                </a:cubicBezTo>
                <a:cubicBezTo>
                  <a:pt x="633" y="1956"/>
                  <a:pt x="633" y="1956"/>
                  <a:pt x="633" y="1956"/>
                </a:cubicBezTo>
                <a:cubicBezTo>
                  <a:pt x="634" y="1955"/>
                  <a:pt x="634" y="1955"/>
                  <a:pt x="634" y="1955"/>
                </a:cubicBezTo>
                <a:cubicBezTo>
                  <a:pt x="634" y="1954"/>
                  <a:pt x="635" y="1953"/>
                  <a:pt x="635" y="1952"/>
                </a:cubicBezTo>
                <a:cubicBezTo>
                  <a:pt x="639" y="1944"/>
                  <a:pt x="643" y="1936"/>
                  <a:pt x="647" y="1928"/>
                </a:cubicBezTo>
                <a:cubicBezTo>
                  <a:pt x="647" y="1928"/>
                  <a:pt x="647" y="1928"/>
                  <a:pt x="647" y="1928"/>
                </a:cubicBezTo>
                <a:close/>
                <a:moveTo>
                  <a:pt x="527" y="1875"/>
                </a:moveTo>
                <a:cubicBezTo>
                  <a:pt x="528" y="1873"/>
                  <a:pt x="531" y="1870"/>
                  <a:pt x="532" y="1868"/>
                </a:cubicBezTo>
                <a:cubicBezTo>
                  <a:pt x="536" y="1861"/>
                  <a:pt x="541" y="1854"/>
                  <a:pt x="546" y="1848"/>
                </a:cubicBezTo>
                <a:cubicBezTo>
                  <a:pt x="546" y="1847"/>
                  <a:pt x="546" y="1847"/>
                  <a:pt x="547" y="1847"/>
                </a:cubicBezTo>
                <a:cubicBezTo>
                  <a:pt x="547" y="1847"/>
                  <a:pt x="547" y="1847"/>
                  <a:pt x="547" y="1846"/>
                </a:cubicBezTo>
                <a:cubicBezTo>
                  <a:pt x="561" y="1833"/>
                  <a:pt x="590" y="1837"/>
                  <a:pt x="608" y="1837"/>
                </a:cubicBezTo>
                <a:cubicBezTo>
                  <a:pt x="616" y="1837"/>
                  <a:pt x="626" y="1835"/>
                  <a:pt x="634" y="1839"/>
                </a:cubicBezTo>
                <a:cubicBezTo>
                  <a:pt x="634" y="1839"/>
                  <a:pt x="634" y="1839"/>
                  <a:pt x="634" y="1839"/>
                </a:cubicBezTo>
                <a:cubicBezTo>
                  <a:pt x="634" y="1839"/>
                  <a:pt x="635" y="1839"/>
                  <a:pt x="636" y="1840"/>
                </a:cubicBezTo>
                <a:cubicBezTo>
                  <a:pt x="636" y="1840"/>
                  <a:pt x="636" y="1840"/>
                  <a:pt x="636" y="1840"/>
                </a:cubicBezTo>
                <a:cubicBezTo>
                  <a:pt x="638" y="1841"/>
                  <a:pt x="639" y="1843"/>
                  <a:pt x="639" y="1844"/>
                </a:cubicBezTo>
                <a:cubicBezTo>
                  <a:pt x="640" y="1845"/>
                  <a:pt x="640" y="1847"/>
                  <a:pt x="639" y="1849"/>
                </a:cubicBezTo>
                <a:cubicBezTo>
                  <a:pt x="638" y="1850"/>
                  <a:pt x="638" y="1850"/>
                  <a:pt x="638" y="1850"/>
                </a:cubicBezTo>
                <a:cubicBezTo>
                  <a:pt x="637" y="1854"/>
                  <a:pt x="633" y="1858"/>
                  <a:pt x="631" y="1862"/>
                </a:cubicBezTo>
                <a:cubicBezTo>
                  <a:pt x="631" y="1862"/>
                  <a:pt x="631" y="1862"/>
                  <a:pt x="631" y="1862"/>
                </a:cubicBezTo>
                <a:cubicBezTo>
                  <a:pt x="625" y="1873"/>
                  <a:pt x="625" y="1873"/>
                  <a:pt x="625" y="1873"/>
                </a:cubicBezTo>
                <a:cubicBezTo>
                  <a:pt x="624" y="1874"/>
                  <a:pt x="623" y="1876"/>
                  <a:pt x="621" y="1878"/>
                </a:cubicBezTo>
                <a:cubicBezTo>
                  <a:pt x="618" y="1879"/>
                  <a:pt x="616" y="1881"/>
                  <a:pt x="613" y="1882"/>
                </a:cubicBezTo>
                <a:cubicBezTo>
                  <a:pt x="612" y="1882"/>
                  <a:pt x="611" y="1883"/>
                  <a:pt x="610" y="1883"/>
                </a:cubicBezTo>
                <a:cubicBezTo>
                  <a:pt x="610" y="1883"/>
                  <a:pt x="609" y="1883"/>
                  <a:pt x="609" y="1884"/>
                </a:cubicBezTo>
                <a:cubicBezTo>
                  <a:pt x="609" y="1884"/>
                  <a:pt x="609" y="1884"/>
                  <a:pt x="609" y="1884"/>
                </a:cubicBezTo>
                <a:cubicBezTo>
                  <a:pt x="607" y="1884"/>
                  <a:pt x="605" y="1885"/>
                  <a:pt x="603" y="1885"/>
                </a:cubicBezTo>
                <a:cubicBezTo>
                  <a:pt x="599" y="1886"/>
                  <a:pt x="596" y="1886"/>
                  <a:pt x="592" y="1886"/>
                </a:cubicBezTo>
                <a:cubicBezTo>
                  <a:pt x="582" y="1886"/>
                  <a:pt x="582" y="1886"/>
                  <a:pt x="582" y="1886"/>
                </a:cubicBezTo>
                <a:cubicBezTo>
                  <a:pt x="582" y="1886"/>
                  <a:pt x="582" y="1886"/>
                  <a:pt x="582" y="1886"/>
                </a:cubicBezTo>
                <a:cubicBezTo>
                  <a:pt x="570" y="1886"/>
                  <a:pt x="557" y="1886"/>
                  <a:pt x="545" y="1886"/>
                </a:cubicBezTo>
                <a:cubicBezTo>
                  <a:pt x="540" y="1886"/>
                  <a:pt x="528" y="1885"/>
                  <a:pt x="527" y="1878"/>
                </a:cubicBezTo>
                <a:cubicBezTo>
                  <a:pt x="527" y="1877"/>
                  <a:pt x="527" y="1876"/>
                  <a:pt x="527" y="1875"/>
                </a:cubicBezTo>
                <a:close/>
                <a:moveTo>
                  <a:pt x="545" y="2017"/>
                </a:moveTo>
                <a:cubicBezTo>
                  <a:pt x="545" y="2017"/>
                  <a:pt x="545" y="2017"/>
                  <a:pt x="545" y="2017"/>
                </a:cubicBezTo>
                <a:cubicBezTo>
                  <a:pt x="543" y="2024"/>
                  <a:pt x="538" y="2031"/>
                  <a:pt x="534" y="2038"/>
                </a:cubicBezTo>
                <a:cubicBezTo>
                  <a:pt x="534" y="2038"/>
                  <a:pt x="534" y="2038"/>
                  <a:pt x="534" y="2038"/>
                </a:cubicBezTo>
                <a:cubicBezTo>
                  <a:pt x="530" y="2045"/>
                  <a:pt x="527" y="2053"/>
                  <a:pt x="521" y="2060"/>
                </a:cubicBezTo>
                <a:cubicBezTo>
                  <a:pt x="521" y="2061"/>
                  <a:pt x="520" y="2061"/>
                  <a:pt x="520" y="2062"/>
                </a:cubicBezTo>
                <a:cubicBezTo>
                  <a:pt x="520" y="2062"/>
                  <a:pt x="520" y="2062"/>
                  <a:pt x="520" y="2062"/>
                </a:cubicBezTo>
                <a:cubicBezTo>
                  <a:pt x="519" y="2063"/>
                  <a:pt x="518" y="2064"/>
                  <a:pt x="517" y="2064"/>
                </a:cubicBezTo>
                <a:cubicBezTo>
                  <a:pt x="517" y="2065"/>
                  <a:pt x="517" y="2065"/>
                  <a:pt x="516" y="2065"/>
                </a:cubicBezTo>
                <a:cubicBezTo>
                  <a:pt x="516" y="2065"/>
                  <a:pt x="516" y="2066"/>
                  <a:pt x="516" y="2066"/>
                </a:cubicBezTo>
                <a:cubicBezTo>
                  <a:pt x="510" y="2071"/>
                  <a:pt x="503" y="2074"/>
                  <a:pt x="496" y="2076"/>
                </a:cubicBezTo>
                <a:cubicBezTo>
                  <a:pt x="495" y="2076"/>
                  <a:pt x="494" y="2076"/>
                  <a:pt x="493" y="2077"/>
                </a:cubicBezTo>
                <a:cubicBezTo>
                  <a:pt x="489" y="2078"/>
                  <a:pt x="484" y="2078"/>
                  <a:pt x="480" y="2078"/>
                </a:cubicBezTo>
                <a:cubicBezTo>
                  <a:pt x="476" y="2078"/>
                  <a:pt x="476" y="2078"/>
                  <a:pt x="476" y="2078"/>
                </a:cubicBezTo>
                <a:cubicBezTo>
                  <a:pt x="476" y="2078"/>
                  <a:pt x="476" y="2078"/>
                  <a:pt x="476" y="2078"/>
                </a:cubicBezTo>
                <a:cubicBezTo>
                  <a:pt x="458" y="2078"/>
                  <a:pt x="439" y="2078"/>
                  <a:pt x="421" y="2079"/>
                </a:cubicBezTo>
                <a:cubicBezTo>
                  <a:pt x="419" y="2079"/>
                  <a:pt x="418" y="2078"/>
                  <a:pt x="416" y="2078"/>
                </a:cubicBezTo>
                <a:cubicBezTo>
                  <a:pt x="414" y="2078"/>
                  <a:pt x="412" y="2078"/>
                  <a:pt x="410" y="2077"/>
                </a:cubicBezTo>
                <a:cubicBezTo>
                  <a:pt x="406" y="2076"/>
                  <a:pt x="404" y="2074"/>
                  <a:pt x="402" y="2072"/>
                </a:cubicBezTo>
                <a:cubicBezTo>
                  <a:pt x="401" y="2070"/>
                  <a:pt x="400" y="2068"/>
                  <a:pt x="400" y="2066"/>
                </a:cubicBezTo>
                <a:cubicBezTo>
                  <a:pt x="400" y="2064"/>
                  <a:pt x="401" y="2062"/>
                  <a:pt x="402" y="2060"/>
                </a:cubicBezTo>
                <a:cubicBezTo>
                  <a:pt x="402" y="2059"/>
                  <a:pt x="402" y="2059"/>
                  <a:pt x="403" y="2059"/>
                </a:cubicBezTo>
                <a:cubicBezTo>
                  <a:pt x="403" y="2058"/>
                  <a:pt x="403" y="2058"/>
                  <a:pt x="403" y="2058"/>
                </a:cubicBezTo>
                <a:cubicBezTo>
                  <a:pt x="404" y="2057"/>
                  <a:pt x="404" y="2057"/>
                  <a:pt x="404" y="2057"/>
                </a:cubicBezTo>
                <a:cubicBezTo>
                  <a:pt x="404" y="2057"/>
                  <a:pt x="404" y="2057"/>
                  <a:pt x="404" y="2057"/>
                </a:cubicBezTo>
                <a:cubicBezTo>
                  <a:pt x="409" y="2050"/>
                  <a:pt x="413" y="2043"/>
                  <a:pt x="418" y="2035"/>
                </a:cubicBezTo>
                <a:cubicBezTo>
                  <a:pt x="422" y="2030"/>
                  <a:pt x="425" y="2024"/>
                  <a:pt x="430" y="2019"/>
                </a:cubicBezTo>
                <a:cubicBezTo>
                  <a:pt x="430" y="2018"/>
                  <a:pt x="431" y="2018"/>
                  <a:pt x="431" y="2017"/>
                </a:cubicBezTo>
                <a:cubicBezTo>
                  <a:pt x="431" y="2017"/>
                  <a:pt x="432" y="2017"/>
                  <a:pt x="432" y="2017"/>
                </a:cubicBezTo>
                <a:cubicBezTo>
                  <a:pt x="433" y="2016"/>
                  <a:pt x="434" y="2015"/>
                  <a:pt x="435" y="2014"/>
                </a:cubicBezTo>
                <a:cubicBezTo>
                  <a:pt x="435" y="2014"/>
                  <a:pt x="435" y="2014"/>
                  <a:pt x="435" y="2014"/>
                </a:cubicBezTo>
                <a:cubicBezTo>
                  <a:pt x="435" y="2014"/>
                  <a:pt x="435" y="2014"/>
                  <a:pt x="435" y="2014"/>
                </a:cubicBezTo>
                <a:cubicBezTo>
                  <a:pt x="441" y="2009"/>
                  <a:pt x="449" y="2006"/>
                  <a:pt x="457" y="2004"/>
                </a:cubicBezTo>
                <a:cubicBezTo>
                  <a:pt x="457" y="2004"/>
                  <a:pt x="457" y="2004"/>
                  <a:pt x="457" y="2004"/>
                </a:cubicBezTo>
                <a:cubicBezTo>
                  <a:pt x="457" y="2004"/>
                  <a:pt x="458" y="2004"/>
                  <a:pt x="458" y="2004"/>
                </a:cubicBezTo>
                <a:cubicBezTo>
                  <a:pt x="459" y="2004"/>
                  <a:pt x="461" y="2004"/>
                  <a:pt x="462" y="2004"/>
                </a:cubicBezTo>
                <a:cubicBezTo>
                  <a:pt x="463" y="2003"/>
                  <a:pt x="464" y="2003"/>
                  <a:pt x="465" y="2003"/>
                </a:cubicBezTo>
                <a:cubicBezTo>
                  <a:pt x="466" y="2003"/>
                  <a:pt x="467" y="2003"/>
                  <a:pt x="468" y="2003"/>
                </a:cubicBezTo>
                <a:cubicBezTo>
                  <a:pt x="468" y="2003"/>
                  <a:pt x="469" y="2003"/>
                  <a:pt x="470" y="2003"/>
                </a:cubicBezTo>
                <a:cubicBezTo>
                  <a:pt x="471" y="2003"/>
                  <a:pt x="471" y="2003"/>
                  <a:pt x="471" y="2003"/>
                </a:cubicBezTo>
                <a:cubicBezTo>
                  <a:pt x="471" y="2003"/>
                  <a:pt x="471" y="2003"/>
                  <a:pt x="471" y="2003"/>
                </a:cubicBezTo>
                <a:cubicBezTo>
                  <a:pt x="488" y="2003"/>
                  <a:pt x="504" y="2003"/>
                  <a:pt x="521" y="2003"/>
                </a:cubicBezTo>
                <a:cubicBezTo>
                  <a:pt x="521" y="2003"/>
                  <a:pt x="521" y="2003"/>
                  <a:pt x="521" y="2003"/>
                </a:cubicBezTo>
                <a:cubicBezTo>
                  <a:pt x="524" y="2003"/>
                  <a:pt x="524" y="2003"/>
                  <a:pt x="524" y="2003"/>
                </a:cubicBezTo>
                <a:cubicBezTo>
                  <a:pt x="528" y="2003"/>
                  <a:pt x="532" y="2003"/>
                  <a:pt x="535" y="2004"/>
                </a:cubicBezTo>
                <a:cubicBezTo>
                  <a:pt x="536" y="2004"/>
                  <a:pt x="536" y="2005"/>
                  <a:pt x="537" y="2005"/>
                </a:cubicBezTo>
                <a:cubicBezTo>
                  <a:pt x="537" y="2005"/>
                  <a:pt x="538" y="2005"/>
                  <a:pt x="538" y="2006"/>
                </a:cubicBezTo>
                <a:cubicBezTo>
                  <a:pt x="538" y="2006"/>
                  <a:pt x="539" y="2006"/>
                  <a:pt x="539" y="2006"/>
                </a:cubicBezTo>
                <a:cubicBezTo>
                  <a:pt x="543" y="2008"/>
                  <a:pt x="546" y="2012"/>
                  <a:pt x="545" y="2017"/>
                </a:cubicBezTo>
                <a:close/>
                <a:moveTo>
                  <a:pt x="579" y="1956"/>
                </a:moveTo>
                <a:cubicBezTo>
                  <a:pt x="579" y="1956"/>
                  <a:pt x="579" y="1956"/>
                  <a:pt x="579" y="1956"/>
                </a:cubicBezTo>
                <a:cubicBezTo>
                  <a:pt x="579" y="1956"/>
                  <a:pt x="579" y="1956"/>
                  <a:pt x="579" y="1956"/>
                </a:cubicBezTo>
                <a:cubicBezTo>
                  <a:pt x="578" y="1957"/>
                  <a:pt x="578" y="1958"/>
                  <a:pt x="577" y="1959"/>
                </a:cubicBezTo>
                <a:cubicBezTo>
                  <a:pt x="577" y="1959"/>
                  <a:pt x="577" y="1960"/>
                  <a:pt x="577" y="1960"/>
                </a:cubicBezTo>
                <a:cubicBezTo>
                  <a:pt x="572" y="1964"/>
                  <a:pt x="566" y="1968"/>
                  <a:pt x="560" y="1970"/>
                </a:cubicBezTo>
                <a:cubicBezTo>
                  <a:pt x="560" y="1970"/>
                  <a:pt x="560" y="1970"/>
                  <a:pt x="560" y="1970"/>
                </a:cubicBezTo>
                <a:cubicBezTo>
                  <a:pt x="559" y="1970"/>
                  <a:pt x="558" y="1970"/>
                  <a:pt x="557" y="1971"/>
                </a:cubicBezTo>
                <a:cubicBezTo>
                  <a:pt x="556" y="1971"/>
                  <a:pt x="556" y="1971"/>
                  <a:pt x="555" y="1971"/>
                </a:cubicBezTo>
                <a:cubicBezTo>
                  <a:pt x="554" y="1971"/>
                  <a:pt x="554" y="1971"/>
                  <a:pt x="553" y="1971"/>
                </a:cubicBezTo>
                <a:cubicBezTo>
                  <a:pt x="550" y="1972"/>
                  <a:pt x="546" y="1973"/>
                  <a:pt x="542" y="1973"/>
                </a:cubicBezTo>
                <a:cubicBezTo>
                  <a:pt x="541" y="1973"/>
                  <a:pt x="541" y="1973"/>
                  <a:pt x="541" y="1973"/>
                </a:cubicBezTo>
                <a:cubicBezTo>
                  <a:pt x="534" y="1973"/>
                  <a:pt x="527" y="1973"/>
                  <a:pt x="520" y="1973"/>
                </a:cubicBezTo>
                <a:cubicBezTo>
                  <a:pt x="510" y="1973"/>
                  <a:pt x="499" y="1973"/>
                  <a:pt x="489" y="1973"/>
                </a:cubicBezTo>
                <a:cubicBezTo>
                  <a:pt x="488" y="1973"/>
                  <a:pt x="486" y="1973"/>
                  <a:pt x="484" y="1973"/>
                </a:cubicBezTo>
                <a:cubicBezTo>
                  <a:pt x="484" y="1973"/>
                  <a:pt x="484" y="1973"/>
                  <a:pt x="483" y="1973"/>
                </a:cubicBezTo>
                <a:cubicBezTo>
                  <a:pt x="482" y="1972"/>
                  <a:pt x="480" y="1972"/>
                  <a:pt x="479" y="1972"/>
                </a:cubicBezTo>
                <a:cubicBezTo>
                  <a:pt x="479" y="1972"/>
                  <a:pt x="479" y="1972"/>
                  <a:pt x="479" y="1972"/>
                </a:cubicBezTo>
                <a:cubicBezTo>
                  <a:pt x="479" y="1972"/>
                  <a:pt x="479" y="1972"/>
                  <a:pt x="479" y="1972"/>
                </a:cubicBezTo>
                <a:cubicBezTo>
                  <a:pt x="474" y="1970"/>
                  <a:pt x="470" y="1968"/>
                  <a:pt x="470" y="1963"/>
                </a:cubicBezTo>
                <a:cubicBezTo>
                  <a:pt x="470" y="1962"/>
                  <a:pt x="470" y="1961"/>
                  <a:pt x="470" y="1960"/>
                </a:cubicBezTo>
                <a:cubicBezTo>
                  <a:pt x="470" y="1960"/>
                  <a:pt x="470" y="1959"/>
                  <a:pt x="471" y="1959"/>
                </a:cubicBezTo>
                <a:cubicBezTo>
                  <a:pt x="471" y="1958"/>
                  <a:pt x="471" y="1957"/>
                  <a:pt x="472" y="1957"/>
                </a:cubicBezTo>
                <a:cubicBezTo>
                  <a:pt x="472" y="1957"/>
                  <a:pt x="472" y="1956"/>
                  <a:pt x="472" y="1956"/>
                </a:cubicBezTo>
                <a:cubicBezTo>
                  <a:pt x="472" y="1956"/>
                  <a:pt x="472" y="1956"/>
                  <a:pt x="472" y="1956"/>
                </a:cubicBezTo>
                <a:cubicBezTo>
                  <a:pt x="473" y="1955"/>
                  <a:pt x="474" y="1954"/>
                  <a:pt x="474" y="1953"/>
                </a:cubicBezTo>
                <a:cubicBezTo>
                  <a:pt x="479" y="1945"/>
                  <a:pt x="485" y="1938"/>
                  <a:pt x="490" y="1930"/>
                </a:cubicBezTo>
                <a:cubicBezTo>
                  <a:pt x="490" y="1930"/>
                  <a:pt x="490" y="1930"/>
                  <a:pt x="490" y="1930"/>
                </a:cubicBezTo>
                <a:cubicBezTo>
                  <a:pt x="492" y="1927"/>
                  <a:pt x="492" y="1927"/>
                  <a:pt x="492" y="1927"/>
                </a:cubicBezTo>
                <a:cubicBezTo>
                  <a:pt x="493" y="1925"/>
                  <a:pt x="495" y="1923"/>
                  <a:pt x="498" y="1921"/>
                </a:cubicBezTo>
                <a:cubicBezTo>
                  <a:pt x="499" y="1920"/>
                  <a:pt x="501" y="1919"/>
                  <a:pt x="503" y="1918"/>
                </a:cubicBezTo>
                <a:cubicBezTo>
                  <a:pt x="504" y="1918"/>
                  <a:pt x="505" y="1917"/>
                  <a:pt x="506" y="1917"/>
                </a:cubicBezTo>
                <a:cubicBezTo>
                  <a:pt x="506" y="1917"/>
                  <a:pt x="506" y="1917"/>
                  <a:pt x="507" y="1917"/>
                </a:cubicBezTo>
                <a:cubicBezTo>
                  <a:pt x="507" y="1917"/>
                  <a:pt x="507" y="1916"/>
                  <a:pt x="507" y="1916"/>
                </a:cubicBezTo>
                <a:cubicBezTo>
                  <a:pt x="508" y="1916"/>
                  <a:pt x="508" y="1916"/>
                  <a:pt x="508" y="1916"/>
                </a:cubicBezTo>
                <a:cubicBezTo>
                  <a:pt x="511" y="1915"/>
                  <a:pt x="514" y="1914"/>
                  <a:pt x="517" y="1913"/>
                </a:cubicBezTo>
                <a:cubicBezTo>
                  <a:pt x="521" y="1913"/>
                  <a:pt x="525" y="1912"/>
                  <a:pt x="528" y="1912"/>
                </a:cubicBezTo>
                <a:cubicBezTo>
                  <a:pt x="538" y="1912"/>
                  <a:pt x="538" y="1912"/>
                  <a:pt x="538" y="1912"/>
                </a:cubicBezTo>
                <a:cubicBezTo>
                  <a:pt x="541" y="1912"/>
                  <a:pt x="543" y="1912"/>
                  <a:pt x="545" y="1912"/>
                </a:cubicBezTo>
                <a:cubicBezTo>
                  <a:pt x="555" y="1912"/>
                  <a:pt x="564" y="1912"/>
                  <a:pt x="573" y="1912"/>
                </a:cubicBezTo>
                <a:cubicBezTo>
                  <a:pt x="573" y="1912"/>
                  <a:pt x="573" y="1912"/>
                  <a:pt x="573" y="1912"/>
                </a:cubicBezTo>
                <a:cubicBezTo>
                  <a:pt x="577" y="1912"/>
                  <a:pt x="577" y="1912"/>
                  <a:pt x="577" y="1912"/>
                </a:cubicBezTo>
                <a:cubicBezTo>
                  <a:pt x="581" y="1912"/>
                  <a:pt x="584" y="1913"/>
                  <a:pt x="587" y="1913"/>
                </a:cubicBezTo>
                <a:cubicBezTo>
                  <a:pt x="589" y="1914"/>
                  <a:pt x="590" y="1915"/>
                  <a:pt x="592" y="1915"/>
                </a:cubicBezTo>
                <a:cubicBezTo>
                  <a:pt x="596" y="1918"/>
                  <a:pt x="599" y="1921"/>
                  <a:pt x="595" y="1927"/>
                </a:cubicBezTo>
                <a:cubicBezTo>
                  <a:pt x="592" y="1934"/>
                  <a:pt x="588" y="1941"/>
                  <a:pt x="584" y="1948"/>
                </a:cubicBezTo>
                <a:cubicBezTo>
                  <a:pt x="579" y="1956"/>
                  <a:pt x="579" y="1956"/>
                  <a:pt x="579" y="1956"/>
                </a:cubicBezTo>
                <a:cubicBezTo>
                  <a:pt x="579" y="1956"/>
                  <a:pt x="579" y="1956"/>
                  <a:pt x="579" y="1956"/>
                </a:cubicBezTo>
                <a:close/>
                <a:moveTo>
                  <a:pt x="1064" y="2056"/>
                </a:moveTo>
                <a:cubicBezTo>
                  <a:pt x="1064" y="2057"/>
                  <a:pt x="1064" y="2059"/>
                  <a:pt x="1064" y="2060"/>
                </a:cubicBezTo>
                <a:cubicBezTo>
                  <a:pt x="1064" y="2060"/>
                  <a:pt x="1064" y="2060"/>
                  <a:pt x="1064" y="2061"/>
                </a:cubicBezTo>
                <a:cubicBezTo>
                  <a:pt x="1063" y="2062"/>
                  <a:pt x="1063" y="2063"/>
                  <a:pt x="1062" y="2064"/>
                </a:cubicBezTo>
                <a:cubicBezTo>
                  <a:pt x="1062" y="2064"/>
                  <a:pt x="1062" y="2064"/>
                  <a:pt x="1062" y="2064"/>
                </a:cubicBezTo>
                <a:cubicBezTo>
                  <a:pt x="1062" y="2064"/>
                  <a:pt x="1062" y="2064"/>
                  <a:pt x="1062" y="2064"/>
                </a:cubicBezTo>
                <a:cubicBezTo>
                  <a:pt x="1061" y="2065"/>
                  <a:pt x="1060" y="2066"/>
                  <a:pt x="1059" y="2067"/>
                </a:cubicBezTo>
                <a:cubicBezTo>
                  <a:pt x="1059" y="2067"/>
                  <a:pt x="1059" y="2067"/>
                  <a:pt x="1059" y="2068"/>
                </a:cubicBezTo>
                <a:cubicBezTo>
                  <a:pt x="1058" y="2069"/>
                  <a:pt x="1057" y="2069"/>
                  <a:pt x="1056" y="2070"/>
                </a:cubicBezTo>
                <a:cubicBezTo>
                  <a:pt x="1056" y="2070"/>
                  <a:pt x="1055" y="2071"/>
                  <a:pt x="1055" y="2071"/>
                </a:cubicBezTo>
                <a:cubicBezTo>
                  <a:pt x="1055" y="2071"/>
                  <a:pt x="1055" y="2071"/>
                  <a:pt x="1055" y="2071"/>
                </a:cubicBezTo>
                <a:cubicBezTo>
                  <a:pt x="1053" y="2072"/>
                  <a:pt x="1052" y="2072"/>
                  <a:pt x="1051" y="2073"/>
                </a:cubicBezTo>
                <a:cubicBezTo>
                  <a:pt x="1051" y="2073"/>
                  <a:pt x="1051" y="2073"/>
                  <a:pt x="1050" y="2073"/>
                </a:cubicBezTo>
                <a:cubicBezTo>
                  <a:pt x="1049" y="2074"/>
                  <a:pt x="1048" y="2074"/>
                  <a:pt x="1047" y="2074"/>
                </a:cubicBezTo>
                <a:cubicBezTo>
                  <a:pt x="1047" y="2075"/>
                  <a:pt x="1046" y="2075"/>
                  <a:pt x="1046" y="2075"/>
                </a:cubicBezTo>
                <a:cubicBezTo>
                  <a:pt x="1046" y="2075"/>
                  <a:pt x="1045" y="2075"/>
                  <a:pt x="1045" y="2075"/>
                </a:cubicBezTo>
                <a:cubicBezTo>
                  <a:pt x="1045" y="2075"/>
                  <a:pt x="1045" y="2075"/>
                  <a:pt x="1044" y="2075"/>
                </a:cubicBezTo>
                <a:cubicBezTo>
                  <a:pt x="1043" y="2076"/>
                  <a:pt x="1042" y="2076"/>
                  <a:pt x="1041" y="2076"/>
                </a:cubicBezTo>
                <a:cubicBezTo>
                  <a:pt x="1039" y="2076"/>
                  <a:pt x="1038" y="2076"/>
                  <a:pt x="1037" y="2077"/>
                </a:cubicBezTo>
                <a:cubicBezTo>
                  <a:pt x="1036" y="2077"/>
                  <a:pt x="1035" y="2077"/>
                  <a:pt x="1034" y="2077"/>
                </a:cubicBezTo>
                <a:cubicBezTo>
                  <a:pt x="1033" y="2077"/>
                  <a:pt x="1033" y="2077"/>
                  <a:pt x="1033" y="2077"/>
                </a:cubicBezTo>
                <a:cubicBezTo>
                  <a:pt x="1031" y="2077"/>
                  <a:pt x="1031" y="2077"/>
                  <a:pt x="1031" y="2077"/>
                </a:cubicBezTo>
                <a:cubicBezTo>
                  <a:pt x="1031" y="2077"/>
                  <a:pt x="1031" y="2077"/>
                  <a:pt x="1031" y="2077"/>
                </a:cubicBezTo>
                <a:cubicBezTo>
                  <a:pt x="1025" y="2077"/>
                  <a:pt x="1018" y="2077"/>
                  <a:pt x="1011" y="2077"/>
                </a:cubicBezTo>
                <a:cubicBezTo>
                  <a:pt x="981" y="2077"/>
                  <a:pt x="630" y="2078"/>
                  <a:pt x="605" y="2078"/>
                </a:cubicBezTo>
                <a:cubicBezTo>
                  <a:pt x="604" y="2078"/>
                  <a:pt x="602" y="2078"/>
                  <a:pt x="600" y="2078"/>
                </a:cubicBezTo>
                <a:cubicBezTo>
                  <a:pt x="598" y="2077"/>
                  <a:pt x="596" y="2077"/>
                  <a:pt x="594" y="2076"/>
                </a:cubicBezTo>
                <a:cubicBezTo>
                  <a:pt x="590" y="2075"/>
                  <a:pt x="588" y="2074"/>
                  <a:pt x="586" y="2072"/>
                </a:cubicBezTo>
                <a:cubicBezTo>
                  <a:pt x="584" y="2070"/>
                  <a:pt x="583" y="2068"/>
                  <a:pt x="582" y="2065"/>
                </a:cubicBezTo>
                <a:cubicBezTo>
                  <a:pt x="582" y="2063"/>
                  <a:pt x="582" y="2060"/>
                  <a:pt x="584" y="2057"/>
                </a:cubicBezTo>
                <a:cubicBezTo>
                  <a:pt x="584" y="2056"/>
                  <a:pt x="584" y="2056"/>
                  <a:pt x="584" y="2056"/>
                </a:cubicBezTo>
                <a:cubicBezTo>
                  <a:pt x="584" y="2056"/>
                  <a:pt x="584" y="2056"/>
                  <a:pt x="584" y="2056"/>
                </a:cubicBezTo>
                <a:cubicBezTo>
                  <a:pt x="588" y="2048"/>
                  <a:pt x="592" y="2040"/>
                  <a:pt x="596" y="2031"/>
                </a:cubicBezTo>
                <a:cubicBezTo>
                  <a:pt x="597" y="2030"/>
                  <a:pt x="598" y="2029"/>
                  <a:pt x="598" y="2027"/>
                </a:cubicBezTo>
                <a:cubicBezTo>
                  <a:pt x="601" y="2021"/>
                  <a:pt x="601" y="2021"/>
                  <a:pt x="601" y="2021"/>
                </a:cubicBezTo>
                <a:cubicBezTo>
                  <a:pt x="603" y="2018"/>
                  <a:pt x="605" y="2016"/>
                  <a:pt x="607" y="2014"/>
                </a:cubicBezTo>
                <a:cubicBezTo>
                  <a:pt x="608" y="2013"/>
                  <a:pt x="609" y="2013"/>
                  <a:pt x="609" y="2012"/>
                </a:cubicBezTo>
                <a:cubicBezTo>
                  <a:pt x="610" y="2012"/>
                  <a:pt x="610" y="2012"/>
                  <a:pt x="610" y="2011"/>
                </a:cubicBezTo>
                <a:cubicBezTo>
                  <a:pt x="611" y="2011"/>
                  <a:pt x="612" y="2011"/>
                  <a:pt x="612" y="2010"/>
                </a:cubicBezTo>
                <a:cubicBezTo>
                  <a:pt x="612" y="2010"/>
                  <a:pt x="612" y="2010"/>
                  <a:pt x="613" y="2010"/>
                </a:cubicBezTo>
                <a:cubicBezTo>
                  <a:pt x="613" y="2010"/>
                  <a:pt x="613" y="2010"/>
                  <a:pt x="614" y="2009"/>
                </a:cubicBezTo>
                <a:cubicBezTo>
                  <a:pt x="615" y="2009"/>
                  <a:pt x="616" y="2008"/>
                  <a:pt x="617" y="2008"/>
                </a:cubicBezTo>
                <a:cubicBezTo>
                  <a:pt x="617" y="2008"/>
                  <a:pt x="618" y="2007"/>
                  <a:pt x="618" y="2007"/>
                </a:cubicBezTo>
                <a:cubicBezTo>
                  <a:pt x="619" y="2007"/>
                  <a:pt x="620" y="2007"/>
                  <a:pt x="621" y="2006"/>
                </a:cubicBezTo>
                <a:cubicBezTo>
                  <a:pt x="622" y="2006"/>
                  <a:pt x="623" y="2005"/>
                  <a:pt x="625" y="2005"/>
                </a:cubicBezTo>
                <a:cubicBezTo>
                  <a:pt x="625" y="2005"/>
                  <a:pt x="626" y="2004"/>
                  <a:pt x="627" y="2004"/>
                </a:cubicBezTo>
                <a:cubicBezTo>
                  <a:pt x="627" y="2004"/>
                  <a:pt x="628" y="2004"/>
                  <a:pt x="628" y="2004"/>
                </a:cubicBezTo>
                <a:cubicBezTo>
                  <a:pt x="632" y="2003"/>
                  <a:pt x="636" y="2002"/>
                  <a:pt x="640" y="2002"/>
                </a:cubicBezTo>
                <a:cubicBezTo>
                  <a:pt x="640" y="2002"/>
                  <a:pt x="1008" y="2001"/>
                  <a:pt x="1021" y="2001"/>
                </a:cubicBezTo>
                <a:cubicBezTo>
                  <a:pt x="1026" y="2001"/>
                  <a:pt x="1030" y="2001"/>
                  <a:pt x="1034" y="2001"/>
                </a:cubicBezTo>
                <a:cubicBezTo>
                  <a:pt x="1036" y="2001"/>
                  <a:pt x="1038" y="2002"/>
                  <a:pt x="1040" y="2002"/>
                </a:cubicBezTo>
                <a:cubicBezTo>
                  <a:pt x="1040" y="2002"/>
                  <a:pt x="1040" y="2002"/>
                  <a:pt x="1041" y="2002"/>
                </a:cubicBezTo>
                <a:cubicBezTo>
                  <a:pt x="1042" y="2002"/>
                  <a:pt x="1044" y="2002"/>
                  <a:pt x="1045" y="2003"/>
                </a:cubicBezTo>
                <a:cubicBezTo>
                  <a:pt x="1045" y="2003"/>
                  <a:pt x="1046" y="2003"/>
                  <a:pt x="1046" y="2003"/>
                </a:cubicBezTo>
                <a:cubicBezTo>
                  <a:pt x="1046" y="2003"/>
                  <a:pt x="1046" y="2003"/>
                  <a:pt x="1046" y="2003"/>
                </a:cubicBezTo>
                <a:cubicBezTo>
                  <a:pt x="1048" y="2003"/>
                  <a:pt x="1049" y="2004"/>
                  <a:pt x="1050" y="2004"/>
                </a:cubicBezTo>
                <a:cubicBezTo>
                  <a:pt x="1050" y="2004"/>
                  <a:pt x="1051" y="2005"/>
                  <a:pt x="1051" y="2005"/>
                </a:cubicBezTo>
                <a:cubicBezTo>
                  <a:pt x="1052" y="2005"/>
                  <a:pt x="1053" y="2006"/>
                  <a:pt x="1054" y="2006"/>
                </a:cubicBezTo>
                <a:cubicBezTo>
                  <a:pt x="1055" y="2006"/>
                  <a:pt x="1055" y="2007"/>
                  <a:pt x="1055" y="2007"/>
                </a:cubicBezTo>
                <a:cubicBezTo>
                  <a:pt x="1055" y="2007"/>
                  <a:pt x="1055" y="2007"/>
                  <a:pt x="1056" y="2007"/>
                </a:cubicBezTo>
                <a:cubicBezTo>
                  <a:pt x="1056" y="2008"/>
                  <a:pt x="1057" y="2008"/>
                  <a:pt x="1058" y="2009"/>
                </a:cubicBezTo>
                <a:cubicBezTo>
                  <a:pt x="1059" y="2010"/>
                  <a:pt x="1061" y="2011"/>
                  <a:pt x="1061" y="2013"/>
                </a:cubicBezTo>
                <a:cubicBezTo>
                  <a:pt x="1063" y="2015"/>
                  <a:pt x="1064" y="2017"/>
                  <a:pt x="1064" y="2020"/>
                </a:cubicBezTo>
                <a:cubicBezTo>
                  <a:pt x="1064" y="2022"/>
                  <a:pt x="1064" y="2022"/>
                  <a:pt x="1064" y="2022"/>
                </a:cubicBezTo>
                <a:cubicBezTo>
                  <a:pt x="1064" y="2022"/>
                  <a:pt x="1064" y="2022"/>
                  <a:pt x="1064" y="2022"/>
                </a:cubicBezTo>
                <a:cubicBezTo>
                  <a:pt x="1064" y="2031"/>
                  <a:pt x="1064" y="2040"/>
                  <a:pt x="1064" y="2049"/>
                </a:cubicBezTo>
                <a:cubicBezTo>
                  <a:pt x="1064" y="2051"/>
                  <a:pt x="1064" y="2054"/>
                  <a:pt x="1064" y="2056"/>
                </a:cubicBezTo>
                <a:close/>
                <a:moveTo>
                  <a:pt x="1114" y="1878"/>
                </a:moveTo>
                <a:cubicBezTo>
                  <a:pt x="1114" y="1878"/>
                  <a:pt x="1114" y="1877"/>
                  <a:pt x="1113" y="1877"/>
                </a:cubicBezTo>
                <a:cubicBezTo>
                  <a:pt x="1113" y="1877"/>
                  <a:pt x="1113" y="1877"/>
                  <a:pt x="1113" y="1877"/>
                </a:cubicBezTo>
                <a:cubicBezTo>
                  <a:pt x="1112" y="1875"/>
                  <a:pt x="1111" y="1873"/>
                  <a:pt x="1111" y="1871"/>
                </a:cubicBezTo>
                <a:cubicBezTo>
                  <a:pt x="1111" y="1870"/>
                  <a:pt x="1111" y="1870"/>
                  <a:pt x="1111" y="1870"/>
                </a:cubicBezTo>
                <a:cubicBezTo>
                  <a:pt x="1110" y="1868"/>
                  <a:pt x="1110" y="1867"/>
                  <a:pt x="1110" y="1866"/>
                </a:cubicBezTo>
                <a:cubicBezTo>
                  <a:pt x="1110" y="1866"/>
                  <a:pt x="1110" y="1866"/>
                  <a:pt x="1110" y="1866"/>
                </a:cubicBezTo>
                <a:cubicBezTo>
                  <a:pt x="1110" y="1861"/>
                  <a:pt x="1109" y="1855"/>
                  <a:pt x="1109" y="1849"/>
                </a:cubicBezTo>
                <a:cubicBezTo>
                  <a:pt x="1109" y="1848"/>
                  <a:pt x="1109" y="1848"/>
                  <a:pt x="1109" y="1848"/>
                </a:cubicBezTo>
                <a:cubicBezTo>
                  <a:pt x="1109" y="1846"/>
                  <a:pt x="1109" y="1844"/>
                  <a:pt x="1110" y="1843"/>
                </a:cubicBezTo>
                <a:cubicBezTo>
                  <a:pt x="1112" y="1841"/>
                  <a:pt x="1113" y="1840"/>
                  <a:pt x="1115" y="1839"/>
                </a:cubicBezTo>
                <a:cubicBezTo>
                  <a:pt x="1118" y="1838"/>
                  <a:pt x="1120" y="1837"/>
                  <a:pt x="1123" y="1836"/>
                </a:cubicBezTo>
                <a:cubicBezTo>
                  <a:pt x="1123" y="1836"/>
                  <a:pt x="1123" y="1836"/>
                  <a:pt x="1123" y="1836"/>
                </a:cubicBezTo>
                <a:cubicBezTo>
                  <a:pt x="1123" y="1836"/>
                  <a:pt x="1123" y="1836"/>
                  <a:pt x="1123" y="1836"/>
                </a:cubicBezTo>
                <a:cubicBezTo>
                  <a:pt x="1124" y="1836"/>
                  <a:pt x="1125" y="1836"/>
                  <a:pt x="1126" y="1836"/>
                </a:cubicBezTo>
                <a:cubicBezTo>
                  <a:pt x="1127" y="1836"/>
                  <a:pt x="1127" y="1836"/>
                  <a:pt x="1128" y="1836"/>
                </a:cubicBezTo>
                <a:cubicBezTo>
                  <a:pt x="1133" y="1835"/>
                  <a:pt x="1138" y="1835"/>
                  <a:pt x="1143" y="1835"/>
                </a:cubicBezTo>
                <a:cubicBezTo>
                  <a:pt x="1176" y="1835"/>
                  <a:pt x="1176" y="1835"/>
                  <a:pt x="1176" y="1835"/>
                </a:cubicBezTo>
                <a:cubicBezTo>
                  <a:pt x="1178" y="1835"/>
                  <a:pt x="1180" y="1835"/>
                  <a:pt x="1182" y="1836"/>
                </a:cubicBezTo>
                <a:cubicBezTo>
                  <a:pt x="1191" y="1837"/>
                  <a:pt x="1201" y="1839"/>
                  <a:pt x="1203" y="1848"/>
                </a:cubicBezTo>
                <a:cubicBezTo>
                  <a:pt x="1205" y="1855"/>
                  <a:pt x="1206" y="1863"/>
                  <a:pt x="1207" y="1870"/>
                </a:cubicBezTo>
                <a:cubicBezTo>
                  <a:pt x="1207" y="1871"/>
                  <a:pt x="1207" y="1871"/>
                  <a:pt x="1207" y="1871"/>
                </a:cubicBezTo>
                <a:cubicBezTo>
                  <a:pt x="1208" y="1873"/>
                  <a:pt x="1207" y="1874"/>
                  <a:pt x="1207" y="1876"/>
                </a:cubicBezTo>
                <a:cubicBezTo>
                  <a:pt x="1207" y="1876"/>
                  <a:pt x="1207" y="1876"/>
                  <a:pt x="1206" y="1876"/>
                </a:cubicBezTo>
                <a:cubicBezTo>
                  <a:pt x="1206" y="1876"/>
                  <a:pt x="1206" y="1876"/>
                  <a:pt x="1206" y="1876"/>
                </a:cubicBezTo>
                <a:cubicBezTo>
                  <a:pt x="1206" y="1877"/>
                  <a:pt x="1206" y="1877"/>
                  <a:pt x="1206" y="1877"/>
                </a:cubicBezTo>
                <a:cubicBezTo>
                  <a:pt x="1204" y="1880"/>
                  <a:pt x="1200" y="1882"/>
                  <a:pt x="1195" y="1883"/>
                </a:cubicBezTo>
                <a:cubicBezTo>
                  <a:pt x="1195" y="1883"/>
                  <a:pt x="1195" y="1884"/>
                  <a:pt x="1194" y="1884"/>
                </a:cubicBezTo>
                <a:cubicBezTo>
                  <a:pt x="1194" y="1884"/>
                  <a:pt x="1193" y="1884"/>
                  <a:pt x="1193" y="1884"/>
                </a:cubicBezTo>
                <a:cubicBezTo>
                  <a:pt x="1192" y="1884"/>
                  <a:pt x="1192" y="1884"/>
                  <a:pt x="1192" y="1884"/>
                </a:cubicBezTo>
                <a:cubicBezTo>
                  <a:pt x="1191" y="1884"/>
                  <a:pt x="1190" y="1884"/>
                  <a:pt x="1189" y="1885"/>
                </a:cubicBezTo>
                <a:cubicBezTo>
                  <a:pt x="1178" y="1886"/>
                  <a:pt x="1164" y="1885"/>
                  <a:pt x="1158" y="1885"/>
                </a:cubicBezTo>
                <a:cubicBezTo>
                  <a:pt x="1137" y="1885"/>
                  <a:pt x="1137" y="1885"/>
                  <a:pt x="1137" y="1885"/>
                </a:cubicBezTo>
                <a:cubicBezTo>
                  <a:pt x="1135" y="1885"/>
                  <a:pt x="1134" y="1885"/>
                  <a:pt x="1132" y="1885"/>
                </a:cubicBezTo>
                <a:cubicBezTo>
                  <a:pt x="1131" y="1884"/>
                  <a:pt x="1130" y="1884"/>
                  <a:pt x="1128" y="1884"/>
                </a:cubicBezTo>
                <a:cubicBezTo>
                  <a:pt x="1128" y="1884"/>
                  <a:pt x="1128" y="1884"/>
                  <a:pt x="1127" y="1884"/>
                </a:cubicBezTo>
                <a:cubicBezTo>
                  <a:pt x="1127" y="1884"/>
                  <a:pt x="1127" y="1884"/>
                  <a:pt x="1127" y="1884"/>
                </a:cubicBezTo>
                <a:cubicBezTo>
                  <a:pt x="1126" y="1883"/>
                  <a:pt x="1125" y="1883"/>
                  <a:pt x="1123" y="1883"/>
                </a:cubicBezTo>
                <a:cubicBezTo>
                  <a:pt x="1123" y="1883"/>
                  <a:pt x="1122" y="1882"/>
                  <a:pt x="1122" y="1882"/>
                </a:cubicBezTo>
                <a:cubicBezTo>
                  <a:pt x="1121" y="1882"/>
                  <a:pt x="1120" y="1881"/>
                  <a:pt x="1119" y="1881"/>
                </a:cubicBezTo>
                <a:cubicBezTo>
                  <a:pt x="1117" y="1880"/>
                  <a:pt x="1116" y="1879"/>
                  <a:pt x="1115" y="1878"/>
                </a:cubicBezTo>
                <a:cubicBezTo>
                  <a:pt x="1115" y="1878"/>
                  <a:pt x="1114" y="1878"/>
                  <a:pt x="1114" y="1878"/>
                </a:cubicBezTo>
                <a:close/>
                <a:moveTo>
                  <a:pt x="1120" y="1961"/>
                </a:moveTo>
                <a:cubicBezTo>
                  <a:pt x="1118" y="1959"/>
                  <a:pt x="1117" y="1957"/>
                  <a:pt x="1117" y="1955"/>
                </a:cubicBezTo>
                <a:cubicBezTo>
                  <a:pt x="1117" y="1952"/>
                  <a:pt x="1117" y="1952"/>
                  <a:pt x="1117" y="1952"/>
                </a:cubicBezTo>
                <a:cubicBezTo>
                  <a:pt x="1117" y="1952"/>
                  <a:pt x="1117" y="1952"/>
                  <a:pt x="1117" y="1952"/>
                </a:cubicBezTo>
                <a:cubicBezTo>
                  <a:pt x="1116" y="1943"/>
                  <a:pt x="1116" y="1935"/>
                  <a:pt x="1115" y="1926"/>
                </a:cubicBezTo>
                <a:cubicBezTo>
                  <a:pt x="1115" y="1926"/>
                  <a:pt x="1115" y="1926"/>
                  <a:pt x="1115" y="1926"/>
                </a:cubicBezTo>
                <a:cubicBezTo>
                  <a:pt x="1115" y="1926"/>
                  <a:pt x="1115" y="1926"/>
                  <a:pt x="1115" y="1926"/>
                </a:cubicBezTo>
                <a:cubicBezTo>
                  <a:pt x="1115" y="1925"/>
                  <a:pt x="1115" y="1925"/>
                  <a:pt x="1115" y="1924"/>
                </a:cubicBezTo>
                <a:cubicBezTo>
                  <a:pt x="1117" y="1906"/>
                  <a:pt x="1155" y="1911"/>
                  <a:pt x="1167" y="1911"/>
                </a:cubicBezTo>
                <a:cubicBezTo>
                  <a:pt x="1181" y="1911"/>
                  <a:pt x="1208" y="1907"/>
                  <a:pt x="1216" y="1921"/>
                </a:cubicBezTo>
                <a:cubicBezTo>
                  <a:pt x="1217" y="1923"/>
                  <a:pt x="1218" y="1924"/>
                  <a:pt x="1218" y="1925"/>
                </a:cubicBezTo>
                <a:cubicBezTo>
                  <a:pt x="1219" y="1927"/>
                  <a:pt x="1219" y="1927"/>
                  <a:pt x="1219" y="1927"/>
                </a:cubicBezTo>
                <a:cubicBezTo>
                  <a:pt x="1219" y="1927"/>
                  <a:pt x="1219" y="1927"/>
                  <a:pt x="1219" y="1927"/>
                </a:cubicBezTo>
                <a:cubicBezTo>
                  <a:pt x="1219" y="1931"/>
                  <a:pt x="1220" y="1936"/>
                  <a:pt x="1221" y="1940"/>
                </a:cubicBezTo>
                <a:cubicBezTo>
                  <a:pt x="1224" y="1955"/>
                  <a:pt x="1224" y="1955"/>
                  <a:pt x="1224" y="1955"/>
                </a:cubicBezTo>
                <a:cubicBezTo>
                  <a:pt x="1225" y="1957"/>
                  <a:pt x="1224" y="1959"/>
                  <a:pt x="1223" y="1961"/>
                </a:cubicBezTo>
                <a:cubicBezTo>
                  <a:pt x="1223" y="1962"/>
                  <a:pt x="1222" y="1963"/>
                  <a:pt x="1220" y="1964"/>
                </a:cubicBezTo>
                <a:cubicBezTo>
                  <a:pt x="1220" y="1965"/>
                  <a:pt x="1219" y="1965"/>
                  <a:pt x="1219" y="1966"/>
                </a:cubicBezTo>
                <a:cubicBezTo>
                  <a:pt x="1219" y="1966"/>
                  <a:pt x="1218" y="1966"/>
                  <a:pt x="1218" y="1966"/>
                </a:cubicBezTo>
                <a:cubicBezTo>
                  <a:pt x="1218" y="1966"/>
                  <a:pt x="1218" y="1966"/>
                  <a:pt x="1218" y="1967"/>
                </a:cubicBezTo>
                <a:cubicBezTo>
                  <a:pt x="1217" y="1967"/>
                  <a:pt x="1216" y="1967"/>
                  <a:pt x="1215" y="1968"/>
                </a:cubicBezTo>
                <a:cubicBezTo>
                  <a:pt x="1215" y="1968"/>
                  <a:pt x="1214" y="1968"/>
                  <a:pt x="1213" y="1969"/>
                </a:cubicBezTo>
                <a:cubicBezTo>
                  <a:pt x="1213" y="1969"/>
                  <a:pt x="1212" y="1969"/>
                  <a:pt x="1212" y="1969"/>
                </a:cubicBezTo>
                <a:cubicBezTo>
                  <a:pt x="1211" y="1969"/>
                  <a:pt x="1211" y="1970"/>
                  <a:pt x="1210" y="1970"/>
                </a:cubicBezTo>
                <a:cubicBezTo>
                  <a:pt x="1209" y="1970"/>
                  <a:pt x="1209" y="1970"/>
                  <a:pt x="1208" y="1970"/>
                </a:cubicBezTo>
                <a:cubicBezTo>
                  <a:pt x="1208" y="1970"/>
                  <a:pt x="1207" y="1970"/>
                  <a:pt x="1207" y="1970"/>
                </a:cubicBezTo>
                <a:cubicBezTo>
                  <a:pt x="1206" y="1971"/>
                  <a:pt x="1205" y="1971"/>
                  <a:pt x="1204" y="1971"/>
                </a:cubicBezTo>
                <a:cubicBezTo>
                  <a:pt x="1202" y="1971"/>
                  <a:pt x="1201" y="1971"/>
                  <a:pt x="1199" y="1971"/>
                </a:cubicBezTo>
                <a:cubicBezTo>
                  <a:pt x="1199" y="1971"/>
                  <a:pt x="1199" y="1971"/>
                  <a:pt x="1199" y="1971"/>
                </a:cubicBezTo>
                <a:cubicBezTo>
                  <a:pt x="1199" y="1971"/>
                  <a:pt x="1199" y="1971"/>
                  <a:pt x="1199" y="1971"/>
                </a:cubicBezTo>
                <a:cubicBezTo>
                  <a:pt x="1181" y="1971"/>
                  <a:pt x="1164" y="1971"/>
                  <a:pt x="1147" y="1971"/>
                </a:cubicBezTo>
                <a:cubicBezTo>
                  <a:pt x="1145" y="1971"/>
                  <a:pt x="1143" y="1971"/>
                  <a:pt x="1141" y="1971"/>
                </a:cubicBezTo>
                <a:cubicBezTo>
                  <a:pt x="1141" y="1971"/>
                  <a:pt x="1140" y="1971"/>
                  <a:pt x="1140" y="1971"/>
                </a:cubicBezTo>
                <a:cubicBezTo>
                  <a:pt x="1139" y="1971"/>
                  <a:pt x="1137" y="1970"/>
                  <a:pt x="1136" y="1970"/>
                </a:cubicBezTo>
                <a:cubicBezTo>
                  <a:pt x="1136" y="1970"/>
                  <a:pt x="1136" y="1970"/>
                  <a:pt x="1136" y="1970"/>
                </a:cubicBezTo>
                <a:cubicBezTo>
                  <a:pt x="1135" y="1970"/>
                  <a:pt x="1135" y="1970"/>
                  <a:pt x="1135" y="1970"/>
                </a:cubicBezTo>
                <a:cubicBezTo>
                  <a:pt x="1134" y="1969"/>
                  <a:pt x="1132" y="1969"/>
                  <a:pt x="1131" y="1969"/>
                </a:cubicBezTo>
                <a:cubicBezTo>
                  <a:pt x="1130" y="1968"/>
                  <a:pt x="1130" y="1968"/>
                  <a:pt x="1129" y="1968"/>
                </a:cubicBezTo>
                <a:cubicBezTo>
                  <a:pt x="1128" y="1967"/>
                  <a:pt x="1128" y="1967"/>
                  <a:pt x="1127" y="1967"/>
                </a:cubicBezTo>
                <a:cubicBezTo>
                  <a:pt x="1127" y="1967"/>
                  <a:pt x="1126" y="1967"/>
                  <a:pt x="1126" y="1966"/>
                </a:cubicBezTo>
                <a:cubicBezTo>
                  <a:pt x="1124" y="1965"/>
                  <a:pt x="1121" y="1963"/>
                  <a:pt x="1120" y="1961"/>
                </a:cubicBezTo>
                <a:close/>
                <a:moveTo>
                  <a:pt x="1244" y="2063"/>
                </a:moveTo>
                <a:cubicBezTo>
                  <a:pt x="1243" y="2066"/>
                  <a:pt x="1241" y="2068"/>
                  <a:pt x="1238" y="2070"/>
                </a:cubicBezTo>
                <a:cubicBezTo>
                  <a:pt x="1236" y="2072"/>
                  <a:pt x="1233" y="2074"/>
                  <a:pt x="1229" y="2075"/>
                </a:cubicBezTo>
                <a:cubicBezTo>
                  <a:pt x="1225" y="2076"/>
                  <a:pt x="1221" y="2076"/>
                  <a:pt x="1217" y="2076"/>
                </a:cubicBezTo>
                <a:cubicBezTo>
                  <a:pt x="1205" y="2076"/>
                  <a:pt x="1205" y="2076"/>
                  <a:pt x="1205" y="2076"/>
                </a:cubicBezTo>
                <a:cubicBezTo>
                  <a:pt x="1205" y="2076"/>
                  <a:pt x="1205" y="2076"/>
                  <a:pt x="1205" y="2076"/>
                </a:cubicBezTo>
                <a:cubicBezTo>
                  <a:pt x="1189" y="2076"/>
                  <a:pt x="1174" y="2076"/>
                  <a:pt x="1158" y="2077"/>
                </a:cubicBezTo>
                <a:cubicBezTo>
                  <a:pt x="1156" y="2077"/>
                  <a:pt x="1154" y="2076"/>
                  <a:pt x="1152" y="2076"/>
                </a:cubicBezTo>
                <a:cubicBezTo>
                  <a:pt x="1152" y="2076"/>
                  <a:pt x="1151" y="2076"/>
                  <a:pt x="1151" y="2076"/>
                </a:cubicBezTo>
                <a:cubicBezTo>
                  <a:pt x="1149" y="2076"/>
                  <a:pt x="1148" y="2075"/>
                  <a:pt x="1146" y="2075"/>
                </a:cubicBezTo>
                <a:cubicBezTo>
                  <a:pt x="1146" y="2075"/>
                  <a:pt x="1146" y="2075"/>
                  <a:pt x="1146" y="2075"/>
                </a:cubicBezTo>
                <a:cubicBezTo>
                  <a:pt x="1145" y="2075"/>
                  <a:pt x="1145" y="2075"/>
                  <a:pt x="1145" y="2075"/>
                </a:cubicBezTo>
                <a:cubicBezTo>
                  <a:pt x="1138" y="2073"/>
                  <a:pt x="1132" y="2069"/>
                  <a:pt x="1128" y="2064"/>
                </a:cubicBezTo>
                <a:cubicBezTo>
                  <a:pt x="1128" y="2064"/>
                  <a:pt x="1128" y="2064"/>
                  <a:pt x="1128" y="2064"/>
                </a:cubicBezTo>
                <a:cubicBezTo>
                  <a:pt x="1128" y="2064"/>
                  <a:pt x="1128" y="2064"/>
                  <a:pt x="1128" y="2064"/>
                </a:cubicBezTo>
                <a:cubicBezTo>
                  <a:pt x="1127" y="2063"/>
                  <a:pt x="1126" y="2062"/>
                  <a:pt x="1126" y="2060"/>
                </a:cubicBezTo>
                <a:cubicBezTo>
                  <a:pt x="1126" y="2060"/>
                  <a:pt x="1126" y="2059"/>
                  <a:pt x="1125" y="2059"/>
                </a:cubicBezTo>
                <a:cubicBezTo>
                  <a:pt x="1125" y="2058"/>
                  <a:pt x="1125" y="2057"/>
                  <a:pt x="1125" y="2057"/>
                </a:cubicBezTo>
                <a:cubicBezTo>
                  <a:pt x="1125" y="2056"/>
                  <a:pt x="1125" y="2056"/>
                  <a:pt x="1125" y="2056"/>
                </a:cubicBezTo>
                <a:cubicBezTo>
                  <a:pt x="1125" y="2055"/>
                  <a:pt x="1125" y="2055"/>
                  <a:pt x="1125" y="2055"/>
                </a:cubicBezTo>
                <a:cubicBezTo>
                  <a:pt x="1125" y="2055"/>
                  <a:pt x="1125" y="2055"/>
                  <a:pt x="1125" y="2055"/>
                </a:cubicBezTo>
                <a:cubicBezTo>
                  <a:pt x="1124" y="2046"/>
                  <a:pt x="1123" y="2037"/>
                  <a:pt x="1123" y="2029"/>
                </a:cubicBezTo>
                <a:cubicBezTo>
                  <a:pt x="1123" y="2027"/>
                  <a:pt x="1122" y="2026"/>
                  <a:pt x="1122" y="2024"/>
                </a:cubicBezTo>
                <a:cubicBezTo>
                  <a:pt x="1122" y="2020"/>
                  <a:pt x="1122" y="2020"/>
                  <a:pt x="1122" y="2020"/>
                </a:cubicBezTo>
                <a:cubicBezTo>
                  <a:pt x="1122" y="2019"/>
                  <a:pt x="1122" y="2019"/>
                  <a:pt x="1122" y="2019"/>
                </a:cubicBezTo>
                <a:cubicBezTo>
                  <a:pt x="1122" y="2018"/>
                  <a:pt x="1122" y="2017"/>
                  <a:pt x="1122" y="2016"/>
                </a:cubicBezTo>
                <a:cubicBezTo>
                  <a:pt x="1122" y="2016"/>
                  <a:pt x="1123" y="2016"/>
                  <a:pt x="1123" y="2015"/>
                </a:cubicBezTo>
                <a:cubicBezTo>
                  <a:pt x="1123" y="2014"/>
                  <a:pt x="1123" y="2014"/>
                  <a:pt x="1123" y="2013"/>
                </a:cubicBezTo>
                <a:cubicBezTo>
                  <a:pt x="1124" y="2013"/>
                  <a:pt x="1124" y="2013"/>
                  <a:pt x="1124" y="2012"/>
                </a:cubicBezTo>
                <a:cubicBezTo>
                  <a:pt x="1124" y="2012"/>
                  <a:pt x="1124" y="2012"/>
                  <a:pt x="1124" y="2012"/>
                </a:cubicBezTo>
                <a:cubicBezTo>
                  <a:pt x="1125" y="2011"/>
                  <a:pt x="1125" y="2010"/>
                  <a:pt x="1126" y="2010"/>
                </a:cubicBezTo>
                <a:cubicBezTo>
                  <a:pt x="1126" y="2009"/>
                  <a:pt x="1127" y="2009"/>
                  <a:pt x="1127" y="2009"/>
                </a:cubicBezTo>
                <a:cubicBezTo>
                  <a:pt x="1128" y="2008"/>
                  <a:pt x="1128" y="2008"/>
                  <a:pt x="1129" y="2007"/>
                </a:cubicBezTo>
                <a:cubicBezTo>
                  <a:pt x="1129" y="2007"/>
                  <a:pt x="1129" y="2007"/>
                  <a:pt x="1130" y="2006"/>
                </a:cubicBezTo>
                <a:cubicBezTo>
                  <a:pt x="1130" y="2006"/>
                  <a:pt x="1130" y="2006"/>
                  <a:pt x="1130" y="2006"/>
                </a:cubicBezTo>
                <a:cubicBezTo>
                  <a:pt x="1131" y="2006"/>
                  <a:pt x="1132" y="2005"/>
                  <a:pt x="1133" y="2004"/>
                </a:cubicBezTo>
                <a:cubicBezTo>
                  <a:pt x="1134" y="2004"/>
                  <a:pt x="1134" y="2004"/>
                  <a:pt x="1134" y="2004"/>
                </a:cubicBezTo>
                <a:cubicBezTo>
                  <a:pt x="1134" y="2004"/>
                  <a:pt x="1135" y="2004"/>
                  <a:pt x="1135" y="2004"/>
                </a:cubicBezTo>
                <a:cubicBezTo>
                  <a:pt x="1135" y="2004"/>
                  <a:pt x="1135" y="2004"/>
                  <a:pt x="1136" y="2004"/>
                </a:cubicBezTo>
                <a:cubicBezTo>
                  <a:pt x="1137" y="2003"/>
                  <a:pt x="1138" y="2003"/>
                  <a:pt x="1139" y="2003"/>
                </a:cubicBezTo>
                <a:cubicBezTo>
                  <a:pt x="1139" y="2002"/>
                  <a:pt x="1140" y="2002"/>
                  <a:pt x="1140" y="2002"/>
                </a:cubicBezTo>
                <a:cubicBezTo>
                  <a:pt x="1141" y="2002"/>
                  <a:pt x="1141" y="2002"/>
                  <a:pt x="1142" y="2002"/>
                </a:cubicBezTo>
                <a:cubicBezTo>
                  <a:pt x="1143" y="2002"/>
                  <a:pt x="1145" y="2001"/>
                  <a:pt x="1147" y="2001"/>
                </a:cubicBezTo>
                <a:cubicBezTo>
                  <a:pt x="1147" y="2001"/>
                  <a:pt x="1148" y="2001"/>
                  <a:pt x="1148" y="2001"/>
                </a:cubicBezTo>
                <a:cubicBezTo>
                  <a:pt x="1149" y="2001"/>
                  <a:pt x="1149" y="2001"/>
                  <a:pt x="1150" y="2001"/>
                </a:cubicBezTo>
                <a:cubicBezTo>
                  <a:pt x="1153" y="2001"/>
                  <a:pt x="1153" y="2001"/>
                  <a:pt x="1153" y="2001"/>
                </a:cubicBezTo>
                <a:cubicBezTo>
                  <a:pt x="1155" y="2001"/>
                  <a:pt x="1158" y="2001"/>
                  <a:pt x="1160" y="2001"/>
                </a:cubicBezTo>
                <a:cubicBezTo>
                  <a:pt x="1163" y="2001"/>
                  <a:pt x="1165" y="2001"/>
                  <a:pt x="1168" y="2001"/>
                </a:cubicBezTo>
                <a:cubicBezTo>
                  <a:pt x="1191" y="2001"/>
                  <a:pt x="1191" y="2001"/>
                  <a:pt x="1191" y="2001"/>
                </a:cubicBezTo>
                <a:cubicBezTo>
                  <a:pt x="1197" y="2001"/>
                  <a:pt x="1203" y="2001"/>
                  <a:pt x="1209" y="2001"/>
                </a:cubicBezTo>
                <a:cubicBezTo>
                  <a:pt x="1210" y="2001"/>
                  <a:pt x="1211" y="2001"/>
                  <a:pt x="1212" y="2002"/>
                </a:cubicBezTo>
                <a:cubicBezTo>
                  <a:pt x="1212" y="2002"/>
                  <a:pt x="1213" y="2002"/>
                  <a:pt x="1214" y="2002"/>
                </a:cubicBezTo>
                <a:cubicBezTo>
                  <a:pt x="1214" y="2002"/>
                  <a:pt x="1214" y="2002"/>
                  <a:pt x="1215" y="2002"/>
                </a:cubicBezTo>
                <a:cubicBezTo>
                  <a:pt x="1215" y="2002"/>
                  <a:pt x="1216" y="2002"/>
                  <a:pt x="1216" y="2002"/>
                </a:cubicBezTo>
                <a:cubicBezTo>
                  <a:pt x="1216" y="2002"/>
                  <a:pt x="1216" y="2003"/>
                  <a:pt x="1217" y="2003"/>
                </a:cubicBezTo>
                <a:cubicBezTo>
                  <a:pt x="1218" y="2003"/>
                  <a:pt x="1219" y="2003"/>
                  <a:pt x="1220" y="2004"/>
                </a:cubicBezTo>
                <a:cubicBezTo>
                  <a:pt x="1221" y="2004"/>
                  <a:pt x="1221" y="2004"/>
                  <a:pt x="1222" y="2004"/>
                </a:cubicBezTo>
                <a:cubicBezTo>
                  <a:pt x="1222" y="2005"/>
                  <a:pt x="1223" y="2005"/>
                  <a:pt x="1223" y="2005"/>
                </a:cubicBezTo>
                <a:cubicBezTo>
                  <a:pt x="1224" y="2005"/>
                  <a:pt x="1225" y="2006"/>
                  <a:pt x="1226" y="2006"/>
                </a:cubicBezTo>
                <a:cubicBezTo>
                  <a:pt x="1229" y="2008"/>
                  <a:pt x="1231" y="2010"/>
                  <a:pt x="1233" y="2012"/>
                </a:cubicBezTo>
                <a:cubicBezTo>
                  <a:pt x="1235" y="2014"/>
                  <a:pt x="1237" y="2017"/>
                  <a:pt x="1237" y="2019"/>
                </a:cubicBezTo>
                <a:cubicBezTo>
                  <a:pt x="1240" y="2034"/>
                  <a:pt x="1240" y="2034"/>
                  <a:pt x="1240" y="2034"/>
                </a:cubicBezTo>
                <a:cubicBezTo>
                  <a:pt x="1241" y="2040"/>
                  <a:pt x="1243" y="2046"/>
                  <a:pt x="1244" y="2052"/>
                </a:cubicBezTo>
                <a:cubicBezTo>
                  <a:pt x="1244" y="2052"/>
                  <a:pt x="1244" y="2052"/>
                  <a:pt x="1244" y="2052"/>
                </a:cubicBezTo>
                <a:cubicBezTo>
                  <a:pt x="1244" y="2055"/>
                  <a:pt x="1244" y="2055"/>
                  <a:pt x="1244" y="2055"/>
                </a:cubicBezTo>
                <a:cubicBezTo>
                  <a:pt x="1245" y="2058"/>
                  <a:pt x="1245" y="2061"/>
                  <a:pt x="1244" y="2063"/>
                </a:cubicBezTo>
                <a:close/>
                <a:moveTo>
                  <a:pt x="1349" y="1880"/>
                </a:moveTo>
                <a:cubicBezTo>
                  <a:pt x="1346" y="1879"/>
                  <a:pt x="1344" y="1878"/>
                  <a:pt x="1342" y="1876"/>
                </a:cubicBezTo>
                <a:cubicBezTo>
                  <a:pt x="1340" y="1875"/>
                  <a:pt x="1338" y="1873"/>
                  <a:pt x="1338" y="1871"/>
                </a:cubicBezTo>
                <a:cubicBezTo>
                  <a:pt x="1337" y="1868"/>
                  <a:pt x="1337" y="1868"/>
                  <a:pt x="1337" y="1868"/>
                </a:cubicBezTo>
                <a:cubicBezTo>
                  <a:pt x="1335" y="1863"/>
                  <a:pt x="1333" y="1859"/>
                  <a:pt x="1332" y="1854"/>
                </a:cubicBezTo>
                <a:cubicBezTo>
                  <a:pt x="1331" y="1852"/>
                  <a:pt x="1329" y="1848"/>
                  <a:pt x="1329" y="1845"/>
                </a:cubicBezTo>
                <a:cubicBezTo>
                  <a:pt x="1329" y="1845"/>
                  <a:pt x="1329" y="1845"/>
                  <a:pt x="1329" y="1844"/>
                </a:cubicBezTo>
                <a:cubicBezTo>
                  <a:pt x="1329" y="1844"/>
                  <a:pt x="1329" y="1844"/>
                  <a:pt x="1329" y="1844"/>
                </a:cubicBezTo>
                <a:cubicBezTo>
                  <a:pt x="1329" y="1844"/>
                  <a:pt x="1329" y="1843"/>
                  <a:pt x="1329" y="1843"/>
                </a:cubicBezTo>
                <a:cubicBezTo>
                  <a:pt x="1329" y="1843"/>
                  <a:pt x="1329" y="1843"/>
                  <a:pt x="1329" y="1842"/>
                </a:cubicBezTo>
                <a:cubicBezTo>
                  <a:pt x="1329" y="1842"/>
                  <a:pt x="1329" y="1842"/>
                  <a:pt x="1329" y="1842"/>
                </a:cubicBezTo>
                <a:cubicBezTo>
                  <a:pt x="1333" y="1834"/>
                  <a:pt x="1348" y="1835"/>
                  <a:pt x="1355" y="1835"/>
                </a:cubicBezTo>
                <a:cubicBezTo>
                  <a:pt x="1392" y="1835"/>
                  <a:pt x="1392" y="1835"/>
                  <a:pt x="1392" y="1835"/>
                </a:cubicBezTo>
                <a:cubicBezTo>
                  <a:pt x="1396" y="1835"/>
                  <a:pt x="1399" y="1835"/>
                  <a:pt x="1402" y="1836"/>
                </a:cubicBezTo>
                <a:cubicBezTo>
                  <a:pt x="1403" y="1836"/>
                  <a:pt x="1404" y="1836"/>
                  <a:pt x="1405" y="1836"/>
                </a:cubicBezTo>
                <a:cubicBezTo>
                  <a:pt x="1405" y="1836"/>
                  <a:pt x="1405" y="1837"/>
                  <a:pt x="1406" y="1837"/>
                </a:cubicBezTo>
                <a:cubicBezTo>
                  <a:pt x="1406" y="1837"/>
                  <a:pt x="1407" y="1837"/>
                  <a:pt x="1408" y="1837"/>
                </a:cubicBezTo>
                <a:cubicBezTo>
                  <a:pt x="1409" y="1837"/>
                  <a:pt x="1410" y="1838"/>
                  <a:pt x="1411" y="1838"/>
                </a:cubicBezTo>
                <a:cubicBezTo>
                  <a:pt x="1411" y="1838"/>
                  <a:pt x="1411" y="1838"/>
                  <a:pt x="1411" y="1838"/>
                </a:cubicBezTo>
                <a:cubicBezTo>
                  <a:pt x="1411" y="1838"/>
                  <a:pt x="1411" y="1838"/>
                  <a:pt x="1411" y="1838"/>
                </a:cubicBezTo>
                <a:cubicBezTo>
                  <a:pt x="1412" y="1839"/>
                  <a:pt x="1413" y="1839"/>
                  <a:pt x="1414" y="1840"/>
                </a:cubicBezTo>
                <a:cubicBezTo>
                  <a:pt x="1415" y="1840"/>
                  <a:pt x="1415" y="1840"/>
                  <a:pt x="1416" y="1841"/>
                </a:cubicBezTo>
                <a:cubicBezTo>
                  <a:pt x="1416" y="1841"/>
                  <a:pt x="1416" y="1841"/>
                  <a:pt x="1417" y="1841"/>
                </a:cubicBezTo>
                <a:cubicBezTo>
                  <a:pt x="1417" y="1841"/>
                  <a:pt x="1417" y="1841"/>
                  <a:pt x="1417" y="1842"/>
                </a:cubicBezTo>
                <a:cubicBezTo>
                  <a:pt x="1418" y="1842"/>
                  <a:pt x="1418" y="1842"/>
                  <a:pt x="1418" y="1842"/>
                </a:cubicBezTo>
                <a:cubicBezTo>
                  <a:pt x="1420" y="1844"/>
                  <a:pt x="1422" y="1845"/>
                  <a:pt x="1423" y="1847"/>
                </a:cubicBezTo>
                <a:cubicBezTo>
                  <a:pt x="1423" y="1847"/>
                  <a:pt x="1423" y="1847"/>
                  <a:pt x="1423" y="1847"/>
                </a:cubicBezTo>
                <a:cubicBezTo>
                  <a:pt x="1426" y="1852"/>
                  <a:pt x="1428" y="1859"/>
                  <a:pt x="1431" y="1864"/>
                </a:cubicBezTo>
                <a:cubicBezTo>
                  <a:pt x="1431" y="1864"/>
                  <a:pt x="1431" y="1864"/>
                  <a:pt x="1431" y="1864"/>
                </a:cubicBezTo>
                <a:cubicBezTo>
                  <a:pt x="1432" y="1867"/>
                  <a:pt x="1434" y="1870"/>
                  <a:pt x="1435" y="1873"/>
                </a:cubicBezTo>
                <a:cubicBezTo>
                  <a:pt x="1435" y="1873"/>
                  <a:pt x="1435" y="1873"/>
                  <a:pt x="1435" y="1873"/>
                </a:cubicBezTo>
                <a:cubicBezTo>
                  <a:pt x="1435" y="1873"/>
                  <a:pt x="1435" y="1873"/>
                  <a:pt x="1435" y="1874"/>
                </a:cubicBezTo>
                <a:cubicBezTo>
                  <a:pt x="1436" y="1879"/>
                  <a:pt x="1431" y="1882"/>
                  <a:pt x="1425" y="1883"/>
                </a:cubicBezTo>
                <a:cubicBezTo>
                  <a:pt x="1425" y="1883"/>
                  <a:pt x="1425" y="1883"/>
                  <a:pt x="1425" y="1883"/>
                </a:cubicBezTo>
                <a:cubicBezTo>
                  <a:pt x="1425" y="1883"/>
                  <a:pt x="1424" y="1883"/>
                  <a:pt x="1424" y="1883"/>
                </a:cubicBezTo>
                <a:cubicBezTo>
                  <a:pt x="1423" y="1884"/>
                  <a:pt x="1422" y="1884"/>
                  <a:pt x="1421" y="1884"/>
                </a:cubicBezTo>
                <a:cubicBezTo>
                  <a:pt x="1421" y="1884"/>
                  <a:pt x="1420" y="1884"/>
                  <a:pt x="1420" y="1884"/>
                </a:cubicBezTo>
                <a:cubicBezTo>
                  <a:pt x="1419" y="1884"/>
                  <a:pt x="1418" y="1884"/>
                  <a:pt x="1417" y="1884"/>
                </a:cubicBezTo>
                <a:cubicBezTo>
                  <a:pt x="1417" y="1884"/>
                  <a:pt x="1416" y="1884"/>
                  <a:pt x="1416" y="1884"/>
                </a:cubicBezTo>
                <a:cubicBezTo>
                  <a:pt x="1416" y="1884"/>
                  <a:pt x="1416" y="1884"/>
                  <a:pt x="1415" y="1884"/>
                </a:cubicBezTo>
                <a:cubicBezTo>
                  <a:pt x="1414" y="1884"/>
                  <a:pt x="1414" y="1884"/>
                  <a:pt x="1414" y="1884"/>
                </a:cubicBezTo>
                <a:cubicBezTo>
                  <a:pt x="1408" y="1884"/>
                  <a:pt x="1403" y="1884"/>
                  <a:pt x="1397" y="1884"/>
                </a:cubicBezTo>
                <a:cubicBezTo>
                  <a:pt x="1387" y="1884"/>
                  <a:pt x="1378" y="1884"/>
                  <a:pt x="1368" y="1884"/>
                </a:cubicBezTo>
                <a:cubicBezTo>
                  <a:pt x="1362" y="1884"/>
                  <a:pt x="1355" y="1883"/>
                  <a:pt x="1349" y="1880"/>
                </a:cubicBezTo>
                <a:cubicBezTo>
                  <a:pt x="1349" y="1880"/>
                  <a:pt x="1349" y="1880"/>
                  <a:pt x="1349" y="1880"/>
                </a:cubicBezTo>
                <a:close/>
                <a:moveTo>
                  <a:pt x="1373" y="1961"/>
                </a:moveTo>
                <a:cubicBezTo>
                  <a:pt x="1371" y="1959"/>
                  <a:pt x="1369" y="1956"/>
                  <a:pt x="1369" y="1954"/>
                </a:cubicBezTo>
                <a:cubicBezTo>
                  <a:pt x="1363" y="1940"/>
                  <a:pt x="1363" y="1940"/>
                  <a:pt x="1363" y="1940"/>
                </a:cubicBezTo>
                <a:cubicBezTo>
                  <a:pt x="1362" y="1935"/>
                  <a:pt x="1360" y="1931"/>
                  <a:pt x="1359" y="1927"/>
                </a:cubicBezTo>
                <a:cubicBezTo>
                  <a:pt x="1359" y="1927"/>
                  <a:pt x="1359" y="1927"/>
                  <a:pt x="1359" y="1927"/>
                </a:cubicBezTo>
                <a:cubicBezTo>
                  <a:pt x="1358" y="1925"/>
                  <a:pt x="1358" y="1925"/>
                  <a:pt x="1358" y="1925"/>
                </a:cubicBezTo>
                <a:cubicBezTo>
                  <a:pt x="1357" y="1923"/>
                  <a:pt x="1357" y="1921"/>
                  <a:pt x="1358" y="1919"/>
                </a:cubicBezTo>
                <a:cubicBezTo>
                  <a:pt x="1358" y="1918"/>
                  <a:pt x="1359" y="1917"/>
                  <a:pt x="1360" y="1916"/>
                </a:cubicBezTo>
                <a:cubicBezTo>
                  <a:pt x="1360" y="1916"/>
                  <a:pt x="1361" y="1916"/>
                  <a:pt x="1361" y="1915"/>
                </a:cubicBezTo>
                <a:cubicBezTo>
                  <a:pt x="1361" y="1915"/>
                  <a:pt x="1361" y="1915"/>
                  <a:pt x="1362" y="1915"/>
                </a:cubicBezTo>
                <a:cubicBezTo>
                  <a:pt x="1364" y="1913"/>
                  <a:pt x="1366" y="1912"/>
                  <a:pt x="1369" y="1911"/>
                </a:cubicBezTo>
                <a:cubicBezTo>
                  <a:pt x="1371" y="1911"/>
                  <a:pt x="1374" y="1910"/>
                  <a:pt x="1376" y="1910"/>
                </a:cubicBezTo>
                <a:cubicBezTo>
                  <a:pt x="1386" y="1909"/>
                  <a:pt x="1397" y="1910"/>
                  <a:pt x="1402" y="1910"/>
                </a:cubicBezTo>
                <a:cubicBezTo>
                  <a:pt x="1420" y="1910"/>
                  <a:pt x="1451" y="1906"/>
                  <a:pt x="1461" y="1925"/>
                </a:cubicBezTo>
                <a:cubicBezTo>
                  <a:pt x="1461" y="1925"/>
                  <a:pt x="1461" y="1925"/>
                  <a:pt x="1461" y="1925"/>
                </a:cubicBezTo>
                <a:cubicBezTo>
                  <a:pt x="1461" y="1925"/>
                  <a:pt x="1461" y="1925"/>
                  <a:pt x="1461" y="1925"/>
                </a:cubicBezTo>
                <a:cubicBezTo>
                  <a:pt x="1461" y="1925"/>
                  <a:pt x="1461" y="1925"/>
                  <a:pt x="1461" y="1925"/>
                </a:cubicBezTo>
                <a:cubicBezTo>
                  <a:pt x="1465" y="1933"/>
                  <a:pt x="1469" y="1940"/>
                  <a:pt x="1473" y="1948"/>
                </a:cubicBezTo>
                <a:cubicBezTo>
                  <a:pt x="1474" y="1951"/>
                  <a:pt x="1476" y="1953"/>
                  <a:pt x="1476" y="1956"/>
                </a:cubicBezTo>
                <a:cubicBezTo>
                  <a:pt x="1476" y="1956"/>
                  <a:pt x="1476" y="1956"/>
                  <a:pt x="1476" y="1957"/>
                </a:cubicBezTo>
                <a:cubicBezTo>
                  <a:pt x="1477" y="1957"/>
                  <a:pt x="1477" y="1958"/>
                  <a:pt x="1477" y="1958"/>
                </a:cubicBezTo>
                <a:cubicBezTo>
                  <a:pt x="1477" y="1959"/>
                  <a:pt x="1477" y="1959"/>
                  <a:pt x="1477" y="1960"/>
                </a:cubicBezTo>
                <a:cubicBezTo>
                  <a:pt x="1477" y="1960"/>
                  <a:pt x="1477" y="1960"/>
                  <a:pt x="1477" y="1960"/>
                </a:cubicBezTo>
                <a:cubicBezTo>
                  <a:pt x="1477" y="1960"/>
                  <a:pt x="1476" y="1961"/>
                  <a:pt x="1476" y="1961"/>
                </a:cubicBezTo>
                <a:cubicBezTo>
                  <a:pt x="1476" y="1962"/>
                  <a:pt x="1476" y="1962"/>
                  <a:pt x="1475" y="1963"/>
                </a:cubicBezTo>
                <a:cubicBezTo>
                  <a:pt x="1475" y="1963"/>
                  <a:pt x="1475" y="1963"/>
                  <a:pt x="1475" y="1963"/>
                </a:cubicBezTo>
                <a:cubicBezTo>
                  <a:pt x="1475" y="1964"/>
                  <a:pt x="1474" y="1965"/>
                  <a:pt x="1474" y="1965"/>
                </a:cubicBezTo>
                <a:cubicBezTo>
                  <a:pt x="1473" y="1965"/>
                  <a:pt x="1473" y="1965"/>
                  <a:pt x="1473" y="1966"/>
                </a:cubicBezTo>
                <a:cubicBezTo>
                  <a:pt x="1473" y="1966"/>
                  <a:pt x="1473" y="1966"/>
                  <a:pt x="1472" y="1966"/>
                </a:cubicBezTo>
                <a:cubicBezTo>
                  <a:pt x="1472" y="1966"/>
                  <a:pt x="1472" y="1967"/>
                  <a:pt x="1471" y="1967"/>
                </a:cubicBezTo>
                <a:cubicBezTo>
                  <a:pt x="1470" y="1968"/>
                  <a:pt x="1468" y="1969"/>
                  <a:pt x="1466" y="1969"/>
                </a:cubicBezTo>
                <a:cubicBezTo>
                  <a:pt x="1465" y="1969"/>
                  <a:pt x="1465" y="1969"/>
                  <a:pt x="1464" y="1970"/>
                </a:cubicBezTo>
                <a:cubicBezTo>
                  <a:pt x="1463" y="1970"/>
                  <a:pt x="1462" y="1970"/>
                  <a:pt x="1462" y="1970"/>
                </a:cubicBezTo>
                <a:cubicBezTo>
                  <a:pt x="1461" y="1970"/>
                  <a:pt x="1461" y="1970"/>
                  <a:pt x="1461" y="1970"/>
                </a:cubicBezTo>
                <a:cubicBezTo>
                  <a:pt x="1460" y="1970"/>
                  <a:pt x="1460" y="1970"/>
                  <a:pt x="1460" y="1970"/>
                </a:cubicBezTo>
                <a:cubicBezTo>
                  <a:pt x="1441" y="1972"/>
                  <a:pt x="1422" y="1971"/>
                  <a:pt x="1403" y="1971"/>
                </a:cubicBezTo>
                <a:cubicBezTo>
                  <a:pt x="1401" y="1971"/>
                  <a:pt x="1399" y="1971"/>
                  <a:pt x="1397" y="1970"/>
                </a:cubicBezTo>
                <a:cubicBezTo>
                  <a:pt x="1397" y="1970"/>
                  <a:pt x="1397" y="1970"/>
                  <a:pt x="1397" y="1970"/>
                </a:cubicBezTo>
                <a:cubicBezTo>
                  <a:pt x="1390" y="1970"/>
                  <a:pt x="1383" y="1967"/>
                  <a:pt x="1377" y="1964"/>
                </a:cubicBezTo>
                <a:cubicBezTo>
                  <a:pt x="1376" y="1963"/>
                  <a:pt x="1374" y="1962"/>
                  <a:pt x="1373" y="1961"/>
                </a:cubicBezTo>
                <a:close/>
                <a:moveTo>
                  <a:pt x="1527" y="2063"/>
                </a:moveTo>
                <a:cubicBezTo>
                  <a:pt x="1527" y="2063"/>
                  <a:pt x="1527" y="2064"/>
                  <a:pt x="1527" y="2064"/>
                </a:cubicBezTo>
                <a:cubicBezTo>
                  <a:pt x="1527" y="2065"/>
                  <a:pt x="1526" y="2065"/>
                  <a:pt x="1526" y="2065"/>
                </a:cubicBezTo>
                <a:cubicBezTo>
                  <a:pt x="1526" y="2066"/>
                  <a:pt x="1526" y="2066"/>
                  <a:pt x="1525" y="2067"/>
                </a:cubicBezTo>
                <a:cubicBezTo>
                  <a:pt x="1525" y="2067"/>
                  <a:pt x="1525" y="2068"/>
                  <a:pt x="1525" y="2068"/>
                </a:cubicBezTo>
                <a:cubicBezTo>
                  <a:pt x="1525" y="2068"/>
                  <a:pt x="1524" y="2068"/>
                  <a:pt x="1524" y="2069"/>
                </a:cubicBezTo>
                <a:cubicBezTo>
                  <a:pt x="1524" y="2069"/>
                  <a:pt x="1524" y="2069"/>
                  <a:pt x="1524" y="2069"/>
                </a:cubicBezTo>
                <a:cubicBezTo>
                  <a:pt x="1524" y="2069"/>
                  <a:pt x="1523" y="2070"/>
                  <a:pt x="1523" y="2070"/>
                </a:cubicBezTo>
                <a:cubicBezTo>
                  <a:pt x="1520" y="2073"/>
                  <a:pt x="1515" y="2074"/>
                  <a:pt x="1511" y="2075"/>
                </a:cubicBezTo>
                <a:cubicBezTo>
                  <a:pt x="1510" y="2075"/>
                  <a:pt x="1510" y="2075"/>
                  <a:pt x="1510" y="2075"/>
                </a:cubicBezTo>
                <a:cubicBezTo>
                  <a:pt x="1508" y="2075"/>
                  <a:pt x="1506" y="2076"/>
                  <a:pt x="1504" y="2076"/>
                </a:cubicBezTo>
                <a:cubicBezTo>
                  <a:pt x="1504" y="2076"/>
                  <a:pt x="1504" y="2076"/>
                  <a:pt x="1504" y="2076"/>
                </a:cubicBezTo>
                <a:cubicBezTo>
                  <a:pt x="1503" y="2076"/>
                  <a:pt x="1503" y="2076"/>
                  <a:pt x="1503" y="2076"/>
                </a:cubicBezTo>
                <a:cubicBezTo>
                  <a:pt x="1501" y="2076"/>
                  <a:pt x="1499" y="2076"/>
                  <a:pt x="1497" y="2076"/>
                </a:cubicBezTo>
                <a:cubicBezTo>
                  <a:pt x="1446" y="2076"/>
                  <a:pt x="1446" y="2076"/>
                  <a:pt x="1446" y="2076"/>
                </a:cubicBezTo>
                <a:cubicBezTo>
                  <a:pt x="1444" y="2076"/>
                  <a:pt x="1441" y="2076"/>
                  <a:pt x="1439" y="2075"/>
                </a:cubicBezTo>
                <a:cubicBezTo>
                  <a:pt x="1439" y="2075"/>
                  <a:pt x="1438" y="2075"/>
                  <a:pt x="1438" y="2075"/>
                </a:cubicBezTo>
                <a:cubicBezTo>
                  <a:pt x="1427" y="2074"/>
                  <a:pt x="1414" y="2069"/>
                  <a:pt x="1408" y="2059"/>
                </a:cubicBezTo>
                <a:cubicBezTo>
                  <a:pt x="1407" y="2058"/>
                  <a:pt x="1407" y="2056"/>
                  <a:pt x="1406" y="2055"/>
                </a:cubicBezTo>
                <a:cubicBezTo>
                  <a:pt x="1406" y="2055"/>
                  <a:pt x="1406" y="2055"/>
                  <a:pt x="1406" y="2055"/>
                </a:cubicBezTo>
                <a:cubicBezTo>
                  <a:pt x="1406" y="2055"/>
                  <a:pt x="1406" y="2055"/>
                  <a:pt x="1406" y="2055"/>
                </a:cubicBezTo>
                <a:cubicBezTo>
                  <a:pt x="1403" y="2047"/>
                  <a:pt x="1400" y="2040"/>
                  <a:pt x="1398" y="2032"/>
                </a:cubicBezTo>
                <a:cubicBezTo>
                  <a:pt x="1396" y="2029"/>
                  <a:pt x="1394" y="2024"/>
                  <a:pt x="1393" y="2019"/>
                </a:cubicBezTo>
                <a:cubicBezTo>
                  <a:pt x="1393" y="2019"/>
                  <a:pt x="1393" y="2019"/>
                  <a:pt x="1393" y="2019"/>
                </a:cubicBezTo>
                <a:cubicBezTo>
                  <a:pt x="1393" y="2019"/>
                  <a:pt x="1393" y="2019"/>
                  <a:pt x="1393" y="2019"/>
                </a:cubicBezTo>
                <a:cubicBezTo>
                  <a:pt x="1392" y="2018"/>
                  <a:pt x="1392" y="2018"/>
                  <a:pt x="1392" y="2017"/>
                </a:cubicBezTo>
                <a:cubicBezTo>
                  <a:pt x="1392" y="2015"/>
                  <a:pt x="1392" y="2013"/>
                  <a:pt x="1392" y="2012"/>
                </a:cubicBezTo>
                <a:cubicBezTo>
                  <a:pt x="1393" y="2011"/>
                  <a:pt x="1393" y="2010"/>
                  <a:pt x="1394" y="2009"/>
                </a:cubicBezTo>
                <a:cubicBezTo>
                  <a:pt x="1394" y="2009"/>
                  <a:pt x="1394" y="2009"/>
                  <a:pt x="1394" y="2009"/>
                </a:cubicBezTo>
                <a:cubicBezTo>
                  <a:pt x="1397" y="2004"/>
                  <a:pt x="1403" y="2002"/>
                  <a:pt x="1409" y="2001"/>
                </a:cubicBezTo>
                <a:cubicBezTo>
                  <a:pt x="1409" y="2001"/>
                  <a:pt x="1409" y="2001"/>
                  <a:pt x="1410" y="2001"/>
                </a:cubicBezTo>
                <a:cubicBezTo>
                  <a:pt x="1411" y="2001"/>
                  <a:pt x="1413" y="2001"/>
                  <a:pt x="1414" y="2000"/>
                </a:cubicBezTo>
                <a:cubicBezTo>
                  <a:pt x="1414" y="2000"/>
                  <a:pt x="1415" y="2000"/>
                  <a:pt x="1415" y="2000"/>
                </a:cubicBezTo>
                <a:cubicBezTo>
                  <a:pt x="1418" y="2000"/>
                  <a:pt x="1418" y="2000"/>
                  <a:pt x="1418" y="2000"/>
                </a:cubicBezTo>
                <a:cubicBezTo>
                  <a:pt x="1419" y="2000"/>
                  <a:pt x="1420" y="2000"/>
                  <a:pt x="1421" y="2000"/>
                </a:cubicBezTo>
                <a:cubicBezTo>
                  <a:pt x="1437" y="2000"/>
                  <a:pt x="1453" y="2000"/>
                  <a:pt x="1469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1471" y="2000"/>
                  <a:pt x="1473" y="2000"/>
                  <a:pt x="1475" y="2001"/>
                </a:cubicBezTo>
                <a:cubicBezTo>
                  <a:pt x="1475" y="2001"/>
                  <a:pt x="1476" y="2001"/>
                  <a:pt x="1476" y="2001"/>
                </a:cubicBezTo>
                <a:cubicBezTo>
                  <a:pt x="1487" y="2002"/>
                  <a:pt x="1499" y="2006"/>
                  <a:pt x="1505" y="2015"/>
                </a:cubicBezTo>
                <a:cubicBezTo>
                  <a:pt x="1506" y="2016"/>
                  <a:pt x="1507" y="2017"/>
                  <a:pt x="1508" y="2019"/>
                </a:cubicBezTo>
                <a:cubicBezTo>
                  <a:pt x="1509" y="2022"/>
                  <a:pt x="1509" y="2022"/>
                  <a:pt x="1509" y="2022"/>
                </a:cubicBezTo>
                <a:cubicBezTo>
                  <a:pt x="1512" y="2028"/>
                  <a:pt x="1516" y="2035"/>
                  <a:pt x="1519" y="2041"/>
                </a:cubicBezTo>
                <a:cubicBezTo>
                  <a:pt x="1521" y="2045"/>
                  <a:pt x="1524" y="2051"/>
                  <a:pt x="1526" y="2056"/>
                </a:cubicBezTo>
                <a:cubicBezTo>
                  <a:pt x="1527" y="2058"/>
                  <a:pt x="1527" y="2061"/>
                  <a:pt x="1527" y="2063"/>
                </a:cubicBezTo>
                <a:close/>
                <a:moveTo>
                  <a:pt x="1640" y="2000"/>
                </a:moveTo>
                <a:cubicBezTo>
                  <a:pt x="1642" y="2000"/>
                  <a:pt x="1643" y="2000"/>
                  <a:pt x="1645" y="2000"/>
                </a:cubicBezTo>
                <a:cubicBezTo>
                  <a:pt x="1645" y="2000"/>
                  <a:pt x="1645" y="2000"/>
                  <a:pt x="1646" y="2000"/>
                </a:cubicBezTo>
                <a:cubicBezTo>
                  <a:pt x="1657" y="2002"/>
                  <a:pt x="1669" y="2006"/>
                  <a:pt x="1677" y="2014"/>
                </a:cubicBezTo>
                <a:cubicBezTo>
                  <a:pt x="1678" y="2014"/>
                  <a:pt x="1678" y="2015"/>
                  <a:pt x="1678" y="2015"/>
                </a:cubicBezTo>
                <a:cubicBezTo>
                  <a:pt x="1679" y="2016"/>
                  <a:pt x="1679" y="2016"/>
                  <a:pt x="1680" y="2017"/>
                </a:cubicBezTo>
                <a:cubicBezTo>
                  <a:pt x="1680" y="2017"/>
                  <a:pt x="1680" y="2017"/>
                  <a:pt x="1680" y="2018"/>
                </a:cubicBezTo>
                <a:cubicBezTo>
                  <a:pt x="1681" y="2018"/>
                  <a:pt x="1681" y="2018"/>
                  <a:pt x="1681" y="2018"/>
                </a:cubicBezTo>
                <a:cubicBezTo>
                  <a:pt x="1682" y="2019"/>
                  <a:pt x="1682" y="2019"/>
                  <a:pt x="1682" y="2019"/>
                </a:cubicBezTo>
                <a:cubicBezTo>
                  <a:pt x="1685" y="2024"/>
                  <a:pt x="1688" y="2029"/>
                  <a:pt x="1692" y="2034"/>
                </a:cubicBezTo>
                <a:cubicBezTo>
                  <a:pt x="1692" y="2034"/>
                  <a:pt x="1692" y="2034"/>
                  <a:pt x="1692" y="2034"/>
                </a:cubicBezTo>
                <a:cubicBezTo>
                  <a:pt x="1697" y="2041"/>
                  <a:pt x="1703" y="2049"/>
                  <a:pt x="1707" y="2056"/>
                </a:cubicBezTo>
                <a:cubicBezTo>
                  <a:pt x="1707" y="2057"/>
                  <a:pt x="1707" y="2057"/>
                  <a:pt x="1708" y="2058"/>
                </a:cubicBezTo>
                <a:cubicBezTo>
                  <a:pt x="1708" y="2058"/>
                  <a:pt x="1708" y="2058"/>
                  <a:pt x="1708" y="2058"/>
                </a:cubicBezTo>
                <a:cubicBezTo>
                  <a:pt x="1709" y="2063"/>
                  <a:pt x="1709" y="2066"/>
                  <a:pt x="1707" y="2068"/>
                </a:cubicBezTo>
                <a:cubicBezTo>
                  <a:pt x="1706" y="2069"/>
                  <a:pt x="1706" y="2069"/>
                  <a:pt x="1706" y="2069"/>
                </a:cubicBezTo>
                <a:cubicBezTo>
                  <a:pt x="1705" y="2071"/>
                  <a:pt x="1702" y="2072"/>
                  <a:pt x="1699" y="2073"/>
                </a:cubicBezTo>
                <a:cubicBezTo>
                  <a:pt x="1696" y="2074"/>
                  <a:pt x="1692" y="2075"/>
                  <a:pt x="1688" y="2075"/>
                </a:cubicBezTo>
                <a:cubicBezTo>
                  <a:pt x="1684" y="2075"/>
                  <a:pt x="1684" y="2075"/>
                  <a:pt x="1684" y="2075"/>
                </a:cubicBezTo>
                <a:cubicBezTo>
                  <a:pt x="1684" y="2075"/>
                  <a:pt x="1684" y="2075"/>
                  <a:pt x="1684" y="2075"/>
                </a:cubicBezTo>
                <a:cubicBezTo>
                  <a:pt x="1666" y="2075"/>
                  <a:pt x="1648" y="2075"/>
                  <a:pt x="1629" y="2075"/>
                </a:cubicBezTo>
                <a:cubicBezTo>
                  <a:pt x="1627" y="2075"/>
                  <a:pt x="1625" y="2075"/>
                  <a:pt x="1623" y="2075"/>
                </a:cubicBezTo>
                <a:cubicBezTo>
                  <a:pt x="1623" y="2075"/>
                  <a:pt x="1623" y="2075"/>
                  <a:pt x="1623" y="2075"/>
                </a:cubicBezTo>
                <a:cubicBezTo>
                  <a:pt x="1610" y="2073"/>
                  <a:pt x="1597" y="2068"/>
                  <a:pt x="1589" y="2059"/>
                </a:cubicBezTo>
                <a:cubicBezTo>
                  <a:pt x="1588" y="2057"/>
                  <a:pt x="1587" y="2056"/>
                  <a:pt x="1586" y="2055"/>
                </a:cubicBezTo>
                <a:cubicBezTo>
                  <a:pt x="1586" y="2054"/>
                  <a:pt x="1586" y="2054"/>
                  <a:pt x="1586" y="2054"/>
                </a:cubicBezTo>
                <a:cubicBezTo>
                  <a:pt x="1586" y="2054"/>
                  <a:pt x="1586" y="2054"/>
                  <a:pt x="1586" y="2054"/>
                </a:cubicBezTo>
                <a:cubicBezTo>
                  <a:pt x="1582" y="2047"/>
                  <a:pt x="1578" y="2041"/>
                  <a:pt x="1574" y="2034"/>
                </a:cubicBezTo>
                <a:cubicBezTo>
                  <a:pt x="1571" y="2029"/>
                  <a:pt x="1566" y="2021"/>
                  <a:pt x="1564" y="2015"/>
                </a:cubicBezTo>
                <a:cubicBezTo>
                  <a:pt x="1564" y="2015"/>
                  <a:pt x="1564" y="2015"/>
                  <a:pt x="1564" y="2014"/>
                </a:cubicBezTo>
                <a:cubicBezTo>
                  <a:pt x="1564" y="2014"/>
                  <a:pt x="1564" y="2013"/>
                  <a:pt x="1564" y="2013"/>
                </a:cubicBezTo>
                <a:cubicBezTo>
                  <a:pt x="1564" y="2006"/>
                  <a:pt x="1568" y="2003"/>
                  <a:pt x="1574" y="2002"/>
                </a:cubicBezTo>
                <a:cubicBezTo>
                  <a:pt x="1574" y="2001"/>
                  <a:pt x="1574" y="2001"/>
                  <a:pt x="1574" y="2001"/>
                </a:cubicBezTo>
                <a:cubicBezTo>
                  <a:pt x="1574" y="2001"/>
                  <a:pt x="1575" y="2001"/>
                  <a:pt x="1575" y="2001"/>
                </a:cubicBezTo>
                <a:cubicBezTo>
                  <a:pt x="1575" y="2001"/>
                  <a:pt x="1576" y="2001"/>
                  <a:pt x="1576" y="2001"/>
                </a:cubicBezTo>
                <a:cubicBezTo>
                  <a:pt x="1579" y="2000"/>
                  <a:pt x="1581" y="2000"/>
                  <a:pt x="1585" y="2000"/>
                </a:cubicBezTo>
                <a:cubicBezTo>
                  <a:pt x="1621" y="2000"/>
                  <a:pt x="1621" y="2000"/>
                  <a:pt x="1621" y="2000"/>
                </a:cubicBezTo>
                <a:cubicBezTo>
                  <a:pt x="1627" y="2000"/>
                  <a:pt x="1633" y="2000"/>
                  <a:pt x="1639" y="2000"/>
                </a:cubicBezTo>
                <a:cubicBezTo>
                  <a:pt x="1639" y="2000"/>
                  <a:pt x="1639" y="2000"/>
                  <a:pt x="1639" y="2000"/>
                </a:cubicBezTo>
                <a:cubicBezTo>
                  <a:pt x="1639" y="2000"/>
                  <a:pt x="1640" y="2000"/>
                  <a:pt x="1640" y="2000"/>
                </a:cubicBezTo>
                <a:close/>
                <a:moveTo>
                  <a:pt x="1617" y="1924"/>
                </a:moveTo>
                <a:cubicBezTo>
                  <a:pt x="1621" y="1930"/>
                  <a:pt x="1625" y="1937"/>
                  <a:pt x="1629" y="1943"/>
                </a:cubicBezTo>
                <a:cubicBezTo>
                  <a:pt x="1631" y="1946"/>
                  <a:pt x="1635" y="1950"/>
                  <a:pt x="1637" y="1955"/>
                </a:cubicBezTo>
                <a:cubicBezTo>
                  <a:pt x="1638" y="1956"/>
                  <a:pt x="1639" y="1958"/>
                  <a:pt x="1639" y="1960"/>
                </a:cubicBezTo>
                <a:cubicBezTo>
                  <a:pt x="1639" y="1961"/>
                  <a:pt x="1638" y="1962"/>
                  <a:pt x="1638" y="1963"/>
                </a:cubicBezTo>
                <a:cubicBezTo>
                  <a:pt x="1637" y="1964"/>
                  <a:pt x="1637" y="1964"/>
                  <a:pt x="1636" y="1965"/>
                </a:cubicBezTo>
                <a:cubicBezTo>
                  <a:pt x="1636" y="1965"/>
                  <a:pt x="1636" y="1965"/>
                  <a:pt x="1636" y="1965"/>
                </a:cubicBezTo>
                <a:cubicBezTo>
                  <a:pt x="1636" y="1965"/>
                  <a:pt x="1636" y="1965"/>
                  <a:pt x="1636" y="1965"/>
                </a:cubicBezTo>
                <a:cubicBezTo>
                  <a:pt x="1636" y="1966"/>
                  <a:pt x="1635" y="1966"/>
                  <a:pt x="1635" y="1966"/>
                </a:cubicBezTo>
                <a:cubicBezTo>
                  <a:pt x="1635" y="1966"/>
                  <a:pt x="1634" y="1967"/>
                  <a:pt x="1634" y="1967"/>
                </a:cubicBezTo>
                <a:cubicBezTo>
                  <a:pt x="1634" y="1967"/>
                  <a:pt x="1633" y="1967"/>
                  <a:pt x="1632" y="1968"/>
                </a:cubicBezTo>
                <a:cubicBezTo>
                  <a:pt x="1632" y="1968"/>
                  <a:pt x="1631" y="1968"/>
                  <a:pt x="1630" y="1969"/>
                </a:cubicBezTo>
                <a:cubicBezTo>
                  <a:pt x="1630" y="1969"/>
                  <a:pt x="1630" y="1969"/>
                  <a:pt x="1630" y="1969"/>
                </a:cubicBezTo>
                <a:cubicBezTo>
                  <a:pt x="1630" y="1969"/>
                  <a:pt x="1630" y="1969"/>
                  <a:pt x="1629" y="1969"/>
                </a:cubicBezTo>
                <a:cubicBezTo>
                  <a:pt x="1620" y="1972"/>
                  <a:pt x="1607" y="1970"/>
                  <a:pt x="1598" y="1970"/>
                </a:cubicBezTo>
                <a:cubicBezTo>
                  <a:pt x="1588" y="1970"/>
                  <a:pt x="1578" y="1970"/>
                  <a:pt x="1567" y="1970"/>
                </a:cubicBezTo>
                <a:cubicBezTo>
                  <a:pt x="1558" y="1970"/>
                  <a:pt x="1547" y="1968"/>
                  <a:pt x="1539" y="1962"/>
                </a:cubicBezTo>
                <a:cubicBezTo>
                  <a:pt x="1538" y="1962"/>
                  <a:pt x="1536" y="1961"/>
                  <a:pt x="1535" y="1960"/>
                </a:cubicBezTo>
                <a:cubicBezTo>
                  <a:pt x="1533" y="1958"/>
                  <a:pt x="1531" y="1956"/>
                  <a:pt x="1530" y="1954"/>
                </a:cubicBezTo>
                <a:cubicBezTo>
                  <a:pt x="1529" y="1952"/>
                  <a:pt x="1529" y="1952"/>
                  <a:pt x="1529" y="1952"/>
                </a:cubicBezTo>
                <a:cubicBezTo>
                  <a:pt x="1529" y="1952"/>
                  <a:pt x="1529" y="1952"/>
                  <a:pt x="1529" y="1952"/>
                </a:cubicBezTo>
                <a:cubicBezTo>
                  <a:pt x="1524" y="1944"/>
                  <a:pt x="1520" y="1936"/>
                  <a:pt x="1515" y="1928"/>
                </a:cubicBezTo>
                <a:cubicBezTo>
                  <a:pt x="1513" y="1925"/>
                  <a:pt x="1513" y="1925"/>
                  <a:pt x="1513" y="1925"/>
                </a:cubicBezTo>
                <a:cubicBezTo>
                  <a:pt x="1512" y="1923"/>
                  <a:pt x="1512" y="1921"/>
                  <a:pt x="1512" y="1919"/>
                </a:cubicBezTo>
                <a:cubicBezTo>
                  <a:pt x="1512" y="1917"/>
                  <a:pt x="1513" y="1915"/>
                  <a:pt x="1515" y="1914"/>
                </a:cubicBezTo>
                <a:cubicBezTo>
                  <a:pt x="1517" y="1913"/>
                  <a:pt x="1519" y="1912"/>
                  <a:pt x="1522" y="1911"/>
                </a:cubicBezTo>
                <a:cubicBezTo>
                  <a:pt x="1524" y="1910"/>
                  <a:pt x="1528" y="1910"/>
                  <a:pt x="1531" y="1910"/>
                </a:cubicBezTo>
                <a:cubicBezTo>
                  <a:pt x="1532" y="1910"/>
                  <a:pt x="1532" y="1910"/>
                  <a:pt x="1532" y="1910"/>
                </a:cubicBezTo>
                <a:cubicBezTo>
                  <a:pt x="1540" y="1909"/>
                  <a:pt x="1548" y="1910"/>
                  <a:pt x="1553" y="1910"/>
                </a:cubicBezTo>
                <a:cubicBezTo>
                  <a:pt x="1573" y="1910"/>
                  <a:pt x="1604" y="1906"/>
                  <a:pt x="1617" y="1924"/>
                </a:cubicBezTo>
                <a:close/>
                <a:moveTo>
                  <a:pt x="366" y="1441"/>
                </a:moveTo>
                <a:cubicBezTo>
                  <a:pt x="372" y="1443"/>
                  <a:pt x="377" y="1446"/>
                  <a:pt x="382" y="1448"/>
                </a:cubicBezTo>
                <a:cubicBezTo>
                  <a:pt x="392" y="1453"/>
                  <a:pt x="403" y="1458"/>
                  <a:pt x="413" y="1462"/>
                </a:cubicBezTo>
                <a:cubicBezTo>
                  <a:pt x="418" y="1464"/>
                  <a:pt x="422" y="1466"/>
                  <a:pt x="426" y="1468"/>
                </a:cubicBezTo>
                <a:cubicBezTo>
                  <a:pt x="430" y="1469"/>
                  <a:pt x="433" y="1470"/>
                  <a:pt x="437" y="1472"/>
                </a:cubicBezTo>
                <a:cubicBezTo>
                  <a:pt x="458" y="1479"/>
                  <a:pt x="479" y="1486"/>
                  <a:pt x="502" y="1492"/>
                </a:cubicBezTo>
                <a:cubicBezTo>
                  <a:pt x="527" y="1499"/>
                  <a:pt x="552" y="1505"/>
                  <a:pt x="578" y="1510"/>
                </a:cubicBezTo>
                <a:cubicBezTo>
                  <a:pt x="683" y="1532"/>
                  <a:pt x="786" y="1541"/>
                  <a:pt x="819" y="1542"/>
                </a:cubicBezTo>
                <a:cubicBezTo>
                  <a:pt x="819" y="1610"/>
                  <a:pt x="819" y="1610"/>
                  <a:pt x="819" y="1610"/>
                </a:cubicBezTo>
                <a:cubicBezTo>
                  <a:pt x="857" y="1570"/>
                  <a:pt x="857" y="1570"/>
                  <a:pt x="857" y="1570"/>
                </a:cubicBezTo>
                <a:cubicBezTo>
                  <a:pt x="906" y="1518"/>
                  <a:pt x="906" y="1518"/>
                  <a:pt x="906" y="1518"/>
                </a:cubicBezTo>
                <a:cubicBezTo>
                  <a:pt x="1019" y="1399"/>
                  <a:pt x="1019" y="1399"/>
                  <a:pt x="1019" y="1399"/>
                </a:cubicBezTo>
                <a:cubicBezTo>
                  <a:pt x="933" y="1308"/>
                  <a:pt x="933" y="1308"/>
                  <a:pt x="933" y="1308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271"/>
                  <a:pt x="819" y="1271"/>
                  <a:pt x="819" y="1271"/>
                </a:cubicBezTo>
                <a:cubicBezTo>
                  <a:pt x="740" y="1279"/>
                  <a:pt x="653" y="1266"/>
                  <a:pt x="578" y="1249"/>
                </a:cubicBezTo>
                <a:cubicBezTo>
                  <a:pt x="550" y="1242"/>
                  <a:pt x="525" y="1235"/>
                  <a:pt x="502" y="1229"/>
                </a:cubicBezTo>
                <a:cubicBezTo>
                  <a:pt x="471" y="1219"/>
                  <a:pt x="445" y="1211"/>
                  <a:pt x="426" y="1204"/>
                </a:cubicBezTo>
                <a:cubicBezTo>
                  <a:pt x="422" y="1202"/>
                  <a:pt x="418" y="1201"/>
                  <a:pt x="415" y="1199"/>
                </a:cubicBezTo>
                <a:cubicBezTo>
                  <a:pt x="414" y="1199"/>
                  <a:pt x="414" y="1199"/>
                  <a:pt x="413" y="1199"/>
                </a:cubicBezTo>
                <a:cubicBezTo>
                  <a:pt x="413" y="1199"/>
                  <a:pt x="413" y="1199"/>
                  <a:pt x="413" y="1199"/>
                </a:cubicBezTo>
                <a:cubicBezTo>
                  <a:pt x="354" y="1175"/>
                  <a:pt x="300" y="1147"/>
                  <a:pt x="253" y="1115"/>
                </a:cubicBezTo>
                <a:cubicBezTo>
                  <a:pt x="189" y="1073"/>
                  <a:pt x="142" y="1028"/>
                  <a:pt x="110" y="981"/>
                </a:cubicBezTo>
                <a:cubicBezTo>
                  <a:pt x="94" y="963"/>
                  <a:pt x="80" y="944"/>
                  <a:pt x="68" y="925"/>
                </a:cubicBezTo>
                <a:cubicBezTo>
                  <a:pt x="33" y="870"/>
                  <a:pt x="13" y="811"/>
                  <a:pt x="11" y="751"/>
                </a:cubicBezTo>
                <a:cubicBezTo>
                  <a:pt x="7" y="768"/>
                  <a:pt x="4" y="785"/>
                  <a:pt x="3" y="802"/>
                </a:cubicBezTo>
                <a:cubicBezTo>
                  <a:pt x="0" y="834"/>
                  <a:pt x="4" y="864"/>
                  <a:pt x="7" y="893"/>
                </a:cubicBezTo>
                <a:cubicBezTo>
                  <a:pt x="8" y="898"/>
                  <a:pt x="9" y="904"/>
                  <a:pt x="9" y="909"/>
                </a:cubicBezTo>
                <a:cubicBezTo>
                  <a:pt x="22" y="1021"/>
                  <a:pt x="22" y="1021"/>
                  <a:pt x="22" y="1021"/>
                </a:cubicBezTo>
                <a:cubicBezTo>
                  <a:pt x="23" y="1025"/>
                  <a:pt x="23" y="1029"/>
                  <a:pt x="24" y="1033"/>
                </a:cubicBezTo>
                <a:cubicBezTo>
                  <a:pt x="25" y="1048"/>
                  <a:pt x="27" y="1064"/>
                  <a:pt x="30" y="1080"/>
                </a:cubicBezTo>
                <a:cubicBezTo>
                  <a:pt x="34" y="1101"/>
                  <a:pt x="40" y="1121"/>
                  <a:pt x="47" y="1140"/>
                </a:cubicBezTo>
                <a:cubicBezTo>
                  <a:pt x="61" y="1175"/>
                  <a:pt x="80" y="1208"/>
                  <a:pt x="103" y="1239"/>
                </a:cubicBezTo>
                <a:cubicBezTo>
                  <a:pt x="146" y="1295"/>
                  <a:pt x="202" y="1344"/>
                  <a:pt x="275" y="1390"/>
                </a:cubicBezTo>
                <a:cubicBezTo>
                  <a:pt x="304" y="1409"/>
                  <a:pt x="335" y="1426"/>
                  <a:pt x="366" y="1441"/>
                </a:cubicBezTo>
                <a:close/>
                <a:moveTo>
                  <a:pt x="64" y="773"/>
                </a:moveTo>
                <a:cubicBezTo>
                  <a:pt x="67" y="798"/>
                  <a:pt x="74" y="823"/>
                  <a:pt x="84" y="848"/>
                </a:cubicBezTo>
                <a:cubicBezTo>
                  <a:pt x="107" y="785"/>
                  <a:pt x="165" y="713"/>
                  <a:pt x="209" y="677"/>
                </a:cubicBezTo>
                <a:cubicBezTo>
                  <a:pt x="272" y="628"/>
                  <a:pt x="353" y="583"/>
                  <a:pt x="451" y="545"/>
                </a:cubicBezTo>
                <a:cubicBezTo>
                  <a:pt x="515" y="521"/>
                  <a:pt x="582" y="501"/>
                  <a:pt x="652" y="486"/>
                </a:cubicBezTo>
                <a:cubicBezTo>
                  <a:pt x="652" y="314"/>
                  <a:pt x="652" y="314"/>
                  <a:pt x="652" y="314"/>
                </a:cubicBezTo>
                <a:cubicBezTo>
                  <a:pt x="640" y="317"/>
                  <a:pt x="627" y="320"/>
                  <a:pt x="615" y="323"/>
                </a:cubicBezTo>
                <a:cubicBezTo>
                  <a:pt x="544" y="340"/>
                  <a:pt x="476" y="361"/>
                  <a:pt x="413" y="386"/>
                </a:cubicBezTo>
                <a:cubicBezTo>
                  <a:pt x="345" y="413"/>
                  <a:pt x="288" y="442"/>
                  <a:pt x="238" y="474"/>
                </a:cubicBezTo>
                <a:cubicBezTo>
                  <a:pt x="204" y="496"/>
                  <a:pt x="178" y="516"/>
                  <a:pt x="153" y="537"/>
                </a:cubicBezTo>
                <a:cubicBezTo>
                  <a:pt x="142" y="547"/>
                  <a:pt x="131" y="556"/>
                  <a:pt x="122" y="566"/>
                </a:cubicBezTo>
                <a:cubicBezTo>
                  <a:pt x="81" y="622"/>
                  <a:pt x="60" y="684"/>
                  <a:pt x="62" y="747"/>
                </a:cubicBezTo>
                <a:cubicBezTo>
                  <a:pt x="62" y="756"/>
                  <a:pt x="63" y="764"/>
                  <a:pt x="64" y="773"/>
                </a:cubicBezTo>
                <a:close/>
                <a:moveTo>
                  <a:pt x="1928" y="693"/>
                </a:moveTo>
                <a:cubicBezTo>
                  <a:pt x="1966" y="727"/>
                  <a:pt x="2007" y="795"/>
                  <a:pt x="2021" y="856"/>
                </a:cubicBezTo>
                <a:cubicBezTo>
                  <a:pt x="2034" y="828"/>
                  <a:pt x="2042" y="798"/>
                  <a:pt x="2045" y="768"/>
                </a:cubicBezTo>
                <a:cubicBezTo>
                  <a:pt x="2046" y="761"/>
                  <a:pt x="2047" y="754"/>
                  <a:pt x="2047" y="747"/>
                </a:cubicBezTo>
                <a:cubicBezTo>
                  <a:pt x="2049" y="670"/>
                  <a:pt x="2018" y="595"/>
                  <a:pt x="1958" y="530"/>
                </a:cubicBezTo>
                <a:cubicBezTo>
                  <a:pt x="1924" y="501"/>
                  <a:pt x="1884" y="473"/>
                  <a:pt x="1839" y="447"/>
                </a:cubicBezTo>
                <a:cubicBezTo>
                  <a:pt x="1782" y="415"/>
                  <a:pt x="1718" y="387"/>
                  <a:pt x="1639" y="359"/>
                </a:cubicBezTo>
                <a:cubicBezTo>
                  <a:pt x="1584" y="340"/>
                  <a:pt x="1524" y="324"/>
                  <a:pt x="1457" y="310"/>
                </a:cubicBezTo>
                <a:cubicBezTo>
                  <a:pt x="1457" y="482"/>
                  <a:pt x="1457" y="482"/>
                  <a:pt x="1457" y="482"/>
                </a:cubicBezTo>
                <a:cubicBezTo>
                  <a:pt x="1542" y="500"/>
                  <a:pt x="1625" y="525"/>
                  <a:pt x="1700" y="556"/>
                </a:cubicBezTo>
                <a:cubicBezTo>
                  <a:pt x="1795" y="595"/>
                  <a:pt x="1871" y="642"/>
                  <a:pt x="1928" y="693"/>
                </a:cubicBezTo>
                <a:close/>
                <a:moveTo>
                  <a:pt x="1054" y="814"/>
                </a:moveTo>
                <a:cubicBezTo>
                  <a:pt x="1186" y="814"/>
                  <a:pt x="1408" y="789"/>
                  <a:pt x="1408" y="696"/>
                </a:cubicBezTo>
                <a:cubicBezTo>
                  <a:pt x="1408" y="118"/>
                  <a:pt x="1408" y="118"/>
                  <a:pt x="1408" y="118"/>
                </a:cubicBezTo>
                <a:cubicBezTo>
                  <a:pt x="1408" y="25"/>
                  <a:pt x="1186" y="0"/>
                  <a:pt x="1054" y="0"/>
                </a:cubicBezTo>
                <a:cubicBezTo>
                  <a:pt x="923" y="0"/>
                  <a:pt x="701" y="25"/>
                  <a:pt x="701" y="118"/>
                </a:cubicBezTo>
                <a:cubicBezTo>
                  <a:pt x="701" y="696"/>
                  <a:pt x="701" y="696"/>
                  <a:pt x="701" y="696"/>
                </a:cubicBezTo>
                <a:cubicBezTo>
                  <a:pt x="701" y="789"/>
                  <a:pt x="923" y="814"/>
                  <a:pt x="1054" y="814"/>
                </a:cubicBezTo>
                <a:close/>
                <a:moveTo>
                  <a:pt x="1054" y="35"/>
                </a:moveTo>
                <a:cubicBezTo>
                  <a:pt x="1219" y="35"/>
                  <a:pt x="1352" y="71"/>
                  <a:pt x="1352" y="116"/>
                </a:cubicBezTo>
                <a:cubicBezTo>
                  <a:pt x="1352" y="161"/>
                  <a:pt x="1219" y="197"/>
                  <a:pt x="1054" y="197"/>
                </a:cubicBezTo>
                <a:cubicBezTo>
                  <a:pt x="890" y="197"/>
                  <a:pt x="757" y="161"/>
                  <a:pt x="757" y="116"/>
                </a:cubicBezTo>
                <a:cubicBezTo>
                  <a:pt x="757" y="71"/>
                  <a:pt x="890" y="35"/>
                  <a:pt x="1054" y="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="t" anchorCtr="0" bIns="41972" compatLnSpc="1" lIns="83943" numCol="1" rIns="83943" tIns="41972" vert="horz" wrap="square">
            <a:prstTxWarp prst="textNoShape">
              <a:avLst/>
            </a:prstTxWarp>
          </a:bodyPr>
          <a:lstStyle/>
          <a:p>
            <a:endParaRPr lang="en-US" sz="1400">
              <a:latin charset="0" panose="020b0502040204020203" pitchFamily="34" typeface="Segoe UI"/>
            </a:endParaRPr>
          </a:p>
        </p:txBody>
      </p:sp>
      <p:sp>
        <p:nvSpPr>
          <p:cNvPr id="16" name="心形 15"/>
          <p:cNvSpPr/>
          <p:nvPr/>
        </p:nvSpPr>
        <p:spPr>
          <a:xfrm>
            <a:off x="6951274" y="4728595"/>
            <a:ext cx="777623" cy="777623"/>
          </a:xfrm>
          <a:prstGeom prst="hear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descr="\\MAGNUM\Projects\Microsoft\Cloud Power FY12\Design\Icons\PNGs\Cloud_on_your_terms.png" id="81" name="Picture 2"/>
          <p:cNvPicPr>
            <a:picLocks noChangeArrowheads="1" noChangeAspect="1"/>
          </p:cNvPicPr>
          <p:nvPr/>
        </p:nvPicPr>
        <p:blipFill>
          <a:blip r:embed="rId2">
            <a:lum bright="100000"/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 bwMode="auto">
          <a:xfrm>
            <a:off x="9090803" y="4716097"/>
            <a:ext cx="1446764" cy="844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val="3162362032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618186" y="1365161"/>
            <a:ext cx="6980349" cy="39795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案例</a:t>
            </a:r>
          </a:p>
        </p:txBody>
      </p:sp>
      <p:sp>
        <p:nvSpPr>
          <p:cNvPr id="6" name="矩形 5"/>
          <p:cNvSpPr/>
          <p:nvPr/>
        </p:nvSpPr>
        <p:spPr>
          <a:xfrm>
            <a:off x="1777285" y="218941"/>
            <a:ext cx="3959517" cy="43788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《玩转众筹》是怎么玩出来的？</a:t>
            </a:r>
          </a:p>
        </p:txBody>
      </p:sp>
      <p:sp>
        <p:nvSpPr>
          <p:cNvPr id="36" name="任意多边形 35"/>
          <p:cNvSpPr/>
          <p:nvPr/>
        </p:nvSpPr>
        <p:spPr>
          <a:xfrm>
            <a:off x="6096000" y="1378039"/>
            <a:ext cx="5472113" cy="3958521"/>
          </a:xfrm>
          <a:custGeom>
            <a:gdLst>
              <a:gd fmla="*/ 989630 w 5472113" name="connsiteX0"/>
              <a:gd fmla="*/ 0 h 3958521" name="connsiteY0"/>
              <a:gd fmla="*/ 5472113 w 5472113" name="connsiteX1"/>
              <a:gd fmla="*/ 0 h 3958521" name="connsiteY1"/>
              <a:gd fmla="*/ 5472113 w 5472113" name="connsiteX2"/>
              <a:gd fmla="*/ 3958521 h 3958521" name="connsiteY2"/>
              <a:gd fmla="*/ 0 w 5472113" name="connsiteX3"/>
              <a:gd fmla="*/ 3958521 h 395852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958521" w="5472113">
                <a:moveTo>
                  <a:pt x="989630" y="0"/>
                </a:moveTo>
                <a:lnTo>
                  <a:pt x="5472113" y="0"/>
                </a:lnTo>
                <a:lnTo>
                  <a:pt x="5472113" y="3958521"/>
                </a:lnTo>
                <a:lnTo>
                  <a:pt x="0" y="3958521"/>
                </a:lnTo>
                <a:close/>
              </a:path>
            </a:pathLst>
          </a:custGeom>
          <a:solidFill>
            <a:srgbClr val="3BC5E9"/>
          </a:solidFill>
          <a:ln w="28575"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4" name="矩形 43"/>
          <p:cNvSpPr/>
          <p:nvPr/>
        </p:nvSpPr>
        <p:spPr>
          <a:xfrm>
            <a:off x="6984641" y="1444685"/>
            <a:ext cx="265718" cy="265718"/>
          </a:xfrm>
          <a:prstGeom prst="rect">
            <a:avLst/>
          </a:prstGeom>
          <a:solidFill>
            <a:srgbClr val="FDFE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8" name="文本框 47"/>
          <p:cNvSpPr txBox="1"/>
          <p:nvPr/>
        </p:nvSpPr>
        <p:spPr>
          <a:xfrm>
            <a:off x="7065439" y="1377489"/>
            <a:ext cx="4502675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本书《玩转众筹》的众筹：</a:t>
            </a:r>
          </a:p>
        </p:txBody>
      </p:sp>
      <p:sp>
        <p:nvSpPr>
          <p:cNvPr id="28" name="矩形 27"/>
          <p:cNvSpPr/>
          <p:nvPr/>
        </p:nvSpPr>
        <p:spPr>
          <a:xfrm>
            <a:off x="7059170" y="1970884"/>
            <a:ext cx="4083049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“因筹而生”：筹人、筹智、筹资</a:t>
            </a:r>
          </a:p>
        </p:txBody>
      </p:sp>
      <p:sp>
        <p:nvSpPr>
          <p:cNvPr id="29" name="矩形 28"/>
          <p:cNvSpPr/>
          <p:nvPr/>
        </p:nvSpPr>
        <p:spPr>
          <a:xfrm>
            <a:off x="7679335" y="2704530"/>
            <a:ext cx="2859405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十几位      核心编委</a:t>
            </a:r>
          </a:p>
        </p:txBody>
      </p:sp>
      <p:pic>
        <p:nvPicPr>
          <p:cNvPr descr="C:\Users\Justin\Desktop\_Work_in_Progress\_MS\1407\guy.png" id="56" name="Picture 10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 bwMode="auto">
          <a:xfrm>
            <a:off x="7010399" y="2534690"/>
            <a:ext cx="536621" cy="631505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矩形 57"/>
          <p:cNvSpPr/>
          <p:nvPr/>
        </p:nvSpPr>
        <p:spPr>
          <a:xfrm>
            <a:off x="7679335" y="3357299"/>
            <a:ext cx="2859405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近百位      读者编委</a:t>
            </a:r>
          </a:p>
        </p:txBody>
      </p:sp>
      <p:cxnSp>
        <p:nvCxnSpPr>
          <p:cNvPr id="31" name="直接连接符 30"/>
          <p:cNvCxnSpPr/>
          <p:nvPr/>
        </p:nvCxnSpPr>
        <p:spPr>
          <a:xfrm>
            <a:off x="7010399" y="3166195"/>
            <a:ext cx="33957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7010399" y="3842819"/>
            <a:ext cx="33957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同心圆 31"/>
          <p:cNvSpPr/>
          <p:nvPr/>
        </p:nvSpPr>
        <p:spPr>
          <a:xfrm>
            <a:off x="6978476" y="3919766"/>
            <a:ext cx="595281" cy="595281"/>
          </a:xfrm>
          <a:prstGeom prst="donut">
            <a:avLst>
              <a:gd fmla="val 10026" name="adj"/>
            </a:avLst>
          </a:prstGeom>
          <a:solidFill>
            <a:srgbClr val="FDFE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cxnSp>
        <p:nvCxnSpPr>
          <p:cNvPr id="60" name="直接连接符 59"/>
          <p:cNvCxnSpPr/>
          <p:nvPr/>
        </p:nvCxnSpPr>
        <p:spPr>
          <a:xfrm>
            <a:off x="7010399" y="4545131"/>
            <a:ext cx="33957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矩形 60"/>
          <p:cNvSpPr/>
          <p:nvPr/>
        </p:nvSpPr>
        <p:spPr>
          <a:xfrm>
            <a:off x="7679335" y="4076578"/>
            <a:ext cx="2892742" cy="457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两周完成   全书编辑</a:t>
            </a:r>
          </a:p>
        </p:txBody>
      </p:sp>
      <p:grpSp>
        <p:nvGrpSpPr>
          <p:cNvPr id="62" name="组合 61"/>
          <p:cNvGrpSpPr/>
          <p:nvPr/>
        </p:nvGrpSpPr>
        <p:grpSpPr>
          <a:xfrm>
            <a:off x="7059171" y="4092208"/>
            <a:ext cx="467932" cy="283335"/>
            <a:chOff x="7046292" y="4092208"/>
            <a:chExt cx="467932" cy="283335"/>
          </a:xfrm>
        </p:grpSpPr>
        <p:cxnSp>
          <p:nvCxnSpPr>
            <p:cNvPr id="34" name="直接连接符 33"/>
            <p:cNvCxnSpPr/>
            <p:nvPr/>
          </p:nvCxnSpPr>
          <p:spPr>
            <a:xfrm>
              <a:off x="7046292" y="4169481"/>
              <a:ext cx="147371" cy="206062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V="1">
              <a:off x="7155026" y="4092208"/>
              <a:ext cx="359198" cy="283335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矩形 62"/>
          <p:cNvSpPr/>
          <p:nvPr/>
        </p:nvSpPr>
        <p:spPr>
          <a:xfrm>
            <a:off x="7309484" y="4700250"/>
            <a:ext cx="2359342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超募比例高达 1082%</a:t>
            </a:r>
          </a:p>
        </p:txBody>
      </p:sp>
      <p:sp>
        <p:nvSpPr>
          <p:cNvPr id="64" name="矩形 63"/>
          <p:cNvSpPr/>
          <p:nvPr/>
        </p:nvSpPr>
        <p:spPr>
          <a:xfrm>
            <a:off x="636767" y="5795493"/>
            <a:ext cx="10931346" cy="592428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这本书的产生过程，本身就是一个典型的众筹案例，众筹的是人脉，众筹的是智慧，众筹的是热情！</a:t>
            </a:r>
          </a:p>
        </p:txBody>
      </p:sp>
      <p:pic>
        <p:nvPicPr>
          <p:cNvPr id="24" name="Picture 7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898964" y="3147554"/>
            <a:ext cx="754304" cy="754197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rcRect b="5815" l="4920" r="6615" t="3432"/>
          <a:stretch>
            <a:fillRect/>
          </a:stretch>
        </p:blipFill>
        <p:spPr>
          <a:xfrm>
            <a:off x="1078681" y="1738646"/>
            <a:ext cx="2205432" cy="301662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2359001" y="1995083"/>
            <a:ext cx="5059680" cy="1066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1"/>
            <a:r>
              <a:rPr altLang="zh-CN" b="1" lang="en-US" sz="32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《玩转众筹》</a:t>
            </a:r>
          </a:p>
          <a:p>
            <a:pPr algn="ctr" latinLnBrk="1"/>
            <a:r>
              <a:rPr altLang="zh-CN" b="1" lang="en-US" sz="32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全球首部全程众筹实战指南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7889" y="4139149"/>
            <a:ext cx="1485900" cy="485775"/>
          </a:xfrm>
          <a:prstGeom prst="rect">
            <a:avLst/>
          </a:prstGeom>
        </p:spPr>
      </p:pic>
    </p:spTree>
    <p:extLst>
      <p:ext uri="{BB962C8B-B14F-4D97-AF65-F5344CB8AC3E}">
        <p14:creationId val="509746780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623888" y="221645"/>
            <a:ext cx="474660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88590" y="126552"/>
            <a:ext cx="760854" cy="736368"/>
            <a:chOff x="788590" y="1127148"/>
            <a:chExt cx="888358" cy="859769"/>
          </a:xfrm>
        </p:grpSpPr>
        <p:sp>
          <p:nvSpPr>
            <p:cNvPr id="5" name="椭圆 4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Q3</a:t>
              </a: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573930" y="259509"/>
            <a:ext cx="34997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哪种众筹模式适合你？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1083730" y="2834817"/>
            <a:ext cx="1800857" cy="1424066"/>
            <a:chOff x="1549444" y="1259174"/>
            <a:chExt cx="1800857" cy="1424066"/>
          </a:xfrm>
        </p:grpSpPr>
        <p:sp>
          <p:nvSpPr>
            <p:cNvPr id="64" name="任意多边形 63"/>
            <p:cNvSpPr/>
            <p:nvPr/>
          </p:nvSpPr>
          <p:spPr>
            <a:xfrm>
              <a:off x="1549444" y="1259174"/>
              <a:ext cx="1800857" cy="1424066"/>
            </a:xfrm>
            <a:custGeom>
              <a:gdLst>
                <a:gd fmla="*/ 712033 w 1800857" name="connsiteX0"/>
                <a:gd fmla="*/ 0 h 1424066" name="connsiteY0"/>
                <a:gd fmla="*/ 1215517 w 1800857" name="connsiteX1"/>
                <a:gd fmla="*/ 208550 h 1424066" name="connsiteY1"/>
                <a:gd fmla="*/ 1297610 w 1800857" name="connsiteX2"/>
                <a:gd fmla="*/ 308048 h 1424066" name="connsiteY2"/>
                <a:gd fmla="*/ 1346639 w 1800857" name="connsiteX3"/>
                <a:gd fmla="*/ 235329 h 1424066" name="connsiteY3"/>
                <a:gd fmla="*/ 1534782 w 1800857" name="connsiteX4"/>
                <a:gd fmla="*/ 157397 h 1424066" name="connsiteY4"/>
                <a:gd fmla="*/ 1800857 w 1800857" name="connsiteX5"/>
                <a:gd fmla="*/ 423472 h 1424066" name="connsiteY5"/>
                <a:gd fmla="*/ 1534782 w 1800857" name="connsiteX6"/>
                <a:gd fmla="*/ 689547 h 1424066" name="connsiteY6"/>
                <a:gd fmla="*/ 1431214 w 1800857" name="connsiteX7"/>
                <a:gd fmla="*/ 668638 h 1424066" name="connsiteY7"/>
                <a:gd fmla="*/ 1419025 w 1800857" name="connsiteX8"/>
                <a:gd fmla="*/ 662021 h 1424066" name="connsiteY8"/>
                <a:gd fmla="*/ 1424066 w 1800857" name="connsiteX9"/>
                <a:gd fmla="*/ 712033 h 1424066" name="connsiteY9"/>
                <a:gd fmla="*/ 712033 w 1800857" name="connsiteX10"/>
                <a:gd fmla="*/ 1424066 h 1424066" name="connsiteY10"/>
                <a:gd fmla="*/ 0 w 1800857" name="connsiteX11"/>
                <a:gd fmla="*/ 712033 h 1424066" name="connsiteY11"/>
                <a:gd fmla="*/ 712033 w 1800857" name="connsiteX12"/>
                <a:gd fmla="*/ 0 h 1424066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424066" w="1800857">
                  <a:moveTo>
                    <a:pt x="712033" y="0"/>
                  </a:moveTo>
                  <a:cubicBezTo>
                    <a:pt x="908656" y="0"/>
                    <a:pt x="1086664" y="79697"/>
                    <a:pt x="1215517" y="208550"/>
                  </a:cubicBezTo>
                  <a:lnTo>
                    <a:pt x="1297610" y="308048"/>
                  </a:lnTo>
                  <a:lnTo>
                    <a:pt x="1346639" y="235329"/>
                  </a:lnTo>
                  <a:cubicBezTo>
                    <a:pt x="1394789" y="187179"/>
                    <a:pt x="1461308" y="157397"/>
                    <a:pt x="1534782" y="157397"/>
                  </a:cubicBezTo>
                  <a:cubicBezTo>
                    <a:pt x="1681731" y="157397"/>
                    <a:pt x="1800857" y="276523"/>
                    <a:pt x="1800857" y="423472"/>
                  </a:cubicBezTo>
                  <a:cubicBezTo>
                    <a:pt x="1800857" y="570421"/>
                    <a:pt x="1681731" y="689547"/>
                    <a:pt x="1534782" y="689547"/>
                  </a:cubicBezTo>
                  <a:cubicBezTo>
                    <a:pt x="1498045" y="689547"/>
                    <a:pt x="1463047" y="682102"/>
                    <a:pt x="1431214" y="668638"/>
                  </a:cubicBezTo>
                  <a:lnTo>
                    <a:pt x="1419025" y="662021"/>
                  </a:lnTo>
                  <a:lnTo>
                    <a:pt x="1424066" y="712033"/>
                  </a:lnTo>
                  <a:cubicBezTo>
                    <a:pt x="1424066" y="1105278"/>
                    <a:pt x="1105278" y="1424066"/>
                    <a:pt x="712033" y="1424066"/>
                  </a:cubicBezTo>
                  <a:cubicBezTo>
                    <a:pt x="318788" y="1424066"/>
                    <a:pt x="0" y="1105278"/>
                    <a:pt x="0" y="712033"/>
                  </a:cubicBezTo>
                  <a:cubicBezTo>
                    <a:pt x="0" y="318788"/>
                    <a:pt x="318788" y="0"/>
                    <a:pt x="712033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1708879" y="1416571"/>
              <a:ext cx="1109272" cy="1109272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descr="\\MAGNUM\Projects\Microsoft\Cloud Power FY12\Design\ICONS_PNG\Secure_Elastic.png" id="63" name="Picture 2"/>
            <p:cNvPicPr>
              <a:picLocks noChangeArrowheads="1" noChangeAspect="1"/>
            </p:cNvPicPr>
            <p:nvPr/>
          </p:nvPicPr>
          <p:blipFill>
            <a:blip r:embed="rId2">
              <a:lum bright="100000"/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1845651" y="1555489"/>
              <a:ext cx="831651" cy="831436"/>
            </a:xfrm>
            <a:prstGeom prst="rect">
              <a:avLst/>
            </a:prstGeom>
            <a:noFill/>
          </p:spPr>
        </p:pic>
        <p:sp>
          <p:nvSpPr>
            <p:cNvPr id="28" name="椭圆 27"/>
            <p:cNvSpPr/>
            <p:nvPr/>
          </p:nvSpPr>
          <p:spPr>
            <a:xfrm>
              <a:off x="2893101" y="1506511"/>
              <a:ext cx="382249" cy="382249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400"/>
                <a:t>1</a:t>
              </a: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3150392" y="2834817"/>
            <a:ext cx="1800857" cy="1424066"/>
            <a:chOff x="1549444" y="1259174"/>
            <a:chExt cx="1800857" cy="1424066"/>
          </a:xfrm>
        </p:grpSpPr>
        <p:sp>
          <p:nvSpPr>
            <p:cNvPr id="66" name="任意多边形 65"/>
            <p:cNvSpPr/>
            <p:nvPr/>
          </p:nvSpPr>
          <p:spPr>
            <a:xfrm>
              <a:off x="1549444" y="1259174"/>
              <a:ext cx="1800857" cy="1424066"/>
            </a:xfrm>
            <a:custGeom>
              <a:gdLst>
                <a:gd fmla="*/ 712033 w 1800857" name="connsiteX0"/>
                <a:gd fmla="*/ 0 h 1424066" name="connsiteY0"/>
                <a:gd fmla="*/ 1215517 w 1800857" name="connsiteX1"/>
                <a:gd fmla="*/ 208550 h 1424066" name="connsiteY1"/>
                <a:gd fmla="*/ 1297610 w 1800857" name="connsiteX2"/>
                <a:gd fmla="*/ 308048 h 1424066" name="connsiteY2"/>
                <a:gd fmla="*/ 1346639 w 1800857" name="connsiteX3"/>
                <a:gd fmla="*/ 235329 h 1424066" name="connsiteY3"/>
                <a:gd fmla="*/ 1534782 w 1800857" name="connsiteX4"/>
                <a:gd fmla="*/ 157397 h 1424066" name="connsiteY4"/>
                <a:gd fmla="*/ 1800857 w 1800857" name="connsiteX5"/>
                <a:gd fmla="*/ 423472 h 1424066" name="connsiteY5"/>
                <a:gd fmla="*/ 1534782 w 1800857" name="connsiteX6"/>
                <a:gd fmla="*/ 689547 h 1424066" name="connsiteY6"/>
                <a:gd fmla="*/ 1431214 w 1800857" name="connsiteX7"/>
                <a:gd fmla="*/ 668638 h 1424066" name="connsiteY7"/>
                <a:gd fmla="*/ 1419025 w 1800857" name="connsiteX8"/>
                <a:gd fmla="*/ 662021 h 1424066" name="connsiteY8"/>
                <a:gd fmla="*/ 1424066 w 1800857" name="connsiteX9"/>
                <a:gd fmla="*/ 712033 h 1424066" name="connsiteY9"/>
                <a:gd fmla="*/ 712033 w 1800857" name="connsiteX10"/>
                <a:gd fmla="*/ 1424066 h 1424066" name="connsiteY10"/>
                <a:gd fmla="*/ 0 w 1800857" name="connsiteX11"/>
                <a:gd fmla="*/ 712033 h 1424066" name="connsiteY11"/>
                <a:gd fmla="*/ 712033 w 1800857" name="connsiteX12"/>
                <a:gd fmla="*/ 0 h 1424066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1424066" w="1800857">
                  <a:moveTo>
                    <a:pt x="712033" y="0"/>
                  </a:moveTo>
                  <a:cubicBezTo>
                    <a:pt x="908656" y="0"/>
                    <a:pt x="1086664" y="79697"/>
                    <a:pt x="1215517" y="208550"/>
                  </a:cubicBezTo>
                  <a:lnTo>
                    <a:pt x="1297610" y="308048"/>
                  </a:lnTo>
                  <a:lnTo>
                    <a:pt x="1346639" y="235329"/>
                  </a:lnTo>
                  <a:cubicBezTo>
                    <a:pt x="1394789" y="187179"/>
                    <a:pt x="1461308" y="157397"/>
                    <a:pt x="1534782" y="157397"/>
                  </a:cubicBezTo>
                  <a:cubicBezTo>
                    <a:pt x="1681731" y="157397"/>
                    <a:pt x="1800857" y="276523"/>
                    <a:pt x="1800857" y="423472"/>
                  </a:cubicBezTo>
                  <a:cubicBezTo>
                    <a:pt x="1800857" y="570421"/>
                    <a:pt x="1681731" y="689547"/>
                    <a:pt x="1534782" y="689547"/>
                  </a:cubicBezTo>
                  <a:cubicBezTo>
                    <a:pt x="1498045" y="689547"/>
                    <a:pt x="1463047" y="682102"/>
                    <a:pt x="1431214" y="668638"/>
                  </a:cubicBezTo>
                  <a:lnTo>
                    <a:pt x="1419025" y="662021"/>
                  </a:lnTo>
                  <a:lnTo>
                    <a:pt x="1424066" y="712033"/>
                  </a:lnTo>
                  <a:cubicBezTo>
                    <a:pt x="1424066" y="1105278"/>
                    <a:pt x="1105278" y="1424066"/>
                    <a:pt x="712033" y="1424066"/>
                  </a:cubicBezTo>
                  <a:cubicBezTo>
                    <a:pt x="318788" y="1424066"/>
                    <a:pt x="0" y="1105278"/>
                    <a:pt x="0" y="712033"/>
                  </a:cubicBezTo>
                  <a:cubicBezTo>
                    <a:pt x="0" y="318788"/>
                    <a:pt x="318788" y="0"/>
                    <a:pt x="712033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67" name="椭圆 66"/>
            <p:cNvSpPr/>
            <p:nvPr/>
          </p:nvSpPr>
          <p:spPr>
            <a:xfrm>
              <a:off x="1708879" y="1416571"/>
              <a:ext cx="1109272" cy="1109272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6000"/>
                <a:t>$</a:t>
              </a:r>
            </a:p>
          </p:txBody>
        </p:sp>
        <p:sp>
          <p:nvSpPr>
            <p:cNvPr id="69" name="椭圆 68"/>
            <p:cNvSpPr/>
            <p:nvPr/>
          </p:nvSpPr>
          <p:spPr>
            <a:xfrm>
              <a:off x="2893101" y="1506511"/>
              <a:ext cx="382249" cy="382249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400"/>
                <a:t>2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7283716" y="2834817"/>
            <a:ext cx="1800857" cy="1424066"/>
            <a:chOff x="8636309" y="1259174"/>
            <a:chExt cx="1800857" cy="1424066"/>
          </a:xfrm>
        </p:grpSpPr>
        <p:grpSp>
          <p:nvGrpSpPr>
            <p:cNvPr id="75" name="组合 74"/>
            <p:cNvGrpSpPr/>
            <p:nvPr/>
          </p:nvGrpSpPr>
          <p:grpSpPr>
            <a:xfrm>
              <a:off x="8636309" y="1259174"/>
              <a:ext cx="1800857" cy="1424066"/>
              <a:chOff x="1549444" y="1259174"/>
              <a:chExt cx="1800857" cy="1424066"/>
            </a:xfrm>
          </p:grpSpPr>
          <p:sp>
            <p:nvSpPr>
              <p:cNvPr id="76" name="任意多边形 75"/>
              <p:cNvSpPr/>
              <p:nvPr/>
            </p:nvSpPr>
            <p:spPr>
              <a:xfrm>
                <a:off x="1549444" y="1259174"/>
                <a:ext cx="1800857" cy="1424066"/>
              </a:xfrm>
              <a:custGeom>
                <a:gdLst>
                  <a:gd fmla="*/ 712033 w 1800857" name="connsiteX0"/>
                  <a:gd fmla="*/ 0 h 1424066" name="connsiteY0"/>
                  <a:gd fmla="*/ 1215517 w 1800857" name="connsiteX1"/>
                  <a:gd fmla="*/ 208550 h 1424066" name="connsiteY1"/>
                  <a:gd fmla="*/ 1297610 w 1800857" name="connsiteX2"/>
                  <a:gd fmla="*/ 308048 h 1424066" name="connsiteY2"/>
                  <a:gd fmla="*/ 1346639 w 1800857" name="connsiteX3"/>
                  <a:gd fmla="*/ 235329 h 1424066" name="connsiteY3"/>
                  <a:gd fmla="*/ 1534782 w 1800857" name="connsiteX4"/>
                  <a:gd fmla="*/ 157397 h 1424066" name="connsiteY4"/>
                  <a:gd fmla="*/ 1800857 w 1800857" name="connsiteX5"/>
                  <a:gd fmla="*/ 423472 h 1424066" name="connsiteY5"/>
                  <a:gd fmla="*/ 1534782 w 1800857" name="connsiteX6"/>
                  <a:gd fmla="*/ 689547 h 1424066" name="connsiteY6"/>
                  <a:gd fmla="*/ 1431214 w 1800857" name="connsiteX7"/>
                  <a:gd fmla="*/ 668638 h 1424066" name="connsiteY7"/>
                  <a:gd fmla="*/ 1419025 w 1800857" name="connsiteX8"/>
                  <a:gd fmla="*/ 662021 h 1424066" name="connsiteY8"/>
                  <a:gd fmla="*/ 1424066 w 1800857" name="connsiteX9"/>
                  <a:gd fmla="*/ 712033 h 1424066" name="connsiteY9"/>
                  <a:gd fmla="*/ 712033 w 1800857" name="connsiteX10"/>
                  <a:gd fmla="*/ 1424066 h 1424066" name="connsiteY10"/>
                  <a:gd fmla="*/ 0 w 1800857" name="connsiteX11"/>
                  <a:gd fmla="*/ 712033 h 1424066" name="connsiteY11"/>
                  <a:gd fmla="*/ 712033 w 1800857" name="connsiteX12"/>
                  <a:gd fmla="*/ 0 h 1424066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1424066" w="1800857">
                    <a:moveTo>
                      <a:pt x="712033" y="0"/>
                    </a:moveTo>
                    <a:cubicBezTo>
                      <a:pt x="908656" y="0"/>
                      <a:pt x="1086664" y="79697"/>
                      <a:pt x="1215517" y="208550"/>
                    </a:cubicBezTo>
                    <a:lnTo>
                      <a:pt x="1297610" y="308048"/>
                    </a:lnTo>
                    <a:lnTo>
                      <a:pt x="1346639" y="235329"/>
                    </a:lnTo>
                    <a:cubicBezTo>
                      <a:pt x="1394789" y="187179"/>
                      <a:pt x="1461308" y="157397"/>
                      <a:pt x="1534782" y="157397"/>
                    </a:cubicBezTo>
                    <a:cubicBezTo>
                      <a:pt x="1681731" y="157397"/>
                      <a:pt x="1800857" y="276523"/>
                      <a:pt x="1800857" y="423472"/>
                    </a:cubicBezTo>
                    <a:cubicBezTo>
                      <a:pt x="1800857" y="570421"/>
                      <a:pt x="1681731" y="689547"/>
                      <a:pt x="1534782" y="689547"/>
                    </a:cubicBezTo>
                    <a:cubicBezTo>
                      <a:pt x="1498045" y="689547"/>
                      <a:pt x="1463047" y="682102"/>
                      <a:pt x="1431214" y="668638"/>
                    </a:cubicBezTo>
                    <a:lnTo>
                      <a:pt x="1419025" y="662021"/>
                    </a:lnTo>
                    <a:lnTo>
                      <a:pt x="1424066" y="712033"/>
                    </a:lnTo>
                    <a:cubicBezTo>
                      <a:pt x="1424066" y="1105278"/>
                      <a:pt x="1105278" y="1424066"/>
                      <a:pt x="712033" y="1424066"/>
                    </a:cubicBezTo>
                    <a:cubicBezTo>
                      <a:pt x="318788" y="1424066"/>
                      <a:pt x="0" y="1105278"/>
                      <a:pt x="0" y="712033"/>
                    </a:cubicBezTo>
                    <a:cubicBezTo>
                      <a:pt x="0" y="318788"/>
                      <a:pt x="318788" y="0"/>
                      <a:pt x="712033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156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txBody>
              <a:bodyPr anchor="ctr" rtlCol="0" wrap="square">
                <a:noAutofit/>
              </a:bodyPr>
              <a:lstStyle/>
              <a:p>
                <a:pPr algn="ctr"/>
                <a:endParaRPr altLang="en-US" lang="zh-CN">
                  <a:solidFill>
                    <a:sysClr lastClr="FFFFFF" val="window"/>
                  </a:solidFill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77" name="椭圆 76"/>
              <p:cNvSpPr/>
              <p:nvPr/>
            </p:nvSpPr>
            <p:spPr>
              <a:xfrm>
                <a:off x="1708879" y="1416571"/>
                <a:ext cx="1109272" cy="1109272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/>
              </a:p>
            </p:txBody>
          </p:sp>
          <p:sp>
            <p:nvSpPr>
              <p:cNvPr id="78" name="椭圆 77"/>
              <p:cNvSpPr/>
              <p:nvPr/>
            </p:nvSpPr>
            <p:spPr>
              <a:xfrm>
                <a:off x="2893101" y="1506511"/>
                <a:ext cx="382249" cy="382249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z="2400"/>
                  <a:t>4</a:t>
                </a:r>
              </a:p>
            </p:txBody>
          </p:sp>
        </p:grpSp>
        <p:sp>
          <p:nvSpPr>
            <p:cNvPr id="79" name="Freeform 15"/>
            <p:cNvSpPr>
              <a:spLocks noEditPoints="1"/>
            </p:cNvSpPr>
            <p:nvPr/>
          </p:nvSpPr>
          <p:spPr bwMode="black">
            <a:xfrm>
              <a:off x="8938567" y="1668487"/>
              <a:ext cx="789060" cy="656616"/>
            </a:xfrm>
            <a:custGeom>
              <a:gdLst>
                <a:gd fmla="*/ 300 w 300" name="T0"/>
                <a:gd fmla="*/ 201 h 255" name="T1"/>
                <a:gd fmla="*/ 288 w 300" name="T2"/>
                <a:gd fmla="*/ 210 h 255" name="T3"/>
                <a:gd fmla="*/ 285 w 300" name="T4"/>
                <a:gd fmla="*/ 214 h 255" name="T5"/>
                <a:gd fmla="*/ 266 w 300" name="T6"/>
                <a:gd fmla="*/ 230 h 255" name="T7"/>
                <a:gd fmla="*/ 229 w 300" name="T8"/>
                <a:gd fmla="*/ 245 h 255" name="T9"/>
                <a:gd fmla="*/ 169 w 300" name="T10"/>
                <a:gd fmla="*/ 253 h 255" name="T11"/>
                <a:gd fmla="*/ 47 w 300" name="T12"/>
                <a:gd fmla="*/ 231 h 255" name="T13"/>
                <a:gd fmla="*/ 47 w 300" name="T14"/>
                <a:gd fmla="*/ 186 h 255" name="T15"/>
                <a:gd fmla="*/ 89 w 300" name="T16"/>
                <a:gd fmla="*/ 168 h 255" name="T17"/>
                <a:gd fmla="*/ 130 w 300" name="T18"/>
                <a:gd fmla="*/ 171 h 255" name="T19"/>
                <a:gd fmla="*/ 163 w 300" name="T20"/>
                <a:gd fmla="*/ 174 h 255" name="T21"/>
                <a:gd fmla="*/ 198 w 300" name="T22"/>
                <a:gd fmla="*/ 169 h 255" name="T23"/>
                <a:gd fmla="*/ 219 w 300" name="T24"/>
                <a:gd fmla="*/ 182 h 255" name="T25"/>
                <a:gd fmla="*/ 201 w 300" name="T26"/>
                <a:gd fmla="*/ 195 h 255" name="T27"/>
                <a:gd fmla="*/ 174 w 300" name="T28"/>
                <a:gd fmla="*/ 194 h 255" name="T29"/>
                <a:gd fmla="*/ 144 w 300" name="T30"/>
                <a:gd fmla="*/ 202 h 255" name="T31"/>
                <a:gd fmla="*/ 177 w 300" name="T32"/>
                <a:gd fmla="*/ 217 h 255" name="T33"/>
                <a:gd fmla="*/ 223 w 300" name="T34"/>
                <a:gd fmla="*/ 218 h 255" name="T35"/>
                <a:gd fmla="*/ 255 w 300" name="T36"/>
                <a:gd fmla="*/ 209 h 255" name="T37"/>
                <a:gd fmla="*/ 287 w 300" name="T38"/>
                <a:gd fmla="*/ 193 h 255" name="T39"/>
                <a:gd fmla="*/ 300 w 300" name="T40"/>
                <a:gd fmla="*/ 201 h 255" name="T41"/>
                <a:gd fmla="*/ 34 w 300" name="T42"/>
                <a:gd fmla="*/ 173 h 255" name="T43"/>
                <a:gd fmla="*/ 0 w 300" name="T44"/>
                <a:gd fmla="*/ 173 h 255" name="T45"/>
                <a:gd fmla="*/ 0 w 300" name="T46"/>
                <a:gd fmla="*/ 240 h 255" name="T47"/>
                <a:gd fmla="*/ 34 w 300" name="T48"/>
                <a:gd fmla="*/ 240 h 255" name="T49"/>
                <a:gd fmla="*/ 39 w 300" name="T50"/>
                <a:gd fmla="*/ 235 h 255" name="T51"/>
                <a:gd fmla="*/ 39 w 300" name="T52"/>
                <a:gd fmla="*/ 177 h 255" name="T53"/>
                <a:gd fmla="*/ 34 w 300" name="T54"/>
                <a:gd fmla="*/ 173 h 255" name="T55"/>
                <a:gd fmla="*/ 246 w 300" name="T56"/>
                <a:gd fmla="*/ 24 h 255" name="T57"/>
                <a:gd fmla="*/ 246 w 300" name="T58"/>
                <a:gd fmla="*/ 147 h 255" name="T59"/>
                <a:gd fmla="*/ 123 w 300" name="T60"/>
                <a:gd fmla="*/ 147 h 255" name="T61"/>
                <a:gd fmla="*/ 123 w 300" name="T62"/>
                <a:gd fmla="*/ 122 h 255" name="T63"/>
                <a:gd fmla="*/ 99 w 300" name="T64"/>
                <a:gd fmla="*/ 122 h 255" name="T65"/>
                <a:gd fmla="*/ 99 w 300" name="T66"/>
                <a:gd fmla="*/ 0 h 255" name="T67"/>
                <a:gd fmla="*/ 221 w 300" name="T68"/>
                <a:gd fmla="*/ 0 h 255" name="T69"/>
                <a:gd fmla="*/ 221 w 300" name="T70"/>
                <a:gd fmla="*/ 24 h 255" name="T71"/>
                <a:gd fmla="*/ 246 w 300" name="T72"/>
                <a:gd fmla="*/ 24 h 255" name="T73"/>
                <a:gd fmla="*/ 123 w 300" name="T74"/>
                <a:gd fmla="*/ 116 h 255" name="T75"/>
                <a:gd fmla="*/ 123 w 300" name="T76"/>
                <a:gd fmla="*/ 24 h 255" name="T77"/>
                <a:gd fmla="*/ 215 w 300" name="T78"/>
                <a:gd fmla="*/ 24 h 255" name="T79"/>
                <a:gd fmla="*/ 215 w 300" name="T80"/>
                <a:gd fmla="*/ 6 h 255" name="T81"/>
                <a:gd fmla="*/ 105 w 300" name="T82"/>
                <a:gd fmla="*/ 6 h 255" name="T83"/>
                <a:gd fmla="*/ 105 w 300" name="T84"/>
                <a:gd fmla="*/ 116 h 255" name="T85"/>
                <a:gd fmla="*/ 123 w 300" name="T86"/>
                <a:gd fmla="*/ 116 h 255" name="T87"/>
                <a:gd fmla="*/ 224 w 300" name="T88"/>
                <a:gd fmla="*/ 85 h 255" name="T89"/>
                <a:gd fmla="*/ 183 w 300" name="T90"/>
                <a:gd fmla="*/ 56 h 255" name="T91"/>
                <a:gd fmla="*/ 183 w 300" name="T92"/>
                <a:gd fmla="*/ 76 h 255" name="T93"/>
                <a:gd fmla="*/ 145 w 300" name="T94"/>
                <a:gd fmla="*/ 76 h 255" name="T95"/>
                <a:gd fmla="*/ 145 w 300" name="T96"/>
                <a:gd fmla="*/ 94 h 255" name="T97"/>
                <a:gd fmla="*/ 183 w 300" name="T98"/>
                <a:gd fmla="*/ 94 h 255" name="T99"/>
                <a:gd fmla="*/ 183 w 300" name="T100"/>
                <a:gd fmla="*/ 115 h 255" name="T101"/>
                <a:gd fmla="*/ 224 w 300" name="T102"/>
                <a:gd fmla="*/ 85 h 255" name="T10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b="b" l="0" r="r" t="0"/>
              <a:pathLst>
                <a:path h="255" w="300">
                  <a:moveTo>
                    <a:pt x="300" y="201"/>
                  </a:moveTo>
                  <a:cubicBezTo>
                    <a:pt x="300" y="201"/>
                    <a:pt x="299" y="202"/>
                    <a:pt x="288" y="210"/>
                  </a:cubicBezTo>
                  <a:cubicBezTo>
                    <a:pt x="288" y="210"/>
                    <a:pt x="286" y="214"/>
                    <a:pt x="285" y="214"/>
                  </a:cubicBezTo>
                  <a:cubicBezTo>
                    <a:pt x="280" y="218"/>
                    <a:pt x="275" y="223"/>
                    <a:pt x="266" y="230"/>
                  </a:cubicBezTo>
                  <a:cubicBezTo>
                    <a:pt x="257" y="231"/>
                    <a:pt x="238" y="240"/>
                    <a:pt x="229" y="245"/>
                  </a:cubicBezTo>
                  <a:cubicBezTo>
                    <a:pt x="212" y="244"/>
                    <a:pt x="187" y="248"/>
                    <a:pt x="169" y="253"/>
                  </a:cubicBezTo>
                  <a:cubicBezTo>
                    <a:pt x="143" y="249"/>
                    <a:pt x="140" y="255"/>
                    <a:pt x="47" y="231"/>
                  </a:cubicBezTo>
                  <a:cubicBezTo>
                    <a:pt x="47" y="231"/>
                    <a:pt x="47" y="194"/>
                    <a:pt x="47" y="186"/>
                  </a:cubicBezTo>
                  <a:cubicBezTo>
                    <a:pt x="64" y="182"/>
                    <a:pt x="69" y="171"/>
                    <a:pt x="89" y="168"/>
                  </a:cubicBezTo>
                  <a:cubicBezTo>
                    <a:pt x="103" y="166"/>
                    <a:pt x="116" y="167"/>
                    <a:pt x="130" y="171"/>
                  </a:cubicBezTo>
                  <a:cubicBezTo>
                    <a:pt x="139" y="174"/>
                    <a:pt x="148" y="176"/>
                    <a:pt x="163" y="174"/>
                  </a:cubicBezTo>
                  <a:cubicBezTo>
                    <a:pt x="176" y="173"/>
                    <a:pt x="181" y="169"/>
                    <a:pt x="198" y="169"/>
                  </a:cubicBezTo>
                  <a:cubicBezTo>
                    <a:pt x="209" y="169"/>
                    <a:pt x="220" y="176"/>
                    <a:pt x="219" y="182"/>
                  </a:cubicBezTo>
                  <a:cubicBezTo>
                    <a:pt x="219" y="188"/>
                    <a:pt x="208" y="194"/>
                    <a:pt x="201" y="195"/>
                  </a:cubicBezTo>
                  <a:cubicBezTo>
                    <a:pt x="185" y="195"/>
                    <a:pt x="189" y="194"/>
                    <a:pt x="174" y="194"/>
                  </a:cubicBezTo>
                  <a:cubicBezTo>
                    <a:pt x="156" y="194"/>
                    <a:pt x="155" y="197"/>
                    <a:pt x="144" y="202"/>
                  </a:cubicBezTo>
                  <a:cubicBezTo>
                    <a:pt x="155" y="205"/>
                    <a:pt x="162" y="209"/>
                    <a:pt x="177" y="217"/>
                  </a:cubicBezTo>
                  <a:cubicBezTo>
                    <a:pt x="193" y="215"/>
                    <a:pt x="209" y="217"/>
                    <a:pt x="223" y="218"/>
                  </a:cubicBezTo>
                  <a:cubicBezTo>
                    <a:pt x="235" y="215"/>
                    <a:pt x="241" y="210"/>
                    <a:pt x="255" y="209"/>
                  </a:cubicBezTo>
                  <a:cubicBezTo>
                    <a:pt x="264" y="202"/>
                    <a:pt x="276" y="191"/>
                    <a:pt x="287" y="193"/>
                  </a:cubicBezTo>
                  <a:cubicBezTo>
                    <a:pt x="293" y="194"/>
                    <a:pt x="300" y="201"/>
                    <a:pt x="300" y="201"/>
                  </a:cubicBezTo>
                  <a:close/>
                  <a:moveTo>
                    <a:pt x="34" y="173"/>
                  </a:moveTo>
                  <a:cubicBezTo>
                    <a:pt x="0" y="173"/>
                    <a:pt x="0" y="173"/>
                    <a:pt x="0" y="173"/>
                  </a:cubicBezTo>
                  <a:cubicBezTo>
                    <a:pt x="0" y="240"/>
                    <a:pt x="0" y="240"/>
                    <a:pt x="0" y="240"/>
                  </a:cubicBezTo>
                  <a:cubicBezTo>
                    <a:pt x="34" y="240"/>
                    <a:pt x="34" y="240"/>
                    <a:pt x="34" y="240"/>
                  </a:cubicBezTo>
                  <a:cubicBezTo>
                    <a:pt x="37" y="240"/>
                    <a:pt x="39" y="238"/>
                    <a:pt x="39" y="235"/>
                  </a:cubicBezTo>
                  <a:cubicBezTo>
                    <a:pt x="39" y="177"/>
                    <a:pt x="39" y="177"/>
                    <a:pt x="39" y="177"/>
                  </a:cubicBezTo>
                  <a:cubicBezTo>
                    <a:pt x="39" y="175"/>
                    <a:pt x="37" y="173"/>
                    <a:pt x="34" y="173"/>
                  </a:cubicBezTo>
                  <a:close/>
                  <a:moveTo>
                    <a:pt x="246" y="24"/>
                  </a:moveTo>
                  <a:cubicBezTo>
                    <a:pt x="246" y="147"/>
                    <a:pt x="246" y="147"/>
                    <a:pt x="246" y="147"/>
                  </a:cubicBezTo>
                  <a:cubicBezTo>
                    <a:pt x="123" y="147"/>
                    <a:pt x="123" y="147"/>
                    <a:pt x="123" y="147"/>
                  </a:cubicBezTo>
                  <a:cubicBezTo>
                    <a:pt x="123" y="122"/>
                    <a:pt x="123" y="122"/>
                    <a:pt x="123" y="122"/>
                  </a:cubicBezTo>
                  <a:cubicBezTo>
                    <a:pt x="99" y="122"/>
                    <a:pt x="99" y="122"/>
                    <a:pt x="99" y="122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21" y="24"/>
                    <a:pt x="221" y="24"/>
                    <a:pt x="221" y="24"/>
                  </a:cubicBezTo>
                  <a:lnTo>
                    <a:pt x="246" y="24"/>
                  </a:lnTo>
                  <a:close/>
                  <a:moveTo>
                    <a:pt x="123" y="116"/>
                  </a:moveTo>
                  <a:cubicBezTo>
                    <a:pt x="123" y="24"/>
                    <a:pt x="123" y="24"/>
                    <a:pt x="123" y="24"/>
                  </a:cubicBezTo>
                  <a:cubicBezTo>
                    <a:pt x="215" y="24"/>
                    <a:pt x="215" y="24"/>
                    <a:pt x="215" y="24"/>
                  </a:cubicBezTo>
                  <a:cubicBezTo>
                    <a:pt x="215" y="6"/>
                    <a:pt x="215" y="6"/>
                    <a:pt x="215" y="6"/>
                  </a:cubicBezTo>
                  <a:cubicBezTo>
                    <a:pt x="105" y="6"/>
                    <a:pt x="105" y="6"/>
                    <a:pt x="105" y="6"/>
                  </a:cubicBezTo>
                  <a:cubicBezTo>
                    <a:pt x="105" y="116"/>
                    <a:pt x="105" y="116"/>
                    <a:pt x="105" y="116"/>
                  </a:cubicBezTo>
                  <a:lnTo>
                    <a:pt x="123" y="116"/>
                  </a:lnTo>
                  <a:close/>
                  <a:moveTo>
                    <a:pt x="224" y="85"/>
                  </a:moveTo>
                  <a:cubicBezTo>
                    <a:pt x="183" y="56"/>
                    <a:pt x="183" y="56"/>
                    <a:pt x="183" y="56"/>
                  </a:cubicBezTo>
                  <a:cubicBezTo>
                    <a:pt x="183" y="76"/>
                    <a:pt x="183" y="76"/>
                    <a:pt x="183" y="76"/>
                  </a:cubicBezTo>
                  <a:cubicBezTo>
                    <a:pt x="145" y="76"/>
                    <a:pt x="145" y="76"/>
                    <a:pt x="145" y="76"/>
                  </a:cubicBezTo>
                  <a:cubicBezTo>
                    <a:pt x="145" y="94"/>
                    <a:pt x="145" y="94"/>
                    <a:pt x="145" y="94"/>
                  </a:cubicBezTo>
                  <a:cubicBezTo>
                    <a:pt x="183" y="94"/>
                    <a:pt x="183" y="94"/>
                    <a:pt x="183" y="94"/>
                  </a:cubicBezTo>
                  <a:cubicBezTo>
                    <a:pt x="183" y="115"/>
                    <a:pt x="183" y="115"/>
                    <a:pt x="183" y="115"/>
                  </a:cubicBezTo>
                  <a:lnTo>
                    <a:pt x="224" y="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1138" compatLnSpc="1" lIns="82275" numCol="1" rIns="82275" tIns="41138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363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363" eaLnBrk="1" hangingPunct="1" latinLnBrk="0" marL="457182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363" eaLnBrk="1" hangingPunct="1" latinLnBrk="0" marL="914363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363" eaLnBrk="1" hangingPunct="1" latinLnBrk="0" marL="1371545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363" eaLnBrk="1" hangingPunct="1" latinLnBrk="0" marL="1828727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363" eaLnBrk="1" hangingPunct="1" latinLnBrk="0" marL="2285909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363" eaLnBrk="1" hangingPunct="1" latinLnBrk="0" marL="274309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363" eaLnBrk="1" hangingPunct="1" latinLnBrk="0" marL="3200272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363" eaLnBrk="1" hangingPunct="1" latinLnBrk="0" marL="3657454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9350379" y="2834817"/>
            <a:ext cx="1800857" cy="1424066"/>
            <a:chOff x="8587856" y="2883980"/>
            <a:chExt cx="1800857" cy="1424066"/>
          </a:xfrm>
        </p:grpSpPr>
        <p:grpSp>
          <p:nvGrpSpPr>
            <p:cNvPr id="80" name="组合 79"/>
            <p:cNvGrpSpPr/>
            <p:nvPr/>
          </p:nvGrpSpPr>
          <p:grpSpPr>
            <a:xfrm>
              <a:off x="8587856" y="2883980"/>
              <a:ext cx="1800857" cy="1424066"/>
              <a:chOff x="1549444" y="1259174"/>
              <a:chExt cx="1800857" cy="1424066"/>
            </a:xfrm>
          </p:grpSpPr>
          <p:sp>
            <p:nvSpPr>
              <p:cNvPr id="81" name="任意多边形 80"/>
              <p:cNvSpPr/>
              <p:nvPr/>
            </p:nvSpPr>
            <p:spPr>
              <a:xfrm>
                <a:off x="1549444" y="1259174"/>
                <a:ext cx="1800857" cy="1424066"/>
              </a:xfrm>
              <a:custGeom>
                <a:gdLst>
                  <a:gd fmla="*/ 712033 w 1800857" name="connsiteX0"/>
                  <a:gd fmla="*/ 0 h 1424066" name="connsiteY0"/>
                  <a:gd fmla="*/ 1215517 w 1800857" name="connsiteX1"/>
                  <a:gd fmla="*/ 208550 h 1424066" name="connsiteY1"/>
                  <a:gd fmla="*/ 1297610 w 1800857" name="connsiteX2"/>
                  <a:gd fmla="*/ 308048 h 1424066" name="connsiteY2"/>
                  <a:gd fmla="*/ 1346639 w 1800857" name="connsiteX3"/>
                  <a:gd fmla="*/ 235329 h 1424066" name="connsiteY3"/>
                  <a:gd fmla="*/ 1534782 w 1800857" name="connsiteX4"/>
                  <a:gd fmla="*/ 157397 h 1424066" name="connsiteY4"/>
                  <a:gd fmla="*/ 1800857 w 1800857" name="connsiteX5"/>
                  <a:gd fmla="*/ 423472 h 1424066" name="connsiteY5"/>
                  <a:gd fmla="*/ 1534782 w 1800857" name="connsiteX6"/>
                  <a:gd fmla="*/ 689547 h 1424066" name="connsiteY6"/>
                  <a:gd fmla="*/ 1431214 w 1800857" name="connsiteX7"/>
                  <a:gd fmla="*/ 668638 h 1424066" name="connsiteY7"/>
                  <a:gd fmla="*/ 1419025 w 1800857" name="connsiteX8"/>
                  <a:gd fmla="*/ 662021 h 1424066" name="connsiteY8"/>
                  <a:gd fmla="*/ 1424066 w 1800857" name="connsiteX9"/>
                  <a:gd fmla="*/ 712033 h 1424066" name="connsiteY9"/>
                  <a:gd fmla="*/ 712033 w 1800857" name="connsiteX10"/>
                  <a:gd fmla="*/ 1424066 h 1424066" name="connsiteY10"/>
                  <a:gd fmla="*/ 0 w 1800857" name="connsiteX11"/>
                  <a:gd fmla="*/ 712033 h 1424066" name="connsiteY11"/>
                  <a:gd fmla="*/ 712033 w 1800857" name="connsiteX12"/>
                  <a:gd fmla="*/ 0 h 1424066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1424066" w="1800857">
                    <a:moveTo>
                      <a:pt x="712033" y="0"/>
                    </a:moveTo>
                    <a:cubicBezTo>
                      <a:pt x="908656" y="0"/>
                      <a:pt x="1086664" y="79697"/>
                      <a:pt x="1215517" y="208550"/>
                    </a:cubicBezTo>
                    <a:lnTo>
                      <a:pt x="1297610" y="308048"/>
                    </a:lnTo>
                    <a:lnTo>
                      <a:pt x="1346639" y="235329"/>
                    </a:lnTo>
                    <a:cubicBezTo>
                      <a:pt x="1394789" y="187179"/>
                      <a:pt x="1461308" y="157397"/>
                      <a:pt x="1534782" y="157397"/>
                    </a:cubicBezTo>
                    <a:cubicBezTo>
                      <a:pt x="1681731" y="157397"/>
                      <a:pt x="1800857" y="276523"/>
                      <a:pt x="1800857" y="423472"/>
                    </a:cubicBezTo>
                    <a:cubicBezTo>
                      <a:pt x="1800857" y="570421"/>
                      <a:pt x="1681731" y="689547"/>
                      <a:pt x="1534782" y="689547"/>
                    </a:cubicBezTo>
                    <a:cubicBezTo>
                      <a:pt x="1498045" y="689547"/>
                      <a:pt x="1463047" y="682102"/>
                      <a:pt x="1431214" y="668638"/>
                    </a:cubicBezTo>
                    <a:lnTo>
                      <a:pt x="1419025" y="662021"/>
                    </a:lnTo>
                    <a:lnTo>
                      <a:pt x="1424066" y="712033"/>
                    </a:lnTo>
                    <a:cubicBezTo>
                      <a:pt x="1424066" y="1105278"/>
                      <a:pt x="1105278" y="1424066"/>
                      <a:pt x="712033" y="1424066"/>
                    </a:cubicBezTo>
                    <a:cubicBezTo>
                      <a:pt x="318788" y="1424066"/>
                      <a:pt x="0" y="1105278"/>
                      <a:pt x="0" y="712033"/>
                    </a:cubicBezTo>
                    <a:cubicBezTo>
                      <a:pt x="0" y="318788"/>
                      <a:pt x="318788" y="0"/>
                      <a:pt x="712033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156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txBody>
              <a:bodyPr anchor="ctr" rtlCol="0" wrap="square">
                <a:noAutofit/>
              </a:bodyPr>
              <a:lstStyle/>
              <a:p>
                <a:pPr algn="ctr"/>
                <a:endParaRPr altLang="en-US" lang="zh-CN">
                  <a:solidFill>
                    <a:sysClr lastClr="FFFFFF" val="window"/>
                  </a:solidFill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82" name="椭圆 81"/>
              <p:cNvSpPr/>
              <p:nvPr/>
            </p:nvSpPr>
            <p:spPr>
              <a:xfrm>
                <a:off x="1708879" y="1416571"/>
                <a:ext cx="1109272" cy="1109272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6000"/>
              </a:p>
            </p:txBody>
          </p:sp>
          <p:sp>
            <p:nvSpPr>
              <p:cNvPr id="83" name="椭圆 82"/>
              <p:cNvSpPr/>
              <p:nvPr/>
            </p:nvSpPr>
            <p:spPr>
              <a:xfrm>
                <a:off x="2893101" y="1506511"/>
                <a:ext cx="382249" cy="382249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mtClean="0" sz="2400"/>
                  <a:t>5</a:t>
                </a:r>
              </a:p>
            </p:txBody>
          </p:sp>
        </p:grpSp>
        <p:pic>
          <p:nvPicPr>
            <p:cNvPr descr="\\MAGNUM\Projects\Microsoft\Cloud Power FY12\Design\Icons\PNGs\Cloud_on_your_terms.png" id="85" name="Picture 2"/>
            <p:cNvPicPr>
              <a:picLocks noChangeArrowheads="1" noChangeAspect="1"/>
            </p:cNvPicPr>
            <p:nvPr/>
          </p:nvPicPr>
          <p:blipFill>
            <a:blip r:embed="rId3">
              <a:lum bright="100000"/>
              <a:extLst>
                <a:ext uri="{28A0092B-C50C-407E-A947-70E740481C1C}">
                  <a14:useLocalDpi/>
                </a:ext>
              </a:extLst>
            </a:blip>
            <a:stretch>
              <a:fillRect/>
            </a:stretch>
          </p:blipFill>
          <p:spPr bwMode="auto">
            <a:xfrm>
              <a:off x="8736580" y="3272261"/>
              <a:ext cx="1109271" cy="64750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6" name="文本框 85"/>
          <p:cNvSpPr txBox="1"/>
          <p:nvPr/>
        </p:nvSpPr>
        <p:spPr>
          <a:xfrm>
            <a:off x="953292" y="1290497"/>
            <a:ext cx="477691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如果你希望的回报为：</a:t>
            </a:r>
          </a:p>
        </p:txBody>
      </p:sp>
      <p:sp>
        <p:nvSpPr>
          <p:cNvPr id="87" name="圆角矩形 86"/>
          <p:cNvSpPr/>
          <p:nvPr/>
        </p:nvSpPr>
        <p:spPr>
          <a:xfrm>
            <a:off x="788590" y="1290496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41" name="文本框 40"/>
          <p:cNvSpPr txBox="1"/>
          <p:nvPr/>
        </p:nvSpPr>
        <p:spPr>
          <a:xfrm>
            <a:off x="1083730" y="2137429"/>
            <a:ext cx="1569529" cy="39624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股权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3190251" y="2137429"/>
            <a:ext cx="1569529" cy="39624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金钱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5296772" y="2137429"/>
            <a:ext cx="1569529" cy="39624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无回报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03294" y="2137429"/>
            <a:ext cx="1569529" cy="39624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产品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9509815" y="2137429"/>
            <a:ext cx="1569529" cy="39624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人脉资源</a:t>
            </a:r>
          </a:p>
        </p:txBody>
      </p:sp>
      <p:sp>
        <p:nvSpPr>
          <p:cNvPr id="42" name="下箭头 41"/>
          <p:cNvSpPr/>
          <p:nvPr/>
        </p:nvSpPr>
        <p:spPr>
          <a:xfrm>
            <a:off x="1573930" y="4557010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2" name="下箭头 91"/>
          <p:cNvSpPr/>
          <p:nvPr/>
        </p:nvSpPr>
        <p:spPr>
          <a:xfrm>
            <a:off x="3680451" y="4557010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3" name="下箭头 92"/>
          <p:cNvSpPr/>
          <p:nvPr/>
        </p:nvSpPr>
        <p:spPr>
          <a:xfrm>
            <a:off x="5786972" y="4557010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4" name="下箭头 93"/>
          <p:cNvSpPr/>
          <p:nvPr/>
        </p:nvSpPr>
        <p:spPr>
          <a:xfrm>
            <a:off x="7893493" y="4557010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5" name="下箭头 94"/>
          <p:cNvSpPr/>
          <p:nvPr/>
        </p:nvSpPr>
        <p:spPr>
          <a:xfrm>
            <a:off x="10000014" y="4557010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9" name="组合 98"/>
          <p:cNvGrpSpPr/>
          <p:nvPr/>
        </p:nvGrpSpPr>
        <p:grpSpPr>
          <a:xfrm>
            <a:off x="5217054" y="2834817"/>
            <a:ext cx="1800857" cy="1424066"/>
            <a:chOff x="5217054" y="2505033"/>
            <a:chExt cx="1800857" cy="1424066"/>
          </a:xfrm>
        </p:grpSpPr>
        <p:grpSp>
          <p:nvGrpSpPr>
            <p:cNvPr id="70" name="组合 69"/>
            <p:cNvGrpSpPr/>
            <p:nvPr/>
          </p:nvGrpSpPr>
          <p:grpSpPr>
            <a:xfrm>
              <a:off x="5217054" y="2505033"/>
              <a:ext cx="1800857" cy="1424066"/>
              <a:chOff x="1549444" y="1259174"/>
              <a:chExt cx="1800857" cy="1424066"/>
            </a:xfrm>
          </p:grpSpPr>
          <p:sp>
            <p:nvSpPr>
              <p:cNvPr id="71" name="任意多边形 70"/>
              <p:cNvSpPr/>
              <p:nvPr/>
            </p:nvSpPr>
            <p:spPr>
              <a:xfrm>
                <a:off x="1549444" y="1259174"/>
                <a:ext cx="1800857" cy="1424066"/>
              </a:xfrm>
              <a:custGeom>
                <a:gdLst>
                  <a:gd fmla="*/ 712033 w 1800857" name="connsiteX0"/>
                  <a:gd fmla="*/ 0 h 1424066" name="connsiteY0"/>
                  <a:gd fmla="*/ 1215517 w 1800857" name="connsiteX1"/>
                  <a:gd fmla="*/ 208550 h 1424066" name="connsiteY1"/>
                  <a:gd fmla="*/ 1297610 w 1800857" name="connsiteX2"/>
                  <a:gd fmla="*/ 308048 h 1424066" name="connsiteY2"/>
                  <a:gd fmla="*/ 1346639 w 1800857" name="connsiteX3"/>
                  <a:gd fmla="*/ 235329 h 1424066" name="connsiteY3"/>
                  <a:gd fmla="*/ 1534782 w 1800857" name="connsiteX4"/>
                  <a:gd fmla="*/ 157397 h 1424066" name="connsiteY4"/>
                  <a:gd fmla="*/ 1800857 w 1800857" name="connsiteX5"/>
                  <a:gd fmla="*/ 423472 h 1424066" name="connsiteY5"/>
                  <a:gd fmla="*/ 1534782 w 1800857" name="connsiteX6"/>
                  <a:gd fmla="*/ 689547 h 1424066" name="connsiteY6"/>
                  <a:gd fmla="*/ 1431214 w 1800857" name="connsiteX7"/>
                  <a:gd fmla="*/ 668638 h 1424066" name="connsiteY7"/>
                  <a:gd fmla="*/ 1419025 w 1800857" name="connsiteX8"/>
                  <a:gd fmla="*/ 662021 h 1424066" name="connsiteY8"/>
                  <a:gd fmla="*/ 1424066 w 1800857" name="connsiteX9"/>
                  <a:gd fmla="*/ 712033 h 1424066" name="connsiteY9"/>
                  <a:gd fmla="*/ 712033 w 1800857" name="connsiteX10"/>
                  <a:gd fmla="*/ 1424066 h 1424066" name="connsiteY10"/>
                  <a:gd fmla="*/ 0 w 1800857" name="connsiteX11"/>
                  <a:gd fmla="*/ 712033 h 1424066" name="connsiteY11"/>
                  <a:gd fmla="*/ 712033 w 1800857" name="connsiteX12"/>
                  <a:gd fmla="*/ 0 h 1424066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1424066" w="1800857">
                    <a:moveTo>
                      <a:pt x="712033" y="0"/>
                    </a:moveTo>
                    <a:cubicBezTo>
                      <a:pt x="908656" y="0"/>
                      <a:pt x="1086664" y="79697"/>
                      <a:pt x="1215517" y="208550"/>
                    </a:cubicBezTo>
                    <a:lnTo>
                      <a:pt x="1297610" y="308048"/>
                    </a:lnTo>
                    <a:lnTo>
                      <a:pt x="1346639" y="235329"/>
                    </a:lnTo>
                    <a:cubicBezTo>
                      <a:pt x="1394789" y="187179"/>
                      <a:pt x="1461308" y="157397"/>
                      <a:pt x="1534782" y="157397"/>
                    </a:cubicBezTo>
                    <a:cubicBezTo>
                      <a:pt x="1681731" y="157397"/>
                      <a:pt x="1800857" y="276523"/>
                      <a:pt x="1800857" y="423472"/>
                    </a:cubicBezTo>
                    <a:cubicBezTo>
                      <a:pt x="1800857" y="570421"/>
                      <a:pt x="1681731" y="689547"/>
                      <a:pt x="1534782" y="689547"/>
                    </a:cubicBezTo>
                    <a:cubicBezTo>
                      <a:pt x="1498045" y="689547"/>
                      <a:pt x="1463047" y="682102"/>
                      <a:pt x="1431214" y="668638"/>
                    </a:cubicBezTo>
                    <a:lnTo>
                      <a:pt x="1419025" y="662021"/>
                    </a:lnTo>
                    <a:lnTo>
                      <a:pt x="1424066" y="712033"/>
                    </a:lnTo>
                    <a:cubicBezTo>
                      <a:pt x="1424066" y="1105278"/>
                      <a:pt x="1105278" y="1424066"/>
                      <a:pt x="712033" y="1424066"/>
                    </a:cubicBezTo>
                    <a:cubicBezTo>
                      <a:pt x="318788" y="1424066"/>
                      <a:pt x="0" y="1105278"/>
                      <a:pt x="0" y="712033"/>
                    </a:cubicBezTo>
                    <a:cubicBezTo>
                      <a:pt x="0" y="318788"/>
                      <a:pt x="318788" y="0"/>
                      <a:pt x="712033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156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txBody>
              <a:bodyPr anchor="ctr" rtlCol="0" wrap="square">
                <a:noAutofit/>
              </a:bodyPr>
              <a:lstStyle/>
              <a:p>
                <a:pPr algn="ctr"/>
                <a:endParaRPr altLang="en-US" lang="zh-CN">
                  <a:solidFill>
                    <a:sysClr lastClr="FFFFFF" val="window"/>
                  </a:solidFill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72" name="椭圆 71"/>
              <p:cNvSpPr/>
              <p:nvPr/>
            </p:nvSpPr>
            <p:spPr>
              <a:xfrm>
                <a:off x="1708879" y="1416571"/>
                <a:ext cx="1109272" cy="1109272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4" name="椭圆 73"/>
              <p:cNvSpPr/>
              <p:nvPr/>
            </p:nvSpPr>
            <p:spPr>
              <a:xfrm>
                <a:off x="2893101" y="1506511"/>
                <a:ext cx="382249" cy="382249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mtClean="0" sz="2400"/>
                  <a:t>3</a:t>
                </a:r>
              </a:p>
            </p:txBody>
          </p:sp>
        </p:grpSp>
        <p:grpSp>
          <p:nvGrpSpPr>
            <p:cNvPr id="98" name="组合 97"/>
            <p:cNvGrpSpPr/>
            <p:nvPr/>
          </p:nvGrpSpPr>
          <p:grpSpPr>
            <a:xfrm>
              <a:off x="5513275" y="2803113"/>
              <a:ext cx="835700" cy="835700"/>
              <a:chOff x="5513275" y="2803113"/>
              <a:chExt cx="835700" cy="835700"/>
            </a:xfrm>
          </p:grpSpPr>
          <p:sp>
            <p:nvSpPr>
              <p:cNvPr id="44" name="椭圆 43"/>
              <p:cNvSpPr/>
              <p:nvPr/>
            </p:nvSpPr>
            <p:spPr>
              <a:xfrm>
                <a:off x="5513275" y="2803113"/>
                <a:ext cx="835700" cy="835700"/>
              </a:xfrm>
              <a:prstGeom prst="ellips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46" name="直接连接符 45"/>
              <p:cNvCxnSpPr>
                <a:stCxn id="44" idx="7"/>
                <a:endCxn id="44" idx="3"/>
              </p:cNvCxnSpPr>
              <p:nvPr/>
            </p:nvCxnSpPr>
            <p:spPr>
              <a:xfrm flipH="1">
                <a:off x="5635660" y="2925498"/>
                <a:ext cx="590930" cy="59093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接连接符 96"/>
              <p:cNvCxnSpPr>
                <a:stCxn id="44" idx="1"/>
                <a:endCxn id="44" idx="5"/>
              </p:cNvCxnSpPr>
              <p:nvPr/>
            </p:nvCxnSpPr>
            <p:spPr>
              <a:xfrm>
                <a:off x="5635660" y="2925498"/>
                <a:ext cx="590930" cy="59093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0" name="文本框 99"/>
          <p:cNvSpPr txBox="1"/>
          <p:nvPr/>
        </p:nvSpPr>
        <p:spPr>
          <a:xfrm>
            <a:off x="1083730" y="5585166"/>
            <a:ext cx="1569529" cy="396240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股权类众筹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3190251" y="5585166"/>
            <a:ext cx="1569529" cy="396240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/>
              <a:t>债权类众筹</a:t>
            </a:r>
          </a:p>
        </p:txBody>
      </p:sp>
      <p:sp>
        <p:nvSpPr>
          <p:cNvPr id="102" name="文本框 101"/>
          <p:cNvSpPr txBox="1"/>
          <p:nvPr/>
        </p:nvSpPr>
        <p:spPr>
          <a:xfrm>
            <a:off x="5296772" y="5585166"/>
            <a:ext cx="1569529" cy="396240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/>
              <a:t>公益捐赠类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7403294" y="5585166"/>
            <a:ext cx="1569529" cy="396240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/>
              <a:t>回报类众筹</a:t>
            </a:r>
          </a:p>
        </p:txBody>
      </p:sp>
      <p:sp>
        <p:nvSpPr>
          <p:cNvPr id="104" name="文本框 103"/>
          <p:cNvSpPr txBox="1"/>
          <p:nvPr/>
        </p:nvSpPr>
        <p:spPr>
          <a:xfrm>
            <a:off x="9509815" y="5585166"/>
            <a:ext cx="1569529" cy="396240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mtClean="0"/>
              <a:t>圈子众筹</a:t>
            </a:r>
          </a:p>
        </p:txBody>
      </p:sp>
    </p:spTree>
    <p:extLst>
      <p:ext uri="{BB962C8B-B14F-4D97-AF65-F5344CB8AC3E}">
        <p14:creationId val="1636398030"/>
      </p:ext>
    </p:extLst>
  </p:cSld>
  <p:clrMapOvr>
    <a:masterClrMapping/>
  </p:clrMapOvr>
  <p:transition spd="slow">
    <p:push dir="u"/>
  </p:transition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030" y="1249250"/>
            <a:ext cx="4283705" cy="4353059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案例</a:t>
            </a:r>
          </a:p>
        </p:txBody>
      </p:sp>
      <p:sp>
        <p:nvSpPr>
          <p:cNvPr id="6" name="矩形 5"/>
          <p:cNvSpPr/>
          <p:nvPr/>
        </p:nvSpPr>
        <p:spPr>
          <a:xfrm>
            <a:off x="1777285" y="218941"/>
            <a:ext cx="5743977" cy="43788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5位大叔新书《不要等到毕业以后：答疑篇》众筹</a:t>
            </a:r>
          </a:p>
        </p:txBody>
      </p:sp>
      <p:sp>
        <p:nvSpPr>
          <p:cNvPr id="3" name="矩形 2"/>
          <p:cNvSpPr/>
          <p:nvPr/>
        </p:nvSpPr>
        <p:spPr>
          <a:xfrm>
            <a:off x="4879619" y="1233151"/>
            <a:ext cx="6688494" cy="4391697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等腰三角形 25"/>
          <p:cNvSpPr/>
          <p:nvPr/>
        </p:nvSpPr>
        <p:spPr>
          <a:xfrm flipH="1" rot="16200000">
            <a:off x="4629319" y="3307747"/>
            <a:ext cx="281307" cy="242506"/>
          </a:xfrm>
          <a:prstGeom prst="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文本框 26"/>
          <p:cNvSpPr txBox="1"/>
          <p:nvPr/>
        </p:nvSpPr>
        <p:spPr>
          <a:xfrm>
            <a:off x="4879620" y="1281015"/>
            <a:ext cx="584419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000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《不要等到毕业以后：答疑篇》众筹详情：</a:t>
            </a:r>
          </a:p>
        </p:txBody>
      </p:sp>
      <p:sp>
        <p:nvSpPr>
          <p:cNvPr id="30" name="矩形 29"/>
          <p:cNvSpPr/>
          <p:nvPr/>
        </p:nvSpPr>
        <p:spPr>
          <a:xfrm>
            <a:off x="4879619" y="1348211"/>
            <a:ext cx="265718" cy="265718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5209732" y="1760340"/>
            <a:ext cx="2749413" cy="365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关于几位大叔和这本书</a:t>
            </a:r>
          </a:p>
        </p:txBody>
      </p:sp>
      <p:sp>
        <p:nvSpPr>
          <p:cNvPr id="8" name="矩形 7"/>
          <p:cNvSpPr/>
          <p:nvPr/>
        </p:nvSpPr>
        <p:spPr>
          <a:xfrm>
            <a:off x="5119579" y="2167459"/>
            <a:ext cx="6422775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他们是一群大叔，货真价实。每天晚上，他们在微信“秋夜青语”里面苦逼刷屏，刷的都是大学生通过微信给我们倾诉的问题。截止到2014年6月17号，他们已经坚持答疑458天，回复了超过8万个大学生问题。</a:t>
            </a:r>
          </a:p>
        </p:txBody>
      </p:sp>
      <p:sp>
        <p:nvSpPr>
          <p:cNvPr id="35" name="矩形 34"/>
          <p:cNvSpPr/>
          <p:nvPr/>
        </p:nvSpPr>
        <p:spPr>
          <a:xfrm>
            <a:off x="5119579" y="3477637"/>
            <a:ext cx="6422775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这本书是微信“幻方秋夜青语”里面的答疑集锦，也是《不要等到毕业以后》这本书的姐妹版。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5209731" y="4376270"/>
            <a:ext cx="1461525" cy="365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>
              <a:defRPr b="1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关于回报</a:t>
            </a:r>
          </a:p>
        </p:txBody>
      </p:sp>
      <p:sp>
        <p:nvSpPr>
          <p:cNvPr id="39" name="矩形 38"/>
          <p:cNvSpPr/>
          <p:nvPr/>
        </p:nvSpPr>
        <p:spPr>
          <a:xfrm>
            <a:off x="5119579" y="4770510"/>
            <a:ext cx="6422775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亲笔签名版《不要等到毕业以后：答疑篇》以及《学会独立思考：学习篇》签名本,以及参与秋叶大叔校园分享会机会。</a:t>
            </a:r>
          </a:p>
        </p:txBody>
      </p:sp>
      <p:sp>
        <p:nvSpPr>
          <p:cNvPr id="40" name="矩形 39"/>
          <p:cNvSpPr/>
          <p:nvPr/>
        </p:nvSpPr>
        <p:spPr>
          <a:xfrm>
            <a:off x="636767" y="5969312"/>
            <a:ext cx="10931346" cy="592428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秋叶大叔这次选择的众筹模式就是典型的回报类众筹，即你支持资金，我回报你新书和免费讲座。</a:t>
            </a:r>
          </a:p>
        </p:txBody>
      </p:sp>
    </p:spTree>
    <p:extLst>
      <p:ext uri="{BB962C8B-B14F-4D97-AF65-F5344CB8AC3E}">
        <p14:creationId val="3218117581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623888" y="221645"/>
            <a:ext cx="474660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88590" y="126552"/>
            <a:ext cx="760854" cy="736368"/>
            <a:chOff x="788590" y="1127148"/>
            <a:chExt cx="888358" cy="859769"/>
          </a:xfrm>
        </p:grpSpPr>
        <p:sp>
          <p:nvSpPr>
            <p:cNvPr id="5" name="椭圆 4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Q4</a:t>
              </a: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573930" y="259509"/>
            <a:ext cx="349973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众筹的实施路径是怎样？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53292" y="1235417"/>
            <a:ext cx="864041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根据众筹是否依靠第三方众筹平台，可以把众筹分为以下两类：</a:t>
            </a:r>
          </a:p>
        </p:txBody>
      </p:sp>
      <p:sp>
        <p:nvSpPr>
          <p:cNvPr id="87" name="圆角矩形 86"/>
          <p:cNvSpPr/>
          <p:nvPr/>
        </p:nvSpPr>
        <p:spPr>
          <a:xfrm>
            <a:off x="788590" y="1235416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18" name="组合 17"/>
          <p:cNvGrpSpPr/>
          <p:nvPr/>
        </p:nvGrpSpPr>
        <p:grpSpPr>
          <a:xfrm>
            <a:off x="1573930" y="1939896"/>
            <a:ext cx="3322359" cy="1959083"/>
            <a:chOff x="1549444" y="2283133"/>
            <a:chExt cx="3322359" cy="1959083"/>
          </a:xfrm>
        </p:grpSpPr>
        <p:sp>
          <p:nvSpPr>
            <p:cNvPr id="15" name="矩形 14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741587" y="2443396"/>
              <a:ext cx="2938072" cy="599607"/>
            </a:xfrm>
            <a:prstGeom prst="roundRect">
              <a:avLst>
                <a:gd fmla="val 21667" name="adj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平台式（线上）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741587" y="3227111"/>
              <a:ext cx="2938072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4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依靠独立的专门的众筹平台发起众筹。</a:t>
              </a: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7315163" y="1939896"/>
            <a:ext cx="3322359" cy="1959083"/>
            <a:chOff x="1549444" y="2283133"/>
            <a:chExt cx="3322359" cy="1959083"/>
          </a:xfrm>
        </p:grpSpPr>
        <p:sp>
          <p:nvSpPr>
            <p:cNvPr id="84" name="矩形 83"/>
            <p:cNvSpPr/>
            <p:nvPr/>
          </p:nvSpPr>
          <p:spPr>
            <a:xfrm>
              <a:off x="1549444" y="2283133"/>
              <a:ext cx="3322359" cy="1959083"/>
            </a:xfrm>
            <a:prstGeom prst="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96" name="圆角矩形 95"/>
            <p:cNvSpPr/>
            <p:nvPr/>
          </p:nvSpPr>
          <p:spPr>
            <a:xfrm>
              <a:off x="1741587" y="2443396"/>
              <a:ext cx="2938072" cy="599607"/>
            </a:xfrm>
            <a:prstGeom prst="roundRect">
              <a:avLst>
                <a:gd fmla="val 21667" name="adj"/>
              </a:avLst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非平台式（线下）</a:t>
              </a:r>
            </a:p>
          </p:txBody>
        </p:sp>
        <p:sp>
          <p:nvSpPr>
            <p:cNvPr id="105" name="文本框 104"/>
            <p:cNvSpPr txBox="1"/>
            <p:nvPr/>
          </p:nvSpPr>
          <p:spPr>
            <a:xfrm>
              <a:off x="1741586" y="3227111"/>
              <a:ext cx="2938072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依靠SNS社交平台自行发起众筹。</a:t>
              </a:r>
            </a:p>
          </p:txBody>
        </p:sp>
      </p:grpSp>
      <p:sp>
        <p:nvSpPr>
          <p:cNvPr id="106" name="下箭头 105"/>
          <p:cNvSpPr/>
          <p:nvPr/>
        </p:nvSpPr>
        <p:spPr>
          <a:xfrm>
            <a:off x="3084364" y="4083087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7" name="下箭头 106"/>
          <p:cNvSpPr/>
          <p:nvPr/>
        </p:nvSpPr>
        <p:spPr>
          <a:xfrm>
            <a:off x="8821674" y="4083087"/>
            <a:ext cx="309336" cy="584617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/>
          <p:cNvGrpSpPr/>
          <p:nvPr/>
        </p:nvGrpSpPr>
        <p:grpSpPr>
          <a:xfrm>
            <a:off x="1071040" y="4841822"/>
            <a:ext cx="1169234" cy="1169234"/>
            <a:chOff x="1549443" y="4841822"/>
            <a:chExt cx="1169234" cy="1169234"/>
          </a:xfrm>
        </p:grpSpPr>
        <p:sp>
          <p:nvSpPr>
            <p:cNvPr id="21" name="椭圆 20"/>
            <p:cNvSpPr/>
            <p:nvPr/>
          </p:nvSpPr>
          <p:spPr>
            <a:xfrm>
              <a:off x="1549443" y="4841822"/>
              <a:ext cx="1169234" cy="1169234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1657758" y="4950137"/>
              <a:ext cx="952604" cy="95260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pic>
          <p:nvPicPr>
            <p:cNvPr descr="C:\Users\Justin\Desktop\_Work_in_Progress\_MS\1407\guy.png" id="113" name="Picture 10"/>
            <p:cNvPicPr>
              <a:picLocks noChangeArrowheads="1"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1810537" y="5048956"/>
              <a:ext cx="641532" cy="754966"/>
            </a:xfrm>
            <a:prstGeom prst="rect">
              <a:avLst/>
            </a:prstGeom>
            <a:noFill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右箭头 22"/>
          <p:cNvSpPr/>
          <p:nvPr/>
        </p:nvSpPr>
        <p:spPr>
          <a:xfrm>
            <a:off x="2296304" y="5336498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14" name="组合 113"/>
          <p:cNvGrpSpPr/>
          <p:nvPr/>
        </p:nvGrpSpPr>
        <p:grpSpPr>
          <a:xfrm>
            <a:off x="2715496" y="4841822"/>
            <a:ext cx="1169234" cy="1169234"/>
            <a:chOff x="1549443" y="4841822"/>
            <a:chExt cx="1169234" cy="1169234"/>
          </a:xfrm>
        </p:grpSpPr>
        <p:sp>
          <p:nvSpPr>
            <p:cNvPr id="115" name="椭圆 114"/>
            <p:cNvSpPr/>
            <p:nvPr/>
          </p:nvSpPr>
          <p:spPr>
            <a:xfrm>
              <a:off x="1549443" y="4841822"/>
              <a:ext cx="1169234" cy="1169234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16" name="椭圆 115"/>
            <p:cNvSpPr/>
            <p:nvPr/>
          </p:nvSpPr>
          <p:spPr>
            <a:xfrm>
              <a:off x="1657758" y="4950137"/>
              <a:ext cx="952604" cy="95260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18" name="组合 117"/>
          <p:cNvGrpSpPr/>
          <p:nvPr/>
        </p:nvGrpSpPr>
        <p:grpSpPr>
          <a:xfrm>
            <a:off x="4359952" y="4841822"/>
            <a:ext cx="1169234" cy="1169234"/>
            <a:chOff x="1549443" y="4841822"/>
            <a:chExt cx="1169234" cy="1169234"/>
          </a:xfrm>
        </p:grpSpPr>
        <p:sp>
          <p:nvSpPr>
            <p:cNvPr id="119" name="椭圆 118"/>
            <p:cNvSpPr/>
            <p:nvPr/>
          </p:nvSpPr>
          <p:spPr>
            <a:xfrm>
              <a:off x="1549443" y="4841822"/>
              <a:ext cx="1169234" cy="1169234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1657758" y="4950137"/>
              <a:ext cx="952604" cy="95260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22" name="右箭头 121"/>
          <p:cNvSpPr/>
          <p:nvPr/>
        </p:nvSpPr>
        <p:spPr>
          <a:xfrm>
            <a:off x="3925630" y="5336498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3" name="Freeform 24"/>
          <p:cNvSpPr>
            <a:spLocks noEditPoints="1"/>
          </p:cNvSpPr>
          <p:nvPr/>
        </p:nvSpPr>
        <p:spPr bwMode="black">
          <a:xfrm>
            <a:off x="2941796" y="5081803"/>
            <a:ext cx="716634" cy="689272"/>
          </a:xfrm>
          <a:custGeom>
            <a:gdLst>
              <a:gd fmla="*/ 126 w 259" name="T0"/>
              <a:gd fmla="*/ 53 h 300" name="T1"/>
              <a:gd fmla="*/ 120 w 259" name="T2"/>
              <a:gd fmla="*/ 38 h 300" name="T3"/>
              <a:gd fmla="*/ 77 w 259" name="T4"/>
              <a:gd fmla="*/ 43 h 300" name="T5"/>
              <a:gd fmla="*/ 105 w 259" name="T6"/>
              <a:gd fmla="*/ 53 h 300" name="T7"/>
              <a:gd fmla="*/ 105 w 259" name="T8"/>
              <a:gd fmla="*/ 53 h 300" name="T9"/>
              <a:gd fmla="*/ 84 w 259" name="T10"/>
              <a:gd fmla="*/ 136 h 300" name="T11"/>
              <a:gd fmla="*/ 79 w 259" name="T12"/>
              <a:gd fmla="*/ 124 h 300" name="T13"/>
              <a:gd fmla="*/ 45 w 259" name="T14"/>
              <a:gd fmla="*/ 128 h 300" name="T15"/>
              <a:gd fmla="*/ 67 w 259" name="T16"/>
              <a:gd fmla="*/ 136 h 300" name="T17"/>
              <a:gd fmla="*/ 67 w 259" name="T18"/>
              <a:gd fmla="*/ 136 h 300" name="T19"/>
              <a:gd fmla="*/ 35 w 259" name="T20"/>
              <a:gd fmla="*/ 69 h 300" name="T21"/>
              <a:gd fmla="*/ 32 w 259" name="T22"/>
              <a:gd fmla="*/ 63 h 300" name="T23"/>
              <a:gd fmla="*/ 15 w 259" name="T24"/>
              <a:gd fmla="*/ 65 h 300" name="T25"/>
              <a:gd fmla="*/ 26 w 259" name="T26"/>
              <a:gd fmla="*/ 69 h 300" name="T27"/>
              <a:gd fmla="*/ 26 w 259" name="T28"/>
              <a:gd fmla="*/ 69 h 300" name="T29"/>
              <a:gd fmla="*/ 233 w 259" name="T30"/>
              <a:gd fmla="*/ 19 h 300" name="T31"/>
              <a:gd fmla="*/ 231 w 259" name="T32"/>
              <a:gd fmla="*/ 13 h 300" name="T33"/>
              <a:gd fmla="*/ 214 w 259" name="T34"/>
              <a:gd fmla="*/ 15 h 300" name="T35"/>
              <a:gd fmla="*/ 225 w 259" name="T36"/>
              <a:gd fmla="*/ 19 h 300" name="T37"/>
              <a:gd fmla="*/ 225 w 259" name="T38"/>
              <a:gd fmla="*/ 19 h 300" name="T39"/>
              <a:gd fmla="*/ 248 w 259" name="T40"/>
              <a:gd fmla="*/ 141 h 300" name="T41"/>
              <a:gd fmla="*/ 246 w 259" name="T42"/>
              <a:gd fmla="*/ 135 h 300" name="T43"/>
              <a:gd fmla="*/ 229 w 259" name="T44"/>
              <a:gd fmla="*/ 136 h 300" name="T45"/>
              <a:gd fmla="*/ 240 w 259" name="T46"/>
              <a:gd fmla="*/ 141 h 300" name="T47"/>
              <a:gd fmla="*/ 240 w 259" name="T48"/>
              <a:gd fmla="*/ 141 h 300" name="T49"/>
              <a:gd fmla="*/ 20 w 259" name="T50"/>
              <a:gd fmla="*/ 162 h 300" name="T51"/>
              <a:gd fmla="*/ 17 w 259" name="T52"/>
              <a:gd fmla="*/ 156 h 300" name="T53"/>
              <a:gd fmla="*/ 0 w 259" name="T54"/>
              <a:gd fmla="*/ 158 h 300" name="T55"/>
              <a:gd fmla="*/ 11 w 259" name="T56"/>
              <a:gd fmla="*/ 162 h 300" name="T57"/>
              <a:gd fmla="*/ 11 w 259" name="T58"/>
              <a:gd fmla="*/ 162 h 300" name="T59"/>
              <a:gd fmla="*/ 226 w 259" name="T60"/>
              <a:gd fmla="*/ 100 h 300" name="T61"/>
              <a:gd fmla="*/ 219 w 259" name="T62"/>
              <a:gd fmla="*/ 82 h 300" name="T63"/>
              <a:gd fmla="*/ 168 w 259" name="T64"/>
              <a:gd fmla="*/ 88 h 300" name="T65"/>
              <a:gd fmla="*/ 201 w 259" name="T66"/>
              <a:gd fmla="*/ 100 h 300" name="T67"/>
              <a:gd fmla="*/ 201 w 259" name="T68"/>
              <a:gd fmla="*/ 100 h 300" name="T69"/>
              <a:gd fmla="*/ 223 w 259" name="T70"/>
              <a:gd fmla="*/ 146 h 300" name="T71"/>
              <a:gd fmla="*/ 156 w 259" name="T72"/>
              <a:gd fmla="*/ 178 h 300" name="T73"/>
              <a:gd fmla="*/ 150 w 259" name="T74"/>
              <a:gd fmla="*/ 178 h 300" name="T75"/>
              <a:gd fmla="*/ 206 w 259" name="T76"/>
              <a:gd fmla="*/ 17 h 300" name="T77"/>
              <a:gd fmla="*/ 120 w 259" name="T78"/>
              <a:gd fmla="*/ 69 h 300" name="T79"/>
              <a:gd fmla="*/ 54 w 259" name="T80"/>
              <a:gd fmla="*/ 62 h 300" name="T81"/>
              <a:gd fmla="*/ 103 w 259" name="T82"/>
              <a:gd fmla="*/ 178 h 300" name="T83"/>
              <a:gd fmla="*/ 97 w 259" name="T84"/>
              <a:gd fmla="*/ 178 h 300" name="T85"/>
              <a:gd fmla="*/ 36 w 259" name="T86"/>
              <a:gd fmla="*/ 160 h 300" name="T87"/>
              <a:gd fmla="*/ 22 w 259" name="T88"/>
              <a:gd fmla="*/ 236 h 300" name="T89"/>
              <a:gd fmla="*/ 60 w 259" name="T90"/>
              <a:gd fmla="*/ 294 h 300" name="T91"/>
              <a:gd fmla="*/ 212 w 259" name="T92"/>
              <a:gd fmla="*/ 195 h 300" name="T93"/>
              <a:gd fmla="*/ 250 w 259" name="T94"/>
              <a:gd fmla="*/ 231 h 300" name="T95"/>
              <a:gd fmla="*/ 113 w 259" name="T96"/>
              <a:gd fmla="*/ 214 h 300" name="T9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b="b" l="0" r="r" t="0"/>
            <a:pathLst>
              <a:path h="300" w="259">
                <a:moveTo>
                  <a:pt x="115" y="81"/>
                </a:moveTo>
                <a:cubicBezTo>
                  <a:pt x="115" y="81"/>
                  <a:pt x="115" y="52"/>
                  <a:pt x="120" y="47"/>
                </a:cubicBezTo>
                <a:cubicBezTo>
                  <a:pt x="125" y="42"/>
                  <a:pt x="153" y="43"/>
                  <a:pt x="153" y="43"/>
                </a:cubicBezTo>
                <a:cubicBezTo>
                  <a:pt x="153" y="43"/>
                  <a:pt x="131" y="48"/>
                  <a:pt x="126" y="53"/>
                </a:cubicBezTo>
                <a:cubicBezTo>
                  <a:pt x="120" y="58"/>
                  <a:pt x="115" y="81"/>
                  <a:pt x="115" y="81"/>
                </a:cubicBezTo>
                <a:close/>
                <a:moveTo>
                  <a:pt x="126" y="32"/>
                </a:moveTo>
                <a:cubicBezTo>
                  <a:pt x="120" y="27"/>
                  <a:pt x="115" y="5"/>
                  <a:pt x="115" y="5"/>
                </a:cubicBezTo>
                <a:cubicBezTo>
                  <a:pt x="115" y="5"/>
                  <a:pt x="115" y="33"/>
                  <a:pt x="120" y="38"/>
                </a:cubicBezTo>
                <a:cubicBezTo>
                  <a:pt x="125" y="43"/>
                  <a:pt x="153" y="43"/>
                  <a:pt x="153" y="43"/>
                </a:cubicBezTo>
                <a:cubicBezTo>
                  <a:pt x="153" y="43"/>
                  <a:pt x="131" y="38"/>
                  <a:pt x="126" y="32"/>
                </a:cubicBezTo>
                <a:close/>
                <a:moveTo>
                  <a:pt x="105" y="32"/>
                </a:moveTo>
                <a:cubicBezTo>
                  <a:pt x="100" y="38"/>
                  <a:pt x="77" y="43"/>
                  <a:pt x="77" y="43"/>
                </a:cubicBezTo>
                <a:cubicBezTo>
                  <a:pt x="77" y="43"/>
                  <a:pt x="105" y="43"/>
                  <a:pt x="111" y="38"/>
                </a:cubicBezTo>
                <a:cubicBezTo>
                  <a:pt x="116" y="33"/>
                  <a:pt x="115" y="5"/>
                  <a:pt x="115" y="5"/>
                </a:cubicBezTo>
                <a:cubicBezTo>
                  <a:pt x="115" y="5"/>
                  <a:pt x="110" y="27"/>
                  <a:pt x="105" y="32"/>
                </a:cubicBezTo>
                <a:close/>
                <a:moveTo>
                  <a:pt x="105" y="53"/>
                </a:moveTo>
                <a:cubicBezTo>
                  <a:pt x="110" y="58"/>
                  <a:pt x="115" y="81"/>
                  <a:pt x="115" y="81"/>
                </a:cubicBezTo>
                <a:cubicBezTo>
                  <a:pt x="115" y="81"/>
                  <a:pt x="116" y="52"/>
                  <a:pt x="111" y="47"/>
                </a:cubicBezTo>
                <a:cubicBezTo>
                  <a:pt x="105" y="42"/>
                  <a:pt x="77" y="43"/>
                  <a:pt x="77" y="43"/>
                </a:cubicBezTo>
                <a:cubicBezTo>
                  <a:pt x="77" y="43"/>
                  <a:pt x="100" y="48"/>
                  <a:pt x="105" y="53"/>
                </a:cubicBezTo>
                <a:close/>
                <a:moveTo>
                  <a:pt x="75" y="158"/>
                </a:moveTo>
                <a:cubicBezTo>
                  <a:pt x="75" y="158"/>
                  <a:pt x="75" y="136"/>
                  <a:pt x="79" y="131"/>
                </a:cubicBezTo>
                <a:cubicBezTo>
                  <a:pt x="83" y="127"/>
                  <a:pt x="106" y="128"/>
                  <a:pt x="106" y="128"/>
                </a:cubicBezTo>
                <a:cubicBezTo>
                  <a:pt x="106" y="128"/>
                  <a:pt x="88" y="132"/>
                  <a:pt x="84" y="136"/>
                </a:cubicBezTo>
                <a:cubicBezTo>
                  <a:pt x="79" y="140"/>
                  <a:pt x="75" y="158"/>
                  <a:pt x="75" y="158"/>
                </a:cubicBezTo>
                <a:close/>
                <a:moveTo>
                  <a:pt x="84" y="119"/>
                </a:moveTo>
                <a:cubicBezTo>
                  <a:pt x="79" y="115"/>
                  <a:pt x="75" y="97"/>
                  <a:pt x="75" y="97"/>
                </a:cubicBezTo>
                <a:cubicBezTo>
                  <a:pt x="75" y="97"/>
                  <a:pt x="75" y="120"/>
                  <a:pt x="79" y="124"/>
                </a:cubicBezTo>
                <a:cubicBezTo>
                  <a:pt x="83" y="128"/>
                  <a:pt x="106" y="128"/>
                  <a:pt x="106" y="128"/>
                </a:cubicBezTo>
                <a:cubicBezTo>
                  <a:pt x="106" y="128"/>
                  <a:pt x="88" y="124"/>
                  <a:pt x="84" y="119"/>
                </a:cubicBezTo>
                <a:close/>
                <a:moveTo>
                  <a:pt x="67" y="119"/>
                </a:moveTo>
                <a:cubicBezTo>
                  <a:pt x="63" y="124"/>
                  <a:pt x="45" y="128"/>
                  <a:pt x="45" y="128"/>
                </a:cubicBezTo>
                <a:cubicBezTo>
                  <a:pt x="45" y="128"/>
                  <a:pt x="68" y="128"/>
                  <a:pt x="72" y="124"/>
                </a:cubicBezTo>
                <a:cubicBezTo>
                  <a:pt x="76" y="120"/>
                  <a:pt x="75" y="97"/>
                  <a:pt x="75" y="97"/>
                </a:cubicBezTo>
                <a:cubicBezTo>
                  <a:pt x="75" y="97"/>
                  <a:pt x="71" y="115"/>
                  <a:pt x="67" y="119"/>
                </a:cubicBezTo>
                <a:close/>
                <a:moveTo>
                  <a:pt x="67" y="136"/>
                </a:moveTo>
                <a:cubicBezTo>
                  <a:pt x="71" y="140"/>
                  <a:pt x="75" y="158"/>
                  <a:pt x="75" y="158"/>
                </a:cubicBezTo>
                <a:cubicBezTo>
                  <a:pt x="75" y="158"/>
                  <a:pt x="76" y="136"/>
                  <a:pt x="72" y="131"/>
                </a:cubicBezTo>
                <a:cubicBezTo>
                  <a:pt x="68" y="127"/>
                  <a:pt x="45" y="128"/>
                  <a:pt x="45" y="128"/>
                </a:cubicBezTo>
                <a:cubicBezTo>
                  <a:pt x="45" y="128"/>
                  <a:pt x="63" y="132"/>
                  <a:pt x="67" y="136"/>
                </a:cubicBezTo>
                <a:close/>
                <a:moveTo>
                  <a:pt x="31" y="80"/>
                </a:moveTo>
                <a:cubicBezTo>
                  <a:pt x="31" y="80"/>
                  <a:pt x="30" y="69"/>
                  <a:pt x="32" y="67"/>
                </a:cubicBezTo>
                <a:cubicBezTo>
                  <a:pt x="35" y="65"/>
                  <a:pt x="46" y="65"/>
                  <a:pt x="46" y="65"/>
                </a:cubicBezTo>
                <a:cubicBezTo>
                  <a:pt x="46" y="65"/>
                  <a:pt x="37" y="67"/>
                  <a:pt x="35" y="69"/>
                </a:cubicBezTo>
                <a:cubicBezTo>
                  <a:pt x="33" y="71"/>
                  <a:pt x="31" y="80"/>
                  <a:pt x="31" y="80"/>
                </a:cubicBezTo>
                <a:close/>
                <a:moveTo>
                  <a:pt x="35" y="61"/>
                </a:moveTo>
                <a:cubicBezTo>
                  <a:pt x="33" y="59"/>
                  <a:pt x="31" y="50"/>
                  <a:pt x="31" y="50"/>
                </a:cubicBezTo>
                <a:cubicBezTo>
                  <a:pt x="31" y="50"/>
                  <a:pt x="30" y="61"/>
                  <a:pt x="32" y="63"/>
                </a:cubicBezTo>
                <a:cubicBezTo>
                  <a:pt x="35" y="65"/>
                  <a:pt x="46" y="65"/>
                  <a:pt x="46" y="65"/>
                </a:cubicBezTo>
                <a:cubicBezTo>
                  <a:pt x="46" y="65"/>
                  <a:pt x="37" y="63"/>
                  <a:pt x="35" y="61"/>
                </a:cubicBezTo>
                <a:close/>
                <a:moveTo>
                  <a:pt x="26" y="61"/>
                </a:moveTo>
                <a:cubicBezTo>
                  <a:pt x="24" y="63"/>
                  <a:pt x="15" y="65"/>
                  <a:pt x="15" y="65"/>
                </a:cubicBezTo>
                <a:cubicBezTo>
                  <a:pt x="15" y="65"/>
                  <a:pt x="27" y="65"/>
                  <a:pt x="29" y="63"/>
                </a:cubicBezTo>
                <a:cubicBezTo>
                  <a:pt x="31" y="61"/>
                  <a:pt x="31" y="50"/>
                  <a:pt x="31" y="50"/>
                </a:cubicBezTo>
                <a:cubicBezTo>
                  <a:pt x="31" y="50"/>
                  <a:pt x="29" y="59"/>
                  <a:pt x="26" y="61"/>
                </a:cubicBezTo>
                <a:close/>
                <a:moveTo>
                  <a:pt x="26" y="69"/>
                </a:moveTo>
                <a:cubicBezTo>
                  <a:pt x="29" y="71"/>
                  <a:pt x="31" y="80"/>
                  <a:pt x="31" y="80"/>
                </a:cubicBezTo>
                <a:cubicBezTo>
                  <a:pt x="31" y="80"/>
                  <a:pt x="31" y="69"/>
                  <a:pt x="29" y="67"/>
                </a:cubicBezTo>
                <a:cubicBezTo>
                  <a:pt x="27" y="65"/>
                  <a:pt x="15" y="65"/>
                  <a:pt x="15" y="65"/>
                </a:cubicBezTo>
                <a:cubicBezTo>
                  <a:pt x="15" y="65"/>
                  <a:pt x="24" y="67"/>
                  <a:pt x="26" y="69"/>
                </a:cubicBezTo>
                <a:close/>
                <a:moveTo>
                  <a:pt x="229" y="30"/>
                </a:moveTo>
                <a:cubicBezTo>
                  <a:pt x="229" y="30"/>
                  <a:pt x="229" y="19"/>
                  <a:pt x="231" y="17"/>
                </a:cubicBezTo>
                <a:cubicBezTo>
                  <a:pt x="233" y="15"/>
                  <a:pt x="244" y="15"/>
                  <a:pt x="244" y="15"/>
                </a:cubicBezTo>
                <a:cubicBezTo>
                  <a:pt x="244" y="15"/>
                  <a:pt x="235" y="17"/>
                  <a:pt x="233" y="19"/>
                </a:cubicBezTo>
                <a:cubicBezTo>
                  <a:pt x="231" y="21"/>
                  <a:pt x="229" y="30"/>
                  <a:pt x="229" y="30"/>
                </a:cubicBezTo>
                <a:close/>
                <a:moveTo>
                  <a:pt x="233" y="11"/>
                </a:moveTo>
                <a:cubicBezTo>
                  <a:pt x="231" y="9"/>
                  <a:pt x="229" y="0"/>
                  <a:pt x="229" y="0"/>
                </a:cubicBezTo>
                <a:cubicBezTo>
                  <a:pt x="229" y="0"/>
                  <a:pt x="229" y="11"/>
                  <a:pt x="231" y="13"/>
                </a:cubicBezTo>
                <a:cubicBezTo>
                  <a:pt x="233" y="15"/>
                  <a:pt x="244" y="15"/>
                  <a:pt x="244" y="15"/>
                </a:cubicBezTo>
                <a:cubicBezTo>
                  <a:pt x="244" y="15"/>
                  <a:pt x="235" y="13"/>
                  <a:pt x="233" y="11"/>
                </a:cubicBezTo>
                <a:close/>
                <a:moveTo>
                  <a:pt x="225" y="11"/>
                </a:moveTo>
                <a:cubicBezTo>
                  <a:pt x="223" y="13"/>
                  <a:pt x="214" y="15"/>
                  <a:pt x="214" y="15"/>
                </a:cubicBezTo>
                <a:cubicBezTo>
                  <a:pt x="214" y="15"/>
                  <a:pt x="225" y="15"/>
                  <a:pt x="227" y="13"/>
                </a:cubicBezTo>
                <a:cubicBezTo>
                  <a:pt x="229" y="11"/>
                  <a:pt x="229" y="0"/>
                  <a:pt x="229" y="0"/>
                </a:cubicBezTo>
                <a:cubicBezTo>
                  <a:pt x="229" y="0"/>
                  <a:pt x="227" y="9"/>
                  <a:pt x="225" y="11"/>
                </a:cubicBezTo>
                <a:close/>
                <a:moveTo>
                  <a:pt x="225" y="19"/>
                </a:moveTo>
                <a:cubicBezTo>
                  <a:pt x="227" y="21"/>
                  <a:pt x="229" y="30"/>
                  <a:pt x="229" y="30"/>
                </a:cubicBezTo>
                <a:cubicBezTo>
                  <a:pt x="229" y="30"/>
                  <a:pt x="229" y="19"/>
                  <a:pt x="227" y="17"/>
                </a:cubicBezTo>
                <a:cubicBezTo>
                  <a:pt x="225" y="15"/>
                  <a:pt x="214" y="15"/>
                  <a:pt x="214" y="15"/>
                </a:cubicBezTo>
                <a:cubicBezTo>
                  <a:pt x="214" y="15"/>
                  <a:pt x="223" y="17"/>
                  <a:pt x="225" y="19"/>
                </a:cubicBezTo>
                <a:close/>
                <a:moveTo>
                  <a:pt x="244" y="152"/>
                </a:moveTo>
                <a:cubicBezTo>
                  <a:pt x="244" y="152"/>
                  <a:pt x="244" y="140"/>
                  <a:pt x="246" y="138"/>
                </a:cubicBezTo>
                <a:cubicBezTo>
                  <a:pt x="248" y="136"/>
                  <a:pt x="259" y="136"/>
                  <a:pt x="259" y="136"/>
                </a:cubicBezTo>
                <a:cubicBezTo>
                  <a:pt x="259" y="136"/>
                  <a:pt x="250" y="138"/>
                  <a:pt x="248" y="141"/>
                </a:cubicBezTo>
                <a:cubicBezTo>
                  <a:pt x="246" y="143"/>
                  <a:pt x="244" y="152"/>
                  <a:pt x="244" y="152"/>
                </a:cubicBezTo>
                <a:close/>
                <a:moveTo>
                  <a:pt x="248" y="132"/>
                </a:moveTo>
                <a:cubicBezTo>
                  <a:pt x="246" y="130"/>
                  <a:pt x="244" y="121"/>
                  <a:pt x="244" y="121"/>
                </a:cubicBezTo>
                <a:cubicBezTo>
                  <a:pt x="244" y="121"/>
                  <a:pt x="244" y="133"/>
                  <a:pt x="246" y="135"/>
                </a:cubicBezTo>
                <a:cubicBezTo>
                  <a:pt x="248" y="137"/>
                  <a:pt x="259" y="136"/>
                  <a:pt x="259" y="136"/>
                </a:cubicBezTo>
                <a:cubicBezTo>
                  <a:pt x="259" y="136"/>
                  <a:pt x="250" y="134"/>
                  <a:pt x="248" y="132"/>
                </a:cubicBezTo>
                <a:close/>
                <a:moveTo>
                  <a:pt x="240" y="132"/>
                </a:moveTo>
                <a:cubicBezTo>
                  <a:pt x="238" y="134"/>
                  <a:pt x="229" y="136"/>
                  <a:pt x="229" y="136"/>
                </a:cubicBezTo>
                <a:cubicBezTo>
                  <a:pt x="229" y="136"/>
                  <a:pt x="240" y="137"/>
                  <a:pt x="242" y="135"/>
                </a:cubicBezTo>
                <a:cubicBezTo>
                  <a:pt x="244" y="133"/>
                  <a:pt x="244" y="121"/>
                  <a:pt x="244" y="121"/>
                </a:cubicBezTo>
                <a:cubicBezTo>
                  <a:pt x="244" y="121"/>
                  <a:pt x="242" y="130"/>
                  <a:pt x="240" y="132"/>
                </a:cubicBezTo>
                <a:close/>
                <a:moveTo>
                  <a:pt x="240" y="141"/>
                </a:moveTo>
                <a:cubicBezTo>
                  <a:pt x="242" y="143"/>
                  <a:pt x="244" y="152"/>
                  <a:pt x="244" y="152"/>
                </a:cubicBezTo>
                <a:cubicBezTo>
                  <a:pt x="244" y="152"/>
                  <a:pt x="244" y="140"/>
                  <a:pt x="242" y="138"/>
                </a:cubicBezTo>
                <a:cubicBezTo>
                  <a:pt x="240" y="136"/>
                  <a:pt x="229" y="136"/>
                  <a:pt x="229" y="136"/>
                </a:cubicBezTo>
                <a:cubicBezTo>
                  <a:pt x="229" y="136"/>
                  <a:pt x="238" y="138"/>
                  <a:pt x="240" y="141"/>
                </a:cubicBezTo>
                <a:close/>
                <a:moveTo>
                  <a:pt x="15" y="173"/>
                </a:moveTo>
                <a:cubicBezTo>
                  <a:pt x="15" y="173"/>
                  <a:pt x="15" y="162"/>
                  <a:pt x="17" y="160"/>
                </a:cubicBezTo>
                <a:cubicBezTo>
                  <a:pt x="19" y="158"/>
                  <a:pt x="31" y="158"/>
                  <a:pt x="31" y="158"/>
                </a:cubicBezTo>
                <a:cubicBezTo>
                  <a:pt x="31" y="158"/>
                  <a:pt x="22" y="160"/>
                  <a:pt x="20" y="162"/>
                </a:cubicBezTo>
                <a:cubicBezTo>
                  <a:pt x="17" y="164"/>
                  <a:pt x="15" y="173"/>
                  <a:pt x="15" y="173"/>
                </a:cubicBezTo>
                <a:close/>
                <a:moveTo>
                  <a:pt x="20" y="154"/>
                </a:moveTo>
                <a:cubicBezTo>
                  <a:pt x="17" y="152"/>
                  <a:pt x="15" y="143"/>
                  <a:pt x="15" y="143"/>
                </a:cubicBezTo>
                <a:cubicBezTo>
                  <a:pt x="15" y="143"/>
                  <a:pt x="15" y="154"/>
                  <a:pt x="17" y="156"/>
                </a:cubicBezTo>
                <a:cubicBezTo>
                  <a:pt x="19" y="158"/>
                  <a:pt x="31" y="158"/>
                  <a:pt x="31" y="158"/>
                </a:cubicBezTo>
                <a:cubicBezTo>
                  <a:pt x="31" y="158"/>
                  <a:pt x="22" y="156"/>
                  <a:pt x="20" y="154"/>
                </a:cubicBezTo>
                <a:close/>
                <a:moveTo>
                  <a:pt x="11" y="154"/>
                </a:moveTo>
                <a:cubicBezTo>
                  <a:pt x="9" y="156"/>
                  <a:pt x="0" y="158"/>
                  <a:pt x="0" y="158"/>
                </a:cubicBezTo>
                <a:cubicBezTo>
                  <a:pt x="0" y="158"/>
                  <a:pt x="11" y="158"/>
                  <a:pt x="14" y="156"/>
                </a:cubicBezTo>
                <a:cubicBezTo>
                  <a:pt x="16" y="154"/>
                  <a:pt x="15" y="143"/>
                  <a:pt x="15" y="143"/>
                </a:cubicBezTo>
                <a:cubicBezTo>
                  <a:pt x="15" y="143"/>
                  <a:pt x="13" y="152"/>
                  <a:pt x="11" y="154"/>
                </a:cubicBezTo>
                <a:close/>
                <a:moveTo>
                  <a:pt x="11" y="162"/>
                </a:moveTo>
                <a:cubicBezTo>
                  <a:pt x="13" y="164"/>
                  <a:pt x="15" y="173"/>
                  <a:pt x="15" y="173"/>
                </a:cubicBezTo>
                <a:cubicBezTo>
                  <a:pt x="15" y="173"/>
                  <a:pt x="16" y="162"/>
                  <a:pt x="14" y="160"/>
                </a:cubicBezTo>
                <a:cubicBezTo>
                  <a:pt x="11" y="158"/>
                  <a:pt x="0" y="158"/>
                  <a:pt x="0" y="158"/>
                </a:cubicBezTo>
                <a:cubicBezTo>
                  <a:pt x="0" y="158"/>
                  <a:pt x="9" y="160"/>
                  <a:pt x="11" y="162"/>
                </a:cubicBezTo>
                <a:close/>
                <a:moveTo>
                  <a:pt x="214" y="133"/>
                </a:moveTo>
                <a:cubicBezTo>
                  <a:pt x="214" y="133"/>
                  <a:pt x="213" y="99"/>
                  <a:pt x="219" y="93"/>
                </a:cubicBezTo>
                <a:cubicBezTo>
                  <a:pt x="226" y="87"/>
                  <a:pt x="259" y="88"/>
                  <a:pt x="259" y="88"/>
                </a:cubicBezTo>
                <a:cubicBezTo>
                  <a:pt x="259" y="88"/>
                  <a:pt x="232" y="94"/>
                  <a:pt x="226" y="100"/>
                </a:cubicBezTo>
                <a:cubicBezTo>
                  <a:pt x="220" y="106"/>
                  <a:pt x="214" y="133"/>
                  <a:pt x="214" y="133"/>
                </a:cubicBezTo>
                <a:close/>
                <a:moveTo>
                  <a:pt x="226" y="75"/>
                </a:moveTo>
                <a:cubicBezTo>
                  <a:pt x="220" y="69"/>
                  <a:pt x="214" y="42"/>
                  <a:pt x="214" y="42"/>
                </a:cubicBezTo>
                <a:cubicBezTo>
                  <a:pt x="214" y="42"/>
                  <a:pt x="213" y="76"/>
                  <a:pt x="219" y="82"/>
                </a:cubicBezTo>
                <a:cubicBezTo>
                  <a:pt x="226" y="88"/>
                  <a:pt x="259" y="88"/>
                  <a:pt x="259" y="88"/>
                </a:cubicBezTo>
                <a:cubicBezTo>
                  <a:pt x="259" y="88"/>
                  <a:pt x="232" y="81"/>
                  <a:pt x="226" y="75"/>
                </a:cubicBezTo>
                <a:close/>
                <a:moveTo>
                  <a:pt x="201" y="75"/>
                </a:moveTo>
                <a:cubicBezTo>
                  <a:pt x="195" y="81"/>
                  <a:pt x="168" y="88"/>
                  <a:pt x="168" y="88"/>
                </a:cubicBezTo>
                <a:cubicBezTo>
                  <a:pt x="168" y="88"/>
                  <a:pt x="202" y="88"/>
                  <a:pt x="208" y="82"/>
                </a:cubicBezTo>
                <a:cubicBezTo>
                  <a:pt x="215" y="76"/>
                  <a:pt x="214" y="42"/>
                  <a:pt x="214" y="42"/>
                </a:cubicBezTo>
                <a:cubicBezTo>
                  <a:pt x="214" y="42"/>
                  <a:pt x="208" y="69"/>
                  <a:pt x="201" y="75"/>
                </a:cubicBezTo>
                <a:close/>
                <a:moveTo>
                  <a:pt x="201" y="100"/>
                </a:moveTo>
                <a:cubicBezTo>
                  <a:pt x="208" y="106"/>
                  <a:pt x="214" y="133"/>
                  <a:pt x="214" y="133"/>
                </a:cubicBezTo>
                <a:cubicBezTo>
                  <a:pt x="214" y="133"/>
                  <a:pt x="215" y="99"/>
                  <a:pt x="208" y="93"/>
                </a:cubicBezTo>
                <a:cubicBezTo>
                  <a:pt x="202" y="87"/>
                  <a:pt x="168" y="88"/>
                  <a:pt x="168" y="88"/>
                </a:cubicBezTo>
                <a:cubicBezTo>
                  <a:pt x="168" y="88"/>
                  <a:pt x="195" y="94"/>
                  <a:pt x="201" y="100"/>
                </a:cubicBezTo>
                <a:close/>
                <a:moveTo>
                  <a:pt x="250" y="231"/>
                </a:moveTo>
                <a:cubicBezTo>
                  <a:pt x="212" y="178"/>
                  <a:pt x="212" y="178"/>
                  <a:pt x="212" y="178"/>
                </a:cubicBezTo>
                <a:cubicBezTo>
                  <a:pt x="189" y="178"/>
                  <a:pt x="189" y="178"/>
                  <a:pt x="189" y="178"/>
                </a:cubicBezTo>
                <a:cubicBezTo>
                  <a:pt x="193" y="160"/>
                  <a:pt x="207" y="146"/>
                  <a:pt x="223" y="146"/>
                </a:cubicBezTo>
                <a:cubicBezTo>
                  <a:pt x="224" y="146"/>
                  <a:pt x="226" y="144"/>
                  <a:pt x="226" y="143"/>
                </a:cubicBezTo>
                <a:cubicBezTo>
                  <a:pt x="226" y="141"/>
                  <a:pt x="224" y="140"/>
                  <a:pt x="223" y="140"/>
                </a:cubicBezTo>
                <a:cubicBezTo>
                  <a:pt x="203" y="140"/>
                  <a:pt x="187" y="156"/>
                  <a:pt x="183" y="178"/>
                </a:cubicBezTo>
                <a:cubicBezTo>
                  <a:pt x="156" y="178"/>
                  <a:pt x="156" y="178"/>
                  <a:pt x="156" y="178"/>
                </a:cubicBezTo>
                <a:cubicBezTo>
                  <a:pt x="158" y="140"/>
                  <a:pt x="173" y="110"/>
                  <a:pt x="190" y="110"/>
                </a:cubicBezTo>
                <a:cubicBezTo>
                  <a:pt x="191" y="110"/>
                  <a:pt x="193" y="109"/>
                  <a:pt x="193" y="107"/>
                </a:cubicBezTo>
                <a:cubicBezTo>
                  <a:pt x="193" y="105"/>
                  <a:pt x="191" y="104"/>
                  <a:pt x="190" y="104"/>
                </a:cubicBezTo>
                <a:cubicBezTo>
                  <a:pt x="169" y="104"/>
                  <a:pt x="152" y="136"/>
                  <a:pt x="150" y="178"/>
                </a:cubicBezTo>
                <a:cubicBezTo>
                  <a:pt x="139" y="178"/>
                  <a:pt x="139" y="178"/>
                  <a:pt x="139" y="178"/>
                </a:cubicBezTo>
                <a:cubicBezTo>
                  <a:pt x="141" y="92"/>
                  <a:pt x="170" y="23"/>
                  <a:pt x="206" y="23"/>
                </a:cubicBezTo>
                <a:cubicBezTo>
                  <a:pt x="208" y="23"/>
                  <a:pt x="210" y="21"/>
                  <a:pt x="210" y="20"/>
                </a:cubicBezTo>
                <a:cubicBezTo>
                  <a:pt x="210" y="18"/>
                  <a:pt x="208" y="17"/>
                  <a:pt x="206" y="17"/>
                </a:cubicBezTo>
                <a:cubicBezTo>
                  <a:pt x="166" y="17"/>
                  <a:pt x="135" y="87"/>
                  <a:pt x="133" y="178"/>
                </a:cubicBezTo>
                <a:cubicBezTo>
                  <a:pt x="129" y="178"/>
                  <a:pt x="129" y="178"/>
                  <a:pt x="129" y="178"/>
                </a:cubicBezTo>
                <a:cubicBezTo>
                  <a:pt x="129" y="66"/>
                  <a:pt x="127" y="66"/>
                  <a:pt x="124" y="66"/>
                </a:cubicBezTo>
                <a:cubicBezTo>
                  <a:pt x="122" y="66"/>
                  <a:pt x="120" y="68"/>
                  <a:pt x="120" y="69"/>
                </a:cubicBezTo>
                <a:cubicBezTo>
                  <a:pt x="120" y="70"/>
                  <a:pt x="121" y="70"/>
                  <a:pt x="121" y="71"/>
                </a:cubicBezTo>
                <a:cubicBezTo>
                  <a:pt x="122" y="76"/>
                  <a:pt x="123" y="118"/>
                  <a:pt x="123" y="178"/>
                </a:cubicBezTo>
                <a:cubicBezTo>
                  <a:pt x="120" y="178"/>
                  <a:pt x="120" y="178"/>
                  <a:pt x="120" y="178"/>
                </a:cubicBezTo>
                <a:cubicBezTo>
                  <a:pt x="118" y="114"/>
                  <a:pt x="89" y="62"/>
                  <a:pt x="54" y="62"/>
                </a:cubicBezTo>
                <a:cubicBezTo>
                  <a:pt x="52" y="62"/>
                  <a:pt x="51" y="63"/>
                  <a:pt x="51" y="65"/>
                </a:cubicBezTo>
                <a:cubicBezTo>
                  <a:pt x="51" y="67"/>
                  <a:pt x="52" y="68"/>
                  <a:pt x="54" y="68"/>
                </a:cubicBezTo>
                <a:cubicBezTo>
                  <a:pt x="86" y="68"/>
                  <a:pt x="112" y="117"/>
                  <a:pt x="113" y="178"/>
                </a:cubicBezTo>
                <a:cubicBezTo>
                  <a:pt x="103" y="178"/>
                  <a:pt x="103" y="178"/>
                  <a:pt x="103" y="178"/>
                </a:cubicBezTo>
                <a:cubicBezTo>
                  <a:pt x="103" y="161"/>
                  <a:pt x="98" y="144"/>
                  <a:pt x="89" y="144"/>
                </a:cubicBezTo>
                <a:cubicBezTo>
                  <a:pt x="87" y="144"/>
                  <a:pt x="86" y="145"/>
                  <a:pt x="86" y="147"/>
                </a:cubicBezTo>
                <a:cubicBezTo>
                  <a:pt x="86" y="149"/>
                  <a:pt x="87" y="150"/>
                  <a:pt x="89" y="150"/>
                </a:cubicBezTo>
                <a:cubicBezTo>
                  <a:pt x="91" y="150"/>
                  <a:pt x="97" y="161"/>
                  <a:pt x="97" y="178"/>
                </a:cubicBezTo>
                <a:cubicBezTo>
                  <a:pt x="86" y="178"/>
                  <a:pt x="86" y="178"/>
                  <a:pt x="86" y="178"/>
                </a:cubicBezTo>
                <a:cubicBezTo>
                  <a:pt x="79" y="164"/>
                  <a:pt x="59" y="154"/>
                  <a:pt x="36" y="154"/>
                </a:cubicBezTo>
                <a:cubicBezTo>
                  <a:pt x="34" y="154"/>
                  <a:pt x="33" y="156"/>
                  <a:pt x="33" y="157"/>
                </a:cubicBezTo>
                <a:cubicBezTo>
                  <a:pt x="33" y="159"/>
                  <a:pt x="34" y="160"/>
                  <a:pt x="36" y="160"/>
                </a:cubicBezTo>
                <a:cubicBezTo>
                  <a:pt x="55" y="160"/>
                  <a:pt x="72" y="168"/>
                  <a:pt x="79" y="178"/>
                </a:cubicBezTo>
                <a:cubicBezTo>
                  <a:pt x="60" y="178"/>
                  <a:pt x="60" y="178"/>
                  <a:pt x="60" y="178"/>
                </a:cubicBezTo>
                <a:cubicBezTo>
                  <a:pt x="22" y="231"/>
                  <a:pt x="22" y="231"/>
                  <a:pt x="22" y="231"/>
                </a:cubicBezTo>
                <a:cubicBezTo>
                  <a:pt x="21" y="233"/>
                  <a:pt x="21" y="235"/>
                  <a:pt x="22" y="236"/>
                </a:cubicBezTo>
                <a:cubicBezTo>
                  <a:pt x="27" y="238"/>
                  <a:pt x="27" y="238"/>
                  <a:pt x="27" y="238"/>
                </a:cubicBezTo>
                <a:cubicBezTo>
                  <a:pt x="28" y="239"/>
                  <a:pt x="30" y="239"/>
                  <a:pt x="31" y="238"/>
                </a:cubicBezTo>
                <a:cubicBezTo>
                  <a:pt x="60" y="195"/>
                  <a:pt x="60" y="195"/>
                  <a:pt x="60" y="195"/>
                </a:cubicBezTo>
                <a:cubicBezTo>
                  <a:pt x="60" y="294"/>
                  <a:pt x="60" y="294"/>
                  <a:pt x="60" y="294"/>
                </a:cubicBezTo>
                <a:cubicBezTo>
                  <a:pt x="60" y="297"/>
                  <a:pt x="63" y="300"/>
                  <a:pt x="66" y="300"/>
                </a:cubicBezTo>
                <a:cubicBezTo>
                  <a:pt x="206" y="300"/>
                  <a:pt x="206" y="300"/>
                  <a:pt x="206" y="300"/>
                </a:cubicBezTo>
                <a:cubicBezTo>
                  <a:pt x="209" y="300"/>
                  <a:pt x="212" y="297"/>
                  <a:pt x="212" y="294"/>
                </a:cubicBezTo>
                <a:cubicBezTo>
                  <a:pt x="212" y="195"/>
                  <a:pt x="212" y="195"/>
                  <a:pt x="212" y="195"/>
                </a:cubicBezTo>
                <a:cubicBezTo>
                  <a:pt x="242" y="238"/>
                  <a:pt x="242" y="238"/>
                  <a:pt x="242" y="238"/>
                </a:cubicBezTo>
                <a:cubicBezTo>
                  <a:pt x="243" y="239"/>
                  <a:pt x="244" y="239"/>
                  <a:pt x="246" y="238"/>
                </a:cubicBezTo>
                <a:cubicBezTo>
                  <a:pt x="250" y="236"/>
                  <a:pt x="250" y="236"/>
                  <a:pt x="250" y="236"/>
                </a:cubicBezTo>
                <a:cubicBezTo>
                  <a:pt x="251" y="235"/>
                  <a:pt x="251" y="233"/>
                  <a:pt x="250" y="231"/>
                </a:cubicBezTo>
                <a:close/>
                <a:moveTo>
                  <a:pt x="159" y="226"/>
                </a:moveTo>
                <a:cubicBezTo>
                  <a:pt x="113" y="226"/>
                  <a:pt x="113" y="226"/>
                  <a:pt x="113" y="226"/>
                </a:cubicBezTo>
                <a:cubicBezTo>
                  <a:pt x="110" y="226"/>
                  <a:pt x="107" y="223"/>
                  <a:pt x="107" y="220"/>
                </a:cubicBezTo>
                <a:cubicBezTo>
                  <a:pt x="107" y="216"/>
                  <a:pt x="110" y="214"/>
                  <a:pt x="113" y="214"/>
                </a:cubicBezTo>
                <a:cubicBezTo>
                  <a:pt x="159" y="214"/>
                  <a:pt x="159" y="214"/>
                  <a:pt x="159" y="214"/>
                </a:cubicBezTo>
                <a:cubicBezTo>
                  <a:pt x="162" y="214"/>
                  <a:pt x="165" y="216"/>
                  <a:pt x="165" y="220"/>
                </a:cubicBezTo>
                <a:cubicBezTo>
                  <a:pt x="165" y="223"/>
                  <a:pt x="162" y="226"/>
                  <a:pt x="159" y="22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="t" anchorCtr="0" bIns="41137" compatLnSpc="1" lIns="82272" numCol="1" rIns="82272" tIns="41137" vert="horz" wrap="square">
            <a:prstTxWarp prst="textNoShape">
              <a:avLst/>
            </a:prstTxWarp>
          </a:bodyPr>
          <a:lstStyle/>
          <a:p>
            <a:pPr defTabSz="931144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505050"/>
              </a:solidFill>
              <a:ea charset="-128" panose="020b0600070205080204" pitchFamily="34" typeface="MS PGothic"/>
            </a:endParaRPr>
          </a:p>
        </p:txBody>
      </p:sp>
      <p:pic>
        <p:nvPicPr>
          <p:cNvPr id="124" name="Picture 7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522097" y="4959098"/>
            <a:ext cx="844944" cy="844824"/>
          </a:xfrm>
          <a:prstGeom prst="rect">
            <a:avLst/>
          </a:prstGeom>
        </p:spPr>
      </p:pic>
      <p:grpSp>
        <p:nvGrpSpPr>
          <p:cNvPr id="125" name="组合 124"/>
          <p:cNvGrpSpPr/>
          <p:nvPr/>
        </p:nvGrpSpPr>
        <p:grpSpPr>
          <a:xfrm>
            <a:off x="6730546" y="4841822"/>
            <a:ext cx="1169234" cy="1169234"/>
            <a:chOff x="1549443" y="4841822"/>
            <a:chExt cx="1169234" cy="1169234"/>
          </a:xfrm>
        </p:grpSpPr>
        <p:sp>
          <p:nvSpPr>
            <p:cNvPr id="126" name="椭圆 125"/>
            <p:cNvSpPr/>
            <p:nvPr/>
          </p:nvSpPr>
          <p:spPr>
            <a:xfrm>
              <a:off x="1549443" y="4841822"/>
              <a:ext cx="1169234" cy="1169234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27" name="椭圆 126"/>
            <p:cNvSpPr/>
            <p:nvPr/>
          </p:nvSpPr>
          <p:spPr>
            <a:xfrm>
              <a:off x="1657758" y="4950137"/>
              <a:ext cx="952604" cy="95260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pic>
          <p:nvPicPr>
            <p:cNvPr descr="C:\Users\Justin\Desktop\_Work_in_Progress\_MS\1407\guy.png" id="128" name="Picture 10"/>
            <p:cNvPicPr>
              <a:picLocks noChangeArrowheads="1"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1810537" y="5048956"/>
              <a:ext cx="641532" cy="754966"/>
            </a:xfrm>
            <a:prstGeom prst="rect">
              <a:avLst/>
            </a:prstGeom>
            <a:noFill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9" name="右箭头 128"/>
          <p:cNvSpPr/>
          <p:nvPr/>
        </p:nvSpPr>
        <p:spPr>
          <a:xfrm>
            <a:off x="7955810" y="5336498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30" name="组合 129"/>
          <p:cNvGrpSpPr/>
          <p:nvPr/>
        </p:nvGrpSpPr>
        <p:grpSpPr>
          <a:xfrm>
            <a:off x="8375002" y="4841822"/>
            <a:ext cx="1169234" cy="1169234"/>
            <a:chOff x="1549443" y="4841822"/>
            <a:chExt cx="1169234" cy="1169234"/>
          </a:xfrm>
        </p:grpSpPr>
        <p:sp>
          <p:nvSpPr>
            <p:cNvPr id="131" name="椭圆 130"/>
            <p:cNvSpPr/>
            <p:nvPr/>
          </p:nvSpPr>
          <p:spPr>
            <a:xfrm>
              <a:off x="1549443" y="4841822"/>
              <a:ext cx="1169234" cy="1169234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32" name="椭圆 131"/>
            <p:cNvSpPr/>
            <p:nvPr/>
          </p:nvSpPr>
          <p:spPr>
            <a:xfrm>
              <a:off x="1657758" y="4950137"/>
              <a:ext cx="952604" cy="95260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grpSp>
        <p:nvGrpSpPr>
          <p:cNvPr id="133" name="组合 132"/>
          <p:cNvGrpSpPr/>
          <p:nvPr/>
        </p:nvGrpSpPr>
        <p:grpSpPr>
          <a:xfrm>
            <a:off x="10019458" y="4841822"/>
            <a:ext cx="1169234" cy="1169234"/>
            <a:chOff x="1549443" y="4841822"/>
            <a:chExt cx="1169234" cy="1169234"/>
          </a:xfrm>
        </p:grpSpPr>
        <p:sp>
          <p:nvSpPr>
            <p:cNvPr id="134" name="椭圆 133"/>
            <p:cNvSpPr/>
            <p:nvPr/>
          </p:nvSpPr>
          <p:spPr>
            <a:xfrm>
              <a:off x="1549443" y="4841822"/>
              <a:ext cx="1169234" cy="1169234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solidFill>
                <a:schemeClr val="bg1"/>
              </a:soli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35" name="椭圆 134"/>
            <p:cNvSpPr/>
            <p:nvPr/>
          </p:nvSpPr>
          <p:spPr>
            <a:xfrm>
              <a:off x="1657758" y="4950137"/>
              <a:ext cx="952604" cy="95260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62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136" name="右箭头 135"/>
          <p:cNvSpPr/>
          <p:nvPr/>
        </p:nvSpPr>
        <p:spPr>
          <a:xfrm>
            <a:off x="9585136" y="5336498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38" name="Picture 7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181603" y="4959098"/>
            <a:ext cx="844944" cy="844824"/>
          </a:xfrm>
          <a:prstGeom prst="rect">
            <a:avLst/>
          </a:prstGeom>
        </p:spPr>
      </p:pic>
      <p:pic>
        <p:nvPicPr>
          <p:cNvPr id="139" name="图片 1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19970" y="5125448"/>
            <a:ext cx="479298" cy="601982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1071040" y="6119371"/>
            <a:ext cx="1169234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发起人</a:t>
            </a:r>
          </a:p>
        </p:txBody>
      </p:sp>
      <p:sp>
        <p:nvSpPr>
          <p:cNvPr id="140" name="文本框 139"/>
          <p:cNvSpPr txBox="1"/>
          <p:nvPr/>
        </p:nvSpPr>
        <p:spPr>
          <a:xfrm>
            <a:off x="2690555" y="6119371"/>
            <a:ext cx="1177346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众筹平台</a:t>
            </a:r>
          </a:p>
        </p:txBody>
      </p:sp>
      <p:sp>
        <p:nvSpPr>
          <p:cNvPr id="141" name="文本框 140"/>
          <p:cNvSpPr txBox="1"/>
          <p:nvPr/>
        </p:nvSpPr>
        <p:spPr>
          <a:xfrm>
            <a:off x="4359952" y="6119371"/>
            <a:ext cx="1169234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参与人</a:t>
            </a:r>
          </a:p>
        </p:txBody>
      </p:sp>
      <p:sp>
        <p:nvSpPr>
          <p:cNvPr id="142" name="文本框 141"/>
          <p:cNvSpPr txBox="1"/>
          <p:nvPr/>
        </p:nvSpPr>
        <p:spPr>
          <a:xfrm>
            <a:off x="6730547" y="6119371"/>
            <a:ext cx="1169234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发起人</a:t>
            </a:r>
          </a:p>
        </p:txBody>
      </p:sp>
      <p:sp>
        <p:nvSpPr>
          <p:cNvPr id="143" name="文本框 142"/>
          <p:cNvSpPr txBox="1"/>
          <p:nvPr/>
        </p:nvSpPr>
        <p:spPr>
          <a:xfrm>
            <a:off x="8350061" y="6119371"/>
            <a:ext cx="1177346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社交平台</a:t>
            </a:r>
          </a:p>
        </p:txBody>
      </p:sp>
      <p:sp>
        <p:nvSpPr>
          <p:cNvPr id="144" name="文本框 143"/>
          <p:cNvSpPr txBox="1"/>
          <p:nvPr/>
        </p:nvSpPr>
        <p:spPr>
          <a:xfrm>
            <a:off x="10019459" y="6119371"/>
            <a:ext cx="1169234" cy="365760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参与人</a:t>
            </a:r>
          </a:p>
        </p:txBody>
      </p:sp>
      <p:grpSp>
        <p:nvGrpSpPr>
          <p:cNvPr id="145" name="组合 144"/>
          <p:cNvGrpSpPr/>
          <p:nvPr/>
        </p:nvGrpSpPr>
        <p:grpSpPr>
          <a:xfrm>
            <a:off x="4770635" y="2542357"/>
            <a:ext cx="758551" cy="758551"/>
            <a:chOff x="1176127" y="1939556"/>
            <a:chExt cx="974646" cy="974646"/>
          </a:xfrm>
        </p:grpSpPr>
        <p:sp>
          <p:nvSpPr>
            <p:cNvPr id="146" name="椭圆 145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47" name="椭圆 146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48" name="文本框 147"/>
            <p:cNvSpPr txBox="1"/>
            <p:nvPr/>
          </p:nvSpPr>
          <p:spPr>
            <a:xfrm>
              <a:off x="1340916" y="2196046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149" name="组合 148"/>
          <p:cNvGrpSpPr/>
          <p:nvPr/>
        </p:nvGrpSpPr>
        <p:grpSpPr>
          <a:xfrm>
            <a:off x="6652683" y="2542357"/>
            <a:ext cx="758551" cy="758551"/>
            <a:chOff x="1176127" y="1939556"/>
            <a:chExt cx="974646" cy="974646"/>
          </a:xfrm>
        </p:grpSpPr>
        <p:sp>
          <p:nvSpPr>
            <p:cNvPr id="150" name="椭圆 149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51" name="椭圆 150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52" name="文本框 151"/>
            <p:cNvSpPr txBox="1"/>
            <p:nvPr/>
          </p:nvSpPr>
          <p:spPr>
            <a:xfrm>
              <a:off x="1340915" y="2196046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</p:spTree>
    <p:extLst>
      <p:ext uri="{BB962C8B-B14F-4D97-AF65-F5344CB8AC3E}">
        <p14:creationId val="148626730"/>
      </p:ext>
    </p:extLst>
  </p:cSld>
  <p:clrMapOvr>
    <a:masterClrMapping/>
  </p:clrMapOvr>
  <p:transition spd="slow">
    <p:push dir="u"/>
  </p:transition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圆角矩形 3"/>
          <p:cNvSpPr/>
          <p:nvPr/>
        </p:nvSpPr>
        <p:spPr>
          <a:xfrm>
            <a:off x="623888" y="221645"/>
            <a:ext cx="474660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788590" y="126552"/>
            <a:ext cx="760854" cy="736368"/>
            <a:chOff x="788590" y="1127148"/>
            <a:chExt cx="888358" cy="859769"/>
          </a:xfrm>
        </p:grpSpPr>
        <p:sp>
          <p:nvSpPr>
            <p:cNvPr id="5" name="椭圆 4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Q5</a:t>
              </a: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573930" y="259509"/>
            <a:ext cx="349973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众筹合法吗？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1064303" y="1235417"/>
            <a:ext cx="10073390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342900" marL="342900">
              <a:buFont charset="2" panose="05000000000000000000" pitchFamily="2" typeface="Wingdings"/>
              <a:buChar char="p"/>
            </a:pPr>
            <a:r>
              <a:rPr altLang="en-US" lang="zh-CN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众筹与现行法律存在一定冲突，不能简单地说众筹不合法，应当具体情况具体分析。</a:t>
            </a:r>
          </a:p>
          <a:p>
            <a:pPr indent="-342900" marL="342900">
              <a:buFont charset="2" panose="05000000000000000000" pitchFamily="2" typeface="Wingdings"/>
              <a:buChar char="p"/>
            </a:pPr>
            <a:endParaRPr altLang="en-US" lang="zh-CN" sz="2400">
              <a:solidFill>
                <a:schemeClr val="bg2">
                  <a:lumMod val="50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indent="-342900" marL="342900">
              <a:buFont charset="2" panose="05000000000000000000" pitchFamily="2" typeface="Wingdings"/>
              <a:buChar char="p"/>
            </a:pPr>
            <a:r>
              <a:rPr altLang="en-US" lang="zh-CN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不触碰法律红线的众筹就是合法的，反之则为不合法的众筹，并且存在非常大的法律风险。</a:t>
            </a:r>
          </a:p>
        </p:txBody>
      </p:sp>
      <p:sp>
        <p:nvSpPr>
          <p:cNvPr id="65" name="直角三角形 64"/>
          <p:cNvSpPr/>
          <p:nvPr/>
        </p:nvSpPr>
        <p:spPr>
          <a:xfrm>
            <a:off x="1562421" y="3199257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6" name="任意多边形 65"/>
          <p:cNvSpPr/>
          <p:nvPr/>
        </p:nvSpPr>
        <p:spPr>
          <a:xfrm flipH="1" flipV="1">
            <a:off x="623888" y="3315574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67" name="任意多边形 66"/>
          <p:cNvSpPr/>
          <p:nvPr/>
        </p:nvSpPr>
        <p:spPr>
          <a:xfrm rot="5400000">
            <a:off x="705091" y="3283602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8" name="文本框 67"/>
          <p:cNvSpPr txBox="1"/>
          <p:nvPr/>
        </p:nvSpPr>
        <p:spPr>
          <a:xfrm>
            <a:off x="801566" y="3331463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5.</a:t>
            </a:r>
          </a:p>
        </p:txBody>
      </p:sp>
      <p:sp>
        <p:nvSpPr>
          <p:cNvPr id="69" name="文本框 68"/>
          <p:cNvSpPr txBox="1"/>
          <p:nvPr/>
        </p:nvSpPr>
        <p:spPr>
          <a:xfrm>
            <a:off x="1630616" y="3362241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发起众筹的有关流程</a:t>
            </a:r>
          </a:p>
        </p:txBody>
      </p:sp>
      <p:grpSp>
        <p:nvGrpSpPr>
          <p:cNvPr id="70" name="组合 69"/>
          <p:cNvGrpSpPr/>
          <p:nvPr/>
        </p:nvGrpSpPr>
        <p:grpSpPr>
          <a:xfrm>
            <a:off x="1064303" y="4369103"/>
            <a:ext cx="1517741" cy="2194739"/>
            <a:chOff x="1663266" y="3851351"/>
            <a:chExt cx="1666568" cy="2409952"/>
          </a:xfrm>
        </p:grpSpPr>
        <p:sp>
          <p:nvSpPr>
            <p:cNvPr id="71" name="任意多边形 70"/>
            <p:cNvSpPr/>
            <p:nvPr/>
          </p:nvSpPr>
          <p:spPr>
            <a:xfrm>
              <a:off x="1663266" y="3851351"/>
              <a:ext cx="1666568" cy="2409952"/>
            </a:xfrm>
            <a:custGeom>
              <a:gdLst>
                <a:gd fmla="*/ 833284 w 1666568" name="connsiteX0"/>
                <a:gd fmla="*/ 0 h 2409952" name="connsiteY0"/>
                <a:gd fmla="*/ 1251893 w 1666568" name="connsiteX1"/>
                <a:gd fmla="*/ 418609 h 2409952" name="connsiteY1"/>
                <a:gd fmla="*/ 1218997 w 1666568" name="connsiteX2"/>
                <a:gd fmla="*/ 581551 h 2409952" name="connsiteY2"/>
                <a:gd fmla="*/ 1195198 w 1666568" name="connsiteX3"/>
                <a:gd fmla="*/ 625397 h 2409952" name="connsiteY3"/>
                <a:gd fmla="*/ 1666568 w 1666568" name="connsiteX4"/>
                <a:gd fmla="*/ 625397 h 2409952" name="connsiteY4"/>
                <a:gd fmla="*/ 1666568 w 1666568" name="connsiteX5"/>
                <a:gd fmla="*/ 2409952 h 2409952" name="connsiteY5"/>
                <a:gd fmla="*/ 0 w 1666568" name="connsiteX6"/>
                <a:gd fmla="*/ 2409952 h 2409952" name="connsiteY6"/>
                <a:gd fmla="*/ 0 w 1666568" name="connsiteX7"/>
                <a:gd fmla="*/ 625397 h 2409952" name="connsiteY7"/>
                <a:gd fmla="*/ 471371 w 1666568" name="connsiteX8"/>
                <a:gd fmla="*/ 625397 h 2409952" name="connsiteY8"/>
                <a:gd fmla="*/ 447571 w 1666568" name="connsiteX9"/>
                <a:gd fmla="*/ 581551 h 2409952" name="connsiteY9"/>
                <a:gd fmla="*/ 414675 w 1666568" name="connsiteX10"/>
                <a:gd fmla="*/ 418609 h 2409952" name="connsiteY10"/>
                <a:gd fmla="*/ 833284 w 1666568" name="connsiteX11"/>
                <a:gd fmla="*/ 0 h 2409952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2409952" w="1666568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  <p:sp>
          <p:nvSpPr>
            <p:cNvPr id="74" name="矩形 73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弄清发起众筹的目的或目标</a:t>
              </a: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3203215" y="4369103"/>
            <a:ext cx="1517741" cy="2194739"/>
            <a:chOff x="1663266" y="3851351"/>
            <a:chExt cx="1666568" cy="2409952"/>
          </a:xfrm>
        </p:grpSpPr>
        <p:sp>
          <p:nvSpPr>
            <p:cNvPr id="95" name="任意多边形 94"/>
            <p:cNvSpPr/>
            <p:nvPr/>
          </p:nvSpPr>
          <p:spPr>
            <a:xfrm>
              <a:off x="1663266" y="3851351"/>
              <a:ext cx="1666568" cy="2409952"/>
            </a:xfrm>
            <a:custGeom>
              <a:gdLst>
                <a:gd fmla="*/ 833284 w 1666568" name="connsiteX0"/>
                <a:gd fmla="*/ 0 h 2409952" name="connsiteY0"/>
                <a:gd fmla="*/ 1251893 w 1666568" name="connsiteX1"/>
                <a:gd fmla="*/ 418609 h 2409952" name="connsiteY1"/>
                <a:gd fmla="*/ 1218997 w 1666568" name="connsiteX2"/>
                <a:gd fmla="*/ 581551 h 2409952" name="connsiteY2"/>
                <a:gd fmla="*/ 1195198 w 1666568" name="connsiteX3"/>
                <a:gd fmla="*/ 625397 h 2409952" name="connsiteY3"/>
                <a:gd fmla="*/ 1666568 w 1666568" name="connsiteX4"/>
                <a:gd fmla="*/ 625397 h 2409952" name="connsiteY4"/>
                <a:gd fmla="*/ 1666568 w 1666568" name="connsiteX5"/>
                <a:gd fmla="*/ 2409952 h 2409952" name="connsiteY5"/>
                <a:gd fmla="*/ 0 w 1666568" name="connsiteX6"/>
                <a:gd fmla="*/ 2409952 h 2409952" name="connsiteY6"/>
                <a:gd fmla="*/ 0 w 1666568" name="connsiteX7"/>
                <a:gd fmla="*/ 625397 h 2409952" name="connsiteY7"/>
                <a:gd fmla="*/ 471371 w 1666568" name="connsiteX8"/>
                <a:gd fmla="*/ 625397 h 2409952" name="connsiteY8"/>
                <a:gd fmla="*/ 447571 w 1666568" name="connsiteX9"/>
                <a:gd fmla="*/ 581551 h 2409952" name="connsiteY9"/>
                <a:gd fmla="*/ 414675 w 1666568" name="connsiteX10"/>
                <a:gd fmla="*/ 418609 h 2409952" name="connsiteY10"/>
                <a:gd fmla="*/ 833284 w 1666568" name="connsiteX11"/>
                <a:gd fmla="*/ 0 h 2409952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2409952" w="1666568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97" name="椭圆 96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  <p:sp>
          <p:nvSpPr>
            <p:cNvPr id="98" name="矩形 97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选择相应的众筹模式</a:t>
              </a:r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5342127" y="4369103"/>
            <a:ext cx="1517741" cy="2194739"/>
            <a:chOff x="1663266" y="3851351"/>
            <a:chExt cx="1666568" cy="2409952"/>
          </a:xfrm>
        </p:grpSpPr>
        <p:sp>
          <p:nvSpPr>
            <p:cNvPr id="100" name="任意多边形 99"/>
            <p:cNvSpPr/>
            <p:nvPr/>
          </p:nvSpPr>
          <p:spPr>
            <a:xfrm>
              <a:off x="1663266" y="3851351"/>
              <a:ext cx="1666568" cy="2409952"/>
            </a:xfrm>
            <a:custGeom>
              <a:gdLst>
                <a:gd fmla="*/ 833284 w 1666568" name="connsiteX0"/>
                <a:gd fmla="*/ 0 h 2409952" name="connsiteY0"/>
                <a:gd fmla="*/ 1251893 w 1666568" name="connsiteX1"/>
                <a:gd fmla="*/ 418609 h 2409952" name="connsiteY1"/>
                <a:gd fmla="*/ 1218997 w 1666568" name="connsiteX2"/>
                <a:gd fmla="*/ 581551 h 2409952" name="connsiteY2"/>
                <a:gd fmla="*/ 1195198 w 1666568" name="connsiteX3"/>
                <a:gd fmla="*/ 625397 h 2409952" name="connsiteY3"/>
                <a:gd fmla="*/ 1666568 w 1666568" name="connsiteX4"/>
                <a:gd fmla="*/ 625397 h 2409952" name="connsiteY4"/>
                <a:gd fmla="*/ 1666568 w 1666568" name="connsiteX5"/>
                <a:gd fmla="*/ 2409952 h 2409952" name="connsiteY5"/>
                <a:gd fmla="*/ 0 w 1666568" name="connsiteX6"/>
                <a:gd fmla="*/ 2409952 h 2409952" name="connsiteY6"/>
                <a:gd fmla="*/ 0 w 1666568" name="connsiteX7"/>
                <a:gd fmla="*/ 625397 h 2409952" name="connsiteY7"/>
                <a:gd fmla="*/ 471371 w 1666568" name="connsiteX8"/>
                <a:gd fmla="*/ 625397 h 2409952" name="connsiteY8"/>
                <a:gd fmla="*/ 447571 w 1666568" name="connsiteX9"/>
                <a:gd fmla="*/ 581551 h 2409952" name="connsiteY9"/>
                <a:gd fmla="*/ 414675 w 1666568" name="connsiteX10"/>
                <a:gd fmla="*/ 418609 h 2409952" name="connsiteY10"/>
                <a:gd fmla="*/ 833284 w 1666568" name="connsiteX11"/>
                <a:gd fmla="*/ 0 h 2409952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2409952" w="1666568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01" name="椭圆 100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  <p:sp>
          <p:nvSpPr>
            <p:cNvPr id="102" name="矩形 101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选择具体的众筹方式和路径</a:t>
              </a:r>
            </a:p>
          </p:txBody>
        </p:sp>
      </p:grpSp>
      <p:grpSp>
        <p:nvGrpSpPr>
          <p:cNvPr id="103" name="组合 102"/>
          <p:cNvGrpSpPr/>
          <p:nvPr/>
        </p:nvGrpSpPr>
        <p:grpSpPr>
          <a:xfrm>
            <a:off x="7481039" y="4369103"/>
            <a:ext cx="1517741" cy="2194739"/>
            <a:chOff x="1663266" y="3851351"/>
            <a:chExt cx="1666568" cy="2409952"/>
          </a:xfrm>
        </p:grpSpPr>
        <p:sp>
          <p:nvSpPr>
            <p:cNvPr id="104" name="任意多边形 103"/>
            <p:cNvSpPr/>
            <p:nvPr/>
          </p:nvSpPr>
          <p:spPr>
            <a:xfrm>
              <a:off x="1663266" y="3851351"/>
              <a:ext cx="1666568" cy="2409952"/>
            </a:xfrm>
            <a:custGeom>
              <a:gdLst>
                <a:gd fmla="*/ 833284 w 1666568" name="connsiteX0"/>
                <a:gd fmla="*/ 0 h 2409952" name="connsiteY0"/>
                <a:gd fmla="*/ 1251893 w 1666568" name="connsiteX1"/>
                <a:gd fmla="*/ 418609 h 2409952" name="connsiteY1"/>
                <a:gd fmla="*/ 1218997 w 1666568" name="connsiteX2"/>
                <a:gd fmla="*/ 581551 h 2409952" name="connsiteY2"/>
                <a:gd fmla="*/ 1195198 w 1666568" name="connsiteX3"/>
                <a:gd fmla="*/ 625397 h 2409952" name="connsiteY3"/>
                <a:gd fmla="*/ 1666568 w 1666568" name="connsiteX4"/>
                <a:gd fmla="*/ 625397 h 2409952" name="connsiteY4"/>
                <a:gd fmla="*/ 1666568 w 1666568" name="connsiteX5"/>
                <a:gd fmla="*/ 2409952 h 2409952" name="connsiteY5"/>
                <a:gd fmla="*/ 0 w 1666568" name="connsiteX6"/>
                <a:gd fmla="*/ 2409952 h 2409952" name="connsiteY6"/>
                <a:gd fmla="*/ 0 w 1666568" name="connsiteX7"/>
                <a:gd fmla="*/ 625397 h 2409952" name="connsiteY7"/>
                <a:gd fmla="*/ 471371 w 1666568" name="connsiteX8"/>
                <a:gd fmla="*/ 625397 h 2409952" name="connsiteY8"/>
                <a:gd fmla="*/ 447571 w 1666568" name="connsiteX9"/>
                <a:gd fmla="*/ 581551 h 2409952" name="connsiteY9"/>
                <a:gd fmla="*/ 414675 w 1666568" name="connsiteX10"/>
                <a:gd fmla="*/ 418609 h 2409952" name="connsiteY10"/>
                <a:gd fmla="*/ 833284 w 1666568" name="connsiteX11"/>
                <a:gd fmla="*/ 0 h 2409952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2409952" w="1666568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08" name="椭圆 107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  <p:sp>
          <p:nvSpPr>
            <p:cNvPr id="109" name="矩形 108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考虑论证具体实施方案是否合法</a:t>
              </a:r>
            </a:p>
          </p:txBody>
        </p:sp>
      </p:grpSp>
      <p:grpSp>
        <p:nvGrpSpPr>
          <p:cNvPr id="110" name="组合 109"/>
          <p:cNvGrpSpPr/>
          <p:nvPr/>
        </p:nvGrpSpPr>
        <p:grpSpPr>
          <a:xfrm>
            <a:off x="9619952" y="4369103"/>
            <a:ext cx="1517741" cy="2194739"/>
            <a:chOff x="1663266" y="3851351"/>
            <a:chExt cx="1666568" cy="2409952"/>
          </a:xfrm>
        </p:grpSpPr>
        <p:sp>
          <p:nvSpPr>
            <p:cNvPr id="111" name="任意多边形 110"/>
            <p:cNvSpPr/>
            <p:nvPr/>
          </p:nvSpPr>
          <p:spPr>
            <a:xfrm>
              <a:off x="1663266" y="3851351"/>
              <a:ext cx="1666568" cy="2409952"/>
            </a:xfrm>
            <a:custGeom>
              <a:gdLst>
                <a:gd fmla="*/ 833284 w 1666568" name="connsiteX0"/>
                <a:gd fmla="*/ 0 h 2409952" name="connsiteY0"/>
                <a:gd fmla="*/ 1251893 w 1666568" name="connsiteX1"/>
                <a:gd fmla="*/ 418609 h 2409952" name="connsiteY1"/>
                <a:gd fmla="*/ 1218997 w 1666568" name="connsiteX2"/>
                <a:gd fmla="*/ 581551 h 2409952" name="connsiteY2"/>
                <a:gd fmla="*/ 1195198 w 1666568" name="connsiteX3"/>
                <a:gd fmla="*/ 625397 h 2409952" name="connsiteY3"/>
                <a:gd fmla="*/ 1666568 w 1666568" name="connsiteX4"/>
                <a:gd fmla="*/ 625397 h 2409952" name="connsiteY4"/>
                <a:gd fmla="*/ 1666568 w 1666568" name="connsiteX5"/>
                <a:gd fmla="*/ 2409952 h 2409952" name="connsiteY5"/>
                <a:gd fmla="*/ 0 w 1666568" name="connsiteX6"/>
                <a:gd fmla="*/ 2409952 h 2409952" name="connsiteY6"/>
                <a:gd fmla="*/ 0 w 1666568" name="connsiteX7"/>
                <a:gd fmla="*/ 625397 h 2409952" name="connsiteY7"/>
                <a:gd fmla="*/ 471371 w 1666568" name="connsiteX8"/>
                <a:gd fmla="*/ 625397 h 2409952" name="connsiteY8"/>
                <a:gd fmla="*/ 447571 w 1666568" name="connsiteX9"/>
                <a:gd fmla="*/ 581551 h 2409952" name="connsiteY9"/>
                <a:gd fmla="*/ 414675 w 1666568" name="connsiteX10"/>
                <a:gd fmla="*/ 418609 h 2409952" name="connsiteY10"/>
                <a:gd fmla="*/ 833284 w 1666568" name="connsiteX11"/>
                <a:gd fmla="*/ 0 h 2409952" name="connsiteY1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b="b" l="l" r="r" t="t"/>
              <a:pathLst>
                <a:path h="2409952" w="1666568">
                  <a:moveTo>
                    <a:pt x="833284" y="0"/>
                  </a:moveTo>
                  <a:cubicBezTo>
                    <a:pt x="1064475" y="0"/>
                    <a:pt x="1251893" y="187418"/>
                    <a:pt x="1251893" y="418609"/>
                  </a:cubicBezTo>
                  <a:cubicBezTo>
                    <a:pt x="1251893" y="476407"/>
                    <a:pt x="1240179" y="531469"/>
                    <a:pt x="1218997" y="581551"/>
                  </a:cubicBezTo>
                  <a:lnTo>
                    <a:pt x="1195198" y="625397"/>
                  </a:lnTo>
                  <a:lnTo>
                    <a:pt x="1666568" y="625397"/>
                  </a:lnTo>
                  <a:lnTo>
                    <a:pt x="1666568" y="2409952"/>
                  </a:lnTo>
                  <a:lnTo>
                    <a:pt x="0" y="2409952"/>
                  </a:lnTo>
                  <a:lnTo>
                    <a:pt x="0" y="625397"/>
                  </a:lnTo>
                  <a:lnTo>
                    <a:pt x="471371" y="625397"/>
                  </a:lnTo>
                  <a:lnTo>
                    <a:pt x="447571" y="581551"/>
                  </a:lnTo>
                  <a:cubicBezTo>
                    <a:pt x="426389" y="531469"/>
                    <a:pt x="414675" y="476407"/>
                    <a:pt x="414675" y="418609"/>
                  </a:cubicBezTo>
                  <a:cubicBezTo>
                    <a:pt x="414675" y="187418"/>
                    <a:pt x="602093" y="0"/>
                    <a:pt x="8332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3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12" name="椭圆 111"/>
            <p:cNvSpPr/>
            <p:nvPr/>
          </p:nvSpPr>
          <p:spPr>
            <a:xfrm>
              <a:off x="2223705" y="3982065"/>
              <a:ext cx="545690" cy="54569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5</a:t>
              </a:r>
            </a:p>
          </p:txBody>
        </p:sp>
        <p:sp>
          <p:nvSpPr>
            <p:cNvPr id="117" name="矩形 116"/>
            <p:cNvSpPr/>
            <p:nvPr/>
          </p:nvSpPr>
          <p:spPr>
            <a:xfrm>
              <a:off x="1813263" y="4658469"/>
              <a:ext cx="1366573" cy="1476860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在各环节间建立法律关系，细化流程</a:t>
              </a:r>
            </a:p>
          </p:txBody>
        </p:sp>
      </p:grpSp>
      <p:sp>
        <p:nvSpPr>
          <p:cNvPr id="33" name="右箭头 32"/>
          <p:cNvSpPr/>
          <p:nvPr/>
        </p:nvSpPr>
        <p:spPr>
          <a:xfrm>
            <a:off x="2628506" y="5679195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右箭头 33"/>
          <p:cNvSpPr/>
          <p:nvPr/>
        </p:nvSpPr>
        <p:spPr>
          <a:xfrm>
            <a:off x="4774722" y="5679195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右箭头 34"/>
          <p:cNvSpPr/>
          <p:nvPr/>
        </p:nvSpPr>
        <p:spPr>
          <a:xfrm>
            <a:off x="6913634" y="5664172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右箭头 35"/>
          <p:cNvSpPr/>
          <p:nvPr/>
        </p:nvSpPr>
        <p:spPr>
          <a:xfrm>
            <a:off x="9036162" y="5636917"/>
            <a:ext cx="393421" cy="194872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37805689"/>
      </p:ext>
    </p:extLst>
  </p:cSld>
  <p:clrMapOvr>
    <a:masterClrMapping/>
  </p:clrMapOvr>
  <p:transition spd="slow">
    <p:push dir="u"/>
  </p:transition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69905" y="2259899"/>
            <a:ext cx="10725115" cy="2338201"/>
          </a:xfrm>
          <a:prstGeom prst="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22745" y="949597"/>
            <a:ext cx="135318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过渡页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3470770" y="2578804"/>
            <a:ext cx="1700392" cy="1700392"/>
          </a:xfrm>
          <a:prstGeom prst="roundRect">
            <a:avLst>
              <a:gd fmla="val 225" name="adj"/>
            </a:avLst>
          </a:prstGeom>
          <a:solidFill>
            <a:srgbClr val="3BC5E9"/>
          </a:solidFill>
          <a:ln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mtClean="0" sz="3200"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PART</a:t>
            </a:r>
          </a:p>
          <a:p>
            <a:pPr algn="ctr"/>
            <a:r>
              <a:rPr altLang="zh-CN" lang="en-US" smtClean="0" sz="3200"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TWO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489977" y="3075057"/>
            <a:ext cx="5904853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4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如何才能玩转众筹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256891" y="2275720"/>
            <a:ext cx="1552170" cy="784347"/>
            <a:chOff x="10256891" y="2578804"/>
            <a:chExt cx="1552170" cy="784347"/>
          </a:xfrm>
        </p:grpSpPr>
        <p:sp>
          <p:nvSpPr>
            <p:cNvPr id="23" name="直角三角形 22"/>
            <p:cNvSpPr/>
            <p:nvPr/>
          </p:nvSpPr>
          <p:spPr>
            <a:xfrm flipH="1" flipV="1" rot="16200000">
              <a:off x="11539397" y="3093487"/>
              <a:ext cx="225287" cy="314041"/>
            </a:xfrm>
            <a:prstGeom prst="rtTriangle">
              <a:avLst/>
            </a:pr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10256891" y="2578804"/>
              <a:ext cx="1541862" cy="581192"/>
            </a:xfrm>
            <a:custGeom>
              <a:gdLst>
                <a:gd fmla="*/ 0 w 1699296" name="connsiteX0"/>
                <a:gd fmla="*/ 0 h 952671" name="connsiteY0"/>
                <a:gd fmla="*/ 1520550 w 1699296" name="connsiteX1"/>
                <a:gd fmla="*/ 0 h 952671" name="connsiteY1"/>
                <a:gd fmla="*/ 1699296 w 1699296" name="connsiteX2"/>
                <a:gd fmla="*/ 952671 h 952671" name="connsiteY2"/>
                <a:gd fmla="*/ 0 w 169929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1699296">
                  <a:moveTo>
                    <a:pt x="0" y="0"/>
                  </a:moveTo>
                  <a:lnTo>
                    <a:pt x="1520550" y="0"/>
                  </a:lnTo>
                  <a:lnTo>
                    <a:pt x="169929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  <a:cs charset="-122" panose="020b0604020202020204" pitchFamily="34" typeface="Arial Unicode MS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362448" y="2259899"/>
            <a:ext cx="1519237" cy="2336718"/>
          </a:xfrm>
          <a:custGeom>
            <a:rect b="b" l="l" r="r" t="t"/>
            <a:pathLst>
              <a:path h="2336718" w="1519237">
                <a:moveTo>
                  <a:pt x="781873" y="0"/>
                </a:moveTo>
                <a:cubicBezTo>
                  <a:pt x="1008374" y="0"/>
                  <a:pt x="1187893" y="57615"/>
                  <a:pt x="1320431" y="172843"/>
                </a:cubicBezTo>
                <a:cubicBezTo>
                  <a:pt x="1452969" y="288072"/>
                  <a:pt x="1519237" y="447562"/>
                  <a:pt x="1519237" y="651314"/>
                </a:cubicBezTo>
                <a:cubicBezTo>
                  <a:pt x="1519237" y="920346"/>
                  <a:pt x="1356038" y="1202235"/>
                  <a:pt x="1029639" y="1496983"/>
                </a:cubicBezTo>
                <a:lnTo>
                  <a:pt x="550427" y="1928720"/>
                </a:lnTo>
                <a:lnTo>
                  <a:pt x="550427" y="1937621"/>
                </a:lnTo>
                <a:lnTo>
                  <a:pt x="1498467" y="1937621"/>
                </a:lnTo>
                <a:lnTo>
                  <a:pt x="1498467" y="2336718"/>
                </a:lnTo>
                <a:lnTo>
                  <a:pt x="0" y="2336718"/>
                </a:lnTo>
                <a:lnTo>
                  <a:pt x="0" y="1959876"/>
                </a:lnTo>
                <a:lnTo>
                  <a:pt x="660215" y="1326366"/>
                </a:lnTo>
                <a:cubicBezTo>
                  <a:pt x="798688" y="1193828"/>
                  <a:pt x="895618" y="1082556"/>
                  <a:pt x="951007" y="992549"/>
                </a:cubicBezTo>
                <a:cubicBezTo>
                  <a:pt x="1006396" y="902542"/>
                  <a:pt x="1034090" y="809074"/>
                  <a:pt x="1034090" y="712143"/>
                </a:cubicBezTo>
                <a:cubicBezTo>
                  <a:pt x="1034090" y="493555"/>
                  <a:pt x="916883" y="384261"/>
                  <a:pt x="682470" y="384261"/>
                </a:cubicBezTo>
                <a:cubicBezTo>
                  <a:pt x="485642" y="384261"/>
                  <a:pt x="295242" y="463388"/>
                  <a:pt x="111272" y="621642"/>
                </a:cubicBezTo>
                <a:lnTo>
                  <a:pt x="111272" y="195840"/>
                </a:lnTo>
                <a:cubicBezTo>
                  <a:pt x="308101" y="65280"/>
                  <a:pt x="531634" y="0"/>
                  <a:pt x="781873" y="0"/>
                </a:cubicBez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algn="ctr">
              <a:defRPr sz="3200">
                <a:solidFill>
                  <a:schemeClr val="lt1"/>
                </a:solidFill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altLang="en-US" lang="zh-CN"/>
          </a:p>
        </p:txBody>
      </p:sp>
    </p:spTree>
    <p:extLst>
      <p:ext uri="{BB962C8B-B14F-4D97-AF65-F5344CB8AC3E}">
        <p14:creationId val="3990757415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6" y="162983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什么样的项目适合众筹？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953291" y="1345368"/>
            <a:ext cx="1028933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由于受法律法规的相关限制，以及大部分众筹平台的要求，以下几类一般来说是不可以发起众筹的，具体如下：</a:t>
            </a:r>
          </a:p>
        </p:txBody>
      </p:sp>
      <p:sp>
        <p:nvSpPr>
          <p:cNvPr id="35" name="圆角矩形 34"/>
          <p:cNvSpPr/>
          <p:nvPr/>
        </p:nvSpPr>
        <p:spPr>
          <a:xfrm>
            <a:off x="788590" y="1345367"/>
            <a:ext cx="131585" cy="830998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46" name="任意多边形 45"/>
          <p:cNvSpPr/>
          <p:nvPr/>
        </p:nvSpPr>
        <p:spPr>
          <a:xfrm>
            <a:off x="1175505" y="2580059"/>
            <a:ext cx="2398456" cy="3384109"/>
          </a:xfrm>
          <a:custGeom>
            <a:gdLst>
              <a:gd fmla="*/ 1012874 w 2025748" name="connsiteX0"/>
              <a:gd fmla="*/ 0 h 2858235" name="connsiteY0"/>
              <a:gd fmla="*/ 2025747 w 2025748" name="connsiteX1"/>
              <a:gd fmla="*/ 832487 h 2858235" name="connsiteY1"/>
              <a:gd fmla="*/ 2025748 w 2025748" name="connsiteX2"/>
              <a:gd fmla="*/ 832487 h 2858235" name="connsiteY2"/>
              <a:gd fmla="*/ 2025748 w 2025748" name="connsiteX3"/>
              <a:gd fmla="*/ 2858235 h 2858235" name="connsiteY3"/>
              <a:gd fmla="*/ 0 w 2025748" name="connsiteX4"/>
              <a:gd fmla="*/ 2858235 h 2858235" name="connsiteY4"/>
              <a:gd fmla="*/ 0 w 2025748" name="connsiteX5"/>
              <a:gd fmla="*/ 832487 h 2858235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858235" w="2025748">
                <a:moveTo>
                  <a:pt x="1012874" y="0"/>
                </a:moveTo>
                <a:lnTo>
                  <a:pt x="2025747" y="832487"/>
                </a:lnTo>
                <a:lnTo>
                  <a:pt x="2025748" y="832487"/>
                </a:lnTo>
                <a:lnTo>
                  <a:pt x="2025748" y="2858235"/>
                </a:lnTo>
                <a:lnTo>
                  <a:pt x="0" y="2858235"/>
                </a:lnTo>
                <a:lnTo>
                  <a:pt x="0" y="832487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椭圆 1"/>
          <p:cNvSpPr/>
          <p:nvPr/>
        </p:nvSpPr>
        <p:spPr>
          <a:xfrm>
            <a:off x="1819059" y="2860148"/>
            <a:ext cx="1107021" cy="1107021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1175505" y="4042683"/>
            <a:ext cx="2398456" cy="36999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第一类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230801" y="4660768"/>
            <a:ext cx="2274277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法律严格禁止的项目，如涉及色情、暴力和宗教等。</a:t>
            </a:r>
          </a:p>
        </p:txBody>
      </p:sp>
      <p:grpSp>
        <p:nvGrpSpPr>
          <p:cNvPr id="23" name="组合 22"/>
          <p:cNvGrpSpPr/>
          <p:nvPr/>
        </p:nvGrpSpPr>
        <p:grpSpPr>
          <a:xfrm>
            <a:off x="2058713" y="3053324"/>
            <a:ext cx="618452" cy="789840"/>
            <a:chOff x="6362163" y="2455865"/>
            <a:chExt cx="1579889" cy="2184655"/>
          </a:xfrm>
        </p:grpSpPr>
        <p:grpSp>
          <p:nvGrpSpPr>
            <p:cNvPr id="14" name="组合 13"/>
            <p:cNvGrpSpPr/>
            <p:nvPr/>
          </p:nvGrpSpPr>
          <p:grpSpPr>
            <a:xfrm>
              <a:off x="6362163" y="2455865"/>
              <a:ext cx="1579889" cy="1018008"/>
              <a:chOff x="6362163" y="2455865"/>
              <a:chExt cx="1579889" cy="1018008"/>
            </a:xfrm>
          </p:grpSpPr>
          <p:sp>
            <p:nvSpPr>
              <p:cNvPr id="3" name="等腰三角形 2"/>
              <p:cNvSpPr/>
              <p:nvPr/>
            </p:nvSpPr>
            <p:spPr>
              <a:xfrm>
                <a:off x="6362163" y="2743200"/>
                <a:ext cx="682581" cy="730673"/>
              </a:xfrm>
              <a:custGeom>
                <a:gdLst>
                  <a:gd fmla="*/ 0 w 682581" name="connsiteX0"/>
                  <a:gd fmla="*/ 685800 h 730673" name="connsiteY0"/>
                  <a:gd fmla="*/ 98458 w 682581" name="connsiteX1"/>
                  <a:gd fmla="*/ 341832 h 730673" name="connsiteY1"/>
                  <a:gd fmla="*/ 238262 w 682581" name="connsiteX2"/>
                  <a:gd fmla="*/ 0 h 730673" name="connsiteY2"/>
                  <a:gd fmla="*/ 470200 w 682581" name="connsiteX3"/>
                  <a:gd fmla="*/ 316194 h 730673" name="connsiteY3"/>
                  <a:gd fmla="*/ 682581 w 682581" name="connsiteX4"/>
                  <a:gd fmla="*/ 685800 h 730673" name="connsiteY4"/>
                  <a:gd fmla="*/ 307830 w 682581" name="connsiteX5"/>
                  <a:gd fmla="*/ 730665 h 730673" name="connsiteY5"/>
                  <a:gd fmla="*/ 0 w 682581" name="connsiteX6"/>
                  <a:gd fmla="*/ 685800 h 730673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730673" w="682581">
                    <a:moveTo>
                      <a:pt x="0" y="685800"/>
                    </a:moveTo>
                    <a:cubicBezTo>
                      <a:pt x="38516" y="572568"/>
                      <a:pt x="59942" y="455064"/>
                      <a:pt x="98458" y="341832"/>
                    </a:cubicBezTo>
                    <a:lnTo>
                      <a:pt x="238262" y="0"/>
                    </a:lnTo>
                    <a:cubicBezTo>
                      <a:pt x="307029" y="106822"/>
                      <a:pt x="401433" y="209372"/>
                      <a:pt x="470200" y="316194"/>
                    </a:cubicBezTo>
                    <a:lnTo>
                      <a:pt x="682581" y="685800"/>
                    </a:lnTo>
                    <a:cubicBezTo>
                      <a:pt x="557664" y="685088"/>
                      <a:pt x="556661" y="731377"/>
                      <a:pt x="307830" y="730665"/>
                    </a:cubicBezTo>
                    <a:cubicBezTo>
                      <a:pt x="12940" y="702891"/>
                      <a:pt x="102610" y="700755"/>
                      <a:pt x="0" y="685800"/>
                    </a:cubicBezTo>
                    <a:close/>
                  </a:path>
                </a:pathLst>
              </a:cu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" name="等腰三角形 2"/>
              <p:cNvSpPr/>
              <p:nvPr/>
            </p:nvSpPr>
            <p:spPr>
              <a:xfrm flipH="1">
                <a:off x="7259471" y="2743200"/>
                <a:ext cx="682581" cy="730673"/>
              </a:xfrm>
              <a:custGeom>
                <a:gdLst>
                  <a:gd fmla="*/ 0 w 682581" name="connsiteX0"/>
                  <a:gd fmla="*/ 685800 h 730673" name="connsiteY0"/>
                  <a:gd fmla="*/ 98458 w 682581" name="connsiteX1"/>
                  <a:gd fmla="*/ 341832 h 730673" name="connsiteY1"/>
                  <a:gd fmla="*/ 238262 w 682581" name="connsiteX2"/>
                  <a:gd fmla="*/ 0 h 730673" name="connsiteY2"/>
                  <a:gd fmla="*/ 470200 w 682581" name="connsiteX3"/>
                  <a:gd fmla="*/ 316194 h 730673" name="connsiteY3"/>
                  <a:gd fmla="*/ 682581 w 682581" name="connsiteX4"/>
                  <a:gd fmla="*/ 685800 h 730673" name="connsiteY4"/>
                  <a:gd fmla="*/ 307830 w 682581" name="connsiteX5"/>
                  <a:gd fmla="*/ 730665 h 730673" name="connsiteY5"/>
                  <a:gd fmla="*/ 0 w 682581" name="connsiteX6"/>
                  <a:gd fmla="*/ 685800 h 730673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730673" w="682581">
                    <a:moveTo>
                      <a:pt x="0" y="685800"/>
                    </a:moveTo>
                    <a:cubicBezTo>
                      <a:pt x="38516" y="572568"/>
                      <a:pt x="59942" y="455064"/>
                      <a:pt x="98458" y="341832"/>
                    </a:cubicBezTo>
                    <a:lnTo>
                      <a:pt x="238262" y="0"/>
                    </a:lnTo>
                    <a:cubicBezTo>
                      <a:pt x="307029" y="106822"/>
                      <a:pt x="401433" y="209372"/>
                      <a:pt x="470200" y="316194"/>
                    </a:cubicBezTo>
                    <a:lnTo>
                      <a:pt x="682581" y="685800"/>
                    </a:lnTo>
                    <a:cubicBezTo>
                      <a:pt x="557664" y="685088"/>
                      <a:pt x="556661" y="731377"/>
                      <a:pt x="307830" y="730665"/>
                    </a:cubicBezTo>
                    <a:cubicBezTo>
                      <a:pt x="12940" y="702891"/>
                      <a:pt x="102610" y="700755"/>
                      <a:pt x="0" y="685800"/>
                    </a:cubicBezTo>
                    <a:close/>
                  </a:path>
                </a:pathLst>
              </a:cu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" name="矩形 3"/>
              <p:cNvSpPr/>
              <p:nvPr/>
            </p:nvSpPr>
            <p:spPr>
              <a:xfrm>
                <a:off x="6959864" y="3363846"/>
                <a:ext cx="364812" cy="98749"/>
              </a:xfrm>
              <a:custGeom>
                <a:gdLst>
                  <a:gd fmla="*/ 0 w 364812" name="connsiteX0"/>
                  <a:gd fmla="*/ 8 h 98749" name="connsiteY0"/>
                  <a:gd fmla="*/ 172456 w 364812" name="connsiteX1"/>
                  <a:gd fmla="*/ 26467 h 98749" name="connsiteY1"/>
                  <a:gd fmla="*/ 364812 w 364812" name="connsiteX2"/>
                  <a:gd fmla="*/ 8 h 98749" name="connsiteY2"/>
                  <a:gd fmla="*/ 364812 w 364812" name="connsiteX3"/>
                  <a:gd fmla="*/ 65153 h 98749" name="connsiteY3"/>
                  <a:gd fmla="*/ 179380 w 364812" name="connsiteX4"/>
                  <a:gd fmla="*/ 98749 h 98749" name="connsiteY4"/>
                  <a:gd fmla="*/ 0 w 364812" name="connsiteX5"/>
                  <a:gd fmla="*/ 65153 h 98749" name="connsiteY5"/>
                  <a:gd fmla="*/ 0 w 364812" name="connsiteX6"/>
                  <a:gd fmla="*/ 8 h 98749" name="connsiteY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b="b" l="l" r="r" t="t"/>
                <a:pathLst>
                  <a:path h="98749" w="364812">
                    <a:moveTo>
                      <a:pt x="0" y="8"/>
                    </a:moveTo>
                    <a:cubicBezTo>
                      <a:pt x="57485" y="-551"/>
                      <a:pt x="114971" y="27026"/>
                      <a:pt x="172456" y="26467"/>
                    </a:cubicBezTo>
                    <a:lnTo>
                      <a:pt x="364812" y="8"/>
                    </a:lnTo>
                    <a:lnTo>
                      <a:pt x="364812" y="65153"/>
                    </a:lnTo>
                    <a:cubicBezTo>
                      <a:pt x="305383" y="66326"/>
                      <a:pt x="310246" y="76144"/>
                      <a:pt x="179380" y="98749"/>
                    </a:cubicBezTo>
                    <a:cubicBezTo>
                      <a:pt x="23543" y="72469"/>
                      <a:pt x="62968" y="79527"/>
                      <a:pt x="0" y="65153"/>
                    </a:cubicBez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任意多边形 19"/>
              <p:cNvSpPr/>
              <p:nvPr/>
            </p:nvSpPr>
            <p:spPr>
              <a:xfrm rot="21238874">
                <a:off x="6565303" y="2460266"/>
                <a:ext cx="45719" cy="384425"/>
              </a:xfrm>
              <a:custGeom>
                <a:gdLst>
                  <a:gd fmla="*/ 0 w 45719" name="connsiteX0"/>
                  <a:gd fmla="*/ 0 h 384425" name="connsiteY0"/>
                  <a:gd fmla="*/ 45719 w 45719" name="connsiteX1"/>
                  <a:gd fmla="*/ 4820 h 384425" name="connsiteY1"/>
                  <a:gd fmla="*/ 45719 w 45719" name="connsiteX2"/>
                  <a:gd fmla="*/ 384425 h 384425" name="connsiteY2"/>
                  <a:gd fmla="*/ 0 w 45719" name="connsiteX3"/>
                  <a:gd fmla="*/ 384425 h 384425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384425" w="45719">
                    <a:moveTo>
                      <a:pt x="0" y="0"/>
                    </a:moveTo>
                    <a:lnTo>
                      <a:pt x="45719" y="4820"/>
                    </a:lnTo>
                    <a:lnTo>
                      <a:pt x="45719" y="384425"/>
                    </a:lnTo>
                    <a:lnTo>
                      <a:pt x="0" y="384425"/>
                    </a:lnTo>
                    <a:close/>
                  </a:path>
                </a:pathLst>
              </a:cu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" name="任意多边形 20"/>
              <p:cNvSpPr/>
              <p:nvPr/>
            </p:nvSpPr>
            <p:spPr>
              <a:xfrm flipH="1" rot="361126">
                <a:off x="7687600" y="2455865"/>
                <a:ext cx="45719" cy="388838"/>
              </a:xfrm>
              <a:custGeom>
                <a:gdLst>
                  <a:gd fmla="*/ 45719 w 45719" name="connsiteX0"/>
                  <a:gd fmla="*/ 4820 h 388838" name="connsiteY0"/>
                  <a:gd fmla="*/ 0 w 45719" name="connsiteX1"/>
                  <a:gd fmla="*/ 0 h 388838" name="connsiteY1"/>
                  <a:gd fmla="*/ 0 w 45719" name="connsiteX2"/>
                  <a:gd fmla="*/ 388838 h 388838" name="connsiteY2"/>
                  <a:gd fmla="*/ 45719 w 45719" name="connsiteX3"/>
                  <a:gd fmla="*/ 388838 h 388838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388838" w="45719">
                    <a:moveTo>
                      <a:pt x="45719" y="4820"/>
                    </a:moveTo>
                    <a:lnTo>
                      <a:pt x="0" y="0"/>
                    </a:lnTo>
                    <a:lnTo>
                      <a:pt x="0" y="388838"/>
                    </a:lnTo>
                    <a:lnTo>
                      <a:pt x="45719" y="388838"/>
                    </a:lnTo>
                    <a:close/>
                  </a:path>
                </a:pathLst>
              </a:cu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9" name="任意多边形 28"/>
            <p:cNvSpPr/>
            <p:nvPr/>
          </p:nvSpPr>
          <p:spPr>
            <a:xfrm rot="10800000">
              <a:off x="6545274" y="3737707"/>
              <a:ext cx="1293779" cy="902813"/>
            </a:xfrm>
            <a:custGeom>
              <a:gdLst>
                <a:gd fmla="*/ 1568491 w 1568491" name="connsiteX0"/>
                <a:gd fmla="*/ 1094510 h 1094510" name="connsiteY0"/>
                <a:gd fmla="*/ 0 w 1568491" name="connsiteX1"/>
                <a:gd fmla="*/ 1094510 h 1094510" name="connsiteY1"/>
                <a:gd fmla="*/ 0 w 1568491" name="connsiteX2"/>
                <a:gd fmla="*/ 657692 h 1094510" name="connsiteY2"/>
                <a:gd fmla="*/ 307726 w 1568491" name="connsiteX3"/>
                <a:gd fmla="*/ 346363 h 1094510" name="connsiteY3"/>
                <a:gd fmla="*/ 506718 w 1568491" name="connsiteX4"/>
                <a:gd fmla="*/ 0 h 1094510" name="connsiteY4"/>
                <a:gd fmla="*/ 1061774 w 1568491" name="connsiteX5"/>
                <a:gd fmla="*/ 0 h 1094510" name="connsiteY5"/>
                <a:gd fmla="*/ 1222126 w 1568491" name="connsiteX6"/>
                <a:gd fmla="*/ 360217 h 1094510" name="connsiteY6"/>
                <a:gd fmla="*/ 1568491 w 1568491" name="connsiteX7"/>
                <a:gd fmla="*/ 657692 h 1094510" name="connsiteY7"/>
                <a:gd fmla="*/ 1568491 w 1568491" name="connsiteX8"/>
                <a:gd fmla="*/ 1094510 h 1094510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1094510" w="1568491">
                  <a:moveTo>
                    <a:pt x="1568491" y="1094510"/>
                  </a:moveTo>
                  <a:lnTo>
                    <a:pt x="0" y="1094510"/>
                  </a:lnTo>
                  <a:lnTo>
                    <a:pt x="0" y="657692"/>
                  </a:lnTo>
                  <a:cubicBezTo>
                    <a:pt x="97957" y="535443"/>
                    <a:pt x="209769" y="468612"/>
                    <a:pt x="307726" y="346363"/>
                  </a:cubicBezTo>
                  <a:lnTo>
                    <a:pt x="506718" y="0"/>
                  </a:lnTo>
                  <a:lnTo>
                    <a:pt x="1061774" y="0"/>
                  </a:lnTo>
                  <a:cubicBezTo>
                    <a:pt x="1142934" y="106218"/>
                    <a:pt x="1016275" y="32326"/>
                    <a:pt x="1222126" y="360217"/>
                  </a:cubicBezTo>
                  <a:cubicBezTo>
                    <a:pt x="1462272" y="542502"/>
                    <a:pt x="1453036" y="558534"/>
                    <a:pt x="1568491" y="657692"/>
                  </a:cubicBezTo>
                  <a:lnTo>
                    <a:pt x="1568491" y="109451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0" name="椭圆 29"/>
          <p:cNvSpPr/>
          <p:nvPr/>
        </p:nvSpPr>
        <p:spPr>
          <a:xfrm>
            <a:off x="1901039" y="2946757"/>
            <a:ext cx="933802" cy="933802"/>
          </a:xfrm>
          <a:prstGeom prst="ellipse">
            <a:avLst/>
          </a:prstGeom>
          <a:noFill/>
          <a:ln w="38100"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任意多边形 35"/>
          <p:cNvSpPr/>
          <p:nvPr/>
        </p:nvSpPr>
        <p:spPr>
          <a:xfrm>
            <a:off x="4896772" y="2580059"/>
            <a:ext cx="2398456" cy="3384109"/>
          </a:xfrm>
          <a:custGeom>
            <a:gdLst>
              <a:gd fmla="*/ 1012874 w 2025748" name="connsiteX0"/>
              <a:gd fmla="*/ 0 h 2858235" name="connsiteY0"/>
              <a:gd fmla="*/ 2025747 w 2025748" name="connsiteX1"/>
              <a:gd fmla="*/ 832487 h 2858235" name="connsiteY1"/>
              <a:gd fmla="*/ 2025748 w 2025748" name="connsiteX2"/>
              <a:gd fmla="*/ 832487 h 2858235" name="connsiteY2"/>
              <a:gd fmla="*/ 2025748 w 2025748" name="connsiteX3"/>
              <a:gd fmla="*/ 2858235 h 2858235" name="connsiteY3"/>
              <a:gd fmla="*/ 0 w 2025748" name="connsiteX4"/>
              <a:gd fmla="*/ 2858235 h 2858235" name="connsiteY4"/>
              <a:gd fmla="*/ 0 w 2025748" name="connsiteX5"/>
              <a:gd fmla="*/ 832487 h 2858235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858235" w="2025748">
                <a:moveTo>
                  <a:pt x="1012874" y="0"/>
                </a:moveTo>
                <a:lnTo>
                  <a:pt x="2025747" y="832487"/>
                </a:lnTo>
                <a:lnTo>
                  <a:pt x="2025748" y="832487"/>
                </a:lnTo>
                <a:lnTo>
                  <a:pt x="2025748" y="2858235"/>
                </a:lnTo>
                <a:lnTo>
                  <a:pt x="0" y="2858235"/>
                </a:lnTo>
                <a:lnTo>
                  <a:pt x="0" y="832487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椭圆 36"/>
          <p:cNvSpPr/>
          <p:nvPr/>
        </p:nvSpPr>
        <p:spPr>
          <a:xfrm>
            <a:off x="5540326" y="2860148"/>
            <a:ext cx="1107021" cy="1107021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矩形 37"/>
          <p:cNvSpPr/>
          <p:nvPr/>
        </p:nvSpPr>
        <p:spPr>
          <a:xfrm>
            <a:off x="4896772" y="4042683"/>
            <a:ext cx="2398456" cy="36999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第二类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4952068" y="4526703"/>
            <a:ext cx="2274277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法律前置禁止的项目，主要针对需要行政审批的项目，如医疗器械等。</a:t>
            </a:r>
          </a:p>
        </p:txBody>
      </p:sp>
      <p:sp>
        <p:nvSpPr>
          <p:cNvPr id="51" name="任意多边形 50"/>
          <p:cNvSpPr/>
          <p:nvPr/>
        </p:nvSpPr>
        <p:spPr>
          <a:xfrm>
            <a:off x="8618039" y="2580059"/>
            <a:ext cx="2398456" cy="3384109"/>
          </a:xfrm>
          <a:custGeom>
            <a:gdLst>
              <a:gd fmla="*/ 1012874 w 2025748" name="connsiteX0"/>
              <a:gd fmla="*/ 0 h 2858235" name="connsiteY0"/>
              <a:gd fmla="*/ 2025747 w 2025748" name="connsiteX1"/>
              <a:gd fmla="*/ 832487 h 2858235" name="connsiteY1"/>
              <a:gd fmla="*/ 2025748 w 2025748" name="connsiteX2"/>
              <a:gd fmla="*/ 832487 h 2858235" name="connsiteY2"/>
              <a:gd fmla="*/ 2025748 w 2025748" name="connsiteX3"/>
              <a:gd fmla="*/ 2858235 h 2858235" name="connsiteY3"/>
              <a:gd fmla="*/ 0 w 2025748" name="connsiteX4"/>
              <a:gd fmla="*/ 2858235 h 2858235" name="connsiteY4"/>
              <a:gd fmla="*/ 0 w 2025748" name="connsiteX5"/>
              <a:gd fmla="*/ 832487 h 2858235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2858235" w="2025748">
                <a:moveTo>
                  <a:pt x="1012874" y="0"/>
                </a:moveTo>
                <a:lnTo>
                  <a:pt x="2025747" y="832487"/>
                </a:lnTo>
                <a:lnTo>
                  <a:pt x="2025748" y="832487"/>
                </a:lnTo>
                <a:lnTo>
                  <a:pt x="2025748" y="2858235"/>
                </a:lnTo>
                <a:lnTo>
                  <a:pt x="0" y="2858235"/>
                </a:lnTo>
                <a:lnTo>
                  <a:pt x="0" y="832487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2" name="椭圆 51"/>
          <p:cNvSpPr/>
          <p:nvPr/>
        </p:nvSpPr>
        <p:spPr>
          <a:xfrm>
            <a:off x="9261593" y="2860148"/>
            <a:ext cx="1107021" cy="1107021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矩形 52"/>
          <p:cNvSpPr/>
          <p:nvPr/>
        </p:nvSpPr>
        <p:spPr>
          <a:xfrm>
            <a:off x="8618039" y="4042683"/>
            <a:ext cx="2398456" cy="36999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第三类</a:t>
            </a:r>
          </a:p>
        </p:txBody>
      </p:sp>
      <p:sp>
        <p:nvSpPr>
          <p:cNvPr id="54" name="文本框 53"/>
          <p:cNvSpPr txBox="1"/>
          <p:nvPr/>
        </p:nvSpPr>
        <p:spPr>
          <a:xfrm>
            <a:off x="8755999" y="4660768"/>
            <a:ext cx="2105501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对投资人有潜在风险的项目，如食品类项目。</a:t>
            </a:r>
          </a:p>
        </p:txBody>
      </p:sp>
      <p:sp>
        <p:nvSpPr>
          <p:cNvPr id="67" name="Freeform 133"/>
          <p:cNvSpPr/>
          <p:nvPr/>
        </p:nvSpPr>
        <p:spPr bwMode="black">
          <a:xfrm>
            <a:off x="5772657" y="3154809"/>
            <a:ext cx="646686" cy="600137"/>
          </a:xfrm>
          <a:custGeom>
            <a:gdLst>
              <a:gd fmla="*/ 87 w 291" name="T0"/>
              <a:gd fmla="*/ 18 h 275" name="T1"/>
              <a:gd fmla="*/ 96 w 291" name="T2"/>
              <a:gd fmla="*/ 48 h 275" name="T3"/>
              <a:gd fmla="*/ 0 w 291" name="T4"/>
              <a:gd fmla="*/ 140 h 275" name="T5"/>
              <a:gd fmla="*/ 128 w 291" name="T6"/>
              <a:gd fmla="*/ 56 h 275" name="T7"/>
              <a:gd fmla="*/ 201 w 291" name="T8"/>
              <a:gd fmla="*/ 36 h 275" name="T9"/>
              <a:gd fmla="*/ 122 w 291" name="T10"/>
              <a:gd fmla="*/ 198 h 275" name="T11"/>
              <a:gd fmla="*/ 122 w 291" name="T12"/>
              <a:gd fmla="*/ 195 h 275" name="T13"/>
              <a:gd fmla="*/ 122 w 291" name="T14"/>
              <a:gd fmla="*/ 192 h 275" name="T15"/>
              <a:gd fmla="*/ 122 w 291" name="T16"/>
              <a:gd fmla="*/ 189 h 275" name="T17"/>
              <a:gd fmla="*/ 122 w 291" name="T18"/>
              <a:gd fmla="*/ 185 h 275" name="T19"/>
              <a:gd fmla="*/ 122 w 291" name="T20"/>
              <a:gd fmla="*/ 182 h 275" name="T21"/>
              <a:gd fmla="*/ 122 w 291" name="T22"/>
              <a:gd fmla="*/ 179 h 275" name="T23"/>
              <a:gd fmla="*/ 122 w 291" name="T24"/>
              <a:gd fmla="*/ 175 h 275" name="T25"/>
              <a:gd fmla="*/ 122 w 291" name="T26"/>
              <a:gd fmla="*/ 172 h 275" name="T27"/>
              <a:gd fmla="*/ 122 w 291" name="T28"/>
              <a:gd fmla="*/ 169 h 275" name="T29"/>
              <a:gd fmla="*/ 122 w 291" name="T30"/>
              <a:gd fmla="*/ 165 h 275" name="T31"/>
              <a:gd fmla="*/ 122 w 291" name="T32"/>
              <a:gd fmla="*/ 162 h 275" name="T33"/>
              <a:gd fmla="*/ 123 w 291" name="T34"/>
              <a:gd fmla="*/ 157 h 275" name="T35"/>
              <a:gd fmla="*/ 103 w 291" name="T36"/>
              <a:gd fmla="*/ 158 h 275" name="T37"/>
              <a:gd fmla="*/ 103 w 291" name="T38"/>
              <a:gd fmla="*/ 162 h 275" name="T39"/>
              <a:gd fmla="*/ 103 w 291" name="T40"/>
              <a:gd fmla="*/ 166 h 275" name="T41"/>
              <a:gd fmla="*/ 103 w 291" name="T42"/>
              <a:gd fmla="*/ 169 h 275" name="T43"/>
              <a:gd fmla="*/ 103 w 291" name="T44"/>
              <a:gd fmla="*/ 172 h 275" name="T45"/>
              <a:gd fmla="*/ 103 w 291" name="T46"/>
              <a:gd fmla="*/ 176 h 275" name="T47"/>
              <a:gd fmla="*/ 104 w 291" name="T48"/>
              <a:gd fmla="*/ 179 h 275" name="T49"/>
              <a:gd fmla="*/ 104 w 291" name="T50"/>
              <a:gd fmla="*/ 182 h 275" name="T51"/>
              <a:gd fmla="*/ 104 w 291" name="T52"/>
              <a:gd fmla="*/ 185 h 275" name="T53"/>
              <a:gd fmla="*/ 104 w 291" name="T54"/>
              <a:gd fmla="*/ 189 h 275" name="T55"/>
              <a:gd fmla="*/ 104 w 291" name="T56"/>
              <a:gd fmla="*/ 192 h 275" name="T57"/>
              <a:gd fmla="*/ 104 w 291" name="T58"/>
              <a:gd fmla="*/ 195 h 275" name="T59"/>
              <a:gd fmla="*/ 104 w 291" name="T60"/>
              <a:gd fmla="*/ 199 h 275" name="T61"/>
              <a:gd fmla="*/ 104 w 291" name="T62"/>
              <a:gd fmla="*/ 232 h 275" name="T63"/>
              <a:gd fmla="*/ 104 w 291" name="T64"/>
              <a:gd fmla="*/ 235 h 275" name="T65"/>
              <a:gd fmla="*/ 104 w 291" name="T66"/>
              <a:gd fmla="*/ 238 h 275" name="T67"/>
              <a:gd fmla="*/ 104 w 291" name="T68"/>
              <a:gd fmla="*/ 242 h 275" name="T69"/>
              <a:gd fmla="*/ 104 w 291" name="T70"/>
              <a:gd fmla="*/ 245 h 275" name="T71"/>
              <a:gd fmla="*/ 104 w 291" name="T72"/>
              <a:gd fmla="*/ 248 h 275" name="T73"/>
              <a:gd fmla="*/ 104 w 291" name="T74"/>
              <a:gd fmla="*/ 252 h 275" name="T75"/>
              <a:gd fmla="*/ 105 w 291" name="T76"/>
              <a:gd fmla="*/ 255 h 275" name="T77"/>
              <a:gd fmla="*/ 98 w 291" name="T78"/>
              <a:gd fmla="*/ 257 h 275" name="T79"/>
              <a:gd fmla="*/ 61 w 291" name="T80"/>
              <a:gd fmla="*/ 265 h 275" name="T81"/>
              <a:gd fmla="*/ 131 w 291" name="T82"/>
              <a:gd fmla="*/ 266 h 275" name="T83"/>
              <a:gd fmla="*/ 167 w 291" name="T84"/>
              <a:gd fmla="*/ 259 h 275" name="T85"/>
              <a:gd fmla="*/ 123 w 291" name="T86"/>
              <a:gd fmla="*/ 256 h 275" name="T87"/>
              <a:gd fmla="*/ 123 w 291" name="T88"/>
              <a:gd fmla="*/ 253 h 275" name="T89"/>
              <a:gd fmla="*/ 123 w 291" name="T90"/>
              <a:gd fmla="*/ 249 h 275" name="T91"/>
              <a:gd fmla="*/ 123 w 291" name="T92"/>
              <a:gd fmla="*/ 246 h 275" name="T93"/>
              <a:gd fmla="*/ 123 w 291" name="T94"/>
              <a:gd fmla="*/ 243 h 275" name="T95"/>
              <a:gd fmla="*/ 123 w 291" name="T96"/>
              <a:gd fmla="*/ 239 h 275" name="T97"/>
              <a:gd fmla="*/ 123 w 291" name="T98"/>
              <a:gd fmla="*/ 236 h 275" name="T99"/>
              <a:gd fmla="*/ 123 w 291" name="T100"/>
              <a:gd fmla="*/ 233 h 275" name="T10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b="b" l="0" r="r" t="0"/>
            <a:pathLst>
              <a:path h="275" w="291">
                <a:moveTo>
                  <a:pt x="291" y="170"/>
                </a:moveTo>
                <a:cubicBezTo>
                  <a:pt x="291" y="159"/>
                  <a:pt x="291" y="109"/>
                  <a:pt x="290" y="60"/>
                </a:cubicBezTo>
                <a:cubicBezTo>
                  <a:pt x="290" y="29"/>
                  <a:pt x="260" y="0"/>
                  <a:pt x="215" y="1"/>
                </a:cubicBezTo>
                <a:cubicBezTo>
                  <a:pt x="208" y="1"/>
                  <a:pt x="102" y="2"/>
                  <a:pt x="102" y="2"/>
                </a:cubicBezTo>
                <a:cubicBezTo>
                  <a:pt x="89" y="3"/>
                  <a:pt x="87" y="13"/>
                  <a:pt x="87" y="18"/>
                </a:cubicBezTo>
                <a:cubicBezTo>
                  <a:pt x="87" y="23"/>
                  <a:pt x="87" y="19"/>
                  <a:pt x="87" y="26"/>
                </a:cubicBezTo>
                <a:cubicBezTo>
                  <a:pt x="87" y="32"/>
                  <a:pt x="94" y="37"/>
                  <a:pt x="101" y="38"/>
                </a:cubicBezTo>
                <a:cubicBezTo>
                  <a:pt x="101" y="38"/>
                  <a:pt x="101" y="38"/>
                  <a:pt x="101" y="39"/>
                </a:cubicBezTo>
                <a:cubicBezTo>
                  <a:pt x="101" y="40"/>
                  <a:pt x="101" y="40"/>
                  <a:pt x="102" y="41"/>
                </a:cubicBezTo>
                <a:cubicBezTo>
                  <a:pt x="96" y="48"/>
                  <a:pt x="96" y="48"/>
                  <a:pt x="96" y="48"/>
                </a:cubicBezTo>
                <a:cubicBezTo>
                  <a:pt x="96" y="56"/>
                  <a:pt x="96" y="56"/>
                  <a:pt x="96" y="56"/>
                </a:cubicBezTo>
                <a:cubicBezTo>
                  <a:pt x="40" y="56"/>
                  <a:pt x="40" y="56"/>
                  <a:pt x="40" y="56"/>
                </a:cubicBezTo>
                <a:cubicBezTo>
                  <a:pt x="40" y="92"/>
                  <a:pt x="40" y="92"/>
                  <a:pt x="40" y="92"/>
                </a:cubicBezTo>
                <a:cubicBezTo>
                  <a:pt x="0" y="92"/>
                  <a:pt x="0" y="92"/>
                  <a:pt x="0" y="92"/>
                </a:cubicBezTo>
                <a:cubicBezTo>
                  <a:pt x="0" y="140"/>
                  <a:pt x="0" y="140"/>
                  <a:pt x="0" y="140"/>
                </a:cubicBezTo>
                <a:cubicBezTo>
                  <a:pt x="207" y="140"/>
                  <a:pt x="207" y="140"/>
                  <a:pt x="207" y="140"/>
                </a:cubicBezTo>
                <a:cubicBezTo>
                  <a:pt x="207" y="92"/>
                  <a:pt x="207" y="92"/>
                  <a:pt x="207" y="92"/>
                </a:cubicBezTo>
                <a:cubicBezTo>
                  <a:pt x="179" y="92"/>
                  <a:pt x="179" y="92"/>
                  <a:pt x="179" y="92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28" y="56"/>
                  <a:pt x="128" y="56"/>
                  <a:pt x="128" y="56"/>
                </a:cubicBezTo>
                <a:cubicBezTo>
                  <a:pt x="128" y="49"/>
                  <a:pt x="128" y="49"/>
                  <a:pt x="128" y="49"/>
                </a:cubicBezTo>
                <a:cubicBezTo>
                  <a:pt x="122" y="41"/>
                  <a:pt x="122" y="41"/>
                  <a:pt x="122" y="41"/>
                </a:cubicBezTo>
                <a:cubicBezTo>
                  <a:pt x="122" y="40"/>
                  <a:pt x="123" y="40"/>
                  <a:pt x="123" y="39"/>
                </a:cubicBezTo>
                <a:cubicBezTo>
                  <a:pt x="123" y="38"/>
                  <a:pt x="123" y="38"/>
                  <a:pt x="122" y="37"/>
                </a:cubicBezTo>
                <a:cubicBezTo>
                  <a:pt x="149" y="37"/>
                  <a:pt x="193" y="36"/>
                  <a:pt x="201" y="36"/>
                </a:cubicBezTo>
                <a:cubicBezTo>
                  <a:pt x="246" y="36"/>
                  <a:pt x="250" y="54"/>
                  <a:pt x="250" y="66"/>
                </a:cubicBezTo>
                <a:cubicBezTo>
                  <a:pt x="250" y="77"/>
                  <a:pt x="251" y="145"/>
                  <a:pt x="251" y="172"/>
                </a:cubicBezTo>
                <a:cubicBezTo>
                  <a:pt x="252" y="198"/>
                  <a:pt x="210" y="198"/>
                  <a:pt x="202" y="198"/>
                </a:cubicBezTo>
                <a:cubicBezTo>
                  <a:pt x="197" y="198"/>
                  <a:pt x="147" y="198"/>
                  <a:pt x="123" y="199"/>
                </a:cubicBezTo>
                <a:cubicBezTo>
                  <a:pt x="123" y="199"/>
                  <a:pt x="122" y="198"/>
                  <a:pt x="122" y="198"/>
                </a:cubicBezTo>
                <a:cubicBezTo>
                  <a:pt x="120" y="198"/>
                  <a:pt x="120" y="198"/>
                  <a:pt x="120" y="198"/>
                </a:cubicBezTo>
                <a:cubicBezTo>
                  <a:pt x="120" y="197"/>
                  <a:pt x="120" y="197"/>
                  <a:pt x="120" y="197"/>
                </a:cubicBezTo>
                <a:cubicBezTo>
                  <a:pt x="122" y="196"/>
                  <a:pt x="122" y="196"/>
                  <a:pt x="122" y="196"/>
                </a:cubicBezTo>
                <a:cubicBezTo>
                  <a:pt x="122" y="196"/>
                  <a:pt x="123" y="196"/>
                  <a:pt x="123" y="196"/>
                </a:cubicBezTo>
                <a:cubicBezTo>
                  <a:pt x="123" y="195"/>
                  <a:pt x="122" y="195"/>
                  <a:pt x="122" y="195"/>
                </a:cubicBezTo>
                <a:cubicBezTo>
                  <a:pt x="120" y="195"/>
                  <a:pt x="120" y="195"/>
                  <a:pt x="120" y="195"/>
                </a:cubicBezTo>
                <a:cubicBezTo>
                  <a:pt x="120" y="193"/>
                  <a:pt x="120" y="193"/>
                  <a:pt x="120" y="193"/>
                </a:cubicBezTo>
                <a:cubicBezTo>
                  <a:pt x="122" y="193"/>
                  <a:pt x="122" y="193"/>
                  <a:pt x="122" y="193"/>
                </a:cubicBezTo>
                <a:cubicBezTo>
                  <a:pt x="122" y="193"/>
                  <a:pt x="123" y="193"/>
                  <a:pt x="123" y="192"/>
                </a:cubicBezTo>
                <a:cubicBezTo>
                  <a:pt x="123" y="192"/>
                  <a:pt x="122" y="192"/>
                  <a:pt x="122" y="192"/>
                </a:cubicBezTo>
                <a:cubicBezTo>
                  <a:pt x="120" y="192"/>
                  <a:pt x="120" y="192"/>
                  <a:pt x="120" y="192"/>
                </a:cubicBezTo>
                <a:cubicBezTo>
                  <a:pt x="120" y="190"/>
                  <a:pt x="120" y="190"/>
                  <a:pt x="120" y="190"/>
                </a:cubicBezTo>
                <a:cubicBezTo>
                  <a:pt x="122" y="190"/>
                  <a:pt x="122" y="190"/>
                  <a:pt x="122" y="190"/>
                </a:cubicBezTo>
                <a:cubicBezTo>
                  <a:pt x="122" y="190"/>
                  <a:pt x="123" y="190"/>
                  <a:pt x="123" y="189"/>
                </a:cubicBezTo>
                <a:cubicBezTo>
                  <a:pt x="123" y="189"/>
                  <a:pt x="122" y="189"/>
                  <a:pt x="122" y="189"/>
                </a:cubicBezTo>
                <a:cubicBezTo>
                  <a:pt x="120" y="189"/>
                  <a:pt x="120" y="189"/>
                  <a:pt x="120" y="189"/>
                </a:cubicBezTo>
                <a:cubicBezTo>
                  <a:pt x="120" y="187"/>
                  <a:pt x="120" y="187"/>
                  <a:pt x="120" y="187"/>
                </a:cubicBezTo>
                <a:cubicBezTo>
                  <a:pt x="122" y="187"/>
                  <a:pt x="122" y="187"/>
                  <a:pt x="122" y="187"/>
                </a:cubicBezTo>
                <a:cubicBezTo>
                  <a:pt x="122" y="187"/>
                  <a:pt x="123" y="186"/>
                  <a:pt x="123" y="186"/>
                </a:cubicBezTo>
                <a:cubicBezTo>
                  <a:pt x="123" y="186"/>
                  <a:pt x="122" y="185"/>
                  <a:pt x="122" y="185"/>
                </a:cubicBezTo>
                <a:cubicBezTo>
                  <a:pt x="120" y="185"/>
                  <a:pt x="120" y="185"/>
                  <a:pt x="120" y="185"/>
                </a:cubicBezTo>
                <a:cubicBezTo>
                  <a:pt x="120" y="183"/>
                  <a:pt x="120" y="183"/>
                  <a:pt x="120" y="183"/>
                </a:cubicBezTo>
                <a:cubicBezTo>
                  <a:pt x="122" y="183"/>
                  <a:pt x="122" y="183"/>
                  <a:pt x="122" y="183"/>
                </a:cubicBezTo>
                <a:cubicBezTo>
                  <a:pt x="122" y="183"/>
                  <a:pt x="123" y="183"/>
                  <a:pt x="123" y="183"/>
                </a:cubicBezTo>
                <a:cubicBezTo>
                  <a:pt x="123" y="182"/>
                  <a:pt x="122" y="182"/>
                  <a:pt x="122" y="182"/>
                </a:cubicBezTo>
                <a:cubicBezTo>
                  <a:pt x="120" y="182"/>
                  <a:pt x="120" y="182"/>
                  <a:pt x="120" y="182"/>
                </a:cubicBezTo>
                <a:cubicBezTo>
                  <a:pt x="119" y="180"/>
                  <a:pt x="119" y="180"/>
                  <a:pt x="119" y="180"/>
                </a:cubicBezTo>
                <a:cubicBezTo>
                  <a:pt x="122" y="180"/>
                  <a:pt x="122" y="180"/>
                  <a:pt x="122" y="180"/>
                </a:cubicBezTo>
                <a:cubicBezTo>
                  <a:pt x="122" y="180"/>
                  <a:pt x="123" y="180"/>
                  <a:pt x="123" y="179"/>
                </a:cubicBezTo>
                <a:cubicBezTo>
                  <a:pt x="122" y="179"/>
                  <a:pt x="122" y="179"/>
                  <a:pt x="122" y="179"/>
                </a:cubicBezTo>
                <a:cubicBezTo>
                  <a:pt x="119" y="179"/>
                  <a:pt x="119" y="179"/>
                  <a:pt x="119" y="179"/>
                </a:cubicBezTo>
                <a:cubicBezTo>
                  <a:pt x="119" y="177"/>
                  <a:pt x="119" y="177"/>
                  <a:pt x="119" y="177"/>
                </a:cubicBezTo>
                <a:cubicBezTo>
                  <a:pt x="122" y="177"/>
                  <a:pt x="122" y="177"/>
                  <a:pt x="122" y="177"/>
                </a:cubicBezTo>
                <a:cubicBezTo>
                  <a:pt x="122" y="177"/>
                  <a:pt x="122" y="176"/>
                  <a:pt x="122" y="176"/>
                </a:cubicBezTo>
                <a:cubicBezTo>
                  <a:pt x="122" y="176"/>
                  <a:pt x="122" y="175"/>
                  <a:pt x="122" y="175"/>
                </a:cubicBezTo>
                <a:cubicBezTo>
                  <a:pt x="119" y="175"/>
                  <a:pt x="119" y="175"/>
                  <a:pt x="119" y="175"/>
                </a:cubicBezTo>
                <a:cubicBezTo>
                  <a:pt x="119" y="173"/>
                  <a:pt x="119" y="173"/>
                  <a:pt x="119" y="173"/>
                </a:cubicBezTo>
                <a:cubicBezTo>
                  <a:pt x="122" y="173"/>
                  <a:pt x="122" y="173"/>
                  <a:pt x="122" y="173"/>
                </a:cubicBezTo>
                <a:cubicBezTo>
                  <a:pt x="122" y="173"/>
                  <a:pt x="122" y="173"/>
                  <a:pt x="122" y="173"/>
                </a:cubicBezTo>
                <a:cubicBezTo>
                  <a:pt x="122" y="172"/>
                  <a:pt x="122" y="172"/>
                  <a:pt x="122" y="172"/>
                </a:cubicBezTo>
                <a:cubicBezTo>
                  <a:pt x="119" y="172"/>
                  <a:pt x="119" y="172"/>
                  <a:pt x="119" y="172"/>
                </a:cubicBezTo>
                <a:cubicBezTo>
                  <a:pt x="119" y="170"/>
                  <a:pt x="119" y="170"/>
                  <a:pt x="119" y="170"/>
                </a:cubicBezTo>
                <a:cubicBezTo>
                  <a:pt x="122" y="170"/>
                  <a:pt x="122" y="170"/>
                  <a:pt x="122" y="170"/>
                </a:cubicBezTo>
                <a:cubicBezTo>
                  <a:pt x="122" y="170"/>
                  <a:pt x="122" y="170"/>
                  <a:pt x="122" y="169"/>
                </a:cubicBezTo>
                <a:cubicBezTo>
                  <a:pt x="122" y="169"/>
                  <a:pt x="122" y="169"/>
                  <a:pt x="122" y="169"/>
                </a:cubicBezTo>
                <a:cubicBezTo>
                  <a:pt x="119" y="169"/>
                  <a:pt x="119" y="169"/>
                  <a:pt x="119" y="169"/>
                </a:cubicBezTo>
                <a:cubicBezTo>
                  <a:pt x="119" y="167"/>
                  <a:pt x="119" y="167"/>
                  <a:pt x="119" y="167"/>
                </a:cubicBezTo>
                <a:cubicBezTo>
                  <a:pt x="122" y="167"/>
                  <a:pt x="122" y="167"/>
                  <a:pt x="122" y="167"/>
                </a:cubicBezTo>
                <a:cubicBezTo>
                  <a:pt x="122" y="167"/>
                  <a:pt x="122" y="166"/>
                  <a:pt x="122" y="166"/>
                </a:cubicBezTo>
                <a:cubicBezTo>
                  <a:pt x="122" y="166"/>
                  <a:pt x="122" y="165"/>
                  <a:pt x="122" y="165"/>
                </a:cubicBezTo>
                <a:cubicBezTo>
                  <a:pt x="119" y="165"/>
                  <a:pt x="119" y="165"/>
                  <a:pt x="119" y="165"/>
                </a:cubicBezTo>
                <a:cubicBezTo>
                  <a:pt x="119" y="163"/>
                  <a:pt x="119" y="163"/>
                  <a:pt x="119" y="163"/>
                </a:cubicBezTo>
                <a:cubicBezTo>
                  <a:pt x="122" y="163"/>
                  <a:pt x="122" y="163"/>
                  <a:pt x="122" y="163"/>
                </a:cubicBezTo>
                <a:cubicBezTo>
                  <a:pt x="122" y="163"/>
                  <a:pt x="122" y="163"/>
                  <a:pt x="122" y="163"/>
                </a:cubicBezTo>
                <a:cubicBezTo>
                  <a:pt x="122" y="162"/>
                  <a:pt x="122" y="162"/>
                  <a:pt x="122" y="162"/>
                </a:cubicBezTo>
                <a:cubicBezTo>
                  <a:pt x="119" y="162"/>
                  <a:pt x="119" y="162"/>
                  <a:pt x="119" y="162"/>
                </a:cubicBezTo>
                <a:cubicBezTo>
                  <a:pt x="119" y="161"/>
                  <a:pt x="119" y="161"/>
                  <a:pt x="119" y="161"/>
                </a:cubicBezTo>
                <a:cubicBezTo>
                  <a:pt x="122" y="161"/>
                  <a:pt x="122" y="161"/>
                  <a:pt x="122" y="161"/>
                </a:cubicBezTo>
                <a:cubicBezTo>
                  <a:pt x="123" y="161"/>
                  <a:pt x="124" y="160"/>
                  <a:pt x="124" y="159"/>
                </a:cubicBezTo>
                <a:cubicBezTo>
                  <a:pt x="124" y="158"/>
                  <a:pt x="124" y="158"/>
                  <a:pt x="123" y="157"/>
                </a:cubicBezTo>
                <a:cubicBezTo>
                  <a:pt x="129" y="150"/>
                  <a:pt x="129" y="150"/>
                  <a:pt x="129" y="150"/>
                </a:cubicBezTo>
                <a:cubicBezTo>
                  <a:pt x="129" y="140"/>
                  <a:pt x="129" y="140"/>
                  <a:pt x="129" y="140"/>
                </a:cubicBezTo>
                <a:cubicBezTo>
                  <a:pt x="97" y="140"/>
                  <a:pt x="97" y="140"/>
                  <a:pt x="97" y="140"/>
                </a:cubicBezTo>
                <a:cubicBezTo>
                  <a:pt x="97" y="149"/>
                  <a:pt x="97" y="149"/>
                  <a:pt x="97" y="149"/>
                </a:cubicBezTo>
                <a:cubicBezTo>
                  <a:pt x="103" y="158"/>
                  <a:pt x="103" y="158"/>
                  <a:pt x="103" y="158"/>
                </a:cubicBezTo>
                <a:cubicBezTo>
                  <a:pt x="102" y="158"/>
                  <a:pt x="102" y="159"/>
                  <a:pt x="102" y="159"/>
                </a:cubicBezTo>
                <a:cubicBezTo>
                  <a:pt x="102" y="161"/>
                  <a:pt x="103" y="161"/>
                  <a:pt x="104" y="161"/>
                </a:cubicBezTo>
                <a:cubicBezTo>
                  <a:pt x="105" y="161"/>
                  <a:pt x="105" y="161"/>
                  <a:pt x="105" y="161"/>
                </a:cubicBezTo>
                <a:cubicBezTo>
                  <a:pt x="105" y="162"/>
                  <a:pt x="105" y="162"/>
                  <a:pt x="105" y="162"/>
                </a:cubicBezTo>
                <a:cubicBezTo>
                  <a:pt x="103" y="162"/>
                  <a:pt x="103" y="162"/>
                  <a:pt x="103" y="162"/>
                </a:cubicBezTo>
                <a:cubicBezTo>
                  <a:pt x="103" y="162"/>
                  <a:pt x="103" y="163"/>
                  <a:pt x="103" y="163"/>
                </a:cubicBezTo>
                <a:cubicBezTo>
                  <a:pt x="103" y="163"/>
                  <a:pt x="103" y="164"/>
                  <a:pt x="103" y="164"/>
                </a:cubicBezTo>
                <a:cubicBezTo>
                  <a:pt x="105" y="164"/>
                  <a:pt x="105" y="164"/>
                  <a:pt x="105" y="164"/>
                </a:cubicBezTo>
                <a:cubicBezTo>
                  <a:pt x="105" y="166"/>
                  <a:pt x="105" y="166"/>
                  <a:pt x="105" y="166"/>
                </a:cubicBezTo>
                <a:cubicBezTo>
                  <a:pt x="103" y="166"/>
                  <a:pt x="103" y="166"/>
                  <a:pt x="103" y="166"/>
                </a:cubicBezTo>
                <a:cubicBezTo>
                  <a:pt x="103" y="166"/>
                  <a:pt x="103" y="166"/>
                  <a:pt x="103" y="166"/>
                </a:cubicBezTo>
                <a:cubicBezTo>
                  <a:pt x="103" y="167"/>
                  <a:pt x="103" y="167"/>
                  <a:pt x="103" y="167"/>
                </a:cubicBezTo>
                <a:cubicBezTo>
                  <a:pt x="105" y="167"/>
                  <a:pt x="105" y="167"/>
                  <a:pt x="105" y="167"/>
                </a:cubicBezTo>
                <a:cubicBezTo>
                  <a:pt x="105" y="169"/>
                  <a:pt x="105" y="169"/>
                  <a:pt x="105" y="169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9"/>
                  <a:pt x="103" y="169"/>
                  <a:pt x="103" y="170"/>
                </a:cubicBezTo>
                <a:cubicBezTo>
                  <a:pt x="103" y="170"/>
                  <a:pt x="103" y="170"/>
                  <a:pt x="103" y="170"/>
                </a:cubicBezTo>
                <a:cubicBezTo>
                  <a:pt x="105" y="170"/>
                  <a:pt x="105" y="170"/>
                  <a:pt x="105" y="170"/>
                </a:cubicBezTo>
                <a:cubicBezTo>
                  <a:pt x="105" y="172"/>
                  <a:pt x="105" y="172"/>
                  <a:pt x="105" y="172"/>
                </a:cubicBezTo>
                <a:cubicBezTo>
                  <a:pt x="103" y="172"/>
                  <a:pt x="103" y="172"/>
                  <a:pt x="103" y="172"/>
                </a:cubicBezTo>
                <a:cubicBezTo>
                  <a:pt x="103" y="172"/>
                  <a:pt x="103" y="173"/>
                  <a:pt x="103" y="173"/>
                </a:cubicBezTo>
                <a:cubicBezTo>
                  <a:pt x="103" y="173"/>
                  <a:pt x="103" y="174"/>
                  <a:pt x="103" y="174"/>
                </a:cubicBezTo>
                <a:cubicBezTo>
                  <a:pt x="105" y="174"/>
                  <a:pt x="105" y="174"/>
                  <a:pt x="105" y="174"/>
                </a:cubicBezTo>
                <a:cubicBezTo>
                  <a:pt x="105" y="176"/>
                  <a:pt x="105" y="176"/>
                  <a:pt x="105" y="176"/>
                </a:cubicBezTo>
                <a:cubicBezTo>
                  <a:pt x="103" y="176"/>
                  <a:pt x="103" y="176"/>
                  <a:pt x="103" y="176"/>
                </a:cubicBezTo>
                <a:cubicBezTo>
                  <a:pt x="103" y="176"/>
                  <a:pt x="103" y="176"/>
                  <a:pt x="103" y="176"/>
                </a:cubicBezTo>
                <a:cubicBezTo>
                  <a:pt x="103" y="177"/>
                  <a:pt x="103" y="177"/>
                  <a:pt x="104" y="177"/>
                </a:cubicBezTo>
                <a:cubicBezTo>
                  <a:pt x="105" y="177"/>
                  <a:pt x="105" y="177"/>
                  <a:pt x="105" y="177"/>
                </a:cubicBezTo>
                <a:cubicBezTo>
                  <a:pt x="105" y="179"/>
                  <a:pt x="105" y="179"/>
                  <a:pt x="105" y="179"/>
                </a:cubicBezTo>
                <a:cubicBezTo>
                  <a:pt x="104" y="179"/>
                  <a:pt x="104" y="179"/>
                  <a:pt x="104" y="179"/>
                </a:cubicBezTo>
                <a:cubicBezTo>
                  <a:pt x="103" y="179"/>
                  <a:pt x="103" y="179"/>
                  <a:pt x="103" y="180"/>
                </a:cubicBezTo>
                <a:cubicBezTo>
                  <a:pt x="103" y="180"/>
                  <a:pt x="103" y="180"/>
                  <a:pt x="104" y="180"/>
                </a:cubicBezTo>
                <a:cubicBezTo>
                  <a:pt x="105" y="180"/>
                  <a:pt x="105" y="180"/>
                  <a:pt x="105" y="180"/>
                </a:cubicBezTo>
                <a:cubicBezTo>
                  <a:pt x="105" y="182"/>
                  <a:pt x="105" y="182"/>
                  <a:pt x="105" y="182"/>
                </a:cubicBezTo>
                <a:cubicBezTo>
                  <a:pt x="104" y="182"/>
                  <a:pt x="104" y="182"/>
                  <a:pt x="104" y="182"/>
                </a:cubicBezTo>
                <a:cubicBezTo>
                  <a:pt x="103" y="182"/>
                  <a:pt x="103" y="182"/>
                  <a:pt x="103" y="183"/>
                </a:cubicBezTo>
                <a:cubicBezTo>
                  <a:pt x="103" y="183"/>
                  <a:pt x="103" y="183"/>
                  <a:pt x="104" y="183"/>
                </a:cubicBezTo>
                <a:cubicBezTo>
                  <a:pt x="105" y="183"/>
                  <a:pt x="105" y="183"/>
                  <a:pt x="105" y="183"/>
                </a:cubicBezTo>
                <a:cubicBezTo>
                  <a:pt x="105" y="185"/>
                  <a:pt x="105" y="185"/>
                  <a:pt x="105" y="185"/>
                </a:cubicBezTo>
                <a:cubicBezTo>
                  <a:pt x="104" y="185"/>
                  <a:pt x="104" y="185"/>
                  <a:pt x="104" y="185"/>
                </a:cubicBezTo>
                <a:cubicBezTo>
                  <a:pt x="103" y="185"/>
                  <a:pt x="103" y="186"/>
                  <a:pt x="103" y="186"/>
                </a:cubicBezTo>
                <a:cubicBezTo>
                  <a:pt x="103" y="187"/>
                  <a:pt x="103" y="187"/>
                  <a:pt x="104" y="187"/>
                </a:cubicBezTo>
                <a:cubicBezTo>
                  <a:pt x="105" y="187"/>
                  <a:pt x="105" y="187"/>
                  <a:pt x="105" y="187"/>
                </a:cubicBezTo>
                <a:cubicBezTo>
                  <a:pt x="105" y="189"/>
                  <a:pt x="105" y="189"/>
                  <a:pt x="105" y="189"/>
                </a:cubicBezTo>
                <a:cubicBezTo>
                  <a:pt x="104" y="189"/>
                  <a:pt x="104" y="189"/>
                  <a:pt x="104" y="189"/>
                </a:cubicBezTo>
                <a:cubicBezTo>
                  <a:pt x="103" y="189"/>
                  <a:pt x="103" y="189"/>
                  <a:pt x="103" y="189"/>
                </a:cubicBezTo>
                <a:cubicBezTo>
                  <a:pt x="103" y="190"/>
                  <a:pt x="103" y="190"/>
                  <a:pt x="104" y="190"/>
                </a:cubicBezTo>
                <a:cubicBezTo>
                  <a:pt x="105" y="190"/>
                  <a:pt x="105" y="190"/>
                  <a:pt x="105" y="190"/>
                </a:cubicBezTo>
                <a:cubicBezTo>
                  <a:pt x="105" y="192"/>
                  <a:pt x="105" y="192"/>
                  <a:pt x="105" y="192"/>
                </a:cubicBezTo>
                <a:cubicBezTo>
                  <a:pt x="104" y="192"/>
                  <a:pt x="104" y="192"/>
                  <a:pt x="104" y="192"/>
                </a:cubicBezTo>
                <a:cubicBezTo>
                  <a:pt x="103" y="192"/>
                  <a:pt x="103" y="192"/>
                  <a:pt x="103" y="193"/>
                </a:cubicBezTo>
                <a:cubicBezTo>
                  <a:pt x="103" y="193"/>
                  <a:pt x="103" y="193"/>
                  <a:pt x="104" y="193"/>
                </a:cubicBezTo>
                <a:cubicBezTo>
                  <a:pt x="105" y="193"/>
                  <a:pt x="105" y="193"/>
                  <a:pt x="105" y="193"/>
                </a:cubicBezTo>
                <a:cubicBezTo>
                  <a:pt x="105" y="195"/>
                  <a:pt x="105" y="195"/>
                  <a:pt x="105" y="195"/>
                </a:cubicBezTo>
                <a:cubicBezTo>
                  <a:pt x="104" y="195"/>
                  <a:pt x="104" y="195"/>
                  <a:pt x="104" y="195"/>
                </a:cubicBezTo>
                <a:cubicBezTo>
                  <a:pt x="103" y="195"/>
                  <a:pt x="103" y="196"/>
                  <a:pt x="103" y="196"/>
                </a:cubicBezTo>
                <a:cubicBezTo>
                  <a:pt x="103" y="196"/>
                  <a:pt x="103" y="197"/>
                  <a:pt x="104" y="197"/>
                </a:cubicBezTo>
                <a:cubicBezTo>
                  <a:pt x="105" y="197"/>
                  <a:pt x="105" y="197"/>
                  <a:pt x="105" y="197"/>
                </a:cubicBezTo>
                <a:cubicBezTo>
                  <a:pt x="105" y="199"/>
                  <a:pt x="105" y="199"/>
                  <a:pt x="105" y="199"/>
                </a:cubicBezTo>
                <a:cubicBezTo>
                  <a:pt x="104" y="199"/>
                  <a:pt x="104" y="199"/>
                  <a:pt x="104" y="199"/>
                </a:cubicBezTo>
                <a:cubicBezTo>
                  <a:pt x="103" y="199"/>
                  <a:pt x="103" y="199"/>
                  <a:pt x="103" y="199"/>
                </a:cubicBezTo>
                <a:cubicBezTo>
                  <a:pt x="103" y="199"/>
                  <a:pt x="103" y="200"/>
                  <a:pt x="103" y="200"/>
                </a:cubicBezTo>
                <a:cubicBezTo>
                  <a:pt x="98" y="201"/>
                  <a:pt x="94" y="204"/>
                  <a:pt x="94" y="210"/>
                </a:cubicBezTo>
                <a:cubicBezTo>
                  <a:pt x="94" y="214"/>
                  <a:pt x="94" y="215"/>
                  <a:pt x="95" y="221"/>
                </a:cubicBezTo>
                <a:cubicBezTo>
                  <a:pt x="95" y="226"/>
                  <a:pt x="99" y="231"/>
                  <a:pt x="104" y="232"/>
                </a:cubicBezTo>
                <a:cubicBezTo>
                  <a:pt x="104" y="232"/>
                  <a:pt x="104" y="232"/>
                  <a:pt x="104" y="232"/>
                </a:cubicBezTo>
                <a:cubicBezTo>
                  <a:pt x="104" y="233"/>
                  <a:pt x="104" y="233"/>
                  <a:pt x="104" y="233"/>
                </a:cubicBezTo>
                <a:cubicBezTo>
                  <a:pt x="106" y="233"/>
                  <a:pt x="106" y="233"/>
                  <a:pt x="106" y="233"/>
                </a:cubicBezTo>
                <a:cubicBezTo>
                  <a:pt x="106" y="235"/>
                  <a:pt x="106" y="235"/>
                  <a:pt x="106" y="235"/>
                </a:cubicBezTo>
                <a:cubicBezTo>
                  <a:pt x="104" y="235"/>
                  <a:pt x="104" y="235"/>
                  <a:pt x="104" y="235"/>
                </a:cubicBezTo>
                <a:cubicBezTo>
                  <a:pt x="104" y="235"/>
                  <a:pt x="104" y="235"/>
                  <a:pt x="104" y="236"/>
                </a:cubicBezTo>
                <a:cubicBezTo>
                  <a:pt x="104" y="236"/>
                  <a:pt x="104" y="236"/>
                  <a:pt x="104" y="236"/>
                </a:cubicBezTo>
                <a:cubicBezTo>
                  <a:pt x="106" y="236"/>
                  <a:pt x="106" y="236"/>
                  <a:pt x="106" y="236"/>
                </a:cubicBezTo>
                <a:cubicBezTo>
                  <a:pt x="106" y="238"/>
                  <a:pt x="106" y="238"/>
                  <a:pt x="106" y="238"/>
                </a:cubicBezTo>
                <a:cubicBezTo>
                  <a:pt x="104" y="238"/>
                  <a:pt x="104" y="238"/>
                  <a:pt x="104" y="238"/>
                </a:cubicBezTo>
                <a:cubicBezTo>
                  <a:pt x="104" y="238"/>
                  <a:pt x="104" y="239"/>
                  <a:pt x="104" y="239"/>
                </a:cubicBezTo>
                <a:cubicBezTo>
                  <a:pt x="104" y="239"/>
                  <a:pt x="104" y="240"/>
                  <a:pt x="104" y="240"/>
                </a:cubicBezTo>
                <a:cubicBezTo>
                  <a:pt x="106" y="240"/>
                  <a:pt x="106" y="240"/>
                  <a:pt x="106" y="240"/>
                </a:cubicBezTo>
                <a:cubicBezTo>
                  <a:pt x="106" y="242"/>
                  <a:pt x="106" y="242"/>
                  <a:pt x="106" y="242"/>
                </a:cubicBezTo>
                <a:cubicBezTo>
                  <a:pt x="104" y="242"/>
                  <a:pt x="104" y="242"/>
                  <a:pt x="104" y="242"/>
                </a:cubicBezTo>
                <a:cubicBezTo>
                  <a:pt x="104" y="242"/>
                  <a:pt x="104" y="242"/>
                  <a:pt x="104" y="242"/>
                </a:cubicBezTo>
                <a:cubicBezTo>
                  <a:pt x="104" y="243"/>
                  <a:pt x="104" y="243"/>
                  <a:pt x="104" y="243"/>
                </a:cubicBezTo>
                <a:cubicBezTo>
                  <a:pt x="106" y="243"/>
                  <a:pt x="106" y="243"/>
                  <a:pt x="106" y="243"/>
                </a:cubicBezTo>
                <a:cubicBezTo>
                  <a:pt x="106" y="245"/>
                  <a:pt x="106" y="245"/>
                  <a:pt x="106" y="245"/>
                </a:cubicBezTo>
                <a:cubicBezTo>
                  <a:pt x="104" y="245"/>
                  <a:pt x="104" y="245"/>
                  <a:pt x="104" y="245"/>
                </a:cubicBezTo>
                <a:cubicBezTo>
                  <a:pt x="104" y="245"/>
                  <a:pt x="104" y="245"/>
                  <a:pt x="104" y="246"/>
                </a:cubicBezTo>
                <a:cubicBezTo>
                  <a:pt x="104" y="246"/>
                  <a:pt x="104" y="246"/>
                  <a:pt x="104" y="246"/>
                </a:cubicBezTo>
                <a:cubicBezTo>
                  <a:pt x="106" y="246"/>
                  <a:pt x="106" y="246"/>
                  <a:pt x="106" y="246"/>
                </a:cubicBezTo>
                <a:cubicBezTo>
                  <a:pt x="106" y="248"/>
                  <a:pt x="106" y="248"/>
                  <a:pt x="106" y="248"/>
                </a:cubicBezTo>
                <a:cubicBezTo>
                  <a:pt x="104" y="248"/>
                  <a:pt x="104" y="248"/>
                  <a:pt x="104" y="248"/>
                </a:cubicBezTo>
                <a:cubicBezTo>
                  <a:pt x="104" y="248"/>
                  <a:pt x="104" y="249"/>
                  <a:pt x="104" y="249"/>
                </a:cubicBezTo>
                <a:cubicBezTo>
                  <a:pt x="104" y="249"/>
                  <a:pt x="104" y="250"/>
                  <a:pt x="104" y="250"/>
                </a:cubicBezTo>
                <a:cubicBezTo>
                  <a:pt x="106" y="250"/>
                  <a:pt x="106" y="250"/>
                  <a:pt x="106" y="250"/>
                </a:cubicBezTo>
                <a:cubicBezTo>
                  <a:pt x="106" y="252"/>
                  <a:pt x="106" y="252"/>
                  <a:pt x="106" y="252"/>
                </a:cubicBezTo>
                <a:cubicBezTo>
                  <a:pt x="104" y="252"/>
                  <a:pt x="104" y="252"/>
                  <a:pt x="104" y="252"/>
                </a:cubicBezTo>
                <a:cubicBezTo>
                  <a:pt x="104" y="252"/>
                  <a:pt x="104" y="252"/>
                  <a:pt x="104" y="252"/>
                </a:cubicBezTo>
                <a:cubicBezTo>
                  <a:pt x="104" y="253"/>
                  <a:pt x="104" y="253"/>
                  <a:pt x="105" y="253"/>
                </a:cubicBezTo>
                <a:cubicBezTo>
                  <a:pt x="106" y="253"/>
                  <a:pt x="106" y="253"/>
                  <a:pt x="106" y="253"/>
                </a:cubicBezTo>
                <a:cubicBezTo>
                  <a:pt x="106" y="255"/>
                  <a:pt x="106" y="255"/>
                  <a:pt x="106" y="255"/>
                </a:cubicBezTo>
                <a:cubicBezTo>
                  <a:pt x="105" y="255"/>
                  <a:pt x="105" y="255"/>
                  <a:pt x="105" y="255"/>
                </a:cubicBezTo>
                <a:cubicBezTo>
                  <a:pt x="104" y="255"/>
                  <a:pt x="104" y="255"/>
                  <a:pt x="104" y="256"/>
                </a:cubicBezTo>
                <a:cubicBezTo>
                  <a:pt x="104" y="256"/>
                  <a:pt x="104" y="256"/>
                  <a:pt x="105" y="256"/>
                </a:cubicBezTo>
                <a:cubicBezTo>
                  <a:pt x="106" y="256"/>
                  <a:pt x="106" y="256"/>
                  <a:pt x="106" y="256"/>
                </a:cubicBezTo>
                <a:cubicBezTo>
                  <a:pt x="106" y="257"/>
                  <a:pt x="106" y="257"/>
                  <a:pt x="106" y="257"/>
                </a:cubicBezTo>
                <a:cubicBezTo>
                  <a:pt x="98" y="257"/>
                  <a:pt x="98" y="257"/>
                  <a:pt x="98" y="257"/>
                </a:cubicBezTo>
                <a:cubicBezTo>
                  <a:pt x="98" y="260"/>
                  <a:pt x="98" y="260"/>
                  <a:pt x="98" y="260"/>
                </a:cubicBezTo>
                <a:cubicBezTo>
                  <a:pt x="61" y="260"/>
                  <a:pt x="61" y="260"/>
                  <a:pt x="61" y="260"/>
                </a:cubicBezTo>
                <a:cubicBezTo>
                  <a:pt x="58" y="260"/>
                  <a:pt x="56" y="261"/>
                  <a:pt x="56" y="262"/>
                </a:cubicBezTo>
                <a:cubicBezTo>
                  <a:pt x="56" y="263"/>
                  <a:pt x="56" y="263"/>
                  <a:pt x="56" y="263"/>
                </a:cubicBezTo>
                <a:cubicBezTo>
                  <a:pt x="56" y="264"/>
                  <a:pt x="58" y="265"/>
                  <a:pt x="61" y="265"/>
                </a:cubicBezTo>
                <a:cubicBezTo>
                  <a:pt x="98" y="264"/>
                  <a:pt x="98" y="264"/>
                  <a:pt x="98" y="264"/>
                </a:cubicBezTo>
                <a:cubicBezTo>
                  <a:pt x="98" y="266"/>
                  <a:pt x="98" y="266"/>
                  <a:pt x="98" y="266"/>
                </a:cubicBezTo>
                <a:cubicBezTo>
                  <a:pt x="105" y="275"/>
                  <a:pt x="105" y="275"/>
                  <a:pt x="105" y="275"/>
                </a:cubicBezTo>
                <a:cubicBezTo>
                  <a:pt x="124" y="275"/>
                  <a:pt x="124" y="275"/>
                  <a:pt x="124" y="275"/>
                </a:cubicBezTo>
                <a:cubicBezTo>
                  <a:pt x="131" y="266"/>
                  <a:pt x="131" y="266"/>
                  <a:pt x="131" y="266"/>
                </a:cubicBezTo>
                <a:cubicBezTo>
                  <a:pt x="131" y="264"/>
                  <a:pt x="131" y="264"/>
                  <a:pt x="131" y="264"/>
                </a:cubicBezTo>
                <a:cubicBezTo>
                  <a:pt x="167" y="264"/>
                  <a:pt x="167" y="264"/>
                  <a:pt x="167" y="264"/>
                </a:cubicBezTo>
                <a:cubicBezTo>
                  <a:pt x="170" y="263"/>
                  <a:pt x="173" y="263"/>
                  <a:pt x="173" y="262"/>
                </a:cubicBezTo>
                <a:cubicBezTo>
                  <a:pt x="172" y="260"/>
                  <a:pt x="172" y="260"/>
                  <a:pt x="172" y="260"/>
                </a:cubicBezTo>
                <a:cubicBezTo>
                  <a:pt x="172" y="259"/>
                  <a:pt x="170" y="259"/>
                  <a:pt x="167" y="259"/>
                </a:cubicBezTo>
                <a:cubicBezTo>
                  <a:pt x="131" y="259"/>
                  <a:pt x="131" y="259"/>
                  <a:pt x="131" y="259"/>
                </a:cubicBezTo>
                <a:cubicBezTo>
                  <a:pt x="131" y="257"/>
                  <a:pt x="131" y="257"/>
                  <a:pt x="131" y="257"/>
                </a:cubicBezTo>
                <a:cubicBezTo>
                  <a:pt x="121" y="257"/>
                  <a:pt x="121" y="257"/>
                  <a:pt x="121" y="257"/>
                </a:cubicBezTo>
                <a:cubicBezTo>
                  <a:pt x="121" y="256"/>
                  <a:pt x="121" y="256"/>
                  <a:pt x="121" y="256"/>
                </a:cubicBezTo>
                <a:cubicBezTo>
                  <a:pt x="123" y="256"/>
                  <a:pt x="123" y="256"/>
                  <a:pt x="123" y="256"/>
                </a:cubicBezTo>
                <a:cubicBezTo>
                  <a:pt x="123" y="256"/>
                  <a:pt x="124" y="256"/>
                  <a:pt x="124" y="255"/>
                </a:cubicBezTo>
                <a:cubicBezTo>
                  <a:pt x="124" y="255"/>
                  <a:pt x="123" y="255"/>
                  <a:pt x="123" y="255"/>
                </a:cubicBezTo>
                <a:cubicBezTo>
                  <a:pt x="120" y="255"/>
                  <a:pt x="120" y="255"/>
                  <a:pt x="120" y="255"/>
                </a:cubicBezTo>
                <a:cubicBezTo>
                  <a:pt x="120" y="253"/>
                  <a:pt x="120" y="253"/>
                  <a:pt x="120" y="253"/>
                </a:cubicBezTo>
                <a:cubicBezTo>
                  <a:pt x="123" y="253"/>
                  <a:pt x="123" y="253"/>
                  <a:pt x="123" y="253"/>
                </a:cubicBezTo>
                <a:cubicBezTo>
                  <a:pt x="123" y="253"/>
                  <a:pt x="123" y="252"/>
                  <a:pt x="123" y="252"/>
                </a:cubicBezTo>
                <a:cubicBezTo>
                  <a:pt x="123" y="252"/>
                  <a:pt x="123" y="251"/>
                  <a:pt x="123" y="251"/>
                </a:cubicBezTo>
                <a:cubicBezTo>
                  <a:pt x="120" y="251"/>
                  <a:pt x="120" y="251"/>
                  <a:pt x="120" y="251"/>
                </a:cubicBezTo>
                <a:cubicBezTo>
                  <a:pt x="120" y="249"/>
                  <a:pt x="120" y="249"/>
                  <a:pt x="120" y="249"/>
                </a:cubicBezTo>
                <a:cubicBezTo>
                  <a:pt x="123" y="249"/>
                  <a:pt x="123" y="249"/>
                  <a:pt x="123" y="249"/>
                </a:cubicBezTo>
                <a:cubicBezTo>
                  <a:pt x="123" y="249"/>
                  <a:pt x="123" y="249"/>
                  <a:pt x="123" y="249"/>
                </a:cubicBezTo>
                <a:cubicBezTo>
                  <a:pt x="123" y="248"/>
                  <a:pt x="123" y="248"/>
                  <a:pt x="123" y="248"/>
                </a:cubicBezTo>
                <a:cubicBezTo>
                  <a:pt x="120" y="248"/>
                  <a:pt x="120" y="248"/>
                  <a:pt x="120" y="248"/>
                </a:cubicBezTo>
                <a:cubicBezTo>
                  <a:pt x="120" y="246"/>
                  <a:pt x="120" y="246"/>
                  <a:pt x="120" y="246"/>
                </a:cubicBezTo>
                <a:cubicBezTo>
                  <a:pt x="123" y="246"/>
                  <a:pt x="123" y="246"/>
                  <a:pt x="123" y="246"/>
                </a:cubicBezTo>
                <a:cubicBezTo>
                  <a:pt x="123" y="246"/>
                  <a:pt x="123" y="246"/>
                  <a:pt x="123" y="245"/>
                </a:cubicBezTo>
                <a:cubicBezTo>
                  <a:pt x="123" y="245"/>
                  <a:pt x="123" y="245"/>
                  <a:pt x="123" y="245"/>
                </a:cubicBezTo>
                <a:cubicBezTo>
                  <a:pt x="120" y="245"/>
                  <a:pt x="120" y="245"/>
                  <a:pt x="120" y="245"/>
                </a:cubicBezTo>
                <a:cubicBezTo>
                  <a:pt x="120" y="243"/>
                  <a:pt x="120" y="243"/>
                  <a:pt x="120" y="243"/>
                </a:cubicBezTo>
                <a:cubicBezTo>
                  <a:pt x="123" y="243"/>
                  <a:pt x="123" y="243"/>
                  <a:pt x="123" y="243"/>
                </a:cubicBezTo>
                <a:cubicBezTo>
                  <a:pt x="123" y="243"/>
                  <a:pt x="123" y="242"/>
                  <a:pt x="123" y="242"/>
                </a:cubicBezTo>
                <a:cubicBezTo>
                  <a:pt x="123" y="242"/>
                  <a:pt x="123" y="241"/>
                  <a:pt x="123" y="241"/>
                </a:cubicBezTo>
                <a:cubicBezTo>
                  <a:pt x="120" y="241"/>
                  <a:pt x="120" y="241"/>
                  <a:pt x="120" y="241"/>
                </a:cubicBezTo>
                <a:cubicBezTo>
                  <a:pt x="120" y="240"/>
                  <a:pt x="120" y="240"/>
                  <a:pt x="120" y="240"/>
                </a:cubicBezTo>
                <a:cubicBezTo>
                  <a:pt x="123" y="239"/>
                  <a:pt x="123" y="239"/>
                  <a:pt x="123" y="239"/>
                </a:cubicBezTo>
                <a:cubicBezTo>
                  <a:pt x="123" y="239"/>
                  <a:pt x="123" y="239"/>
                  <a:pt x="123" y="239"/>
                </a:cubicBezTo>
                <a:cubicBezTo>
                  <a:pt x="123" y="238"/>
                  <a:pt x="123" y="238"/>
                  <a:pt x="123" y="238"/>
                </a:cubicBezTo>
                <a:cubicBezTo>
                  <a:pt x="120" y="238"/>
                  <a:pt x="120" y="238"/>
                  <a:pt x="120" y="238"/>
                </a:cubicBezTo>
                <a:cubicBezTo>
                  <a:pt x="120" y="236"/>
                  <a:pt x="120" y="236"/>
                  <a:pt x="120" y="236"/>
                </a:cubicBezTo>
                <a:cubicBezTo>
                  <a:pt x="123" y="236"/>
                  <a:pt x="123" y="236"/>
                  <a:pt x="123" y="236"/>
                </a:cubicBezTo>
                <a:cubicBezTo>
                  <a:pt x="123" y="236"/>
                  <a:pt x="123" y="236"/>
                  <a:pt x="123" y="236"/>
                </a:cubicBezTo>
                <a:cubicBezTo>
                  <a:pt x="123" y="235"/>
                  <a:pt x="123" y="235"/>
                  <a:pt x="123" y="235"/>
                </a:cubicBezTo>
                <a:cubicBezTo>
                  <a:pt x="120" y="235"/>
                  <a:pt x="120" y="235"/>
                  <a:pt x="120" y="235"/>
                </a:cubicBezTo>
                <a:cubicBezTo>
                  <a:pt x="120" y="233"/>
                  <a:pt x="120" y="233"/>
                  <a:pt x="120" y="233"/>
                </a:cubicBezTo>
                <a:cubicBezTo>
                  <a:pt x="123" y="233"/>
                  <a:pt x="123" y="233"/>
                  <a:pt x="123" y="233"/>
                </a:cubicBezTo>
                <a:cubicBezTo>
                  <a:pt x="123" y="233"/>
                  <a:pt x="123" y="233"/>
                  <a:pt x="123" y="232"/>
                </a:cubicBezTo>
                <a:cubicBezTo>
                  <a:pt x="123" y="232"/>
                  <a:pt x="123" y="232"/>
                  <a:pt x="123" y="232"/>
                </a:cubicBezTo>
                <a:cubicBezTo>
                  <a:pt x="140" y="232"/>
                  <a:pt x="169" y="231"/>
                  <a:pt x="217" y="231"/>
                </a:cubicBezTo>
                <a:cubicBezTo>
                  <a:pt x="291" y="230"/>
                  <a:pt x="291" y="182"/>
                  <a:pt x="291" y="170"/>
                </a:cubicBezTo>
                <a:close/>
              </a:path>
            </a:pathLst>
          </a:custGeom>
          <a:solidFill>
            <a:srgbClr val="3BC5E9"/>
          </a:solidFill>
          <a:ln>
            <a:noFill/>
          </a:ln>
        </p:spPr>
        <p:txBody>
          <a:bodyPr anchor="t" anchorCtr="0" bIns="41122" compatLnSpc="1" lIns="82242" numCol="1" rIns="82242" tIns="41122" vert="horz" wrap="square">
            <a:prstTxWarp prst="textNoShape">
              <a:avLst/>
            </a:prstTxWarp>
          </a:bodyPr>
          <a:lstStyle/>
          <a:p>
            <a:pPr defTabSz="931144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505050"/>
              </a:solidFill>
              <a:ea charset="-128" panose="020b0600070205080204" pitchFamily="34" typeface="MS PGothic"/>
            </a:endParaRPr>
          </a:p>
        </p:txBody>
      </p:sp>
      <p:sp>
        <p:nvSpPr>
          <p:cNvPr id="68" name="椭圆 67"/>
          <p:cNvSpPr/>
          <p:nvPr/>
        </p:nvSpPr>
        <p:spPr>
          <a:xfrm>
            <a:off x="5620581" y="2946757"/>
            <a:ext cx="933802" cy="933802"/>
          </a:xfrm>
          <a:prstGeom prst="ellipse">
            <a:avLst/>
          </a:prstGeom>
          <a:noFill/>
          <a:ln w="38100"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9" name="椭圆 68"/>
          <p:cNvSpPr/>
          <p:nvPr/>
        </p:nvSpPr>
        <p:spPr>
          <a:xfrm>
            <a:off x="9261593" y="2860148"/>
            <a:ext cx="1107021" cy="1107021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0" name="椭圆 69"/>
          <p:cNvSpPr/>
          <p:nvPr/>
        </p:nvSpPr>
        <p:spPr>
          <a:xfrm>
            <a:off x="9341848" y="2946757"/>
            <a:ext cx="933802" cy="933802"/>
          </a:xfrm>
          <a:prstGeom prst="ellipse">
            <a:avLst/>
          </a:prstGeom>
          <a:noFill/>
          <a:ln w="38100"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圆角矩形 18"/>
          <p:cNvSpPr/>
          <p:nvPr/>
        </p:nvSpPr>
        <p:spPr>
          <a:xfrm>
            <a:off x="9631028" y="3027141"/>
            <a:ext cx="80911" cy="767452"/>
          </a:xfrm>
          <a:custGeom>
            <a:gdLst>
              <a:gd fmla="*/ 55030 w 605614" name="connsiteX0"/>
              <a:gd fmla="*/ 97463 h 5744328" name="connsiteY0"/>
              <a:gd fmla="*/ 152493 w 605614" name="connsiteX1"/>
              <a:gd fmla="*/ 0 h 5744328" name="connsiteY1"/>
              <a:gd fmla="*/ 273465 w 605614" name="connsiteX2"/>
              <a:gd fmla="*/ 6604 h 5744328" name="connsiteY2"/>
              <a:gd fmla="*/ 379965 w 605614" name="connsiteX3"/>
              <a:gd fmla="*/ 136733 h 5744328" name="connsiteY3"/>
              <a:gd fmla="*/ 427289 w 605614" name="connsiteX4"/>
              <a:gd fmla="*/ 314252 h 5744328" name="connsiteY4"/>
              <a:gd fmla="*/ 512747 w 605614" name="connsiteX5"/>
              <a:gd fmla="*/ 485168 h 5744328" name="connsiteY5"/>
              <a:gd fmla="*/ 605614 w 605614" name="connsiteX6"/>
              <a:gd fmla="*/ 1328056 h 5744328" name="connsiteY6"/>
              <a:gd fmla="*/ 555477 w 605614" name="connsiteX7"/>
              <a:gd fmla="*/ 2356697 h 5744328" name="connsiteY7"/>
              <a:gd fmla="*/ 401652 w 605614" name="connsiteX8"/>
              <a:gd fmla="*/ 3604383 h 5744328" name="connsiteY8"/>
              <a:gd fmla="*/ 555477 w 605614" name="connsiteX9"/>
              <a:gd fmla="*/ 5399000 h 5744328" name="connsiteY9"/>
              <a:gd fmla="*/ 485974 w 605614" name="connsiteX10"/>
              <a:gd fmla="*/ 5595590 h 5744328" name="connsiteY10"/>
              <a:gd fmla="*/ 294507 w 605614" name="connsiteX11"/>
              <a:gd fmla="*/ 5744328 h 5744328" name="connsiteY11"/>
              <a:gd fmla="*/ 195221 w 605614" name="connsiteX12"/>
              <a:gd fmla="*/ 5727236 h 5744328" name="connsiteY12"/>
              <a:gd fmla="*/ 55030 w 605614" name="connsiteX13"/>
              <a:gd fmla="*/ 5655410 h 5744328" name="connsiteY13"/>
              <a:gd fmla="*/ 0 w 605614" name="connsiteX14"/>
              <a:gd fmla="*/ 5399000 h 5744328" name="connsiteY14"/>
              <a:gd fmla="*/ 179462 w 605614" name="connsiteX15"/>
              <a:gd fmla="*/ 3407830 h 5744328" name="connsiteY15"/>
              <a:gd fmla="*/ 102550 w 605614" name="connsiteX16"/>
              <a:gd fmla="*/ 2459247 h 5744328" name="connsiteY16"/>
              <a:gd fmla="*/ 59821 w 605614" name="connsiteX17"/>
              <a:gd fmla="*/ 1903770 h 5744328" name="connsiteY17"/>
              <a:gd fmla="*/ 55030 w 605614" name="connsiteX18"/>
              <a:gd fmla="*/ 97463 h 5744328" name="connsiteY1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b="b" l="l" r="r" t="t"/>
            <a:pathLst>
              <a:path h="5744328" w="605614">
                <a:moveTo>
                  <a:pt x="55030" y="97463"/>
                </a:moveTo>
                <a:cubicBezTo>
                  <a:pt x="55030" y="43636"/>
                  <a:pt x="98666" y="0"/>
                  <a:pt x="152493" y="0"/>
                </a:cubicBezTo>
                <a:cubicBezTo>
                  <a:pt x="178574" y="16444"/>
                  <a:pt x="247384" y="-9840"/>
                  <a:pt x="273465" y="6604"/>
                </a:cubicBezTo>
                <a:lnTo>
                  <a:pt x="379965" y="136733"/>
                </a:lnTo>
                <a:cubicBezTo>
                  <a:pt x="491282" y="291658"/>
                  <a:pt x="402500" y="288038"/>
                  <a:pt x="427289" y="314252"/>
                </a:cubicBezTo>
                <a:cubicBezTo>
                  <a:pt x="452268" y="369476"/>
                  <a:pt x="488723" y="319049"/>
                  <a:pt x="512747" y="485168"/>
                </a:cubicBezTo>
                <a:cubicBezTo>
                  <a:pt x="536771" y="651287"/>
                  <a:pt x="605614" y="1017559"/>
                  <a:pt x="605614" y="1328056"/>
                </a:cubicBezTo>
                <a:cubicBezTo>
                  <a:pt x="605614" y="1638553"/>
                  <a:pt x="589471" y="1977309"/>
                  <a:pt x="555477" y="2356697"/>
                </a:cubicBezTo>
                <a:cubicBezTo>
                  <a:pt x="487300" y="2736085"/>
                  <a:pt x="380477" y="3056022"/>
                  <a:pt x="401652" y="3604383"/>
                </a:cubicBezTo>
                <a:cubicBezTo>
                  <a:pt x="395955" y="4110009"/>
                  <a:pt x="535726" y="5067132"/>
                  <a:pt x="555477" y="5399000"/>
                </a:cubicBezTo>
                <a:cubicBezTo>
                  <a:pt x="575228" y="5730868"/>
                  <a:pt x="523772" y="5536611"/>
                  <a:pt x="485974" y="5595590"/>
                </a:cubicBezTo>
                <a:cubicBezTo>
                  <a:pt x="485974" y="5649417"/>
                  <a:pt x="348334" y="5744328"/>
                  <a:pt x="294507" y="5744328"/>
                </a:cubicBezTo>
                <a:lnTo>
                  <a:pt x="195221" y="5727236"/>
                </a:lnTo>
                <a:cubicBezTo>
                  <a:pt x="141394" y="5727236"/>
                  <a:pt x="55030" y="5709237"/>
                  <a:pt x="55030" y="5655410"/>
                </a:cubicBezTo>
                <a:cubicBezTo>
                  <a:pt x="50930" y="5578486"/>
                  <a:pt x="4100" y="5475924"/>
                  <a:pt x="0" y="5399000"/>
                </a:cubicBezTo>
                <a:cubicBezTo>
                  <a:pt x="5697" y="4769460"/>
                  <a:pt x="173765" y="4037370"/>
                  <a:pt x="179462" y="3407830"/>
                </a:cubicBezTo>
                <a:cubicBezTo>
                  <a:pt x="170916" y="3091636"/>
                  <a:pt x="111096" y="2775441"/>
                  <a:pt x="102550" y="2459247"/>
                </a:cubicBezTo>
                <a:cubicBezTo>
                  <a:pt x="99701" y="2274088"/>
                  <a:pt x="62670" y="2088929"/>
                  <a:pt x="59821" y="1903770"/>
                </a:cubicBezTo>
                <a:lnTo>
                  <a:pt x="55030" y="97463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任意多边形 58"/>
          <p:cNvSpPr/>
          <p:nvPr/>
        </p:nvSpPr>
        <p:spPr>
          <a:xfrm>
            <a:off x="9888519" y="3021407"/>
            <a:ext cx="130534" cy="778919"/>
          </a:xfrm>
          <a:custGeom>
            <a:gdLst>
              <a:gd fmla="*/ 413185 w 847426" name="connsiteX0"/>
              <a:gd fmla="*/ 0 h 5056725" name="connsiteY0"/>
              <a:gd fmla="*/ 469973 w 847426" name="connsiteX1"/>
              <a:gd fmla="*/ 1317731 h 5056725" name="connsiteY1"/>
              <a:gd fmla="*/ 532085 w 847426" name="connsiteX2"/>
              <a:gd fmla="*/ 1317731 h 5056725" name="connsiteY2"/>
              <a:gd fmla="*/ 561000 w 847426" name="connsiteX3"/>
              <a:gd fmla="*/ 5752 h 5056725" name="connsiteY3"/>
              <a:gd fmla="*/ 644729 w 847426" name="connsiteX4"/>
              <a:gd fmla="*/ 726271 h 5056725" name="connsiteY4"/>
              <a:gd fmla="*/ 675629 w 847426" name="connsiteX5"/>
              <a:gd fmla="*/ 1155102 h 5056725" name="connsiteY5"/>
              <a:gd fmla="*/ 689556 w 847426" name="connsiteX6"/>
              <a:gd fmla="*/ 1327746 h 5056725" name="connsiteY6"/>
              <a:gd fmla="*/ 683962 w 847426" name="connsiteX7"/>
              <a:gd fmla="*/ 1354379 h 5056725" name="connsiteY7"/>
              <a:gd fmla="*/ 701845 w 847426" name="connsiteX8"/>
              <a:gd fmla="*/ 1373244 h 5056725" name="connsiteY8"/>
              <a:gd fmla="*/ 712582 w 847426" name="connsiteX9"/>
              <a:gd fmla="*/ 1408624 h 5056725" name="connsiteY9"/>
              <a:gd fmla="*/ 722685 w 847426" name="connsiteX10"/>
              <a:gd fmla="*/ 1566145 h 5056725" name="connsiteY10"/>
              <a:gd fmla="*/ 739937 w 847426" name="connsiteX11"/>
              <a:gd fmla="*/ 1681163 h 5056725" name="connsiteY11"/>
              <a:gd fmla="*/ 666575 w 847426" name="connsiteX12"/>
              <a:gd fmla="*/ 1749183 h 5056725" name="connsiteY12"/>
              <a:gd fmla="*/ 596164 w 847426" name="connsiteX13"/>
              <a:gd fmla="*/ 1801933 h 5056725" name="connsiteY13"/>
              <a:gd fmla="*/ 546927 w 847426" name="connsiteX14"/>
              <a:gd fmla="*/ 1851577 h 5056725" name="connsiteY14"/>
              <a:gd fmla="*/ 486631 w 847426" name="connsiteX15"/>
              <a:gd fmla="*/ 1853004 h 5056725" name="connsiteY15"/>
              <a:gd fmla="*/ 462171 w 847426" name="connsiteX16"/>
              <a:gd fmla="*/ 1857868 h 5056725" name="connsiteY16"/>
              <a:gd fmla="*/ 465348 w 847426" name="connsiteX17"/>
              <a:gd fmla="*/ 1900438 h 5056725" name="connsiteY17"/>
              <a:gd fmla="*/ 528928 w 847426" name="connsiteX18"/>
              <a:gd fmla="*/ 2669167 h 5056725" name="connsiteY18"/>
              <a:gd fmla="*/ 662492 w 847426" name="connsiteX19"/>
              <a:gd fmla="*/ 3511648 h 5056725" name="connsiteY19"/>
              <a:gd fmla="*/ 847426 w 847426" name="connsiteX20"/>
              <a:gd fmla="*/ 4847288 h 5056725" name="connsiteY20"/>
              <a:gd fmla="*/ 693238 w 847426" name="connsiteX21"/>
              <a:gd fmla="*/ 5052771 h 5056725" name="connsiteY21"/>
              <a:gd fmla="*/ 518653 w 847426" name="connsiteX22"/>
              <a:gd fmla="*/ 5052771 h 5056725" name="connsiteY22"/>
              <a:gd fmla="*/ 360323 w 847426" name="connsiteX23"/>
              <a:gd fmla="*/ 4939756 h 5056725" name="connsiteY23"/>
              <a:gd fmla="*/ 282349 w 847426" name="connsiteX24"/>
              <a:gd fmla="*/ 4405500 h 5056725" name="connsiteY24"/>
              <a:gd fmla="*/ 282349 w 847426" name="connsiteX25"/>
              <a:gd fmla="*/ 2997940 h 5056725" name="connsiteY25"/>
              <a:gd fmla="*/ 322233 w 847426" name="connsiteX26"/>
              <a:gd fmla="*/ 1876509 h 5056725" name="connsiteY26"/>
              <a:gd fmla="*/ 314367 w 847426" name="connsiteX27"/>
              <a:gd fmla="*/ 1876695 h 5056725" name="connsiteY27"/>
              <a:gd fmla="*/ 205912 w 847426" name="connsiteX28"/>
              <a:gd fmla="*/ 1805569 h 5056725" name="connsiteY28"/>
              <a:gd fmla="*/ 84330 w 847426" name="connsiteX29"/>
              <a:gd fmla="*/ 1784680 h 5056725" name="connsiteY29"/>
              <a:gd fmla="*/ 0 w 847426" name="connsiteX30"/>
              <a:gd fmla="*/ 1657167 h 5056725" name="connsiteY30"/>
              <a:gd fmla="*/ 0 w 847426" name="connsiteX31"/>
              <a:gd fmla="*/ 1408624 h 5056725" name="connsiteY31"/>
              <a:gd fmla="*/ 7143 w 847426" name="connsiteX32"/>
              <a:gd fmla="*/ 1373245 h 5056725" name="connsiteY32"/>
              <a:gd fmla="*/ 16310 w 847426" name="connsiteX33"/>
              <a:gd fmla="*/ 1359647 h 5056725" name="connsiteY33"/>
              <a:gd fmla="*/ 13243 w 847426" name="connsiteX34"/>
              <a:gd fmla="*/ 1359647 h 5056725" name="connsiteY34"/>
              <a:gd fmla="*/ 3216 w 847426" name="connsiteX35"/>
              <a:gd fmla="*/ 1149350 h 5056725" name="connsiteY35"/>
              <a:gd fmla="*/ 16863 w 847426" name="connsiteX36"/>
              <a:gd fmla="*/ 726270 h 5056725" name="connsiteY36"/>
              <a:gd fmla="*/ 71837 w 847426" name="connsiteX37"/>
              <a:gd fmla="*/ 0 h 5056725" name="connsiteY37"/>
              <a:gd fmla="*/ 128624 w 847426" name="connsiteX38"/>
              <a:gd fmla="*/ 1317731 h 5056725" name="connsiteY38"/>
              <a:gd fmla="*/ 174696 w 847426" name="connsiteX39"/>
              <a:gd fmla="*/ 1317731 h 5056725" name="connsiteY39"/>
              <a:gd fmla="*/ 231484 w 847426" name="connsiteX40"/>
              <a:gd fmla="*/ 0 h 5056725" name="connsiteY40"/>
              <a:gd fmla="*/ 288272 w 847426" name="connsiteX41"/>
              <a:gd fmla="*/ 1317731 h 5056725" name="connsiteY41"/>
              <a:gd fmla="*/ 356398 w 847426" name="connsiteX42"/>
              <a:gd fmla="*/ 1317731 h 5056725" name="connsiteY4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b="b" l="l" r="r" t="t"/>
            <a:pathLst>
              <a:path h="5056725" w="847426">
                <a:moveTo>
                  <a:pt x="413185" y="0"/>
                </a:moveTo>
                <a:lnTo>
                  <a:pt x="469973" y="1317731"/>
                </a:lnTo>
                <a:lnTo>
                  <a:pt x="532085" y="1317731"/>
                </a:lnTo>
                <a:lnTo>
                  <a:pt x="561000" y="5752"/>
                </a:lnTo>
                <a:lnTo>
                  <a:pt x="644729" y="726271"/>
                </a:lnTo>
                <a:cubicBezTo>
                  <a:pt x="653323" y="917829"/>
                  <a:pt x="675026" y="1049539"/>
                  <a:pt x="675629" y="1155102"/>
                </a:cubicBezTo>
                <a:cubicBezTo>
                  <a:pt x="676082" y="1234274"/>
                  <a:pt x="690247" y="1290030"/>
                  <a:pt x="689556" y="1327746"/>
                </a:cubicBezTo>
                <a:lnTo>
                  <a:pt x="683962" y="1354379"/>
                </a:lnTo>
                <a:lnTo>
                  <a:pt x="701845" y="1373244"/>
                </a:lnTo>
                <a:cubicBezTo>
                  <a:pt x="708601" y="1384119"/>
                  <a:pt x="712582" y="1396074"/>
                  <a:pt x="712582" y="1408624"/>
                </a:cubicBezTo>
                <a:cubicBezTo>
                  <a:pt x="710199" y="1457297"/>
                  <a:pt x="725068" y="1517472"/>
                  <a:pt x="722685" y="1566145"/>
                </a:cubicBezTo>
                <a:cubicBezTo>
                  <a:pt x="721493" y="1605817"/>
                  <a:pt x="745455" y="1646823"/>
                  <a:pt x="739937" y="1681163"/>
                </a:cubicBezTo>
                <a:cubicBezTo>
                  <a:pt x="734419" y="1715503"/>
                  <a:pt x="689579" y="1726179"/>
                  <a:pt x="666575" y="1749183"/>
                </a:cubicBezTo>
                <a:cubicBezTo>
                  <a:pt x="643571" y="1772187"/>
                  <a:pt x="618981" y="1786784"/>
                  <a:pt x="596164" y="1801933"/>
                </a:cubicBezTo>
                <a:cubicBezTo>
                  <a:pt x="573347" y="1817082"/>
                  <a:pt x="600602" y="1849660"/>
                  <a:pt x="546927" y="1851577"/>
                </a:cubicBezTo>
                <a:cubicBezTo>
                  <a:pt x="525630" y="1849357"/>
                  <a:pt x="505771" y="1850372"/>
                  <a:pt x="486631" y="1853004"/>
                </a:cubicBezTo>
                <a:lnTo>
                  <a:pt x="462171" y="1857868"/>
                </a:lnTo>
                <a:lnTo>
                  <a:pt x="465348" y="1900438"/>
                </a:lnTo>
                <a:cubicBezTo>
                  <a:pt x="487924" y="2206828"/>
                  <a:pt x="509851" y="2505422"/>
                  <a:pt x="528928" y="2669167"/>
                </a:cubicBezTo>
                <a:cubicBezTo>
                  <a:pt x="579800" y="3105820"/>
                  <a:pt x="617971" y="3148628"/>
                  <a:pt x="662492" y="3511648"/>
                </a:cubicBezTo>
                <a:cubicBezTo>
                  <a:pt x="707013" y="3874668"/>
                  <a:pt x="845726" y="4588722"/>
                  <a:pt x="847426" y="4847288"/>
                </a:cubicBezTo>
                <a:lnTo>
                  <a:pt x="693238" y="5052771"/>
                </a:lnTo>
                <a:cubicBezTo>
                  <a:pt x="635043" y="5039072"/>
                  <a:pt x="576848" y="5066470"/>
                  <a:pt x="518653" y="5052771"/>
                </a:cubicBezTo>
                <a:lnTo>
                  <a:pt x="360323" y="4939756"/>
                </a:lnTo>
                <a:cubicBezTo>
                  <a:pt x="303828" y="4830165"/>
                  <a:pt x="295345" y="4729136"/>
                  <a:pt x="282349" y="4405500"/>
                </a:cubicBezTo>
                <a:cubicBezTo>
                  <a:pt x="269353" y="4081864"/>
                  <a:pt x="281851" y="3581856"/>
                  <a:pt x="282349" y="2997940"/>
                </a:cubicBezTo>
                <a:lnTo>
                  <a:pt x="322233" y="1876509"/>
                </a:lnTo>
                <a:lnTo>
                  <a:pt x="314367" y="1876695"/>
                </a:lnTo>
                <a:lnTo>
                  <a:pt x="205912" y="1805569"/>
                </a:lnTo>
                <a:cubicBezTo>
                  <a:pt x="124979" y="1800171"/>
                  <a:pt x="99479" y="1818999"/>
                  <a:pt x="84330" y="1784680"/>
                </a:cubicBezTo>
                <a:cubicBezTo>
                  <a:pt x="69181" y="1750361"/>
                  <a:pt x="7346" y="1723677"/>
                  <a:pt x="0" y="1657167"/>
                </a:cubicBezTo>
                <a:lnTo>
                  <a:pt x="0" y="1408624"/>
                </a:lnTo>
                <a:cubicBezTo>
                  <a:pt x="0" y="1396074"/>
                  <a:pt x="2543" y="1384119"/>
                  <a:pt x="7143" y="1373245"/>
                </a:cubicBezTo>
                <a:lnTo>
                  <a:pt x="16310" y="1359647"/>
                </a:lnTo>
                <a:lnTo>
                  <a:pt x="13243" y="1359647"/>
                </a:lnTo>
                <a:cubicBezTo>
                  <a:pt x="-5116" y="1324598"/>
                  <a:pt x="2613" y="1254913"/>
                  <a:pt x="3216" y="1149350"/>
                </a:cubicBezTo>
                <a:cubicBezTo>
                  <a:pt x="3819" y="1043787"/>
                  <a:pt x="8269" y="917828"/>
                  <a:pt x="16863" y="726270"/>
                </a:cubicBezTo>
                <a:lnTo>
                  <a:pt x="71837" y="0"/>
                </a:lnTo>
                <a:lnTo>
                  <a:pt x="128624" y="1317731"/>
                </a:lnTo>
                <a:lnTo>
                  <a:pt x="174696" y="1317731"/>
                </a:lnTo>
                <a:lnTo>
                  <a:pt x="231484" y="0"/>
                </a:lnTo>
                <a:lnTo>
                  <a:pt x="288272" y="1317731"/>
                </a:lnTo>
                <a:lnTo>
                  <a:pt x="356398" y="131773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769373303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6" y="162983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如何挑选适合的众筹品台？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953291" y="1543201"/>
            <a:ext cx="1028933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挑选众筹平台时要注意以下问题：</a:t>
            </a:r>
          </a:p>
        </p:txBody>
      </p:sp>
      <p:sp>
        <p:nvSpPr>
          <p:cNvPr id="71" name="圆角矩形 70"/>
          <p:cNvSpPr/>
          <p:nvPr/>
        </p:nvSpPr>
        <p:spPr>
          <a:xfrm>
            <a:off x="788590" y="1533737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92" name="任意多边形 91"/>
          <p:cNvSpPr/>
          <p:nvPr/>
        </p:nvSpPr>
        <p:spPr>
          <a:xfrm rot="5400000">
            <a:off x="2372764" y="2213517"/>
            <a:ext cx="1887039" cy="3384109"/>
          </a:xfrm>
          <a:custGeom>
            <a:gdLst>
              <a:gd fmla="*/ 0 w 1887039" name="connsiteX0"/>
              <a:gd fmla="*/ 3384109 h 3384109" name="connsiteY0"/>
              <a:gd fmla="*/ 0 w 1887039" name="connsiteX1"/>
              <a:gd fmla="*/ 985653 h 3384109" name="connsiteY1"/>
              <a:gd fmla="*/ 943520 w 1887039" name="connsiteX2"/>
              <a:gd fmla="*/ 0 h 3384109" name="connsiteY2"/>
              <a:gd fmla="*/ 1887038 w 1887039" name="connsiteX3"/>
              <a:gd fmla="*/ 985653 h 3384109" name="connsiteY3"/>
              <a:gd fmla="*/ 1887039 w 1887039" name="connsiteX4"/>
              <a:gd fmla="*/ 985653 h 3384109" name="connsiteY4"/>
              <a:gd fmla="*/ 1887039 w 1887039" name="connsiteX5"/>
              <a:gd fmla="*/ 3384106 h 3384109" name="connsiteY5"/>
              <a:gd fmla="*/ 943523 w 1887039" name="connsiteX6"/>
              <a:gd fmla="*/ 2413367 h 3384109" name="connsiteY6"/>
              <a:gd fmla="*/ 3 w 1887039" name="connsiteX7"/>
              <a:gd fmla="*/ 3384109 h 3384109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384109" w="1887038">
                <a:moveTo>
                  <a:pt x="0" y="3384109"/>
                </a:moveTo>
                <a:lnTo>
                  <a:pt x="0" y="985653"/>
                </a:lnTo>
                <a:lnTo>
                  <a:pt x="943520" y="0"/>
                </a:lnTo>
                <a:lnTo>
                  <a:pt x="1887038" y="985653"/>
                </a:lnTo>
                <a:lnTo>
                  <a:pt x="1887039" y="985653"/>
                </a:lnTo>
                <a:lnTo>
                  <a:pt x="1887039" y="3384106"/>
                </a:lnTo>
                <a:lnTo>
                  <a:pt x="943523" y="2413367"/>
                </a:lnTo>
                <a:lnTo>
                  <a:pt x="3" y="338410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74" name="任意多边形 73"/>
          <p:cNvSpPr/>
          <p:nvPr/>
        </p:nvSpPr>
        <p:spPr>
          <a:xfrm rot="5400000">
            <a:off x="5159951" y="2213517"/>
            <a:ext cx="1887039" cy="3384109"/>
          </a:xfrm>
          <a:custGeom>
            <a:gdLst>
              <a:gd fmla="*/ 0 w 1887039" name="connsiteX0"/>
              <a:gd fmla="*/ 3384109 h 3384109" name="connsiteY0"/>
              <a:gd fmla="*/ 0 w 1887039" name="connsiteX1"/>
              <a:gd fmla="*/ 985653 h 3384109" name="connsiteY1"/>
              <a:gd fmla="*/ 943520 w 1887039" name="connsiteX2"/>
              <a:gd fmla="*/ 0 h 3384109" name="connsiteY2"/>
              <a:gd fmla="*/ 1887038 w 1887039" name="connsiteX3"/>
              <a:gd fmla="*/ 985653 h 3384109" name="connsiteY3"/>
              <a:gd fmla="*/ 1887039 w 1887039" name="connsiteX4"/>
              <a:gd fmla="*/ 985653 h 3384109" name="connsiteY4"/>
              <a:gd fmla="*/ 1887039 w 1887039" name="connsiteX5"/>
              <a:gd fmla="*/ 3384106 h 3384109" name="connsiteY5"/>
              <a:gd fmla="*/ 943523 w 1887039" name="connsiteX6"/>
              <a:gd fmla="*/ 2413367 h 3384109" name="connsiteY6"/>
              <a:gd fmla="*/ 3 w 1887039" name="connsiteX7"/>
              <a:gd fmla="*/ 3384109 h 3384109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384109" w="1887038">
                <a:moveTo>
                  <a:pt x="0" y="3384109"/>
                </a:moveTo>
                <a:lnTo>
                  <a:pt x="0" y="985653"/>
                </a:lnTo>
                <a:lnTo>
                  <a:pt x="943520" y="0"/>
                </a:lnTo>
                <a:lnTo>
                  <a:pt x="1887038" y="985653"/>
                </a:lnTo>
                <a:lnTo>
                  <a:pt x="1887039" y="985653"/>
                </a:lnTo>
                <a:lnTo>
                  <a:pt x="1887039" y="3384106"/>
                </a:lnTo>
                <a:lnTo>
                  <a:pt x="943523" y="2413367"/>
                </a:lnTo>
                <a:lnTo>
                  <a:pt x="3" y="338410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75" name="任意多边形 74"/>
          <p:cNvSpPr/>
          <p:nvPr/>
        </p:nvSpPr>
        <p:spPr>
          <a:xfrm rot="5400000">
            <a:off x="7932197" y="2213517"/>
            <a:ext cx="1887039" cy="3384109"/>
          </a:xfrm>
          <a:custGeom>
            <a:gdLst>
              <a:gd fmla="*/ 0 w 1887039" name="connsiteX0"/>
              <a:gd fmla="*/ 3384109 h 3384109" name="connsiteY0"/>
              <a:gd fmla="*/ 0 w 1887039" name="connsiteX1"/>
              <a:gd fmla="*/ 985653 h 3384109" name="connsiteY1"/>
              <a:gd fmla="*/ 943520 w 1887039" name="connsiteX2"/>
              <a:gd fmla="*/ 0 h 3384109" name="connsiteY2"/>
              <a:gd fmla="*/ 1887038 w 1887039" name="connsiteX3"/>
              <a:gd fmla="*/ 985653 h 3384109" name="connsiteY3"/>
              <a:gd fmla="*/ 1887039 w 1887039" name="connsiteX4"/>
              <a:gd fmla="*/ 985653 h 3384109" name="connsiteY4"/>
              <a:gd fmla="*/ 1887039 w 1887039" name="connsiteX5"/>
              <a:gd fmla="*/ 3384106 h 3384109" name="connsiteY5"/>
              <a:gd fmla="*/ 943523 w 1887039" name="connsiteX6"/>
              <a:gd fmla="*/ 2413367 h 3384109" name="connsiteY6"/>
              <a:gd fmla="*/ 3 w 1887039" name="connsiteX7"/>
              <a:gd fmla="*/ 3384109 h 3384109" name="connsiteY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384109" w="1887038">
                <a:moveTo>
                  <a:pt x="0" y="3384109"/>
                </a:moveTo>
                <a:lnTo>
                  <a:pt x="0" y="985653"/>
                </a:lnTo>
                <a:lnTo>
                  <a:pt x="943520" y="0"/>
                </a:lnTo>
                <a:lnTo>
                  <a:pt x="1887038" y="985653"/>
                </a:lnTo>
                <a:lnTo>
                  <a:pt x="1887039" y="985653"/>
                </a:lnTo>
                <a:lnTo>
                  <a:pt x="1887039" y="3384106"/>
                </a:lnTo>
                <a:lnTo>
                  <a:pt x="943523" y="2413367"/>
                </a:lnTo>
                <a:lnTo>
                  <a:pt x="3" y="3384109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80" name="组合 79"/>
          <p:cNvGrpSpPr/>
          <p:nvPr/>
        </p:nvGrpSpPr>
        <p:grpSpPr>
          <a:xfrm>
            <a:off x="6740315" y="3526295"/>
            <a:ext cx="758551" cy="758551"/>
            <a:chOff x="1176127" y="1939556"/>
            <a:chExt cx="974646" cy="974646"/>
          </a:xfrm>
        </p:grpSpPr>
        <p:sp>
          <p:nvSpPr>
            <p:cNvPr id="81" name="椭圆 80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2" name="椭圆 81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3" name="文本框 82"/>
            <p:cNvSpPr txBox="1"/>
            <p:nvPr/>
          </p:nvSpPr>
          <p:spPr>
            <a:xfrm>
              <a:off x="1340915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grpSp>
        <p:nvGrpSpPr>
          <p:cNvPr id="84" name="组合 83"/>
          <p:cNvGrpSpPr/>
          <p:nvPr/>
        </p:nvGrpSpPr>
        <p:grpSpPr>
          <a:xfrm>
            <a:off x="9483517" y="3526295"/>
            <a:ext cx="758551" cy="758551"/>
            <a:chOff x="1176127" y="1939556"/>
            <a:chExt cx="974646" cy="974646"/>
          </a:xfrm>
        </p:grpSpPr>
        <p:sp>
          <p:nvSpPr>
            <p:cNvPr id="85" name="椭圆 84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7" name="文本框 86"/>
            <p:cNvSpPr txBox="1"/>
            <p:nvPr/>
          </p:nvSpPr>
          <p:spPr>
            <a:xfrm>
              <a:off x="1340915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3961360" y="3526295"/>
            <a:ext cx="758551" cy="758551"/>
            <a:chOff x="1176127" y="1939556"/>
            <a:chExt cx="974646" cy="974646"/>
          </a:xfrm>
        </p:grpSpPr>
        <p:sp>
          <p:nvSpPr>
            <p:cNvPr id="77" name="椭圆 76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1340914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sp>
        <p:nvSpPr>
          <p:cNvPr id="89" name="文本框 88"/>
          <p:cNvSpPr txBox="1"/>
          <p:nvPr/>
        </p:nvSpPr>
        <p:spPr>
          <a:xfrm>
            <a:off x="5301421" y="3429000"/>
            <a:ext cx="1510425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选择综合类平台还是垂直类平台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2604471" y="3429000"/>
            <a:ext cx="1314356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众筹平台是否有资质和规模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8081576" y="3429000"/>
            <a:ext cx="1510425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lang="zh-CN" sz="20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对比各平台提供的增值服务情况</a:t>
            </a:r>
          </a:p>
        </p:txBody>
      </p:sp>
    </p:spTree>
    <p:extLst>
      <p:ext uri="{BB962C8B-B14F-4D97-AF65-F5344CB8AC3E}">
        <p14:creationId val="337922346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6096000" y="1364610"/>
            <a:ext cx="5844191" cy="3862603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-1" l="2219" r="55950" t="14976"/>
          <a:stretch>
            <a:fillRect/>
          </a:stretch>
        </p:blipFill>
        <p:spPr>
          <a:xfrm>
            <a:off x="636766" y="1377489"/>
            <a:ext cx="5459233" cy="3849724"/>
          </a:xfrm>
          <a:prstGeom prst="rect">
            <a:avLst/>
          </a:prstGeom>
          <a:ln>
            <a:solidFill>
              <a:srgbClr val="3BC5E9"/>
            </a:solidFill>
          </a:ln>
        </p:spPr>
      </p:pic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案例</a:t>
            </a:r>
          </a:p>
        </p:txBody>
      </p:sp>
      <p:sp>
        <p:nvSpPr>
          <p:cNvPr id="6" name="矩形 5"/>
          <p:cNvSpPr/>
          <p:nvPr/>
        </p:nvSpPr>
        <p:spPr>
          <a:xfrm>
            <a:off x="1777285" y="218941"/>
            <a:ext cx="3959517" cy="43788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2013快乐男声主题电影由你而定</a:t>
            </a:r>
          </a:p>
        </p:txBody>
      </p:sp>
      <p:sp>
        <p:nvSpPr>
          <p:cNvPr id="7" name="等腰三角形 6"/>
          <p:cNvSpPr/>
          <p:nvPr/>
        </p:nvSpPr>
        <p:spPr>
          <a:xfrm rot="5400000">
            <a:off x="6051146" y="3229155"/>
            <a:ext cx="463640" cy="399690"/>
          </a:xfrm>
          <a:prstGeom prst="triangle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6096000" y="1377489"/>
            <a:ext cx="584419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快乐男声电影众筹详情:</a:t>
            </a:r>
          </a:p>
        </p:txBody>
      </p:sp>
      <p:sp>
        <p:nvSpPr>
          <p:cNvPr id="13" name="矩形 12"/>
          <p:cNvSpPr/>
          <p:nvPr/>
        </p:nvSpPr>
        <p:spPr>
          <a:xfrm>
            <a:off x="6095999" y="1444685"/>
            <a:ext cx="265718" cy="265718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5" name="组合 14"/>
          <p:cNvGrpSpPr/>
          <p:nvPr/>
        </p:nvGrpSpPr>
        <p:grpSpPr>
          <a:xfrm>
            <a:off x="6624479" y="1998190"/>
            <a:ext cx="1125211" cy="1125211"/>
            <a:chOff x="1176127" y="1939556"/>
            <a:chExt cx="974646" cy="974646"/>
          </a:xfrm>
        </p:grpSpPr>
        <p:sp>
          <p:nvSpPr>
            <p:cNvPr id="16" name="椭圆 15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1269682" y="2037057"/>
              <a:ext cx="787536" cy="787536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lvl="0">
                <a:defRPr/>
              </a:pPr>
              <a:r>
                <a:rPr altLang="zh-CN" b="1" lang="en-US" sz="48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¥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8455489" y="1998190"/>
            <a:ext cx="1125211" cy="1125211"/>
            <a:chOff x="1176127" y="1939556"/>
            <a:chExt cx="974646" cy="974646"/>
          </a:xfrm>
        </p:grpSpPr>
        <p:sp>
          <p:nvSpPr>
            <p:cNvPr id="20" name="椭圆 19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21" name="椭圆 20"/>
            <p:cNvSpPr/>
            <p:nvPr/>
          </p:nvSpPr>
          <p:spPr>
            <a:xfrm>
              <a:off x="1269682" y="2037057"/>
              <a:ext cx="787536" cy="787536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10286499" y="1998190"/>
            <a:ext cx="1125211" cy="1125211"/>
            <a:chOff x="1176127" y="1939556"/>
            <a:chExt cx="974646" cy="974646"/>
          </a:xfrm>
        </p:grpSpPr>
        <p:sp>
          <p:nvSpPr>
            <p:cNvPr id="23" name="椭圆 22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1269682" y="2037057"/>
              <a:ext cx="787536" cy="787536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</p:grpSp>
      <p:sp>
        <p:nvSpPr>
          <p:cNvPr id="38" name="同心圆 37"/>
          <p:cNvSpPr/>
          <p:nvPr/>
        </p:nvSpPr>
        <p:spPr>
          <a:xfrm>
            <a:off x="10485010" y="2196701"/>
            <a:ext cx="728188" cy="728188"/>
          </a:xfrm>
          <a:prstGeom prst="donut">
            <a:avLst>
              <a:gd fmla="val 6628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9" name="等腰三角形 38"/>
          <p:cNvSpPr/>
          <p:nvPr/>
        </p:nvSpPr>
        <p:spPr>
          <a:xfrm rot="5400000">
            <a:off x="10692174" y="2397897"/>
            <a:ext cx="377925" cy="325798"/>
          </a:xfrm>
          <a:prstGeom prst="triangle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文本框 39"/>
          <p:cNvSpPr txBox="1"/>
          <p:nvPr/>
        </p:nvSpPr>
        <p:spPr>
          <a:xfrm>
            <a:off x="6624479" y="3357878"/>
            <a:ext cx="1125212" cy="6400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筹资金额巨大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8466388" y="3357878"/>
            <a:ext cx="1125212" cy="6400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参与人数众多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10308297" y="3357878"/>
            <a:ext cx="1125212" cy="6400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众多明星响应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6291779" y="4213184"/>
            <a:ext cx="186054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¥5,075,980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8098719" y="4213184"/>
            <a:ext cx="186054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29166人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9853387" y="4259350"/>
            <a:ext cx="199143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特别录制宣传片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3171923" y="5462770"/>
            <a:ext cx="5844191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粉丝电影革命 快男电影上院线</a:t>
            </a:r>
          </a:p>
          <a:p>
            <a:pPr algn="ctr"/>
            <a:endParaRPr altLang="en-US" b="1" lang="zh-CN" smtClean="0" sz="2000">
              <a:solidFill>
                <a:schemeClr val="bg2">
                  <a:lumMod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b="1" lang="zh-CN" smtClean="0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由你一票决定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rcRect l="10406" r="9046" t="10169"/>
          <a:stretch>
            <a:fillRect/>
          </a:stretch>
        </p:blipFill>
        <p:spPr>
          <a:xfrm>
            <a:off x="8806570" y="2112135"/>
            <a:ext cx="456297" cy="505224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3"/>
          <a:srcRect l="10406" r="9046" t="10169"/>
          <a:stretch>
            <a:fillRect/>
          </a:stretch>
        </p:blipFill>
        <p:spPr>
          <a:xfrm>
            <a:off x="8671060" y="2391887"/>
            <a:ext cx="456297" cy="505224"/>
          </a:xfrm>
          <a:prstGeom prst="rect">
            <a:avLst/>
          </a:prstGeom>
        </p:spPr>
      </p:pic>
      <p:pic>
        <p:nvPicPr>
          <p:cNvPr id="51" name="图片 50"/>
          <p:cNvPicPr>
            <a:picLocks noChangeAspect="1"/>
          </p:cNvPicPr>
          <p:nvPr/>
        </p:nvPicPr>
        <p:blipFill>
          <a:blip r:embed="rId3"/>
          <a:srcRect l="10406" r="9046" t="10169"/>
          <a:stretch>
            <a:fillRect/>
          </a:stretch>
        </p:blipFill>
        <p:spPr>
          <a:xfrm>
            <a:off x="8929201" y="2391887"/>
            <a:ext cx="456297" cy="505224"/>
          </a:xfrm>
          <a:prstGeom prst="rect">
            <a:avLst/>
          </a:prstGeom>
        </p:spPr>
      </p:pic>
    </p:spTree>
    <p:extLst>
      <p:ext uri="{BB962C8B-B14F-4D97-AF65-F5344CB8AC3E}">
        <p14:creationId val="737675156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6" y="162983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如何规划众筹项目？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953291" y="1543201"/>
            <a:ext cx="1028933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规划的内容如下：</a:t>
            </a:r>
          </a:p>
        </p:txBody>
      </p:sp>
      <p:sp>
        <p:nvSpPr>
          <p:cNvPr id="71" name="圆角矩形 70"/>
          <p:cNvSpPr/>
          <p:nvPr/>
        </p:nvSpPr>
        <p:spPr>
          <a:xfrm>
            <a:off x="788590" y="1533737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30" name="任意多边形 29"/>
          <p:cNvSpPr/>
          <p:nvPr/>
        </p:nvSpPr>
        <p:spPr>
          <a:xfrm rot="18867892">
            <a:off x="952573" y="3043989"/>
            <a:ext cx="2145953" cy="2128029"/>
          </a:xfrm>
          <a:custGeom>
            <a:gdLst>
              <a:gd fmla="*/ 2544117 w 2637337" name="connsiteX0"/>
              <a:gd fmla="*/ 97520 h 2615309" name="connsiteY0"/>
              <a:gd fmla="*/ 2539817 w 2637337" name="connsiteX1"/>
              <a:gd fmla="*/ 557943 h 2615309" name="connsiteY1"/>
              <a:gd fmla="*/ 2246589 w 2637337" name="connsiteX2"/>
              <a:gd fmla="*/ 644609 h 2615309" name="connsiteY2"/>
              <a:gd fmla="*/ 2202874 w 2637337" name="connsiteX3"/>
              <a:gd fmla="*/ 631208 h 2615309" name="connsiteY3"/>
              <a:gd fmla="*/ 2202874 w 2637337" name="connsiteX4"/>
              <a:gd fmla="*/ 1513872 h 2615309" name="connsiteY4"/>
              <a:gd fmla="*/ 1101437 w 2637337" name="connsiteX5"/>
              <a:gd fmla="*/ 2615309 h 2615309" name="connsiteY5"/>
              <a:gd fmla="*/ 0 w 2637337" name="connsiteX6"/>
              <a:gd fmla="*/ 1513872 h 2615309" name="connsiteY6"/>
              <a:gd fmla="*/ 1 w 2637337" name="connsiteX7"/>
              <a:gd fmla="*/ 1513872 h 2615309" name="connsiteY7"/>
              <a:gd fmla="*/ 1101438 w 2637337" name="connsiteX8"/>
              <a:gd fmla="*/ 412435 h 2615309" name="connsiteY8"/>
              <a:gd fmla="*/ 1999483 w 2637337" name="connsiteX9"/>
              <a:gd fmla="*/ 412435 h 2615309" name="connsiteY9"/>
              <a:gd fmla="*/ 1991567 w 2637337" name="connsiteX10"/>
              <a:gd fmla="*/ 384778 h 2615309" name="connsiteY10"/>
              <a:gd fmla="*/ 2083694 w 2637337" name="connsiteX11"/>
              <a:gd fmla="*/ 93220 h 2615309" name="connsiteY11"/>
              <a:gd fmla="*/ 2544117 w 2637337" name="connsiteX12"/>
              <a:gd fmla="*/ 97520 h 261530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2615309" w="2637337">
                <a:moveTo>
                  <a:pt x="2544117" y="97520"/>
                </a:moveTo>
                <a:cubicBezTo>
                  <a:pt x="2670072" y="225850"/>
                  <a:pt x="2668146" y="431988"/>
                  <a:pt x="2539817" y="557943"/>
                </a:cubicBezTo>
                <a:cubicBezTo>
                  <a:pt x="2459610" y="636664"/>
                  <a:pt x="2349010" y="665433"/>
                  <a:pt x="2246589" y="644609"/>
                </a:cubicBezTo>
                <a:lnTo>
                  <a:pt x="2202874" y="631208"/>
                </a:lnTo>
                <a:lnTo>
                  <a:pt x="2202874" y="1513872"/>
                </a:lnTo>
                <a:cubicBezTo>
                  <a:pt x="2202874" y="2122179"/>
                  <a:pt x="1709744" y="2615309"/>
                  <a:pt x="1101437" y="2615309"/>
                </a:cubicBezTo>
                <a:cubicBezTo>
                  <a:pt x="493130" y="2615309"/>
                  <a:pt x="0" y="2122179"/>
                  <a:pt x="0" y="1513872"/>
                </a:cubicBezTo>
                <a:lnTo>
                  <a:pt x="1" y="1513872"/>
                </a:lnTo>
                <a:cubicBezTo>
                  <a:pt x="1" y="905565"/>
                  <a:pt x="493131" y="412435"/>
                  <a:pt x="1101438" y="412435"/>
                </a:cubicBezTo>
                <a:lnTo>
                  <a:pt x="1999483" y="412435"/>
                </a:lnTo>
                <a:lnTo>
                  <a:pt x="1991567" y="384778"/>
                </a:lnTo>
                <a:cubicBezTo>
                  <a:pt x="1972659" y="281985"/>
                  <a:pt x="2003488" y="171942"/>
                  <a:pt x="2083694" y="93220"/>
                </a:cubicBezTo>
                <a:cubicBezTo>
                  <a:pt x="2212024" y="-32735"/>
                  <a:pt x="2418162" y="-30809"/>
                  <a:pt x="2544117" y="9752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20" name="组合 19"/>
          <p:cNvGrpSpPr/>
          <p:nvPr/>
        </p:nvGrpSpPr>
        <p:grpSpPr>
          <a:xfrm>
            <a:off x="1259625" y="2772160"/>
            <a:ext cx="1523294" cy="2341174"/>
            <a:chOff x="1633697" y="2818576"/>
            <a:chExt cx="1523294" cy="2341174"/>
          </a:xfrm>
        </p:grpSpPr>
        <p:grpSp>
          <p:nvGrpSpPr>
            <p:cNvPr id="6" name="组合 5"/>
            <p:cNvGrpSpPr/>
            <p:nvPr/>
          </p:nvGrpSpPr>
          <p:grpSpPr>
            <a:xfrm>
              <a:off x="1633697" y="2818576"/>
              <a:ext cx="1523294" cy="2341174"/>
              <a:chOff x="1245171" y="3045388"/>
              <a:chExt cx="1872101" cy="2877260"/>
            </a:xfrm>
          </p:grpSpPr>
          <p:sp>
            <p:nvSpPr>
              <p:cNvPr id="3" name="椭圆 2"/>
              <p:cNvSpPr/>
              <p:nvPr/>
            </p:nvSpPr>
            <p:spPr>
              <a:xfrm>
                <a:off x="1245171" y="4050547"/>
                <a:ext cx="1872101" cy="1872101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1945694" y="3045388"/>
                <a:ext cx="471054" cy="471054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lang="en-US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1</a:t>
                </a:r>
              </a:p>
            </p:txBody>
          </p:sp>
        </p:grpSp>
        <p:grpSp>
          <p:nvGrpSpPr>
            <p:cNvPr id="19" name="组合 18"/>
            <p:cNvGrpSpPr/>
            <p:nvPr/>
          </p:nvGrpSpPr>
          <p:grpSpPr>
            <a:xfrm>
              <a:off x="1957839" y="3840571"/>
              <a:ext cx="875010" cy="1115064"/>
              <a:chOff x="1918698" y="3788471"/>
              <a:chExt cx="875010" cy="1115064"/>
            </a:xfrm>
          </p:grpSpPr>
          <p:pic>
            <p:nvPicPr>
              <p:cNvPr id="52" name="图片 5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val="0"/>
                  </a:ext>
                </a:extLst>
              </a:blip>
              <a:srcRect b="49980"/>
              <a:stretch>
                <a:fillRect/>
              </a:stretch>
            </p:blipFill>
            <p:spPr>
              <a:xfrm>
                <a:off x="1918698" y="3788471"/>
                <a:ext cx="796793" cy="1115064"/>
              </a:xfrm>
              <a:custGeom>
                <a:gdLst>
                  <a:gd fmla="*/ 0 w 953291" name="connsiteX0"/>
                  <a:gd fmla="*/ 0 h 1334073" name="connsiteY0"/>
                  <a:gd fmla="*/ 953291 w 953291" name="connsiteX1"/>
                  <a:gd fmla="*/ 0 h 1334073" name="connsiteY1"/>
                  <a:gd fmla="*/ 953291 w 953291" name="connsiteX2"/>
                  <a:gd fmla="*/ 1334073 h 1334073" name="connsiteY2"/>
                  <a:gd fmla="*/ 0 w 953291" name="connsiteX3"/>
                  <a:gd fmla="*/ 1334073 h 1334073" name="connsiteY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b="b" l="l" r="r" t="t"/>
                <a:pathLst>
                  <a:path h="1334073" w="953291">
                    <a:moveTo>
                      <a:pt x="0" y="0"/>
                    </a:moveTo>
                    <a:lnTo>
                      <a:pt x="953291" y="0"/>
                    </a:lnTo>
                    <a:lnTo>
                      <a:pt x="953291" y="1334073"/>
                    </a:lnTo>
                    <a:lnTo>
                      <a:pt x="0" y="1334073"/>
                    </a:lnTo>
                    <a:close/>
                  </a:path>
                </a:pathLst>
              </a:custGeom>
              <a:effectLst/>
            </p:spPr>
          </p:pic>
          <p:grpSp>
            <p:nvGrpSpPr>
              <p:cNvPr id="18" name="组合 17"/>
              <p:cNvGrpSpPr/>
              <p:nvPr/>
            </p:nvGrpSpPr>
            <p:grpSpPr>
              <a:xfrm>
                <a:off x="2536350" y="3788471"/>
                <a:ext cx="257358" cy="354632"/>
                <a:chOff x="2535381" y="3746333"/>
                <a:chExt cx="325582" cy="448642"/>
              </a:xfrm>
            </p:grpSpPr>
            <p:cxnSp>
              <p:nvCxnSpPr>
                <p:cNvPr id="15" name="直接连接符 14"/>
                <p:cNvCxnSpPr/>
                <p:nvPr/>
              </p:nvCxnSpPr>
              <p:spPr>
                <a:xfrm flipV="1">
                  <a:off x="2535381" y="3746333"/>
                  <a:ext cx="290945" cy="207456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接连接符 54"/>
                <p:cNvCxnSpPr/>
                <p:nvPr/>
              </p:nvCxnSpPr>
              <p:spPr>
                <a:xfrm flipV="1">
                  <a:off x="2570018" y="3977672"/>
                  <a:ext cx="290945" cy="89692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直接连接符 56"/>
                <p:cNvCxnSpPr/>
                <p:nvPr/>
              </p:nvCxnSpPr>
              <p:spPr>
                <a:xfrm>
                  <a:off x="2570018" y="4194975"/>
                  <a:ext cx="290945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2" name="任意多边形 61"/>
          <p:cNvSpPr/>
          <p:nvPr/>
        </p:nvSpPr>
        <p:spPr>
          <a:xfrm rot="18867892">
            <a:off x="2989192" y="3043989"/>
            <a:ext cx="2145953" cy="2128029"/>
          </a:xfrm>
          <a:custGeom>
            <a:gdLst>
              <a:gd fmla="*/ 2544117 w 2637337" name="connsiteX0"/>
              <a:gd fmla="*/ 97520 h 2615309" name="connsiteY0"/>
              <a:gd fmla="*/ 2539817 w 2637337" name="connsiteX1"/>
              <a:gd fmla="*/ 557943 h 2615309" name="connsiteY1"/>
              <a:gd fmla="*/ 2246589 w 2637337" name="connsiteX2"/>
              <a:gd fmla="*/ 644609 h 2615309" name="connsiteY2"/>
              <a:gd fmla="*/ 2202874 w 2637337" name="connsiteX3"/>
              <a:gd fmla="*/ 631208 h 2615309" name="connsiteY3"/>
              <a:gd fmla="*/ 2202874 w 2637337" name="connsiteX4"/>
              <a:gd fmla="*/ 1513872 h 2615309" name="connsiteY4"/>
              <a:gd fmla="*/ 1101437 w 2637337" name="connsiteX5"/>
              <a:gd fmla="*/ 2615309 h 2615309" name="connsiteY5"/>
              <a:gd fmla="*/ 0 w 2637337" name="connsiteX6"/>
              <a:gd fmla="*/ 1513872 h 2615309" name="connsiteY6"/>
              <a:gd fmla="*/ 1 w 2637337" name="connsiteX7"/>
              <a:gd fmla="*/ 1513872 h 2615309" name="connsiteY7"/>
              <a:gd fmla="*/ 1101438 w 2637337" name="connsiteX8"/>
              <a:gd fmla="*/ 412435 h 2615309" name="connsiteY8"/>
              <a:gd fmla="*/ 1999483 w 2637337" name="connsiteX9"/>
              <a:gd fmla="*/ 412435 h 2615309" name="connsiteY9"/>
              <a:gd fmla="*/ 1991567 w 2637337" name="connsiteX10"/>
              <a:gd fmla="*/ 384778 h 2615309" name="connsiteY10"/>
              <a:gd fmla="*/ 2083694 w 2637337" name="connsiteX11"/>
              <a:gd fmla="*/ 93220 h 2615309" name="connsiteY11"/>
              <a:gd fmla="*/ 2544117 w 2637337" name="connsiteX12"/>
              <a:gd fmla="*/ 97520 h 261530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2615309" w="2637337">
                <a:moveTo>
                  <a:pt x="2544117" y="97520"/>
                </a:moveTo>
                <a:cubicBezTo>
                  <a:pt x="2670072" y="225850"/>
                  <a:pt x="2668146" y="431988"/>
                  <a:pt x="2539817" y="557943"/>
                </a:cubicBezTo>
                <a:cubicBezTo>
                  <a:pt x="2459610" y="636664"/>
                  <a:pt x="2349010" y="665433"/>
                  <a:pt x="2246589" y="644609"/>
                </a:cubicBezTo>
                <a:lnTo>
                  <a:pt x="2202874" y="631208"/>
                </a:lnTo>
                <a:lnTo>
                  <a:pt x="2202874" y="1513872"/>
                </a:lnTo>
                <a:cubicBezTo>
                  <a:pt x="2202874" y="2122179"/>
                  <a:pt x="1709744" y="2615309"/>
                  <a:pt x="1101437" y="2615309"/>
                </a:cubicBezTo>
                <a:cubicBezTo>
                  <a:pt x="493130" y="2615309"/>
                  <a:pt x="0" y="2122179"/>
                  <a:pt x="0" y="1513872"/>
                </a:cubicBezTo>
                <a:lnTo>
                  <a:pt x="1" y="1513872"/>
                </a:lnTo>
                <a:cubicBezTo>
                  <a:pt x="1" y="905565"/>
                  <a:pt x="493131" y="412435"/>
                  <a:pt x="1101438" y="412435"/>
                </a:cubicBezTo>
                <a:lnTo>
                  <a:pt x="1999483" y="412435"/>
                </a:lnTo>
                <a:lnTo>
                  <a:pt x="1991567" y="384778"/>
                </a:lnTo>
                <a:cubicBezTo>
                  <a:pt x="1972659" y="281985"/>
                  <a:pt x="2003488" y="171942"/>
                  <a:pt x="2083694" y="93220"/>
                </a:cubicBezTo>
                <a:cubicBezTo>
                  <a:pt x="2212024" y="-32735"/>
                  <a:pt x="2418162" y="-30809"/>
                  <a:pt x="2544117" y="9752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64" name="组合 63"/>
          <p:cNvGrpSpPr/>
          <p:nvPr/>
        </p:nvGrpSpPr>
        <p:grpSpPr>
          <a:xfrm>
            <a:off x="3296244" y="2772160"/>
            <a:ext cx="1523294" cy="2341174"/>
            <a:chOff x="1245171" y="3045388"/>
            <a:chExt cx="1872101" cy="2877260"/>
          </a:xfrm>
        </p:grpSpPr>
        <p:sp>
          <p:nvSpPr>
            <p:cNvPr id="73" name="椭圆 72"/>
            <p:cNvSpPr/>
            <p:nvPr/>
          </p:nvSpPr>
          <p:spPr>
            <a:xfrm>
              <a:off x="1245171" y="4050547"/>
              <a:ext cx="1872101" cy="1872101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椭圆 87"/>
            <p:cNvSpPr/>
            <p:nvPr/>
          </p:nvSpPr>
          <p:spPr>
            <a:xfrm>
              <a:off x="1945694" y="3045388"/>
              <a:ext cx="471054" cy="47105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sp>
        <p:nvSpPr>
          <p:cNvPr id="92" name="任意多边形 91"/>
          <p:cNvSpPr/>
          <p:nvPr/>
        </p:nvSpPr>
        <p:spPr>
          <a:xfrm rot="18867892">
            <a:off x="5025811" y="3043989"/>
            <a:ext cx="2145953" cy="2128029"/>
          </a:xfrm>
          <a:custGeom>
            <a:gdLst>
              <a:gd fmla="*/ 2544117 w 2637337" name="connsiteX0"/>
              <a:gd fmla="*/ 97520 h 2615309" name="connsiteY0"/>
              <a:gd fmla="*/ 2539817 w 2637337" name="connsiteX1"/>
              <a:gd fmla="*/ 557943 h 2615309" name="connsiteY1"/>
              <a:gd fmla="*/ 2246589 w 2637337" name="connsiteX2"/>
              <a:gd fmla="*/ 644609 h 2615309" name="connsiteY2"/>
              <a:gd fmla="*/ 2202874 w 2637337" name="connsiteX3"/>
              <a:gd fmla="*/ 631208 h 2615309" name="connsiteY3"/>
              <a:gd fmla="*/ 2202874 w 2637337" name="connsiteX4"/>
              <a:gd fmla="*/ 1513872 h 2615309" name="connsiteY4"/>
              <a:gd fmla="*/ 1101437 w 2637337" name="connsiteX5"/>
              <a:gd fmla="*/ 2615309 h 2615309" name="connsiteY5"/>
              <a:gd fmla="*/ 0 w 2637337" name="connsiteX6"/>
              <a:gd fmla="*/ 1513872 h 2615309" name="connsiteY6"/>
              <a:gd fmla="*/ 1 w 2637337" name="connsiteX7"/>
              <a:gd fmla="*/ 1513872 h 2615309" name="connsiteY7"/>
              <a:gd fmla="*/ 1101438 w 2637337" name="connsiteX8"/>
              <a:gd fmla="*/ 412435 h 2615309" name="connsiteY8"/>
              <a:gd fmla="*/ 1999483 w 2637337" name="connsiteX9"/>
              <a:gd fmla="*/ 412435 h 2615309" name="connsiteY9"/>
              <a:gd fmla="*/ 1991567 w 2637337" name="connsiteX10"/>
              <a:gd fmla="*/ 384778 h 2615309" name="connsiteY10"/>
              <a:gd fmla="*/ 2083694 w 2637337" name="connsiteX11"/>
              <a:gd fmla="*/ 93220 h 2615309" name="connsiteY11"/>
              <a:gd fmla="*/ 2544117 w 2637337" name="connsiteX12"/>
              <a:gd fmla="*/ 97520 h 261530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2615309" w="2637337">
                <a:moveTo>
                  <a:pt x="2544117" y="97520"/>
                </a:moveTo>
                <a:cubicBezTo>
                  <a:pt x="2670072" y="225850"/>
                  <a:pt x="2668146" y="431988"/>
                  <a:pt x="2539817" y="557943"/>
                </a:cubicBezTo>
                <a:cubicBezTo>
                  <a:pt x="2459610" y="636664"/>
                  <a:pt x="2349010" y="665433"/>
                  <a:pt x="2246589" y="644609"/>
                </a:cubicBezTo>
                <a:lnTo>
                  <a:pt x="2202874" y="631208"/>
                </a:lnTo>
                <a:lnTo>
                  <a:pt x="2202874" y="1513872"/>
                </a:lnTo>
                <a:cubicBezTo>
                  <a:pt x="2202874" y="2122179"/>
                  <a:pt x="1709744" y="2615309"/>
                  <a:pt x="1101437" y="2615309"/>
                </a:cubicBezTo>
                <a:cubicBezTo>
                  <a:pt x="493130" y="2615309"/>
                  <a:pt x="0" y="2122179"/>
                  <a:pt x="0" y="1513872"/>
                </a:cubicBezTo>
                <a:lnTo>
                  <a:pt x="1" y="1513872"/>
                </a:lnTo>
                <a:cubicBezTo>
                  <a:pt x="1" y="905565"/>
                  <a:pt x="493131" y="412435"/>
                  <a:pt x="1101438" y="412435"/>
                </a:cubicBezTo>
                <a:lnTo>
                  <a:pt x="1999483" y="412435"/>
                </a:lnTo>
                <a:lnTo>
                  <a:pt x="1991567" y="384778"/>
                </a:lnTo>
                <a:cubicBezTo>
                  <a:pt x="1972659" y="281985"/>
                  <a:pt x="2003488" y="171942"/>
                  <a:pt x="2083694" y="93220"/>
                </a:cubicBezTo>
                <a:cubicBezTo>
                  <a:pt x="2212024" y="-32735"/>
                  <a:pt x="2418162" y="-30809"/>
                  <a:pt x="2544117" y="9752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94" name="组合 93"/>
          <p:cNvGrpSpPr/>
          <p:nvPr/>
        </p:nvGrpSpPr>
        <p:grpSpPr>
          <a:xfrm>
            <a:off x="5332863" y="2772160"/>
            <a:ext cx="1523294" cy="2341174"/>
            <a:chOff x="1245172" y="3045388"/>
            <a:chExt cx="1872101" cy="2877260"/>
          </a:xfrm>
        </p:grpSpPr>
        <p:sp>
          <p:nvSpPr>
            <p:cNvPr id="101" name="椭圆 100"/>
            <p:cNvSpPr/>
            <p:nvPr/>
          </p:nvSpPr>
          <p:spPr>
            <a:xfrm>
              <a:off x="1245172" y="4050548"/>
              <a:ext cx="1872101" cy="1872100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椭圆 101"/>
            <p:cNvSpPr/>
            <p:nvPr/>
          </p:nvSpPr>
          <p:spPr>
            <a:xfrm>
              <a:off x="1945694" y="3045388"/>
              <a:ext cx="471054" cy="47105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sp>
        <p:nvSpPr>
          <p:cNvPr id="103" name="任意多边形 102"/>
          <p:cNvSpPr/>
          <p:nvPr/>
        </p:nvSpPr>
        <p:spPr>
          <a:xfrm rot="18867892">
            <a:off x="7062430" y="3043989"/>
            <a:ext cx="2145953" cy="2128029"/>
          </a:xfrm>
          <a:custGeom>
            <a:gdLst>
              <a:gd fmla="*/ 2544117 w 2637337" name="connsiteX0"/>
              <a:gd fmla="*/ 97520 h 2615309" name="connsiteY0"/>
              <a:gd fmla="*/ 2539817 w 2637337" name="connsiteX1"/>
              <a:gd fmla="*/ 557943 h 2615309" name="connsiteY1"/>
              <a:gd fmla="*/ 2246589 w 2637337" name="connsiteX2"/>
              <a:gd fmla="*/ 644609 h 2615309" name="connsiteY2"/>
              <a:gd fmla="*/ 2202874 w 2637337" name="connsiteX3"/>
              <a:gd fmla="*/ 631208 h 2615309" name="connsiteY3"/>
              <a:gd fmla="*/ 2202874 w 2637337" name="connsiteX4"/>
              <a:gd fmla="*/ 1513872 h 2615309" name="connsiteY4"/>
              <a:gd fmla="*/ 1101437 w 2637337" name="connsiteX5"/>
              <a:gd fmla="*/ 2615309 h 2615309" name="connsiteY5"/>
              <a:gd fmla="*/ 0 w 2637337" name="connsiteX6"/>
              <a:gd fmla="*/ 1513872 h 2615309" name="connsiteY6"/>
              <a:gd fmla="*/ 1 w 2637337" name="connsiteX7"/>
              <a:gd fmla="*/ 1513872 h 2615309" name="connsiteY7"/>
              <a:gd fmla="*/ 1101438 w 2637337" name="connsiteX8"/>
              <a:gd fmla="*/ 412435 h 2615309" name="connsiteY8"/>
              <a:gd fmla="*/ 1999483 w 2637337" name="connsiteX9"/>
              <a:gd fmla="*/ 412435 h 2615309" name="connsiteY9"/>
              <a:gd fmla="*/ 1991567 w 2637337" name="connsiteX10"/>
              <a:gd fmla="*/ 384778 h 2615309" name="connsiteY10"/>
              <a:gd fmla="*/ 2083694 w 2637337" name="connsiteX11"/>
              <a:gd fmla="*/ 93220 h 2615309" name="connsiteY11"/>
              <a:gd fmla="*/ 2544117 w 2637337" name="connsiteX12"/>
              <a:gd fmla="*/ 97520 h 261530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2615309" w="2637337">
                <a:moveTo>
                  <a:pt x="2544117" y="97520"/>
                </a:moveTo>
                <a:cubicBezTo>
                  <a:pt x="2670072" y="225850"/>
                  <a:pt x="2668146" y="431988"/>
                  <a:pt x="2539817" y="557943"/>
                </a:cubicBezTo>
                <a:cubicBezTo>
                  <a:pt x="2459610" y="636664"/>
                  <a:pt x="2349010" y="665433"/>
                  <a:pt x="2246589" y="644609"/>
                </a:cubicBezTo>
                <a:lnTo>
                  <a:pt x="2202874" y="631208"/>
                </a:lnTo>
                <a:lnTo>
                  <a:pt x="2202874" y="1513872"/>
                </a:lnTo>
                <a:cubicBezTo>
                  <a:pt x="2202874" y="2122179"/>
                  <a:pt x="1709744" y="2615309"/>
                  <a:pt x="1101437" y="2615309"/>
                </a:cubicBezTo>
                <a:cubicBezTo>
                  <a:pt x="493130" y="2615309"/>
                  <a:pt x="0" y="2122179"/>
                  <a:pt x="0" y="1513872"/>
                </a:cubicBezTo>
                <a:lnTo>
                  <a:pt x="1" y="1513872"/>
                </a:lnTo>
                <a:cubicBezTo>
                  <a:pt x="1" y="905565"/>
                  <a:pt x="493131" y="412435"/>
                  <a:pt x="1101438" y="412435"/>
                </a:cubicBezTo>
                <a:lnTo>
                  <a:pt x="1999483" y="412435"/>
                </a:lnTo>
                <a:lnTo>
                  <a:pt x="1991567" y="384778"/>
                </a:lnTo>
                <a:cubicBezTo>
                  <a:pt x="1972659" y="281985"/>
                  <a:pt x="2003488" y="171942"/>
                  <a:pt x="2083694" y="93220"/>
                </a:cubicBezTo>
                <a:cubicBezTo>
                  <a:pt x="2212024" y="-32735"/>
                  <a:pt x="2418162" y="-30809"/>
                  <a:pt x="2544117" y="9752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105" name="组合 104"/>
          <p:cNvGrpSpPr/>
          <p:nvPr/>
        </p:nvGrpSpPr>
        <p:grpSpPr>
          <a:xfrm>
            <a:off x="7369482" y="2772160"/>
            <a:ext cx="1523294" cy="2341174"/>
            <a:chOff x="1245171" y="3045388"/>
            <a:chExt cx="1872101" cy="2877260"/>
          </a:xfrm>
        </p:grpSpPr>
        <p:sp>
          <p:nvSpPr>
            <p:cNvPr id="112" name="椭圆 111"/>
            <p:cNvSpPr/>
            <p:nvPr/>
          </p:nvSpPr>
          <p:spPr>
            <a:xfrm>
              <a:off x="1245171" y="4050547"/>
              <a:ext cx="1872101" cy="1872101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3" name="椭圆 112"/>
            <p:cNvSpPr/>
            <p:nvPr/>
          </p:nvSpPr>
          <p:spPr>
            <a:xfrm>
              <a:off x="1945694" y="3045388"/>
              <a:ext cx="471054" cy="47105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</p:grpSp>
      <p:sp>
        <p:nvSpPr>
          <p:cNvPr id="114" name="任意多边形 113"/>
          <p:cNvSpPr/>
          <p:nvPr/>
        </p:nvSpPr>
        <p:spPr>
          <a:xfrm rot="18867892">
            <a:off x="9099049" y="3043989"/>
            <a:ext cx="2145953" cy="2128029"/>
          </a:xfrm>
          <a:custGeom>
            <a:gdLst>
              <a:gd fmla="*/ 2544117 w 2637337" name="connsiteX0"/>
              <a:gd fmla="*/ 97520 h 2615309" name="connsiteY0"/>
              <a:gd fmla="*/ 2539817 w 2637337" name="connsiteX1"/>
              <a:gd fmla="*/ 557943 h 2615309" name="connsiteY1"/>
              <a:gd fmla="*/ 2246589 w 2637337" name="connsiteX2"/>
              <a:gd fmla="*/ 644609 h 2615309" name="connsiteY2"/>
              <a:gd fmla="*/ 2202874 w 2637337" name="connsiteX3"/>
              <a:gd fmla="*/ 631208 h 2615309" name="connsiteY3"/>
              <a:gd fmla="*/ 2202874 w 2637337" name="connsiteX4"/>
              <a:gd fmla="*/ 1513872 h 2615309" name="connsiteY4"/>
              <a:gd fmla="*/ 1101437 w 2637337" name="connsiteX5"/>
              <a:gd fmla="*/ 2615309 h 2615309" name="connsiteY5"/>
              <a:gd fmla="*/ 0 w 2637337" name="connsiteX6"/>
              <a:gd fmla="*/ 1513872 h 2615309" name="connsiteY6"/>
              <a:gd fmla="*/ 1 w 2637337" name="connsiteX7"/>
              <a:gd fmla="*/ 1513872 h 2615309" name="connsiteY7"/>
              <a:gd fmla="*/ 1101438 w 2637337" name="connsiteX8"/>
              <a:gd fmla="*/ 412435 h 2615309" name="connsiteY8"/>
              <a:gd fmla="*/ 1999483 w 2637337" name="connsiteX9"/>
              <a:gd fmla="*/ 412435 h 2615309" name="connsiteY9"/>
              <a:gd fmla="*/ 1991567 w 2637337" name="connsiteX10"/>
              <a:gd fmla="*/ 384778 h 2615309" name="connsiteY10"/>
              <a:gd fmla="*/ 2083694 w 2637337" name="connsiteX11"/>
              <a:gd fmla="*/ 93220 h 2615309" name="connsiteY11"/>
              <a:gd fmla="*/ 2544117 w 2637337" name="connsiteX12"/>
              <a:gd fmla="*/ 97520 h 261530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2615309" w="2637337">
                <a:moveTo>
                  <a:pt x="2544117" y="97520"/>
                </a:moveTo>
                <a:cubicBezTo>
                  <a:pt x="2670072" y="225850"/>
                  <a:pt x="2668146" y="431988"/>
                  <a:pt x="2539817" y="557943"/>
                </a:cubicBezTo>
                <a:cubicBezTo>
                  <a:pt x="2459610" y="636664"/>
                  <a:pt x="2349010" y="665433"/>
                  <a:pt x="2246589" y="644609"/>
                </a:cubicBezTo>
                <a:lnTo>
                  <a:pt x="2202874" y="631208"/>
                </a:lnTo>
                <a:lnTo>
                  <a:pt x="2202874" y="1513872"/>
                </a:lnTo>
                <a:cubicBezTo>
                  <a:pt x="2202874" y="2122179"/>
                  <a:pt x="1709744" y="2615309"/>
                  <a:pt x="1101437" y="2615309"/>
                </a:cubicBezTo>
                <a:cubicBezTo>
                  <a:pt x="493130" y="2615309"/>
                  <a:pt x="0" y="2122179"/>
                  <a:pt x="0" y="1513872"/>
                </a:cubicBezTo>
                <a:lnTo>
                  <a:pt x="1" y="1513872"/>
                </a:lnTo>
                <a:cubicBezTo>
                  <a:pt x="1" y="905565"/>
                  <a:pt x="493131" y="412435"/>
                  <a:pt x="1101438" y="412435"/>
                </a:cubicBezTo>
                <a:lnTo>
                  <a:pt x="1999483" y="412435"/>
                </a:lnTo>
                <a:lnTo>
                  <a:pt x="1991567" y="384778"/>
                </a:lnTo>
                <a:cubicBezTo>
                  <a:pt x="1972659" y="281985"/>
                  <a:pt x="2003488" y="171942"/>
                  <a:pt x="2083694" y="93220"/>
                </a:cubicBezTo>
                <a:cubicBezTo>
                  <a:pt x="2212024" y="-32735"/>
                  <a:pt x="2418162" y="-30809"/>
                  <a:pt x="2544117" y="9752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116" name="组合 115"/>
          <p:cNvGrpSpPr/>
          <p:nvPr/>
        </p:nvGrpSpPr>
        <p:grpSpPr>
          <a:xfrm>
            <a:off x="9406101" y="2772160"/>
            <a:ext cx="1523294" cy="2341174"/>
            <a:chOff x="1245171" y="3045388"/>
            <a:chExt cx="1872101" cy="2877260"/>
          </a:xfrm>
        </p:grpSpPr>
        <p:sp>
          <p:nvSpPr>
            <p:cNvPr id="123" name="椭圆 122"/>
            <p:cNvSpPr/>
            <p:nvPr/>
          </p:nvSpPr>
          <p:spPr>
            <a:xfrm>
              <a:off x="1245171" y="4050547"/>
              <a:ext cx="1872101" cy="1872101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4" name="椭圆 123"/>
            <p:cNvSpPr/>
            <p:nvPr/>
          </p:nvSpPr>
          <p:spPr>
            <a:xfrm>
              <a:off x="1945694" y="3045388"/>
              <a:ext cx="471054" cy="471054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5</a:t>
              </a:r>
            </a:p>
          </p:txBody>
        </p:sp>
      </p:grpSp>
      <p:sp>
        <p:nvSpPr>
          <p:cNvPr id="21" name="文本框 20"/>
          <p:cNvSpPr txBox="1"/>
          <p:nvPr/>
        </p:nvSpPr>
        <p:spPr>
          <a:xfrm>
            <a:off x="1318923" y="5471144"/>
            <a:ext cx="1413254" cy="64008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讲一个激动</a:t>
            </a:r>
          </a:p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人心的故事</a:t>
            </a:r>
          </a:p>
        </p:txBody>
      </p:sp>
      <p:sp>
        <p:nvSpPr>
          <p:cNvPr id="125" name="文本框 124"/>
          <p:cNvSpPr txBox="1"/>
          <p:nvPr/>
        </p:nvSpPr>
        <p:spPr>
          <a:xfrm>
            <a:off x="3355541" y="5471144"/>
            <a:ext cx="1413254" cy="64008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确定支持者的范围</a:t>
            </a:r>
          </a:p>
        </p:txBody>
      </p:sp>
      <p:sp>
        <p:nvSpPr>
          <p:cNvPr id="126" name="文本框 125"/>
          <p:cNvSpPr txBox="1"/>
          <p:nvPr/>
        </p:nvSpPr>
        <p:spPr>
          <a:xfrm>
            <a:off x="5392158" y="5471144"/>
            <a:ext cx="1413254" cy="64008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合计合理的筹资金额</a:t>
            </a:r>
          </a:p>
        </p:txBody>
      </p:sp>
      <p:sp>
        <p:nvSpPr>
          <p:cNvPr id="127" name="文本框 126"/>
          <p:cNvSpPr txBox="1"/>
          <p:nvPr/>
        </p:nvSpPr>
        <p:spPr>
          <a:xfrm>
            <a:off x="7353991" y="5471144"/>
            <a:ext cx="1562823" cy="64008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设置筹资档位和回报方案</a:t>
            </a:r>
          </a:p>
        </p:txBody>
      </p:sp>
      <p:sp>
        <p:nvSpPr>
          <p:cNvPr id="128" name="文本框 127"/>
          <p:cNvSpPr txBox="1"/>
          <p:nvPr/>
        </p:nvSpPr>
        <p:spPr>
          <a:xfrm>
            <a:off x="9116389" y="5471144"/>
            <a:ext cx="2102718" cy="64008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</a:rPr>
              <a:t>项目成功后未正常交付的预备方案</a:t>
            </a:r>
          </a:p>
        </p:txBody>
      </p:sp>
      <p:pic>
        <p:nvPicPr>
          <p:cNvPr descr="\\MAGNUM\Projects\Microsoft\Cloud Power FY12\Design\ICONS_PNG\Professionals.png" id="129" name="Picture 6"/>
          <p:cNvPicPr>
            <a:picLocks noChangeArrowheads="1" noChangeAspect="1"/>
          </p:cNvPicPr>
          <p:nvPr/>
        </p:nvPicPr>
        <p:blipFill>
          <a:blip r:embed="rId3">
            <a:lum bright="100000"/>
          </a:blip>
          <a:stretch>
            <a:fillRect/>
          </a:stretch>
        </p:blipFill>
        <p:spPr bwMode="auto">
          <a:xfrm>
            <a:off x="3501117" y="3778787"/>
            <a:ext cx="1130432" cy="1130432"/>
          </a:xfrm>
          <a:prstGeom prst="rect">
            <a:avLst/>
          </a:prstGeom>
          <a:noFill/>
        </p:spPr>
      </p:pic>
      <p:sp>
        <p:nvSpPr>
          <p:cNvPr id="22" name="文本框 21"/>
          <p:cNvSpPr txBox="1"/>
          <p:nvPr/>
        </p:nvSpPr>
        <p:spPr>
          <a:xfrm>
            <a:off x="7173894" y="1185392"/>
            <a:ext cx="87170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￥</a:t>
            </a:r>
          </a:p>
        </p:txBody>
      </p:sp>
      <p:sp>
        <p:nvSpPr>
          <p:cNvPr id="23" name="椭圆 22"/>
          <p:cNvSpPr/>
          <p:nvPr/>
        </p:nvSpPr>
        <p:spPr>
          <a:xfrm>
            <a:off x="5571924" y="3817139"/>
            <a:ext cx="1053728" cy="1053728"/>
          </a:xfrm>
          <a:prstGeom prst="ellipse">
            <a:avLst/>
          </a:prstGeom>
          <a:solidFill>
            <a:srgbClr val="3BC5E9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5400">
                <a:latin charset="-122" panose="020b0503020204020204" pitchFamily="34" typeface="微软雅黑"/>
                <a:ea charset="-122" panose="020b0503020204020204" pitchFamily="34" typeface="微软雅黑"/>
              </a:rPr>
              <a:t>$</a:t>
            </a:r>
          </a:p>
        </p:txBody>
      </p:sp>
      <p:sp>
        <p:nvSpPr>
          <p:cNvPr id="132" name="Freeform 14"/>
          <p:cNvSpPr>
            <a:spLocks noEditPoints="1"/>
          </p:cNvSpPr>
          <p:nvPr/>
        </p:nvSpPr>
        <p:spPr bwMode="black">
          <a:xfrm>
            <a:off x="9773931" y="3854771"/>
            <a:ext cx="787634" cy="965942"/>
          </a:xfrm>
          <a:custGeom>
            <a:gdLst>
              <a:gd fmla="*/ 129 w 246" name="T0"/>
              <a:gd fmla="*/ 192 h 300" name="T1"/>
              <a:gd fmla="*/ 43 w 246" name="T2"/>
              <a:gd fmla="*/ 202 h 300" name="T3"/>
              <a:gd fmla="*/ 129 w 246" name="T4"/>
              <a:gd fmla="*/ 126 h 300" name="T5"/>
              <a:gd fmla="*/ 43 w 246" name="T6"/>
              <a:gd fmla="*/ 135 h 300" name="T7"/>
              <a:gd fmla="*/ 129 w 246" name="T8"/>
              <a:gd fmla="*/ 126 h 300" name="T9"/>
              <a:gd fmla="*/ 215 w 246" name="T10"/>
              <a:gd fmla="*/ 101 h 300" name="T11"/>
              <a:gd fmla="*/ 219 w 246" name="T12"/>
              <a:gd fmla="*/ 90 h 300" name="T13"/>
              <a:gd fmla="*/ 208 w 246" name="T14"/>
              <a:gd fmla="*/ 111 h 300" name="T15"/>
              <a:gd fmla="*/ 43 w 246" name="T16"/>
              <a:gd fmla="*/ 92 h 300" name="T17"/>
              <a:gd fmla="*/ 117 w 246" name="T18"/>
              <a:gd fmla="*/ 102 h 300" name="T19"/>
              <a:gd fmla="*/ 43 w 246" name="T20"/>
              <a:gd fmla="*/ 235 h 300" name="T21"/>
              <a:gd fmla="*/ 117 w 246" name="T22"/>
              <a:gd fmla="*/ 226 h 300" name="T23"/>
              <a:gd fmla="*/ 43 w 246" name="T24"/>
              <a:gd fmla="*/ 235 h 300" name="T25"/>
              <a:gd fmla="*/ 11 w 246" name="T26"/>
              <a:gd fmla="*/ 287 h 300" name="T27"/>
              <a:gd fmla="*/ 35 w 246" name="T28"/>
              <a:gd fmla="*/ 36 h 300" name="T29"/>
              <a:gd fmla="*/ 0 w 246" name="T30"/>
              <a:gd fmla="*/ 22 h 300" name="T31"/>
              <a:gd fmla="*/ 219 w 246" name="T32"/>
              <a:gd fmla="*/ 300 h 300" name="T33"/>
              <a:gd fmla="*/ 208 w 246" name="T34"/>
              <a:gd fmla="*/ 173 h 300" name="T35"/>
              <a:gd fmla="*/ 117 w 246" name="T36"/>
              <a:gd fmla="*/ 159 h 300" name="T37"/>
              <a:gd fmla="*/ 43 w 246" name="T38"/>
              <a:gd fmla="*/ 169 h 300" name="T39"/>
              <a:gd fmla="*/ 117 w 246" name="T40"/>
              <a:gd fmla="*/ 159 h 300" name="T41"/>
              <a:gd fmla="*/ 57 w 246" name="T42"/>
              <a:gd fmla="*/ 22 h 300" name="T43"/>
              <a:gd fmla="*/ 86 w 246" name="T44"/>
              <a:gd fmla="*/ 20 h 300" name="T45"/>
              <a:gd fmla="*/ 110 w 246" name="T46"/>
              <a:gd fmla="*/ 0 h 300" name="T47"/>
              <a:gd fmla="*/ 133 w 246" name="T48"/>
              <a:gd fmla="*/ 20 h 300" name="T49"/>
              <a:gd fmla="*/ 162 w 246" name="T50"/>
              <a:gd fmla="*/ 22 h 300" name="T51"/>
              <a:gd fmla="*/ 179 w 246" name="T52"/>
              <a:gd fmla="*/ 43 h 300" name="T53"/>
              <a:gd fmla="*/ 41 w 246" name="T54"/>
              <a:gd fmla="*/ 36 h 300" name="T55"/>
              <a:gd fmla="*/ 110 w 246" name="T56"/>
              <a:gd fmla="*/ 20 h 300" name="T57"/>
              <a:gd fmla="*/ 110 w 246" name="T58"/>
              <a:gd fmla="*/ 11 h 300" name="T59"/>
              <a:gd fmla="*/ 190 w 246" name="T60"/>
              <a:gd fmla="*/ 269 h 300" name="T61"/>
              <a:gd fmla="*/ 29 w 246" name="T62"/>
              <a:gd fmla="*/ 59 h 300" name="T63"/>
              <a:gd fmla="*/ 190 w 246" name="T64"/>
              <a:gd fmla="*/ 71 h 300" name="T65"/>
              <a:gd fmla="*/ 200 w 246" name="T66"/>
              <a:gd fmla="*/ 49 h 300" name="T67"/>
              <a:gd fmla="*/ 19 w 246" name="T68"/>
              <a:gd fmla="*/ 278 h 300" name="T69"/>
              <a:gd fmla="*/ 200 w 246" name="T70"/>
              <a:gd fmla="*/ 185 h 300" name="T71"/>
              <a:gd fmla="*/ 190 w 246" name="T72"/>
              <a:gd fmla="*/ 269 h 300" name="T73"/>
              <a:gd fmla="*/ 190 w 246" name="T74"/>
              <a:gd fmla="*/ 133 h 300" name="T75"/>
              <a:gd fmla="*/ 200 w 246" name="T76"/>
              <a:gd fmla="*/ 124 h 300" name="T77"/>
              <a:gd fmla="*/ 215 w 246" name="T78"/>
              <a:gd fmla="*/ 35 h 300" name="T79"/>
              <a:gd fmla="*/ 219 w 246" name="T80"/>
              <a:gd fmla="*/ 22 h 300" name="T81"/>
              <a:gd fmla="*/ 184 w 246" name="T82"/>
              <a:gd fmla="*/ 36 h 300" name="T83"/>
              <a:gd fmla="*/ 208 w 246" name="T84"/>
              <a:gd fmla="*/ 44 h 300" name="T85"/>
              <a:gd fmla="*/ 246 w 246" name="T86"/>
              <a:gd fmla="*/ 41 h 300" name="T87"/>
              <a:gd fmla="*/ 155 w 246" name="T88"/>
              <a:gd fmla="*/ 134 h 300" name="T89"/>
              <a:gd fmla="*/ 156 w 246" name="T90"/>
              <a:gd fmla="*/ 92 h 300" name="T91"/>
              <a:gd fmla="*/ 218 w 246" name="T92"/>
              <a:gd fmla="*/ 41 h 300" name="T93"/>
              <a:gd fmla="*/ 246 w 246" name="T94"/>
              <a:gd fmla="*/ 107 h 300" name="T95"/>
              <a:gd fmla="*/ 155 w 246" name="T96"/>
              <a:gd fmla="*/ 201 h 300" name="T97"/>
              <a:gd fmla="*/ 156 w 246" name="T98"/>
              <a:gd fmla="*/ 159 h 300" name="T99"/>
              <a:gd fmla="*/ 218 w 246" name="T100"/>
              <a:gd fmla="*/ 107 h 300" name="T10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b="b" l="0" r="r" t="0"/>
            <a:pathLst>
              <a:path h="300" w="246">
                <a:moveTo>
                  <a:pt x="43" y="192"/>
                </a:moveTo>
                <a:cubicBezTo>
                  <a:pt x="129" y="192"/>
                  <a:pt x="129" y="192"/>
                  <a:pt x="129" y="192"/>
                </a:cubicBezTo>
                <a:cubicBezTo>
                  <a:pt x="129" y="202"/>
                  <a:pt x="129" y="202"/>
                  <a:pt x="129" y="202"/>
                </a:cubicBezTo>
                <a:cubicBezTo>
                  <a:pt x="43" y="202"/>
                  <a:pt x="43" y="202"/>
                  <a:pt x="43" y="202"/>
                </a:cubicBezTo>
                <a:lnTo>
                  <a:pt x="43" y="192"/>
                </a:lnTo>
                <a:close/>
                <a:moveTo>
                  <a:pt x="129" y="126"/>
                </a:moveTo>
                <a:cubicBezTo>
                  <a:pt x="43" y="126"/>
                  <a:pt x="43" y="126"/>
                  <a:pt x="43" y="126"/>
                </a:cubicBezTo>
                <a:cubicBezTo>
                  <a:pt x="43" y="135"/>
                  <a:pt x="43" y="135"/>
                  <a:pt x="43" y="135"/>
                </a:cubicBezTo>
                <a:cubicBezTo>
                  <a:pt x="129" y="135"/>
                  <a:pt x="129" y="135"/>
                  <a:pt x="129" y="135"/>
                </a:cubicBezTo>
                <a:lnTo>
                  <a:pt x="129" y="126"/>
                </a:lnTo>
                <a:close/>
                <a:moveTo>
                  <a:pt x="208" y="111"/>
                </a:moveTo>
                <a:cubicBezTo>
                  <a:pt x="215" y="101"/>
                  <a:pt x="215" y="101"/>
                  <a:pt x="215" y="101"/>
                </a:cubicBezTo>
                <a:cubicBezTo>
                  <a:pt x="219" y="101"/>
                  <a:pt x="219" y="101"/>
                  <a:pt x="219" y="101"/>
                </a:cubicBezTo>
                <a:cubicBezTo>
                  <a:pt x="219" y="90"/>
                  <a:pt x="219" y="90"/>
                  <a:pt x="219" y="90"/>
                </a:cubicBezTo>
                <a:cubicBezTo>
                  <a:pt x="208" y="106"/>
                  <a:pt x="208" y="106"/>
                  <a:pt x="208" y="106"/>
                </a:cubicBezTo>
                <a:lnTo>
                  <a:pt x="208" y="111"/>
                </a:lnTo>
                <a:close/>
                <a:moveTo>
                  <a:pt x="117" y="92"/>
                </a:moveTo>
                <a:cubicBezTo>
                  <a:pt x="43" y="92"/>
                  <a:pt x="43" y="92"/>
                  <a:pt x="43" y="92"/>
                </a:cubicBezTo>
                <a:cubicBezTo>
                  <a:pt x="43" y="102"/>
                  <a:pt x="43" y="102"/>
                  <a:pt x="43" y="102"/>
                </a:cubicBezTo>
                <a:cubicBezTo>
                  <a:pt x="117" y="102"/>
                  <a:pt x="117" y="102"/>
                  <a:pt x="117" y="102"/>
                </a:cubicBezTo>
                <a:lnTo>
                  <a:pt x="117" y="92"/>
                </a:lnTo>
                <a:close/>
                <a:moveTo>
                  <a:pt x="43" y="235"/>
                </a:moveTo>
                <a:cubicBezTo>
                  <a:pt x="117" y="235"/>
                  <a:pt x="117" y="235"/>
                  <a:pt x="117" y="235"/>
                </a:cubicBezTo>
                <a:cubicBezTo>
                  <a:pt x="117" y="226"/>
                  <a:pt x="117" y="226"/>
                  <a:pt x="117" y="226"/>
                </a:cubicBezTo>
                <a:cubicBezTo>
                  <a:pt x="43" y="226"/>
                  <a:pt x="43" y="226"/>
                  <a:pt x="43" y="226"/>
                </a:cubicBezTo>
                <a:lnTo>
                  <a:pt x="43" y="235"/>
                </a:lnTo>
                <a:close/>
                <a:moveTo>
                  <a:pt x="208" y="287"/>
                </a:moveTo>
                <a:cubicBezTo>
                  <a:pt x="11" y="287"/>
                  <a:pt x="11" y="287"/>
                  <a:pt x="11" y="287"/>
                </a:cubicBezTo>
                <a:cubicBezTo>
                  <a:pt x="11" y="36"/>
                  <a:pt x="11" y="36"/>
                  <a:pt x="11" y="36"/>
                </a:cubicBezTo>
                <a:cubicBezTo>
                  <a:pt x="35" y="36"/>
                  <a:pt x="35" y="36"/>
                  <a:pt x="35" y="36"/>
                </a:cubicBezTo>
                <a:cubicBezTo>
                  <a:pt x="37" y="31"/>
                  <a:pt x="40" y="26"/>
                  <a:pt x="44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00"/>
                  <a:pt x="0" y="300"/>
                  <a:pt x="0" y="300"/>
                </a:cubicBezTo>
                <a:cubicBezTo>
                  <a:pt x="219" y="300"/>
                  <a:pt x="219" y="300"/>
                  <a:pt x="219" y="300"/>
                </a:cubicBezTo>
                <a:cubicBezTo>
                  <a:pt x="219" y="157"/>
                  <a:pt x="219" y="157"/>
                  <a:pt x="219" y="157"/>
                </a:cubicBezTo>
                <a:cubicBezTo>
                  <a:pt x="208" y="173"/>
                  <a:pt x="208" y="173"/>
                  <a:pt x="208" y="173"/>
                </a:cubicBezTo>
                <a:lnTo>
                  <a:pt x="208" y="287"/>
                </a:lnTo>
                <a:close/>
                <a:moveTo>
                  <a:pt x="117" y="159"/>
                </a:moveTo>
                <a:cubicBezTo>
                  <a:pt x="43" y="159"/>
                  <a:pt x="43" y="159"/>
                  <a:pt x="43" y="159"/>
                </a:cubicBezTo>
                <a:cubicBezTo>
                  <a:pt x="43" y="169"/>
                  <a:pt x="43" y="169"/>
                  <a:pt x="43" y="169"/>
                </a:cubicBezTo>
                <a:cubicBezTo>
                  <a:pt x="117" y="169"/>
                  <a:pt x="117" y="169"/>
                  <a:pt x="117" y="169"/>
                </a:cubicBezTo>
                <a:lnTo>
                  <a:pt x="117" y="159"/>
                </a:lnTo>
                <a:close/>
                <a:moveTo>
                  <a:pt x="41" y="36"/>
                </a:moveTo>
                <a:cubicBezTo>
                  <a:pt x="43" y="29"/>
                  <a:pt x="50" y="25"/>
                  <a:pt x="57" y="22"/>
                </a:cubicBezTo>
                <a:cubicBezTo>
                  <a:pt x="63" y="21"/>
                  <a:pt x="71" y="20"/>
                  <a:pt x="77" y="20"/>
                </a:cubicBezTo>
                <a:cubicBezTo>
                  <a:pt x="80" y="20"/>
                  <a:pt x="83" y="20"/>
                  <a:pt x="86" y="20"/>
                </a:cubicBezTo>
                <a:cubicBezTo>
                  <a:pt x="87" y="20"/>
                  <a:pt x="88" y="20"/>
                  <a:pt x="89" y="20"/>
                </a:cubicBezTo>
                <a:cubicBezTo>
                  <a:pt x="89" y="9"/>
                  <a:pt x="98" y="0"/>
                  <a:pt x="110" y="0"/>
                </a:cubicBezTo>
                <a:cubicBezTo>
                  <a:pt x="121" y="0"/>
                  <a:pt x="130" y="9"/>
                  <a:pt x="130" y="20"/>
                </a:cubicBezTo>
                <a:cubicBezTo>
                  <a:pt x="131" y="20"/>
                  <a:pt x="132" y="20"/>
                  <a:pt x="133" y="20"/>
                </a:cubicBezTo>
                <a:cubicBezTo>
                  <a:pt x="136" y="20"/>
                  <a:pt x="139" y="20"/>
                  <a:pt x="142" y="20"/>
                </a:cubicBezTo>
                <a:cubicBezTo>
                  <a:pt x="149" y="20"/>
                  <a:pt x="156" y="21"/>
                  <a:pt x="162" y="22"/>
                </a:cubicBezTo>
                <a:cubicBezTo>
                  <a:pt x="170" y="25"/>
                  <a:pt x="176" y="29"/>
                  <a:pt x="178" y="36"/>
                </a:cubicBezTo>
                <a:cubicBezTo>
                  <a:pt x="179" y="38"/>
                  <a:pt x="179" y="41"/>
                  <a:pt x="179" y="43"/>
                </a:cubicBezTo>
                <a:cubicBezTo>
                  <a:pt x="145" y="43"/>
                  <a:pt x="74" y="43"/>
                  <a:pt x="40" y="43"/>
                </a:cubicBezTo>
                <a:cubicBezTo>
                  <a:pt x="40" y="41"/>
                  <a:pt x="41" y="38"/>
                  <a:pt x="41" y="36"/>
                </a:cubicBezTo>
                <a:close/>
                <a:moveTo>
                  <a:pt x="99" y="20"/>
                </a:moveTo>
                <a:cubicBezTo>
                  <a:pt x="103" y="20"/>
                  <a:pt x="106" y="20"/>
                  <a:pt x="110" y="20"/>
                </a:cubicBezTo>
                <a:cubicBezTo>
                  <a:pt x="113" y="20"/>
                  <a:pt x="116" y="20"/>
                  <a:pt x="120" y="20"/>
                </a:cubicBezTo>
                <a:cubicBezTo>
                  <a:pt x="119" y="15"/>
                  <a:pt x="115" y="11"/>
                  <a:pt x="110" y="11"/>
                </a:cubicBezTo>
                <a:cubicBezTo>
                  <a:pt x="104" y="11"/>
                  <a:pt x="100" y="15"/>
                  <a:pt x="99" y="20"/>
                </a:cubicBezTo>
                <a:close/>
                <a:moveTo>
                  <a:pt x="190" y="269"/>
                </a:moveTo>
                <a:cubicBezTo>
                  <a:pt x="29" y="269"/>
                  <a:pt x="29" y="269"/>
                  <a:pt x="29" y="269"/>
                </a:cubicBezTo>
                <a:cubicBezTo>
                  <a:pt x="29" y="59"/>
                  <a:pt x="29" y="59"/>
                  <a:pt x="29" y="59"/>
                </a:cubicBezTo>
                <a:cubicBezTo>
                  <a:pt x="190" y="59"/>
                  <a:pt x="190" y="59"/>
                  <a:pt x="190" y="59"/>
                </a:cubicBezTo>
                <a:cubicBezTo>
                  <a:pt x="190" y="71"/>
                  <a:pt x="190" y="71"/>
                  <a:pt x="190" y="71"/>
                </a:cubicBezTo>
                <a:cubicBezTo>
                  <a:pt x="200" y="57"/>
                  <a:pt x="200" y="57"/>
                  <a:pt x="200" y="57"/>
                </a:cubicBezTo>
                <a:cubicBezTo>
                  <a:pt x="200" y="49"/>
                  <a:pt x="200" y="49"/>
                  <a:pt x="200" y="49"/>
                </a:cubicBezTo>
                <a:cubicBezTo>
                  <a:pt x="19" y="49"/>
                  <a:pt x="19" y="49"/>
                  <a:pt x="19" y="49"/>
                </a:cubicBezTo>
                <a:cubicBezTo>
                  <a:pt x="19" y="278"/>
                  <a:pt x="19" y="278"/>
                  <a:pt x="19" y="278"/>
                </a:cubicBezTo>
                <a:cubicBezTo>
                  <a:pt x="200" y="278"/>
                  <a:pt x="200" y="278"/>
                  <a:pt x="200" y="278"/>
                </a:cubicBezTo>
                <a:cubicBezTo>
                  <a:pt x="200" y="185"/>
                  <a:pt x="200" y="185"/>
                  <a:pt x="200" y="185"/>
                </a:cubicBezTo>
                <a:cubicBezTo>
                  <a:pt x="190" y="199"/>
                  <a:pt x="190" y="199"/>
                  <a:pt x="190" y="199"/>
                </a:cubicBezTo>
                <a:lnTo>
                  <a:pt x="190" y="269"/>
                </a:lnTo>
                <a:close/>
                <a:moveTo>
                  <a:pt x="200" y="119"/>
                </a:moveTo>
                <a:cubicBezTo>
                  <a:pt x="190" y="133"/>
                  <a:pt x="190" y="133"/>
                  <a:pt x="190" y="133"/>
                </a:cubicBezTo>
                <a:cubicBezTo>
                  <a:pt x="190" y="138"/>
                  <a:pt x="190" y="138"/>
                  <a:pt x="190" y="138"/>
                </a:cubicBezTo>
                <a:cubicBezTo>
                  <a:pt x="200" y="124"/>
                  <a:pt x="200" y="124"/>
                  <a:pt x="200" y="124"/>
                </a:cubicBezTo>
                <a:lnTo>
                  <a:pt x="200" y="119"/>
                </a:lnTo>
                <a:close/>
                <a:moveTo>
                  <a:pt x="215" y="35"/>
                </a:moveTo>
                <a:cubicBezTo>
                  <a:pt x="219" y="35"/>
                  <a:pt x="219" y="35"/>
                  <a:pt x="219" y="35"/>
                </a:cubicBezTo>
                <a:cubicBezTo>
                  <a:pt x="219" y="22"/>
                  <a:pt x="219" y="22"/>
                  <a:pt x="219" y="22"/>
                </a:cubicBezTo>
                <a:cubicBezTo>
                  <a:pt x="175" y="22"/>
                  <a:pt x="175" y="22"/>
                  <a:pt x="175" y="22"/>
                </a:cubicBezTo>
                <a:cubicBezTo>
                  <a:pt x="179" y="26"/>
                  <a:pt x="182" y="30"/>
                  <a:pt x="184" y="36"/>
                </a:cubicBezTo>
                <a:cubicBezTo>
                  <a:pt x="208" y="36"/>
                  <a:pt x="208" y="36"/>
                  <a:pt x="208" y="36"/>
                </a:cubicBezTo>
                <a:cubicBezTo>
                  <a:pt x="208" y="44"/>
                  <a:pt x="208" y="44"/>
                  <a:pt x="208" y="44"/>
                </a:cubicBezTo>
                <a:lnTo>
                  <a:pt x="215" y="35"/>
                </a:lnTo>
                <a:close/>
                <a:moveTo>
                  <a:pt x="246" y="41"/>
                </a:moveTo>
                <a:cubicBezTo>
                  <a:pt x="182" y="134"/>
                  <a:pt x="182" y="134"/>
                  <a:pt x="182" y="134"/>
                </a:cubicBezTo>
                <a:cubicBezTo>
                  <a:pt x="155" y="134"/>
                  <a:pt x="155" y="134"/>
                  <a:pt x="155" y="134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56" y="92"/>
                  <a:pt x="156" y="92"/>
                  <a:pt x="156" y="92"/>
                </a:cubicBezTo>
                <a:cubicBezTo>
                  <a:pt x="169" y="113"/>
                  <a:pt x="169" y="113"/>
                  <a:pt x="169" y="113"/>
                </a:cubicBezTo>
                <a:cubicBezTo>
                  <a:pt x="218" y="41"/>
                  <a:pt x="218" y="41"/>
                  <a:pt x="218" y="41"/>
                </a:cubicBezTo>
                <a:lnTo>
                  <a:pt x="246" y="41"/>
                </a:lnTo>
                <a:close/>
                <a:moveTo>
                  <a:pt x="246" y="107"/>
                </a:moveTo>
                <a:cubicBezTo>
                  <a:pt x="182" y="201"/>
                  <a:pt x="182" y="201"/>
                  <a:pt x="182" y="201"/>
                </a:cubicBezTo>
                <a:cubicBezTo>
                  <a:pt x="155" y="201"/>
                  <a:pt x="155" y="201"/>
                  <a:pt x="155" y="201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56" y="159"/>
                  <a:pt x="156" y="159"/>
                  <a:pt x="156" y="159"/>
                </a:cubicBezTo>
                <a:cubicBezTo>
                  <a:pt x="169" y="180"/>
                  <a:pt x="169" y="180"/>
                  <a:pt x="169" y="180"/>
                </a:cubicBezTo>
                <a:cubicBezTo>
                  <a:pt x="218" y="107"/>
                  <a:pt x="218" y="107"/>
                  <a:pt x="218" y="107"/>
                </a:cubicBezTo>
                <a:lnTo>
                  <a:pt x="246" y="10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="t" anchorCtr="0" bIns="41138" compatLnSpc="1" lIns="82275" numCol="1" rIns="82275" tIns="41138" vert="horz" wrap="square">
            <a:prstTxWarp prst="textNoShape">
              <a:avLst/>
            </a:prstTxWarp>
          </a:bodyPr>
          <a:lstStyle>
            <a:defPPr>
              <a:defRPr lang="en-US"/>
            </a:defPPr>
            <a:lvl1pPr algn="l" defTabSz="914363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363" eaLnBrk="1" hangingPunct="1" latinLnBrk="0" marL="457182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363" eaLnBrk="1" hangingPunct="1" latinLnBrk="0" marL="914363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363" eaLnBrk="1" hangingPunct="1" latinLnBrk="0" marL="1371545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363" eaLnBrk="1" hangingPunct="1" latinLnBrk="0" marL="1828727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363" eaLnBrk="1" hangingPunct="1" latinLnBrk="0" marL="2285909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363" eaLnBrk="1" hangingPunct="1" latinLnBrk="0" marL="274309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363" eaLnBrk="1" hangingPunct="1" latinLnBrk="0" marL="3200272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363" eaLnBrk="1" hangingPunct="1" latinLnBrk="0" marL="3657454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/>
          </a:p>
        </p:txBody>
      </p:sp>
      <p:sp>
        <p:nvSpPr>
          <p:cNvPr id="133" name="Freeform 144"/>
          <p:cNvSpPr>
            <a:spLocks noChangeAspect="1" noEditPoints="1"/>
          </p:cNvSpPr>
          <p:nvPr/>
        </p:nvSpPr>
        <p:spPr bwMode="auto">
          <a:xfrm>
            <a:off x="7652278" y="3971275"/>
            <a:ext cx="966257" cy="895777"/>
          </a:xfrm>
          <a:custGeom>
            <a:gdLst>
              <a:gd fmla="*/ 846 w 849" name="T0"/>
              <a:gd fmla="*/ 548 h 830" name="T1"/>
              <a:gd fmla="*/ 845 w 849" name="T2"/>
              <a:gd fmla="*/ 564 h 830" name="T3"/>
              <a:gd fmla="*/ 841 w 849" name="T4"/>
              <a:gd fmla="*/ 654 h 830" name="T5"/>
              <a:gd fmla="*/ 836 w 849" name="T6"/>
              <a:gd fmla="*/ 689 h 830" name="T7"/>
              <a:gd fmla="*/ 824 w 849" name="T8"/>
              <a:gd fmla="*/ 730 h 830" name="T9"/>
              <a:gd fmla="*/ 825 w 849" name="T10"/>
              <a:gd fmla="*/ 732 h 830" name="T11"/>
              <a:gd fmla="*/ 837 w 849" name="T12"/>
              <a:gd fmla="*/ 786 h 830" name="T13"/>
              <a:gd fmla="*/ 581 w 849" name="T14"/>
              <a:gd fmla="*/ 830 h 830" name="T15"/>
              <a:gd fmla="*/ 569 w 849" name="T16"/>
              <a:gd fmla="*/ 766 h 830" name="T17"/>
              <a:gd fmla="*/ 539 w 849" name="T18"/>
              <a:gd fmla="*/ 736 h 830" name="T19"/>
              <a:gd fmla="*/ 452 w 849" name="T20"/>
              <a:gd fmla="*/ 658 h 830" name="T21"/>
              <a:gd fmla="*/ 406 w 849" name="T22"/>
              <a:gd fmla="*/ 572 h 830" name="T23"/>
              <a:gd fmla="*/ 378 w 849" name="T24"/>
              <a:gd fmla="*/ 525 h 830" name="T25"/>
              <a:gd fmla="*/ 363 w 849" name="T26"/>
              <a:gd fmla="*/ 503 h 830" name="T27"/>
              <a:gd fmla="*/ 354 w 849" name="T28"/>
              <a:gd fmla="*/ 473 h 830" name="T29"/>
              <a:gd fmla="*/ 342 w 849" name="T30"/>
              <a:gd fmla="*/ 443 h 830" name="T31"/>
              <a:gd fmla="*/ 318 w 849" name="T32"/>
              <a:gd fmla="*/ 408 h 830" name="T33"/>
              <a:gd fmla="*/ 324 w 849" name="T34"/>
              <a:gd fmla="*/ 383 h 830" name="T35"/>
              <a:gd fmla="*/ 392 w 849" name="T36"/>
              <a:gd fmla="*/ 396 h 830" name="T37"/>
              <a:gd fmla="*/ 412 w 849" name="T38"/>
              <a:gd fmla="*/ 428 h 830" name="T39"/>
              <a:gd fmla="*/ 453 w 849" name="T40"/>
              <a:gd fmla="*/ 487 h 830" name="T41"/>
              <a:gd fmla="*/ 501 w 849" name="T42"/>
              <a:gd fmla="*/ 499 h 830" name="T43"/>
              <a:gd fmla="*/ 511 w 849" name="T44"/>
              <a:gd fmla="*/ 492 h 830" name="T45"/>
              <a:gd fmla="*/ 525 w 849" name="T46"/>
              <a:gd fmla="*/ 455 h 830" name="T47"/>
              <a:gd fmla="*/ 524 w 849" name="T48"/>
              <a:gd fmla="*/ 444 h 830" name="T49"/>
              <a:gd fmla="*/ 467 w 849" name="T50"/>
              <a:gd fmla="*/ 136 h 830" name="T51"/>
              <a:gd fmla="*/ 491 w 849" name="T52"/>
              <a:gd fmla="*/ 99 h 830" name="T53"/>
              <a:gd fmla="*/ 528 w 849" name="T54"/>
              <a:gd fmla="*/ 124 h 830" name="T55"/>
              <a:gd fmla="*/ 587 w 849" name="T56"/>
              <a:gd fmla="*/ 344 h 830" name="T57"/>
              <a:gd fmla="*/ 587 w 849" name="T58"/>
              <a:gd fmla="*/ 345 h 830" name="T59"/>
              <a:gd fmla="*/ 587 w 849" name="T60"/>
              <a:gd fmla="*/ 347 h 830" name="T61"/>
              <a:gd fmla="*/ 605 w 849" name="T62"/>
              <a:gd fmla="*/ 343 h 830" name="T63"/>
              <a:gd fmla="*/ 661 w 849" name="T64"/>
              <a:gd fmla="*/ 364 h 830" name="T65"/>
              <a:gd fmla="*/ 668 w 849" name="T66"/>
              <a:gd fmla="*/ 372 h 830" name="T67"/>
              <a:gd fmla="*/ 678 w 849" name="T68"/>
              <a:gd fmla="*/ 391 h 830" name="T69"/>
              <a:gd fmla="*/ 697 w 849" name="T70"/>
              <a:gd fmla="*/ 392 h 830" name="T71"/>
              <a:gd fmla="*/ 698 w 849" name="T72"/>
              <a:gd fmla="*/ 392 h 830" name="T73"/>
              <a:gd fmla="*/ 765 w 849" name="T74"/>
              <a:gd fmla="*/ 428 h 830" name="T75"/>
              <a:gd fmla="*/ 801 w 849" name="T76"/>
              <a:gd fmla="*/ 480 h 830" name="T77"/>
              <a:gd fmla="*/ 802 w 849" name="T78"/>
              <a:gd fmla="*/ 481 h 830" name="T79"/>
              <a:gd fmla="*/ 846 w 849" name="T80"/>
              <a:gd fmla="*/ 548 h 830" name="T81"/>
              <a:gd fmla="*/ 98 w 849" name="T82"/>
              <a:gd fmla="*/ 0 h 830" name="T83"/>
              <a:gd fmla="*/ 0 w 849" name="T84"/>
              <a:gd fmla="*/ 98 h 830" name="T85"/>
              <a:gd fmla="*/ 98 w 849" name="T86"/>
              <a:gd fmla="*/ 196 h 830" name="T87"/>
              <a:gd fmla="*/ 196 w 849" name="T88"/>
              <a:gd fmla="*/ 98 h 830" name="T89"/>
              <a:gd fmla="*/ 98 w 849" name="T90"/>
              <a:gd fmla="*/ 0 h 830" name="T91"/>
              <a:gd fmla="*/ 729 w 849" name="T92"/>
              <a:gd fmla="*/ 0 h 830" name="T93"/>
              <a:gd fmla="*/ 631 w 849" name="T94"/>
              <a:gd fmla="*/ 98 h 830" name="T95"/>
              <a:gd fmla="*/ 729 w 849" name="T96"/>
              <a:gd fmla="*/ 196 h 830" name="T97"/>
              <a:gd fmla="*/ 827 w 849" name="T98"/>
              <a:gd fmla="*/ 98 h 830" name="T99"/>
              <a:gd fmla="*/ 729 w 849" name="T100"/>
              <a:gd fmla="*/ 0 h 830" name="T101"/>
              <a:gd fmla="*/ 414 w 849" name="T102"/>
              <a:gd fmla="*/ 196 h 830" name="T103"/>
              <a:gd fmla="*/ 436 w 849" name="T104"/>
              <a:gd fmla="*/ 193 h 830" name="T105"/>
              <a:gd fmla="*/ 427 w 849" name="T106"/>
              <a:gd fmla="*/ 144 h 830" name="T107"/>
              <a:gd fmla="*/ 438 w 849" name="T108"/>
              <a:gd fmla="*/ 87 h 830" name="T109"/>
              <a:gd fmla="*/ 484 w 849" name="T110"/>
              <a:gd fmla="*/ 59 h 830" name="T111"/>
              <a:gd fmla="*/ 502 w 849" name="T112"/>
              <a:gd fmla="*/ 57 h 830" name="T113"/>
              <a:gd fmla="*/ 503 w 849" name="T114"/>
              <a:gd fmla="*/ 57 h 830" name="T115"/>
              <a:gd fmla="*/ 414 w 849" name="T116"/>
              <a:gd fmla="*/ 0 h 830" name="T117"/>
              <a:gd fmla="*/ 316 w 849" name="T118"/>
              <a:gd fmla="*/ 98 h 830" name="T119"/>
              <a:gd fmla="*/ 414 w 849" name="T120"/>
              <a:gd fmla="*/ 196 h 830" name="T1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830" w="849">
                <a:moveTo>
                  <a:pt x="846" y="548"/>
                </a:moveTo>
                <a:cubicBezTo>
                  <a:pt x="845" y="553"/>
                  <a:pt x="845" y="559"/>
                  <a:pt x="845" y="564"/>
                </a:cubicBezTo>
                <a:cubicBezTo>
                  <a:pt x="844" y="594"/>
                  <a:pt x="842" y="625"/>
                  <a:pt x="841" y="654"/>
                </a:cubicBezTo>
                <a:cubicBezTo>
                  <a:pt x="841" y="666"/>
                  <a:pt x="838" y="677"/>
                  <a:pt x="836" y="689"/>
                </a:cubicBezTo>
                <a:cubicBezTo>
                  <a:pt x="832" y="702"/>
                  <a:pt x="829" y="717"/>
                  <a:pt x="824" y="730"/>
                </a:cubicBezTo>
                <a:cubicBezTo>
                  <a:pt x="824" y="730"/>
                  <a:pt x="824" y="730"/>
                  <a:pt x="825" y="732"/>
                </a:cubicBezTo>
                <a:cubicBezTo>
                  <a:pt x="825" y="732"/>
                  <a:pt x="825" y="732"/>
                  <a:pt x="837" y="786"/>
                </a:cubicBezTo>
                <a:cubicBezTo>
                  <a:pt x="817" y="790"/>
                  <a:pt x="628" y="822"/>
                  <a:pt x="581" y="830"/>
                </a:cubicBezTo>
                <a:cubicBezTo>
                  <a:pt x="581" y="830"/>
                  <a:pt x="581" y="830"/>
                  <a:pt x="569" y="766"/>
                </a:cubicBezTo>
                <a:cubicBezTo>
                  <a:pt x="561" y="754"/>
                  <a:pt x="552" y="744"/>
                  <a:pt x="539" y="736"/>
                </a:cubicBezTo>
                <a:cubicBezTo>
                  <a:pt x="501" y="718"/>
                  <a:pt x="477" y="689"/>
                  <a:pt x="452" y="658"/>
                </a:cubicBezTo>
                <a:cubicBezTo>
                  <a:pt x="432" y="633"/>
                  <a:pt x="424" y="598"/>
                  <a:pt x="406" y="572"/>
                </a:cubicBezTo>
                <a:cubicBezTo>
                  <a:pt x="400" y="556"/>
                  <a:pt x="387" y="540"/>
                  <a:pt x="378" y="525"/>
                </a:cubicBezTo>
                <a:cubicBezTo>
                  <a:pt x="374" y="519"/>
                  <a:pt x="368" y="508"/>
                  <a:pt x="363" y="503"/>
                </a:cubicBezTo>
                <a:cubicBezTo>
                  <a:pt x="358" y="497"/>
                  <a:pt x="356" y="480"/>
                  <a:pt x="354" y="473"/>
                </a:cubicBezTo>
                <a:cubicBezTo>
                  <a:pt x="350" y="463"/>
                  <a:pt x="347" y="452"/>
                  <a:pt x="342" y="443"/>
                </a:cubicBezTo>
                <a:cubicBezTo>
                  <a:pt x="336" y="431"/>
                  <a:pt x="326" y="419"/>
                  <a:pt x="318" y="408"/>
                </a:cubicBezTo>
                <a:cubicBezTo>
                  <a:pt x="312" y="401"/>
                  <a:pt x="319" y="388"/>
                  <a:pt x="324" y="383"/>
                </a:cubicBezTo>
                <a:cubicBezTo>
                  <a:pt x="344" y="367"/>
                  <a:pt x="376" y="380"/>
                  <a:pt x="392" y="396"/>
                </a:cubicBezTo>
                <a:cubicBezTo>
                  <a:pt x="400" y="405"/>
                  <a:pt x="406" y="417"/>
                  <a:pt x="412" y="428"/>
                </a:cubicBezTo>
                <a:cubicBezTo>
                  <a:pt x="424" y="445"/>
                  <a:pt x="436" y="473"/>
                  <a:pt x="453" y="487"/>
                </a:cubicBezTo>
                <a:cubicBezTo>
                  <a:pt x="468" y="497"/>
                  <a:pt x="484" y="501"/>
                  <a:pt x="501" y="499"/>
                </a:cubicBezTo>
                <a:cubicBezTo>
                  <a:pt x="504" y="499"/>
                  <a:pt x="508" y="496"/>
                  <a:pt x="511" y="492"/>
                </a:cubicBezTo>
                <a:cubicBezTo>
                  <a:pt x="520" y="481"/>
                  <a:pt x="525" y="468"/>
                  <a:pt x="525" y="455"/>
                </a:cubicBezTo>
                <a:cubicBezTo>
                  <a:pt x="525" y="451"/>
                  <a:pt x="524" y="448"/>
                  <a:pt x="524" y="444"/>
                </a:cubicBezTo>
                <a:cubicBezTo>
                  <a:pt x="524" y="444"/>
                  <a:pt x="524" y="444"/>
                  <a:pt x="467" y="136"/>
                </a:cubicBezTo>
                <a:cubicBezTo>
                  <a:pt x="460" y="103"/>
                  <a:pt x="491" y="99"/>
                  <a:pt x="491" y="99"/>
                </a:cubicBezTo>
                <a:cubicBezTo>
                  <a:pt x="507" y="96"/>
                  <a:pt x="520" y="96"/>
                  <a:pt x="528" y="124"/>
                </a:cubicBezTo>
                <a:cubicBezTo>
                  <a:pt x="528" y="124"/>
                  <a:pt x="528" y="124"/>
                  <a:pt x="587" y="344"/>
                </a:cubicBezTo>
                <a:cubicBezTo>
                  <a:pt x="587" y="344"/>
                  <a:pt x="587" y="344"/>
                  <a:pt x="587" y="345"/>
                </a:cubicBezTo>
                <a:cubicBezTo>
                  <a:pt x="587" y="345"/>
                  <a:pt x="587" y="345"/>
                  <a:pt x="587" y="347"/>
                </a:cubicBezTo>
                <a:cubicBezTo>
                  <a:pt x="587" y="347"/>
                  <a:pt x="587" y="347"/>
                  <a:pt x="605" y="343"/>
                </a:cubicBezTo>
                <a:cubicBezTo>
                  <a:pt x="627" y="343"/>
                  <a:pt x="645" y="351"/>
                  <a:pt x="661" y="364"/>
                </a:cubicBezTo>
                <a:cubicBezTo>
                  <a:pt x="664" y="367"/>
                  <a:pt x="665" y="369"/>
                  <a:pt x="668" y="372"/>
                </a:cubicBezTo>
                <a:cubicBezTo>
                  <a:pt x="668" y="372"/>
                  <a:pt x="668" y="372"/>
                  <a:pt x="678" y="391"/>
                </a:cubicBezTo>
                <a:cubicBezTo>
                  <a:pt x="678" y="391"/>
                  <a:pt x="678" y="391"/>
                  <a:pt x="697" y="392"/>
                </a:cubicBezTo>
                <a:cubicBezTo>
                  <a:pt x="697" y="392"/>
                  <a:pt x="697" y="392"/>
                  <a:pt x="698" y="392"/>
                </a:cubicBezTo>
                <a:cubicBezTo>
                  <a:pt x="724" y="396"/>
                  <a:pt x="748" y="409"/>
                  <a:pt x="765" y="428"/>
                </a:cubicBezTo>
                <a:cubicBezTo>
                  <a:pt x="780" y="444"/>
                  <a:pt x="792" y="461"/>
                  <a:pt x="801" y="480"/>
                </a:cubicBezTo>
                <a:cubicBezTo>
                  <a:pt x="801" y="481"/>
                  <a:pt x="801" y="481"/>
                  <a:pt x="802" y="481"/>
                </a:cubicBezTo>
                <a:cubicBezTo>
                  <a:pt x="838" y="484"/>
                  <a:pt x="849" y="531"/>
                  <a:pt x="846" y="548"/>
                </a:cubicBezTo>
                <a:close/>
                <a:moveTo>
                  <a:pt x="98" y="0"/>
                </a:moveTo>
                <a:cubicBezTo>
                  <a:pt x="44" y="0"/>
                  <a:pt x="0" y="44"/>
                  <a:pt x="0" y="98"/>
                </a:cubicBezTo>
                <a:cubicBezTo>
                  <a:pt x="0" y="152"/>
                  <a:pt x="44" y="196"/>
                  <a:pt x="98" y="196"/>
                </a:cubicBezTo>
                <a:cubicBezTo>
                  <a:pt x="152" y="196"/>
                  <a:pt x="196" y="152"/>
                  <a:pt x="196" y="98"/>
                </a:cubicBezTo>
                <a:cubicBezTo>
                  <a:pt x="196" y="44"/>
                  <a:pt x="152" y="0"/>
                  <a:pt x="98" y="0"/>
                </a:cubicBezTo>
                <a:close/>
                <a:moveTo>
                  <a:pt x="729" y="0"/>
                </a:moveTo>
                <a:cubicBezTo>
                  <a:pt x="675" y="0"/>
                  <a:pt x="631" y="44"/>
                  <a:pt x="631" y="98"/>
                </a:cubicBezTo>
                <a:cubicBezTo>
                  <a:pt x="631" y="152"/>
                  <a:pt x="675" y="196"/>
                  <a:pt x="729" y="196"/>
                </a:cubicBezTo>
                <a:cubicBezTo>
                  <a:pt x="784" y="196"/>
                  <a:pt x="827" y="152"/>
                  <a:pt x="827" y="98"/>
                </a:cubicBezTo>
                <a:cubicBezTo>
                  <a:pt x="827" y="44"/>
                  <a:pt x="784" y="0"/>
                  <a:pt x="729" y="0"/>
                </a:cubicBezTo>
                <a:close/>
                <a:moveTo>
                  <a:pt x="414" y="196"/>
                </a:moveTo>
                <a:cubicBezTo>
                  <a:pt x="421" y="196"/>
                  <a:pt x="429" y="195"/>
                  <a:pt x="436" y="193"/>
                </a:cubicBezTo>
                <a:cubicBezTo>
                  <a:pt x="427" y="144"/>
                  <a:pt x="427" y="144"/>
                  <a:pt x="427" y="144"/>
                </a:cubicBezTo>
                <a:cubicBezTo>
                  <a:pt x="421" y="117"/>
                  <a:pt x="430" y="98"/>
                  <a:pt x="438" y="87"/>
                </a:cubicBezTo>
                <a:cubicBezTo>
                  <a:pt x="453" y="65"/>
                  <a:pt x="477" y="60"/>
                  <a:pt x="484" y="59"/>
                </a:cubicBezTo>
                <a:cubicBezTo>
                  <a:pt x="489" y="58"/>
                  <a:pt x="495" y="57"/>
                  <a:pt x="502" y="57"/>
                </a:cubicBezTo>
                <a:cubicBezTo>
                  <a:pt x="502" y="57"/>
                  <a:pt x="502" y="57"/>
                  <a:pt x="503" y="57"/>
                </a:cubicBezTo>
                <a:cubicBezTo>
                  <a:pt x="487" y="23"/>
                  <a:pt x="453" y="0"/>
                  <a:pt x="414" y="0"/>
                </a:cubicBezTo>
                <a:cubicBezTo>
                  <a:pt x="360" y="0"/>
                  <a:pt x="316" y="44"/>
                  <a:pt x="316" y="98"/>
                </a:cubicBezTo>
                <a:cubicBezTo>
                  <a:pt x="316" y="152"/>
                  <a:pt x="360" y="196"/>
                  <a:pt x="414" y="19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val="2124127055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案例</a:t>
            </a:r>
          </a:p>
        </p:txBody>
      </p:sp>
      <p:sp>
        <p:nvSpPr>
          <p:cNvPr id="6" name="矩形 5"/>
          <p:cNvSpPr/>
          <p:nvPr/>
        </p:nvSpPr>
        <p:spPr>
          <a:xfrm>
            <a:off x="1777285" y="218941"/>
            <a:ext cx="5318974" cy="43788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《小世界》系列——一位中国爸比的温情与爱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14912" t="18650"/>
          <a:stretch>
            <a:fillRect/>
          </a:stretch>
        </p:blipFill>
        <p:spPr>
          <a:xfrm>
            <a:off x="618186" y="1491870"/>
            <a:ext cx="3314771" cy="387426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932958" y="1491870"/>
            <a:ext cx="7635156" cy="3874260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等腰三角形 6"/>
          <p:cNvSpPr/>
          <p:nvPr/>
        </p:nvSpPr>
        <p:spPr>
          <a:xfrm flipH="1" rot="16200000">
            <a:off x="3501292" y="3229155"/>
            <a:ext cx="463640" cy="399690"/>
          </a:xfrm>
          <a:prstGeom prst="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矩形 7"/>
          <p:cNvSpPr/>
          <p:nvPr/>
        </p:nvSpPr>
        <p:spPr>
          <a:xfrm>
            <a:off x="3932957" y="1594901"/>
            <a:ext cx="265718" cy="26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文本框 8"/>
          <p:cNvSpPr txBox="1"/>
          <p:nvPr/>
        </p:nvSpPr>
        <p:spPr>
          <a:xfrm>
            <a:off x="3932957" y="1527705"/>
            <a:ext cx="584419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000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讲一个激动人心的故事</a:t>
            </a:r>
          </a:p>
        </p:txBody>
      </p:sp>
      <p:sp>
        <p:nvSpPr>
          <p:cNvPr id="5" name="矩形 4"/>
          <p:cNvSpPr/>
          <p:nvPr/>
        </p:nvSpPr>
        <p:spPr>
          <a:xfrm>
            <a:off x="4198676" y="1927815"/>
            <a:ext cx="7369438" cy="365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我是一名作家，一个摄影师，更是一位中国孩子的父亲。</a:t>
            </a:r>
          </a:p>
          <a:p>
            <a:endParaRPr altLang="en-US" lang="zh-CN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2006年，从女儿出生的那一天起，我拿起了相机，把镜头对准了女儿和家人，拍摄每一个日子里点点滴滴的瞬间。</a:t>
            </a:r>
          </a:p>
          <a:p>
            <a:endParaRPr altLang="en-US" lang="zh-CN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2013年11月，一本汇聚着浓浓温情爱意的作品《小世界：温情爸爸的拍摄手记》一书，在社会各界引发反响。全国很多报刊媒体刊发书评，予以推荐。在《小世界》书中，让人最感亲切而熟悉的，是一户普通中国家庭的日常生活。毫无雕饰。至真、至纯、令人怦然心动。</a:t>
            </a:r>
          </a:p>
          <a:p>
            <a:endParaRPr altLang="en-US" lang="zh-CN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现在，另一本蕴含浓浓爱意的作品《爸爸的小世界：最真诚的摄影指导书》已经完成。这本书，从我自己的拍摄经验出发，告诉所有的爸爸妈妈一个最朴素最真诚的理念——“爱比技巧更重要！”</a:t>
            </a:r>
          </a:p>
        </p:txBody>
      </p:sp>
      <p:sp>
        <p:nvSpPr>
          <p:cNvPr id="10" name="矩形 9"/>
          <p:cNvSpPr/>
          <p:nvPr/>
        </p:nvSpPr>
        <p:spPr>
          <a:xfrm>
            <a:off x="636767" y="5802075"/>
            <a:ext cx="10931346" cy="592428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筹资人通过讲述一个朴素而又真诚的故事，顺利完成筹资目标，众筹成功！</a:t>
            </a:r>
          </a:p>
        </p:txBody>
      </p:sp>
    </p:spTree>
    <p:extLst>
      <p:ext uri="{BB962C8B-B14F-4D97-AF65-F5344CB8AC3E}">
        <p14:creationId val="777285758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636767" y="218941"/>
            <a:ext cx="1140518" cy="437882"/>
          </a:xfrm>
          <a:prstGeom prst="rect">
            <a:avLst/>
          </a:prstGeom>
          <a:solidFill>
            <a:srgbClr val="3BC5E9"/>
          </a:solidFill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案例</a:t>
            </a:r>
          </a:p>
        </p:txBody>
      </p:sp>
      <p:sp>
        <p:nvSpPr>
          <p:cNvPr id="6" name="矩形 5"/>
          <p:cNvSpPr/>
          <p:nvPr/>
        </p:nvSpPr>
        <p:spPr>
          <a:xfrm>
            <a:off x="1777285" y="218941"/>
            <a:ext cx="4610636" cy="437882"/>
          </a:xfrm>
          <a:prstGeom prst="rect">
            <a:avLst/>
          </a:prstGeom>
          <a:noFill/>
          <a:ln>
            <a:solidFill>
              <a:srgbClr val="3BC5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000">
                <a:solidFill>
                  <a:schemeClr val="bg2">
                    <a:lumMod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凯文·凯利与中国黑客教父万涛尖峰对谈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flipH="1">
            <a:off x="636767" y="1501578"/>
            <a:ext cx="3381441" cy="3854843"/>
          </a:xfrm>
          <a:prstGeom prst="rect">
            <a:avLst/>
          </a:prstGeom>
          <a:ln>
            <a:solidFill>
              <a:srgbClr val="3BC5E9"/>
            </a:solidFill>
          </a:ln>
        </p:spPr>
      </p:pic>
      <p:sp>
        <p:nvSpPr>
          <p:cNvPr id="5" name="矩形 4"/>
          <p:cNvSpPr/>
          <p:nvPr/>
        </p:nvSpPr>
        <p:spPr>
          <a:xfrm>
            <a:off x="4018208" y="1501578"/>
            <a:ext cx="7549905" cy="3872110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矩形 26"/>
          <p:cNvSpPr/>
          <p:nvPr/>
        </p:nvSpPr>
        <p:spPr>
          <a:xfrm>
            <a:off x="4018207" y="1594901"/>
            <a:ext cx="265718" cy="26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文本框 29"/>
          <p:cNvSpPr txBox="1"/>
          <p:nvPr/>
        </p:nvSpPr>
        <p:spPr>
          <a:xfrm>
            <a:off x="4018207" y="1527705"/>
            <a:ext cx="584419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000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大师中国之行众筹详情：</a:t>
            </a:r>
          </a:p>
        </p:txBody>
      </p:sp>
      <p:sp>
        <p:nvSpPr>
          <p:cNvPr id="26" name="等腰三角形 25"/>
          <p:cNvSpPr/>
          <p:nvPr/>
        </p:nvSpPr>
        <p:spPr>
          <a:xfrm flipH="1" rot="16200000">
            <a:off x="3586543" y="3229155"/>
            <a:ext cx="463640" cy="399690"/>
          </a:xfrm>
          <a:prstGeom prst="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文本框 32"/>
          <p:cNvSpPr txBox="1"/>
          <p:nvPr/>
        </p:nvSpPr>
        <p:spPr>
          <a:xfrm>
            <a:off x="4283925" y="2307287"/>
            <a:ext cx="1563083" cy="365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设置筹资档位</a:t>
            </a:r>
          </a:p>
        </p:txBody>
      </p:sp>
      <p:sp>
        <p:nvSpPr>
          <p:cNvPr id="35" name="矩形 34"/>
          <p:cNvSpPr/>
          <p:nvPr/>
        </p:nvSpPr>
        <p:spPr>
          <a:xfrm>
            <a:off x="4283925" y="2853897"/>
            <a:ext cx="715251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设置的筹资档位分别为：￥1、￥25、￥50、￥100、￥300、￥600、￥1000、￥10000。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4283925" y="3572252"/>
            <a:ext cx="1563083" cy="365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设置回报方案</a:t>
            </a:r>
          </a:p>
        </p:txBody>
      </p:sp>
      <p:sp>
        <p:nvSpPr>
          <p:cNvPr id="39" name="矩形 38"/>
          <p:cNvSpPr/>
          <p:nvPr/>
        </p:nvSpPr>
        <p:spPr>
          <a:xfrm>
            <a:off x="4283925" y="4118863"/>
            <a:ext cx="715251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设置的回报包括：KK的新书、藏书票、3D打印勋章、尖峰对谈入场券，以及与kk共进晚餐等。</a:t>
            </a:r>
          </a:p>
        </p:txBody>
      </p:sp>
    </p:spTree>
    <p:extLst>
      <p:ext uri="{BB962C8B-B14F-4D97-AF65-F5344CB8AC3E}">
        <p14:creationId val="3703783377"/>
      </p:ext>
    </p:extLst>
  </p:cSld>
  <p:clrMapOvr>
    <a:masterClrMapping/>
  </p:clrMapOvr>
  <p:transition/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6" y="162983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如何在众筹平台上发布项目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953291" y="1293819"/>
            <a:ext cx="1028933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以众筹网为例，发布项目整个流程如下：</a:t>
            </a:r>
          </a:p>
        </p:txBody>
      </p:sp>
      <p:sp>
        <p:nvSpPr>
          <p:cNvPr id="71" name="圆角矩形 70"/>
          <p:cNvSpPr/>
          <p:nvPr/>
        </p:nvSpPr>
        <p:spPr>
          <a:xfrm>
            <a:off x="788590" y="1284355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50" name="弧形 49"/>
          <p:cNvSpPr/>
          <p:nvPr/>
        </p:nvSpPr>
        <p:spPr>
          <a:xfrm>
            <a:off x="2324087" y="3683602"/>
            <a:ext cx="929962" cy="929962"/>
          </a:xfrm>
          <a:prstGeom prst="arc">
            <a:avLst>
              <a:gd fmla="val 10776597" name="adj1"/>
              <a:gd fmla="val 0" name="adj2"/>
            </a:avLst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5" name="组合 64"/>
          <p:cNvGrpSpPr/>
          <p:nvPr/>
        </p:nvGrpSpPr>
        <p:grpSpPr>
          <a:xfrm>
            <a:off x="2393564" y="3743971"/>
            <a:ext cx="758551" cy="758551"/>
            <a:chOff x="1176127" y="1939556"/>
            <a:chExt cx="974646" cy="974646"/>
          </a:xfrm>
        </p:grpSpPr>
        <p:sp>
          <p:nvSpPr>
            <p:cNvPr id="66" name="椭圆 65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67" name="椭圆 66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1340915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cxnSp>
        <p:nvCxnSpPr>
          <p:cNvPr id="7" name="直接连接符 6"/>
          <p:cNvCxnSpPr/>
          <p:nvPr/>
        </p:nvCxnSpPr>
        <p:spPr>
          <a:xfrm>
            <a:off x="1203348" y="4142510"/>
            <a:ext cx="1120739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>
            <a:off x="3254049" y="4142510"/>
            <a:ext cx="736060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弧形 77"/>
          <p:cNvSpPr/>
          <p:nvPr/>
        </p:nvSpPr>
        <p:spPr>
          <a:xfrm flipV="1">
            <a:off x="3990109" y="3683602"/>
            <a:ext cx="929962" cy="929962"/>
          </a:xfrm>
          <a:prstGeom prst="arc">
            <a:avLst>
              <a:gd fmla="val 10776597" name="adj1"/>
              <a:gd fmla="val 0" name="adj2"/>
            </a:avLst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79" name="组合 78"/>
          <p:cNvGrpSpPr/>
          <p:nvPr/>
        </p:nvGrpSpPr>
        <p:grpSpPr>
          <a:xfrm>
            <a:off x="4059586" y="3743971"/>
            <a:ext cx="758551" cy="758551"/>
            <a:chOff x="1176127" y="1939556"/>
            <a:chExt cx="974646" cy="974646"/>
          </a:xfrm>
        </p:grpSpPr>
        <p:sp>
          <p:nvSpPr>
            <p:cNvPr id="80" name="椭圆 79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1" name="椭圆 80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2" name="文本框 81"/>
            <p:cNvSpPr txBox="1"/>
            <p:nvPr/>
          </p:nvSpPr>
          <p:spPr>
            <a:xfrm>
              <a:off x="1340914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sp>
        <p:nvSpPr>
          <p:cNvPr id="83" name="弧形 82"/>
          <p:cNvSpPr/>
          <p:nvPr/>
        </p:nvSpPr>
        <p:spPr>
          <a:xfrm>
            <a:off x="5656131" y="3683602"/>
            <a:ext cx="929962" cy="929962"/>
          </a:xfrm>
          <a:prstGeom prst="arc">
            <a:avLst>
              <a:gd fmla="val 10776597" name="adj1"/>
              <a:gd fmla="val 0" name="adj2"/>
            </a:avLst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4" name="组合 83"/>
          <p:cNvGrpSpPr/>
          <p:nvPr/>
        </p:nvGrpSpPr>
        <p:grpSpPr>
          <a:xfrm>
            <a:off x="5725608" y="3743971"/>
            <a:ext cx="758551" cy="758551"/>
            <a:chOff x="1176127" y="1939556"/>
            <a:chExt cx="974646" cy="974646"/>
          </a:xfrm>
        </p:grpSpPr>
        <p:sp>
          <p:nvSpPr>
            <p:cNvPr id="85" name="椭圆 84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87" name="文本框 86"/>
            <p:cNvSpPr txBox="1"/>
            <p:nvPr/>
          </p:nvSpPr>
          <p:spPr>
            <a:xfrm>
              <a:off x="1340915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sp>
        <p:nvSpPr>
          <p:cNvPr id="89" name="弧形 88"/>
          <p:cNvSpPr/>
          <p:nvPr/>
        </p:nvSpPr>
        <p:spPr>
          <a:xfrm flipV="1">
            <a:off x="7322153" y="3683602"/>
            <a:ext cx="929962" cy="929962"/>
          </a:xfrm>
          <a:prstGeom prst="arc">
            <a:avLst>
              <a:gd fmla="val 10776597" name="adj1"/>
              <a:gd fmla="val 0" name="adj2"/>
            </a:avLst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0" name="组合 89"/>
          <p:cNvGrpSpPr/>
          <p:nvPr/>
        </p:nvGrpSpPr>
        <p:grpSpPr>
          <a:xfrm>
            <a:off x="7391630" y="3743971"/>
            <a:ext cx="758551" cy="758551"/>
            <a:chOff x="1176127" y="1939556"/>
            <a:chExt cx="974646" cy="974646"/>
          </a:xfrm>
        </p:grpSpPr>
        <p:sp>
          <p:nvSpPr>
            <p:cNvPr id="91" name="椭圆 90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93" name="椭圆 92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95" name="文本框 94"/>
            <p:cNvSpPr txBox="1"/>
            <p:nvPr/>
          </p:nvSpPr>
          <p:spPr>
            <a:xfrm>
              <a:off x="1340915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</p:grpSp>
      <p:sp>
        <p:nvSpPr>
          <p:cNvPr id="96" name="弧形 95"/>
          <p:cNvSpPr/>
          <p:nvPr/>
        </p:nvSpPr>
        <p:spPr>
          <a:xfrm>
            <a:off x="8988175" y="3683602"/>
            <a:ext cx="929962" cy="929962"/>
          </a:xfrm>
          <a:prstGeom prst="arc">
            <a:avLst>
              <a:gd fmla="val 10776597" name="adj1"/>
              <a:gd fmla="val 0" name="adj2"/>
            </a:avLst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7" name="组合 96"/>
          <p:cNvGrpSpPr/>
          <p:nvPr/>
        </p:nvGrpSpPr>
        <p:grpSpPr>
          <a:xfrm>
            <a:off x="9057652" y="3743971"/>
            <a:ext cx="758551" cy="758551"/>
            <a:chOff x="1176127" y="1939556"/>
            <a:chExt cx="974646" cy="974646"/>
          </a:xfrm>
        </p:grpSpPr>
        <p:sp>
          <p:nvSpPr>
            <p:cNvPr id="98" name="椭圆 97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99" name="椭圆 98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00" name="文本框 99"/>
            <p:cNvSpPr txBox="1"/>
            <p:nvPr/>
          </p:nvSpPr>
          <p:spPr>
            <a:xfrm>
              <a:off x="1340915" y="2196045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5</a:t>
              </a:r>
            </a:p>
          </p:txBody>
        </p:sp>
      </p:grpSp>
      <p:cxnSp>
        <p:nvCxnSpPr>
          <p:cNvPr id="104" name="直接连接符 103"/>
          <p:cNvCxnSpPr/>
          <p:nvPr/>
        </p:nvCxnSpPr>
        <p:spPr>
          <a:xfrm>
            <a:off x="4920071" y="4142510"/>
            <a:ext cx="736060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/>
          <p:cNvCxnSpPr/>
          <p:nvPr/>
        </p:nvCxnSpPr>
        <p:spPr>
          <a:xfrm>
            <a:off x="6586093" y="4142510"/>
            <a:ext cx="736060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连接符 106"/>
          <p:cNvCxnSpPr/>
          <p:nvPr/>
        </p:nvCxnSpPr>
        <p:spPr>
          <a:xfrm>
            <a:off x="8252115" y="4142510"/>
            <a:ext cx="736060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连接符 107"/>
          <p:cNvCxnSpPr/>
          <p:nvPr/>
        </p:nvCxnSpPr>
        <p:spPr>
          <a:xfrm>
            <a:off x="9918137" y="4142510"/>
            <a:ext cx="1120739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H="1" flipV="1">
            <a:off x="2784764" y="3200400"/>
            <a:ext cx="0" cy="483202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接连接符 108"/>
          <p:cNvCxnSpPr/>
          <p:nvPr/>
        </p:nvCxnSpPr>
        <p:spPr>
          <a:xfrm flipH="1" flipV="1">
            <a:off x="4447310" y="4613564"/>
            <a:ext cx="0" cy="483202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接连接符 109"/>
          <p:cNvCxnSpPr/>
          <p:nvPr/>
        </p:nvCxnSpPr>
        <p:spPr>
          <a:xfrm flipH="1" flipV="1">
            <a:off x="6096001" y="3200400"/>
            <a:ext cx="0" cy="483202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接连接符 110"/>
          <p:cNvCxnSpPr/>
          <p:nvPr/>
        </p:nvCxnSpPr>
        <p:spPr>
          <a:xfrm flipH="1" flipV="1">
            <a:off x="9407238" y="3200400"/>
            <a:ext cx="0" cy="483202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接连接符 114"/>
          <p:cNvCxnSpPr/>
          <p:nvPr/>
        </p:nvCxnSpPr>
        <p:spPr>
          <a:xfrm flipH="1" flipV="1">
            <a:off x="7772401" y="4613564"/>
            <a:ext cx="0" cy="483202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1849582" y="2507671"/>
            <a:ext cx="1870364" cy="70104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注册用户，完成个人信息</a:t>
            </a:r>
          </a:p>
        </p:txBody>
      </p:sp>
      <p:sp>
        <p:nvSpPr>
          <p:cNvPr id="117" name="文本框 116"/>
          <p:cNvSpPr txBox="1"/>
          <p:nvPr/>
        </p:nvSpPr>
        <p:spPr>
          <a:xfrm>
            <a:off x="5101934" y="2507671"/>
            <a:ext cx="1988127" cy="70104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浏览众筹网站，了解其他项目</a:t>
            </a:r>
          </a:p>
        </p:txBody>
      </p:sp>
      <p:sp>
        <p:nvSpPr>
          <p:cNvPr id="118" name="文本框 117"/>
          <p:cNvSpPr txBox="1"/>
          <p:nvPr/>
        </p:nvSpPr>
        <p:spPr>
          <a:xfrm>
            <a:off x="8472055" y="2507671"/>
            <a:ext cx="1870364" cy="70104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dist"/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填写发起众筹项目基本信息</a:t>
            </a:r>
          </a:p>
        </p:txBody>
      </p:sp>
      <p:sp>
        <p:nvSpPr>
          <p:cNvPr id="119" name="文本框 118"/>
          <p:cNvSpPr txBox="1"/>
          <p:nvPr/>
        </p:nvSpPr>
        <p:spPr>
          <a:xfrm>
            <a:off x="3503679" y="5096766"/>
            <a:ext cx="1870364" cy="70104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dist"/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完善资料，建立信用度</a:t>
            </a:r>
          </a:p>
        </p:txBody>
      </p:sp>
      <p:sp>
        <p:nvSpPr>
          <p:cNvPr id="120" name="文本框 119"/>
          <p:cNvSpPr txBox="1"/>
          <p:nvPr/>
        </p:nvSpPr>
        <p:spPr>
          <a:xfrm>
            <a:off x="6851952" y="5096766"/>
            <a:ext cx="1870364" cy="701040"/>
          </a:xfrm>
          <a:prstGeom prst="rect">
            <a:avLst/>
          </a:prstGeom>
          <a:noFill/>
          <a:ln w="28575">
            <a:solidFill>
              <a:srgbClr val="3BC5E9"/>
            </a:solidFill>
          </a:ln>
        </p:spPr>
        <p:txBody>
          <a:bodyPr rtlCol="0" wrap="square">
            <a:spAutoFit/>
          </a:bodyPr>
          <a:lstStyle/>
          <a:p>
            <a:pPr algn="dist"/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发布项目，开始众筹之旅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653771" y="3849654"/>
            <a:ext cx="1077382" cy="583597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r>
              <a:rPr altLang="en-US" b="1" lang="zh-CN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开始</a:t>
            </a:r>
          </a:p>
        </p:txBody>
      </p:sp>
      <p:sp>
        <p:nvSpPr>
          <p:cNvPr id="121" name="圆角矩形 120"/>
          <p:cNvSpPr/>
          <p:nvPr/>
        </p:nvSpPr>
        <p:spPr>
          <a:xfrm>
            <a:off x="10490731" y="3849654"/>
            <a:ext cx="1077382" cy="583597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 wrap="square">
            <a:noAutofit/>
          </a:bodyPr>
          <a:lstStyle/>
          <a:p>
            <a:pPr algn="ctr"/>
            <a:r>
              <a:rPr altLang="en-US" b="1" lang="zh-CN" smtClean="0" sz="2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完成</a:t>
            </a:r>
          </a:p>
        </p:txBody>
      </p:sp>
    </p:spTree>
    <p:extLst>
      <p:ext uri="{BB962C8B-B14F-4D97-AF65-F5344CB8AC3E}">
        <p14:creationId val="643461247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0"/>
      <p:bldP grpId="0" spid="78"/>
      <p:bldP grpId="0" spid="83"/>
      <p:bldP grpId="0" spid="89"/>
      <p:bldP grpId="0" spid="96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6" y="162983"/>
            <a:ext cx="45335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如何推广和实现众筹项目？</a:t>
            </a:r>
          </a:p>
        </p:txBody>
      </p:sp>
      <p:sp>
        <p:nvSpPr>
          <p:cNvPr id="71" name="圆角矩形 70"/>
          <p:cNvSpPr/>
          <p:nvPr/>
        </p:nvSpPr>
        <p:spPr>
          <a:xfrm>
            <a:off x="788590" y="1284313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951334" y="1270458"/>
            <a:ext cx="648855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在项目推广过程中，你要从以下几方面入手: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953796" y="2176379"/>
            <a:ext cx="1916557" cy="1947153"/>
            <a:chOff x="1926393" y="2176379"/>
            <a:chExt cx="1916557" cy="1947153"/>
          </a:xfrm>
        </p:grpSpPr>
        <p:sp>
          <p:nvSpPr>
            <p:cNvPr id="60" name="任意多边形 59"/>
            <p:cNvSpPr/>
            <p:nvPr/>
          </p:nvSpPr>
          <p:spPr>
            <a:xfrm>
              <a:off x="2120357" y="2176379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3" name="矩形 2"/>
            <p:cNvSpPr/>
            <p:nvPr/>
          </p:nvSpPr>
          <p:spPr>
            <a:xfrm>
              <a:off x="2203483" y="2259509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椭圆 12"/>
            <p:cNvSpPr/>
            <p:nvPr/>
          </p:nvSpPr>
          <p:spPr>
            <a:xfrm>
              <a:off x="3427312" y="2626652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  <p:sp>
          <p:nvSpPr>
            <p:cNvPr id="62" name="任意多边形 61"/>
            <p:cNvSpPr/>
            <p:nvPr/>
          </p:nvSpPr>
          <p:spPr>
            <a:xfrm>
              <a:off x="2327632" y="2475484"/>
              <a:ext cx="472280" cy="421331"/>
            </a:xfrm>
            <a:custGeom>
              <a:gdLst>
                <a:gd fmla="*/ 1367612 w 2537024" name="connsiteX0"/>
                <a:gd fmla="*/ 716904 h 2263334" name="connsiteY0"/>
                <a:gd fmla="*/ 1776403 w 2537024" name="connsiteX1"/>
                <a:gd fmla="*/ 490994 h 2263334" name="connsiteY1"/>
                <a:gd fmla="*/ 2195951 w 2537024" name="connsiteX2"/>
                <a:gd fmla="*/ 469478 h 2263334" name="connsiteY2"/>
                <a:gd fmla="*/ 2260497 w 2537024" name="connsiteX3"/>
                <a:gd fmla="*/ 727662 h 2263334" name="connsiteY3"/>
                <a:gd fmla="*/ 2217466 w 2537024" name="connsiteX4"/>
                <a:gd fmla="*/ 899784 h 2263334" name="connsiteY4"/>
                <a:gd fmla="*/ 2518680 w 2537024" name="connsiteX5"/>
                <a:gd fmla="*/ 1082664 h 2263334" name="connsiteY5"/>
                <a:gd fmla="*/ 2432619 w 2537024" name="connsiteX6"/>
                <a:gd fmla="*/ 1631304 h 2263334" name="connsiteY6"/>
                <a:gd fmla="*/ 1851706 w 2537024" name="connsiteX7"/>
                <a:gd fmla="*/ 2115398 h 2263334" name="connsiteY7"/>
                <a:gd fmla="*/ 1227763 w 2537024" name="connsiteX8"/>
                <a:gd fmla="*/ 2244490 h 2263334" name="connsiteY8"/>
                <a:gd fmla="*/ 646850 w 2537024" name="connsiteX9"/>
                <a:gd fmla="*/ 2233732 h 2263334" name="connsiteY9"/>
                <a:gd fmla="*/ 195029 w 2537024" name="connsiteX10"/>
                <a:gd fmla="*/ 1975549 h 2263334" name="connsiteY10"/>
                <a:gd fmla="*/ 22906 w 2537024" name="connsiteX11"/>
                <a:gd fmla="*/ 1609789 h 2263334" name="connsiteY11"/>
                <a:gd fmla="*/ 55179 w 2537024" name="connsiteX12"/>
                <a:gd fmla="*/ 1093422 h 2263334" name="connsiteY12"/>
                <a:gd fmla="*/ 507000 w 2537024" name="connsiteX13"/>
                <a:gd fmla="*/ 351144 h 2263334" name="connsiteY13"/>
                <a:gd fmla="*/ 1087913 w 2537024" name="connsiteX14"/>
                <a:gd fmla="*/ 6899 h 2263334" name="connsiteY14"/>
                <a:gd fmla="*/ 1367612 w 2537024" name="connsiteX15"/>
                <a:gd fmla="*/ 168264 h 2263334" name="connsiteY15"/>
                <a:gd fmla="*/ 1367612 w 2537024" name="connsiteX16"/>
                <a:gd fmla="*/ 716904 h 2263334" name="connsiteY1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b="b" l="l" r="r" t="t"/>
              <a:pathLst>
                <a:path h="2263334" w="2537024">
                  <a:moveTo>
                    <a:pt x="1367612" y="716904"/>
                  </a:moveTo>
                  <a:cubicBezTo>
                    <a:pt x="1435744" y="770692"/>
                    <a:pt x="1638347" y="532232"/>
                    <a:pt x="1776403" y="490994"/>
                  </a:cubicBezTo>
                  <a:cubicBezTo>
                    <a:pt x="1914459" y="449756"/>
                    <a:pt x="2115269" y="430033"/>
                    <a:pt x="2195951" y="469478"/>
                  </a:cubicBezTo>
                  <a:cubicBezTo>
                    <a:pt x="2276633" y="508923"/>
                    <a:pt x="2256911" y="655944"/>
                    <a:pt x="2260497" y="727662"/>
                  </a:cubicBezTo>
                  <a:cubicBezTo>
                    <a:pt x="2264083" y="799380"/>
                    <a:pt x="2174435" y="840617"/>
                    <a:pt x="2217466" y="899784"/>
                  </a:cubicBezTo>
                  <a:cubicBezTo>
                    <a:pt x="2260497" y="958951"/>
                    <a:pt x="2482821" y="960744"/>
                    <a:pt x="2518680" y="1082664"/>
                  </a:cubicBezTo>
                  <a:cubicBezTo>
                    <a:pt x="2554539" y="1204584"/>
                    <a:pt x="2543781" y="1459182"/>
                    <a:pt x="2432619" y="1631304"/>
                  </a:cubicBezTo>
                  <a:cubicBezTo>
                    <a:pt x="2321457" y="1803426"/>
                    <a:pt x="2052515" y="2013200"/>
                    <a:pt x="1851706" y="2115398"/>
                  </a:cubicBezTo>
                  <a:cubicBezTo>
                    <a:pt x="1650897" y="2217596"/>
                    <a:pt x="1428572" y="2224768"/>
                    <a:pt x="1227763" y="2244490"/>
                  </a:cubicBezTo>
                  <a:cubicBezTo>
                    <a:pt x="1026954" y="2264212"/>
                    <a:pt x="818972" y="2278556"/>
                    <a:pt x="646850" y="2233732"/>
                  </a:cubicBezTo>
                  <a:cubicBezTo>
                    <a:pt x="474728" y="2188909"/>
                    <a:pt x="299020" y="2079539"/>
                    <a:pt x="195029" y="1975549"/>
                  </a:cubicBezTo>
                  <a:cubicBezTo>
                    <a:pt x="91038" y="1871559"/>
                    <a:pt x="46214" y="1756810"/>
                    <a:pt x="22906" y="1609789"/>
                  </a:cubicBezTo>
                  <a:cubicBezTo>
                    <a:pt x="-402" y="1462768"/>
                    <a:pt x="-25503" y="1303196"/>
                    <a:pt x="55179" y="1093422"/>
                  </a:cubicBezTo>
                  <a:cubicBezTo>
                    <a:pt x="135861" y="883648"/>
                    <a:pt x="334878" y="532231"/>
                    <a:pt x="507000" y="351144"/>
                  </a:cubicBezTo>
                  <a:cubicBezTo>
                    <a:pt x="679122" y="170057"/>
                    <a:pt x="944478" y="37379"/>
                    <a:pt x="1087913" y="6899"/>
                  </a:cubicBezTo>
                  <a:cubicBezTo>
                    <a:pt x="1231348" y="-23581"/>
                    <a:pt x="1320996" y="49930"/>
                    <a:pt x="1367612" y="168264"/>
                  </a:cubicBezTo>
                  <a:cubicBezTo>
                    <a:pt x="1414228" y="286598"/>
                    <a:pt x="1299480" y="663116"/>
                    <a:pt x="1367612" y="71690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63" name="图片 6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39304" y="2701863"/>
              <a:ext cx="452627" cy="568484"/>
            </a:xfrm>
            <a:prstGeom prst="rect">
              <a:avLst/>
            </a:prstGeom>
          </p:spPr>
        </p:pic>
        <p:sp>
          <p:nvSpPr>
            <p:cNvPr id="14" name="文本框 13"/>
            <p:cNvSpPr txBox="1"/>
            <p:nvPr/>
          </p:nvSpPr>
          <p:spPr>
            <a:xfrm>
              <a:off x="1926393" y="3538756"/>
              <a:ext cx="1667173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mtClean="0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善于利用平台提供的推广工具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590937" y="2176379"/>
            <a:ext cx="1996759" cy="1951786"/>
            <a:chOff x="3985644" y="2176379"/>
            <a:chExt cx="1996759" cy="1951786"/>
          </a:xfrm>
        </p:grpSpPr>
        <p:sp>
          <p:nvSpPr>
            <p:cNvPr id="70" name="任意多边形 69"/>
            <p:cNvSpPr/>
            <p:nvPr/>
          </p:nvSpPr>
          <p:spPr>
            <a:xfrm>
              <a:off x="4259810" y="2176379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72" name="矩形 71"/>
            <p:cNvSpPr/>
            <p:nvPr/>
          </p:nvSpPr>
          <p:spPr>
            <a:xfrm>
              <a:off x="4342936" y="2259509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椭圆 72"/>
            <p:cNvSpPr/>
            <p:nvPr/>
          </p:nvSpPr>
          <p:spPr>
            <a:xfrm>
              <a:off x="5566765" y="2626652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3985644" y="3543389"/>
              <a:ext cx="1827577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把项目发起人的能量充分发挥出来</a:t>
              </a:r>
            </a:p>
          </p:txBody>
        </p:sp>
        <p:grpSp>
          <p:nvGrpSpPr>
            <p:cNvPr id="132" name="组合 131"/>
            <p:cNvGrpSpPr/>
            <p:nvPr/>
          </p:nvGrpSpPr>
          <p:grpSpPr>
            <a:xfrm>
              <a:off x="4566092" y="2355049"/>
              <a:ext cx="666680" cy="921907"/>
              <a:chOff x="6941141" y="5296253"/>
              <a:chExt cx="536868" cy="742399"/>
            </a:xfrm>
          </p:grpSpPr>
          <p:sp>
            <p:nvSpPr>
              <p:cNvPr id="133" name="Freeform 150"/>
              <p:cNvSpPr/>
              <p:nvPr/>
            </p:nvSpPr>
            <p:spPr bwMode="black">
              <a:xfrm>
                <a:off x="7125930" y="5891200"/>
                <a:ext cx="194525" cy="147452"/>
              </a:xfrm>
              <a:custGeom>
                <a:gdLst>
                  <a:gd fmla="*/ 422 w 541" name="T0"/>
                  <a:gd fmla="*/ 196 h 410" name="T1"/>
                  <a:gd fmla="*/ 536 w 541" name="T2"/>
                  <a:gd fmla="*/ 14 h 410" name="T3"/>
                  <a:gd fmla="*/ 528 w 541" name="T4"/>
                  <a:gd fmla="*/ 0 h 410" name="T5"/>
                  <a:gd fmla="*/ 12 w 541" name="T6"/>
                  <a:gd fmla="*/ 0 h 410" name="T7"/>
                  <a:gd fmla="*/ 5 w 541" name="T8"/>
                  <a:gd fmla="*/ 14 h 410" name="T9"/>
                  <a:gd fmla="*/ 138 w 541" name="T10"/>
                  <a:gd fmla="*/ 197 h 410" name="T11"/>
                  <a:gd fmla="*/ 149 w 541" name="T12"/>
                  <a:gd fmla="*/ 206 h 410" name="T13"/>
                  <a:gd fmla="*/ 142 w 541" name="T14"/>
                  <a:gd fmla="*/ 229 h 410" name="T15"/>
                  <a:gd fmla="*/ 152 w 541" name="T16"/>
                  <a:gd fmla="*/ 256 h 410" name="T17"/>
                  <a:gd fmla="*/ 142 w 541" name="T18"/>
                  <a:gd fmla="*/ 282 h 410" name="T19"/>
                  <a:gd fmla="*/ 152 w 541" name="T20"/>
                  <a:gd fmla="*/ 309 h 410" name="T21"/>
                  <a:gd fmla="*/ 142 w 541" name="T22"/>
                  <a:gd fmla="*/ 336 h 410" name="T23"/>
                  <a:gd fmla="*/ 184 w 541" name="T24"/>
                  <a:gd fmla="*/ 377 h 410" name="T25"/>
                  <a:gd fmla="*/ 212 w 541" name="T26"/>
                  <a:gd fmla="*/ 377 h 410" name="T27"/>
                  <a:gd fmla="*/ 234 w 541" name="T28"/>
                  <a:gd fmla="*/ 407 h 410" name="T29"/>
                  <a:gd fmla="*/ 240 w 541" name="T30"/>
                  <a:gd fmla="*/ 410 h 410" name="T31"/>
                  <a:gd fmla="*/ 335 w 541" name="T32"/>
                  <a:gd fmla="*/ 410 h 410" name="T33"/>
                  <a:gd fmla="*/ 341 w 541" name="T34"/>
                  <a:gd fmla="*/ 407 h 410" name="T35"/>
                  <a:gd fmla="*/ 360 w 541" name="T36"/>
                  <a:gd fmla="*/ 377 h 410" name="T37"/>
                  <a:gd fmla="*/ 384 w 541" name="T38"/>
                  <a:gd fmla="*/ 377 h 410" name="T39"/>
                  <a:gd fmla="*/ 425 w 541" name="T40"/>
                  <a:gd fmla="*/ 336 h 410" name="T41"/>
                  <a:gd fmla="*/ 415 w 541" name="T42"/>
                  <a:gd fmla="*/ 309 h 410" name="T43"/>
                  <a:gd fmla="*/ 425 w 541" name="T44"/>
                  <a:gd fmla="*/ 282 h 410" name="T45"/>
                  <a:gd fmla="*/ 415 w 541" name="T46"/>
                  <a:gd fmla="*/ 256 h 410" name="T47"/>
                  <a:gd fmla="*/ 425 w 541" name="T48"/>
                  <a:gd fmla="*/ 229 h 410" name="T49"/>
                  <a:gd fmla="*/ 416 w 541" name="T50"/>
                  <a:gd fmla="*/ 203 h 410" name="T51"/>
                  <a:gd fmla="*/ 422 w 541" name="T52"/>
                  <a:gd fmla="*/ 196 h 410" name="T5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410" w="541">
                    <a:moveTo>
                      <a:pt x="422" y="196"/>
                    </a:moveTo>
                    <a:cubicBezTo>
                      <a:pt x="536" y="14"/>
                      <a:pt x="536" y="14"/>
                      <a:pt x="536" y="14"/>
                    </a:cubicBezTo>
                    <a:cubicBezTo>
                      <a:pt x="541" y="7"/>
                      <a:pt x="537" y="0"/>
                      <a:pt x="528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3" y="0"/>
                      <a:pt x="0" y="6"/>
                      <a:pt x="5" y="14"/>
                    </a:cubicBezTo>
                    <a:cubicBezTo>
                      <a:pt x="138" y="197"/>
                      <a:pt x="138" y="197"/>
                      <a:pt x="138" y="197"/>
                    </a:cubicBezTo>
                    <a:cubicBezTo>
                      <a:pt x="140" y="201"/>
                      <a:pt x="145" y="204"/>
                      <a:pt x="149" y="206"/>
                    </a:cubicBezTo>
                    <a:cubicBezTo>
                      <a:pt x="145" y="213"/>
                      <a:pt x="142" y="221"/>
                      <a:pt x="142" y="229"/>
                    </a:cubicBezTo>
                    <a:cubicBezTo>
                      <a:pt x="142" y="239"/>
                      <a:pt x="146" y="248"/>
                      <a:pt x="152" y="256"/>
                    </a:cubicBezTo>
                    <a:cubicBezTo>
                      <a:pt x="146" y="263"/>
                      <a:pt x="142" y="272"/>
                      <a:pt x="142" y="282"/>
                    </a:cubicBezTo>
                    <a:cubicBezTo>
                      <a:pt x="142" y="293"/>
                      <a:pt x="146" y="302"/>
                      <a:pt x="152" y="309"/>
                    </a:cubicBezTo>
                    <a:cubicBezTo>
                      <a:pt x="146" y="316"/>
                      <a:pt x="142" y="326"/>
                      <a:pt x="142" y="336"/>
                    </a:cubicBezTo>
                    <a:cubicBezTo>
                      <a:pt x="142" y="359"/>
                      <a:pt x="161" y="377"/>
                      <a:pt x="184" y="377"/>
                    </a:cubicBezTo>
                    <a:cubicBezTo>
                      <a:pt x="212" y="377"/>
                      <a:pt x="212" y="377"/>
                      <a:pt x="212" y="377"/>
                    </a:cubicBezTo>
                    <a:cubicBezTo>
                      <a:pt x="234" y="407"/>
                      <a:pt x="234" y="407"/>
                      <a:pt x="234" y="407"/>
                    </a:cubicBezTo>
                    <a:cubicBezTo>
                      <a:pt x="235" y="409"/>
                      <a:pt x="238" y="410"/>
                      <a:pt x="240" y="410"/>
                    </a:cubicBezTo>
                    <a:cubicBezTo>
                      <a:pt x="335" y="410"/>
                      <a:pt x="335" y="410"/>
                      <a:pt x="335" y="410"/>
                    </a:cubicBezTo>
                    <a:cubicBezTo>
                      <a:pt x="337" y="410"/>
                      <a:pt x="340" y="409"/>
                      <a:pt x="341" y="407"/>
                    </a:cubicBezTo>
                    <a:cubicBezTo>
                      <a:pt x="360" y="377"/>
                      <a:pt x="360" y="377"/>
                      <a:pt x="360" y="377"/>
                    </a:cubicBezTo>
                    <a:cubicBezTo>
                      <a:pt x="384" y="377"/>
                      <a:pt x="384" y="377"/>
                      <a:pt x="384" y="377"/>
                    </a:cubicBezTo>
                    <a:cubicBezTo>
                      <a:pt x="407" y="377"/>
                      <a:pt x="425" y="359"/>
                      <a:pt x="425" y="336"/>
                    </a:cubicBezTo>
                    <a:cubicBezTo>
                      <a:pt x="425" y="326"/>
                      <a:pt x="421" y="316"/>
                      <a:pt x="415" y="309"/>
                    </a:cubicBezTo>
                    <a:cubicBezTo>
                      <a:pt x="421" y="302"/>
                      <a:pt x="425" y="293"/>
                      <a:pt x="425" y="282"/>
                    </a:cubicBezTo>
                    <a:cubicBezTo>
                      <a:pt x="425" y="272"/>
                      <a:pt x="421" y="263"/>
                      <a:pt x="415" y="256"/>
                    </a:cubicBezTo>
                    <a:cubicBezTo>
                      <a:pt x="421" y="248"/>
                      <a:pt x="425" y="239"/>
                      <a:pt x="425" y="229"/>
                    </a:cubicBezTo>
                    <a:cubicBezTo>
                      <a:pt x="425" y="219"/>
                      <a:pt x="421" y="210"/>
                      <a:pt x="416" y="203"/>
                    </a:cubicBezTo>
                    <a:cubicBezTo>
                      <a:pt x="418" y="201"/>
                      <a:pt x="420" y="198"/>
                      <a:pt x="422" y="196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t" anchorCtr="0" bIns="45713" compatLnSpc="1" lIns="91427" numCol="1" rIns="91427" tIns="45713" vert="horz" wrap="square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4" name="Freeform 151"/>
              <p:cNvSpPr>
                <a:spLocks noEditPoints="1"/>
              </p:cNvSpPr>
              <p:nvPr/>
            </p:nvSpPr>
            <p:spPr bwMode="black">
              <a:xfrm>
                <a:off x="7083159" y="5417498"/>
                <a:ext cx="254191" cy="395335"/>
              </a:xfrm>
              <a:custGeom>
                <a:gdLst>
                  <a:gd fmla="*/ 122 w 707" name="T0"/>
                  <a:gd fmla="*/ 705 h 1100" name="T1"/>
                  <a:gd fmla="*/ 642 w 707" name="T2"/>
                  <a:gd fmla="*/ 515 h 1100" name="T3"/>
                  <a:gd fmla="*/ 691 w 707" name="T4"/>
                  <a:gd fmla="*/ 408 h 1100" name="T5"/>
                  <a:gd fmla="*/ 584 w 707" name="T6"/>
                  <a:gd fmla="*/ 359 h 1100" name="T7"/>
                  <a:gd fmla="*/ 65 w 707" name="T8"/>
                  <a:gd fmla="*/ 548 h 1100" name="T9"/>
                  <a:gd fmla="*/ 15 w 707" name="T10"/>
                  <a:gd fmla="*/ 655 h 1100" name="T11"/>
                  <a:gd fmla="*/ 122 w 707" name="T12"/>
                  <a:gd fmla="*/ 705 h 1100" name="T13"/>
                  <a:gd fmla="*/ 652 w 707" name="T14"/>
                  <a:gd fmla="*/ 714 h 1100" name="T15"/>
                  <a:gd fmla="*/ 706 w 707" name="T16"/>
                  <a:gd fmla="*/ 636 h 1100" name="T17"/>
                  <a:gd fmla="*/ 701 w 707" name="T18"/>
                  <a:gd fmla="*/ 608 h 1100" name="T19"/>
                  <a:gd fmla="*/ 594 w 707" name="T20"/>
                  <a:gd fmla="*/ 558 h 1100" name="T21"/>
                  <a:gd fmla="*/ 75 w 707" name="T22"/>
                  <a:gd fmla="*/ 748 h 1100" name="T23"/>
                  <a:gd fmla="*/ 20 w 707" name="T24"/>
                  <a:gd fmla="*/ 825 h 1100" name="T25"/>
                  <a:gd fmla="*/ 20 w 707" name="T26"/>
                  <a:gd fmla="*/ 826 h 1100" name="T27"/>
                  <a:gd fmla="*/ 73 w 707" name="T28"/>
                  <a:gd fmla="*/ 904 h 1100" name="T29"/>
                  <a:gd fmla="*/ 190 w 707" name="T30"/>
                  <a:gd fmla="*/ 951 h 1100" name="T31"/>
                  <a:gd fmla="*/ 190 w 707" name="T32"/>
                  <a:gd fmla="*/ 1014 h 1100" name="T33"/>
                  <a:gd fmla="*/ 191 w 707" name="T34"/>
                  <a:gd fmla="*/ 1023 h 1100" name="T35"/>
                  <a:gd fmla="*/ 132 w 707" name="T36"/>
                  <a:gd fmla="*/ 1023 h 1100" name="T37"/>
                  <a:gd fmla="*/ 115 w 707" name="T38"/>
                  <a:gd fmla="*/ 1040 h 1100" name="T39"/>
                  <a:gd fmla="*/ 115 w 707" name="T40"/>
                  <a:gd fmla="*/ 1083 h 1100" name="T41"/>
                  <a:gd fmla="*/ 132 w 707" name="T42"/>
                  <a:gd fmla="*/ 1100 h 1100" name="T43"/>
                  <a:gd fmla="*/ 648 w 707" name="T44"/>
                  <a:gd fmla="*/ 1100 h 1100" name="T45"/>
                  <a:gd fmla="*/ 664 w 707" name="T46"/>
                  <a:gd fmla="*/ 1083 h 1100" name="T47"/>
                  <a:gd fmla="*/ 664 w 707" name="T48"/>
                  <a:gd fmla="*/ 1040 h 1100" name="T49"/>
                  <a:gd fmla="*/ 648 w 707" name="T50"/>
                  <a:gd fmla="*/ 1023 h 1100" name="T51"/>
                  <a:gd fmla="*/ 622 w 707" name="T52"/>
                  <a:gd fmla="*/ 1023 h 1100" name="T53"/>
                  <a:gd fmla="*/ 622 w 707" name="T54"/>
                  <a:gd fmla="*/ 1013 h 1100" name="T55"/>
                  <a:gd fmla="*/ 622 w 707" name="T56"/>
                  <a:gd fmla="*/ 873 h 1100" name="T57"/>
                  <a:gd fmla="*/ 539 w 707" name="T58"/>
                  <a:gd fmla="*/ 790 h 1100" name="T59"/>
                  <a:gd fmla="*/ 456 w 707" name="T60"/>
                  <a:gd fmla="*/ 873 h 1100" name="T61"/>
                  <a:gd fmla="*/ 456 w 707" name="T62"/>
                  <a:gd fmla="*/ 1013 h 1100" name="T63"/>
                  <a:gd fmla="*/ 457 w 707" name="T64"/>
                  <a:gd fmla="*/ 1023 h 1100" name="T65"/>
                  <a:gd fmla="*/ 355 w 707" name="T66"/>
                  <a:gd fmla="*/ 1023 h 1100" name="T67"/>
                  <a:gd fmla="*/ 356 w 707" name="T68"/>
                  <a:gd fmla="*/ 1014 h 1100" name="T69"/>
                  <a:gd fmla="*/ 357 w 707" name="T70"/>
                  <a:gd fmla="*/ 895 h 1100" name="T71"/>
                  <a:gd fmla="*/ 346 w 707" name="T72"/>
                  <a:gd fmla="*/ 855 h 1100" name="T73"/>
                  <a:gd fmla="*/ 161 w 707" name="T74"/>
                  <a:gd fmla="*/ 885 h 1100" name="T75"/>
                  <a:gd fmla="*/ 348 w 707" name="T76"/>
                  <a:gd fmla="*/ 826 h 1100" name="T77"/>
                  <a:gd fmla="*/ 652 w 707" name="T78"/>
                  <a:gd fmla="*/ 714 h 1100" name="T79"/>
                  <a:gd fmla="*/ 122 w 707" name="T80"/>
                  <a:gd fmla="*/ 500 h 1100" name="T81"/>
                  <a:gd fmla="*/ 642 w 707" name="T82"/>
                  <a:gd fmla="*/ 310 h 1100" name="T83"/>
                  <a:gd fmla="*/ 696 w 707" name="T84"/>
                  <a:gd fmla="*/ 232 h 1100" name="T85"/>
                  <a:gd fmla="*/ 695 w 707" name="T86"/>
                  <a:gd fmla="*/ 223 h 1100" name="T87"/>
                  <a:gd fmla="*/ 624 w 707" name="T88"/>
                  <a:gd fmla="*/ 149 h 1100" name="T89"/>
                  <a:gd fmla="*/ 499 w 707" name="T90"/>
                  <a:gd fmla="*/ 132 h 1100" name="T91"/>
                  <a:gd fmla="*/ 509 w 707" name="T92"/>
                  <a:gd fmla="*/ 93 h 1100" name="T93"/>
                  <a:gd fmla="*/ 504 w 707" name="T94"/>
                  <a:gd fmla="*/ 66 h 1100" name="T95"/>
                  <a:gd fmla="*/ 398 w 707" name="T96"/>
                  <a:gd fmla="*/ 15 h 1100" name="T97"/>
                  <a:gd fmla="*/ 166 w 707" name="T98"/>
                  <a:gd fmla="*/ 96 h 1100" name="T99"/>
                  <a:gd fmla="*/ 110 w 707" name="T100"/>
                  <a:gd fmla="*/ 175 h 1100" name="T101"/>
                  <a:gd fmla="*/ 111 w 707" name="T102"/>
                  <a:gd fmla="*/ 184 h 1100" name="T103"/>
                  <a:gd fmla="*/ 182 w 707" name="T104"/>
                  <a:gd fmla="*/ 257 h 1100" name="T105"/>
                  <a:gd fmla="*/ 243 w 707" name="T106"/>
                  <a:gd fmla="*/ 266 h 1100" name="T107"/>
                  <a:gd fmla="*/ 439 w 707" name="T108"/>
                  <a:gd fmla="*/ 213 h 1100" name="T109"/>
                  <a:gd fmla="*/ 225 w 707" name="T110"/>
                  <a:gd fmla="*/ 285 h 1100" name="T111"/>
                  <a:gd fmla="*/ 65 w 707" name="T112"/>
                  <a:gd fmla="*/ 343 h 1100" name="T113"/>
                  <a:gd fmla="*/ 11 w 707" name="T114"/>
                  <a:gd fmla="*/ 422 h 1100" name="T115"/>
                  <a:gd fmla="*/ 15 w 707" name="T116"/>
                  <a:gd fmla="*/ 451 h 1100" name="T117"/>
                  <a:gd fmla="*/ 122 w 707" name="T118"/>
                  <a:gd fmla="*/ 500 h 1100" name="T1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b="b" l="0" r="r" t="0"/>
                <a:pathLst>
                  <a:path h="1100" w="707">
                    <a:moveTo>
                      <a:pt x="122" y="705"/>
                    </a:moveTo>
                    <a:cubicBezTo>
                      <a:pt x="642" y="515"/>
                      <a:pt x="642" y="515"/>
                      <a:pt x="642" y="515"/>
                    </a:cubicBezTo>
                    <a:cubicBezTo>
                      <a:pt x="684" y="499"/>
                      <a:pt x="707" y="451"/>
                      <a:pt x="691" y="408"/>
                    </a:cubicBezTo>
                    <a:cubicBezTo>
                      <a:pt x="675" y="365"/>
                      <a:pt x="627" y="343"/>
                      <a:pt x="584" y="359"/>
                    </a:cubicBezTo>
                    <a:cubicBezTo>
                      <a:pt x="65" y="548"/>
                      <a:pt x="65" y="548"/>
                      <a:pt x="65" y="548"/>
                    </a:cubicBezTo>
                    <a:cubicBezTo>
                      <a:pt x="22" y="564"/>
                      <a:pt x="0" y="612"/>
                      <a:pt x="15" y="655"/>
                    </a:cubicBezTo>
                    <a:cubicBezTo>
                      <a:pt x="31" y="698"/>
                      <a:pt x="79" y="721"/>
                      <a:pt x="122" y="705"/>
                    </a:cubicBezTo>
                    <a:close/>
                    <a:moveTo>
                      <a:pt x="652" y="714"/>
                    </a:moveTo>
                    <a:cubicBezTo>
                      <a:pt x="685" y="702"/>
                      <a:pt x="706" y="671"/>
                      <a:pt x="706" y="636"/>
                    </a:cubicBezTo>
                    <a:cubicBezTo>
                      <a:pt x="706" y="627"/>
                      <a:pt x="704" y="617"/>
                      <a:pt x="701" y="608"/>
                    </a:cubicBezTo>
                    <a:cubicBezTo>
                      <a:pt x="685" y="565"/>
                      <a:pt x="637" y="543"/>
                      <a:pt x="594" y="558"/>
                    </a:cubicBezTo>
                    <a:cubicBezTo>
                      <a:pt x="75" y="748"/>
                      <a:pt x="75" y="748"/>
                      <a:pt x="75" y="748"/>
                    </a:cubicBezTo>
                    <a:cubicBezTo>
                      <a:pt x="43" y="760"/>
                      <a:pt x="21" y="790"/>
                      <a:pt x="20" y="825"/>
                    </a:cubicBezTo>
                    <a:cubicBezTo>
                      <a:pt x="20" y="826"/>
                      <a:pt x="20" y="826"/>
                      <a:pt x="20" y="826"/>
                    </a:cubicBezTo>
                    <a:cubicBezTo>
                      <a:pt x="20" y="860"/>
                      <a:pt x="41" y="891"/>
                      <a:pt x="73" y="904"/>
                    </a:cubicBezTo>
                    <a:cubicBezTo>
                      <a:pt x="73" y="904"/>
                      <a:pt x="140" y="931"/>
                      <a:pt x="190" y="951"/>
                    </a:cubicBezTo>
                    <a:cubicBezTo>
                      <a:pt x="190" y="982"/>
                      <a:pt x="190" y="1014"/>
                      <a:pt x="190" y="1014"/>
                    </a:cubicBezTo>
                    <a:cubicBezTo>
                      <a:pt x="190" y="1017"/>
                      <a:pt x="190" y="1020"/>
                      <a:pt x="191" y="1023"/>
                    </a:cubicBezTo>
                    <a:cubicBezTo>
                      <a:pt x="132" y="1023"/>
                      <a:pt x="132" y="1023"/>
                      <a:pt x="132" y="1023"/>
                    </a:cubicBezTo>
                    <a:cubicBezTo>
                      <a:pt x="122" y="1023"/>
                      <a:pt x="115" y="1030"/>
                      <a:pt x="115" y="1040"/>
                    </a:cubicBezTo>
                    <a:cubicBezTo>
                      <a:pt x="115" y="1083"/>
                      <a:pt x="115" y="1083"/>
                      <a:pt x="115" y="1083"/>
                    </a:cubicBezTo>
                    <a:cubicBezTo>
                      <a:pt x="115" y="1093"/>
                      <a:pt x="122" y="1100"/>
                      <a:pt x="132" y="1100"/>
                    </a:cubicBezTo>
                    <a:cubicBezTo>
                      <a:pt x="648" y="1100"/>
                      <a:pt x="648" y="1100"/>
                      <a:pt x="648" y="1100"/>
                    </a:cubicBezTo>
                    <a:cubicBezTo>
                      <a:pt x="657" y="1100"/>
                      <a:pt x="664" y="1093"/>
                      <a:pt x="664" y="1083"/>
                    </a:cubicBezTo>
                    <a:cubicBezTo>
                      <a:pt x="664" y="1040"/>
                      <a:pt x="664" y="1040"/>
                      <a:pt x="664" y="1040"/>
                    </a:cubicBezTo>
                    <a:cubicBezTo>
                      <a:pt x="664" y="1030"/>
                      <a:pt x="657" y="1023"/>
                      <a:pt x="648" y="1023"/>
                    </a:cubicBezTo>
                    <a:cubicBezTo>
                      <a:pt x="622" y="1023"/>
                      <a:pt x="622" y="1023"/>
                      <a:pt x="622" y="1023"/>
                    </a:cubicBezTo>
                    <a:cubicBezTo>
                      <a:pt x="622" y="1020"/>
                      <a:pt x="622" y="1017"/>
                      <a:pt x="622" y="1013"/>
                    </a:cubicBezTo>
                    <a:cubicBezTo>
                      <a:pt x="622" y="873"/>
                      <a:pt x="622" y="873"/>
                      <a:pt x="622" y="873"/>
                    </a:cubicBezTo>
                    <a:cubicBezTo>
                      <a:pt x="622" y="827"/>
                      <a:pt x="585" y="790"/>
                      <a:pt x="539" y="790"/>
                    </a:cubicBezTo>
                    <a:cubicBezTo>
                      <a:pt x="493" y="790"/>
                      <a:pt x="456" y="827"/>
                      <a:pt x="456" y="873"/>
                    </a:cubicBezTo>
                    <a:cubicBezTo>
                      <a:pt x="456" y="1013"/>
                      <a:pt x="456" y="1013"/>
                      <a:pt x="456" y="1013"/>
                    </a:cubicBezTo>
                    <a:cubicBezTo>
                      <a:pt x="456" y="1017"/>
                      <a:pt x="456" y="1020"/>
                      <a:pt x="457" y="1023"/>
                    </a:cubicBezTo>
                    <a:cubicBezTo>
                      <a:pt x="355" y="1023"/>
                      <a:pt x="355" y="1023"/>
                      <a:pt x="355" y="1023"/>
                    </a:cubicBezTo>
                    <a:cubicBezTo>
                      <a:pt x="356" y="1020"/>
                      <a:pt x="356" y="1017"/>
                      <a:pt x="356" y="1014"/>
                    </a:cubicBezTo>
                    <a:cubicBezTo>
                      <a:pt x="357" y="895"/>
                      <a:pt x="357" y="895"/>
                      <a:pt x="357" y="895"/>
                    </a:cubicBezTo>
                    <a:cubicBezTo>
                      <a:pt x="357" y="880"/>
                      <a:pt x="353" y="867"/>
                      <a:pt x="346" y="855"/>
                    </a:cubicBezTo>
                    <a:cubicBezTo>
                      <a:pt x="161" y="885"/>
                      <a:pt x="161" y="885"/>
                      <a:pt x="161" y="885"/>
                    </a:cubicBezTo>
                    <a:cubicBezTo>
                      <a:pt x="348" y="826"/>
                      <a:pt x="348" y="826"/>
                      <a:pt x="348" y="826"/>
                    </a:cubicBezTo>
                    <a:cubicBezTo>
                      <a:pt x="495" y="772"/>
                      <a:pt x="652" y="714"/>
                      <a:pt x="652" y="714"/>
                    </a:cubicBezTo>
                    <a:close/>
                    <a:moveTo>
                      <a:pt x="122" y="500"/>
                    </a:moveTo>
                    <a:cubicBezTo>
                      <a:pt x="642" y="310"/>
                      <a:pt x="642" y="310"/>
                      <a:pt x="642" y="310"/>
                    </a:cubicBezTo>
                    <a:cubicBezTo>
                      <a:pt x="675" y="298"/>
                      <a:pt x="696" y="267"/>
                      <a:pt x="696" y="232"/>
                    </a:cubicBezTo>
                    <a:cubicBezTo>
                      <a:pt x="696" y="229"/>
                      <a:pt x="696" y="226"/>
                      <a:pt x="695" y="223"/>
                    </a:cubicBezTo>
                    <a:cubicBezTo>
                      <a:pt x="691" y="185"/>
                      <a:pt x="662" y="155"/>
                      <a:pt x="624" y="149"/>
                    </a:cubicBezTo>
                    <a:cubicBezTo>
                      <a:pt x="624" y="149"/>
                      <a:pt x="551" y="139"/>
                      <a:pt x="499" y="132"/>
                    </a:cubicBezTo>
                    <a:cubicBezTo>
                      <a:pt x="505" y="120"/>
                      <a:pt x="509" y="107"/>
                      <a:pt x="509" y="93"/>
                    </a:cubicBezTo>
                    <a:cubicBezTo>
                      <a:pt x="509" y="84"/>
                      <a:pt x="508" y="75"/>
                      <a:pt x="504" y="66"/>
                    </a:cubicBezTo>
                    <a:cubicBezTo>
                      <a:pt x="489" y="22"/>
                      <a:pt x="441" y="0"/>
                      <a:pt x="398" y="15"/>
                    </a:cubicBezTo>
                    <a:cubicBezTo>
                      <a:pt x="166" y="96"/>
                      <a:pt x="166" y="96"/>
                      <a:pt x="166" y="96"/>
                    </a:cubicBezTo>
                    <a:cubicBezTo>
                      <a:pt x="132" y="109"/>
                      <a:pt x="110" y="140"/>
                      <a:pt x="110" y="175"/>
                    </a:cubicBezTo>
                    <a:cubicBezTo>
                      <a:pt x="110" y="178"/>
                      <a:pt x="110" y="181"/>
                      <a:pt x="111" y="184"/>
                    </a:cubicBezTo>
                    <a:cubicBezTo>
                      <a:pt x="115" y="222"/>
                      <a:pt x="145" y="253"/>
                      <a:pt x="182" y="257"/>
                    </a:cubicBezTo>
                    <a:cubicBezTo>
                      <a:pt x="182" y="257"/>
                      <a:pt x="215" y="262"/>
                      <a:pt x="243" y="266"/>
                    </a:cubicBezTo>
                    <a:cubicBezTo>
                      <a:pt x="439" y="213"/>
                      <a:pt x="439" y="213"/>
                      <a:pt x="439" y="213"/>
                    </a:cubicBezTo>
                    <a:cubicBezTo>
                      <a:pt x="225" y="285"/>
                      <a:pt x="225" y="285"/>
                      <a:pt x="225" y="285"/>
                    </a:cubicBezTo>
                    <a:cubicBezTo>
                      <a:pt x="142" y="315"/>
                      <a:pt x="65" y="343"/>
                      <a:pt x="65" y="343"/>
                    </a:cubicBezTo>
                    <a:cubicBezTo>
                      <a:pt x="31" y="356"/>
                      <a:pt x="11" y="388"/>
                      <a:pt x="11" y="422"/>
                    </a:cubicBezTo>
                    <a:cubicBezTo>
                      <a:pt x="11" y="431"/>
                      <a:pt x="12" y="441"/>
                      <a:pt x="15" y="451"/>
                    </a:cubicBezTo>
                    <a:cubicBezTo>
                      <a:pt x="31" y="494"/>
                      <a:pt x="79" y="516"/>
                      <a:pt x="122" y="50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t" anchorCtr="0" bIns="45713" compatLnSpc="1" lIns="91427" numCol="1" rIns="91427" tIns="45713" vert="horz" wrap="square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5" name="Freeform 152"/>
              <p:cNvSpPr/>
              <p:nvPr/>
            </p:nvSpPr>
            <p:spPr bwMode="black">
              <a:xfrm>
                <a:off x="7123799" y="5830485"/>
                <a:ext cx="197264" cy="44129"/>
              </a:xfrm>
              <a:custGeom>
                <a:gdLst>
                  <a:gd fmla="*/ 549 w 549" name="T0"/>
                  <a:gd fmla="*/ 10 h 123" name="T1"/>
                  <a:gd fmla="*/ 535 w 549" name="T2"/>
                  <a:gd fmla="*/ 0 h 123" name="T3"/>
                  <a:gd fmla="*/ 17 w 549" name="T4"/>
                  <a:gd fmla="*/ 0 h 123" name="T5"/>
                  <a:gd fmla="*/ 0 w 549" name="T6"/>
                  <a:gd fmla="*/ 17 h 123" name="T7"/>
                  <a:gd fmla="*/ 0 w 549" name="T8"/>
                  <a:gd fmla="*/ 106 h 123" name="T9"/>
                  <a:gd fmla="*/ 17 w 549" name="T10"/>
                  <a:gd fmla="*/ 123 h 123" name="T11"/>
                  <a:gd fmla="*/ 535 w 549" name="T12"/>
                  <a:gd fmla="*/ 123 h 123" name="T13"/>
                  <a:gd fmla="*/ 549 w 549" name="T14"/>
                  <a:gd fmla="*/ 113 h 123" name="T15"/>
                  <a:gd fmla="*/ 549 w 549" name="T16"/>
                  <a:gd fmla="*/ 10 h 123" name="T1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b="b" l="0" r="r" t="0"/>
                <a:pathLst>
                  <a:path h="123" w="549">
                    <a:moveTo>
                      <a:pt x="549" y="10"/>
                    </a:moveTo>
                    <a:cubicBezTo>
                      <a:pt x="547" y="4"/>
                      <a:pt x="541" y="0"/>
                      <a:pt x="535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8" y="0"/>
                      <a:pt x="0" y="7"/>
                      <a:pt x="0" y="17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0" y="115"/>
                      <a:pt x="8" y="123"/>
                      <a:pt x="17" y="123"/>
                    </a:cubicBezTo>
                    <a:cubicBezTo>
                      <a:pt x="535" y="123"/>
                      <a:pt x="535" y="123"/>
                      <a:pt x="535" y="123"/>
                    </a:cubicBezTo>
                    <a:cubicBezTo>
                      <a:pt x="541" y="123"/>
                      <a:pt x="547" y="118"/>
                      <a:pt x="549" y="113"/>
                    </a:cubicBezTo>
                    <a:cubicBezTo>
                      <a:pt x="549" y="10"/>
                      <a:pt x="549" y="10"/>
                      <a:pt x="549" y="1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t" anchorCtr="0" bIns="45713" compatLnSpc="1" lIns="91427" numCol="1" rIns="91427" tIns="45713" vert="horz" wrap="square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16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6" name="Rounded Rectangle 141"/>
              <p:cNvSpPr/>
              <p:nvPr/>
            </p:nvSpPr>
            <p:spPr>
              <a:xfrm>
                <a:off x="7203435" y="5296253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7" name="Rounded Rectangle 142"/>
              <p:cNvSpPr/>
              <p:nvPr/>
            </p:nvSpPr>
            <p:spPr>
              <a:xfrm rot="1860000">
                <a:off x="7326529" y="5331474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8" name="Rounded Rectangle 143"/>
              <p:cNvSpPr/>
              <p:nvPr/>
            </p:nvSpPr>
            <p:spPr>
              <a:xfrm rot="19680000">
                <a:off x="7080342" y="5331473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39" name="Rounded Rectangle 144"/>
              <p:cNvSpPr/>
              <p:nvPr/>
            </p:nvSpPr>
            <p:spPr>
              <a:xfrm rot="3420000">
                <a:off x="7415115" y="5436742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0" name="Rounded Rectangle 145"/>
              <p:cNvSpPr/>
              <p:nvPr/>
            </p:nvSpPr>
            <p:spPr>
              <a:xfrm flipV="1" rot="18180000">
                <a:off x="6993320" y="5436741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1" name="Rounded Rectangle 146"/>
              <p:cNvSpPr/>
              <p:nvPr/>
            </p:nvSpPr>
            <p:spPr>
              <a:xfrm rot="5400000">
                <a:off x="7432021" y="5553844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2" name="Rounded Rectangle 147"/>
              <p:cNvSpPr/>
              <p:nvPr/>
            </p:nvSpPr>
            <p:spPr>
              <a:xfrm rot="5400000">
                <a:off x="6976310" y="5553850"/>
                <a:ext cx="10820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3" name="Rounded Rectangle 148"/>
              <p:cNvSpPr/>
              <p:nvPr/>
            </p:nvSpPr>
            <p:spPr>
              <a:xfrm rot="6660000">
                <a:off x="7405253" y="5635287"/>
                <a:ext cx="10821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  <p:sp>
            <p:nvSpPr>
              <p:cNvPr id="144" name="Rounded Rectangle 149"/>
              <p:cNvSpPr/>
              <p:nvPr/>
            </p:nvSpPr>
            <p:spPr>
              <a:xfrm flipH="1" rot="14940000">
                <a:off x="7007761" y="5635323"/>
                <a:ext cx="10821" cy="8115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b" anchorCtr="0" bIns="91427" compatLnSpc="1" forceAA="0" fromWordArt="0" lIns="91427" numCol="1" rIns="91427" rot="0" rtlCol="0" spcCol="0" spcFirstLastPara="0" tIns="91427" vert="horz" wrap="square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algn="l" defTabSz="914363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363" eaLnBrk="1" hangingPunct="1" latinLnBrk="0" marL="45718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363" eaLnBrk="1" hangingPunct="1" latinLnBrk="0" marL="914363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363" eaLnBrk="1" hangingPunct="1" latinLnBrk="0" marL="1371545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363" eaLnBrk="1" hangingPunct="1" latinLnBrk="0" marL="1828727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363" eaLnBrk="1" hangingPunct="1" latinLnBrk="0" marL="2285909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363" eaLnBrk="1" hangingPunct="1" latinLnBrk="0" marL="274309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363" eaLnBrk="1" hangingPunct="1" latinLnBrk="0" marL="3200272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363" eaLnBrk="1" hangingPunct="1" latinLnBrk="0" marL="3657454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2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1" name="组合 20"/>
          <p:cNvGrpSpPr/>
          <p:nvPr/>
        </p:nvGrpSpPr>
        <p:grpSpPr>
          <a:xfrm>
            <a:off x="6308280" y="2176379"/>
            <a:ext cx="1996759" cy="1951786"/>
            <a:chOff x="6127246" y="2176379"/>
            <a:chExt cx="1996759" cy="1951786"/>
          </a:xfrm>
        </p:grpSpPr>
        <p:sp>
          <p:nvSpPr>
            <p:cNvPr id="77" name="任意多边形 76"/>
            <p:cNvSpPr/>
            <p:nvPr/>
          </p:nvSpPr>
          <p:spPr>
            <a:xfrm>
              <a:off x="6401412" y="2176379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88" name="矩形 87"/>
            <p:cNvSpPr/>
            <p:nvPr/>
          </p:nvSpPr>
          <p:spPr>
            <a:xfrm>
              <a:off x="6484538" y="2259509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椭圆 91"/>
            <p:cNvSpPr/>
            <p:nvPr/>
          </p:nvSpPr>
          <p:spPr>
            <a:xfrm>
              <a:off x="7708367" y="2626652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6127246" y="3543389"/>
              <a:ext cx="1827577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善待和团结你的第一批支持人</a:t>
              </a:r>
            </a:p>
          </p:txBody>
        </p:sp>
        <p:sp>
          <p:nvSpPr>
            <p:cNvPr id="146" name="Freeform 8"/>
            <p:cNvSpPr>
              <a:spLocks noEditPoints="1"/>
            </p:cNvSpPr>
            <p:nvPr/>
          </p:nvSpPr>
          <p:spPr bwMode="auto">
            <a:xfrm>
              <a:off x="6642807" y="2399075"/>
              <a:ext cx="249318" cy="848981"/>
            </a:xfrm>
            <a:custGeom>
              <a:gdLst>
                <a:gd fmla="*/ 56 w 117" name="T0"/>
                <a:gd fmla="*/ 0 h 292" name="T1"/>
                <a:gd fmla="*/ 82 w 117" name="T2"/>
                <a:gd fmla="*/ 25 h 292" name="T3"/>
                <a:gd fmla="*/ 57 w 117" name="T4"/>
                <a:gd fmla="*/ 51 h 292" name="T5"/>
                <a:gd fmla="*/ 31 w 117" name="T6"/>
                <a:gd fmla="*/ 26 h 292" name="T7"/>
                <a:gd fmla="*/ 56 w 117" name="T8"/>
                <a:gd fmla="*/ 0 h 292" name="T9"/>
                <a:gd fmla="*/ 97 w 117" name="T10"/>
                <a:gd fmla="*/ 181 h 292" name="T11"/>
                <a:gd fmla="*/ 116 w 117" name="T12"/>
                <a:gd fmla="*/ 159 h 292" name="T13"/>
                <a:gd fmla="*/ 115 w 117" name="T14"/>
                <a:gd fmla="*/ 88 h 292" name="T15"/>
                <a:gd fmla="*/ 85 w 117" name="T16"/>
                <a:gd fmla="*/ 59 h 292" name="T17"/>
                <a:gd fmla="*/ 57 w 117" name="T18"/>
                <a:gd fmla="*/ 59 h 292" name="T19"/>
                <a:gd fmla="*/ 30 w 117" name="T20"/>
                <a:gd fmla="*/ 60 h 292" name="T21"/>
                <a:gd fmla="*/ 1 w 117" name="T22"/>
                <a:gd fmla="*/ 90 h 292" name="T23"/>
                <a:gd fmla="*/ 2 w 117" name="T24"/>
                <a:gd fmla="*/ 161 h 292" name="T25"/>
                <a:gd fmla="*/ 22 w 117" name="T26"/>
                <a:gd fmla="*/ 183 h 292" name="T27"/>
                <a:gd fmla="*/ 35 w 117" name="T28"/>
                <a:gd fmla="*/ 292 h 292" name="T29"/>
                <a:gd fmla="*/ 89 w 117" name="T30"/>
                <a:gd fmla="*/ 291 h 292" name="T31"/>
                <a:gd fmla="*/ 97 w 117" name="T32"/>
                <a:gd fmla="*/ 181 h 29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92" w="117">
                  <a:moveTo>
                    <a:pt x="56" y="0"/>
                  </a:moveTo>
                  <a:cubicBezTo>
                    <a:pt x="70" y="0"/>
                    <a:pt x="82" y="11"/>
                    <a:pt x="82" y="25"/>
                  </a:cubicBezTo>
                  <a:cubicBezTo>
                    <a:pt x="82" y="39"/>
                    <a:pt x="71" y="51"/>
                    <a:pt x="57" y="51"/>
                  </a:cubicBezTo>
                  <a:cubicBezTo>
                    <a:pt x="43" y="51"/>
                    <a:pt x="31" y="40"/>
                    <a:pt x="31" y="26"/>
                  </a:cubicBezTo>
                  <a:cubicBezTo>
                    <a:pt x="31" y="12"/>
                    <a:pt x="42" y="0"/>
                    <a:pt x="56" y="0"/>
                  </a:cubicBezTo>
                  <a:close/>
                  <a:moveTo>
                    <a:pt x="97" y="181"/>
                  </a:moveTo>
                  <a:cubicBezTo>
                    <a:pt x="97" y="181"/>
                    <a:pt x="117" y="179"/>
                    <a:pt x="116" y="159"/>
                  </a:cubicBezTo>
                  <a:cubicBezTo>
                    <a:pt x="115" y="88"/>
                    <a:pt x="115" y="88"/>
                    <a:pt x="115" y="88"/>
                  </a:cubicBezTo>
                  <a:cubicBezTo>
                    <a:pt x="115" y="75"/>
                    <a:pt x="106" y="58"/>
                    <a:pt x="85" y="59"/>
                  </a:cubicBezTo>
                  <a:cubicBezTo>
                    <a:pt x="57" y="59"/>
                    <a:pt x="57" y="59"/>
                    <a:pt x="57" y="59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9" y="60"/>
                    <a:pt x="0" y="77"/>
                    <a:pt x="1" y="90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3" y="182"/>
                    <a:pt x="22" y="183"/>
                    <a:pt x="22" y="183"/>
                  </a:cubicBezTo>
                  <a:cubicBezTo>
                    <a:pt x="35" y="292"/>
                    <a:pt x="35" y="292"/>
                    <a:pt x="35" y="292"/>
                  </a:cubicBezTo>
                  <a:cubicBezTo>
                    <a:pt x="89" y="291"/>
                    <a:pt x="89" y="291"/>
                    <a:pt x="89" y="291"/>
                  </a:cubicBezTo>
                  <a:lnTo>
                    <a:pt x="97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t" anchorCtr="0" bIns="46630" compatLnSpc="1" lIns="93260" numCol="1" rIns="93260" tIns="46630" vert="horz" wrap="square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505050"/>
                </a:solidFill>
              </a:endParaRPr>
            </a:p>
          </p:txBody>
        </p:sp>
        <p:sp>
          <p:nvSpPr>
            <p:cNvPr id="151" name="Freeform 8"/>
            <p:cNvSpPr>
              <a:spLocks noEditPoints="1"/>
            </p:cNvSpPr>
            <p:nvPr/>
          </p:nvSpPr>
          <p:spPr bwMode="auto">
            <a:xfrm>
              <a:off x="6916375" y="2399075"/>
              <a:ext cx="249318" cy="848981"/>
            </a:xfrm>
            <a:custGeom>
              <a:gdLst>
                <a:gd fmla="*/ 56 w 117" name="T0"/>
                <a:gd fmla="*/ 0 h 292" name="T1"/>
                <a:gd fmla="*/ 82 w 117" name="T2"/>
                <a:gd fmla="*/ 25 h 292" name="T3"/>
                <a:gd fmla="*/ 57 w 117" name="T4"/>
                <a:gd fmla="*/ 51 h 292" name="T5"/>
                <a:gd fmla="*/ 31 w 117" name="T6"/>
                <a:gd fmla="*/ 26 h 292" name="T7"/>
                <a:gd fmla="*/ 56 w 117" name="T8"/>
                <a:gd fmla="*/ 0 h 292" name="T9"/>
                <a:gd fmla="*/ 97 w 117" name="T10"/>
                <a:gd fmla="*/ 181 h 292" name="T11"/>
                <a:gd fmla="*/ 116 w 117" name="T12"/>
                <a:gd fmla="*/ 159 h 292" name="T13"/>
                <a:gd fmla="*/ 115 w 117" name="T14"/>
                <a:gd fmla="*/ 88 h 292" name="T15"/>
                <a:gd fmla="*/ 85 w 117" name="T16"/>
                <a:gd fmla="*/ 59 h 292" name="T17"/>
                <a:gd fmla="*/ 57 w 117" name="T18"/>
                <a:gd fmla="*/ 59 h 292" name="T19"/>
                <a:gd fmla="*/ 30 w 117" name="T20"/>
                <a:gd fmla="*/ 60 h 292" name="T21"/>
                <a:gd fmla="*/ 1 w 117" name="T22"/>
                <a:gd fmla="*/ 90 h 292" name="T23"/>
                <a:gd fmla="*/ 2 w 117" name="T24"/>
                <a:gd fmla="*/ 161 h 292" name="T25"/>
                <a:gd fmla="*/ 22 w 117" name="T26"/>
                <a:gd fmla="*/ 183 h 292" name="T27"/>
                <a:gd fmla="*/ 35 w 117" name="T28"/>
                <a:gd fmla="*/ 292 h 292" name="T29"/>
                <a:gd fmla="*/ 89 w 117" name="T30"/>
                <a:gd fmla="*/ 291 h 292" name="T31"/>
                <a:gd fmla="*/ 97 w 117" name="T32"/>
                <a:gd fmla="*/ 181 h 29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92" w="117">
                  <a:moveTo>
                    <a:pt x="56" y="0"/>
                  </a:moveTo>
                  <a:cubicBezTo>
                    <a:pt x="70" y="0"/>
                    <a:pt x="82" y="11"/>
                    <a:pt x="82" y="25"/>
                  </a:cubicBezTo>
                  <a:cubicBezTo>
                    <a:pt x="82" y="39"/>
                    <a:pt x="71" y="51"/>
                    <a:pt x="57" y="51"/>
                  </a:cubicBezTo>
                  <a:cubicBezTo>
                    <a:pt x="43" y="51"/>
                    <a:pt x="31" y="40"/>
                    <a:pt x="31" y="26"/>
                  </a:cubicBezTo>
                  <a:cubicBezTo>
                    <a:pt x="31" y="12"/>
                    <a:pt x="42" y="0"/>
                    <a:pt x="56" y="0"/>
                  </a:cubicBezTo>
                  <a:close/>
                  <a:moveTo>
                    <a:pt x="97" y="181"/>
                  </a:moveTo>
                  <a:cubicBezTo>
                    <a:pt x="97" y="181"/>
                    <a:pt x="117" y="179"/>
                    <a:pt x="116" y="159"/>
                  </a:cubicBezTo>
                  <a:cubicBezTo>
                    <a:pt x="115" y="88"/>
                    <a:pt x="115" y="88"/>
                    <a:pt x="115" y="88"/>
                  </a:cubicBezTo>
                  <a:cubicBezTo>
                    <a:pt x="115" y="75"/>
                    <a:pt x="106" y="58"/>
                    <a:pt x="85" y="59"/>
                  </a:cubicBezTo>
                  <a:cubicBezTo>
                    <a:pt x="57" y="59"/>
                    <a:pt x="57" y="59"/>
                    <a:pt x="57" y="59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9" y="60"/>
                    <a:pt x="0" y="77"/>
                    <a:pt x="1" y="90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3" y="182"/>
                    <a:pt x="22" y="183"/>
                    <a:pt x="22" y="183"/>
                  </a:cubicBezTo>
                  <a:cubicBezTo>
                    <a:pt x="35" y="292"/>
                    <a:pt x="35" y="292"/>
                    <a:pt x="35" y="292"/>
                  </a:cubicBezTo>
                  <a:cubicBezTo>
                    <a:pt x="89" y="291"/>
                    <a:pt x="89" y="291"/>
                    <a:pt x="89" y="291"/>
                  </a:cubicBezTo>
                  <a:lnTo>
                    <a:pt x="97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t" anchorCtr="0" bIns="46630" compatLnSpc="1" lIns="93260" numCol="1" rIns="93260" tIns="46630" vert="horz" wrap="square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505050"/>
                </a:solidFill>
              </a:endParaRPr>
            </a:p>
          </p:txBody>
        </p:sp>
        <p:sp>
          <p:nvSpPr>
            <p:cNvPr id="152" name="Freeform 8"/>
            <p:cNvSpPr>
              <a:spLocks noEditPoints="1"/>
            </p:cNvSpPr>
            <p:nvPr/>
          </p:nvSpPr>
          <p:spPr bwMode="auto">
            <a:xfrm>
              <a:off x="7189943" y="2399075"/>
              <a:ext cx="249318" cy="848981"/>
            </a:xfrm>
            <a:custGeom>
              <a:gdLst>
                <a:gd fmla="*/ 56 w 117" name="T0"/>
                <a:gd fmla="*/ 0 h 292" name="T1"/>
                <a:gd fmla="*/ 82 w 117" name="T2"/>
                <a:gd fmla="*/ 25 h 292" name="T3"/>
                <a:gd fmla="*/ 57 w 117" name="T4"/>
                <a:gd fmla="*/ 51 h 292" name="T5"/>
                <a:gd fmla="*/ 31 w 117" name="T6"/>
                <a:gd fmla="*/ 26 h 292" name="T7"/>
                <a:gd fmla="*/ 56 w 117" name="T8"/>
                <a:gd fmla="*/ 0 h 292" name="T9"/>
                <a:gd fmla="*/ 97 w 117" name="T10"/>
                <a:gd fmla="*/ 181 h 292" name="T11"/>
                <a:gd fmla="*/ 116 w 117" name="T12"/>
                <a:gd fmla="*/ 159 h 292" name="T13"/>
                <a:gd fmla="*/ 115 w 117" name="T14"/>
                <a:gd fmla="*/ 88 h 292" name="T15"/>
                <a:gd fmla="*/ 85 w 117" name="T16"/>
                <a:gd fmla="*/ 59 h 292" name="T17"/>
                <a:gd fmla="*/ 57 w 117" name="T18"/>
                <a:gd fmla="*/ 59 h 292" name="T19"/>
                <a:gd fmla="*/ 30 w 117" name="T20"/>
                <a:gd fmla="*/ 60 h 292" name="T21"/>
                <a:gd fmla="*/ 1 w 117" name="T22"/>
                <a:gd fmla="*/ 90 h 292" name="T23"/>
                <a:gd fmla="*/ 2 w 117" name="T24"/>
                <a:gd fmla="*/ 161 h 292" name="T25"/>
                <a:gd fmla="*/ 22 w 117" name="T26"/>
                <a:gd fmla="*/ 183 h 292" name="T27"/>
                <a:gd fmla="*/ 35 w 117" name="T28"/>
                <a:gd fmla="*/ 292 h 292" name="T29"/>
                <a:gd fmla="*/ 89 w 117" name="T30"/>
                <a:gd fmla="*/ 291 h 292" name="T31"/>
                <a:gd fmla="*/ 97 w 117" name="T32"/>
                <a:gd fmla="*/ 181 h 29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92" w="117">
                  <a:moveTo>
                    <a:pt x="56" y="0"/>
                  </a:moveTo>
                  <a:cubicBezTo>
                    <a:pt x="70" y="0"/>
                    <a:pt x="82" y="11"/>
                    <a:pt x="82" y="25"/>
                  </a:cubicBezTo>
                  <a:cubicBezTo>
                    <a:pt x="82" y="39"/>
                    <a:pt x="71" y="51"/>
                    <a:pt x="57" y="51"/>
                  </a:cubicBezTo>
                  <a:cubicBezTo>
                    <a:pt x="43" y="51"/>
                    <a:pt x="31" y="40"/>
                    <a:pt x="31" y="26"/>
                  </a:cubicBezTo>
                  <a:cubicBezTo>
                    <a:pt x="31" y="12"/>
                    <a:pt x="42" y="0"/>
                    <a:pt x="56" y="0"/>
                  </a:cubicBezTo>
                  <a:close/>
                  <a:moveTo>
                    <a:pt x="97" y="181"/>
                  </a:moveTo>
                  <a:cubicBezTo>
                    <a:pt x="97" y="181"/>
                    <a:pt x="117" y="179"/>
                    <a:pt x="116" y="159"/>
                  </a:cubicBezTo>
                  <a:cubicBezTo>
                    <a:pt x="115" y="88"/>
                    <a:pt x="115" y="88"/>
                    <a:pt x="115" y="88"/>
                  </a:cubicBezTo>
                  <a:cubicBezTo>
                    <a:pt x="115" y="75"/>
                    <a:pt x="106" y="58"/>
                    <a:pt x="85" y="59"/>
                  </a:cubicBezTo>
                  <a:cubicBezTo>
                    <a:pt x="57" y="59"/>
                    <a:pt x="57" y="59"/>
                    <a:pt x="57" y="59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9" y="60"/>
                    <a:pt x="0" y="77"/>
                    <a:pt x="1" y="90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3" y="182"/>
                    <a:pt x="22" y="183"/>
                    <a:pt x="22" y="183"/>
                  </a:cubicBezTo>
                  <a:cubicBezTo>
                    <a:pt x="35" y="292"/>
                    <a:pt x="35" y="292"/>
                    <a:pt x="35" y="292"/>
                  </a:cubicBezTo>
                  <a:cubicBezTo>
                    <a:pt x="89" y="291"/>
                    <a:pt x="89" y="291"/>
                    <a:pt x="89" y="291"/>
                  </a:cubicBezTo>
                  <a:lnTo>
                    <a:pt x="97" y="1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/>
          </p:spPr>
          <p:txBody>
            <a:bodyPr anchor="t" anchorCtr="0" bIns="46630" compatLnSpc="1" lIns="93260" numCol="1" rIns="93260" tIns="46630" vert="horz" wrap="square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505050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9025624" y="2176379"/>
            <a:ext cx="1996759" cy="1951786"/>
            <a:chOff x="8268848" y="2176379"/>
            <a:chExt cx="1996759" cy="1951786"/>
          </a:xfrm>
        </p:grpSpPr>
        <p:sp>
          <p:nvSpPr>
            <p:cNvPr id="101" name="任意多边形 100"/>
            <p:cNvSpPr/>
            <p:nvPr/>
          </p:nvSpPr>
          <p:spPr>
            <a:xfrm>
              <a:off x="8543014" y="2176379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2" name="矩形 101"/>
            <p:cNvSpPr/>
            <p:nvPr/>
          </p:nvSpPr>
          <p:spPr>
            <a:xfrm>
              <a:off x="8626140" y="2259509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椭圆 102"/>
            <p:cNvSpPr/>
            <p:nvPr/>
          </p:nvSpPr>
          <p:spPr>
            <a:xfrm>
              <a:off x="9849969" y="2626652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  <p:sp>
          <p:nvSpPr>
            <p:cNvPr id="105" name="文本框 104"/>
            <p:cNvSpPr txBox="1"/>
            <p:nvPr/>
          </p:nvSpPr>
          <p:spPr>
            <a:xfrm>
              <a:off x="8268848" y="3543389"/>
              <a:ext cx="1827577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利用网络大V和微信公众号进行推广</a:t>
              </a:r>
            </a:p>
          </p:txBody>
        </p:sp>
        <p:pic>
          <p:nvPicPr>
            <p:cNvPr id="153" name="Picture 74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>
                    <a14:imgLayer r:embed="rId4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8599424" y="2240902"/>
              <a:ext cx="1166423" cy="1166258"/>
            </a:xfrm>
            <a:prstGeom prst="rect">
              <a:avLst/>
            </a:prstGeom>
          </p:spPr>
        </p:pic>
        <p:sp>
          <p:nvSpPr>
            <p:cNvPr id="17" name="椭圆 16"/>
            <p:cNvSpPr/>
            <p:nvPr/>
          </p:nvSpPr>
          <p:spPr>
            <a:xfrm>
              <a:off x="9305672" y="2986870"/>
              <a:ext cx="334824" cy="3348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BC5E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>
                  <a:solidFill>
                    <a:srgbClr val="3BC5E9"/>
                  </a:solidFill>
                  <a:latin charset="-122" panose="03000509000000000000" pitchFamily="65" typeface="方正古隶简体"/>
                  <a:ea charset="-122" panose="03000509000000000000" pitchFamily="65" typeface="方正古隶简体"/>
                  <a:cs charset="-122" panose="020a0304000101010101" pitchFamily="18" typeface="AMCSongGBK-Light"/>
                </a:rPr>
                <a:t>V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7778566" y="4437354"/>
            <a:ext cx="1848079" cy="1824042"/>
            <a:chOff x="7346727" y="4437354"/>
            <a:chExt cx="1848079" cy="1824042"/>
          </a:xfrm>
        </p:grpSpPr>
        <p:sp>
          <p:nvSpPr>
            <p:cNvPr id="128" name="任意多边形 127"/>
            <p:cNvSpPr/>
            <p:nvPr/>
          </p:nvSpPr>
          <p:spPr>
            <a:xfrm>
              <a:off x="7472213" y="4437354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29" name="矩形 128"/>
            <p:cNvSpPr/>
            <p:nvPr/>
          </p:nvSpPr>
          <p:spPr>
            <a:xfrm>
              <a:off x="7555339" y="4520484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0" name="椭圆 129"/>
            <p:cNvSpPr/>
            <p:nvPr/>
          </p:nvSpPr>
          <p:spPr>
            <a:xfrm>
              <a:off x="8779168" y="4887627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5</a:t>
              </a:r>
            </a:p>
          </p:txBody>
        </p:sp>
        <p:sp>
          <p:nvSpPr>
            <p:cNvPr id="131" name="文本框 130"/>
            <p:cNvSpPr txBox="1"/>
            <p:nvPr/>
          </p:nvSpPr>
          <p:spPr>
            <a:xfrm>
              <a:off x="7346728" y="5922842"/>
              <a:ext cx="1678897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分期达到目标</a:t>
              </a:r>
            </a:p>
          </p:txBody>
        </p:sp>
        <p:sp>
          <p:nvSpPr>
            <p:cNvPr id="154" name="Freeform 14"/>
            <p:cNvSpPr>
              <a:spLocks noEditPoints="1"/>
            </p:cNvSpPr>
            <p:nvPr/>
          </p:nvSpPr>
          <p:spPr bwMode="black">
            <a:xfrm>
              <a:off x="7762479" y="4584765"/>
              <a:ext cx="787634" cy="965942"/>
            </a:xfrm>
            <a:custGeom>
              <a:gdLst>
                <a:gd fmla="*/ 129 w 246" name="T0"/>
                <a:gd fmla="*/ 192 h 300" name="T1"/>
                <a:gd fmla="*/ 43 w 246" name="T2"/>
                <a:gd fmla="*/ 202 h 300" name="T3"/>
                <a:gd fmla="*/ 129 w 246" name="T4"/>
                <a:gd fmla="*/ 126 h 300" name="T5"/>
                <a:gd fmla="*/ 43 w 246" name="T6"/>
                <a:gd fmla="*/ 135 h 300" name="T7"/>
                <a:gd fmla="*/ 129 w 246" name="T8"/>
                <a:gd fmla="*/ 126 h 300" name="T9"/>
                <a:gd fmla="*/ 215 w 246" name="T10"/>
                <a:gd fmla="*/ 101 h 300" name="T11"/>
                <a:gd fmla="*/ 219 w 246" name="T12"/>
                <a:gd fmla="*/ 90 h 300" name="T13"/>
                <a:gd fmla="*/ 208 w 246" name="T14"/>
                <a:gd fmla="*/ 111 h 300" name="T15"/>
                <a:gd fmla="*/ 43 w 246" name="T16"/>
                <a:gd fmla="*/ 92 h 300" name="T17"/>
                <a:gd fmla="*/ 117 w 246" name="T18"/>
                <a:gd fmla="*/ 102 h 300" name="T19"/>
                <a:gd fmla="*/ 43 w 246" name="T20"/>
                <a:gd fmla="*/ 235 h 300" name="T21"/>
                <a:gd fmla="*/ 117 w 246" name="T22"/>
                <a:gd fmla="*/ 226 h 300" name="T23"/>
                <a:gd fmla="*/ 43 w 246" name="T24"/>
                <a:gd fmla="*/ 235 h 300" name="T25"/>
                <a:gd fmla="*/ 11 w 246" name="T26"/>
                <a:gd fmla="*/ 287 h 300" name="T27"/>
                <a:gd fmla="*/ 35 w 246" name="T28"/>
                <a:gd fmla="*/ 36 h 300" name="T29"/>
                <a:gd fmla="*/ 0 w 246" name="T30"/>
                <a:gd fmla="*/ 22 h 300" name="T31"/>
                <a:gd fmla="*/ 219 w 246" name="T32"/>
                <a:gd fmla="*/ 300 h 300" name="T33"/>
                <a:gd fmla="*/ 208 w 246" name="T34"/>
                <a:gd fmla="*/ 173 h 300" name="T35"/>
                <a:gd fmla="*/ 117 w 246" name="T36"/>
                <a:gd fmla="*/ 159 h 300" name="T37"/>
                <a:gd fmla="*/ 43 w 246" name="T38"/>
                <a:gd fmla="*/ 169 h 300" name="T39"/>
                <a:gd fmla="*/ 117 w 246" name="T40"/>
                <a:gd fmla="*/ 159 h 300" name="T41"/>
                <a:gd fmla="*/ 57 w 246" name="T42"/>
                <a:gd fmla="*/ 22 h 300" name="T43"/>
                <a:gd fmla="*/ 86 w 246" name="T44"/>
                <a:gd fmla="*/ 20 h 300" name="T45"/>
                <a:gd fmla="*/ 110 w 246" name="T46"/>
                <a:gd fmla="*/ 0 h 300" name="T47"/>
                <a:gd fmla="*/ 133 w 246" name="T48"/>
                <a:gd fmla="*/ 20 h 300" name="T49"/>
                <a:gd fmla="*/ 162 w 246" name="T50"/>
                <a:gd fmla="*/ 22 h 300" name="T51"/>
                <a:gd fmla="*/ 179 w 246" name="T52"/>
                <a:gd fmla="*/ 43 h 300" name="T53"/>
                <a:gd fmla="*/ 41 w 246" name="T54"/>
                <a:gd fmla="*/ 36 h 300" name="T55"/>
                <a:gd fmla="*/ 110 w 246" name="T56"/>
                <a:gd fmla="*/ 20 h 300" name="T57"/>
                <a:gd fmla="*/ 110 w 246" name="T58"/>
                <a:gd fmla="*/ 11 h 300" name="T59"/>
                <a:gd fmla="*/ 190 w 246" name="T60"/>
                <a:gd fmla="*/ 269 h 300" name="T61"/>
                <a:gd fmla="*/ 29 w 246" name="T62"/>
                <a:gd fmla="*/ 59 h 300" name="T63"/>
                <a:gd fmla="*/ 190 w 246" name="T64"/>
                <a:gd fmla="*/ 71 h 300" name="T65"/>
                <a:gd fmla="*/ 200 w 246" name="T66"/>
                <a:gd fmla="*/ 49 h 300" name="T67"/>
                <a:gd fmla="*/ 19 w 246" name="T68"/>
                <a:gd fmla="*/ 278 h 300" name="T69"/>
                <a:gd fmla="*/ 200 w 246" name="T70"/>
                <a:gd fmla="*/ 185 h 300" name="T71"/>
                <a:gd fmla="*/ 190 w 246" name="T72"/>
                <a:gd fmla="*/ 269 h 300" name="T73"/>
                <a:gd fmla="*/ 190 w 246" name="T74"/>
                <a:gd fmla="*/ 133 h 300" name="T75"/>
                <a:gd fmla="*/ 200 w 246" name="T76"/>
                <a:gd fmla="*/ 124 h 300" name="T77"/>
                <a:gd fmla="*/ 215 w 246" name="T78"/>
                <a:gd fmla="*/ 35 h 300" name="T79"/>
                <a:gd fmla="*/ 219 w 246" name="T80"/>
                <a:gd fmla="*/ 22 h 300" name="T81"/>
                <a:gd fmla="*/ 184 w 246" name="T82"/>
                <a:gd fmla="*/ 36 h 300" name="T83"/>
                <a:gd fmla="*/ 208 w 246" name="T84"/>
                <a:gd fmla="*/ 44 h 300" name="T85"/>
                <a:gd fmla="*/ 246 w 246" name="T86"/>
                <a:gd fmla="*/ 41 h 300" name="T87"/>
                <a:gd fmla="*/ 155 w 246" name="T88"/>
                <a:gd fmla="*/ 134 h 300" name="T89"/>
                <a:gd fmla="*/ 156 w 246" name="T90"/>
                <a:gd fmla="*/ 92 h 300" name="T91"/>
                <a:gd fmla="*/ 218 w 246" name="T92"/>
                <a:gd fmla="*/ 41 h 300" name="T93"/>
                <a:gd fmla="*/ 246 w 246" name="T94"/>
                <a:gd fmla="*/ 107 h 300" name="T95"/>
                <a:gd fmla="*/ 155 w 246" name="T96"/>
                <a:gd fmla="*/ 201 h 300" name="T97"/>
                <a:gd fmla="*/ 156 w 246" name="T98"/>
                <a:gd fmla="*/ 159 h 300" name="T99"/>
                <a:gd fmla="*/ 218 w 246" name="T100"/>
                <a:gd fmla="*/ 107 h 300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300" w="246">
                  <a:moveTo>
                    <a:pt x="43" y="192"/>
                  </a:moveTo>
                  <a:cubicBezTo>
                    <a:pt x="129" y="192"/>
                    <a:pt x="129" y="192"/>
                    <a:pt x="129" y="192"/>
                  </a:cubicBezTo>
                  <a:cubicBezTo>
                    <a:pt x="129" y="202"/>
                    <a:pt x="129" y="202"/>
                    <a:pt x="129" y="202"/>
                  </a:cubicBezTo>
                  <a:cubicBezTo>
                    <a:pt x="43" y="202"/>
                    <a:pt x="43" y="202"/>
                    <a:pt x="43" y="202"/>
                  </a:cubicBezTo>
                  <a:lnTo>
                    <a:pt x="43" y="192"/>
                  </a:lnTo>
                  <a:close/>
                  <a:moveTo>
                    <a:pt x="129" y="126"/>
                  </a:moveTo>
                  <a:cubicBezTo>
                    <a:pt x="43" y="126"/>
                    <a:pt x="43" y="126"/>
                    <a:pt x="43" y="126"/>
                  </a:cubicBezTo>
                  <a:cubicBezTo>
                    <a:pt x="43" y="135"/>
                    <a:pt x="43" y="135"/>
                    <a:pt x="43" y="135"/>
                  </a:cubicBezTo>
                  <a:cubicBezTo>
                    <a:pt x="129" y="135"/>
                    <a:pt x="129" y="135"/>
                    <a:pt x="129" y="135"/>
                  </a:cubicBezTo>
                  <a:lnTo>
                    <a:pt x="129" y="126"/>
                  </a:lnTo>
                  <a:close/>
                  <a:moveTo>
                    <a:pt x="208" y="111"/>
                  </a:moveTo>
                  <a:cubicBezTo>
                    <a:pt x="215" y="101"/>
                    <a:pt x="215" y="101"/>
                    <a:pt x="215" y="101"/>
                  </a:cubicBezTo>
                  <a:cubicBezTo>
                    <a:pt x="219" y="101"/>
                    <a:pt x="219" y="101"/>
                    <a:pt x="219" y="101"/>
                  </a:cubicBezTo>
                  <a:cubicBezTo>
                    <a:pt x="219" y="90"/>
                    <a:pt x="219" y="90"/>
                    <a:pt x="219" y="90"/>
                  </a:cubicBezTo>
                  <a:cubicBezTo>
                    <a:pt x="208" y="106"/>
                    <a:pt x="208" y="106"/>
                    <a:pt x="208" y="106"/>
                  </a:cubicBezTo>
                  <a:lnTo>
                    <a:pt x="208" y="111"/>
                  </a:lnTo>
                  <a:close/>
                  <a:moveTo>
                    <a:pt x="117" y="92"/>
                  </a:moveTo>
                  <a:cubicBezTo>
                    <a:pt x="43" y="92"/>
                    <a:pt x="43" y="92"/>
                    <a:pt x="43" y="92"/>
                  </a:cubicBezTo>
                  <a:cubicBezTo>
                    <a:pt x="43" y="102"/>
                    <a:pt x="43" y="102"/>
                    <a:pt x="43" y="102"/>
                  </a:cubicBezTo>
                  <a:cubicBezTo>
                    <a:pt x="117" y="102"/>
                    <a:pt x="117" y="102"/>
                    <a:pt x="117" y="102"/>
                  </a:cubicBezTo>
                  <a:lnTo>
                    <a:pt x="117" y="92"/>
                  </a:lnTo>
                  <a:close/>
                  <a:moveTo>
                    <a:pt x="43" y="235"/>
                  </a:moveTo>
                  <a:cubicBezTo>
                    <a:pt x="117" y="235"/>
                    <a:pt x="117" y="235"/>
                    <a:pt x="117" y="235"/>
                  </a:cubicBezTo>
                  <a:cubicBezTo>
                    <a:pt x="117" y="226"/>
                    <a:pt x="117" y="226"/>
                    <a:pt x="117" y="226"/>
                  </a:cubicBezTo>
                  <a:cubicBezTo>
                    <a:pt x="43" y="226"/>
                    <a:pt x="43" y="226"/>
                    <a:pt x="43" y="226"/>
                  </a:cubicBezTo>
                  <a:lnTo>
                    <a:pt x="43" y="235"/>
                  </a:lnTo>
                  <a:close/>
                  <a:moveTo>
                    <a:pt x="208" y="287"/>
                  </a:moveTo>
                  <a:cubicBezTo>
                    <a:pt x="11" y="287"/>
                    <a:pt x="11" y="287"/>
                    <a:pt x="11" y="287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35" y="36"/>
                    <a:pt x="35" y="36"/>
                    <a:pt x="35" y="36"/>
                  </a:cubicBezTo>
                  <a:cubicBezTo>
                    <a:pt x="37" y="31"/>
                    <a:pt x="40" y="26"/>
                    <a:pt x="44" y="22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300"/>
                    <a:pt x="0" y="300"/>
                    <a:pt x="0" y="300"/>
                  </a:cubicBezTo>
                  <a:cubicBezTo>
                    <a:pt x="219" y="300"/>
                    <a:pt x="219" y="300"/>
                    <a:pt x="219" y="300"/>
                  </a:cubicBezTo>
                  <a:cubicBezTo>
                    <a:pt x="219" y="157"/>
                    <a:pt x="219" y="157"/>
                    <a:pt x="219" y="157"/>
                  </a:cubicBezTo>
                  <a:cubicBezTo>
                    <a:pt x="208" y="173"/>
                    <a:pt x="208" y="173"/>
                    <a:pt x="208" y="173"/>
                  </a:cubicBezTo>
                  <a:lnTo>
                    <a:pt x="208" y="287"/>
                  </a:lnTo>
                  <a:close/>
                  <a:moveTo>
                    <a:pt x="117" y="159"/>
                  </a:moveTo>
                  <a:cubicBezTo>
                    <a:pt x="43" y="159"/>
                    <a:pt x="43" y="159"/>
                    <a:pt x="43" y="159"/>
                  </a:cubicBezTo>
                  <a:cubicBezTo>
                    <a:pt x="43" y="169"/>
                    <a:pt x="43" y="169"/>
                    <a:pt x="4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17" y="159"/>
                  </a:lnTo>
                  <a:close/>
                  <a:moveTo>
                    <a:pt x="41" y="36"/>
                  </a:moveTo>
                  <a:cubicBezTo>
                    <a:pt x="43" y="29"/>
                    <a:pt x="50" y="25"/>
                    <a:pt x="57" y="22"/>
                  </a:cubicBezTo>
                  <a:cubicBezTo>
                    <a:pt x="63" y="21"/>
                    <a:pt x="71" y="20"/>
                    <a:pt x="77" y="20"/>
                  </a:cubicBezTo>
                  <a:cubicBezTo>
                    <a:pt x="80" y="20"/>
                    <a:pt x="83" y="20"/>
                    <a:pt x="86" y="20"/>
                  </a:cubicBezTo>
                  <a:cubicBezTo>
                    <a:pt x="87" y="20"/>
                    <a:pt x="88" y="20"/>
                    <a:pt x="89" y="20"/>
                  </a:cubicBezTo>
                  <a:cubicBezTo>
                    <a:pt x="89" y="9"/>
                    <a:pt x="98" y="0"/>
                    <a:pt x="110" y="0"/>
                  </a:cubicBezTo>
                  <a:cubicBezTo>
                    <a:pt x="121" y="0"/>
                    <a:pt x="130" y="9"/>
                    <a:pt x="130" y="20"/>
                  </a:cubicBezTo>
                  <a:cubicBezTo>
                    <a:pt x="131" y="20"/>
                    <a:pt x="132" y="20"/>
                    <a:pt x="133" y="20"/>
                  </a:cubicBezTo>
                  <a:cubicBezTo>
                    <a:pt x="136" y="20"/>
                    <a:pt x="139" y="20"/>
                    <a:pt x="142" y="20"/>
                  </a:cubicBezTo>
                  <a:cubicBezTo>
                    <a:pt x="149" y="20"/>
                    <a:pt x="156" y="21"/>
                    <a:pt x="162" y="22"/>
                  </a:cubicBezTo>
                  <a:cubicBezTo>
                    <a:pt x="170" y="25"/>
                    <a:pt x="176" y="29"/>
                    <a:pt x="178" y="36"/>
                  </a:cubicBezTo>
                  <a:cubicBezTo>
                    <a:pt x="179" y="38"/>
                    <a:pt x="179" y="41"/>
                    <a:pt x="179" y="43"/>
                  </a:cubicBezTo>
                  <a:cubicBezTo>
                    <a:pt x="145" y="43"/>
                    <a:pt x="74" y="43"/>
                    <a:pt x="40" y="43"/>
                  </a:cubicBezTo>
                  <a:cubicBezTo>
                    <a:pt x="40" y="41"/>
                    <a:pt x="41" y="38"/>
                    <a:pt x="41" y="36"/>
                  </a:cubicBezTo>
                  <a:close/>
                  <a:moveTo>
                    <a:pt x="99" y="20"/>
                  </a:moveTo>
                  <a:cubicBezTo>
                    <a:pt x="103" y="20"/>
                    <a:pt x="106" y="20"/>
                    <a:pt x="110" y="20"/>
                  </a:cubicBezTo>
                  <a:cubicBezTo>
                    <a:pt x="113" y="20"/>
                    <a:pt x="116" y="20"/>
                    <a:pt x="120" y="20"/>
                  </a:cubicBezTo>
                  <a:cubicBezTo>
                    <a:pt x="119" y="15"/>
                    <a:pt x="115" y="11"/>
                    <a:pt x="110" y="11"/>
                  </a:cubicBezTo>
                  <a:cubicBezTo>
                    <a:pt x="104" y="11"/>
                    <a:pt x="100" y="15"/>
                    <a:pt x="99" y="20"/>
                  </a:cubicBezTo>
                  <a:close/>
                  <a:moveTo>
                    <a:pt x="190" y="269"/>
                  </a:moveTo>
                  <a:cubicBezTo>
                    <a:pt x="29" y="269"/>
                    <a:pt x="29" y="269"/>
                    <a:pt x="29" y="26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190" y="59"/>
                    <a:pt x="190" y="59"/>
                    <a:pt x="190" y="59"/>
                  </a:cubicBezTo>
                  <a:cubicBezTo>
                    <a:pt x="190" y="71"/>
                    <a:pt x="190" y="71"/>
                    <a:pt x="190" y="71"/>
                  </a:cubicBezTo>
                  <a:cubicBezTo>
                    <a:pt x="200" y="57"/>
                    <a:pt x="200" y="57"/>
                    <a:pt x="200" y="57"/>
                  </a:cubicBezTo>
                  <a:cubicBezTo>
                    <a:pt x="200" y="49"/>
                    <a:pt x="200" y="49"/>
                    <a:pt x="200" y="49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9" y="278"/>
                    <a:pt x="19" y="278"/>
                    <a:pt x="19" y="278"/>
                  </a:cubicBezTo>
                  <a:cubicBezTo>
                    <a:pt x="200" y="278"/>
                    <a:pt x="200" y="278"/>
                    <a:pt x="200" y="278"/>
                  </a:cubicBezTo>
                  <a:cubicBezTo>
                    <a:pt x="200" y="185"/>
                    <a:pt x="200" y="185"/>
                    <a:pt x="200" y="185"/>
                  </a:cubicBezTo>
                  <a:cubicBezTo>
                    <a:pt x="190" y="199"/>
                    <a:pt x="190" y="199"/>
                    <a:pt x="190" y="199"/>
                  </a:cubicBezTo>
                  <a:lnTo>
                    <a:pt x="190" y="269"/>
                  </a:lnTo>
                  <a:close/>
                  <a:moveTo>
                    <a:pt x="200" y="119"/>
                  </a:moveTo>
                  <a:cubicBezTo>
                    <a:pt x="190" y="133"/>
                    <a:pt x="190" y="133"/>
                    <a:pt x="190" y="133"/>
                  </a:cubicBezTo>
                  <a:cubicBezTo>
                    <a:pt x="190" y="138"/>
                    <a:pt x="190" y="138"/>
                    <a:pt x="190" y="138"/>
                  </a:cubicBezTo>
                  <a:cubicBezTo>
                    <a:pt x="200" y="124"/>
                    <a:pt x="200" y="124"/>
                    <a:pt x="200" y="124"/>
                  </a:cubicBezTo>
                  <a:lnTo>
                    <a:pt x="200" y="119"/>
                  </a:lnTo>
                  <a:close/>
                  <a:moveTo>
                    <a:pt x="215" y="35"/>
                  </a:moveTo>
                  <a:cubicBezTo>
                    <a:pt x="219" y="35"/>
                    <a:pt x="219" y="35"/>
                    <a:pt x="219" y="35"/>
                  </a:cubicBezTo>
                  <a:cubicBezTo>
                    <a:pt x="219" y="22"/>
                    <a:pt x="219" y="22"/>
                    <a:pt x="219" y="22"/>
                  </a:cubicBezTo>
                  <a:cubicBezTo>
                    <a:pt x="175" y="22"/>
                    <a:pt x="175" y="22"/>
                    <a:pt x="175" y="22"/>
                  </a:cubicBezTo>
                  <a:cubicBezTo>
                    <a:pt x="179" y="26"/>
                    <a:pt x="182" y="30"/>
                    <a:pt x="184" y="36"/>
                  </a:cubicBezTo>
                  <a:cubicBezTo>
                    <a:pt x="208" y="36"/>
                    <a:pt x="208" y="36"/>
                    <a:pt x="208" y="36"/>
                  </a:cubicBezTo>
                  <a:cubicBezTo>
                    <a:pt x="208" y="44"/>
                    <a:pt x="208" y="44"/>
                    <a:pt x="208" y="44"/>
                  </a:cubicBezTo>
                  <a:lnTo>
                    <a:pt x="215" y="35"/>
                  </a:lnTo>
                  <a:close/>
                  <a:moveTo>
                    <a:pt x="246" y="41"/>
                  </a:moveTo>
                  <a:cubicBezTo>
                    <a:pt x="182" y="134"/>
                    <a:pt x="182" y="134"/>
                    <a:pt x="182" y="134"/>
                  </a:cubicBezTo>
                  <a:cubicBezTo>
                    <a:pt x="155" y="134"/>
                    <a:pt x="155" y="134"/>
                    <a:pt x="155" y="134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56" y="92"/>
                    <a:pt x="156" y="92"/>
                    <a:pt x="156" y="92"/>
                  </a:cubicBezTo>
                  <a:cubicBezTo>
                    <a:pt x="169" y="113"/>
                    <a:pt x="169" y="113"/>
                    <a:pt x="169" y="113"/>
                  </a:cubicBezTo>
                  <a:cubicBezTo>
                    <a:pt x="218" y="41"/>
                    <a:pt x="218" y="41"/>
                    <a:pt x="218" y="41"/>
                  </a:cubicBezTo>
                  <a:lnTo>
                    <a:pt x="246" y="41"/>
                  </a:lnTo>
                  <a:close/>
                  <a:moveTo>
                    <a:pt x="246" y="107"/>
                  </a:moveTo>
                  <a:cubicBezTo>
                    <a:pt x="182" y="201"/>
                    <a:pt x="182" y="201"/>
                    <a:pt x="182" y="201"/>
                  </a:cubicBezTo>
                  <a:cubicBezTo>
                    <a:pt x="155" y="201"/>
                    <a:pt x="155" y="201"/>
                    <a:pt x="155" y="201"/>
                  </a:cubicBezTo>
                  <a:cubicBezTo>
                    <a:pt x="129" y="159"/>
                    <a:pt x="129" y="159"/>
                    <a:pt x="129" y="159"/>
                  </a:cubicBezTo>
                  <a:cubicBezTo>
                    <a:pt x="156" y="159"/>
                    <a:pt x="156" y="159"/>
                    <a:pt x="156" y="159"/>
                  </a:cubicBezTo>
                  <a:cubicBezTo>
                    <a:pt x="169" y="180"/>
                    <a:pt x="169" y="180"/>
                    <a:pt x="169" y="180"/>
                  </a:cubicBezTo>
                  <a:cubicBezTo>
                    <a:pt x="218" y="107"/>
                    <a:pt x="218" y="107"/>
                    <a:pt x="218" y="107"/>
                  </a:cubicBezTo>
                  <a:lnTo>
                    <a:pt x="246" y="1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1138" compatLnSpc="1" lIns="82275" numCol="1" rIns="82275" tIns="41138" vert="horz" wrap="square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defTabSz="914363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363" eaLnBrk="1" hangingPunct="1" latinLnBrk="0" marL="457182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363" eaLnBrk="1" hangingPunct="1" latinLnBrk="0" marL="914363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363" eaLnBrk="1" hangingPunct="1" latinLnBrk="0" marL="1371545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363" eaLnBrk="1" hangingPunct="1" latinLnBrk="0" marL="1828727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363" eaLnBrk="1" hangingPunct="1" latinLnBrk="0" marL="2285909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363" eaLnBrk="1" hangingPunct="1" latinLnBrk="0" marL="274309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363" eaLnBrk="1" hangingPunct="1" latinLnBrk="0" marL="3200272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363" eaLnBrk="1" hangingPunct="1" latinLnBrk="0" marL="3657454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600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5039384" y="4437354"/>
            <a:ext cx="1895410" cy="1951786"/>
            <a:chOff x="5157794" y="4437354"/>
            <a:chExt cx="1895410" cy="1951786"/>
          </a:xfrm>
        </p:grpSpPr>
        <p:sp>
          <p:nvSpPr>
            <p:cNvPr id="124" name="任意多边形 123"/>
            <p:cNvSpPr/>
            <p:nvPr/>
          </p:nvSpPr>
          <p:spPr>
            <a:xfrm>
              <a:off x="5330611" y="4437354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25" name="矩形 124"/>
            <p:cNvSpPr/>
            <p:nvPr/>
          </p:nvSpPr>
          <p:spPr>
            <a:xfrm>
              <a:off x="5413737" y="4520484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6" name="椭圆 125"/>
            <p:cNvSpPr/>
            <p:nvPr/>
          </p:nvSpPr>
          <p:spPr>
            <a:xfrm>
              <a:off x="6637566" y="4887627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6</a:t>
              </a:r>
            </a:p>
          </p:txBody>
        </p:sp>
        <p:sp>
          <p:nvSpPr>
            <p:cNvPr id="127" name="文本框 126"/>
            <p:cNvSpPr txBox="1"/>
            <p:nvPr/>
          </p:nvSpPr>
          <p:spPr>
            <a:xfrm>
              <a:off x="5157794" y="5804365"/>
              <a:ext cx="1581121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向众筹平台申请得到支持</a:t>
              </a:r>
            </a:p>
          </p:txBody>
        </p:sp>
        <p:sp>
          <p:nvSpPr>
            <p:cNvPr id="155" name="Freeform 24"/>
            <p:cNvSpPr>
              <a:spLocks noEditPoints="1"/>
            </p:cNvSpPr>
            <p:nvPr/>
          </p:nvSpPr>
          <p:spPr bwMode="black">
            <a:xfrm>
              <a:off x="5464804" y="4579141"/>
              <a:ext cx="1035198" cy="995673"/>
            </a:xfrm>
            <a:custGeom>
              <a:gdLst>
                <a:gd fmla="*/ 126 w 259" name="T0"/>
                <a:gd fmla="*/ 53 h 300" name="T1"/>
                <a:gd fmla="*/ 120 w 259" name="T2"/>
                <a:gd fmla="*/ 38 h 300" name="T3"/>
                <a:gd fmla="*/ 77 w 259" name="T4"/>
                <a:gd fmla="*/ 43 h 300" name="T5"/>
                <a:gd fmla="*/ 105 w 259" name="T6"/>
                <a:gd fmla="*/ 53 h 300" name="T7"/>
                <a:gd fmla="*/ 105 w 259" name="T8"/>
                <a:gd fmla="*/ 53 h 300" name="T9"/>
                <a:gd fmla="*/ 84 w 259" name="T10"/>
                <a:gd fmla="*/ 136 h 300" name="T11"/>
                <a:gd fmla="*/ 79 w 259" name="T12"/>
                <a:gd fmla="*/ 124 h 300" name="T13"/>
                <a:gd fmla="*/ 45 w 259" name="T14"/>
                <a:gd fmla="*/ 128 h 300" name="T15"/>
                <a:gd fmla="*/ 67 w 259" name="T16"/>
                <a:gd fmla="*/ 136 h 300" name="T17"/>
                <a:gd fmla="*/ 67 w 259" name="T18"/>
                <a:gd fmla="*/ 136 h 300" name="T19"/>
                <a:gd fmla="*/ 35 w 259" name="T20"/>
                <a:gd fmla="*/ 69 h 300" name="T21"/>
                <a:gd fmla="*/ 32 w 259" name="T22"/>
                <a:gd fmla="*/ 63 h 300" name="T23"/>
                <a:gd fmla="*/ 15 w 259" name="T24"/>
                <a:gd fmla="*/ 65 h 300" name="T25"/>
                <a:gd fmla="*/ 26 w 259" name="T26"/>
                <a:gd fmla="*/ 69 h 300" name="T27"/>
                <a:gd fmla="*/ 26 w 259" name="T28"/>
                <a:gd fmla="*/ 69 h 300" name="T29"/>
                <a:gd fmla="*/ 233 w 259" name="T30"/>
                <a:gd fmla="*/ 19 h 300" name="T31"/>
                <a:gd fmla="*/ 231 w 259" name="T32"/>
                <a:gd fmla="*/ 13 h 300" name="T33"/>
                <a:gd fmla="*/ 214 w 259" name="T34"/>
                <a:gd fmla="*/ 15 h 300" name="T35"/>
                <a:gd fmla="*/ 225 w 259" name="T36"/>
                <a:gd fmla="*/ 19 h 300" name="T37"/>
                <a:gd fmla="*/ 225 w 259" name="T38"/>
                <a:gd fmla="*/ 19 h 300" name="T39"/>
                <a:gd fmla="*/ 248 w 259" name="T40"/>
                <a:gd fmla="*/ 141 h 300" name="T41"/>
                <a:gd fmla="*/ 246 w 259" name="T42"/>
                <a:gd fmla="*/ 135 h 300" name="T43"/>
                <a:gd fmla="*/ 229 w 259" name="T44"/>
                <a:gd fmla="*/ 136 h 300" name="T45"/>
                <a:gd fmla="*/ 240 w 259" name="T46"/>
                <a:gd fmla="*/ 141 h 300" name="T47"/>
                <a:gd fmla="*/ 240 w 259" name="T48"/>
                <a:gd fmla="*/ 141 h 300" name="T49"/>
                <a:gd fmla="*/ 20 w 259" name="T50"/>
                <a:gd fmla="*/ 162 h 300" name="T51"/>
                <a:gd fmla="*/ 17 w 259" name="T52"/>
                <a:gd fmla="*/ 156 h 300" name="T53"/>
                <a:gd fmla="*/ 0 w 259" name="T54"/>
                <a:gd fmla="*/ 158 h 300" name="T55"/>
                <a:gd fmla="*/ 11 w 259" name="T56"/>
                <a:gd fmla="*/ 162 h 300" name="T57"/>
                <a:gd fmla="*/ 11 w 259" name="T58"/>
                <a:gd fmla="*/ 162 h 300" name="T59"/>
                <a:gd fmla="*/ 226 w 259" name="T60"/>
                <a:gd fmla="*/ 100 h 300" name="T61"/>
                <a:gd fmla="*/ 219 w 259" name="T62"/>
                <a:gd fmla="*/ 82 h 300" name="T63"/>
                <a:gd fmla="*/ 168 w 259" name="T64"/>
                <a:gd fmla="*/ 88 h 300" name="T65"/>
                <a:gd fmla="*/ 201 w 259" name="T66"/>
                <a:gd fmla="*/ 100 h 300" name="T67"/>
                <a:gd fmla="*/ 201 w 259" name="T68"/>
                <a:gd fmla="*/ 100 h 300" name="T69"/>
                <a:gd fmla="*/ 223 w 259" name="T70"/>
                <a:gd fmla="*/ 146 h 300" name="T71"/>
                <a:gd fmla="*/ 156 w 259" name="T72"/>
                <a:gd fmla="*/ 178 h 300" name="T73"/>
                <a:gd fmla="*/ 150 w 259" name="T74"/>
                <a:gd fmla="*/ 178 h 300" name="T75"/>
                <a:gd fmla="*/ 206 w 259" name="T76"/>
                <a:gd fmla="*/ 17 h 300" name="T77"/>
                <a:gd fmla="*/ 120 w 259" name="T78"/>
                <a:gd fmla="*/ 69 h 300" name="T79"/>
                <a:gd fmla="*/ 54 w 259" name="T80"/>
                <a:gd fmla="*/ 62 h 300" name="T81"/>
                <a:gd fmla="*/ 103 w 259" name="T82"/>
                <a:gd fmla="*/ 178 h 300" name="T83"/>
                <a:gd fmla="*/ 97 w 259" name="T84"/>
                <a:gd fmla="*/ 178 h 300" name="T85"/>
                <a:gd fmla="*/ 36 w 259" name="T86"/>
                <a:gd fmla="*/ 160 h 300" name="T87"/>
                <a:gd fmla="*/ 22 w 259" name="T88"/>
                <a:gd fmla="*/ 236 h 300" name="T89"/>
                <a:gd fmla="*/ 60 w 259" name="T90"/>
                <a:gd fmla="*/ 294 h 300" name="T91"/>
                <a:gd fmla="*/ 212 w 259" name="T92"/>
                <a:gd fmla="*/ 195 h 300" name="T93"/>
                <a:gd fmla="*/ 250 w 259" name="T94"/>
                <a:gd fmla="*/ 231 h 300" name="T95"/>
                <a:gd fmla="*/ 113 w 259" name="T96"/>
                <a:gd fmla="*/ 214 h 300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300" w="259">
                  <a:moveTo>
                    <a:pt x="115" y="81"/>
                  </a:moveTo>
                  <a:cubicBezTo>
                    <a:pt x="115" y="81"/>
                    <a:pt x="115" y="52"/>
                    <a:pt x="120" y="47"/>
                  </a:cubicBezTo>
                  <a:cubicBezTo>
                    <a:pt x="125" y="42"/>
                    <a:pt x="153" y="43"/>
                    <a:pt x="153" y="43"/>
                  </a:cubicBezTo>
                  <a:cubicBezTo>
                    <a:pt x="153" y="43"/>
                    <a:pt x="131" y="48"/>
                    <a:pt x="126" y="53"/>
                  </a:cubicBezTo>
                  <a:cubicBezTo>
                    <a:pt x="120" y="58"/>
                    <a:pt x="115" y="81"/>
                    <a:pt x="115" y="81"/>
                  </a:cubicBezTo>
                  <a:close/>
                  <a:moveTo>
                    <a:pt x="126" y="32"/>
                  </a:moveTo>
                  <a:cubicBezTo>
                    <a:pt x="120" y="27"/>
                    <a:pt x="115" y="5"/>
                    <a:pt x="115" y="5"/>
                  </a:cubicBezTo>
                  <a:cubicBezTo>
                    <a:pt x="115" y="5"/>
                    <a:pt x="115" y="33"/>
                    <a:pt x="120" y="38"/>
                  </a:cubicBezTo>
                  <a:cubicBezTo>
                    <a:pt x="125" y="43"/>
                    <a:pt x="153" y="43"/>
                    <a:pt x="153" y="43"/>
                  </a:cubicBezTo>
                  <a:cubicBezTo>
                    <a:pt x="153" y="43"/>
                    <a:pt x="131" y="38"/>
                    <a:pt x="126" y="32"/>
                  </a:cubicBezTo>
                  <a:close/>
                  <a:moveTo>
                    <a:pt x="105" y="32"/>
                  </a:moveTo>
                  <a:cubicBezTo>
                    <a:pt x="100" y="38"/>
                    <a:pt x="77" y="43"/>
                    <a:pt x="77" y="43"/>
                  </a:cubicBezTo>
                  <a:cubicBezTo>
                    <a:pt x="77" y="43"/>
                    <a:pt x="105" y="43"/>
                    <a:pt x="111" y="38"/>
                  </a:cubicBezTo>
                  <a:cubicBezTo>
                    <a:pt x="116" y="33"/>
                    <a:pt x="115" y="5"/>
                    <a:pt x="115" y="5"/>
                  </a:cubicBezTo>
                  <a:cubicBezTo>
                    <a:pt x="115" y="5"/>
                    <a:pt x="110" y="27"/>
                    <a:pt x="105" y="32"/>
                  </a:cubicBezTo>
                  <a:close/>
                  <a:moveTo>
                    <a:pt x="105" y="53"/>
                  </a:moveTo>
                  <a:cubicBezTo>
                    <a:pt x="110" y="58"/>
                    <a:pt x="115" y="81"/>
                    <a:pt x="115" y="81"/>
                  </a:cubicBezTo>
                  <a:cubicBezTo>
                    <a:pt x="115" y="81"/>
                    <a:pt x="116" y="52"/>
                    <a:pt x="111" y="47"/>
                  </a:cubicBezTo>
                  <a:cubicBezTo>
                    <a:pt x="105" y="42"/>
                    <a:pt x="77" y="43"/>
                    <a:pt x="77" y="43"/>
                  </a:cubicBezTo>
                  <a:cubicBezTo>
                    <a:pt x="77" y="43"/>
                    <a:pt x="100" y="48"/>
                    <a:pt x="105" y="53"/>
                  </a:cubicBezTo>
                  <a:close/>
                  <a:moveTo>
                    <a:pt x="75" y="158"/>
                  </a:moveTo>
                  <a:cubicBezTo>
                    <a:pt x="75" y="158"/>
                    <a:pt x="75" y="136"/>
                    <a:pt x="79" y="131"/>
                  </a:cubicBezTo>
                  <a:cubicBezTo>
                    <a:pt x="83" y="127"/>
                    <a:pt x="106" y="128"/>
                    <a:pt x="106" y="128"/>
                  </a:cubicBezTo>
                  <a:cubicBezTo>
                    <a:pt x="106" y="128"/>
                    <a:pt x="88" y="132"/>
                    <a:pt x="84" y="136"/>
                  </a:cubicBezTo>
                  <a:cubicBezTo>
                    <a:pt x="79" y="140"/>
                    <a:pt x="75" y="158"/>
                    <a:pt x="75" y="158"/>
                  </a:cubicBezTo>
                  <a:close/>
                  <a:moveTo>
                    <a:pt x="84" y="119"/>
                  </a:moveTo>
                  <a:cubicBezTo>
                    <a:pt x="79" y="115"/>
                    <a:pt x="75" y="97"/>
                    <a:pt x="75" y="97"/>
                  </a:cubicBezTo>
                  <a:cubicBezTo>
                    <a:pt x="75" y="97"/>
                    <a:pt x="75" y="120"/>
                    <a:pt x="79" y="124"/>
                  </a:cubicBezTo>
                  <a:cubicBezTo>
                    <a:pt x="83" y="128"/>
                    <a:pt x="106" y="128"/>
                    <a:pt x="106" y="128"/>
                  </a:cubicBezTo>
                  <a:cubicBezTo>
                    <a:pt x="106" y="128"/>
                    <a:pt x="88" y="124"/>
                    <a:pt x="84" y="119"/>
                  </a:cubicBezTo>
                  <a:close/>
                  <a:moveTo>
                    <a:pt x="67" y="119"/>
                  </a:moveTo>
                  <a:cubicBezTo>
                    <a:pt x="63" y="124"/>
                    <a:pt x="45" y="128"/>
                    <a:pt x="45" y="128"/>
                  </a:cubicBezTo>
                  <a:cubicBezTo>
                    <a:pt x="45" y="128"/>
                    <a:pt x="68" y="128"/>
                    <a:pt x="72" y="124"/>
                  </a:cubicBezTo>
                  <a:cubicBezTo>
                    <a:pt x="76" y="120"/>
                    <a:pt x="75" y="97"/>
                    <a:pt x="75" y="97"/>
                  </a:cubicBezTo>
                  <a:cubicBezTo>
                    <a:pt x="75" y="97"/>
                    <a:pt x="71" y="115"/>
                    <a:pt x="67" y="119"/>
                  </a:cubicBezTo>
                  <a:close/>
                  <a:moveTo>
                    <a:pt x="67" y="136"/>
                  </a:moveTo>
                  <a:cubicBezTo>
                    <a:pt x="71" y="140"/>
                    <a:pt x="75" y="158"/>
                    <a:pt x="75" y="158"/>
                  </a:cubicBezTo>
                  <a:cubicBezTo>
                    <a:pt x="75" y="158"/>
                    <a:pt x="76" y="136"/>
                    <a:pt x="72" y="131"/>
                  </a:cubicBezTo>
                  <a:cubicBezTo>
                    <a:pt x="68" y="127"/>
                    <a:pt x="45" y="128"/>
                    <a:pt x="45" y="128"/>
                  </a:cubicBezTo>
                  <a:cubicBezTo>
                    <a:pt x="45" y="128"/>
                    <a:pt x="63" y="132"/>
                    <a:pt x="67" y="136"/>
                  </a:cubicBezTo>
                  <a:close/>
                  <a:moveTo>
                    <a:pt x="31" y="80"/>
                  </a:moveTo>
                  <a:cubicBezTo>
                    <a:pt x="31" y="80"/>
                    <a:pt x="30" y="69"/>
                    <a:pt x="32" y="67"/>
                  </a:cubicBezTo>
                  <a:cubicBezTo>
                    <a:pt x="35" y="65"/>
                    <a:pt x="46" y="65"/>
                    <a:pt x="46" y="65"/>
                  </a:cubicBezTo>
                  <a:cubicBezTo>
                    <a:pt x="46" y="65"/>
                    <a:pt x="37" y="67"/>
                    <a:pt x="35" y="69"/>
                  </a:cubicBezTo>
                  <a:cubicBezTo>
                    <a:pt x="33" y="71"/>
                    <a:pt x="31" y="80"/>
                    <a:pt x="31" y="80"/>
                  </a:cubicBezTo>
                  <a:close/>
                  <a:moveTo>
                    <a:pt x="35" y="61"/>
                  </a:moveTo>
                  <a:cubicBezTo>
                    <a:pt x="33" y="59"/>
                    <a:pt x="31" y="50"/>
                    <a:pt x="31" y="50"/>
                  </a:cubicBezTo>
                  <a:cubicBezTo>
                    <a:pt x="31" y="50"/>
                    <a:pt x="30" y="61"/>
                    <a:pt x="32" y="63"/>
                  </a:cubicBezTo>
                  <a:cubicBezTo>
                    <a:pt x="35" y="65"/>
                    <a:pt x="46" y="65"/>
                    <a:pt x="46" y="65"/>
                  </a:cubicBezTo>
                  <a:cubicBezTo>
                    <a:pt x="46" y="65"/>
                    <a:pt x="37" y="63"/>
                    <a:pt x="35" y="61"/>
                  </a:cubicBezTo>
                  <a:close/>
                  <a:moveTo>
                    <a:pt x="26" y="61"/>
                  </a:moveTo>
                  <a:cubicBezTo>
                    <a:pt x="24" y="63"/>
                    <a:pt x="15" y="65"/>
                    <a:pt x="15" y="65"/>
                  </a:cubicBezTo>
                  <a:cubicBezTo>
                    <a:pt x="15" y="65"/>
                    <a:pt x="27" y="65"/>
                    <a:pt x="29" y="63"/>
                  </a:cubicBezTo>
                  <a:cubicBezTo>
                    <a:pt x="31" y="61"/>
                    <a:pt x="31" y="50"/>
                    <a:pt x="31" y="50"/>
                  </a:cubicBezTo>
                  <a:cubicBezTo>
                    <a:pt x="31" y="50"/>
                    <a:pt x="29" y="59"/>
                    <a:pt x="26" y="61"/>
                  </a:cubicBezTo>
                  <a:close/>
                  <a:moveTo>
                    <a:pt x="26" y="69"/>
                  </a:moveTo>
                  <a:cubicBezTo>
                    <a:pt x="29" y="71"/>
                    <a:pt x="31" y="80"/>
                    <a:pt x="31" y="80"/>
                  </a:cubicBezTo>
                  <a:cubicBezTo>
                    <a:pt x="31" y="80"/>
                    <a:pt x="31" y="69"/>
                    <a:pt x="29" y="67"/>
                  </a:cubicBezTo>
                  <a:cubicBezTo>
                    <a:pt x="27" y="65"/>
                    <a:pt x="15" y="65"/>
                    <a:pt x="15" y="65"/>
                  </a:cubicBezTo>
                  <a:cubicBezTo>
                    <a:pt x="15" y="65"/>
                    <a:pt x="24" y="67"/>
                    <a:pt x="26" y="69"/>
                  </a:cubicBezTo>
                  <a:close/>
                  <a:moveTo>
                    <a:pt x="229" y="30"/>
                  </a:moveTo>
                  <a:cubicBezTo>
                    <a:pt x="229" y="30"/>
                    <a:pt x="229" y="19"/>
                    <a:pt x="231" y="17"/>
                  </a:cubicBezTo>
                  <a:cubicBezTo>
                    <a:pt x="233" y="15"/>
                    <a:pt x="244" y="15"/>
                    <a:pt x="244" y="15"/>
                  </a:cubicBezTo>
                  <a:cubicBezTo>
                    <a:pt x="244" y="15"/>
                    <a:pt x="235" y="17"/>
                    <a:pt x="233" y="19"/>
                  </a:cubicBezTo>
                  <a:cubicBezTo>
                    <a:pt x="231" y="21"/>
                    <a:pt x="229" y="30"/>
                    <a:pt x="229" y="30"/>
                  </a:cubicBezTo>
                  <a:close/>
                  <a:moveTo>
                    <a:pt x="233" y="11"/>
                  </a:moveTo>
                  <a:cubicBezTo>
                    <a:pt x="231" y="9"/>
                    <a:pt x="229" y="0"/>
                    <a:pt x="229" y="0"/>
                  </a:cubicBezTo>
                  <a:cubicBezTo>
                    <a:pt x="229" y="0"/>
                    <a:pt x="229" y="11"/>
                    <a:pt x="231" y="13"/>
                  </a:cubicBezTo>
                  <a:cubicBezTo>
                    <a:pt x="233" y="15"/>
                    <a:pt x="244" y="15"/>
                    <a:pt x="244" y="15"/>
                  </a:cubicBezTo>
                  <a:cubicBezTo>
                    <a:pt x="244" y="15"/>
                    <a:pt x="235" y="13"/>
                    <a:pt x="233" y="11"/>
                  </a:cubicBezTo>
                  <a:close/>
                  <a:moveTo>
                    <a:pt x="225" y="11"/>
                  </a:moveTo>
                  <a:cubicBezTo>
                    <a:pt x="223" y="13"/>
                    <a:pt x="214" y="15"/>
                    <a:pt x="214" y="15"/>
                  </a:cubicBezTo>
                  <a:cubicBezTo>
                    <a:pt x="214" y="15"/>
                    <a:pt x="225" y="15"/>
                    <a:pt x="227" y="13"/>
                  </a:cubicBezTo>
                  <a:cubicBezTo>
                    <a:pt x="229" y="11"/>
                    <a:pt x="229" y="0"/>
                    <a:pt x="229" y="0"/>
                  </a:cubicBezTo>
                  <a:cubicBezTo>
                    <a:pt x="229" y="0"/>
                    <a:pt x="227" y="9"/>
                    <a:pt x="225" y="11"/>
                  </a:cubicBezTo>
                  <a:close/>
                  <a:moveTo>
                    <a:pt x="225" y="19"/>
                  </a:moveTo>
                  <a:cubicBezTo>
                    <a:pt x="227" y="21"/>
                    <a:pt x="229" y="30"/>
                    <a:pt x="229" y="30"/>
                  </a:cubicBezTo>
                  <a:cubicBezTo>
                    <a:pt x="229" y="30"/>
                    <a:pt x="229" y="19"/>
                    <a:pt x="227" y="17"/>
                  </a:cubicBezTo>
                  <a:cubicBezTo>
                    <a:pt x="225" y="15"/>
                    <a:pt x="214" y="15"/>
                    <a:pt x="214" y="15"/>
                  </a:cubicBezTo>
                  <a:cubicBezTo>
                    <a:pt x="214" y="15"/>
                    <a:pt x="223" y="17"/>
                    <a:pt x="225" y="19"/>
                  </a:cubicBezTo>
                  <a:close/>
                  <a:moveTo>
                    <a:pt x="244" y="152"/>
                  </a:moveTo>
                  <a:cubicBezTo>
                    <a:pt x="244" y="152"/>
                    <a:pt x="244" y="140"/>
                    <a:pt x="246" y="138"/>
                  </a:cubicBezTo>
                  <a:cubicBezTo>
                    <a:pt x="248" y="136"/>
                    <a:pt x="259" y="136"/>
                    <a:pt x="259" y="136"/>
                  </a:cubicBezTo>
                  <a:cubicBezTo>
                    <a:pt x="259" y="136"/>
                    <a:pt x="250" y="138"/>
                    <a:pt x="248" y="141"/>
                  </a:cubicBezTo>
                  <a:cubicBezTo>
                    <a:pt x="246" y="143"/>
                    <a:pt x="244" y="152"/>
                    <a:pt x="244" y="152"/>
                  </a:cubicBezTo>
                  <a:close/>
                  <a:moveTo>
                    <a:pt x="248" y="132"/>
                  </a:moveTo>
                  <a:cubicBezTo>
                    <a:pt x="246" y="130"/>
                    <a:pt x="244" y="121"/>
                    <a:pt x="244" y="121"/>
                  </a:cubicBezTo>
                  <a:cubicBezTo>
                    <a:pt x="244" y="121"/>
                    <a:pt x="244" y="133"/>
                    <a:pt x="246" y="135"/>
                  </a:cubicBezTo>
                  <a:cubicBezTo>
                    <a:pt x="248" y="137"/>
                    <a:pt x="259" y="136"/>
                    <a:pt x="259" y="136"/>
                  </a:cubicBezTo>
                  <a:cubicBezTo>
                    <a:pt x="259" y="136"/>
                    <a:pt x="250" y="134"/>
                    <a:pt x="248" y="132"/>
                  </a:cubicBezTo>
                  <a:close/>
                  <a:moveTo>
                    <a:pt x="240" y="132"/>
                  </a:moveTo>
                  <a:cubicBezTo>
                    <a:pt x="238" y="134"/>
                    <a:pt x="229" y="136"/>
                    <a:pt x="229" y="136"/>
                  </a:cubicBezTo>
                  <a:cubicBezTo>
                    <a:pt x="229" y="136"/>
                    <a:pt x="240" y="137"/>
                    <a:pt x="242" y="135"/>
                  </a:cubicBezTo>
                  <a:cubicBezTo>
                    <a:pt x="244" y="133"/>
                    <a:pt x="244" y="121"/>
                    <a:pt x="244" y="121"/>
                  </a:cubicBezTo>
                  <a:cubicBezTo>
                    <a:pt x="244" y="121"/>
                    <a:pt x="242" y="130"/>
                    <a:pt x="240" y="132"/>
                  </a:cubicBezTo>
                  <a:close/>
                  <a:moveTo>
                    <a:pt x="240" y="141"/>
                  </a:moveTo>
                  <a:cubicBezTo>
                    <a:pt x="242" y="143"/>
                    <a:pt x="244" y="152"/>
                    <a:pt x="244" y="152"/>
                  </a:cubicBezTo>
                  <a:cubicBezTo>
                    <a:pt x="244" y="152"/>
                    <a:pt x="244" y="140"/>
                    <a:pt x="242" y="138"/>
                  </a:cubicBezTo>
                  <a:cubicBezTo>
                    <a:pt x="240" y="136"/>
                    <a:pt x="229" y="136"/>
                    <a:pt x="229" y="136"/>
                  </a:cubicBezTo>
                  <a:cubicBezTo>
                    <a:pt x="229" y="136"/>
                    <a:pt x="238" y="138"/>
                    <a:pt x="240" y="141"/>
                  </a:cubicBezTo>
                  <a:close/>
                  <a:moveTo>
                    <a:pt x="15" y="173"/>
                  </a:moveTo>
                  <a:cubicBezTo>
                    <a:pt x="15" y="173"/>
                    <a:pt x="15" y="162"/>
                    <a:pt x="17" y="160"/>
                  </a:cubicBezTo>
                  <a:cubicBezTo>
                    <a:pt x="19" y="158"/>
                    <a:pt x="31" y="158"/>
                    <a:pt x="31" y="158"/>
                  </a:cubicBezTo>
                  <a:cubicBezTo>
                    <a:pt x="31" y="158"/>
                    <a:pt x="22" y="160"/>
                    <a:pt x="20" y="162"/>
                  </a:cubicBezTo>
                  <a:cubicBezTo>
                    <a:pt x="17" y="164"/>
                    <a:pt x="15" y="173"/>
                    <a:pt x="15" y="173"/>
                  </a:cubicBezTo>
                  <a:close/>
                  <a:moveTo>
                    <a:pt x="20" y="154"/>
                  </a:moveTo>
                  <a:cubicBezTo>
                    <a:pt x="17" y="152"/>
                    <a:pt x="15" y="143"/>
                    <a:pt x="15" y="143"/>
                  </a:cubicBezTo>
                  <a:cubicBezTo>
                    <a:pt x="15" y="143"/>
                    <a:pt x="15" y="154"/>
                    <a:pt x="17" y="156"/>
                  </a:cubicBezTo>
                  <a:cubicBezTo>
                    <a:pt x="19" y="158"/>
                    <a:pt x="31" y="158"/>
                    <a:pt x="31" y="158"/>
                  </a:cubicBezTo>
                  <a:cubicBezTo>
                    <a:pt x="31" y="158"/>
                    <a:pt x="22" y="156"/>
                    <a:pt x="20" y="154"/>
                  </a:cubicBezTo>
                  <a:close/>
                  <a:moveTo>
                    <a:pt x="11" y="154"/>
                  </a:moveTo>
                  <a:cubicBezTo>
                    <a:pt x="9" y="156"/>
                    <a:pt x="0" y="158"/>
                    <a:pt x="0" y="158"/>
                  </a:cubicBezTo>
                  <a:cubicBezTo>
                    <a:pt x="0" y="158"/>
                    <a:pt x="11" y="158"/>
                    <a:pt x="14" y="156"/>
                  </a:cubicBezTo>
                  <a:cubicBezTo>
                    <a:pt x="16" y="154"/>
                    <a:pt x="15" y="143"/>
                    <a:pt x="15" y="143"/>
                  </a:cubicBezTo>
                  <a:cubicBezTo>
                    <a:pt x="15" y="143"/>
                    <a:pt x="13" y="152"/>
                    <a:pt x="11" y="154"/>
                  </a:cubicBezTo>
                  <a:close/>
                  <a:moveTo>
                    <a:pt x="11" y="162"/>
                  </a:moveTo>
                  <a:cubicBezTo>
                    <a:pt x="13" y="164"/>
                    <a:pt x="15" y="173"/>
                    <a:pt x="15" y="173"/>
                  </a:cubicBezTo>
                  <a:cubicBezTo>
                    <a:pt x="15" y="173"/>
                    <a:pt x="16" y="162"/>
                    <a:pt x="14" y="160"/>
                  </a:cubicBezTo>
                  <a:cubicBezTo>
                    <a:pt x="11" y="158"/>
                    <a:pt x="0" y="158"/>
                    <a:pt x="0" y="158"/>
                  </a:cubicBezTo>
                  <a:cubicBezTo>
                    <a:pt x="0" y="158"/>
                    <a:pt x="9" y="160"/>
                    <a:pt x="11" y="162"/>
                  </a:cubicBezTo>
                  <a:close/>
                  <a:moveTo>
                    <a:pt x="214" y="133"/>
                  </a:moveTo>
                  <a:cubicBezTo>
                    <a:pt x="214" y="133"/>
                    <a:pt x="213" y="99"/>
                    <a:pt x="219" y="93"/>
                  </a:cubicBezTo>
                  <a:cubicBezTo>
                    <a:pt x="226" y="87"/>
                    <a:pt x="259" y="88"/>
                    <a:pt x="259" y="88"/>
                  </a:cubicBezTo>
                  <a:cubicBezTo>
                    <a:pt x="259" y="88"/>
                    <a:pt x="232" y="94"/>
                    <a:pt x="226" y="100"/>
                  </a:cubicBezTo>
                  <a:cubicBezTo>
                    <a:pt x="220" y="106"/>
                    <a:pt x="214" y="133"/>
                    <a:pt x="214" y="133"/>
                  </a:cubicBezTo>
                  <a:close/>
                  <a:moveTo>
                    <a:pt x="226" y="75"/>
                  </a:moveTo>
                  <a:cubicBezTo>
                    <a:pt x="220" y="69"/>
                    <a:pt x="214" y="42"/>
                    <a:pt x="214" y="42"/>
                  </a:cubicBezTo>
                  <a:cubicBezTo>
                    <a:pt x="214" y="42"/>
                    <a:pt x="213" y="76"/>
                    <a:pt x="219" y="82"/>
                  </a:cubicBezTo>
                  <a:cubicBezTo>
                    <a:pt x="226" y="88"/>
                    <a:pt x="259" y="88"/>
                    <a:pt x="259" y="88"/>
                  </a:cubicBezTo>
                  <a:cubicBezTo>
                    <a:pt x="259" y="88"/>
                    <a:pt x="232" y="81"/>
                    <a:pt x="226" y="75"/>
                  </a:cubicBezTo>
                  <a:close/>
                  <a:moveTo>
                    <a:pt x="201" y="75"/>
                  </a:moveTo>
                  <a:cubicBezTo>
                    <a:pt x="195" y="81"/>
                    <a:pt x="168" y="88"/>
                    <a:pt x="168" y="88"/>
                  </a:cubicBezTo>
                  <a:cubicBezTo>
                    <a:pt x="168" y="88"/>
                    <a:pt x="202" y="88"/>
                    <a:pt x="208" y="82"/>
                  </a:cubicBezTo>
                  <a:cubicBezTo>
                    <a:pt x="215" y="76"/>
                    <a:pt x="214" y="42"/>
                    <a:pt x="214" y="42"/>
                  </a:cubicBezTo>
                  <a:cubicBezTo>
                    <a:pt x="214" y="42"/>
                    <a:pt x="208" y="69"/>
                    <a:pt x="201" y="75"/>
                  </a:cubicBezTo>
                  <a:close/>
                  <a:moveTo>
                    <a:pt x="201" y="100"/>
                  </a:moveTo>
                  <a:cubicBezTo>
                    <a:pt x="208" y="106"/>
                    <a:pt x="214" y="133"/>
                    <a:pt x="214" y="133"/>
                  </a:cubicBezTo>
                  <a:cubicBezTo>
                    <a:pt x="214" y="133"/>
                    <a:pt x="215" y="99"/>
                    <a:pt x="208" y="93"/>
                  </a:cubicBezTo>
                  <a:cubicBezTo>
                    <a:pt x="202" y="87"/>
                    <a:pt x="168" y="88"/>
                    <a:pt x="168" y="88"/>
                  </a:cubicBezTo>
                  <a:cubicBezTo>
                    <a:pt x="168" y="88"/>
                    <a:pt x="195" y="94"/>
                    <a:pt x="201" y="100"/>
                  </a:cubicBezTo>
                  <a:close/>
                  <a:moveTo>
                    <a:pt x="250" y="231"/>
                  </a:moveTo>
                  <a:cubicBezTo>
                    <a:pt x="212" y="178"/>
                    <a:pt x="212" y="178"/>
                    <a:pt x="212" y="178"/>
                  </a:cubicBezTo>
                  <a:cubicBezTo>
                    <a:pt x="189" y="178"/>
                    <a:pt x="189" y="178"/>
                    <a:pt x="189" y="178"/>
                  </a:cubicBezTo>
                  <a:cubicBezTo>
                    <a:pt x="193" y="160"/>
                    <a:pt x="207" y="146"/>
                    <a:pt x="223" y="146"/>
                  </a:cubicBezTo>
                  <a:cubicBezTo>
                    <a:pt x="224" y="146"/>
                    <a:pt x="226" y="144"/>
                    <a:pt x="226" y="143"/>
                  </a:cubicBezTo>
                  <a:cubicBezTo>
                    <a:pt x="226" y="141"/>
                    <a:pt x="224" y="140"/>
                    <a:pt x="223" y="140"/>
                  </a:cubicBezTo>
                  <a:cubicBezTo>
                    <a:pt x="203" y="140"/>
                    <a:pt x="187" y="156"/>
                    <a:pt x="183" y="178"/>
                  </a:cubicBezTo>
                  <a:cubicBezTo>
                    <a:pt x="156" y="178"/>
                    <a:pt x="156" y="178"/>
                    <a:pt x="156" y="178"/>
                  </a:cubicBezTo>
                  <a:cubicBezTo>
                    <a:pt x="158" y="140"/>
                    <a:pt x="173" y="110"/>
                    <a:pt x="190" y="110"/>
                  </a:cubicBezTo>
                  <a:cubicBezTo>
                    <a:pt x="191" y="110"/>
                    <a:pt x="193" y="109"/>
                    <a:pt x="193" y="107"/>
                  </a:cubicBezTo>
                  <a:cubicBezTo>
                    <a:pt x="193" y="105"/>
                    <a:pt x="191" y="104"/>
                    <a:pt x="190" y="104"/>
                  </a:cubicBezTo>
                  <a:cubicBezTo>
                    <a:pt x="169" y="104"/>
                    <a:pt x="152" y="136"/>
                    <a:pt x="150" y="178"/>
                  </a:cubicBezTo>
                  <a:cubicBezTo>
                    <a:pt x="139" y="178"/>
                    <a:pt x="139" y="178"/>
                    <a:pt x="139" y="178"/>
                  </a:cubicBezTo>
                  <a:cubicBezTo>
                    <a:pt x="141" y="92"/>
                    <a:pt x="170" y="23"/>
                    <a:pt x="206" y="23"/>
                  </a:cubicBezTo>
                  <a:cubicBezTo>
                    <a:pt x="208" y="23"/>
                    <a:pt x="210" y="21"/>
                    <a:pt x="210" y="20"/>
                  </a:cubicBezTo>
                  <a:cubicBezTo>
                    <a:pt x="210" y="18"/>
                    <a:pt x="208" y="17"/>
                    <a:pt x="206" y="17"/>
                  </a:cubicBezTo>
                  <a:cubicBezTo>
                    <a:pt x="166" y="17"/>
                    <a:pt x="135" y="87"/>
                    <a:pt x="133" y="178"/>
                  </a:cubicBezTo>
                  <a:cubicBezTo>
                    <a:pt x="129" y="178"/>
                    <a:pt x="129" y="178"/>
                    <a:pt x="129" y="178"/>
                  </a:cubicBezTo>
                  <a:cubicBezTo>
                    <a:pt x="129" y="66"/>
                    <a:pt x="127" y="66"/>
                    <a:pt x="124" y="66"/>
                  </a:cubicBezTo>
                  <a:cubicBezTo>
                    <a:pt x="122" y="66"/>
                    <a:pt x="120" y="68"/>
                    <a:pt x="120" y="69"/>
                  </a:cubicBezTo>
                  <a:cubicBezTo>
                    <a:pt x="120" y="70"/>
                    <a:pt x="121" y="70"/>
                    <a:pt x="121" y="71"/>
                  </a:cubicBezTo>
                  <a:cubicBezTo>
                    <a:pt x="122" y="76"/>
                    <a:pt x="123" y="118"/>
                    <a:pt x="123" y="178"/>
                  </a:cubicBezTo>
                  <a:cubicBezTo>
                    <a:pt x="120" y="178"/>
                    <a:pt x="120" y="178"/>
                    <a:pt x="120" y="178"/>
                  </a:cubicBezTo>
                  <a:cubicBezTo>
                    <a:pt x="118" y="114"/>
                    <a:pt x="89" y="62"/>
                    <a:pt x="54" y="62"/>
                  </a:cubicBezTo>
                  <a:cubicBezTo>
                    <a:pt x="52" y="62"/>
                    <a:pt x="51" y="63"/>
                    <a:pt x="51" y="65"/>
                  </a:cubicBezTo>
                  <a:cubicBezTo>
                    <a:pt x="51" y="67"/>
                    <a:pt x="52" y="68"/>
                    <a:pt x="54" y="68"/>
                  </a:cubicBezTo>
                  <a:cubicBezTo>
                    <a:pt x="86" y="68"/>
                    <a:pt x="112" y="117"/>
                    <a:pt x="113" y="178"/>
                  </a:cubicBezTo>
                  <a:cubicBezTo>
                    <a:pt x="103" y="178"/>
                    <a:pt x="103" y="178"/>
                    <a:pt x="103" y="178"/>
                  </a:cubicBezTo>
                  <a:cubicBezTo>
                    <a:pt x="103" y="161"/>
                    <a:pt x="98" y="144"/>
                    <a:pt x="89" y="144"/>
                  </a:cubicBezTo>
                  <a:cubicBezTo>
                    <a:pt x="87" y="144"/>
                    <a:pt x="86" y="145"/>
                    <a:pt x="86" y="147"/>
                  </a:cubicBezTo>
                  <a:cubicBezTo>
                    <a:pt x="86" y="149"/>
                    <a:pt x="87" y="150"/>
                    <a:pt x="89" y="150"/>
                  </a:cubicBezTo>
                  <a:cubicBezTo>
                    <a:pt x="91" y="150"/>
                    <a:pt x="97" y="161"/>
                    <a:pt x="97" y="178"/>
                  </a:cubicBezTo>
                  <a:cubicBezTo>
                    <a:pt x="86" y="178"/>
                    <a:pt x="86" y="178"/>
                    <a:pt x="86" y="178"/>
                  </a:cubicBezTo>
                  <a:cubicBezTo>
                    <a:pt x="79" y="164"/>
                    <a:pt x="59" y="154"/>
                    <a:pt x="36" y="154"/>
                  </a:cubicBezTo>
                  <a:cubicBezTo>
                    <a:pt x="34" y="154"/>
                    <a:pt x="33" y="156"/>
                    <a:pt x="33" y="157"/>
                  </a:cubicBezTo>
                  <a:cubicBezTo>
                    <a:pt x="33" y="159"/>
                    <a:pt x="34" y="160"/>
                    <a:pt x="36" y="160"/>
                  </a:cubicBezTo>
                  <a:cubicBezTo>
                    <a:pt x="55" y="160"/>
                    <a:pt x="72" y="168"/>
                    <a:pt x="79" y="178"/>
                  </a:cubicBezTo>
                  <a:cubicBezTo>
                    <a:pt x="60" y="178"/>
                    <a:pt x="60" y="178"/>
                    <a:pt x="60" y="178"/>
                  </a:cubicBezTo>
                  <a:cubicBezTo>
                    <a:pt x="22" y="231"/>
                    <a:pt x="22" y="231"/>
                    <a:pt x="22" y="231"/>
                  </a:cubicBezTo>
                  <a:cubicBezTo>
                    <a:pt x="21" y="233"/>
                    <a:pt x="21" y="235"/>
                    <a:pt x="22" y="236"/>
                  </a:cubicBezTo>
                  <a:cubicBezTo>
                    <a:pt x="27" y="238"/>
                    <a:pt x="27" y="238"/>
                    <a:pt x="27" y="238"/>
                  </a:cubicBezTo>
                  <a:cubicBezTo>
                    <a:pt x="28" y="239"/>
                    <a:pt x="30" y="239"/>
                    <a:pt x="31" y="238"/>
                  </a:cubicBezTo>
                  <a:cubicBezTo>
                    <a:pt x="60" y="195"/>
                    <a:pt x="60" y="195"/>
                    <a:pt x="60" y="195"/>
                  </a:cubicBezTo>
                  <a:cubicBezTo>
                    <a:pt x="60" y="294"/>
                    <a:pt x="60" y="294"/>
                    <a:pt x="60" y="294"/>
                  </a:cubicBezTo>
                  <a:cubicBezTo>
                    <a:pt x="60" y="297"/>
                    <a:pt x="63" y="300"/>
                    <a:pt x="66" y="300"/>
                  </a:cubicBezTo>
                  <a:cubicBezTo>
                    <a:pt x="206" y="300"/>
                    <a:pt x="206" y="300"/>
                    <a:pt x="206" y="300"/>
                  </a:cubicBezTo>
                  <a:cubicBezTo>
                    <a:pt x="209" y="300"/>
                    <a:pt x="212" y="297"/>
                    <a:pt x="212" y="294"/>
                  </a:cubicBezTo>
                  <a:cubicBezTo>
                    <a:pt x="212" y="195"/>
                    <a:pt x="212" y="195"/>
                    <a:pt x="212" y="195"/>
                  </a:cubicBezTo>
                  <a:cubicBezTo>
                    <a:pt x="242" y="238"/>
                    <a:pt x="242" y="238"/>
                    <a:pt x="242" y="238"/>
                  </a:cubicBezTo>
                  <a:cubicBezTo>
                    <a:pt x="243" y="239"/>
                    <a:pt x="244" y="239"/>
                    <a:pt x="246" y="238"/>
                  </a:cubicBezTo>
                  <a:cubicBezTo>
                    <a:pt x="250" y="236"/>
                    <a:pt x="250" y="236"/>
                    <a:pt x="250" y="236"/>
                  </a:cubicBezTo>
                  <a:cubicBezTo>
                    <a:pt x="251" y="235"/>
                    <a:pt x="251" y="233"/>
                    <a:pt x="250" y="231"/>
                  </a:cubicBezTo>
                  <a:close/>
                  <a:moveTo>
                    <a:pt x="159" y="226"/>
                  </a:moveTo>
                  <a:cubicBezTo>
                    <a:pt x="113" y="226"/>
                    <a:pt x="113" y="226"/>
                    <a:pt x="113" y="226"/>
                  </a:cubicBezTo>
                  <a:cubicBezTo>
                    <a:pt x="110" y="226"/>
                    <a:pt x="107" y="223"/>
                    <a:pt x="107" y="220"/>
                  </a:cubicBezTo>
                  <a:cubicBezTo>
                    <a:pt x="107" y="216"/>
                    <a:pt x="110" y="214"/>
                    <a:pt x="113" y="214"/>
                  </a:cubicBezTo>
                  <a:cubicBezTo>
                    <a:pt x="159" y="214"/>
                    <a:pt x="159" y="214"/>
                    <a:pt x="159" y="214"/>
                  </a:cubicBezTo>
                  <a:cubicBezTo>
                    <a:pt x="162" y="214"/>
                    <a:pt x="165" y="216"/>
                    <a:pt x="165" y="220"/>
                  </a:cubicBezTo>
                  <a:cubicBezTo>
                    <a:pt x="165" y="223"/>
                    <a:pt x="162" y="226"/>
                    <a:pt x="159" y="2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="t" anchorCtr="0" bIns="41137" compatLnSpc="1" lIns="82272" numCol="1" rIns="82272" tIns="41137" vert="horz" wrap="square">
              <a:prstTxWarp prst="textNoShape">
                <a:avLst/>
              </a:prstTxWarp>
            </a:bodyPr>
            <a:lstStyle/>
            <a:p>
              <a:pPr defTabSz="931144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505050"/>
                </a:solidFill>
                <a:ea charset="-128" panose="020b0600070205080204" pitchFamily="34" typeface="MS PGothic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279055" y="4437354"/>
            <a:ext cx="1916557" cy="1947153"/>
            <a:chOff x="2997194" y="4437354"/>
            <a:chExt cx="1916557" cy="1947153"/>
          </a:xfrm>
        </p:grpSpPr>
        <p:sp>
          <p:nvSpPr>
            <p:cNvPr id="112" name="任意多边形 111"/>
            <p:cNvSpPr/>
            <p:nvPr/>
          </p:nvSpPr>
          <p:spPr>
            <a:xfrm>
              <a:off x="3191158" y="4437354"/>
              <a:ext cx="1722593" cy="1279248"/>
            </a:xfrm>
            <a:custGeom>
              <a:gdLst>
                <a:gd fmla="*/ 0 w 1722593" name="connsiteX0"/>
                <a:gd fmla="*/ 0 h 1279248" name="connsiteY0"/>
                <a:gd fmla="*/ 1279248 w 1722593" name="connsiteX1"/>
                <a:gd fmla="*/ 0 h 1279248" name="connsiteY1"/>
                <a:gd fmla="*/ 1279248 w 1722593" name="connsiteX2"/>
                <a:gd fmla="*/ 511861 h 1279248" name="connsiteY2"/>
                <a:gd fmla="*/ 1308697 w 1722593" name="connsiteX3"/>
                <a:gd fmla="*/ 468183 h 1279248" name="connsiteY3"/>
                <a:gd fmla="*/ 1480138 w 1722593" name="connsiteX4"/>
                <a:gd fmla="*/ 397169 h 1279248" name="connsiteY4"/>
                <a:gd fmla="*/ 1722593 w 1722593" name="connsiteX5"/>
                <a:gd fmla="*/ 639624 h 1279248" name="connsiteY5"/>
                <a:gd fmla="*/ 1480138 w 1722593" name="connsiteX6"/>
                <a:gd fmla="*/ 882079 h 1279248" name="connsiteY6"/>
                <a:gd fmla="*/ 1308697 w 1722593" name="connsiteX7"/>
                <a:gd fmla="*/ 811066 h 1279248" name="connsiteY7"/>
                <a:gd fmla="*/ 1279248 w 1722593" name="connsiteX8"/>
                <a:gd fmla="*/ 767388 h 1279248" name="connsiteY8"/>
                <a:gd fmla="*/ 1279248 w 1722593" name="connsiteX9"/>
                <a:gd fmla="*/ 1279248 h 1279248" name="connsiteY9"/>
                <a:gd fmla="*/ 0 w 1722593" name="connsiteX10"/>
                <a:gd fmla="*/ 1279248 h 1279248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1279248" w="1722593">
                  <a:moveTo>
                    <a:pt x="0" y="0"/>
                  </a:moveTo>
                  <a:lnTo>
                    <a:pt x="1279248" y="0"/>
                  </a:lnTo>
                  <a:lnTo>
                    <a:pt x="1279248" y="511861"/>
                  </a:lnTo>
                  <a:lnTo>
                    <a:pt x="1308697" y="468183"/>
                  </a:lnTo>
                  <a:cubicBezTo>
                    <a:pt x="1352572" y="424307"/>
                    <a:pt x="1413186" y="397169"/>
                    <a:pt x="1480138" y="397169"/>
                  </a:cubicBezTo>
                  <a:cubicBezTo>
                    <a:pt x="1614042" y="397169"/>
                    <a:pt x="1722593" y="505720"/>
                    <a:pt x="1722593" y="639624"/>
                  </a:cubicBezTo>
                  <a:cubicBezTo>
                    <a:pt x="1722593" y="773528"/>
                    <a:pt x="1614042" y="882079"/>
                    <a:pt x="1480138" y="882079"/>
                  </a:cubicBezTo>
                  <a:cubicBezTo>
                    <a:pt x="1413186" y="882079"/>
                    <a:pt x="1352572" y="854941"/>
                    <a:pt x="1308697" y="811066"/>
                  </a:cubicBezTo>
                  <a:lnTo>
                    <a:pt x="1279248" y="767388"/>
                  </a:lnTo>
                  <a:lnTo>
                    <a:pt x="1279248" y="1279248"/>
                  </a:lnTo>
                  <a:lnTo>
                    <a:pt x="0" y="127924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13" name="矩形 112"/>
            <p:cNvSpPr/>
            <p:nvPr/>
          </p:nvSpPr>
          <p:spPr>
            <a:xfrm>
              <a:off x="3274284" y="4520484"/>
              <a:ext cx="1112994" cy="1112994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4" name="椭圆 113"/>
            <p:cNvSpPr/>
            <p:nvPr/>
          </p:nvSpPr>
          <p:spPr>
            <a:xfrm>
              <a:off x="4498113" y="4887627"/>
              <a:ext cx="360218" cy="360218"/>
            </a:xfrm>
            <a:prstGeom prst="ellipse">
              <a:avLst/>
            </a:prstGeom>
            <a:solidFill>
              <a:srgbClr val="3BC5E9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7</a:t>
              </a:r>
            </a:p>
          </p:txBody>
        </p:sp>
        <p:sp>
          <p:nvSpPr>
            <p:cNvPr id="123" name="文本框 122"/>
            <p:cNvSpPr txBox="1"/>
            <p:nvPr/>
          </p:nvSpPr>
          <p:spPr>
            <a:xfrm>
              <a:off x="2997194" y="5799731"/>
              <a:ext cx="1667173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lang="zh-CN" sz="1600">
                  <a:solidFill>
                    <a:schemeClr val="bg2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把推广工作外包给专业团队</a:t>
              </a:r>
            </a:p>
          </p:txBody>
        </p:sp>
        <p:pic>
          <p:nvPicPr>
            <p:cNvPr descr="\\MAGNUM\Projects\Microsoft\Cloud Power FY12\Design\ICONS_PNG\Professionals.png" id="156" name="Picture 6"/>
            <p:cNvPicPr>
              <a:picLocks noChangeArrowheads="1" noChangeAspect="1"/>
            </p:cNvPicPr>
            <p:nvPr/>
          </p:nvPicPr>
          <p:blipFill>
            <a:blip r:embed="rId5">
              <a:lum bright="100000"/>
            </a:blip>
            <a:stretch>
              <a:fillRect/>
            </a:stretch>
          </p:blipFill>
          <p:spPr bwMode="auto">
            <a:xfrm>
              <a:off x="3307333" y="4579141"/>
              <a:ext cx="1065202" cy="1065202"/>
            </a:xfrm>
            <a:prstGeom prst="rect">
              <a:avLst/>
            </a:prstGeom>
            <a:noFill/>
          </p:spPr>
        </p:pic>
      </p:grpSp>
      <p:sp>
        <p:nvSpPr>
          <p:cNvPr id="28" name="右箭头 27"/>
          <p:cNvSpPr/>
          <p:nvPr/>
        </p:nvSpPr>
        <p:spPr>
          <a:xfrm>
            <a:off x="3121795" y="2708204"/>
            <a:ext cx="469142" cy="197427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7" name="右箭头 156"/>
          <p:cNvSpPr/>
          <p:nvPr/>
        </p:nvSpPr>
        <p:spPr>
          <a:xfrm>
            <a:off x="5850719" y="2708204"/>
            <a:ext cx="469142" cy="197427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8" name="右箭头 157"/>
          <p:cNvSpPr/>
          <p:nvPr/>
        </p:nvSpPr>
        <p:spPr>
          <a:xfrm>
            <a:off x="8579643" y="2708204"/>
            <a:ext cx="469142" cy="197427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9" name="右箭头 158"/>
          <p:cNvSpPr/>
          <p:nvPr/>
        </p:nvSpPr>
        <p:spPr>
          <a:xfrm flipH="1">
            <a:off x="9926515" y="5011178"/>
            <a:ext cx="469142" cy="197427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0" name="右箭头 159"/>
          <p:cNvSpPr/>
          <p:nvPr/>
        </p:nvSpPr>
        <p:spPr>
          <a:xfrm flipH="1">
            <a:off x="7212659" y="5011178"/>
            <a:ext cx="469142" cy="197427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1" name="右箭头 160"/>
          <p:cNvSpPr/>
          <p:nvPr/>
        </p:nvSpPr>
        <p:spPr>
          <a:xfrm flipH="1">
            <a:off x="4456142" y="5011178"/>
            <a:ext cx="469142" cy="197427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915353204"/>
      </p:ext>
    </p:extLst>
  </p:cSld>
  <p:clrMapOvr>
    <a:masterClrMapping/>
  </p:clrMapOvr>
  <p:transition/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69905" y="2259899"/>
            <a:ext cx="10725115" cy="2338201"/>
          </a:xfrm>
          <a:prstGeom prst="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3470770" y="2578804"/>
            <a:ext cx="1700392" cy="1700392"/>
          </a:xfrm>
          <a:prstGeom prst="roundRect">
            <a:avLst>
              <a:gd fmla="val 225" name="adj"/>
            </a:avLst>
          </a:prstGeom>
          <a:solidFill>
            <a:srgbClr val="3BC5E9"/>
          </a:solidFill>
          <a:ln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mtClean="0" sz="3200"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PART</a:t>
            </a:r>
          </a:p>
          <a:p>
            <a:pPr algn="ctr"/>
            <a:r>
              <a:rPr altLang="zh-CN" lang="en-US" smtClean="0" sz="3200"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THREE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489977" y="3075057"/>
            <a:ext cx="5904853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4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玩众筹如何避开法律风险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256891" y="2275720"/>
            <a:ext cx="1552170" cy="784347"/>
            <a:chOff x="10256891" y="2578804"/>
            <a:chExt cx="1552170" cy="784347"/>
          </a:xfrm>
        </p:grpSpPr>
        <p:sp>
          <p:nvSpPr>
            <p:cNvPr id="23" name="直角三角形 22"/>
            <p:cNvSpPr/>
            <p:nvPr/>
          </p:nvSpPr>
          <p:spPr>
            <a:xfrm flipH="1" flipV="1" rot="16200000">
              <a:off x="11539397" y="3093487"/>
              <a:ext cx="225287" cy="314041"/>
            </a:xfrm>
            <a:prstGeom prst="rtTriangle">
              <a:avLst/>
            </a:pr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10256891" y="2578804"/>
              <a:ext cx="1541862" cy="581192"/>
            </a:xfrm>
            <a:custGeom>
              <a:gdLst>
                <a:gd fmla="*/ 0 w 1699296" name="connsiteX0"/>
                <a:gd fmla="*/ 0 h 952671" name="connsiteY0"/>
                <a:gd fmla="*/ 1520550 w 1699296" name="connsiteX1"/>
                <a:gd fmla="*/ 0 h 952671" name="connsiteY1"/>
                <a:gd fmla="*/ 1699296 w 1699296" name="connsiteX2"/>
                <a:gd fmla="*/ 952671 h 952671" name="connsiteY2"/>
                <a:gd fmla="*/ 0 w 169929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1699296">
                  <a:moveTo>
                    <a:pt x="0" y="0"/>
                  </a:moveTo>
                  <a:lnTo>
                    <a:pt x="1520550" y="0"/>
                  </a:lnTo>
                  <a:lnTo>
                    <a:pt x="169929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  <a:cs charset="-122" panose="020b0604020202020204" pitchFamily="34" typeface="Arial Unicode MS"/>
              </a:endParaRPr>
            </a:p>
          </p:txBody>
        </p:sp>
      </p:grpSp>
      <p:sp>
        <p:nvSpPr>
          <p:cNvPr id="13" name="任意多边形 12"/>
          <p:cNvSpPr/>
          <p:nvPr/>
        </p:nvSpPr>
        <p:spPr>
          <a:xfrm>
            <a:off x="1395584" y="2261865"/>
            <a:ext cx="1449507" cy="2376776"/>
          </a:xfrm>
          <a:custGeom>
            <a:rect b="b" l="l" r="r" t="t"/>
            <a:pathLst>
              <a:path h="2376776" w="1449507">
                <a:moveTo>
                  <a:pt x="645379" y="0"/>
                </a:moveTo>
                <a:cubicBezTo>
                  <a:pt x="862978" y="0"/>
                  <a:pt x="1039530" y="50197"/>
                  <a:pt x="1175035" y="150589"/>
                </a:cubicBezTo>
                <a:cubicBezTo>
                  <a:pt x="1310540" y="250981"/>
                  <a:pt x="1378292" y="390195"/>
                  <a:pt x="1378292" y="568231"/>
                </a:cubicBezTo>
                <a:cubicBezTo>
                  <a:pt x="1378292" y="868913"/>
                  <a:pt x="1225973" y="1057829"/>
                  <a:pt x="921334" y="1134978"/>
                </a:cubicBezTo>
                <a:lnTo>
                  <a:pt x="921334" y="1142396"/>
                </a:lnTo>
                <a:cubicBezTo>
                  <a:pt x="1081566" y="1160199"/>
                  <a:pt x="1209653" y="1218803"/>
                  <a:pt x="1305595" y="1318206"/>
                </a:cubicBezTo>
                <a:cubicBezTo>
                  <a:pt x="1401536" y="1417609"/>
                  <a:pt x="1449507" y="1538525"/>
                  <a:pt x="1449507" y="1680954"/>
                </a:cubicBezTo>
                <a:cubicBezTo>
                  <a:pt x="1449507" y="1899542"/>
                  <a:pt x="1369638" y="2070159"/>
                  <a:pt x="1209900" y="2192806"/>
                </a:cubicBezTo>
                <a:cubicBezTo>
                  <a:pt x="1050163" y="2315453"/>
                  <a:pt x="837262" y="2376776"/>
                  <a:pt x="571197" y="2376776"/>
                </a:cubicBezTo>
                <a:cubicBezTo>
                  <a:pt x="334806" y="2376776"/>
                  <a:pt x="144407" y="2337707"/>
                  <a:pt x="0" y="2259569"/>
                </a:cubicBezTo>
                <a:lnTo>
                  <a:pt x="0" y="1836735"/>
                </a:lnTo>
                <a:cubicBezTo>
                  <a:pt x="153308" y="1951469"/>
                  <a:pt x="332333" y="2008836"/>
                  <a:pt x="537074" y="2008836"/>
                </a:cubicBezTo>
                <a:cubicBezTo>
                  <a:pt x="666644" y="2008836"/>
                  <a:pt x="769509" y="1980152"/>
                  <a:pt x="845669" y="1922785"/>
                </a:cubicBezTo>
                <a:cubicBezTo>
                  <a:pt x="921829" y="1865418"/>
                  <a:pt x="959909" y="1783819"/>
                  <a:pt x="959909" y="1677986"/>
                </a:cubicBezTo>
                <a:cubicBezTo>
                  <a:pt x="959909" y="1569187"/>
                  <a:pt x="914658" y="1486103"/>
                  <a:pt x="824156" y="1428736"/>
                </a:cubicBezTo>
                <a:cubicBezTo>
                  <a:pt x="733655" y="1371369"/>
                  <a:pt x="606805" y="1342686"/>
                  <a:pt x="443605" y="1342686"/>
                </a:cubicBezTo>
                <a:lnTo>
                  <a:pt x="238864" y="1342686"/>
                </a:lnTo>
                <a:lnTo>
                  <a:pt x="238864" y="973262"/>
                </a:lnTo>
                <a:lnTo>
                  <a:pt x="427285" y="973262"/>
                </a:lnTo>
                <a:cubicBezTo>
                  <a:pt x="735880" y="973262"/>
                  <a:pt x="890178" y="869408"/>
                  <a:pt x="890178" y="661700"/>
                </a:cubicBezTo>
                <a:cubicBezTo>
                  <a:pt x="890178" y="465860"/>
                  <a:pt x="771982" y="367941"/>
                  <a:pt x="535590" y="367941"/>
                </a:cubicBezTo>
                <a:cubicBezTo>
                  <a:pt x="381293" y="367941"/>
                  <a:pt x="231446" y="418384"/>
                  <a:pt x="86050" y="519271"/>
                </a:cubicBezTo>
                <a:lnTo>
                  <a:pt x="86050" y="123142"/>
                </a:lnTo>
                <a:cubicBezTo>
                  <a:pt x="244304" y="41047"/>
                  <a:pt x="430747" y="0"/>
                  <a:pt x="645379" y="0"/>
                </a:cubicBez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3200">
              <a:latin charset="-122" panose="020b0604020202020204" pitchFamily="34" typeface="Arial Unicode MS"/>
              <a:ea charset="-122" panose="020b0604020202020204" pitchFamily="34" typeface="Arial Unicode MS"/>
              <a:cs charset="-122" panose="020b0604020202020204" pitchFamily="34" typeface="Arial Unicode MS"/>
            </a:endParaRPr>
          </a:p>
        </p:txBody>
      </p:sp>
    </p:spTree>
    <p:extLst>
      <p:ext uri="{BB962C8B-B14F-4D97-AF65-F5344CB8AC3E}">
        <p14:creationId val="3138807176"/>
      </p:ext>
    </p:extLst>
  </p:cSld>
  <p:clrMapOvr>
    <a:masterClrMapping/>
  </p:clrMapOvr>
  <p:transition/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7" y="116316"/>
            <a:ext cx="6054003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5" y="162983"/>
            <a:ext cx="5047276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众筹在中国面临哪些法律风险？</a:t>
            </a:r>
          </a:p>
        </p:txBody>
      </p:sp>
      <p:grpSp>
        <p:nvGrpSpPr>
          <p:cNvPr id="38" name="组合 37"/>
          <p:cNvGrpSpPr/>
          <p:nvPr/>
        </p:nvGrpSpPr>
        <p:grpSpPr>
          <a:xfrm>
            <a:off x="801566" y="1274617"/>
            <a:ext cx="1932217" cy="1440874"/>
            <a:chOff x="1175505" y="1371599"/>
            <a:chExt cx="1932217" cy="1440874"/>
          </a:xfrm>
        </p:grpSpPr>
        <p:grpSp>
          <p:nvGrpSpPr>
            <p:cNvPr id="36" name="组合 35"/>
            <p:cNvGrpSpPr/>
            <p:nvPr/>
          </p:nvGrpSpPr>
          <p:grpSpPr>
            <a:xfrm>
              <a:off x="1175505" y="1371599"/>
              <a:ext cx="1895984" cy="1440874"/>
              <a:chOff x="1175505" y="1371599"/>
              <a:chExt cx="1895984" cy="1440874"/>
            </a:xfrm>
          </p:grpSpPr>
          <p:sp>
            <p:nvSpPr>
              <p:cNvPr id="115" name="任意多边形 114"/>
              <p:cNvSpPr/>
              <p:nvPr/>
            </p:nvSpPr>
            <p:spPr>
              <a:xfrm>
                <a:off x="1175505" y="1371599"/>
                <a:ext cx="1895984" cy="1440874"/>
              </a:xfrm>
              <a:custGeom>
                <a:gdLst>
                  <a:gd fmla="*/ 1175547 w 1895984" name="connsiteX0"/>
                  <a:gd fmla="*/ 0 h 1440874" name="connsiteY0"/>
                  <a:gd fmla="*/ 1895984 w 1895984" name="connsiteX1"/>
                  <a:gd fmla="*/ 720437 h 1440874" name="connsiteY1"/>
                  <a:gd fmla="*/ 1175547 w 1895984" name="connsiteX2"/>
                  <a:gd fmla="*/ 1440874 h 1440874" name="connsiteY2"/>
                  <a:gd fmla="*/ 511726 w 1895984" name="connsiteX3"/>
                  <a:gd fmla="*/ 1000864 h 1440874" name="connsiteY3"/>
                  <a:gd fmla="*/ 485615 w 1895984" name="connsiteX4"/>
                  <a:gd fmla="*/ 916747 h 1440874" name="connsiteY4"/>
                  <a:gd fmla="*/ 483065 w 1895984" name="connsiteX5"/>
                  <a:gd fmla="*/ 920528 h 1440874" name="connsiteY5"/>
                  <a:gd fmla="*/ 282973 w 1895984" name="connsiteX6"/>
                  <a:gd fmla="*/ 1003409 h 1440874" name="connsiteY6"/>
                  <a:gd fmla="*/ 0 w 1895984" name="connsiteX7"/>
                  <a:gd fmla="*/ 720436 h 1440874" name="connsiteY7"/>
                  <a:gd fmla="*/ 282973 w 1895984" name="connsiteX8"/>
                  <a:gd fmla="*/ 437463 h 1440874" name="connsiteY8"/>
                  <a:gd fmla="*/ 483065 w 1895984" name="connsiteX9"/>
                  <a:gd fmla="*/ 520344 h 1440874" name="connsiteY9"/>
                  <a:gd fmla="*/ 485615 w 1895984" name="connsiteX10"/>
                  <a:gd fmla="*/ 524125 h 1440874" name="connsiteY10"/>
                  <a:gd fmla="*/ 511726 w 1895984" name="connsiteX11"/>
                  <a:gd fmla="*/ 440011 h 1440874" name="connsiteY11"/>
                  <a:gd fmla="*/ 1175547 w 1895984" name="connsiteX12"/>
                  <a:gd fmla="*/ 0 h 1440874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1440874" w="1895983">
                    <a:moveTo>
                      <a:pt x="1175547" y="0"/>
                    </a:moveTo>
                    <a:cubicBezTo>
                      <a:pt x="1573433" y="0"/>
                      <a:pt x="1895984" y="322551"/>
                      <a:pt x="1895984" y="720437"/>
                    </a:cubicBezTo>
                    <a:cubicBezTo>
                      <a:pt x="1895984" y="1118323"/>
                      <a:pt x="1573433" y="1440874"/>
                      <a:pt x="1175547" y="1440874"/>
                    </a:cubicBezTo>
                    <a:cubicBezTo>
                      <a:pt x="877133" y="1440874"/>
                      <a:pt x="621094" y="1259439"/>
                      <a:pt x="511726" y="1000864"/>
                    </a:cubicBezTo>
                    <a:lnTo>
                      <a:pt x="485615" y="916747"/>
                    </a:lnTo>
                    <a:lnTo>
                      <a:pt x="483065" y="920528"/>
                    </a:lnTo>
                    <a:cubicBezTo>
                      <a:pt x="431857" y="971736"/>
                      <a:pt x="361114" y="1003409"/>
                      <a:pt x="282973" y="1003409"/>
                    </a:cubicBezTo>
                    <a:cubicBezTo>
                      <a:pt x="126691" y="1003409"/>
                      <a:pt x="0" y="876718"/>
                      <a:pt x="0" y="720436"/>
                    </a:cubicBezTo>
                    <a:cubicBezTo>
                      <a:pt x="0" y="564154"/>
                      <a:pt x="126691" y="437463"/>
                      <a:pt x="282973" y="437463"/>
                    </a:cubicBezTo>
                    <a:cubicBezTo>
                      <a:pt x="361114" y="437463"/>
                      <a:pt x="431857" y="469136"/>
                      <a:pt x="483065" y="520344"/>
                    </a:cubicBezTo>
                    <a:lnTo>
                      <a:pt x="485615" y="524125"/>
                    </a:lnTo>
                    <a:lnTo>
                      <a:pt x="511726" y="440011"/>
                    </a:lnTo>
                    <a:cubicBezTo>
                      <a:pt x="621094" y="181435"/>
                      <a:pt x="877133" y="0"/>
                      <a:pt x="1175547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txBody>
              <a:bodyPr anchor="ctr" rtlCol="0" wrap="square">
                <a:noAutofit/>
              </a:bodyPr>
              <a:lstStyle/>
              <a:p>
                <a:pPr algn="ctr"/>
                <a:endParaRPr altLang="en-US" lang="zh-CN">
                  <a:solidFill>
                    <a:sysClr lastClr="FFFFFF" val="window"/>
                  </a:solidFill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>
              <a:xfrm>
                <a:off x="1741451" y="1496291"/>
                <a:ext cx="1219200" cy="1219200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20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35" name="椭圆 34"/>
              <p:cNvSpPr/>
              <p:nvPr/>
            </p:nvSpPr>
            <p:spPr>
              <a:xfrm>
                <a:off x="1247972" y="1895384"/>
                <a:ext cx="421013" cy="421013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1</a:t>
                </a:r>
              </a:p>
            </p:txBody>
          </p:sp>
        </p:grpSp>
        <p:sp>
          <p:nvSpPr>
            <p:cNvPr id="37" name="文本框 36"/>
            <p:cNvSpPr txBox="1"/>
            <p:nvPr/>
          </p:nvSpPr>
          <p:spPr>
            <a:xfrm>
              <a:off x="1652994" y="1751947"/>
              <a:ext cx="145472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刑事</a:t>
              </a:r>
            </a:p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法律风险</a:t>
              </a: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801566" y="3186544"/>
            <a:ext cx="1932217" cy="1440874"/>
            <a:chOff x="1175505" y="1371599"/>
            <a:chExt cx="1932217" cy="1440874"/>
          </a:xfrm>
        </p:grpSpPr>
        <p:grpSp>
          <p:nvGrpSpPr>
            <p:cNvPr id="118" name="组合 117"/>
            <p:cNvGrpSpPr/>
            <p:nvPr/>
          </p:nvGrpSpPr>
          <p:grpSpPr>
            <a:xfrm>
              <a:off x="1175505" y="1371599"/>
              <a:ext cx="1895984" cy="1440874"/>
              <a:chOff x="1175505" y="1371599"/>
              <a:chExt cx="1895984" cy="1440874"/>
            </a:xfrm>
          </p:grpSpPr>
          <p:sp>
            <p:nvSpPr>
              <p:cNvPr id="120" name="任意多边形 119"/>
              <p:cNvSpPr/>
              <p:nvPr/>
            </p:nvSpPr>
            <p:spPr>
              <a:xfrm>
                <a:off x="1175505" y="1371599"/>
                <a:ext cx="1895984" cy="1440874"/>
              </a:xfrm>
              <a:custGeom>
                <a:gdLst>
                  <a:gd fmla="*/ 1175547 w 1895984" name="connsiteX0"/>
                  <a:gd fmla="*/ 0 h 1440874" name="connsiteY0"/>
                  <a:gd fmla="*/ 1895984 w 1895984" name="connsiteX1"/>
                  <a:gd fmla="*/ 720437 h 1440874" name="connsiteY1"/>
                  <a:gd fmla="*/ 1175547 w 1895984" name="connsiteX2"/>
                  <a:gd fmla="*/ 1440874 h 1440874" name="connsiteY2"/>
                  <a:gd fmla="*/ 511726 w 1895984" name="connsiteX3"/>
                  <a:gd fmla="*/ 1000864 h 1440874" name="connsiteY3"/>
                  <a:gd fmla="*/ 485615 w 1895984" name="connsiteX4"/>
                  <a:gd fmla="*/ 916747 h 1440874" name="connsiteY4"/>
                  <a:gd fmla="*/ 483065 w 1895984" name="connsiteX5"/>
                  <a:gd fmla="*/ 920528 h 1440874" name="connsiteY5"/>
                  <a:gd fmla="*/ 282973 w 1895984" name="connsiteX6"/>
                  <a:gd fmla="*/ 1003409 h 1440874" name="connsiteY6"/>
                  <a:gd fmla="*/ 0 w 1895984" name="connsiteX7"/>
                  <a:gd fmla="*/ 720436 h 1440874" name="connsiteY7"/>
                  <a:gd fmla="*/ 282973 w 1895984" name="connsiteX8"/>
                  <a:gd fmla="*/ 437463 h 1440874" name="connsiteY8"/>
                  <a:gd fmla="*/ 483065 w 1895984" name="connsiteX9"/>
                  <a:gd fmla="*/ 520344 h 1440874" name="connsiteY9"/>
                  <a:gd fmla="*/ 485615 w 1895984" name="connsiteX10"/>
                  <a:gd fmla="*/ 524125 h 1440874" name="connsiteY10"/>
                  <a:gd fmla="*/ 511726 w 1895984" name="connsiteX11"/>
                  <a:gd fmla="*/ 440011 h 1440874" name="connsiteY11"/>
                  <a:gd fmla="*/ 1175547 w 1895984" name="connsiteX12"/>
                  <a:gd fmla="*/ 0 h 1440874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1440874" w="1895983">
                    <a:moveTo>
                      <a:pt x="1175547" y="0"/>
                    </a:moveTo>
                    <a:cubicBezTo>
                      <a:pt x="1573433" y="0"/>
                      <a:pt x="1895984" y="322551"/>
                      <a:pt x="1895984" y="720437"/>
                    </a:cubicBezTo>
                    <a:cubicBezTo>
                      <a:pt x="1895984" y="1118323"/>
                      <a:pt x="1573433" y="1440874"/>
                      <a:pt x="1175547" y="1440874"/>
                    </a:cubicBezTo>
                    <a:cubicBezTo>
                      <a:pt x="877133" y="1440874"/>
                      <a:pt x="621094" y="1259439"/>
                      <a:pt x="511726" y="1000864"/>
                    </a:cubicBezTo>
                    <a:lnTo>
                      <a:pt x="485615" y="916747"/>
                    </a:lnTo>
                    <a:lnTo>
                      <a:pt x="483065" y="920528"/>
                    </a:lnTo>
                    <a:cubicBezTo>
                      <a:pt x="431857" y="971736"/>
                      <a:pt x="361114" y="1003409"/>
                      <a:pt x="282973" y="1003409"/>
                    </a:cubicBezTo>
                    <a:cubicBezTo>
                      <a:pt x="126691" y="1003409"/>
                      <a:pt x="0" y="876718"/>
                      <a:pt x="0" y="720436"/>
                    </a:cubicBezTo>
                    <a:cubicBezTo>
                      <a:pt x="0" y="564154"/>
                      <a:pt x="126691" y="437463"/>
                      <a:pt x="282973" y="437463"/>
                    </a:cubicBezTo>
                    <a:cubicBezTo>
                      <a:pt x="361114" y="437463"/>
                      <a:pt x="431857" y="469136"/>
                      <a:pt x="483065" y="520344"/>
                    </a:cubicBezTo>
                    <a:lnTo>
                      <a:pt x="485615" y="524125"/>
                    </a:lnTo>
                    <a:lnTo>
                      <a:pt x="511726" y="440011"/>
                    </a:lnTo>
                    <a:cubicBezTo>
                      <a:pt x="621094" y="181435"/>
                      <a:pt x="877133" y="0"/>
                      <a:pt x="1175547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txBody>
              <a:bodyPr anchor="ctr" rtlCol="0" wrap="square">
                <a:noAutofit/>
              </a:bodyPr>
              <a:lstStyle/>
              <a:p>
                <a:pPr algn="ctr"/>
                <a:endParaRPr altLang="en-US" lang="zh-CN">
                  <a:solidFill>
                    <a:sysClr lastClr="FFFFFF" val="window"/>
                  </a:solidFill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121" name="椭圆 120"/>
              <p:cNvSpPr/>
              <p:nvPr/>
            </p:nvSpPr>
            <p:spPr>
              <a:xfrm>
                <a:off x="1741451" y="1496291"/>
                <a:ext cx="1219200" cy="1219200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20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22" name="椭圆 121"/>
              <p:cNvSpPr/>
              <p:nvPr/>
            </p:nvSpPr>
            <p:spPr>
              <a:xfrm>
                <a:off x="1247972" y="1895384"/>
                <a:ext cx="421013" cy="421013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2</a:t>
                </a:r>
              </a:p>
            </p:txBody>
          </p:sp>
        </p:grpSp>
        <p:sp>
          <p:nvSpPr>
            <p:cNvPr id="119" name="文本框 118"/>
            <p:cNvSpPr txBox="1"/>
            <p:nvPr/>
          </p:nvSpPr>
          <p:spPr>
            <a:xfrm>
              <a:off x="1652994" y="1751946"/>
              <a:ext cx="145472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行政</a:t>
              </a:r>
            </a:p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法律风险</a:t>
              </a:r>
            </a:p>
          </p:txBody>
        </p:sp>
      </p:grpSp>
      <p:grpSp>
        <p:nvGrpSpPr>
          <p:cNvPr id="145" name="组合 144"/>
          <p:cNvGrpSpPr/>
          <p:nvPr/>
        </p:nvGrpSpPr>
        <p:grpSpPr>
          <a:xfrm>
            <a:off x="801566" y="5098471"/>
            <a:ext cx="1932217" cy="1440874"/>
            <a:chOff x="1175505" y="1371599"/>
            <a:chExt cx="1932217" cy="1440874"/>
          </a:xfrm>
        </p:grpSpPr>
        <p:grpSp>
          <p:nvGrpSpPr>
            <p:cNvPr id="147" name="组合 146"/>
            <p:cNvGrpSpPr/>
            <p:nvPr/>
          </p:nvGrpSpPr>
          <p:grpSpPr>
            <a:xfrm>
              <a:off x="1175505" y="1371599"/>
              <a:ext cx="1895984" cy="1440874"/>
              <a:chOff x="1175505" y="1371599"/>
              <a:chExt cx="1895984" cy="1440874"/>
            </a:xfrm>
          </p:grpSpPr>
          <p:sp>
            <p:nvSpPr>
              <p:cNvPr id="149" name="任意多边形 148"/>
              <p:cNvSpPr/>
              <p:nvPr/>
            </p:nvSpPr>
            <p:spPr>
              <a:xfrm>
                <a:off x="1175505" y="1371599"/>
                <a:ext cx="1895984" cy="1440874"/>
              </a:xfrm>
              <a:custGeom>
                <a:gdLst>
                  <a:gd fmla="*/ 1175547 w 1895984" name="connsiteX0"/>
                  <a:gd fmla="*/ 0 h 1440874" name="connsiteY0"/>
                  <a:gd fmla="*/ 1895984 w 1895984" name="connsiteX1"/>
                  <a:gd fmla="*/ 720437 h 1440874" name="connsiteY1"/>
                  <a:gd fmla="*/ 1175547 w 1895984" name="connsiteX2"/>
                  <a:gd fmla="*/ 1440874 h 1440874" name="connsiteY2"/>
                  <a:gd fmla="*/ 511726 w 1895984" name="connsiteX3"/>
                  <a:gd fmla="*/ 1000864 h 1440874" name="connsiteY3"/>
                  <a:gd fmla="*/ 485615 w 1895984" name="connsiteX4"/>
                  <a:gd fmla="*/ 916747 h 1440874" name="connsiteY4"/>
                  <a:gd fmla="*/ 483065 w 1895984" name="connsiteX5"/>
                  <a:gd fmla="*/ 920528 h 1440874" name="connsiteY5"/>
                  <a:gd fmla="*/ 282973 w 1895984" name="connsiteX6"/>
                  <a:gd fmla="*/ 1003409 h 1440874" name="connsiteY6"/>
                  <a:gd fmla="*/ 0 w 1895984" name="connsiteX7"/>
                  <a:gd fmla="*/ 720436 h 1440874" name="connsiteY7"/>
                  <a:gd fmla="*/ 282973 w 1895984" name="connsiteX8"/>
                  <a:gd fmla="*/ 437463 h 1440874" name="connsiteY8"/>
                  <a:gd fmla="*/ 483065 w 1895984" name="connsiteX9"/>
                  <a:gd fmla="*/ 520344 h 1440874" name="connsiteY9"/>
                  <a:gd fmla="*/ 485615 w 1895984" name="connsiteX10"/>
                  <a:gd fmla="*/ 524125 h 1440874" name="connsiteY10"/>
                  <a:gd fmla="*/ 511726 w 1895984" name="connsiteX11"/>
                  <a:gd fmla="*/ 440011 h 1440874" name="connsiteY11"/>
                  <a:gd fmla="*/ 1175547 w 1895984" name="connsiteX12"/>
                  <a:gd fmla="*/ 0 h 1440874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1440874" w="1895983">
                    <a:moveTo>
                      <a:pt x="1175547" y="0"/>
                    </a:moveTo>
                    <a:cubicBezTo>
                      <a:pt x="1573433" y="0"/>
                      <a:pt x="1895984" y="322551"/>
                      <a:pt x="1895984" y="720437"/>
                    </a:cubicBezTo>
                    <a:cubicBezTo>
                      <a:pt x="1895984" y="1118323"/>
                      <a:pt x="1573433" y="1440874"/>
                      <a:pt x="1175547" y="1440874"/>
                    </a:cubicBezTo>
                    <a:cubicBezTo>
                      <a:pt x="877133" y="1440874"/>
                      <a:pt x="621094" y="1259439"/>
                      <a:pt x="511726" y="1000864"/>
                    </a:cubicBezTo>
                    <a:lnTo>
                      <a:pt x="485615" y="916747"/>
                    </a:lnTo>
                    <a:lnTo>
                      <a:pt x="483065" y="920528"/>
                    </a:lnTo>
                    <a:cubicBezTo>
                      <a:pt x="431857" y="971736"/>
                      <a:pt x="361114" y="1003409"/>
                      <a:pt x="282973" y="1003409"/>
                    </a:cubicBezTo>
                    <a:cubicBezTo>
                      <a:pt x="126691" y="1003409"/>
                      <a:pt x="0" y="876718"/>
                      <a:pt x="0" y="720436"/>
                    </a:cubicBezTo>
                    <a:cubicBezTo>
                      <a:pt x="0" y="564154"/>
                      <a:pt x="126691" y="437463"/>
                      <a:pt x="282973" y="437463"/>
                    </a:cubicBezTo>
                    <a:cubicBezTo>
                      <a:pt x="361114" y="437463"/>
                      <a:pt x="431857" y="469136"/>
                      <a:pt x="483065" y="520344"/>
                    </a:cubicBezTo>
                    <a:lnTo>
                      <a:pt x="485615" y="524125"/>
                    </a:lnTo>
                    <a:lnTo>
                      <a:pt x="511726" y="440011"/>
                    </a:lnTo>
                    <a:cubicBezTo>
                      <a:pt x="621094" y="181435"/>
                      <a:pt x="877133" y="0"/>
                      <a:pt x="1175547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r" blurRad="254000" dir="8160000" dist="127000" rotWithShape="0">
                  <a:prstClr val="black">
                    <a:alpha val="34000"/>
                  </a:prstClr>
                </a:outerShdw>
              </a:effectLst>
            </p:spPr>
            <p:txBody>
              <a:bodyPr anchor="ctr" rtlCol="0" wrap="square">
                <a:noAutofit/>
              </a:bodyPr>
              <a:lstStyle/>
              <a:p>
                <a:pPr algn="ctr"/>
                <a:endParaRPr altLang="en-US" lang="zh-CN">
                  <a:solidFill>
                    <a:sysClr lastClr="FFFFFF" val="window"/>
                  </a:solidFill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150" name="椭圆 149"/>
              <p:cNvSpPr/>
              <p:nvPr/>
            </p:nvSpPr>
            <p:spPr>
              <a:xfrm>
                <a:off x="1741451" y="1496291"/>
                <a:ext cx="1219200" cy="1219200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b="1" lang="zh-CN" sz="2000"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  <p:sp>
            <p:nvSpPr>
              <p:cNvPr id="162" name="椭圆 161"/>
              <p:cNvSpPr/>
              <p:nvPr/>
            </p:nvSpPr>
            <p:spPr>
              <a:xfrm>
                <a:off x="1247972" y="1895384"/>
                <a:ext cx="421013" cy="421013"/>
              </a:xfrm>
              <a:prstGeom prst="ellipse">
                <a:avLst/>
              </a:prstGeom>
              <a:solidFill>
                <a:srgbClr val="3BC5E9"/>
              </a:solidFill>
              <a:ln>
                <a:noFill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b="1" lang="en-US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3</a:t>
                </a:r>
              </a:p>
            </p:txBody>
          </p:sp>
        </p:grpSp>
        <p:sp>
          <p:nvSpPr>
            <p:cNvPr id="148" name="文本框 147"/>
            <p:cNvSpPr txBox="1"/>
            <p:nvPr/>
          </p:nvSpPr>
          <p:spPr>
            <a:xfrm>
              <a:off x="1652994" y="1751947"/>
              <a:ext cx="145472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民事</a:t>
              </a:r>
            </a:p>
            <a:p>
              <a:pPr algn="ctr"/>
              <a:r>
                <a:rPr altLang="en-US" b="1" lang="zh-CN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法律风险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3058010" y="5413336"/>
            <a:ext cx="1856510" cy="811144"/>
            <a:chOff x="3476511" y="5478819"/>
            <a:chExt cx="1856510" cy="811144"/>
          </a:xfrm>
        </p:grpSpPr>
        <p:sp>
          <p:nvSpPr>
            <p:cNvPr id="39" name="圆角矩形 38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63" name="圆角矩形 162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合同违约纠纷</a:t>
              </a:r>
            </a:p>
          </p:txBody>
        </p:sp>
      </p:grpSp>
      <p:grpSp>
        <p:nvGrpSpPr>
          <p:cNvPr id="164" name="组合 163"/>
          <p:cNvGrpSpPr/>
          <p:nvPr/>
        </p:nvGrpSpPr>
        <p:grpSpPr>
          <a:xfrm>
            <a:off x="5238747" y="5413336"/>
            <a:ext cx="1856510" cy="811144"/>
            <a:chOff x="3476511" y="5478819"/>
            <a:chExt cx="1856510" cy="811144"/>
          </a:xfrm>
        </p:grpSpPr>
        <p:sp>
          <p:nvSpPr>
            <p:cNvPr id="165" name="圆角矩形 164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66" name="圆角矩形 165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股权争议</a:t>
              </a:r>
            </a:p>
          </p:txBody>
        </p:sp>
      </p:grpSp>
      <p:grpSp>
        <p:nvGrpSpPr>
          <p:cNvPr id="167" name="组合 166"/>
          <p:cNvGrpSpPr/>
          <p:nvPr/>
        </p:nvGrpSpPr>
        <p:grpSpPr>
          <a:xfrm>
            <a:off x="7419484" y="5413336"/>
            <a:ext cx="1856510" cy="811144"/>
            <a:chOff x="3476511" y="5478819"/>
            <a:chExt cx="1856510" cy="811144"/>
          </a:xfrm>
        </p:grpSpPr>
        <p:sp>
          <p:nvSpPr>
            <p:cNvPr id="168" name="圆角矩形 167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69" name="圆角矩形 168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 smtClean="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退出纠纷</a:t>
              </a:r>
            </a:p>
          </p:txBody>
        </p:sp>
      </p:grpSp>
      <p:grpSp>
        <p:nvGrpSpPr>
          <p:cNvPr id="170" name="组合 169"/>
          <p:cNvGrpSpPr/>
          <p:nvPr/>
        </p:nvGrpSpPr>
        <p:grpSpPr>
          <a:xfrm>
            <a:off x="9600221" y="5413336"/>
            <a:ext cx="1856510" cy="811144"/>
            <a:chOff x="3476511" y="5478819"/>
            <a:chExt cx="1856510" cy="811144"/>
          </a:xfrm>
        </p:grpSpPr>
        <p:sp>
          <p:nvSpPr>
            <p:cNvPr id="171" name="圆角矩形 170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72" name="圆角矩形 171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民事诉讼程序上的问题</a:t>
              </a:r>
            </a:p>
          </p:txBody>
        </p:sp>
      </p:grpSp>
      <p:grpSp>
        <p:nvGrpSpPr>
          <p:cNvPr id="173" name="组合 172"/>
          <p:cNvGrpSpPr/>
          <p:nvPr/>
        </p:nvGrpSpPr>
        <p:grpSpPr>
          <a:xfrm>
            <a:off x="3058010" y="3501409"/>
            <a:ext cx="1856510" cy="811144"/>
            <a:chOff x="3476511" y="5478819"/>
            <a:chExt cx="1856510" cy="811144"/>
          </a:xfrm>
        </p:grpSpPr>
        <p:sp>
          <p:nvSpPr>
            <p:cNvPr id="174" name="圆角矩形 173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75" name="圆角矩形 174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证券类行政违法行为</a:t>
              </a:r>
            </a:p>
          </p:txBody>
        </p:sp>
      </p:grpSp>
      <p:grpSp>
        <p:nvGrpSpPr>
          <p:cNvPr id="176" name="组合 175"/>
          <p:cNvGrpSpPr/>
          <p:nvPr/>
        </p:nvGrpSpPr>
        <p:grpSpPr>
          <a:xfrm>
            <a:off x="5238747" y="3501409"/>
            <a:ext cx="1856510" cy="811144"/>
            <a:chOff x="3476511" y="5478819"/>
            <a:chExt cx="1856510" cy="811144"/>
          </a:xfrm>
        </p:grpSpPr>
        <p:sp>
          <p:nvSpPr>
            <p:cNvPr id="177" name="圆角矩形 176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78" name="圆角矩形 177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非法集资类行政违法行为</a:t>
              </a:r>
            </a:p>
          </p:txBody>
        </p:sp>
      </p:grpSp>
      <p:grpSp>
        <p:nvGrpSpPr>
          <p:cNvPr id="179" name="组合 178"/>
          <p:cNvGrpSpPr/>
          <p:nvPr/>
        </p:nvGrpSpPr>
        <p:grpSpPr>
          <a:xfrm>
            <a:off x="3058010" y="1589482"/>
            <a:ext cx="1856510" cy="811144"/>
            <a:chOff x="3476511" y="5478819"/>
            <a:chExt cx="1856510" cy="811144"/>
          </a:xfrm>
        </p:grpSpPr>
        <p:sp>
          <p:nvSpPr>
            <p:cNvPr id="180" name="圆角矩形 179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81" name="圆角矩形 180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 smtClean="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非法集资刑事犯罪法律风险</a:t>
              </a:r>
            </a:p>
          </p:txBody>
        </p:sp>
      </p:grpSp>
      <p:grpSp>
        <p:nvGrpSpPr>
          <p:cNvPr id="182" name="组合 181"/>
          <p:cNvGrpSpPr/>
          <p:nvPr/>
        </p:nvGrpSpPr>
        <p:grpSpPr>
          <a:xfrm>
            <a:off x="5238747" y="1589482"/>
            <a:ext cx="1856510" cy="811144"/>
            <a:chOff x="3476511" y="5478819"/>
            <a:chExt cx="1856510" cy="811144"/>
          </a:xfrm>
        </p:grpSpPr>
        <p:sp>
          <p:nvSpPr>
            <p:cNvPr id="183" name="圆角矩形 182"/>
            <p:cNvSpPr/>
            <p:nvPr/>
          </p:nvSpPr>
          <p:spPr>
            <a:xfrm>
              <a:off x="3476511" y="5478819"/>
              <a:ext cx="1856510" cy="811144"/>
            </a:xfrm>
            <a:prstGeom prst="roundRect">
              <a:avLst>
                <a:gd fmla="val 9835" name="adj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84" name="圆角矩形 183"/>
            <p:cNvSpPr/>
            <p:nvPr/>
          </p:nvSpPr>
          <p:spPr>
            <a:xfrm>
              <a:off x="3582040" y="5536819"/>
              <a:ext cx="1645451" cy="695143"/>
            </a:xfrm>
            <a:prstGeom prst="roundRect">
              <a:avLst>
                <a:gd fmla="val 9835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r>
                <a:rPr altLang="en-US" lang="zh-CN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非法证券类犯罪法律风险</a:t>
              </a:r>
            </a:p>
          </p:txBody>
        </p:sp>
      </p:grpSp>
      <p:sp>
        <p:nvSpPr>
          <p:cNvPr id="43" name="右箭头 42"/>
          <p:cNvSpPr/>
          <p:nvPr/>
        </p:nvSpPr>
        <p:spPr>
          <a:xfrm>
            <a:off x="2771283" y="1939636"/>
            <a:ext cx="203381" cy="110837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5" name="右箭头 184"/>
          <p:cNvSpPr/>
          <p:nvPr/>
        </p:nvSpPr>
        <p:spPr>
          <a:xfrm>
            <a:off x="2771283" y="3865416"/>
            <a:ext cx="203381" cy="110837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6" name="右箭头 185"/>
          <p:cNvSpPr/>
          <p:nvPr/>
        </p:nvSpPr>
        <p:spPr>
          <a:xfrm>
            <a:off x="2771283" y="5791196"/>
            <a:ext cx="203381" cy="110837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4" name="加号 43"/>
          <p:cNvSpPr/>
          <p:nvPr/>
        </p:nvSpPr>
        <p:spPr>
          <a:xfrm>
            <a:off x="4974860" y="1882872"/>
            <a:ext cx="224362" cy="224362"/>
          </a:xfrm>
          <a:prstGeom prst="mathPlus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7" name="加号 186"/>
          <p:cNvSpPr/>
          <p:nvPr/>
        </p:nvSpPr>
        <p:spPr>
          <a:xfrm>
            <a:off x="4974860" y="3794799"/>
            <a:ext cx="224362" cy="224362"/>
          </a:xfrm>
          <a:prstGeom prst="mathPlus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8" name="加号 187"/>
          <p:cNvSpPr/>
          <p:nvPr/>
        </p:nvSpPr>
        <p:spPr>
          <a:xfrm>
            <a:off x="4974860" y="5706726"/>
            <a:ext cx="224362" cy="224362"/>
          </a:xfrm>
          <a:prstGeom prst="mathPlus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9" name="加号 188"/>
          <p:cNvSpPr/>
          <p:nvPr/>
        </p:nvSpPr>
        <p:spPr>
          <a:xfrm>
            <a:off x="7134000" y="5706726"/>
            <a:ext cx="224362" cy="224362"/>
          </a:xfrm>
          <a:prstGeom prst="mathPlus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0" name="加号 189"/>
          <p:cNvSpPr/>
          <p:nvPr/>
        </p:nvSpPr>
        <p:spPr>
          <a:xfrm>
            <a:off x="9293140" y="5706726"/>
            <a:ext cx="224362" cy="224362"/>
          </a:xfrm>
          <a:prstGeom prst="mathPlus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688971330"/>
      </p:ext>
    </p:extLst>
  </p:cSld>
  <p:clrMapOvr>
    <a:masterClrMapping/>
  </p:clrMapOvr>
  <p:transition/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6" y="116315"/>
            <a:ext cx="5472113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30615" y="162983"/>
            <a:ext cx="446538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玩众筹如何避开法律风险？</a:t>
            </a:r>
          </a:p>
        </p:txBody>
      </p:sp>
      <p:sp>
        <p:nvSpPr>
          <p:cNvPr id="57" name="圆角矩形 56"/>
          <p:cNvSpPr/>
          <p:nvPr/>
        </p:nvSpPr>
        <p:spPr>
          <a:xfrm>
            <a:off x="623888" y="1375361"/>
            <a:ext cx="547211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58" name="组合 57"/>
          <p:cNvGrpSpPr/>
          <p:nvPr/>
        </p:nvGrpSpPr>
        <p:grpSpPr>
          <a:xfrm>
            <a:off x="788590" y="1280268"/>
            <a:ext cx="760854" cy="736368"/>
            <a:chOff x="788590" y="1127148"/>
            <a:chExt cx="888358" cy="859769"/>
          </a:xfrm>
        </p:grpSpPr>
        <p:sp>
          <p:nvSpPr>
            <p:cNvPr id="59" name="椭圆 58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0" name="文本框 59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sp>
        <p:nvSpPr>
          <p:cNvPr id="61" name="文本框 60"/>
          <p:cNvSpPr txBox="1"/>
          <p:nvPr/>
        </p:nvSpPr>
        <p:spPr>
          <a:xfrm>
            <a:off x="1573929" y="1413225"/>
            <a:ext cx="415162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如何避开刑事及行政法律风险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1253220" y="3235570"/>
            <a:ext cx="2106722" cy="1943603"/>
            <a:chOff x="1438336" y="2839412"/>
            <a:chExt cx="2106722" cy="1943603"/>
          </a:xfrm>
        </p:grpSpPr>
        <p:sp>
          <p:nvSpPr>
            <p:cNvPr id="103" name="任意多边形 102"/>
            <p:cNvSpPr/>
            <p:nvPr/>
          </p:nvSpPr>
          <p:spPr>
            <a:xfrm>
              <a:off x="1438336" y="2839412"/>
              <a:ext cx="2106722" cy="1943603"/>
            </a:xfrm>
            <a:custGeom>
              <a:gdLst>
                <a:gd fmla="*/ 54884 w 2106722" name="connsiteX0"/>
                <a:gd fmla="*/ 0 h 1943603" name="connsiteY0"/>
                <a:gd fmla="*/ 677584 w 2106722" name="connsiteX1"/>
                <a:gd fmla="*/ 0 h 1943603" name="connsiteY1"/>
                <a:gd fmla="*/ 732468 w 2106722" name="connsiteX2"/>
                <a:gd fmla="*/ 54884 h 1943603" name="connsiteY2"/>
                <a:gd fmla="*/ 732468 w 2106722" name="connsiteX3"/>
                <a:gd fmla="*/ 410225 h 1943603" name="connsiteY3"/>
                <a:gd fmla="*/ 1991826 w 2106722" name="connsiteX4"/>
                <a:gd fmla="*/ 410225 h 1943603" name="connsiteY4"/>
                <a:gd fmla="*/ 2106722 w 2106722" name="connsiteX5"/>
                <a:gd fmla="*/ 525121 h 1943603" name="connsiteY5"/>
                <a:gd fmla="*/ 2106722 w 2106722" name="connsiteX6"/>
                <a:gd fmla="*/ 1828707 h 1943603" name="connsiteY6"/>
                <a:gd fmla="*/ 1991826 w 2106722" name="connsiteX7"/>
                <a:gd fmla="*/ 1943603 h 1943603" name="connsiteY7"/>
                <a:gd fmla="*/ 688240 w 2106722" name="connsiteX8"/>
                <a:gd fmla="*/ 1943603 h 1943603" name="connsiteY8"/>
                <a:gd fmla="*/ 573344 w 2106722" name="connsiteX9"/>
                <a:gd fmla="*/ 1828707 h 1943603" name="connsiteY9"/>
                <a:gd fmla="*/ 573344 w 2106722" name="connsiteX10"/>
                <a:gd fmla="*/ 732468 h 1943603" name="connsiteY10"/>
                <a:gd fmla="*/ 54884 w 2106722" name="connsiteX11"/>
                <a:gd fmla="*/ 732468 h 1943603" name="connsiteY11"/>
                <a:gd fmla="*/ 0 w 2106722" name="connsiteX12"/>
                <a:gd fmla="*/ 677584 h 1943603" name="connsiteY12"/>
                <a:gd fmla="*/ 0 w 2106722" name="connsiteX13"/>
                <a:gd fmla="*/ 54884 h 1943603" name="connsiteY13"/>
                <a:gd fmla="*/ 54884 w 2106722" name="connsiteX14"/>
                <a:gd fmla="*/ 0 h 1943603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943603" w="2106722">
                  <a:moveTo>
                    <a:pt x="54884" y="0"/>
                  </a:moveTo>
                  <a:lnTo>
                    <a:pt x="677584" y="0"/>
                  </a:lnTo>
                  <a:cubicBezTo>
                    <a:pt x="707896" y="0"/>
                    <a:pt x="732468" y="24572"/>
                    <a:pt x="732468" y="54884"/>
                  </a:cubicBezTo>
                  <a:lnTo>
                    <a:pt x="732468" y="410225"/>
                  </a:lnTo>
                  <a:lnTo>
                    <a:pt x="1991826" y="410225"/>
                  </a:lnTo>
                  <a:cubicBezTo>
                    <a:pt x="2055281" y="410225"/>
                    <a:pt x="2106722" y="461666"/>
                    <a:pt x="2106722" y="525121"/>
                  </a:cubicBezTo>
                  <a:lnTo>
                    <a:pt x="2106722" y="1828707"/>
                  </a:lnTo>
                  <a:cubicBezTo>
                    <a:pt x="2106722" y="1892162"/>
                    <a:pt x="2055281" y="1943603"/>
                    <a:pt x="1991826" y="1943603"/>
                  </a:cubicBezTo>
                  <a:lnTo>
                    <a:pt x="688240" y="1943603"/>
                  </a:lnTo>
                  <a:cubicBezTo>
                    <a:pt x="624785" y="1943603"/>
                    <a:pt x="573344" y="1892162"/>
                    <a:pt x="573344" y="1828707"/>
                  </a:cubicBezTo>
                  <a:lnTo>
                    <a:pt x="573344" y="732468"/>
                  </a:lnTo>
                  <a:lnTo>
                    <a:pt x="54884" y="732468"/>
                  </a:lnTo>
                  <a:cubicBezTo>
                    <a:pt x="24572" y="732468"/>
                    <a:pt x="0" y="707896"/>
                    <a:pt x="0" y="677584"/>
                  </a:cubicBezTo>
                  <a:lnTo>
                    <a:pt x="0" y="54884"/>
                  </a:lnTo>
                  <a:cubicBezTo>
                    <a:pt x="0" y="24572"/>
                    <a:pt x="24572" y="0"/>
                    <a:pt x="548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01" name="圆角矩形 100"/>
            <p:cNvSpPr/>
            <p:nvPr/>
          </p:nvSpPr>
          <p:spPr>
            <a:xfrm>
              <a:off x="2170804" y="3399987"/>
              <a:ext cx="1215129" cy="1215129"/>
            </a:xfrm>
            <a:prstGeom prst="roundRect">
              <a:avLst>
                <a:gd fmla="val 7493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en-US" b="1" lang="zh-CN" smtClean="0" sz="24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债权类众筹</a:t>
              </a:r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549444" y="2979323"/>
              <a:ext cx="505531" cy="505531"/>
            </a:xfrm>
            <a:prstGeom prst="roundRect">
              <a:avLst/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A</a:t>
              </a:r>
            </a:p>
          </p:txBody>
        </p:sp>
      </p:grpSp>
      <p:sp>
        <p:nvSpPr>
          <p:cNvPr id="18" name="矩形 17"/>
          <p:cNvSpPr/>
          <p:nvPr/>
        </p:nvSpPr>
        <p:spPr>
          <a:xfrm>
            <a:off x="4740813" y="2784039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明确自身定位，回归平台类中介的实质，为投资方和资金需求方提供准确的点对点服务</a:t>
            </a:r>
          </a:p>
        </p:txBody>
      </p:sp>
      <p:sp>
        <p:nvSpPr>
          <p:cNvPr id="108" name="矩形 107"/>
          <p:cNvSpPr/>
          <p:nvPr/>
        </p:nvSpPr>
        <p:spPr>
          <a:xfrm>
            <a:off x="4740813" y="4108598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不得直接经手资金，不得以平台承诺回报，不得为平台本身募集资金，不得建立资金池</a:t>
            </a:r>
          </a:p>
        </p:txBody>
      </p:sp>
      <p:sp>
        <p:nvSpPr>
          <p:cNvPr id="109" name="矩形 108"/>
          <p:cNvSpPr/>
          <p:nvPr/>
        </p:nvSpPr>
        <p:spPr>
          <a:xfrm>
            <a:off x="4740813" y="5433157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严格审查融资方的信息，严防虚假融资信息的发布。</a:t>
            </a:r>
          </a:p>
        </p:txBody>
      </p:sp>
      <p:cxnSp>
        <p:nvCxnSpPr>
          <p:cNvPr id="20" name="直接连接符 19"/>
          <p:cNvCxnSpPr/>
          <p:nvPr/>
        </p:nvCxnSpPr>
        <p:spPr>
          <a:xfrm>
            <a:off x="3359942" y="4529797"/>
            <a:ext cx="1380871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>
            <a:off x="3924886" y="3207434"/>
            <a:ext cx="0" cy="2644726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接连接符 126"/>
          <p:cNvCxnSpPr/>
          <p:nvPr/>
        </p:nvCxnSpPr>
        <p:spPr>
          <a:xfrm>
            <a:off x="3924886" y="3176715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接连接符 128"/>
          <p:cNvCxnSpPr/>
          <p:nvPr/>
        </p:nvCxnSpPr>
        <p:spPr>
          <a:xfrm>
            <a:off x="3924886" y="5852160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637316047"/>
      </p:ext>
    </p:extLst>
  </p:cSld>
  <p:clrMapOvr>
    <a:masterClrMapping/>
  </p:clrMapOvr>
  <p:transition/>
  <p:timing/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组合 16"/>
          <p:cNvGrpSpPr/>
          <p:nvPr/>
        </p:nvGrpSpPr>
        <p:grpSpPr>
          <a:xfrm>
            <a:off x="1253220" y="2245396"/>
            <a:ext cx="2106722" cy="1943603"/>
            <a:chOff x="1438336" y="2839412"/>
            <a:chExt cx="2106722" cy="1943603"/>
          </a:xfrm>
        </p:grpSpPr>
        <p:sp>
          <p:nvSpPr>
            <p:cNvPr id="103" name="任意多边形 102"/>
            <p:cNvSpPr/>
            <p:nvPr/>
          </p:nvSpPr>
          <p:spPr>
            <a:xfrm>
              <a:off x="1438336" y="2839412"/>
              <a:ext cx="2106722" cy="1943603"/>
            </a:xfrm>
            <a:custGeom>
              <a:gdLst>
                <a:gd fmla="*/ 54884 w 2106722" name="connsiteX0"/>
                <a:gd fmla="*/ 0 h 1943603" name="connsiteY0"/>
                <a:gd fmla="*/ 677584 w 2106722" name="connsiteX1"/>
                <a:gd fmla="*/ 0 h 1943603" name="connsiteY1"/>
                <a:gd fmla="*/ 732468 w 2106722" name="connsiteX2"/>
                <a:gd fmla="*/ 54884 h 1943603" name="connsiteY2"/>
                <a:gd fmla="*/ 732468 w 2106722" name="connsiteX3"/>
                <a:gd fmla="*/ 410225 h 1943603" name="connsiteY3"/>
                <a:gd fmla="*/ 1991826 w 2106722" name="connsiteX4"/>
                <a:gd fmla="*/ 410225 h 1943603" name="connsiteY4"/>
                <a:gd fmla="*/ 2106722 w 2106722" name="connsiteX5"/>
                <a:gd fmla="*/ 525121 h 1943603" name="connsiteY5"/>
                <a:gd fmla="*/ 2106722 w 2106722" name="connsiteX6"/>
                <a:gd fmla="*/ 1828707 h 1943603" name="connsiteY6"/>
                <a:gd fmla="*/ 1991826 w 2106722" name="connsiteX7"/>
                <a:gd fmla="*/ 1943603 h 1943603" name="connsiteY7"/>
                <a:gd fmla="*/ 688240 w 2106722" name="connsiteX8"/>
                <a:gd fmla="*/ 1943603 h 1943603" name="connsiteY8"/>
                <a:gd fmla="*/ 573344 w 2106722" name="connsiteX9"/>
                <a:gd fmla="*/ 1828707 h 1943603" name="connsiteY9"/>
                <a:gd fmla="*/ 573344 w 2106722" name="connsiteX10"/>
                <a:gd fmla="*/ 732468 h 1943603" name="connsiteY10"/>
                <a:gd fmla="*/ 54884 w 2106722" name="connsiteX11"/>
                <a:gd fmla="*/ 732468 h 1943603" name="connsiteY11"/>
                <a:gd fmla="*/ 0 w 2106722" name="connsiteX12"/>
                <a:gd fmla="*/ 677584 h 1943603" name="connsiteY12"/>
                <a:gd fmla="*/ 0 w 2106722" name="connsiteX13"/>
                <a:gd fmla="*/ 54884 h 1943603" name="connsiteY13"/>
                <a:gd fmla="*/ 54884 w 2106722" name="connsiteX14"/>
                <a:gd fmla="*/ 0 h 1943603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943603" w="2106722">
                  <a:moveTo>
                    <a:pt x="54884" y="0"/>
                  </a:moveTo>
                  <a:lnTo>
                    <a:pt x="677584" y="0"/>
                  </a:lnTo>
                  <a:cubicBezTo>
                    <a:pt x="707896" y="0"/>
                    <a:pt x="732468" y="24572"/>
                    <a:pt x="732468" y="54884"/>
                  </a:cubicBezTo>
                  <a:lnTo>
                    <a:pt x="732468" y="410225"/>
                  </a:lnTo>
                  <a:lnTo>
                    <a:pt x="1991826" y="410225"/>
                  </a:lnTo>
                  <a:cubicBezTo>
                    <a:pt x="2055281" y="410225"/>
                    <a:pt x="2106722" y="461666"/>
                    <a:pt x="2106722" y="525121"/>
                  </a:cubicBezTo>
                  <a:lnTo>
                    <a:pt x="2106722" y="1828707"/>
                  </a:lnTo>
                  <a:cubicBezTo>
                    <a:pt x="2106722" y="1892162"/>
                    <a:pt x="2055281" y="1943603"/>
                    <a:pt x="1991826" y="1943603"/>
                  </a:cubicBezTo>
                  <a:lnTo>
                    <a:pt x="688240" y="1943603"/>
                  </a:lnTo>
                  <a:cubicBezTo>
                    <a:pt x="624785" y="1943603"/>
                    <a:pt x="573344" y="1892162"/>
                    <a:pt x="573344" y="1828707"/>
                  </a:cubicBezTo>
                  <a:lnTo>
                    <a:pt x="573344" y="732468"/>
                  </a:lnTo>
                  <a:lnTo>
                    <a:pt x="54884" y="732468"/>
                  </a:lnTo>
                  <a:cubicBezTo>
                    <a:pt x="24572" y="732468"/>
                    <a:pt x="0" y="707896"/>
                    <a:pt x="0" y="677584"/>
                  </a:cubicBezTo>
                  <a:lnTo>
                    <a:pt x="0" y="54884"/>
                  </a:lnTo>
                  <a:cubicBezTo>
                    <a:pt x="0" y="24572"/>
                    <a:pt x="24572" y="0"/>
                    <a:pt x="548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01" name="圆角矩形 100"/>
            <p:cNvSpPr/>
            <p:nvPr/>
          </p:nvSpPr>
          <p:spPr>
            <a:xfrm>
              <a:off x="2170804" y="3399987"/>
              <a:ext cx="1215129" cy="1215129"/>
            </a:xfrm>
            <a:prstGeom prst="roundRect">
              <a:avLst>
                <a:gd fmla="val 7493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en-US" b="1" lang="zh-CN" smtClean="0" sz="24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股权类众筹</a:t>
              </a:r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549444" y="2979323"/>
              <a:ext cx="505531" cy="505531"/>
            </a:xfrm>
            <a:prstGeom prst="roundRect">
              <a:avLst/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B</a:t>
              </a:r>
            </a:p>
          </p:txBody>
        </p:sp>
      </p:grpSp>
      <p:sp>
        <p:nvSpPr>
          <p:cNvPr id="18" name="矩形 17"/>
          <p:cNvSpPr/>
          <p:nvPr/>
        </p:nvSpPr>
        <p:spPr>
          <a:xfrm>
            <a:off x="4740813" y="2375486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对项目发布方的相关信息进行严格审查</a:t>
            </a:r>
          </a:p>
        </p:txBody>
      </p:sp>
      <p:sp>
        <p:nvSpPr>
          <p:cNvPr id="108" name="矩形 107"/>
          <p:cNvSpPr/>
          <p:nvPr/>
        </p:nvSpPr>
        <p:spPr>
          <a:xfrm>
            <a:off x="4740813" y="3700045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具体的投资洽谈需要在线下面对面进行</a:t>
            </a:r>
          </a:p>
        </p:txBody>
      </p:sp>
      <p:sp>
        <p:nvSpPr>
          <p:cNvPr id="109" name="矩形 108"/>
          <p:cNvSpPr/>
          <p:nvPr/>
        </p:nvSpPr>
        <p:spPr>
          <a:xfrm>
            <a:off x="4740813" y="5024604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对选定的投资人采用设立有限合伙企业合投方式进行</a:t>
            </a:r>
          </a:p>
        </p:txBody>
      </p:sp>
      <p:cxnSp>
        <p:nvCxnSpPr>
          <p:cNvPr id="20" name="直接连接符 19"/>
          <p:cNvCxnSpPr/>
          <p:nvPr/>
        </p:nvCxnSpPr>
        <p:spPr>
          <a:xfrm>
            <a:off x="3359942" y="3429000"/>
            <a:ext cx="564944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>
            <a:off x="3924886" y="1434905"/>
            <a:ext cx="0" cy="3981157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接连接符 126"/>
          <p:cNvCxnSpPr/>
          <p:nvPr/>
        </p:nvCxnSpPr>
        <p:spPr>
          <a:xfrm>
            <a:off x="3924886" y="2782820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接连接符 128"/>
          <p:cNvCxnSpPr/>
          <p:nvPr/>
        </p:nvCxnSpPr>
        <p:spPr>
          <a:xfrm>
            <a:off x="3924886" y="5444197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4740813" y="1045059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做好需求两端的严格审查的限定</a:t>
            </a:r>
          </a:p>
        </p:txBody>
      </p:sp>
      <p:cxnSp>
        <p:nvCxnSpPr>
          <p:cNvPr id="28" name="直接连接符 27"/>
          <p:cNvCxnSpPr/>
          <p:nvPr/>
        </p:nvCxnSpPr>
        <p:spPr>
          <a:xfrm>
            <a:off x="3924886" y="4107766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3924886" y="1434905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27389787"/>
      </p:ext>
    </p:extLst>
  </p:cSld>
  <p:clrMapOvr>
    <a:masterClrMapping/>
  </p:clrMapOvr>
  <p:transition/>
  <p:timing/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组合 16"/>
          <p:cNvGrpSpPr/>
          <p:nvPr/>
        </p:nvGrpSpPr>
        <p:grpSpPr>
          <a:xfrm>
            <a:off x="1253220" y="810600"/>
            <a:ext cx="2106722" cy="1943603"/>
            <a:chOff x="1438336" y="2839412"/>
            <a:chExt cx="2106722" cy="1943603"/>
          </a:xfrm>
        </p:grpSpPr>
        <p:sp>
          <p:nvSpPr>
            <p:cNvPr id="103" name="任意多边形 102"/>
            <p:cNvSpPr/>
            <p:nvPr/>
          </p:nvSpPr>
          <p:spPr>
            <a:xfrm>
              <a:off x="1438336" y="2839412"/>
              <a:ext cx="2106722" cy="1943603"/>
            </a:xfrm>
            <a:custGeom>
              <a:gdLst>
                <a:gd fmla="*/ 54884 w 2106722" name="connsiteX0"/>
                <a:gd fmla="*/ 0 h 1943603" name="connsiteY0"/>
                <a:gd fmla="*/ 677584 w 2106722" name="connsiteX1"/>
                <a:gd fmla="*/ 0 h 1943603" name="connsiteY1"/>
                <a:gd fmla="*/ 732468 w 2106722" name="connsiteX2"/>
                <a:gd fmla="*/ 54884 h 1943603" name="connsiteY2"/>
                <a:gd fmla="*/ 732468 w 2106722" name="connsiteX3"/>
                <a:gd fmla="*/ 410225 h 1943603" name="connsiteY3"/>
                <a:gd fmla="*/ 1991826 w 2106722" name="connsiteX4"/>
                <a:gd fmla="*/ 410225 h 1943603" name="connsiteY4"/>
                <a:gd fmla="*/ 2106722 w 2106722" name="connsiteX5"/>
                <a:gd fmla="*/ 525121 h 1943603" name="connsiteY5"/>
                <a:gd fmla="*/ 2106722 w 2106722" name="connsiteX6"/>
                <a:gd fmla="*/ 1828707 h 1943603" name="connsiteY6"/>
                <a:gd fmla="*/ 1991826 w 2106722" name="connsiteX7"/>
                <a:gd fmla="*/ 1943603 h 1943603" name="connsiteY7"/>
                <a:gd fmla="*/ 688240 w 2106722" name="connsiteX8"/>
                <a:gd fmla="*/ 1943603 h 1943603" name="connsiteY8"/>
                <a:gd fmla="*/ 573344 w 2106722" name="connsiteX9"/>
                <a:gd fmla="*/ 1828707 h 1943603" name="connsiteY9"/>
                <a:gd fmla="*/ 573344 w 2106722" name="connsiteX10"/>
                <a:gd fmla="*/ 732468 h 1943603" name="connsiteY10"/>
                <a:gd fmla="*/ 54884 w 2106722" name="connsiteX11"/>
                <a:gd fmla="*/ 732468 h 1943603" name="connsiteY11"/>
                <a:gd fmla="*/ 0 w 2106722" name="connsiteX12"/>
                <a:gd fmla="*/ 677584 h 1943603" name="connsiteY12"/>
                <a:gd fmla="*/ 0 w 2106722" name="connsiteX13"/>
                <a:gd fmla="*/ 54884 h 1943603" name="connsiteY13"/>
                <a:gd fmla="*/ 54884 w 2106722" name="connsiteX14"/>
                <a:gd fmla="*/ 0 h 1943603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943603" w="2106722">
                  <a:moveTo>
                    <a:pt x="54884" y="0"/>
                  </a:moveTo>
                  <a:lnTo>
                    <a:pt x="677584" y="0"/>
                  </a:lnTo>
                  <a:cubicBezTo>
                    <a:pt x="707896" y="0"/>
                    <a:pt x="732468" y="24572"/>
                    <a:pt x="732468" y="54884"/>
                  </a:cubicBezTo>
                  <a:lnTo>
                    <a:pt x="732468" y="410225"/>
                  </a:lnTo>
                  <a:lnTo>
                    <a:pt x="1991826" y="410225"/>
                  </a:lnTo>
                  <a:cubicBezTo>
                    <a:pt x="2055281" y="410225"/>
                    <a:pt x="2106722" y="461666"/>
                    <a:pt x="2106722" y="525121"/>
                  </a:cubicBezTo>
                  <a:lnTo>
                    <a:pt x="2106722" y="1828707"/>
                  </a:lnTo>
                  <a:cubicBezTo>
                    <a:pt x="2106722" y="1892162"/>
                    <a:pt x="2055281" y="1943603"/>
                    <a:pt x="1991826" y="1943603"/>
                  </a:cubicBezTo>
                  <a:lnTo>
                    <a:pt x="688240" y="1943603"/>
                  </a:lnTo>
                  <a:cubicBezTo>
                    <a:pt x="624785" y="1943603"/>
                    <a:pt x="573344" y="1892162"/>
                    <a:pt x="573344" y="1828707"/>
                  </a:cubicBezTo>
                  <a:lnTo>
                    <a:pt x="573344" y="732468"/>
                  </a:lnTo>
                  <a:lnTo>
                    <a:pt x="54884" y="732468"/>
                  </a:lnTo>
                  <a:cubicBezTo>
                    <a:pt x="24572" y="732468"/>
                    <a:pt x="0" y="707896"/>
                    <a:pt x="0" y="677584"/>
                  </a:cubicBezTo>
                  <a:lnTo>
                    <a:pt x="0" y="54884"/>
                  </a:lnTo>
                  <a:cubicBezTo>
                    <a:pt x="0" y="24572"/>
                    <a:pt x="24572" y="0"/>
                    <a:pt x="548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01" name="圆角矩形 100"/>
            <p:cNvSpPr/>
            <p:nvPr/>
          </p:nvSpPr>
          <p:spPr>
            <a:xfrm>
              <a:off x="2170804" y="3399987"/>
              <a:ext cx="1215129" cy="1215129"/>
            </a:xfrm>
            <a:prstGeom prst="roundRect">
              <a:avLst>
                <a:gd fmla="val 7493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en-US" b="1" lang="zh-CN" smtClean="0" sz="24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回报类众筹</a:t>
              </a:r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549444" y="2979323"/>
              <a:ext cx="505531" cy="505531"/>
            </a:xfrm>
            <a:prstGeom prst="roundRect">
              <a:avLst/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C</a:t>
              </a:r>
            </a:p>
          </p:txBody>
        </p:sp>
      </p:grpSp>
      <p:sp>
        <p:nvSpPr>
          <p:cNvPr id="18" name="矩形 17"/>
          <p:cNvSpPr/>
          <p:nvPr/>
        </p:nvSpPr>
        <p:spPr>
          <a:xfrm>
            <a:off x="4740813" y="387205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严格审查项目发布人的相关信息，避免虚假信息的发布</a:t>
            </a:r>
          </a:p>
        </p:txBody>
      </p:sp>
      <p:sp>
        <p:nvSpPr>
          <p:cNvPr id="108" name="矩形 107"/>
          <p:cNvSpPr/>
          <p:nvPr/>
        </p:nvSpPr>
        <p:spPr>
          <a:xfrm>
            <a:off x="4740813" y="1711764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对募集的资金严格监管，保证回报产品按约履行</a:t>
            </a:r>
          </a:p>
        </p:txBody>
      </p:sp>
      <p:sp>
        <p:nvSpPr>
          <p:cNvPr id="109" name="矩形 108"/>
          <p:cNvSpPr/>
          <p:nvPr/>
        </p:nvSpPr>
        <p:spPr>
          <a:xfrm>
            <a:off x="4740813" y="3036323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不要为项目发起人提供担保责任</a:t>
            </a:r>
          </a:p>
        </p:txBody>
      </p:sp>
      <p:cxnSp>
        <p:nvCxnSpPr>
          <p:cNvPr id="20" name="直接连接符 19"/>
          <p:cNvCxnSpPr/>
          <p:nvPr/>
        </p:nvCxnSpPr>
        <p:spPr>
          <a:xfrm>
            <a:off x="3359942" y="2132963"/>
            <a:ext cx="1380871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 flipH="1">
            <a:off x="3924886" y="810600"/>
            <a:ext cx="0" cy="2644726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接连接符 126"/>
          <p:cNvCxnSpPr/>
          <p:nvPr/>
        </p:nvCxnSpPr>
        <p:spPr>
          <a:xfrm>
            <a:off x="3924886" y="779881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接连接符 128"/>
          <p:cNvCxnSpPr/>
          <p:nvPr/>
        </p:nvCxnSpPr>
        <p:spPr>
          <a:xfrm>
            <a:off x="3924886" y="3455326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组合 22"/>
          <p:cNvGrpSpPr/>
          <p:nvPr/>
        </p:nvGrpSpPr>
        <p:grpSpPr>
          <a:xfrm>
            <a:off x="1253220" y="4158711"/>
            <a:ext cx="2106722" cy="1943603"/>
            <a:chOff x="1438336" y="2839412"/>
            <a:chExt cx="2106722" cy="1943603"/>
          </a:xfrm>
        </p:grpSpPr>
        <p:sp>
          <p:nvSpPr>
            <p:cNvPr id="24" name="任意多边形 23"/>
            <p:cNvSpPr/>
            <p:nvPr/>
          </p:nvSpPr>
          <p:spPr>
            <a:xfrm>
              <a:off x="1438336" y="2839412"/>
              <a:ext cx="2106722" cy="1943603"/>
            </a:xfrm>
            <a:custGeom>
              <a:gdLst>
                <a:gd fmla="*/ 54884 w 2106722" name="connsiteX0"/>
                <a:gd fmla="*/ 0 h 1943603" name="connsiteY0"/>
                <a:gd fmla="*/ 677584 w 2106722" name="connsiteX1"/>
                <a:gd fmla="*/ 0 h 1943603" name="connsiteY1"/>
                <a:gd fmla="*/ 732468 w 2106722" name="connsiteX2"/>
                <a:gd fmla="*/ 54884 h 1943603" name="connsiteY2"/>
                <a:gd fmla="*/ 732468 w 2106722" name="connsiteX3"/>
                <a:gd fmla="*/ 410225 h 1943603" name="connsiteY3"/>
                <a:gd fmla="*/ 1991826 w 2106722" name="connsiteX4"/>
                <a:gd fmla="*/ 410225 h 1943603" name="connsiteY4"/>
                <a:gd fmla="*/ 2106722 w 2106722" name="connsiteX5"/>
                <a:gd fmla="*/ 525121 h 1943603" name="connsiteY5"/>
                <a:gd fmla="*/ 2106722 w 2106722" name="connsiteX6"/>
                <a:gd fmla="*/ 1828707 h 1943603" name="connsiteY6"/>
                <a:gd fmla="*/ 1991826 w 2106722" name="connsiteX7"/>
                <a:gd fmla="*/ 1943603 h 1943603" name="connsiteY7"/>
                <a:gd fmla="*/ 688240 w 2106722" name="connsiteX8"/>
                <a:gd fmla="*/ 1943603 h 1943603" name="connsiteY8"/>
                <a:gd fmla="*/ 573344 w 2106722" name="connsiteX9"/>
                <a:gd fmla="*/ 1828707 h 1943603" name="connsiteY9"/>
                <a:gd fmla="*/ 573344 w 2106722" name="connsiteX10"/>
                <a:gd fmla="*/ 732468 h 1943603" name="connsiteY10"/>
                <a:gd fmla="*/ 54884 w 2106722" name="connsiteX11"/>
                <a:gd fmla="*/ 732468 h 1943603" name="connsiteY11"/>
                <a:gd fmla="*/ 0 w 2106722" name="connsiteX12"/>
                <a:gd fmla="*/ 677584 h 1943603" name="connsiteY12"/>
                <a:gd fmla="*/ 0 w 2106722" name="connsiteX13"/>
                <a:gd fmla="*/ 54884 h 1943603" name="connsiteY13"/>
                <a:gd fmla="*/ 54884 w 2106722" name="connsiteX14"/>
                <a:gd fmla="*/ 0 h 1943603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1943603" w="2106722">
                  <a:moveTo>
                    <a:pt x="54884" y="0"/>
                  </a:moveTo>
                  <a:lnTo>
                    <a:pt x="677584" y="0"/>
                  </a:lnTo>
                  <a:cubicBezTo>
                    <a:pt x="707896" y="0"/>
                    <a:pt x="732468" y="24572"/>
                    <a:pt x="732468" y="54884"/>
                  </a:cubicBezTo>
                  <a:lnTo>
                    <a:pt x="732468" y="410225"/>
                  </a:lnTo>
                  <a:lnTo>
                    <a:pt x="1991826" y="410225"/>
                  </a:lnTo>
                  <a:cubicBezTo>
                    <a:pt x="2055281" y="410225"/>
                    <a:pt x="2106722" y="461666"/>
                    <a:pt x="2106722" y="525121"/>
                  </a:cubicBezTo>
                  <a:lnTo>
                    <a:pt x="2106722" y="1828707"/>
                  </a:lnTo>
                  <a:cubicBezTo>
                    <a:pt x="2106722" y="1892162"/>
                    <a:pt x="2055281" y="1943603"/>
                    <a:pt x="1991826" y="1943603"/>
                  </a:cubicBezTo>
                  <a:lnTo>
                    <a:pt x="688240" y="1943603"/>
                  </a:lnTo>
                  <a:cubicBezTo>
                    <a:pt x="624785" y="1943603"/>
                    <a:pt x="573344" y="1892162"/>
                    <a:pt x="573344" y="1828707"/>
                  </a:cubicBezTo>
                  <a:lnTo>
                    <a:pt x="573344" y="732468"/>
                  </a:lnTo>
                  <a:lnTo>
                    <a:pt x="54884" y="732468"/>
                  </a:lnTo>
                  <a:cubicBezTo>
                    <a:pt x="24572" y="732468"/>
                    <a:pt x="0" y="707896"/>
                    <a:pt x="0" y="677584"/>
                  </a:cubicBezTo>
                  <a:lnTo>
                    <a:pt x="0" y="54884"/>
                  </a:lnTo>
                  <a:cubicBezTo>
                    <a:pt x="0" y="24572"/>
                    <a:pt x="24572" y="0"/>
                    <a:pt x="54884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156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sysClr lastClr="FFFFFF" val="window"/>
                </a:solidFill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26" name="圆角矩形 25"/>
            <p:cNvSpPr/>
            <p:nvPr/>
          </p:nvSpPr>
          <p:spPr>
            <a:xfrm>
              <a:off x="2170804" y="3399987"/>
              <a:ext cx="1215129" cy="1215129"/>
            </a:xfrm>
            <a:prstGeom prst="roundRect">
              <a:avLst>
                <a:gd fmla="val 7493" name="adj"/>
              </a:avLst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en-US" b="1" lang="zh-CN" sz="24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捐赠类众筹</a:t>
              </a: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1549444" y="2979323"/>
              <a:ext cx="505531" cy="505531"/>
            </a:xfrm>
            <a:prstGeom prst="roundRect">
              <a:avLst/>
            </a:prstGeom>
            <a:solidFill>
              <a:srgbClr val="3BC5E9"/>
            </a:soli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/>
            <a:p>
              <a:pPr algn="ctr"/>
              <a:r>
                <a:rPr altLang="zh-CN" lang="en-US" smtClean="0" sz="2800">
                  <a:solidFill>
                    <a:sysClr lastClr="FFFFFF" val="window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D</a:t>
              </a:r>
            </a:p>
          </p:txBody>
        </p:sp>
      </p:grpSp>
      <p:cxnSp>
        <p:nvCxnSpPr>
          <p:cNvPr id="28" name="直接连接符 27"/>
          <p:cNvCxnSpPr/>
          <p:nvPr/>
        </p:nvCxnSpPr>
        <p:spPr>
          <a:xfrm>
            <a:off x="3359942" y="5326850"/>
            <a:ext cx="564944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flipH="1">
            <a:off x="3924886" y="4719286"/>
            <a:ext cx="0" cy="1383028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4740813" y="4358685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严格审查项目发布人的资格、信息以及公益项目的情况</a:t>
            </a:r>
          </a:p>
        </p:txBody>
      </p:sp>
      <p:sp>
        <p:nvSpPr>
          <p:cNvPr id="31" name="矩形 30"/>
          <p:cNvSpPr/>
          <p:nvPr/>
        </p:nvSpPr>
        <p:spPr>
          <a:xfrm>
            <a:off x="4740813" y="5683244"/>
            <a:ext cx="5219113" cy="785353"/>
          </a:xfrm>
          <a:prstGeom prst="rect">
            <a:avLst/>
          </a:prstGeom>
          <a:solidFill>
            <a:srgbClr val="3BC5E9"/>
          </a:soli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txBody>
          <a:bodyPr anchor="ctr" rtlCol="0"/>
          <a:lstStyle/>
          <a:p>
            <a:pPr algn="ctr"/>
            <a:r>
              <a:rPr altLang="en-US" lang="zh-CN" smtClean="0" sz="2000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对募集的资金严格监管，保证公益类项目专款专用</a:t>
            </a:r>
          </a:p>
        </p:txBody>
      </p:sp>
      <p:cxnSp>
        <p:nvCxnSpPr>
          <p:cNvPr id="34" name="直接连接符 33"/>
          <p:cNvCxnSpPr/>
          <p:nvPr/>
        </p:nvCxnSpPr>
        <p:spPr>
          <a:xfrm>
            <a:off x="3924886" y="4719286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3924886" y="6102314"/>
            <a:ext cx="815927" cy="0"/>
          </a:xfrm>
          <a:prstGeom prst="line">
            <a:avLst/>
          </a:prstGeom>
          <a:ln w="28575">
            <a:solidFill>
              <a:srgbClr val="3BC5E9"/>
            </a:solidFill>
          </a:ln>
          <a:effectLst>
            <a:outerShdw algn="r" blurRad="50800" dir="108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60887150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-44243" y="361581"/>
            <a:ext cx="3023417" cy="1132714"/>
            <a:chOff x="-114537" y="2209995"/>
            <a:chExt cx="12258691" cy="2935606"/>
          </a:xfrm>
        </p:grpSpPr>
        <p:sp>
          <p:nvSpPr>
            <p:cNvPr id="9" name="任意多边形 8"/>
            <p:cNvSpPr/>
            <p:nvPr/>
          </p:nvSpPr>
          <p:spPr>
            <a:xfrm rot="15408217">
              <a:off x="8946610" y="1659598"/>
              <a:ext cx="2337876" cy="4057212"/>
            </a:xfrm>
            <a:custGeom>
              <a:gdLst>
                <a:gd fmla="*/ 2337876 w 2337876" name="connsiteX0"/>
                <a:gd fmla="*/ 4057210 h 4057210" name="connsiteY0"/>
                <a:gd fmla="*/ 0 w 2337876" name="connsiteX1"/>
                <a:gd fmla="*/ 3509022 h 4057210" name="connsiteY1"/>
                <a:gd fmla="*/ 0 w 2337876" name="connsiteX2"/>
                <a:gd fmla="*/ 0 h 405721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4057209" w="2337876">
                  <a:moveTo>
                    <a:pt x="2337876" y="4057210"/>
                  </a:moveTo>
                  <a:lnTo>
                    <a:pt x="0" y="3509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任意多边形 9"/>
            <p:cNvSpPr/>
            <p:nvPr/>
          </p:nvSpPr>
          <p:spPr>
            <a:xfrm rot="13639288">
              <a:off x="8169100" y="2755195"/>
              <a:ext cx="1961850" cy="2818962"/>
            </a:xfrm>
            <a:custGeom>
              <a:gdLst>
                <a:gd fmla="*/ 1961849 w 1961849" name="connsiteX0"/>
                <a:gd fmla="*/ 2818961 h 2818961" name="connsiteY0"/>
                <a:gd fmla="*/ 1437362 w 1961849" name="connsiteX1"/>
                <a:gd fmla="*/ 2818961 h 2818961" name="connsiteY1"/>
                <a:gd fmla="*/ 1309830 w 1961849" name="connsiteX2"/>
                <a:gd fmla="*/ 2750711 h 2818961" name="connsiteY2"/>
                <a:gd fmla="*/ 0 w 1961849" name="connsiteX3"/>
                <a:gd fmla="*/ 1931167 h 2818961" name="connsiteY3"/>
                <a:gd fmla="*/ 482558 w 1961849" name="connsiteX4"/>
                <a:gd fmla="*/ 70483 h 2818961" name="connsiteY4"/>
                <a:gd fmla="*/ 518643 w 1961849" name="connsiteX5"/>
                <a:gd fmla="*/ 0 h 281896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818961" w="1961849">
                  <a:moveTo>
                    <a:pt x="1961849" y="2818961"/>
                  </a:moveTo>
                  <a:lnTo>
                    <a:pt x="1437362" y="2818961"/>
                  </a:lnTo>
                  <a:lnTo>
                    <a:pt x="1309830" y="2750711"/>
                  </a:lnTo>
                  <a:lnTo>
                    <a:pt x="0" y="1931167"/>
                  </a:lnTo>
                  <a:lnTo>
                    <a:pt x="482558" y="70483"/>
                  </a:lnTo>
                  <a:lnTo>
                    <a:pt x="518643" y="0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任意多边形 10"/>
            <p:cNvSpPr/>
            <p:nvPr/>
          </p:nvSpPr>
          <p:spPr>
            <a:xfrm>
              <a:off x="708338" y="2423575"/>
              <a:ext cx="9861050" cy="2205710"/>
            </a:xfrm>
            <a:custGeom>
              <a:gdLst>
                <a:gd fmla="*/ 0 w 9007021" name="connsiteX0"/>
                <a:gd fmla="*/ 0 h 2205710" name="connsiteY0"/>
                <a:gd fmla="*/ 8629013 w 9007021" name="connsiteX1"/>
                <a:gd fmla="*/ 0 h 2205710" name="connsiteY1"/>
                <a:gd fmla="*/ 9007021 w 9007021" name="connsiteX2"/>
                <a:gd fmla="*/ 2205710 h 2205710" name="connsiteY2"/>
                <a:gd fmla="*/ 0 w 9007021" name="connsiteX3"/>
                <a:gd fmla="*/ 2205710 h 220571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205710" w="9007021">
                  <a:moveTo>
                    <a:pt x="0" y="0"/>
                  </a:moveTo>
                  <a:lnTo>
                    <a:pt x="8629013" y="0"/>
                  </a:lnTo>
                  <a:lnTo>
                    <a:pt x="9007021" y="2205710"/>
                  </a:lnTo>
                  <a:lnTo>
                    <a:pt x="0" y="220571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平行四边形 11"/>
            <p:cNvSpPr/>
            <p:nvPr/>
          </p:nvSpPr>
          <p:spPr>
            <a:xfrm flipV="1" rot="255989">
              <a:off x="-114537" y="2209995"/>
              <a:ext cx="1603186" cy="2206575"/>
            </a:xfrm>
            <a:prstGeom prst="parallelogram">
              <a:avLst>
                <a:gd fmla="val 10132" name="adj"/>
              </a:avLst>
            </a:prstGeom>
            <a:solidFill>
              <a:srgbClr val="3BC5E9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任意多边形 12"/>
            <p:cNvSpPr/>
            <p:nvPr/>
          </p:nvSpPr>
          <p:spPr>
            <a:xfrm rot="5148072">
              <a:off x="963579" y="4148491"/>
              <a:ext cx="187239" cy="717343"/>
            </a:xfrm>
            <a:custGeom>
              <a:gdLst>
                <a:gd fmla="*/ 0 w 214465" name="connsiteX0"/>
                <a:gd fmla="*/ 701599 h 717343" name="connsiteY0"/>
                <a:gd fmla="*/ 106043 w 214465" name="connsiteX1"/>
                <a:gd fmla="*/ 0 h 717343" name="connsiteY1"/>
                <a:gd fmla="*/ 214465 w 214465" name="connsiteX2"/>
                <a:gd fmla="*/ 717343 h 7173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717343" w="214465">
                  <a:moveTo>
                    <a:pt x="0" y="701599"/>
                  </a:moveTo>
                  <a:lnTo>
                    <a:pt x="106043" y="0"/>
                  </a:lnTo>
                  <a:lnTo>
                    <a:pt x="214465" y="717343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431713" y="546366"/>
            <a:ext cx="192892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z="36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目录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2937158" y="1961097"/>
            <a:ext cx="6234554" cy="941674"/>
            <a:chOff x="2937158" y="1961097"/>
            <a:chExt cx="6234554" cy="941674"/>
          </a:xfrm>
        </p:grpSpPr>
        <p:sp>
          <p:nvSpPr>
            <p:cNvPr id="17" name="直角三角形 16"/>
            <p:cNvSpPr/>
            <p:nvPr/>
          </p:nvSpPr>
          <p:spPr>
            <a:xfrm>
              <a:off x="3875691" y="1961097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 flipH="1" flipV="1">
              <a:off x="2937158" y="2077415"/>
              <a:ext cx="6234554" cy="709885"/>
            </a:xfrm>
            <a:custGeom>
              <a:gdLst>
                <a:gd fmla="*/ 0 w 10085294" name="connsiteX0"/>
                <a:gd fmla="*/ 4670898 h 4670898" name="connsiteY0"/>
                <a:gd fmla="*/ 10085294 w 10085294" name="connsiteX1"/>
                <a:gd fmla="*/ 4670898 h 4670898" name="connsiteY1"/>
                <a:gd fmla="*/ 10085294 w 10085294" name="connsiteX2"/>
                <a:gd fmla="*/ 556098 h 4670898" name="connsiteY2"/>
                <a:gd fmla="*/ 0 w 10085294" name="connsiteX3"/>
                <a:gd fmla="*/ 0 h 4670898" name="connsiteY3"/>
                <a:gd fmla="*/ 0 w 10085294" name="connsiteX4"/>
                <a:gd fmla="*/ 556098 h 4670898" name="connsiteY4"/>
                <a:gd fmla="*/ 0 w 10085294" name="connsiteX5"/>
                <a:gd fmla="*/ 4670898 h 467089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670898" w="10085294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 rot="5400000">
              <a:off x="3018361" y="2045442"/>
              <a:ext cx="940828" cy="773829"/>
            </a:xfrm>
            <a:custGeom>
              <a:gdLst>
                <a:gd fmla="*/ 0 w 2096086" name="connsiteX0"/>
                <a:gd fmla="*/ 0 h 952671" name="connsiteY0"/>
                <a:gd fmla="*/ 1917340 w 2096086" name="connsiteX1"/>
                <a:gd fmla="*/ 0 h 952671" name="connsiteY1"/>
                <a:gd fmla="*/ 2096086 w 2096086" name="connsiteX2"/>
                <a:gd fmla="*/ 952671 h 952671" name="connsiteY2"/>
                <a:gd fmla="*/ 0 w 209608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2096086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114835" y="2093303"/>
              <a:ext cx="747878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4231502" y="2124079"/>
              <a:ext cx="477395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众筹是什么玩意儿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937159" y="3364883"/>
            <a:ext cx="6234554" cy="941674"/>
            <a:chOff x="2937159" y="3389883"/>
            <a:chExt cx="6234554" cy="941674"/>
          </a:xfrm>
        </p:grpSpPr>
        <p:sp>
          <p:nvSpPr>
            <p:cNvPr id="22" name="直角三角形 21"/>
            <p:cNvSpPr/>
            <p:nvPr/>
          </p:nvSpPr>
          <p:spPr>
            <a:xfrm>
              <a:off x="3875692" y="3389883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任意多边形 22"/>
            <p:cNvSpPr/>
            <p:nvPr/>
          </p:nvSpPr>
          <p:spPr>
            <a:xfrm flipH="1" flipV="1">
              <a:off x="2937159" y="3506201"/>
              <a:ext cx="6234554" cy="709885"/>
            </a:xfrm>
            <a:custGeom>
              <a:gdLst>
                <a:gd fmla="*/ 0 w 10085294" name="connsiteX0"/>
                <a:gd fmla="*/ 4670898 h 4670898" name="connsiteY0"/>
                <a:gd fmla="*/ 10085294 w 10085294" name="connsiteX1"/>
                <a:gd fmla="*/ 4670898 h 4670898" name="connsiteY1"/>
                <a:gd fmla="*/ 10085294 w 10085294" name="connsiteX2"/>
                <a:gd fmla="*/ 556098 h 4670898" name="connsiteY2"/>
                <a:gd fmla="*/ 0 w 10085294" name="connsiteX3"/>
                <a:gd fmla="*/ 0 h 4670898" name="connsiteY3"/>
                <a:gd fmla="*/ 0 w 10085294" name="connsiteX4"/>
                <a:gd fmla="*/ 556098 h 4670898" name="connsiteY4"/>
                <a:gd fmla="*/ 0 w 10085294" name="connsiteX5"/>
                <a:gd fmla="*/ 4670898 h 467089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670898" w="10085294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4" name="任意多边形 23"/>
            <p:cNvSpPr/>
            <p:nvPr/>
          </p:nvSpPr>
          <p:spPr>
            <a:xfrm rot="5400000">
              <a:off x="3018362" y="3474228"/>
              <a:ext cx="940828" cy="773829"/>
            </a:xfrm>
            <a:custGeom>
              <a:gdLst>
                <a:gd fmla="*/ 0 w 2096086" name="connsiteX0"/>
                <a:gd fmla="*/ 0 h 952671" name="connsiteY0"/>
                <a:gd fmla="*/ 1917340 w 2096086" name="connsiteX1"/>
                <a:gd fmla="*/ 0 h 952671" name="connsiteY1"/>
                <a:gd fmla="*/ 2096086 w 2096086" name="connsiteX2"/>
                <a:gd fmla="*/ 952671 h 952671" name="connsiteY2"/>
                <a:gd fmla="*/ 0 w 209608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2096086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3114837" y="3525422"/>
              <a:ext cx="747878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4231502" y="3556199"/>
              <a:ext cx="4773951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如何才能玩转众筹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2937158" y="4768669"/>
            <a:ext cx="6234554" cy="941674"/>
            <a:chOff x="2937158" y="4768669"/>
            <a:chExt cx="6234554" cy="941674"/>
          </a:xfrm>
        </p:grpSpPr>
        <p:sp>
          <p:nvSpPr>
            <p:cNvPr id="28" name="直角三角形 27"/>
            <p:cNvSpPr/>
            <p:nvPr/>
          </p:nvSpPr>
          <p:spPr>
            <a:xfrm>
              <a:off x="3875691" y="4768669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任意多边形 28"/>
            <p:cNvSpPr/>
            <p:nvPr/>
          </p:nvSpPr>
          <p:spPr>
            <a:xfrm flipH="1" flipV="1">
              <a:off x="2937158" y="4884987"/>
              <a:ext cx="6234554" cy="709885"/>
            </a:xfrm>
            <a:custGeom>
              <a:gdLst>
                <a:gd fmla="*/ 0 w 10085294" name="connsiteX0"/>
                <a:gd fmla="*/ 4670898 h 4670898" name="connsiteY0"/>
                <a:gd fmla="*/ 10085294 w 10085294" name="connsiteX1"/>
                <a:gd fmla="*/ 4670898 h 4670898" name="connsiteY1"/>
                <a:gd fmla="*/ 10085294 w 10085294" name="connsiteX2"/>
                <a:gd fmla="*/ 556098 h 4670898" name="connsiteY2"/>
                <a:gd fmla="*/ 0 w 10085294" name="connsiteX3"/>
                <a:gd fmla="*/ 0 h 4670898" name="connsiteY3"/>
                <a:gd fmla="*/ 0 w 10085294" name="connsiteX4"/>
                <a:gd fmla="*/ 556098 h 4670898" name="connsiteY4"/>
                <a:gd fmla="*/ 0 w 10085294" name="connsiteX5"/>
                <a:gd fmla="*/ 4670898 h 467089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670898" w="10085294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30" name="任意多边形 29"/>
            <p:cNvSpPr/>
            <p:nvPr/>
          </p:nvSpPr>
          <p:spPr>
            <a:xfrm rot="5400000">
              <a:off x="3018361" y="4853014"/>
              <a:ext cx="940828" cy="773829"/>
            </a:xfrm>
            <a:custGeom>
              <a:gdLst>
                <a:gd fmla="*/ 0 w 2096086" name="connsiteX0"/>
                <a:gd fmla="*/ 0 h 952671" name="connsiteY0"/>
                <a:gd fmla="*/ 1917340 w 2096086" name="connsiteX1"/>
                <a:gd fmla="*/ 0 h 952671" name="connsiteY1"/>
                <a:gd fmla="*/ 2096086 w 2096086" name="connsiteX2"/>
                <a:gd fmla="*/ 952671 h 952671" name="connsiteY2"/>
                <a:gd fmla="*/ 0 w 209608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2096086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3114835" y="4904208"/>
              <a:ext cx="747878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4231502" y="4934984"/>
              <a:ext cx="477395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玩众筹如何避开法律风险</a:t>
              </a:r>
            </a:p>
          </p:txBody>
        </p:sp>
      </p:grpSp>
    </p:spTree>
    <p:extLst>
      <p:ext uri="{BB962C8B-B14F-4D97-AF65-F5344CB8AC3E}">
        <p14:creationId val="3153743214"/>
      </p:ext>
    </p:extLst>
  </p:cSld>
  <p:clrMapOvr>
    <a:masterClrMapping/>
  </p:clrMapOvr>
  <p:transition/>
  <p:timing/>
</p:sld>
</file>

<file path=ppt/slides/slide3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圆角矩形 14"/>
          <p:cNvSpPr/>
          <p:nvPr/>
        </p:nvSpPr>
        <p:spPr>
          <a:xfrm>
            <a:off x="623888" y="246277"/>
            <a:ext cx="5472112" cy="537881"/>
          </a:xfrm>
          <a:prstGeom prst="roundRect">
            <a:avLst>
              <a:gd fmla="val 50000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156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788590" y="151184"/>
            <a:ext cx="760854" cy="736368"/>
            <a:chOff x="788590" y="1127148"/>
            <a:chExt cx="888358" cy="859769"/>
          </a:xfrm>
        </p:grpSpPr>
        <p:sp>
          <p:nvSpPr>
            <p:cNvPr id="17" name="椭圆 16"/>
            <p:cNvSpPr/>
            <p:nvPr/>
          </p:nvSpPr>
          <p:spPr>
            <a:xfrm>
              <a:off x="817179" y="1127148"/>
              <a:ext cx="859769" cy="859769"/>
            </a:xfrm>
            <a:prstGeom prst="ellipse">
              <a:avLst/>
            </a:prstGeom>
            <a:solidFill>
              <a:srgbClr val="3BC5E9"/>
            </a:solidFill>
            <a:ln>
              <a:solidFill>
                <a:schemeClr val="bg1"/>
              </a:solidFill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800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788590" y="1290293"/>
              <a:ext cx="888358" cy="604994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1573929" y="284141"/>
            <a:ext cx="4151621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如何避开民事法律风险</a:t>
            </a:r>
          </a:p>
        </p:txBody>
      </p:sp>
      <p:sp>
        <p:nvSpPr>
          <p:cNvPr id="4" name="矩形 3"/>
          <p:cNvSpPr/>
          <p:nvPr/>
        </p:nvSpPr>
        <p:spPr>
          <a:xfrm>
            <a:off x="1434905" y="1130258"/>
            <a:ext cx="2110153" cy="52050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作为众筹平台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63511" y="1847710"/>
            <a:ext cx="933895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应当设立好众筹规则，参与者必须遵守规则，相关各方与众筹平台应当有一份比较完整的协议，平台应做好流程及文档管理。</a:t>
            </a:r>
          </a:p>
        </p:txBody>
      </p:sp>
      <p:sp>
        <p:nvSpPr>
          <p:cNvPr id="22" name="矩形 21"/>
          <p:cNvSpPr/>
          <p:nvPr/>
        </p:nvSpPr>
        <p:spPr>
          <a:xfrm>
            <a:off x="1434905" y="2733940"/>
            <a:ext cx="2110153" cy="52050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对于需求双方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563511" y="3451392"/>
            <a:ext cx="933895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就具体地债、股权投融资应做好具体协议的签署工作，平台应保管好整个文档备查。</a:t>
            </a:r>
          </a:p>
        </p:txBody>
      </p:sp>
      <p:sp>
        <p:nvSpPr>
          <p:cNvPr id="24" name="矩形 23"/>
          <p:cNvSpPr/>
          <p:nvPr/>
        </p:nvSpPr>
        <p:spPr>
          <a:xfrm>
            <a:off x="1434905" y="4048449"/>
            <a:ext cx="2630658" cy="52050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对于股权代持问题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1563511" y="4765901"/>
            <a:ext cx="933895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一定要签署好股权代持协议，对股权代持的有关问题进行详细的约定，避免争议。</a:t>
            </a:r>
          </a:p>
        </p:txBody>
      </p:sp>
      <p:sp>
        <p:nvSpPr>
          <p:cNvPr id="26" name="矩形 25"/>
          <p:cNvSpPr/>
          <p:nvPr/>
        </p:nvSpPr>
        <p:spPr>
          <a:xfrm>
            <a:off x="1434905" y="5362958"/>
            <a:ext cx="2630658" cy="520505"/>
          </a:xfrm>
          <a:prstGeom prst="rect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作为众筹中的三方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1563511" y="6080410"/>
            <a:ext cx="9338951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应明确各自责任，根据各自在交易中的地位签署相应的法律协议。</a:t>
            </a:r>
          </a:p>
        </p:txBody>
      </p:sp>
    </p:spTree>
    <p:extLst>
      <p:ext uri="{BB962C8B-B14F-4D97-AF65-F5344CB8AC3E}">
        <p14:creationId val="2373863331"/>
      </p:ext>
    </p:extLst>
  </p:cSld>
  <p:clrMapOvr>
    <a:masterClrMapping/>
  </p:clrMapOvr>
  <p:transition spd="slow">
    <p:push dir="u"/>
  </p:transition>
  <p:timing/>
</p:sld>
</file>

<file path=ppt/slides/slide3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-114537" y="2209995"/>
            <a:ext cx="12626962" cy="3034570"/>
            <a:chOff x="-114537" y="2209995"/>
            <a:chExt cx="12626962" cy="3034570"/>
          </a:xfrm>
        </p:grpSpPr>
        <p:sp>
          <p:nvSpPr>
            <p:cNvPr id="58" name="任意多边形 57"/>
            <p:cNvSpPr/>
            <p:nvPr/>
          </p:nvSpPr>
          <p:spPr>
            <a:xfrm rot="15408217">
              <a:off x="9314882" y="1923515"/>
              <a:ext cx="2337876" cy="4057210"/>
            </a:xfrm>
            <a:custGeom>
              <a:gdLst>
                <a:gd fmla="*/ 2337876 w 2337876" name="connsiteX0"/>
                <a:gd fmla="*/ 4057210 h 4057210" name="connsiteY0"/>
                <a:gd fmla="*/ 0 w 2337876" name="connsiteX1"/>
                <a:gd fmla="*/ 3509022 h 4057210" name="connsiteY1"/>
                <a:gd fmla="*/ 0 w 2337876" name="connsiteX2"/>
                <a:gd fmla="*/ 0 h 405721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4057209" w="2337876">
                  <a:moveTo>
                    <a:pt x="2337876" y="4057210"/>
                  </a:moveTo>
                  <a:lnTo>
                    <a:pt x="0" y="35090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7" name="任意多边形 56"/>
            <p:cNvSpPr/>
            <p:nvPr/>
          </p:nvSpPr>
          <p:spPr>
            <a:xfrm rot="13639288">
              <a:off x="8537873" y="2854160"/>
              <a:ext cx="1961849" cy="2818961"/>
            </a:xfrm>
            <a:custGeom>
              <a:gdLst>
                <a:gd fmla="*/ 1961849 w 1961849" name="connsiteX0"/>
                <a:gd fmla="*/ 2818961 h 2818961" name="connsiteY0"/>
                <a:gd fmla="*/ 1437362 w 1961849" name="connsiteX1"/>
                <a:gd fmla="*/ 2818961 h 2818961" name="connsiteY1"/>
                <a:gd fmla="*/ 1309830 w 1961849" name="connsiteX2"/>
                <a:gd fmla="*/ 2750711 h 2818961" name="connsiteY2"/>
                <a:gd fmla="*/ 0 w 1961849" name="connsiteX3"/>
                <a:gd fmla="*/ 1931167 h 2818961" name="connsiteY3"/>
                <a:gd fmla="*/ 482558 w 1961849" name="connsiteX4"/>
                <a:gd fmla="*/ 70483 h 2818961" name="connsiteY4"/>
                <a:gd fmla="*/ 518643 w 1961849" name="connsiteX5"/>
                <a:gd fmla="*/ 0 h 281896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818961" w="1961849">
                  <a:moveTo>
                    <a:pt x="1961849" y="2818961"/>
                  </a:moveTo>
                  <a:lnTo>
                    <a:pt x="1437362" y="2818961"/>
                  </a:lnTo>
                  <a:lnTo>
                    <a:pt x="1309830" y="2750711"/>
                  </a:lnTo>
                  <a:lnTo>
                    <a:pt x="0" y="1931167"/>
                  </a:lnTo>
                  <a:lnTo>
                    <a:pt x="482558" y="70483"/>
                  </a:lnTo>
                  <a:lnTo>
                    <a:pt x="518643" y="0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任意多边形 41"/>
            <p:cNvSpPr/>
            <p:nvPr/>
          </p:nvSpPr>
          <p:spPr>
            <a:xfrm>
              <a:off x="708338" y="2423575"/>
              <a:ext cx="9861050" cy="2205710"/>
            </a:xfrm>
            <a:custGeom>
              <a:gdLst>
                <a:gd fmla="*/ 0 w 9007021" name="connsiteX0"/>
                <a:gd fmla="*/ 0 h 2205710" name="connsiteY0"/>
                <a:gd fmla="*/ 8629013 w 9007021" name="connsiteX1"/>
                <a:gd fmla="*/ 0 h 2205710" name="connsiteY1"/>
                <a:gd fmla="*/ 9007021 w 9007021" name="connsiteX2"/>
                <a:gd fmla="*/ 2205710 h 2205710" name="connsiteY2"/>
                <a:gd fmla="*/ 0 w 9007021" name="connsiteX3"/>
                <a:gd fmla="*/ 2205710 h 220571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205710" w="9007021">
                  <a:moveTo>
                    <a:pt x="0" y="0"/>
                  </a:moveTo>
                  <a:lnTo>
                    <a:pt x="8629013" y="0"/>
                  </a:lnTo>
                  <a:lnTo>
                    <a:pt x="9007021" y="2205710"/>
                  </a:lnTo>
                  <a:lnTo>
                    <a:pt x="0" y="2205710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" name="平行四边形 2"/>
            <p:cNvSpPr/>
            <p:nvPr/>
          </p:nvSpPr>
          <p:spPr>
            <a:xfrm flipV="1" rot="255989">
              <a:off x="-114537" y="2209995"/>
              <a:ext cx="1603186" cy="2206575"/>
            </a:xfrm>
            <a:prstGeom prst="parallelogram">
              <a:avLst>
                <a:gd fmla="val 10132" name="adj"/>
              </a:avLst>
            </a:prstGeom>
            <a:solidFill>
              <a:srgbClr val="3BC5E9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任意多边形 36"/>
            <p:cNvSpPr/>
            <p:nvPr/>
          </p:nvSpPr>
          <p:spPr>
            <a:xfrm rot="5148072">
              <a:off x="963579" y="4148491"/>
              <a:ext cx="187239" cy="717343"/>
            </a:xfrm>
            <a:custGeom>
              <a:gdLst>
                <a:gd fmla="*/ 0 w 214465" name="connsiteX0"/>
                <a:gd fmla="*/ 701599 h 717343" name="connsiteY0"/>
                <a:gd fmla="*/ 106043 w 214465" name="connsiteX1"/>
                <a:gd fmla="*/ 0 h 717343" name="connsiteY1"/>
                <a:gd fmla="*/ 214465 w 214465" name="connsiteX2"/>
                <a:gd fmla="*/ 717343 h 7173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717343" w="214465">
                  <a:moveTo>
                    <a:pt x="0" y="701599"/>
                  </a:moveTo>
                  <a:lnTo>
                    <a:pt x="106043" y="0"/>
                  </a:lnTo>
                  <a:lnTo>
                    <a:pt x="214465" y="717343"/>
                  </a:lnTo>
                  <a:close/>
                </a:path>
              </a:pathLst>
            </a:cu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4111530" y="2535514"/>
            <a:ext cx="6555544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lang="en-US" smtClean="0" sz="8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THANKS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166608" y="3900605"/>
            <a:ext cx="4459458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更多精彩内容，尽在《玩转众筹》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5166608" y="3829363"/>
            <a:ext cx="44594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2672954"/>
            <a:ext cx="1286367" cy="1280271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5815" l="4920" r="6615" t="3432"/>
          <a:stretch>
            <a:fillRect/>
          </a:stretch>
        </p:blipFill>
        <p:spPr>
          <a:xfrm>
            <a:off x="2086695" y="1777284"/>
            <a:ext cx="2523119" cy="3451162"/>
          </a:xfrm>
          <a:prstGeom prst="rect">
            <a:avLst/>
          </a:prstGeom>
        </p:spPr>
      </p:pic>
    </p:spTree>
    <p:extLst>
      <p:ext uri="{BB962C8B-B14F-4D97-AF65-F5344CB8AC3E}">
        <p14:creationId val="3087772227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769905" y="2259899"/>
            <a:ext cx="10725115" cy="2338201"/>
          </a:xfrm>
          <a:prstGeom prst="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lang="zh-CN">
              <a:solidFill>
                <a:sysClr lastClr="FFFFFF" val="window"/>
              </a:solidFill>
              <a:latin panose="020f0502020204030204" typeface="Calibri"/>
              <a:ea charset="-122" panose="02010600030101010101" pitchFamily="2" typeface="宋体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22745" y="949597"/>
            <a:ext cx="135318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过渡页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3470770" y="2578804"/>
            <a:ext cx="1700392" cy="1700392"/>
          </a:xfrm>
          <a:prstGeom prst="roundRect">
            <a:avLst>
              <a:gd fmla="val 225" name="adj"/>
            </a:avLst>
          </a:prstGeom>
          <a:solidFill>
            <a:srgbClr val="3BC5E9"/>
          </a:solidFill>
          <a:ln>
            <a:noFill/>
          </a:ln>
          <a:effectLst>
            <a:innerShdw blurRad="63500" dir="189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r>
              <a:rPr altLang="zh-CN" lang="en-US" smtClean="0" sz="3200"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PART</a:t>
            </a:r>
          </a:p>
          <a:p>
            <a:pPr algn="ctr"/>
            <a:r>
              <a:rPr altLang="zh-CN" lang="en-US" smtClean="0" sz="3200"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ONE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5489977" y="3075057"/>
            <a:ext cx="5904853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40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众筹是什么玩意儿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256891" y="2275720"/>
            <a:ext cx="1552170" cy="784347"/>
            <a:chOff x="10256891" y="2578804"/>
            <a:chExt cx="1552170" cy="784347"/>
          </a:xfrm>
        </p:grpSpPr>
        <p:sp>
          <p:nvSpPr>
            <p:cNvPr id="23" name="直角三角形 22"/>
            <p:cNvSpPr/>
            <p:nvPr/>
          </p:nvSpPr>
          <p:spPr>
            <a:xfrm flipH="1" flipV="1" rot="16200000">
              <a:off x="11539397" y="3093487"/>
              <a:ext cx="225287" cy="314041"/>
            </a:xfrm>
            <a:prstGeom prst="rtTriangle">
              <a:avLst/>
            </a:prstGeom>
            <a:solidFill>
              <a:srgbClr val="1B89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10256891" y="2578804"/>
              <a:ext cx="1541862" cy="581192"/>
            </a:xfrm>
            <a:custGeom>
              <a:gdLst>
                <a:gd fmla="*/ 0 w 1699296" name="connsiteX0"/>
                <a:gd fmla="*/ 0 h 952671" name="connsiteY0"/>
                <a:gd fmla="*/ 1520550 w 1699296" name="connsiteX1"/>
                <a:gd fmla="*/ 0 h 952671" name="connsiteY1"/>
                <a:gd fmla="*/ 1699296 w 1699296" name="connsiteX2"/>
                <a:gd fmla="*/ 952671 h 952671" name="connsiteY2"/>
                <a:gd fmla="*/ 0 w 169929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1699296">
                  <a:moveTo>
                    <a:pt x="0" y="0"/>
                  </a:moveTo>
                  <a:lnTo>
                    <a:pt x="1520550" y="0"/>
                  </a:lnTo>
                  <a:lnTo>
                    <a:pt x="169929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2400">
                <a:latin charset="-122" panose="020b0503020204020204" pitchFamily="34" typeface="微软雅黑"/>
                <a:ea charset="-122" panose="020b0503020204020204" pitchFamily="34" typeface="微软雅黑"/>
                <a:cs charset="-122" panose="020b0604020202020204" pitchFamily="34" typeface="Arial Unicode MS"/>
              </a:endParaRPr>
            </a:p>
          </p:txBody>
        </p:sp>
      </p:grpSp>
      <p:sp>
        <p:nvSpPr>
          <p:cNvPr id="14" name="任意多边形 13"/>
          <p:cNvSpPr/>
          <p:nvPr/>
        </p:nvSpPr>
        <p:spPr>
          <a:xfrm>
            <a:off x="1369049" y="2259899"/>
            <a:ext cx="1448023" cy="2338201"/>
          </a:xfrm>
          <a:custGeom>
            <a:rect b="b" l="l" r="r" t="t"/>
            <a:pathLst>
              <a:path h="2338201" w="1448023">
                <a:moveTo>
                  <a:pt x="971777" y="0"/>
                </a:moveTo>
                <a:lnTo>
                  <a:pt x="971777" y="1956908"/>
                </a:lnTo>
                <a:lnTo>
                  <a:pt x="1448023" y="1956908"/>
                </a:lnTo>
                <a:lnTo>
                  <a:pt x="1448023" y="2338201"/>
                </a:lnTo>
                <a:lnTo>
                  <a:pt x="13352" y="2338201"/>
                </a:lnTo>
                <a:lnTo>
                  <a:pt x="13352" y="1956908"/>
                </a:lnTo>
                <a:lnTo>
                  <a:pt x="492565" y="1956908"/>
                </a:lnTo>
                <a:lnTo>
                  <a:pt x="492565" y="486630"/>
                </a:lnTo>
                <a:lnTo>
                  <a:pt x="0" y="597903"/>
                </a:lnTo>
                <a:lnTo>
                  <a:pt x="0" y="20474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innerShdw blurRad="63500" dir="27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481519738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727122" y="162983"/>
            <a:ext cx="42229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众筹是神马</a:t>
            </a:r>
          </a:p>
        </p:txBody>
      </p:sp>
      <p:grpSp>
        <p:nvGrpSpPr>
          <p:cNvPr id="79" name="组合 78"/>
          <p:cNvGrpSpPr/>
          <p:nvPr/>
        </p:nvGrpSpPr>
        <p:grpSpPr>
          <a:xfrm>
            <a:off x="3359944" y="2341286"/>
            <a:ext cx="5434885" cy="1084220"/>
            <a:chOff x="2498501" y="2318197"/>
            <a:chExt cx="5434885" cy="1084220"/>
          </a:xfrm>
        </p:grpSpPr>
        <p:sp>
          <p:nvSpPr>
            <p:cNvPr id="71" name="矩形 70"/>
            <p:cNvSpPr/>
            <p:nvPr/>
          </p:nvSpPr>
          <p:spPr>
            <a:xfrm>
              <a:off x="2498501" y="2318197"/>
              <a:ext cx="4275786" cy="566671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r>
                <a:rPr altLang="en-US" lang="zh-CN" sz="24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众筹</a:t>
              </a:r>
            </a:p>
          </p:txBody>
        </p:sp>
        <p:sp>
          <p:nvSpPr>
            <p:cNvPr id="72" name="矩形 71"/>
            <p:cNvSpPr/>
            <p:nvPr/>
          </p:nvSpPr>
          <p:spPr>
            <a:xfrm>
              <a:off x="6954591" y="2318197"/>
              <a:ext cx="978795" cy="566671"/>
            </a:xfrm>
            <a:prstGeom prst="rect">
              <a:avLst/>
            </a:prstGeom>
            <a:solidFill>
              <a:srgbClr val="3BC5E9"/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搜索</a:t>
              </a:r>
            </a:p>
          </p:txBody>
        </p:sp>
        <p:cxnSp>
          <p:nvCxnSpPr>
            <p:cNvPr id="74" name="直接连接符 73"/>
            <p:cNvCxnSpPr/>
            <p:nvPr/>
          </p:nvCxnSpPr>
          <p:spPr>
            <a:xfrm flipH="1">
              <a:off x="3258355" y="2472744"/>
              <a:ext cx="0" cy="283335"/>
            </a:xfrm>
            <a:prstGeom prst="line">
              <a:avLst/>
            </a:prstGeom>
            <a:ln w="28575">
              <a:solidFill>
                <a:srgbClr val="424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组合 77"/>
            <p:cNvGrpSpPr/>
            <p:nvPr/>
          </p:nvGrpSpPr>
          <p:grpSpPr>
            <a:xfrm rot="19680000">
              <a:off x="7334518" y="2988777"/>
              <a:ext cx="218941" cy="413640"/>
              <a:chOff x="8899301" y="528034"/>
              <a:chExt cx="218941" cy="413640"/>
            </a:xfrm>
          </p:grpSpPr>
          <p:sp>
            <p:nvSpPr>
              <p:cNvPr id="76" name="等腰三角形 75"/>
              <p:cNvSpPr/>
              <p:nvPr/>
            </p:nvSpPr>
            <p:spPr>
              <a:xfrm>
                <a:off x="8899301" y="528034"/>
                <a:ext cx="218941" cy="298168"/>
              </a:xfrm>
              <a:prstGeom prst="triangle">
                <a:avLst/>
              </a:pr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7" name="矩形 76"/>
              <p:cNvSpPr/>
              <p:nvPr/>
            </p:nvSpPr>
            <p:spPr>
              <a:xfrm>
                <a:off x="8970135" y="826202"/>
                <a:ext cx="77273" cy="115472"/>
              </a:xfrm>
              <a:prstGeom prst="rect">
                <a:avLst/>
              </a:prstGeom>
              <a:solidFill>
                <a:srgbClr val="3BC5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86" name="组合 85"/>
          <p:cNvGrpSpPr/>
          <p:nvPr/>
        </p:nvGrpSpPr>
        <p:grpSpPr>
          <a:xfrm>
            <a:off x="1841433" y="3806899"/>
            <a:ext cx="418551" cy="442451"/>
            <a:chOff x="1811937" y="3222523"/>
            <a:chExt cx="418551" cy="442451"/>
          </a:xfrm>
        </p:grpSpPr>
        <p:sp>
          <p:nvSpPr>
            <p:cNvPr id="80" name="梯形 79"/>
            <p:cNvSpPr/>
            <p:nvPr/>
          </p:nvSpPr>
          <p:spPr>
            <a:xfrm rot="9480000">
              <a:off x="2055313" y="3222523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梯形 80"/>
            <p:cNvSpPr/>
            <p:nvPr/>
          </p:nvSpPr>
          <p:spPr>
            <a:xfrm rot="9480000">
              <a:off x="1811937" y="3252019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2" name="文本框 81"/>
          <p:cNvSpPr txBox="1"/>
          <p:nvPr/>
        </p:nvSpPr>
        <p:spPr>
          <a:xfrm>
            <a:off x="2301459" y="4146108"/>
            <a:ext cx="7553633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英文叫 crowdfunding，换句话可以叫做“大众筹资”。</a:t>
            </a:r>
          </a:p>
          <a:p>
            <a:endParaRPr altLang="en-US" lang="zh-CN" sz="2400">
              <a:solidFill>
                <a:srgbClr val="424242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r>
              <a:rPr altLang="en-US" lang="zh-CN" sz="24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简单地说，“众筹”就是网友一起为某个项目募集资金。</a:t>
            </a:r>
          </a:p>
        </p:txBody>
      </p:sp>
      <p:grpSp>
        <p:nvGrpSpPr>
          <p:cNvPr id="85" name="组合 84"/>
          <p:cNvGrpSpPr/>
          <p:nvPr/>
        </p:nvGrpSpPr>
        <p:grpSpPr>
          <a:xfrm flipV="1">
            <a:off x="9933436" y="5017313"/>
            <a:ext cx="418551" cy="442451"/>
            <a:chOff x="9682686" y="4508667"/>
            <a:chExt cx="418551" cy="442451"/>
          </a:xfrm>
        </p:grpSpPr>
        <p:sp>
          <p:nvSpPr>
            <p:cNvPr id="83" name="梯形 82"/>
            <p:cNvSpPr/>
            <p:nvPr/>
          </p:nvSpPr>
          <p:spPr>
            <a:xfrm flipH="1" flipV="1" rot="9480000">
              <a:off x="9926062" y="4508667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梯形 83"/>
            <p:cNvSpPr/>
            <p:nvPr/>
          </p:nvSpPr>
          <p:spPr>
            <a:xfrm flipH="1" flipV="1" rot="9480000">
              <a:off x="9682686" y="4538163"/>
              <a:ext cx="175175" cy="412955"/>
            </a:xfrm>
            <a:prstGeom prst="trapezoid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45784621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623888" y="0"/>
            <a:ext cx="5472112" cy="941674"/>
            <a:chOff x="623888" y="0"/>
            <a:chExt cx="5472112" cy="941674"/>
          </a:xfrm>
        </p:grpSpPr>
        <p:sp>
          <p:nvSpPr>
            <p:cNvPr id="8" name="直角三角形 7"/>
            <p:cNvSpPr/>
            <p:nvPr/>
          </p:nvSpPr>
          <p:spPr>
            <a:xfrm>
              <a:off x="1562421" y="0"/>
              <a:ext cx="68195" cy="116317"/>
            </a:xfrm>
            <a:prstGeom prst="rtTriangle">
              <a:avLst/>
            </a:prstGeom>
            <a:solidFill>
              <a:srgbClr val="3BC5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任意多边形 8"/>
            <p:cNvSpPr/>
            <p:nvPr/>
          </p:nvSpPr>
          <p:spPr>
            <a:xfrm flipH="1" flipV="1">
              <a:off x="623888" y="116317"/>
              <a:ext cx="5472112" cy="709885"/>
            </a:xfrm>
            <a:custGeom>
              <a:gdLst>
                <a:gd fmla="*/ 0 w 10085294" name="connsiteX0"/>
                <a:gd fmla="*/ 4670898 h 4670898" name="connsiteY0"/>
                <a:gd fmla="*/ 10085294 w 10085294" name="connsiteX1"/>
                <a:gd fmla="*/ 4670898 h 4670898" name="connsiteY1"/>
                <a:gd fmla="*/ 10085294 w 10085294" name="connsiteX2"/>
                <a:gd fmla="*/ 556098 h 4670898" name="connsiteY2"/>
                <a:gd fmla="*/ 0 w 10085294" name="connsiteX3"/>
                <a:gd fmla="*/ 0 h 4670898" name="connsiteY3"/>
                <a:gd fmla="*/ 0 w 10085294" name="connsiteX4"/>
                <a:gd fmla="*/ 556098 h 4670898" name="connsiteY4"/>
                <a:gd fmla="*/ 0 w 10085294" name="connsiteX5"/>
                <a:gd fmla="*/ 4670898 h 4670898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4670898" w="10085294">
                  <a:moveTo>
                    <a:pt x="0" y="4670898"/>
                  </a:moveTo>
                  <a:lnTo>
                    <a:pt x="10085294" y="4670898"/>
                  </a:lnTo>
                  <a:lnTo>
                    <a:pt x="10085294" y="556098"/>
                  </a:lnTo>
                  <a:lnTo>
                    <a:pt x="0" y="0"/>
                  </a:lnTo>
                  <a:lnTo>
                    <a:pt x="0" y="556098"/>
                  </a:lnTo>
                  <a:lnTo>
                    <a:pt x="0" y="467089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algn="ctr" blurRad="63500" rotWithShape="0" sx="102000" sy="10200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0" name="任意多边形 9"/>
            <p:cNvSpPr/>
            <p:nvPr/>
          </p:nvSpPr>
          <p:spPr>
            <a:xfrm rot="5400000">
              <a:off x="705091" y="84345"/>
              <a:ext cx="940828" cy="773829"/>
            </a:xfrm>
            <a:custGeom>
              <a:gdLst>
                <a:gd fmla="*/ 0 w 2096086" name="connsiteX0"/>
                <a:gd fmla="*/ 0 h 952671" name="connsiteY0"/>
                <a:gd fmla="*/ 1917340 w 2096086" name="connsiteX1"/>
                <a:gd fmla="*/ 0 h 952671" name="connsiteY1"/>
                <a:gd fmla="*/ 2096086 w 2096086" name="connsiteX2"/>
                <a:gd fmla="*/ 952671 h 952671" name="connsiteY2"/>
                <a:gd fmla="*/ 0 w 2096086" name="connsiteX3"/>
                <a:gd fmla="*/ 952671 h 952671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952671" w="2096086">
                  <a:moveTo>
                    <a:pt x="0" y="0"/>
                  </a:moveTo>
                  <a:lnTo>
                    <a:pt x="1917340" y="0"/>
                  </a:lnTo>
                  <a:lnTo>
                    <a:pt x="2096086" y="952671"/>
                  </a:lnTo>
                  <a:lnTo>
                    <a:pt x="0" y="952671"/>
                  </a:lnTo>
                  <a:close/>
                </a:path>
              </a:pathLst>
            </a:custGeom>
            <a:solidFill>
              <a:srgbClr val="3BC5E9"/>
            </a:solidFill>
            <a:ln>
              <a:noFill/>
            </a:ln>
            <a:effectLst>
              <a:outerShdw algn="l" blurRad="508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801566" y="132206"/>
              <a:ext cx="747878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32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2.</a:t>
              </a: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727122" y="162983"/>
              <a:ext cx="4222917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众筹的类型</a:t>
              </a:r>
            </a:p>
          </p:txBody>
        </p:sp>
      </p:grpSp>
      <p:sp>
        <p:nvSpPr>
          <p:cNvPr id="14" name="椭圆 13"/>
          <p:cNvSpPr/>
          <p:nvPr/>
        </p:nvSpPr>
        <p:spPr>
          <a:xfrm flipV="1">
            <a:off x="1130114" y="2983956"/>
            <a:ext cx="2750430" cy="2750431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rPr>
              <a:t> </a:t>
            </a:r>
          </a:p>
        </p:txBody>
      </p:sp>
      <p:sp>
        <p:nvSpPr>
          <p:cNvPr id="21" name="Rectangle 42"/>
          <p:cNvSpPr/>
          <p:nvPr/>
        </p:nvSpPr>
        <p:spPr>
          <a:xfrm>
            <a:off x="1130113" y="3963861"/>
            <a:ext cx="2750431" cy="1108095"/>
          </a:xfrm>
          <a:prstGeom prst="rect">
            <a:avLst/>
          </a:prstGeom>
          <a:noFill/>
          <a:ln algn="ctr" cap="flat" cmpd="sng" w="12700">
            <a:noFill/>
            <a:prstDash val="solid"/>
          </a:ln>
          <a:effectLst/>
        </p:spPr>
        <p:txBody>
          <a:bodyPr anchor="t" bIns="0" lIns="91440" rIns="91440" rtlCol="0" tIns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 indent="0" lv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lang="zh-CN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为筹资而来</a:t>
            </a:r>
          </a:p>
          <a:p>
            <a:pPr algn="ctr" fontAlgn="auto" indent="0" lv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altLang="en-US" b="1" lang="zh-CN" sz="2800">
              <a:solidFill>
                <a:srgbClr val="3BC5E9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 fontAlgn="auto" indent="0" lvl="0" marR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en-US" b="1" lang="zh-CN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带有金融的属性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746395" y="2824459"/>
            <a:ext cx="974646" cy="974646"/>
            <a:chOff x="1176127" y="1939556"/>
            <a:chExt cx="974646" cy="974646"/>
          </a:xfrm>
        </p:grpSpPr>
        <p:sp>
          <p:nvSpPr>
            <p:cNvPr id="16" name="椭圆 15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362352" y="2196046"/>
              <a:ext cx="598234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531965" y="2824459"/>
            <a:ext cx="3134149" cy="2909928"/>
            <a:chOff x="1549444" y="1939556"/>
            <a:chExt cx="3134149" cy="2909928"/>
          </a:xfrm>
        </p:grpSpPr>
        <p:sp>
          <p:nvSpPr>
            <p:cNvPr id="23" name="椭圆 22"/>
            <p:cNvSpPr/>
            <p:nvPr/>
          </p:nvSpPr>
          <p:spPr>
            <a:xfrm flipV="1">
              <a:off x="1933163" y="2099053"/>
              <a:ext cx="2750430" cy="2750431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1200" kumimoji="0" lang="en-US" noProof="0" normalizeH="0" smtClean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rPr>
                <a:t> </a:t>
              </a:r>
            </a:p>
          </p:txBody>
        </p:sp>
        <p:sp>
          <p:nvSpPr>
            <p:cNvPr id="24" name="Rectangle 42"/>
            <p:cNvSpPr/>
            <p:nvPr/>
          </p:nvSpPr>
          <p:spPr>
            <a:xfrm>
              <a:off x="1933162" y="3078958"/>
              <a:ext cx="2750431" cy="1108095"/>
            </a:xfrm>
            <a:prstGeom prst="rect">
              <a:avLst/>
            </a:prstGeom>
            <a:noFill/>
            <a:ln algn="ctr" cap="flat" cmpd="sng" w="12700">
              <a:noFill/>
              <a:prstDash val="solid"/>
            </a:ln>
            <a:effectLst/>
          </p:spPr>
          <p:txBody>
            <a:bodyPr anchor="t" bIns="0" lIns="91440" rIns="91440" rtlCol="0" tIns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1" lang="zh-CN" smtClean="0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也涉及钱</a:t>
              </a:r>
            </a:p>
            <a:p>
              <a:pPr algn="ctr" fontAlgn="auto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1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 fontAlgn="auto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1" lang="zh-CN" smtClean="0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但钱并不是核心目标</a:t>
              </a:r>
            </a:p>
          </p:txBody>
        </p:sp>
        <p:grpSp>
          <p:nvGrpSpPr>
            <p:cNvPr id="25" name="组合 24"/>
            <p:cNvGrpSpPr/>
            <p:nvPr/>
          </p:nvGrpSpPr>
          <p:grpSpPr>
            <a:xfrm>
              <a:off x="1549444" y="1939556"/>
              <a:ext cx="974646" cy="974646"/>
              <a:chOff x="1176127" y="1939556"/>
              <a:chExt cx="974646" cy="974646"/>
            </a:xfrm>
          </p:grpSpPr>
          <p:sp>
            <p:nvSpPr>
              <p:cNvPr id="26" name="椭圆 25"/>
              <p:cNvSpPr/>
              <p:nvPr/>
            </p:nvSpPr>
            <p:spPr>
              <a:xfrm>
                <a:off x="1176127" y="1939556"/>
                <a:ext cx="974646" cy="974646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l" blurRad="177800" dir="2700000" dist="1270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1315518" y="2078947"/>
                <a:ext cx="695864" cy="695864"/>
              </a:xfrm>
              <a:prstGeom prst="ellipse">
                <a:avLst/>
              </a:prstGeom>
              <a:solidFill>
                <a:srgbClr val="3BC5E9"/>
              </a:solidFill>
              <a:ln algn="ctr" cap="flat" cmpd="sng" w="25400">
                <a:noFill/>
                <a:prstDash val="solid"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28" name="文本框 27"/>
              <p:cNvSpPr txBox="1"/>
              <p:nvPr/>
            </p:nvSpPr>
            <p:spPr>
              <a:xfrm>
                <a:off x="1362352" y="2196046"/>
                <a:ext cx="59823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b="1" lang="en-US" smtClean="0" sz="24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02</a:t>
                </a: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8317536" y="2824459"/>
            <a:ext cx="3134149" cy="2909928"/>
            <a:chOff x="1549444" y="1939556"/>
            <a:chExt cx="3134149" cy="2909928"/>
          </a:xfrm>
        </p:grpSpPr>
        <p:sp>
          <p:nvSpPr>
            <p:cNvPr id="30" name="椭圆 29"/>
            <p:cNvSpPr/>
            <p:nvPr/>
          </p:nvSpPr>
          <p:spPr>
            <a:xfrm flipV="1">
              <a:off x="1933163" y="2099053"/>
              <a:ext cx="2750430" cy="2750431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1200" kumimoji="0" lang="en-US" noProof="0" normalizeH="0" smtClean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rPr>
                <a:t> </a:t>
              </a:r>
            </a:p>
          </p:txBody>
        </p:sp>
        <p:sp>
          <p:nvSpPr>
            <p:cNvPr id="31" name="Rectangle 42"/>
            <p:cNvSpPr/>
            <p:nvPr/>
          </p:nvSpPr>
          <p:spPr>
            <a:xfrm>
              <a:off x="1933162" y="3078958"/>
              <a:ext cx="2750431" cy="1108095"/>
            </a:xfrm>
            <a:prstGeom prst="rect">
              <a:avLst/>
            </a:prstGeom>
            <a:noFill/>
            <a:ln algn="ctr" cap="flat" cmpd="sng" w="12700">
              <a:noFill/>
              <a:prstDash val="solid"/>
            </a:ln>
            <a:effectLst/>
          </p:spPr>
          <p:txBody>
            <a:bodyPr anchor="t" bIns="0" lIns="91440" rIns="91440" rtlCol="0" tIns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1" lang="zh-CN" smtClean="0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也与资金有关</a:t>
              </a:r>
            </a:p>
            <a:p>
              <a:pPr algn="ctr" fontAlgn="auto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1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 fontAlgn="auto" indent="0" lv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en-US" b="1" lang="zh-CN" smtClean="0" sz="28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但它做的是圈子</a:t>
              </a:r>
            </a:p>
          </p:txBody>
        </p:sp>
        <p:grpSp>
          <p:nvGrpSpPr>
            <p:cNvPr id="32" name="组合 31"/>
            <p:cNvGrpSpPr/>
            <p:nvPr/>
          </p:nvGrpSpPr>
          <p:grpSpPr>
            <a:xfrm>
              <a:off x="1549444" y="1939556"/>
              <a:ext cx="974646" cy="974646"/>
              <a:chOff x="1176127" y="1939556"/>
              <a:chExt cx="974646" cy="974646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1176127" y="1939556"/>
                <a:ext cx="974646" cy="974646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l" blurRad="177800" dir="2700000" dist="1270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34" name="椭圆 33"/>
              <p:cNvSpPr/>
              <p:nvPr/>
            </p:nvSpPr>
            <p:spPr>
              <a:xfrm>
                <a:off x="1315518" y="2078947"/>
                <a:ext cx="695864" cy="695864"/>
              </a:xfrm>
              <a:prstGeom prst="ellipse">
                <a:avLst/>
              </a:prstGeom>
              <a:solidFill>
                <a:srgbClr val="3BC5E9"/>
              </a:solidFill>
              <a:ln algn="ctr" cap="flat" cmpd="sng" w="25400">
                <a:noFill/>
                <a:prstDash val="solid"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35" name="文本框 34"/>
              <p:cNvSpPr txBox="1"/>
              <p:nvPr/>
            </p:nvSpPr>
            <p:spPr>
              <a:xfrm>
                <a:off x="1362351" y="2196046"/>
                <a:ext cx="598234" cy="4572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b="1" lang="en-US" smtClean="0" sz="24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03</a:t>
                </a:r>
              </a:p>
            </p:txBody>
          </p:sp>
        </p:grpSp>
      </p:grpSp>
      <p:sp>
        <p:nvSpPr>
          <p:cNvPr id="36" name="文本框 35"/>
          <p:cNvSpPr txBox="1"/>
          <p:nvPr/>
        </p:nvSpPr>
        <p:spPr>
          <a:xfrm>
            <a:off x="953292" y="1594498"/>
            <a:ext cx="4776917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2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根据众筹的目的，可将其分为三类：</a:t>
            </a:r>
          </a:p>
        </p:txBody>
      </p:sp>
      <p:sp>
        <p:nvSpPr>
          <p:cNvPr id="39" name="圆角矩形 38"/>
          <p:cNvSpPr/>
          <p:nvPr/>
        </p:nvSpPr>
        <p:spPr>
          <a:xfrm>
            <a:off x="788590" y="1594497"/>
            <a:ext cx="131585" cy="471129"/>
          </a:xfrm>
          <a:prstGeom prst="roundRect">
            <a:avLst>
              <a:gd fmla="val 50000" name="adj"/>
            </a:avLst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10587943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7" name="直接连接符 46"/>
          <p:cNvCxnSpPr>
            <a:stCxn id="45" idx="6"/>
          </p:cNvCxnSpPr>
          <p:nvPr/>
        </p:nvCxnSpPr>
        <p:spPr>
          <a:xfrm>
            <a:off x="1923323" y="6289964"/>
            <a:ext cx="8536859" cy="0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37" idx="0"/>
          </p:cNvCxnSpPr>
          <p:nvPr/>
        </p:nvCxnSpPr>
        <p:spPr>
          <a:xfrm flipH="1">
            <a:off x="1784893" y="3625565"/>
            <a:ext cx="0" cy="2664399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直角三角形 7"/>
          <p:cNvSpPr/>
          <p:nvPr/>
        </p:nvSpPr>
        <p:spPr>
          <a:xfrm>
            <a:off x="1562421" y="0"/>
            <a:ext cx="68195" cy="116317"/>
          </a:xfrm>
          <a:prstGeom prst="rtTriangle">
            <a:avLst/>
          </a:prstGeom>
          <a:solidFill>
            <a:srgbClr val="3BC5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任意多边形 8"/>
          <p:cNvSpPr/>
          <p:nvPr/>
        </p:nvSpPr>
        <p:spPr>
          <a:xfrm flipH="1" flipV="1">
            <a:off x="623888" y="116317"/>
            <a:ext cx="5472112" cy="709885"/>
          </a:xfrm>
          <a:custGeom>
            <a:gdLst>
              <a:gd fmla="*/ 0 w 10085294" name="connsiteX0"/>
              <a:gd fmla="*/ 4670898 h 4670898" name="connsiteY0"/>
              <a:gd fmla="*/ 10085294 w 10085294" name="connsiteX1"/>
              <a:gd fmla="*/ 4670898 h 4670898" name="connsiteY1"/>
              <a:gd fmla="*/ 10085294 w 10085294" name="connsiteX2"/>
              <a:gd fmla="*/ 556098 h 4670898" name="connsiteY2"/>
              <a:gd fmla="*/ 0 w 10085294" name="connsiteX3"/>
              <a:gd fmla="*/ 0 h 4670898" name="connsiteY3"/>
              <a:gd fmla="*/ 0 w 10085294" name="connsiteX4"/>
              <a:gd fmla="*/ 556098 h 4670898" name="connsiteY4"/>
              <a:gd fmla="*/ 0 w 10085294" name="connsiteX5"/>
              <a:gd fmla="*/ 4670898 h 4670898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4670898" w="10085294">
                <a:moveTo>
                  <a:pt x="0" y="4670898"/>
                </a:moveTo>
                <a:lnTo>
                  <a:pt x="10085294" y="4670898"/>
                </a:lnTo>
                <a:lnTo>
                  <a:pt x="10085294" y="556098"/>
                </a:lnTo>
                <a:lnTo>
                  <a:pt x="0" y="0"/>
                </a:lnTo>
                <a:lnTo>
                  <a:pt x="0" y="556098"/>
                </a:lnTo>
                <a:lnTo>
                  <a:pt x="0" y="4670898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1"/>
          </a:gra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 rot="5400000">
            <a:off x="705091" y="84345"/>
            <a:ext cx="940828" cy="773829"/>
          </a:xfrm>
          <a:custGeom>
            <a:gdLst>
              <a:gd fmla="*/ 0 w 2096086" name="connsiteX0"/>
              <a:gd fmla="*/ 0 h 952671" name="connsiteY0"/>
              <a:gd fmla="*/ 1917340 w 2096086" name="connsiteX1"/>
              <a:gd fmla="*/ 0 h 952671" name="connsiteY1"/>
              <a:gd fmla="*/ 2096086 w 2096086" name="connsiteX2"/>
              <a:gd fmla="*/ 952671 h 952671" name="connsiteY2"/>
              <a:gd fmla="*/ 0 w 2096086" name="connsiteX3"/>
              <a:gd fmla="*/ 952671 h 952671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952671" w="2096086">
                <a:moveTo>
                  <a:pt x="0" y="0"/>
                </a:moveTo>
                <a:lnTo>
                  <a:pt x="1917340" y="0"/>
                </a:lnTo>
                <a:lnTo>
                  <a:pt x="2096086" y="952671"/>
                </a:lnTo>
                <a:lnTo>
                  <a:pt x="0" y="952671"/>
                </a:lnTo>
                <a:close/>
              </a:path>
            </a:pathLst>
          </a:custGeom>
          <a:solidFill>
            <a:srgbClr val="3BC5E9"/>
          </a:solidFill>
          <a:ln>
            <a:noFill/>
          </a:ln>
          <a:effectLst>
            <a:outerShdw algn="l" blurRad="508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801566" y="132206"/>
            <a:ext cx="747878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3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727122" y="162983"/>
            <a:ext cx="422291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众筹平台的分类</a:t>
            </a:r>
          </a:p>
        </p:txBody>
      </p:sp>
      <p:sp>
        <p:nvSpPr>
          <p:cNvPr id="37" name="椭圆 36"/>
          <p:cNvSpPr/>
          <p:nvPr/>
        </p:nvSpPr>
        <p:spPr>
          <a:xfrm flipV="1">
            <a:off x="788590" y="1632960"/>
            <a:ext cx="1992605" cy="1992605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rPr>
              <a:t> 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1405619" y="1336269"/>
            <a:ext cx="758551" cy="758551"/>
            <a:chOff x="1176127" y="1939556"/>
            <a:chExt cx="974646" cy="974646"/>
          </a:xfrm>
        </p:grpSpPr>
        <p:sp>
          <p:nvSpPr>
            <p:cNvPr id="40" name="椭圆 39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1340915" y="2196046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862594" y="2306098"/>
            <a:ext cx="1844599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回报类众筹</a:t>
            </a:r>
          </a:p>
          <a:p>
            <a:pPr algn="ctr"/>
            <a:endParaRPr altLang="en-US" b="1" lang="zh-CN" smtClean="0" sz="2400">
              <a:solidFill>
                <a:srgbClr val="3BC5E9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Reward-based</a:t>
            </a:r>
          </a:p>
        </p:txBody>
      </p:sp>
      <p:cxnSp>
        <p:nvCxnSpPr>
          <p:cNvPr id="50" name="直接连接符 49"/>
          <p:cNvCxnSpPr/>
          <p:nvPr/>
        </p:nvCxnSpPr>
        <p:spPr>
          <a:xfrm flipH="1">
            <a:off x="10432469" y="6428395"/>
            <a:ext cx="1" cy="429605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组合 51"/>
          <p:cNvGrpSpPr/>
          <p:nvPr/>
        </p:nvGrpSpPr>
        <p:grpSpPr>
          <a:xfrm>
            <a:off x="1646460" y="6151532"/>
            <a:ext cx="276863" cy="276863"/>
            <a:chOff x="1646460" y="6151532"/>
            <a:chExt cx="276863" cy="276863"/>
          </a:xfrm>
        </p:grpSpPr>
        <p:sp>
          <p:nvSpPr>
            <p:cNvPr id="45" name="椭圆 44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0294037" y="6151532"/>
            <a:ext cx="276863" cy="276863"/>
            <a:chOff x="1646460" y="6151532"/>
            <a:chExt cx="276863" cy="276863"/>
          </a:xfrm>
        </p:grpSpPr>
        <p:sp>
          <p:nvSpPr>
            <p:cNvPr id="54" name="椭圆 53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57" name="矩形 56"/>
          <p:cNvSpPr/>
          <p:nvPr/>
        </p:nvSpPr>
        <p:spPr>
          <a:xfrm>
            <a:off x="3398224" y="2142324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>
            <a:off x="3474339" y="2244540"/>
            <a:ext cx="6074734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投资者在前期对项目或者公司进行投资，获得产品或服务，即我给你钱，你回报我产品或服务。</a:t>
            </a:r>
          </a:p>
        </p:txBody>
      </p:sp>
      <p:grpSp>
        <p:nvGrpSpPr>
          <p:cNvPr id="63" name="组合 62"/>
          <p:cNvGrpSpPr/>
          <p:nvPr/>
        </p:nvGrpSpPr>
        <p:grpSpPr>
          <a:xfrm>
            <a:off x="9578941" y="2276561"/>
            <a:ext cx="824861" cy="705395"/>
            <a:chOff x="3426148" y="2276561"/>
            <a:chExt cx="824861" cy="705395"/>
          </a:xfrm>
        </p:grpSpPr>
        <p:sp>
          <p:nvSpPr>
            <p:cNvPr id="58" name="圆角矩形 57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b="1" lang="zh-CN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3426147" y="2398425"/>
              <a:ext cx="824861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2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定义</a:t>
              </a:r>
            </a:p>
          </p:txBody>
        </p:sp>
      </p:grpSp>
      <p:sp>
        <p:nvSpPr>
          <p:cNvPr id="60" name="矩形 59"/>
          <p:cNvSpPr/>
          <p:nvPr/>
        </p:nvSpPr>
        <p:spPr>
          <a:xfrm>
            <a:off x="3398224" y="4746005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61" name="圆角矩形 60"/>
          <p:cNvSpPr/>
          <p:nvPr/>
        </p:nvSpPr>
        <p:spPr>
          <a:xfrm>
            <a:off x="3485882" y="4877612"/>
            <a:ext cx="705395" cy="705395"/>
          </a:xfrm>
          <a:prstGeom prst="round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b="1" lang="zh-CN">
              <a:solidFill>
                <a:srgbClr val="424242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3426148" y="4999476"/>
            <a:ext cx="824861" cy="426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2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举例</a:t>
            </a:r>
          </a:p>
        </p:txBody>
      </p:sp>
      <p:pic>
        <p:nvPicPr>
          <p:cNvPr id="64" name="图片 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075476" y="4877612"/>
            <a:ext cx="2006180" cy="705395"/>
          </a:xfrm>
          <a:prstGeom prst="rect">
            <a:avLst/>
          </a:prstGeom>
        </p:spPr>
      </p:pic>
      <p:pic>
        <p:nvPicPr>
          <p:cNvPr id="65" name="图片 6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493694" y="4877611"/>
            <a:ext cx="2063933" cy="705395"/>
          </a:xfrm>
          <a:prstGeom prst="rect">
            <a:avLst/>
          </a:prstGeom>
        </p:spPr>
      </p:pic>
    </p:spTree>
    <p:extLst>
      <p:ext uri="{BB962C8B-B14F-4D97-AF65-F5344CB8AC3E}">
        <p14:creationId val="238369084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19" name="直接连接符 18"/>
          <p:cNvCxnSpPr>
            <a:stCxn id="45" idx="4"/>
          </p:cNvCxnSpPr>
          <p:nvPr/>
        </p:nvCxnSpPr>
        <p:spPr>
          <a:xfrm flipH="1">
            <a:off x="1784891" y="6428395"/>
            <a:ext cx="1" cy="429605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>
            <a:endCxn id="54" idx="0"/>
          </p:cNvCxnSpPr>
          <p:nvPr/>
        </p:nvCxnSpPr>
        <p:spPr>
          <a:xfrm flipH="1">
            <a:off x="10432469" y="0"/>
            <a:ext cx="1" cy="6151532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>
            <a:stCxn id="45" idx="6"/>
          </p:cNvCxnSpPr>
          <p:nvPr/>
        </p:nvCxnSpPr>
        <p:spPr>
          <a:xfrm>
            <a:off x="1923323" y="6289964"/>
            <a:ext cx="8536859" cy="0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37" idx="0"/>
          </p:cNvCxnSpPr>
          <p:nvPr/>
        </p:nvCxnSpPr>
        <p:spPr>
          <a:xfrm flipH="1">
            <a:off x="10432468" y="3625565"/>
            <a:ext cx="0" cy="2664399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9436165" y="1336269"/>
            <a:ext cx="1992605" cy="2289296"/>
            <a:chOff x="788590" y="1336269"/>
            <a:chExt cx="1992605" cy="2289296"/>
          </a:xfrm>
        </p:grpSpPr>
        <p:sp>
          <p:nvSpPr>
            <p:cNvPr id="37" name="椭圆 36"/>
            <p:cNvSpPr/>
            <p:nvPr/>
          </p:nvSpPr>
          <p:spPr>
            <a:xfrm flipV="1">
              <a:off x="788590" y="1632960"/>
              <a:ext cx="1992605" cy="199260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b="0" baseline="0" cap="none" i="0" kern="1200" kumimoji="0" lang="en-US" noProof="0" normalizeH="0" smtClean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rPr>
                <a:t> </a:t>
              </a:r>
            </a:p>
          </p:txBody>
        </p:sp>
        <p:grpSp>
          <p:nvGrpSpPr>
            <p:cNvPr id="39" name="组合 38"/>
            <p:cNvGrpSpPr/>
            <p:nvPr/>
          </p:nvGrpSpPr>
          <p:grpSpPr>
            <a:xfrm>
              <a:off x="1405619" y="1336269"/>
              <a:ext cx="758551" cy="758551"/>
              <a:chOff x="1176127" y="1939556"/>
              <a:chExt cx="974646" cy="974646"/>
            </a:xfrm>
          </p:grpSpPr>
          <p:sp>
            <p:nvSpPr>
              <p:cNvPr id="40" name="椭圆 39"/>
              <p:cNvSpPr/>
              <p:nvPr/>
            </p:nvSpPr>
            <p:spPr>
              <a:xfrm>
                <a:off x="1176127" y="1939556"/>
                <a:ext cx="974646" cy="974646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FCFCFC"/>
                  </a:gs>
                  <a:gs pos="0">
                    <a:srgbClr val="CCCCCC"/>
                  </a:gs>
                </a:gsLst>
                <a:lin ang="7200000" scaled="0"/>
              </a:gradFill>
              <a:ln algn="ctr" cap="flat" cmpd="sng" w="12700">
                <a:gradFill>
                  <a:gsLst>
                    <a:gs pos="89000">
                      <a:sysClr lastClr="FFFFFF" val="window">
                        <a:lumMod val="85000"/>
                      </a:sysClr>
                    </a:gs>
                    <a:gs pos="0">
                      <a:sysClr lastClr="FFFFFF" val="window"/>
                    </a:gs>
                  </a:gsLst>
                  <a:lin ang="7200000" scaled="0"/>
                </a:gradFill>
                <a:prstDash val="solid"/>
              </a:ln>
              <a:effectLst>
                <a:outerShdw algn="tl" blurRad="177800" dir="2700000" dist="127000" rotWithShape="0">
                  <a:prstClr val="black">
                    <a:alpha val="40000"/>
                  </a:prstClr>
                </a:outerShdw>
              </a:effectLst>
            </p:spPr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1315518" y="2078947"/>
                <a:ext cx="695864" cy="695864"/>
              </a:xfrm>
              <a:prstGeom prst="ellipse">
                <a:avLst/>
              </a:prstGeom>
              <a:solidFill>
                <a:srgbClr val="3BC5E9"/>
              </a:solidFill>
              <a:ln algn="ctr" cap="flat" cmpd="sng" w="25400">
                <a:noFill/>
                <a:prstDash val="solid"/>
              </a:ln>
              <a:effectLst>
                <a:innerShdw blurRad="63500" dir="13500000" dist="50800">
                  <a:prstClr val="black">
                    <a:alpha val="50000"/>
                  </a:prstClr>
                </a:innerShdw>
              </a:effectLst>
            </p:spPr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914400" eaLnBrk="1" fontAlgn="auto" hangingPunct="1" indent="0" latinLnBrk="0" lvl="0" marL="0" marR="0" rtl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1200" kumimoji="0" lang="zh-CN" noProof="0" normalizeH="0" spc="0" strike="noStrike" sz="1800" u="none">
                  <a:ln>
                    <a:noFill/>
                  </a:ln>
                  <a:solidFill>
                    <a:sysClr lastClr="FFFFFF" val="window"/>
                  </a:solidFill>
                  <a:effectLst/>
                  <a:uLnTx/>
                  <a:uFillTx/>
                  <a:latin panose="020f0502020204030204" typeface="Calibri"/>
                  <a:ea charset="-122" panose="02010600030101010101" pitchFamily="2" typeface="宋体"/>
                </a:endParaRPr>
              </a:p>
            </p:txBody>
          </p:sp>
          <p:sp>
            <p:nvSpPr>
              <p:cNvPr id="42" name="文本框 41"/>
              <p:cNvSpPr txBox="1"/>
              <p:nvPr/>
            </p:nvSpPr>
            <p:spPr>
              <a:xfrm>
                <a:off x="1340914" y="2196046"/>
                <a:ext cx="645068" cy="50912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pPr algn="ctr"/>
                <a:r>
                  <a:rPr altLang="zh-CN" b="1" lang="en-US" smtClean="0" sz="2000">
                    <a:solidFill>
                      <a:schemeClr val="bg1"/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02</a:t>
                </a: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862593" y="2306098"/>
              <a:ext cx="1844599" cy="15544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股权类众筹</a:t>
              </a:r>
            </a:p>
            <a:p>
              <a:pPr algn="ctr"/>
              <a:endPara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  <a:p>
              <a:pPr algn="ctr"/>
              <a:r>
                <a:rPr altLang="en-US" b="1" lang="zh-CN" smtClean="0" sz="2400">
                  <a:solidFill>
                    <a:srgbClr val="3BC5E9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Equity-based</a:t>
              </a: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646460" y="6151532"/>
            <a:ext cx="276863" cy="276863"/>
            <a:chOff x="1646460" y="6151532"/>
            <a:chExt cx="276863" cy="276863"/>
          </a:xfrm>
        </p:grpSpPr>
        <p:sp>
          <p:nvSpPr>
            <p:cNvPr id="45" name="椭圆 44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0294037" y="6151532"/>
            <a:ext cx="276863" cy="276863"/>
            <a:chOff x="1646460" y="6151532"/>
            <a:chExt cx="276863" cy="276863"/>
          </a:xfrm>
        </p:grpSpPr>
        <p:sp>
          <p:nvSpPr>
            <p:cNvPr id="54" name="椭圆 53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57" name="矩形 56"/>
          <p:cNvSpPr/>
          <p:nvPr/>
        </p:nvSpPr>
        <p:spPr>
          <a:xfrm>
            <a:off x="1790751" y="2142324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>
            <a:off x="2665913" y="2244540"/>
            <a:ext cx="6074734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投资者对项目或公司进行投资，获得其一定比例的股权，即我给你钱，你给我公司股权。</a:t>
            </a:r>
          </a:p>
        </p:txBody>
      </p:sp>
      <p:grpSp>
        <p:nvGrpSpPr>
          <p:cNvPr id="63" name="组合 62"/>
          <p:cNvGrpSpPr/>
          <p:nvPr/>
        </p:nvGrpSpPr>
        <p:grpSpPr>
          <a:xfrm>
            <a:off x="1829940" y="2276561"/>
            <a:ext cx="824861" cy="705395"/>
            <a:chOff x="3426148" y="2276561"/>
            <a:chExt cx="824861" cy="705395"/>
          </a:xfrm>
        </p:grpSpPr>
        <p:sp>
          <p:nvSpPr>
            <p:cNvPr id="58" name="圆角矩形 57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b="1" lang="zh-CN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3426148" y="2398425"/>
              <a:ext cx="824861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2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定义</a:t>
              </a:r>
            </a:p>
          </p:txBody>
        </p:sp>
      </p:grpSp>
      <p:sp>
        <p:nvSpPr>
          <p:cNvPr id="60" name="矩形 59"/>
          <p:cNvSpPr/>
          <p:nvPr/>
        </p:nvSpPr>
        <p:spPr>
          <a:xfrm>
            <a:off x="1790751" y="4746005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grpSp>
        <p:nvGrpSpPr>
          <p:cNvPr id="7" name="组合 6"/>
          <p:cNvGrpSpPr/>
          <p:nvPr/>
        </p:nvGrpSpPr>
        <p:grpSpPr>
          <a:xfrm>
            <a:off x="7963217" y="4877612"/>
            <a:ext cx="824861" cy="705395"/>
            <a:chOff x="3426148" y="4877612"/>
            <a:chExt cx="824861" cy="705395"/>
          </a:xfrm>
        </p:grpSpPr>
        <p:sp>
          <p:nvSpPr>
            <p:cNvPr id="61" name="圆角矩形 60"/>
            <p:cNvSpPr/>
            <p:nvPr/>
          </p:nvSpPr>
          <p:spPr>
            <a:xfrm>
              <a:off x="3485882" y="4877612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b="1" lang="zh-CN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2" name="文本框 61"/>
            <p:cNvSpPr txBox="1"/>
            <p:nvPr/>
          </p:nvSpPr>
          <p:spPr>
            <a:xfrm>
              <a:off x="3426149" y="4999475"/>
              <a:ext cx="824861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2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举例</a:t>
              </a:r>
            </a:p>
          </p:txBody>
        </p:sp>
      </p:grp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923323" y="4869451"/>
            <a:ext cx="2460702" cy="690936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632259" y="4869451"/>
            <a:ext cx="1628571" cy="685714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l="11605" r="9817"/>
          <a:stretch>
            <a:fillRect/>
          </a:stretch>
        </p:blipFill>
        <p:spPr>
          <a:xfrm>
            <a:off x="6509064" y="4879881"/>
            <a:ext cx="1371600" cy="675284"/>
          </a:xfrm>
          <a:prstGeom prst="rect">
            <a:avLst/>
          </a:prstGeom>
        </p:spPr>
      </p:pic>
    </p:spTree>
    <p:extLst>
      <p:ext uri="{BB962C8B-B14F-4D97-AF65-F5344CB8AC3E}">
        <p14:creationId val="1859100035"/>
      </p:ext>
    </p:extLst>
  </p:cSld>
  <p:clrMapOvr>
    <a:masterClrMapping/>
  </p:clrMapOvr>
  <p:transition spd="slow">
    <p:push dir="u"/>
  </p:transition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47" name="直接连接符 46"/>
          <p:cNvCxnSpPr>
            <a:stCxn id="45" idx="6"/>
          </p:cNvCxnSpPr>
          <p:nvPr/>
        </p:nvCxnSpPr>
        <p:spPr>
          <a:xfrm>
            <a:off x="1923323" y="6289964"/>
            <a:ext cx="8536859" cy="0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flipH="1">
            <a:off x="1784893" y="0"/>
            <a:ext cx="0" cy="6289964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椭圆 36"/>
          <p:cNvSpPr/>
          <p:nvPr/>
        </p:nvSpPr>
        <p:spPr>
          <a:xfrm flipV="1">
            <a:off x="788590" y="1632960"/>
            <a:ext cx="1992605" cy="1992605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altLang="zh-CN" b="0" baseline="0" cap="none" i="0" kern="1200" kumimoji="0" lang="en-US" noProof="0" normalizeH="0" smtClean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rPr>
              <a:t> </a:t>
            </a:r>
          </a:p>
        </p:txBody>
      </p:sp>
      <p:grpSp>
        <p:nvGrpSpPr>
          <p:cNvPr id="39" name="组合 38"/>
          <p:cNvGrpSpPr/>
          <p:nvPr/>
        </p:nvGrpSpPr>
        <p:grpSpPr>
          <a:xfrm>
            <a:off x="1405619" y="1336269"/>
            <a:ext cx="758551" cy="758551"/>
            <a:chOff x="1176127" y="1939556"/>
            <a:chExt cx="974646" cy="974646"/>
          </a:xfrm>
        </p:grpSpPr>
        <p:sp>
          <p:nvSpPr>
            <p:cNvPr id="40" name="椭圆 39"/>
            <p:cNvSpPr/>
            <p:nvPr/>
          </p:nvSpPr>
          <p:spPr>
            <a:xfrm>
              <a:off x="1176127" y="1939556"/>
              <a:ext cx="974646" cy="974646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1315518" y="2078947"/>
              <a:ext cx="695864" cy="695864"/>
            </a:xfrm>
            <a:prstGeom prst="ellipse">
              <a:avLst/>
            </a:prstGeom>
            <a:solidFill>
              <a:srgbClr val="3BC5E9"/>
            </a:solidFill>
            <a:ln algn="ctr" cap="flat" cmpd="sng" w="25400">
              <a:noFill/>
              <a:prstDash val="solid"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1340915" y="2196046"/>
              <a:ext cx="645068" cy="50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862594" y="2306098"/>
            <a:ext cx="1844599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债权类众筹</a:t>
            </a:r>
          </a:p>
          <a:p>
            <a:pPr algn="ctr"/>
            <a:endParaRPr altLang="en-US" b="1" lang="zh-CN" smtClean="0" sz="2400">
              <a:solidFill>
                <a:srgbClr val="3BC5E9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b="1" lang="zh-CN" smtClean="0" sz="2400">
                <a:solidFill>
                  <a:srgbClr val="3BC5E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Lending-based</a:t>
            </a:r>
          </a:p>
        </p:txBody>
      </p:sp>
      <p:cxnSp>
        <p:nvCxnSpPr>
          <p:cNvPr id="50" name="直接连接符 49"/>
          <p:cNvCxnSpPr/>
          <p:nvPr/>
        </p:nvCxnSpPr>
        <p:spPr>
          <a:xfrm flipH="1">
            <a:off x="10432469" y="6428395"/>
            <a:ext cx="1" cy="429605"/>
          </a:xfrm>
          <a:prstGeom prst="line">
            <a:avLst/>
          </a:prstGeom>
          <a:ln w="19050">
            <a:solidFill>
              <a:srgbClr val="3BC5E9"/>
            </a:solidFill>
          </a:ln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组合 51"/>
          <p:cNvGrpSpPr/>
          <p:nvPr/>
        </p:nvGrpSpPr>
        <p:grpSpPr>
          <a:xfrm>
            <a:off x="1646460" y="6151532"/>
            <a:ext cx="276863" cy="276863"/>
            <a:chOff x="1646460" y="6151532"/>
            <a:chExt cx="276863" cy="276863"/>
          </a:xfrm>
        </p:grpSpPr>
        <p:sp>
          <p:nvSpPr>
            <p:cNvPr id="45" name="椭圆 44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10294037" y="6151532"/>
            <a:ext cx="276863" cy="276863"/>
            <a:chOff x="1646460" y="6151532"/>
            <a:chExt cx="276863" cy="276863"/>
          </a:xfrm>
        </p:grpSpPr>
        <p:sp>
          <p:nvSpPr>
            <p:cNvPr id="54" name="椭圆 53"/>
            <p:cNvSpPr/>
            <p:nvPr/>
          </p:nvSpPr>
          <p:spPr>
            <a:xfrm>
              <a:off x="1646460" y="6151532"/>
              <a:ext cx="276863" cy="276863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l" blurRad="177800" dir="2700000" dist="127000" rotWithShape="0">
                <a:prstClr val="black">
                  <a:alpha val="40000"/>
                </a:prstClr>
              </a:outerShdw>
            </a:effectLst>
          </p:spPr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914400" eaLnBrk="1" fontAlgn="auto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1200" kumimoji="0" lang="zh-CN" noProof="0" normalizeH="0" spc="0" strike="noStrike" sz="1800" u="none">
                <a:ln>
                  <a:noFill/>
                </a:ln>
                <a:solidFill>
                  <a:sysClr lastClr="FFFFFF" val="window"/>
                </a:solidFill>
                <a:effectLst/>
                <a:uLnTx/>
                <a:uFillTx/>
                <a:latin panose="020f0502020204030204" typeface="Calibri"/>
                <a:ea charset="-122" panose="02010600030101010101" pitchFamily="2" typeface="宋体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1729457" y="6234529"/>
              <a:ext cx="110868" cy="1108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57" name="矩形 56"/>
          <p:cNvSpPr/>
          <p:nvPr/>
        </p:nvSpPr>
        <p:spPr>
          <a:xfrm>
            <a:off x="3398224" y="2142324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20" name="文本框 19"/>
          <p:cNvSpPr txBox="1"/>
          <p:nvPr/>
        </p:nvSpPr>
        <p:spPr>
          <a:xfrm>
            <a:off x="3474339" y="2244540"/>
            <a:ext cx="6074734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投资者对项目或公司进行投资，获得其一定比例的债权，未来可以获取利息收益并收回本金。</a:t>
            </a:r>
          </a:p>
        </p:txBody>
      </p:sp>
      <p:grpSp>
        <p:nvGrpSpPr>
          <p:cNvPr id="63" name="组合 62"/>
          <p:cNvGrpSpPr/>
          <p:nvPr/>
        </p:nvGrpSpPr>
        <p:grpSpPr>
          <a:xfrm>
            <a:off x="9578941" y="2276561"/>
            <a:ext cx="824861" cy="705395"/>
            <a:chOff x="3426148" y="2276561"/>
            <a:chExt cx="824861" cy="705395"/>
          </a:xfrm>
        </p:grpSpPr>
        <p:sp>
          <p:nvSpPr>
            <p:cNvPr id="58" name="圆角矩形 57"/>
            <p:cNvSpPr/>
            <p:nvPr/>
          </p:nvSpPr>
          <p:spPr>
            <a:xfrm>
              <a:off x="3485882" y="2276561"/>
              <a:ext cx="705395" cy="705395"/>
            </a:xfrm>
            <a:prstGeom prst="roundRect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algn="ctr" cap="flat" cmpd="sng" w="12700">
              <a:gradFill>
                <a:gsLst>
                  <a:gs pos="89000">
                    <a:sysClr lastClr="FFFFFF" val="window">
                      <a:lumMod val="85000"/>
                    </a:sysClr>
                  </a:gs>
                  <a:gs pos="0">
                    <a:sysClr lastClr="FFFFFF" val="window"/>
                  </a:gs>
                </a:gsLst>
                <a:lin ang="7200000" scaled="0"/>
              </a:gradFill>
              <a:prstDash val="solid"/>
            </a:ln>
            <a:effectLst>
              <a:outerShdw algn="tr" blurRad="254000" dir="8160000" dist="127000" rotWithShape="0">
                <a:prstClr val="black">
                  <a:alpha val="34000"/>
                </a:prstClr>
              </a:outerShdw>
            </a:effectLst>
          </p:spPr>
          <p:txBody>
            <a:bodyPr anchor="ctr" rtlCol="0"/>
            <a:lstStyle/>
            <a:p>
              <a:pPr algn="ctr"/>
              <a:endParaRPr altLang="en-US" b="1" lang="zh-CN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3426147" y="2398425"/>
              <a:ext cx="824861" cy="4267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z="2200">
                  <a:solidFill>
                    <a:srgbClr val="42424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定义</a:t>
              </a:r>
            </a:p>
          </p:txBody>
        </p:sp>
      </p:grpSp>
      <p:sp>
        <p:nvSpPr>
          <p:cNvPr id="60" name="矩形 59"/>
          <p:cNvSpPr/>
          <p:nvPr/>
        </p:nvSpPr>
        <p:spPr>
          <a:xfrm>
            <a:off x="3398224" y="4746005"/>
            <a:ext cx="7034244" cy="973871"/>
          </a:xfrm>
          <a:prstGeom prst="rect">
            <a:avLst/>
          </a:prstGeom>
          <a:solidFill>
            <a:srgbClr val="3BC5E9"/>
          </a:solidFill>
          <a:ln>
            <a:noFill/>
          </a:ln>
          <a:effectLst>
            <a:innerShdw blurRad="63500" dir="135000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61" name="圆角矩形 60"/>
          <p:cNvSpPr/>
          <p:nvPr/>
        </p:nvSpPr>
        <p:spPr>
          <a:xfrm>
            <a:off x="3485882" y="4877612"/>
            <a:ext cx="705395" cy="705395"/>
          </a:xfrm>
          <a:prstGeom prst="round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algn="ctr" cap="flat" cmpd="sng" w="12700">
            <a:gradFill>
              <a:gsLst>
                <a:gs pos="89000">
                  <a:sysClr lastClr="FFFFFF" val="window">
                    <a:lumMod val="85000"/>
                  </a:sysClr>
                </a:gs>
                <a:gs pos="0">
                  <a:sysClr lastClr="FFFFFF" val="window"/>
                </a:gs>
              </a:gsLst>
              <a:lin ang="7200000" scaled="0"/>
            </a:gradFill>
            <a:prstDash val="solid"/>
          </a:ln>
          <a:effectLst>
            <a:outerShdw algn="tr" blurRad="254000" dir="8160000" dist="127000" rotWithShape="0">
              <a:prstClr val="black">
                <a:alpha val="34000"/>
              </a:prstClr>
            </a:outerShdw>
          </a:effectLst>
        </p:spPr>
        <p:txBody>
          <a:bodyPr anchor="ctr" rtlCol="0"/>
          <a:lstStyle/>
          <a:p>
            <a:pPr algn="ctr"/>
            <a:endParaRPr altLang="en-US" b="1" lang="zh-CN">
              <a:solidFill>
                <a:srgbClr val="424242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3426148" y="4999476"/>
            <a:ext cx="824861" cy="426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200">
                <a:solidFill>
                  <a:srgbClr val="42424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举例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369491" y="4877611"/>
            <a:ext cx="1580607" cy="70539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l="3921" r="4189"/>
          <a:stretch>
            <a:fillRect/>
          </a:stretch>
        </p:blipFill>
        <p:spPr>
          <a:xfrm>
            <a:off x="6194186" y="4877610"/>
            <a:ext cx="1907177" cy="70539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l="2918" r="4439"/>
          <a:stretch>
            <a:fillRect/>
          </a:stretch>
        </p:blipFill>
        <p:spPr>
          <a:xfrm>
            <a:off x="8345452" y="4877610"/>
            <a:ext cx="1933303" cy="705395"/>
          </a:xfrm>
          <a:prstGeom prst="rect">
            <a:avLst/>
          </a:prstGeom>
        </p:spPr>
      </p:pic>
    </p:spTree>
    <p:extLst>
      <p:ext uri="{BB962C8B-B14F-4D97-AF65-F5344CB8AC3E}">
        <p14:creationId val="1212845530"/>
      </p:ext>
    </p:extLst>
  </p:cSld>
  <p:clrMapOvr>
    <a:masterClrMapping/>
  </p:clrMapOvr>
  <p:transition spd="slow">
    <p:push dir="u"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3BC5E9"/>
        </a:solidFill>
        <a:ln>
          <a:noFill/>
        </a:ln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307</Paragraphs>
  <Slides>31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baseType="lpstr" size="43">
      <vt:lpstr>Arial</vt:lpstr>
      <vt:lpstr>Calibri Light</vt:lpstr>
      <vt:lpstr>Calibri</vt:lpstr>
      <vt:lpstr>微软雅黑</vt:lpstr>
      <vt:lpstr>宋体</vt:lpstr>
      <vt:lpstr>Arial Unicode MS</vt:lpstr>
      <vt:lpstr>Segoe UI</vt:lpstr>
      <vt:lpstr>MS PGothic</vt:lpstr>
      <vt:lpstr>Wingdings</vt:lpstr>
      <vt:lpstr>方正古隶简体</vt:lpstr>
      <vt:lpstr>AMCSongGBK-Light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2021-08-22T11:52:02Z</dcterms:created>
  <cp:lastPrinted>2021-08-22T11:52:02Z</cp:lastPrinted>
  <dcterms:modified xsi:type="dcterms:W3CDTF">2021-08-22T05:38:43Z</dcterms:modified>
  <cp:revision>1</cp:revision>
</cp:coreProperties>
</file>