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Lst>
  <p:notesMasterIdLst>
    <p:notesMasterId r:id="rId3"/>
  </p:notesMasterIdLst>
  <p:handoutMasterIdLst>
    <p:handoutMasterId r:id="rId4"/>
  </p:handoutMasterIdLst>
  <p:sldIdLst>
    <p:sldId id="256" r:id="rId5"/>
    <p:sldId id="258" r:id="rId6"/>
    <p:sldId id="371" r:id="rId7"/>
    <p:sldId id="307" r:id="rId8"/>
    <p:sldId id="372" r:id="rId9"/>
    <p:sldId id="262" r:id="rId10"/>
    <p:sldId id="375" r:id="rId11"/>
    <p:sldId id="289" r:id="rId12"/>
    <p:sldId id="376" r:id="rId13"/>
    <p:sldId id="377" r:id="rId14"/>
    <p:sldId id="378" r:id="rId15"/>
    <p:sldId id="263" r:id="rId16"/>
    <p:sldId id="305"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1" r:id="rId56"/>
    <p:sldId id="424" r:id="rId57"/>
    <p:sldId id="420" r:id="rId58"/>
    <p:sldId id="423" r:id="rId59"/>
    <p:sldId id="422" r:id="rId60"/>
    <p:sldId id="425" r:id="rId61"/>
    <p:sldId id="426" r:id="rId62"/>
    <p:sldId id="427" r:id="rId63"/>
    <p:sldId id="428" r:id="rId64"/>
    <p:sldId id="429" r:id="rId65"/>
    <p:sldId id="430" r:id="rId66"/>
    <p:sldId id="431" r:id="rId67"/>
    <p:sldId id="327" r:id="rId68"/>
    <p:sldId id="370" r:id="rId69"/>
    <p:sldId id="432" r:id="rId70"/>
    <p:sldId id="433" r:id="rId71"/>
    <p:sldId id="434" r:id="rId72"/>
    <p:sldId id="435" r:id="rId73"/>
    <p:sldId id="436" r:id="rId74"/>
    <p:sldId id="437" r:id="rId75"/>
    <p:sldId id="438" r:id="rId76"/>
    <p:sldId id="265" r:id="rId77"/>
  </p:sldIdLst>
  <p:sldSz cx="12198350" cy="6858000"/>
  <p:notesSz cx="6858000" cy="9144000"/>
  <p:custDataLst>
    <p:tags r:id="rId7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8">
          <p15:clr>
            <a:srgbClr val="A4A3A4"/>
          </p15:clr>
        </p15:guide>
        <p15:guide id="2" pos="3842">
          <p15:clr>
            <a:srgbClr val="A4A3A4"/>
          </p15:clr>
        </p15:guide>
      </p15:sldGuideLst>
    </p:ext>
    <p:ext uri="{2D200454-40CA-4A62-9FC3-DE9A4176ACB9}">
      <p15:notesGuideLst xmlns:p15="http://schemas.microsoft.com/office/powerpoint/2012/main">
        <p15:guide id="1" orient="horz" pos="2838">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424" autoAdjust="0"/>
  </p:normalViewPr>
  <p:slideViewPr>
    <p:cSldViewPr>
      <p:cViewPr varScale="1">
        <p:scale>
          <a:sx n="90" d="100"/>
          <a:sy n="90" d="100"/>
        </p:scale>
        <p:origin x="210" y="84"/>
      </p:cViewPr>
      <p:guideLst>
        <p:guide orient="horz" pos="2128"/>
        <p:guide pos="3842"/>
      </p:guideLst>
    </p:cSldViewPr>
  </p:slideViewPr>
  <p:notesTextViewPr>
    <p:cViewPr>
      <p:scale>
        <a:sx n="100" d="100"/>
        <a:sy n="100" d="100"/>
      </p:scale>
      <p:origin x="0" y="0"/>
    </p:cViewPr>
  </p:notesTextViewPr>
  <p:sorterViewPr>
    <p:cViewPr>
      <p:scale>
        <a:sx n="100" d="100"/>
        <a:sy n="100" d="100"/>
      </p:scale>
      <p:origin x="0" y="-6540"/>
    </p:cViewPr>
  </p:sorterViewPr>
  <p:notesViewPr>
    <p:cSldViewPr>
      <p:cViewPr varScale="1">
        <p:scale>
          <a:sx n="58" d="100"/>
          <a:sy n="58" d="100"/>
        </p:scale>
        <p:origin x="-2580" y="-78"/>
      </p:cViewPr>
      <p:guideLst>
        <p:guide orient="horz" pos="2838"/>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slides/slide51.xml" Type="http://schemas.openxmlformats.org/officeDocument/2006/relationships/slide"/><Relationship Id="rId56" Target="slides/slide52.xml" Type="http://schemas.openxmlformats.org/officeDocument/2006/relationships/slide"/><Relationship Id="rId57" Target="slides/slide53.xml" Type="http://schemas.openxmlformats.org/officeDocument/2006/relationships/slide"/><Relationship Id="rId58" Target="slides/slide54.xml" Type="http://schemas.openxmlformats.org/officeDocument/2006/relationships/slide"/><Relationship Id="rId59" Target="slides/slide55.xml" Type="http://schemas.openxmlformats.org/officeDocument/2006/relationships/slide"/><Relationship Id="rId6" Target="slides/slide2.xml" Type="http://schemas.openxmlformats.org/officeDocument/2006/relationships/slide"/><Relationship Id="rId60" Target="slides/slide56.xml" Type="http://schemas.openxmlformats.org/officeDocument/2006/relationships/slide"/><Relationship Id="rId61" Target="slides/slide57.xml" Type="http://schemas.openxmlformats.org/officeDocument/2006/relationships/slide"/><Relationship Id="rId62" Target="slides/slide58.xml" Type="http://schemas.openxmlformats.org/officeDocument/2006/relationships/slide"/><Relationship Id="rId63" Target="slides/slide59.xml" Type="http://schemas.openxmlformats.org/officeDocument/2006/relationships/slide"/><Relationship Id="rId64" Target="slides/slide60.xml" Type="http://schemas.openxmlformats.org/officeDocument/2006/relationships/slide"/><Relationship Id="rId65" Target="slides/slide61.xml" Type="http://schemas.openxmlformats.org/officeDocument/2006/relationships/slide"/><Relationship Id="rId66" Target="slides/slide62.xml" Type="http://schemas.openxmlformats.org/officeDocument/2006/relationships/slide"/><Relationship Id="rId67" Target="slides/slide63.xml" Type="http://schemas.openxmlformats.org/officeDocument/2006/relationships/slide"/><Relationship Id="rId68" Target="slides/slide64.xml" Type="http://schemas.openxmlformats.org/officeDocument/2006/relationships/slide"/><Relationship Id="rId69" Target="slides/slide65.xml" Type="http://schemas.openxmlformats.org/officeDocument/2006/relationships/slide"/><Relationship Id="rId7" Target="slides/slide3.xml" Type="http://schemas.openxmlformats.org/officeDocument/2006/relationships/slide"/><Relationship Id="rId70" Target="slides/slide66.xml" Type="http://schemas.openxmlformats.org/officeDocument/2006/relationships/slide"/><Relationship Id="rId71" Target="slides/slide67.xml" Type="http://schemas.openxmlformats.org/officeDocument/2006/relationships/slide"/><Relationship Id="rId72" Target="slides/slide68.xml" Type="http://schemas.openxmlformats.org/officeDocument/2006/relationships/slide"/><Relationship Id="rId73" Target="slides/slide69.xml" Type="http://schemas.openxmlformats.org/officeDocument/2006/relationships/slide"/><Relationship Id="rId74" Target="slides/slide70.xml" Type="http://schemas.openxmlformats.org/officeDocument/2006/relationships/slide"/><Relationship Id="rId75" Target="slides/slide71.xml" Type="http://schemas.openxmlformats.org/officeDocument/2006/relationships/slide"/><Relationship Id="rId76" Target="slides/slide72.xml" Type="http://schemas.openxmlformats.org/officeDocument/2006/relationships/slide"/><Relationship Id="rId77" Target="slides/slide73.xml" Type="http://schemas.openxmlformats.org/officeDocument/2006/relationships/slide"/><Relationship Id="rId78" Target="tags/tag1.xml" Type="http://schemas.openxmlformats.org/officeDocument/2006/relationships/tags"/><Relationship Id="rId79" Target="presProps.xml" Type="http://schemas.openxmlformats.org/officeDocument/2006/relationships/presProps"/><Relationship Id="rId8" Target="slides/slide4.xml" Type="http://schemas.openxmlformats.org/officeDocument/2006/relationships/slide"/><Relationship Id="rId80" Target="viewProps.xml" Type="http://schemas.openxmlformats.org/officeDocument/2006/relationships/viewProps"/><Relationship Id="rId81" Target="theme/theme1.xml" Type="http://schemas.openxmlformats.org/officeDocument/2006/relationships/theme"/><Relationship Id="rId82" Target="tableStyles.xml" Type="http://schemas.openxmlformats.org/officeDocument/2006/relationships/tableStyles"/><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t>2017/3/16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t>‹#›</a:t>
            </a:fld>
            <a:endParaRPr lang="zh-CN" altLang="en-US"/>
          </a:p>
        </p:txBody>
      </p:sp>
    </p:spTree>
    <p:extLst>
      <p:ext uri="{BB962C8B-B14F-4D97-AF65-F5344CB8AC3E}">
        <p14:creationId xmlns:p14="http://schemas.microsoft.com/office/powerpoint/2010/main" val="487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t>2017/3/16</a:t>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t>‹#›</a:t>
            </a:fld>
            <a:endParaRPr lang="zh-CN" altLang="en-US"/>
          </a:p>
        </p:txBody>
      </p:sp>
    </p:spTree>
    <p:extLst>
      <p:ext uri="{BB962C8B-B14F-4D97-AF65-F5344CB8AC3E}">
        <p14:creationId val="273420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pn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首页">
    <p:spTree>
      <p:nvGrpSpPr>
        <p:cNvPr id="1" name=""/>
        <p:cNvGrpSpPr/>
        <p:nvPr/>
      </p:nvGrpSpPr>
      <p:grpSpPr>
        <a:xfrm>
          <a:off x="0" y="0"/>
          <a:ext cx="0" cy="0"/>
        </a:xfrm>
      </p:grpSpPr>
      <p:pic>
        <p:nvPicPr>
          <p:cNvPr id="1026" name="Picture 2" descr="F:\360云盘\04-待整理ing\pic\绿色封面.PNG"/>
          <p:cNvPicPr>
            <a:picLocks noChangeArrowheads="1"/>
          </p:cNvPicPr>
          <p:nvPr userDrawn="1"/>
        </p:nvPicPr>
        <p:blipFill>
          <a:blip r:embed="rId1">
            <a:extLst>
              <a:ext uri="{28A0092B-C50C-407E-A947-70E740481C1C}">
                <a14:useLocalDpi val="0"/>
              </a:ext>
            </a:extLst>
          </a:blip>
          <a:stretch>
            <a:fillRect/>
          </a:stretch>
        </p:blipFill>
        <p:spPr bwMode="auto">
          <a:xfrm>
            <a:off x="775" y="0"/>
            <a:ext cx="12196800" cy="6858000"/>
          </a:xfrm>
          <a:prstGeom prst="rect">
            <a:avLst/>
          </a:prstGeom>
          <a:noFill/>
          <a:extLst>
            <a:ext uri="{909E8E84-426E-40DD-AFC4-6F175D3DCCD1}">
              <a14:hiddenFill>
                <a:solidFill>
                  <a:srgbClr val="FFFFFF"/>
                </a:solidFill>
              </a14:hiddenFill>
            </a:ext>
          </a:extLst>
        </p:spPr>
      </p:pic>
      <p:sp>
        <p:nvSpPr>
          <p:cNvPr id="15" name="TextBox 7"/>
          <p:cNvSpPr txBox="1">
            <a:spLocks noChangeArrowheads="1"/>
          </p:cNvSpPr>
          <p:nvPr userDrawn="1"/>
        </p:nvSpPr>
        <p:spPr bwMode="auto">
          <a:xfrm>
            <a:off x="7949121" y="3034702"/>
            <a:ext cx="2470534"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smtClean="0">
                <a:solidFill>
                  <a:schemeClr val="bg1"/>
                </a:solidFill>
                <a:effectLst/>
                <a:latin typeface="Arial Unicode MS" panose="020b0604020202020204" pitchFamily="34" charset="-122"/>
                <a:ea typeface="Arial Unicode MS" panose="020b0604020202020204" pitchFamily="34" charset="-122"/>
                <a:cs typeface="Arial Unicode MS" panose="020b0604020202020204" pitchFamily="34" charset="-122"/>
              </a:rPr>
              <a:t>Designed by @</a:t>
            </a:r>
            <a:r>
              <a:rPr lang="en-US" altLang="zh-CN" sz="1600" err="1">
                <a:solidFill>
                  <a:schemeClr val="bg1"/>
                </a:solidFill>
                <a:effectLst/>
                <a:latin typeface="Arial Unicode MS" panose="020b0604020202020204" pitchFamily="34" charset="-122"/>
                <a:ea typeface="Arial Unicode MS" panose="020b0604020202020204" pitchFamily="34" charset="-122"/>
                <a:cs typeface="Arial Unicode MS" panose="020b0604020202020204" pitchFamily="34" charset="-122"/>
              </a:rPr>
              <a:t>T</a:t>
            </a:r>
            <a:r>
              <a:rPr lang="en-US" altLang="zh-CN" sz="1600" err="1" smtClean="0">
                <a:solidFill>
                  <a:schemeClr val="bg1"/>
                </a:solidFill>
                <a:effectLst/>
                <a:latin typeface="Arial Unicode MS" panose="020b0604020202020204" pitchFamily="34" charset="-122"/>
                <a:ea typeface="Arial Unicode MS" panose="020b0604020202020204" pitchFamily="34" charset="-122"/>
                <a:cs typeface="Arial Unicode MS" panose="020b0604020202020204" pitchFamily="34" charset="-122"/>
              </a:rPr>
              <a:t>eliss</a:t>
            </a:r>
            <a:endParaRPr lang="zh-CN" altLang="en-US" sz="1600">
              <a:solidFill>
                <a:schemeClr val="bg1"/>
              </a:solidFill>
              <a:effectLst/>
              <a:latin typeface="Arial Unicode MS" pitchFamily="34" charset="-122"/>
              <a:ea typeface="Arial Unicode MS" pitchFamily="34" charset="-122"/>
              <a:cs typeface="Arial Unicode MS" pitchFamily="34" charset="-122"/>
            </a:endParaRPr>
          </a:p>
        </p:txBody>
      </p:sp>
      <p:sp>
        <p:nvSpPr>
          <p:cNvPr id="20" name="矩形 19"/>
          <p:cNvSpPr/>
          <p:nvPr userDrawn="1"/>
        </p:nvSpPr>
        <p:spPr>
          <a:xfrm>
            <a:off x="6315199" y="2665370"/>
            <a:ext cx="4104456" cy="369332"/>
          </a:xfrm>
          <a:prstGeom prst="rect">
            <a:avLst/>
          </a:prstGeom>
        </p:spPr>
        <p:txBody>
          <a:bodyPr wrap="square" anchor="ctr">
            <a:spAutoFit/>
          </a:bodyPr>
          <a:lstStyle/>
          <a:p>
            <a:pPr algn="r"/>
            <a:r>
              <a:rPr lang="en-US" altLang="zh-CN" smtClean="0">
                <a:solidFill>
                  <a:schemeClr val="bg1"/>
                </a:solidFill>
                <a:effectLst/>
                <a:latin typeface="微软雅黑" panose="020b0503020204020204" pitchFamily="34" charset="-122"/>
                <a:ea typeface="微软雅黑" panose="020b0503020204020204" pitchFamily="34" charset="-122"/>
                <a:cs typeface="经典繁仿黑" pitchFamily="49" charset="-122"/>
              </a:rPr>
              <a:t>——</a:t>
            </a:r>
            <a:r>
              <a:rPr lang="zh-CN" altLang="en-US" smtClean="0">
                <a:solidFill>
                  <a:schemeClr val="bg1"/>
                </a:solidFill>
                <a:effectLst/>
                <a:latin typeface="微软雅黑" panose="020b0503020204020204" pitchFamily="34" charset="-122"/>
                <a:ea typeface="微软雅黑" panose="020b0503020204020204" pitchFamily="34" charset="-122"/>
                <a:cs typeface="经典繁仿黑" pitchFamily="49" charset="-122"/>
              </a:rPr>
              <a:t>企业中高层领导培训教材</a:t>
            </a:r>
            <a:endParaRPr lang="zh-CN" altLang="en-US">
              <a:solidFill>
                <a:schemeClr val="bg1"/>
              </a:solidFill>
              <a:effectLst/>
              <a:latin typeface="微软雅黑" panose="020b0503020204020204" pitchFamily="34" charset="-122"/>
              <a:ea typeface="微软雅黑" panose="020b0503020204020204" pitchFamily="34" charset="-122"/>
              <a:cs typeface="经典繁仿黑" pitchFamily="49" charset="-122"/>
            </a:endParaRPr>
          </a:p>
        </p:txBody>
      </p:sp>
      <p:sp>
        <p:nvSpPr>
          <p:cNvPr id="21" name="TextBox 3"/>
          <p:cNvSpPr txBox="1"/>
          <p:nvPr userDrawn="1"/>
        </p:nvSpPr>
        <p:spPr>
          <a:xfrm>
            <a:off x="3994169" y="1385773"/>
            <a:ext cx="6425486" cy="1323439"/>
          </a:xfrm>
          <a:prstGeom prst="rect">
            <a:avLst/>
          </a:prstGeom>
          <a:noFill/>
        </p:spPr>
        <p:txBody>
          <a:bodyPr wrap="square">
            <a:spAutoFit/>
          </a:bodyPr>
          <a:lstStyle/>
          <a:p>
            <a:pPr algn="r">
              <a:defRPr/>
            </a:pPr>
            <a:r>
              <a:rPr lang="zh-CN" altLang="en-US" sz="8000" b="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激励方法集萃</a:t>
            </a:r>
            <a:endParaRPr lang="zh-CN" altLang="en-US" sz="8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矩形 21"/>
          <p:cNvSpPr/>
          <p:nvPr userDrawn="1"/>
        </p:nvSpPr>
        <p:spPr>
          <a:xfrm>
            <a:off x="6027167" y="836712"/>
            <a:ext cx="4392488" cy="584775"/>
          </a:xfrm>
          <a:prstGeom prst="rect">
            <a:avLst/>
          </a:prstGeom>
        </p:spPr>
        <p:txBody>
          <a:bodyPr wrap="square" anchor="ctr">
            <a:spAutoFit/>
          </a:bodyPr>
          <a:lstStyle/>
          <a:p>
            <a:pPr algn="r"/>
            <a:r>
              <a:rPr lang="zh-CN" altLang="en-US" sz="320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经典繁仿黑" pitchFamily="49" charset="-122"/>
              </a:rPr>
              <a:t>基于马斯洛需求理论的</a:t>
            </a:r>
            <a:endParaRPr lang="zh-CN" altLang="en-US" sz="320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经典繁仿黑" pitchFamily="49" charset="-122"/>
            </a:endParaRPr>
          </a:p>
        </p:txBody>
      </p:sp>
      <p:pic>
        <p:nvPicPr>
          <p:cNvPr id="11" name="Picture 102" descr="D:\01.png"/>
          <p:cNvPicPr>
            <a:picLocks noChangeAspect="1" noChangeArrowheads="1"/>
          </p:cNvPicPr>
          <p:nvPr userDrawn="1"/>
        </p:nvPicPr>
        <p:blipFill>
          <a:blip r:embed="rId2">
            <a:extLst>
              <a:ext uri="{28A0092B-C50C-407E-A947-70E740481C1C}">
                <a14:useLocalDpi val="0"/>
              </a:ext>
            </a:extLst>
          </a:blip>
          <a:stretch>
            <a:fillRect/>
          </a:stretch>
        </p:blipFill>
        <p:spPr bwMode="auto">
          <a:xfrm>
            <a:off x="698575" y="2868768"/>
            <a:ext cx="4464496" cy="3699429"/>
          </a:xfrm>
          <a:prstGeom prst="rect">
            <a:avLst/>
          </a:prstGeom>
          <a:noFill/>
        </p:spPr>
      </p:pic>
    </p:spTree>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iterate type="lt">
                                    <p:tmPct val="18000"/>
                                  </p:iterate>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strVal val="(6*min(max(#ppt_w*#ppt_h,.3),1)-7.4)/-.7*#ppt_w"/>
                                          </p:val>
                                        </p:tav>
                                        <p:tav tm="100000">
                                          <p:val>
                                            <p:strVal val="#ppt_w"/>
                                          </p:val>
                                        </p:tav>
                                      </p:tavLst>
                                    </p:anim>
                                    <p:anim calcmode="lin" valueType="num">
                                      <p:cBhvr>
                                        <p:cTn id="13" dur="500" fill="hold"/>
                                        <p:tgtEl>
                                          <p:spTgt spid="21"/>
                                        </p:tgtEl>
                                        <p:attrNameLst>
                                          <p:attrName>ppt_h</p:attrName>
                                        </p:attrNameLst>
                                      </p:cBhvr>
                                      <p:tavLst>
                                        <p:tav tm="0">
                                          <p:val>
                                            <p:strVal val="(6*min(max(#ppt_w*#ppt_h,.3),1)-7.4)/-.7*#ppt_h"/>
                                          </p:val>
                                        </p:tav>
                                        <p:tav tm="100000">
                                          <p:val>
                                            <p:strVal val="#ppt_h"/>
                                          </p:val>
                                        </p:tav>
                                      </p:tavLst>
                                    </p:anim>
                                    <p:anim calcmode="lin" valueType="num">
                                      <p:cBhvr>
                                        <p:cTn id="14" dur="500" fill="hold"/>
                                        <p:tgtEl>
                                          <p:spTgt spid="21"/>
                                        </p:tgtEl>
                                        <p:attrNameLst>
                                          <p:attrName>ppt_x</p:attrName>
                                        </p:attrNameLst>
                                      </p:cBhvr>
                                      <p:tavLst>
                                        <p:tav tm="0">
                                          <p:val>
                                            <p:fltVal val="0.5"/>
                                          </p:val>
                                        </p:tav>
                                        <p:tav tm="100000">
                                          <p:val>
                                            <p:strVal val="#ppt_x"/>
                                          </p:val>
                                        </p:tav>
                                      </p:tavLst>
                                    </p:anim>
                                    <p:anim calcmode="lin" valueType="num">
                                      <p:cBhvr>
                                        <p:cTn id="15"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6" fill="hold" nodeType="afterGroup">
                            <p:stCondLst>
                              <p:cond delay="1000"/>
                            </p:stCondLst>
                            <p:childTnLst>
                              <p:par>
                                <p:cTn id="17" presetID="2" presetClass="entr" presetSubtype="4" decel="100000" fill="hold" grpId="0" nodeType="afterEffect">
                                  <p:stCondLst>
                                    <p:cond delay="0"/>
                                  </p:stCondLst>
                                  <p:iterate type="lt">
                                    <p:tmPct val="10000"/>
                                  </p:iterate>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2" presetClass="entr" presetSubtype="2" decel="10000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350" fill="hold"/>
                                        <p:tgtEl>
                                          <p:spTgt spid="15"/>
                                        </p:tgtEl>
                                        <p:attrNameLst>
                                          <p:attrName>ppt_x</p:attrName>
                                        </p:attrNameLst>
                                      </p:cBhvr>
                                      <p:tavLst>
                                        <p:tav tm="0">
                                          <p:val>
                                            <p:strVal val="1+#ppt_w/2"/>
                                          </p:val>
                                        </p:tav>
                                        <p:tav tm="100000">
                                          <p:val>
                                            <p:strVal val="#ppt_x"/>
                                          </p:val>
                                        </p:tav>
                                      </p:tavLst>
                                    </p:anim>
                                    <p:anim calcmode="lin" valueType="num">
                                      <p:cBhvr additive="base">
                                        <p:cTn id="25" dur="3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01"/>
            <a:ext cx="10978515"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2017/3/16</a:t>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804" y="274639"/>
            <a:ext cx="2744629"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639"/>
            <a:ext cx="803058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2017/3/16</a:t>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pic>
        <p:nvPicPr>
          <p:cNvPr id="13" name="Picture 2" descr="F:\360云盘\04-待整理ing\pic\绿色封面.PNG"/>
          <p:cNvPicPr>
            <a:picLocks noChangeArrowheads="1"/>
          </p:cNvPicPr>
          <p:nvPr userDrawn="1"/>
        </p:nvPicPr>
        <p:blipFill>
          <a:blip r:embed="rId1">
            <a:extLst>
              <a:ext uri="{28A0092B-C50C-407E-A947-70E740481C1C}">
                <a14:useLocalDpi val="0"/>
              </a:ext>
            </a:extLst>
          </a:blip>
          <a:stretch>
            <a:fillRect/>
          </a:stretch>
        </p:blipFill>
        <p:spPr bwMode="auto">
          <a:xfrm>
            <a:off x="775" y="0"/>
            <a:ext cx="12196800" cy="6858000"/>
          </a:xfrm>
          <a:prstGeom prst="rect">
            <a:avLst/>
          </a:prstGeom>
          <a:noFill/>
          <a:extLst>
            <a:ext uri="{909E8E84-426E-40DD-AFC4-6F175D3DCCD1}">
              <a14:hiddenFill>
                <a:solidFill>
                  <a:srgbClr val="FFFFFF"/>
                </a:solidFill>
              </a14:hiddenFill>
            </a:ext>
          </a:extLst>
        </p:spPr>
      </p:pic>
      <p:sp>
        <p:nvSpPr>
          <p:cNvPr id="16" name="TextBox 3"/>
          <p:cNvSpPr txBox="1"/>
          <p:nvPr userDrawn="1"/>
        </p:nvSpPr>
        <p:spPr>
          <a:xfrm>
            <a:off x="3434879" y="908720"/>
            <a:ext cx="8208912" cy="1323439"/>
          </a:xfrm>
          <a:prstGeom prst="rect">
            <a:avLst/>
          </a:prstGeom>
          <a:noFill/>
        </p:spPr>
        <p:txBody>
          <a:bodyPr wrap="square">
            <a:spAutoFit/>
          </a:bodyPr>
          <a:lstStyle/>
          <a:p>
            <a:pPr algn="ctr">
              <a:defRPr/>
            </a:pPr>
            <a:r>
              <a:rPr lang="zh-CN" altLang="en-US" sz="8000" b="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感谢您的阅读！</a:t>
            </a:r>
            <a:endParaRPr lang="zh-CN" altLang="en-US" sz="8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1" name="Picture 2" descr="C:\Documents and Settings\t11318\桌面\未标题-1 拷贝.png"/>
          <p:cNvPicPr>
            <a:picLocks noChangeAspect="1" noChangeArrowheads="1"/>
          </p:cNvPicPr>
          <p:nvPr userDrawn="1"/>
        </p:nvPicPr>
        <p:blipFill>
          <a:blip r:embed="rId2">
            <a:extLst>
              <a:ext uri="{28A0092B-C50C-407E-A947-70E740481C1C}">
                <a14:useLocalDpi val="0"/>
              </a:ext>
            </a:extLst>
          </a:blip>
          <a:stretch>
            <a:fillRect/>
          </a:stretch>
        </p:blipFill>
        <p:spPr bwMode="auto">
          <a:xfrm>
            <a:off x="410543" y="2578249"/>
            <a:ext cx="5112568" cy="4279751"/>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794" y="1122363"/>
            <a:ext cx="9148763"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0479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159003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283" y="1709739"/>
            <a:ext cx="10521077"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283" y="4589464"/>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504364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636" y="1825625"/>
            <a:ext cx="518429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5415" y="1825625"/>
            <a:ext cx="518429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680900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225" y="365126"/>
            <a:ext cx="10521077"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226" y="2505075"/>
            <a:ext cx="516047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5414" y="2505075"/>
            <a:ext cx="51858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49147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58068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191795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自定义版式">
    <p:spTree>
      <p:nvGrpSpPr>
        <p:cNvPr id="1" name=""/>
        <p:cNvGrpSpPr/>
        <p:nvPr/>
      </p:nvGrpSpPr>
      <p:grpSpPr>
        <a:xfrm>
          <a:off x="0" y="0"/>
          <a:ext cx="0" cy="0"/>
        </a:xfrm>
      </p:grpSpPr>
      <p:sp>
        <p:nvSpPr>
          <p:cNvPr id="3" name="矩形 2"/>
          <p:cNvSpPr/>
          <p:nvPr userDrawn="1"/>
        </p:nvSpPr>
        <p:spPr>
          <a:xfrm>
            <a:off x="0" y="0"/>
            <a:ext cx="12199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944736"/>
            <a:ext cx="9699575" cy="10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userDrawn="1"/>
        </p:nvSpPr>
        <p:spPr>
          <a:xfrm>
            <a:off x="9699575" y="944736"/>
            <a:ext cx="1335748" cy="10800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nvSpPr>
        <p:spPr>
          <a:xfrm>
            <a:off x="11035323" y="944736"/>
            <a:ext cx="1164652" cy="10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3"/>
          <p:cNvSpPr txBox="1"/>
          <p:nvPr userDrawn="1"/>
        </p:nvSpPr>
        <p:spPr>
          <a:xfrm>
            <a:off x="829311" y="404664"/>
            <a:ext cx="1451852" cy="523220"/>
          </a:xfrm>
          <a:prstGeom prst="rect">
            <a:avLst/>
          </a:prstGeom>
          <a:noFill/>
        </p:spPr>
        <p:txBody>
          <a:bodyPr wrap="square">
            <a:spAutoFit/>
          </a:bodyPr>
          <a:lstStyle/>
          <a:p>
            <a:pPr algn="l">
              <a:defRPr/>
            </a:pPr>
            <a:r>
              <a:rPr lang="zh-CN" altLang="en-US" sz="2800" b="1" smtClean="0">
                <a:solidFill>
                  <a:srgbClr val="666666"/>
                </a:solidFill>
                <a:latin typeface="微软雅黑" panose="020b0503020204020204" pitchFamily="34" charset="-122"/>
                <a:ea typeface="微软雅黑" panose="020b0503020204020204" pitchFamily="34" charset="-122"/>
              </a:rPr>
              <a:t>目录页</a:t>
            </a:r>
            <a:endParaRPr lang="zh-CN" altLang="en-US" sz="2800" b="1">
              <a:solidFill>
                <a:srgbClr val="666666"/>
              </a:solidFill>
              <a:latin typeface="微软雅黑" panose="020b0503020204020204" pitchFamily="34" charset="-122"/>
              <a:ea typeface="微软雅黑" panose="020b0503020204020204" pitchFamily="34" charset="-122"/>
            </a:endParaRPr>
          </a:p>
        </p:txBody>
      </p:sp>
      <p:sp>
        <p:nvSpPr>
          <p:cNvPr id="44" name="矩形 24"/>
          <p:cNvSpPr>
            <a:spLocks noChangeArrowheads="1"/>
          </p:cNvSpPr>
          <p:nvPr userDrawn="1"/>
        </p:nvSpPr>
        <p:spPr bwMode="auto">
          <a:xfrm>
            <a:off x="2137147" y="558552"/>
            <a:ext cx="2448272" cy="369332"/>
          </a:xfrm>
          <a:prstGeom prst="rect">
            <a:avLst/>
          </a:prstGeom>
          <a:noFill/>
          <a:ln w="9525">
            <a:noFill/>
            <a:miter lim="800000"/>
          </a:ln>
        </p:spPr>
        <p:txBody>
          <a:bodyPr wrap="square">
            <a:spAutoFit/>
          </a:bodyPr>
          <a:lstStyle/>
          <a:p>
            <a:r>
              <a:rPr lang="en-US" altLang="zh-CN" b="1" smtClean="0">
                <a:solidFill>
                  <a:srgbClr val="9BD106"/>
                </a:solidFill>
                <a:ea typeface="微软雅黑" panose="020b0503020204020204" pitchFamily="34" charset="-122"/>
                <a:cs typeface="Arial Unicode MS" panose="020b0604020202020204" pitchFamily="34" charset="-122"/>
              </a:rPr>
              <a:t>CONTENTS PAGE</a:t>
            </a:r>
            <a:endParaRPr lang="en-US" altLang="zh-CN" b="1">
              <a:solidFill>
                <a:srgbClr val="9BD106"/>
              </a:solidFill>
              <a:ea typeface="微软雅黑" panose="020b0503020204020204" pitchFamily="34" charset="-122"/>
              <a:cs typeface="Arial Unicode MS" pitchFamily="34" charset="-122"/>
            </a:endParaRPr>
          </a:p>
        </p:txBody>
      </p:sp>
      <p:sp>
        <p:nvSpPr>
          <p:cNvPr id="45" name="TextBox 15"/>
          <p:cNvSpPr txBox="1"/>
          <p:nvPr userDrawn="1"/>
        </p:nvSpPr>
        <p:spPr>
          <a:xfrm>
            <a:off x="11091290" y="6330806"/>
            <a:ext cx="982961" cy="338554"/>
          </a:xfrm>
          <a:prstGeom prst="rect">
            <a:avLst/>
          </a:prstGeom>
          <a:noFill/>
        </p:spPr>
        <p:txBody>
          <a:bodyPr wrap="none" rtlCol="0">
            <a:spAutoFit/>
          </a:bodyPr>
          <a:lstStyle/>
          <a:p>
            <a:r>
              <a:rPr lang="en-US" altLang="zh-CN" sz="1600" smtClean="0">
                <a:solidFill>
                  <a:schemeClr val="bg1">
                    <a:lumMod val="50000"/>
                  </a:schemeClr>
                </a:solidFill>
              </a:rPr>
              <a:t>—  </a:t>
            </a:r>
            <a:fld id="{2EEF1883-7A0E-4F66-9932-E581691AD397}" type="slidenum">
              <a:rPr lang="zh-CN" altLang="en-US" sz="1600" smtClean="0">
                <a:solidFill>
                  <a:schemeClr val="bg1">
                    <a:lumMod val="50000"/>
                  </a:schemeClr>
                </a:solidFill>
              </a:rPr>
              <a:t>‹#›</a:t>
            </a:fld>
            <a:r>
              <a:rPr lang="zh-CN" altLang="en-US" sz="1600" smtClean="0">
                <a:solidFill>
                  <a:schemeClr val="bg1">
                    <a:lumMod val="50000"/>
                  </a:schemeClr>
                </a:solidFill>
              </a:rPr>
              <a:t> </a:t>
            </a:r>
            <a:r>
              <a:rPr lang="en-US" altLang="zh-CN" sz="1600" smtClean="0">
                <a:solidFill>
                  <a:schemeClr val="bg1">
                    <a:lumMod val="50000"/>
                  </a:schemeClr>
                </a:solidFill>
              </a:rPr>
              <a:t>—</a:t>
            </a:r>
            <a:r>
              <a:rPr lang="zh-CN" altLang="en-US" sz="1600" smtClean="0">
                <a:solidFill>
                  <a:schemeClr val="bg1">
                    <a:lumMod val="50000"/>
                  </a:schemeClr>
                </a:solidFill>
              </a:rPr>
              <a:t> </a:t>
            </a:r>
            <a:endParaRPr lang="zh-CN" altLang="en-US" sz="1600" b="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椭圆 45"/>
          <p:cNvSpPr/>
          <p:nvPr userDrawn="1"/>
        </p:nvSpPr>
        <p:spPr>
          <a:xfrm>
            <a:off x="770583" y="2636912"/>
            <a:ext cx="2160120" cy="2160120"/>
          </a:xfrm>
          <a:prstGeom prst="ellipse">
            <a:avLst/>
          </a:prstGeom>
          <a:solidFill>
            <a:srgbClr val="9BD106"/>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a:solidFill>
                <a:schemeClr val="bg1">
                  <a:lumMod val="50000"/>
                </a:schemeClr>
              </a:solidFill>
              <a:latin typeface="Impact" panose="020b0806030902050204" pitchFamily="34" charset="0"/>
            </a:endParaRPr>
          </a:p>
        </p:txBody>
      </p:sp>
      <p:sp>
        <p:nvSpPr>
          <p:cNvPr id="47" name="椭圆 46"/>
          <p:cNvSpPr/>
          <p:nvPr userDrawn="1"/>
        </p:nvSpPr>
        <p:spPr>
          <a:xfrm>
            <a:off x="4155079" y="1526884"/>
            <a:ext cx="2160120" cy="2160120"/>
          </a:xfrm>
          <a:prstGeom prst="ellipse">
            <a:avLst/>
          </a:prstGeom>
          <a:solidFill>
            <a:srgbClr val="9BD106"/>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a:solidFill>
                <a:schemeClr val="bg1">
                  <a:lumMod val="50000"/>
                </a:schemeClr>
              </a:solidFill>
              <a:latin typeface="Impact" panose="020b0806030902050204" pitchFamily="34" charset="0"/>
            </a:endParaRPr>
          </a:p>
        </p:txBody>
      </p:sp>
      <p:sp>
        <p:nvSpPr>
          <p:cNvPr id="48" name="椭圆 47"/>
          <p:cNvSpPr/>
          <p:nvPr userDrawn="1"/>
        </p:nvSpPr>
        <p:spPr>
          <a:xfrm>
            <a:off x="6819255" y="4146662"/>
            <a:ext cx="2160120" cy="2160120"/>
          </a:xfrm>
          <a:prstGeom prst="ellipse">
            <a:avLst/>
          </a:prstGeom>
          <a:solidFill>
            <a:srgbClr val="9BD106"/>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a:solidFill>
                <a:schemeClr val="bg1">
                  <a:lumMod val="50000"/>
                </a:schemeClr>
              </a:solidFill>
              <a:latin typeface="Impact" panose="020b0806030902050204" pitchFamily="34" charset="0"/>
            </a:endParaRPr>
          </a:p>
        </p:txBody>
      </p:sp>
      <p:sp>
        <p:nvSpPr>
          <p:cNvPr id="49" name="椭圆 48"/>
          <p:cNvSpPr/>
          <p:nvPr userDrawn="1"/>
        </p:nvSpPr>
        <p:spPr>
          <a:xfrm>
            <a:off x="9483551" y="1310680"/>
            <a:ext cx="2160120" cy="2160120"/>
          </a:xfrm>
          <a:prstGeom prst="ellipse">
            <a:avLst/>
          </a:prstGeom>
          <a:solidFill>
            <a:srgbClr val="9BD106"/>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a:solidFill>
                <a:schemeClr val="bg1">
                  <a:lumMod val="50000"/>
                </a:schemeClr>
              </a:solidFill>
              <a:latin typeface="Impact" panose="020b0806030902050204" pitchFamily="34" charset="0"/>
            </a:endParaRPr>
          </a:p>
        </p:txBody>
      </p:sp>
      <p:cxnSp>
        <p:nvCxnSpPr>
          <p:cNvPr id="50" name="直接箭头连接符 49"/>
          <p:cNvCxnSpPr>
            <a:stCxn id="46" idx="7"/>
            <a:endCxn id="47" idx="2"/>
          </p:cNvCxnSpPr>
          <p:nvPr userDrawn="1"/>
        </p:nvCxnSpPr>
        <p:spPr>
          <a:xfrm flipV="1">
            <a:off x="2614361" y="2606944"/>
            <a:ext cx="1540718" cy="346310"/>
          </a:xfrm>
          <a:prstGeom prst="straightConnector1">
            <a:avLst/>
          </a:prstGeom>
          <a:ln w="19050">
            <a:solidFill>
              <a:srgbClr val="9BD106"/>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48" idx="7"/>
            <a:endCxn id="49" idx="3"/>
          </p:cNvCxnSpPr>
          <p:nvPr userDrawn="1"/>
        </p:nvCxnSpPr>
        <p:spPr>
          <a:xfrm flipV="1">
            <a:off x="8663033" y="3154458"/>
            <a:ext cx="1136860" cy="1308546"/>
          </a:xfrm>
          <a:prstGeom prst="straightConnector1">
            <a:avLst/>
          </a:prstGeom>
          <a:ln w="19050">
            <a:solidFill>
              <a:srgbClr val="9BD106"/>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47" idx="5"/>
            <a:endCxn id="48" idx="1"/>
          </p:cNvCxnSpPr>
          <p:nvPr userDrawn="1"/>
        </p:nvCxnSpPr>
        <p:spPr>
          <a:xfrm>
            <a:off x="5998857" y="3370662"/>
            <a:ext cx="1136740" cy="1092342"/>
          </a:xfrm>
          <a:prstGeom prst="straightConnector1">
            <a:avLst/>
          </a:prstGeom>
          <a:ln w="19050">
            <a:solidFill>
              <a:srgbClr val="9BD106"/>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userDrawn="1"/>
        </p:nvSpPr>
        <p:spPr>
          <a:xfrm>
            <a:off x="1038083" y="3075771"/>
            <a:ext cx="1625120" cy="1282402"/>
          </a:xfrm>
          <a:prstGeom prst="rect">
            <a:avLst/>
          </a:prstGeom>
          <a:noFill/>
        </p:spPr>
        <p:txBody>
          <a:bodyPr wrap="square">
            <a:spAutoFit/>
          </a:bodyPr>
          <a:lstStyle/>
          <a:p>
            <a:pPr algn="l">
              <a:spcBef>
                <a:spcPts val="400"/>
              </a:spcBef>
              <a:defRPr/>
            </a:pPr>
            <a:r>
              <a:rPr lang="zh-CN" altLang="en-US" sz="1800" b="0" smtClean="0">
                <a:solidFill>
                  <a:schemeClr val="bg1"/>
                </a:solidFill>
                <a:latin typeface="微软雅黑" panose="020b0503020204020204" pitchFamily="34" charset="-122"/>
                <a:ea typeface="微软雅黑" panose="020b0503020204020204" pitchFamily="34" charset="-122"/>
              </a:rPr>
              <a:t>第一章  </a:t>
            </a:r>
            <a:endParaRPr lang="en-US" altLang="zh-CN" sz="1800" b="0" smtClean="0">
              <a:solidFill>
                <a:schemeClr val="bg1"/>
              </a:solidFill>
              <a:latin typeface="微软雅黑" panose="020b0503020204020204" pitchFamily="34" charset="-122"/>
              <a:ea typeface="微软雅黑" panose="020b0503020204020204" pitchFamily="34" charset="-122"/>
            </a:endParaRPr>
          </a:p>
          <a:p>
            <a:pPr>
              <a:spcBef>
                <a:spcPts val="400"/>
              </a:spcBef>
              <a:defRPr/>
            </a:pPr>
            <a:r>
              <a:rPr lang="zh-CN" altLang="en-US" sz="2800" b="1">
                <a:solidFill>
                  <a:schemeClr val="bg1"/>
                </a:solidFill>
                <a:latin typeface="微软雅黑" panose="020b0503020204020204" pitchFamily="34" charset="-122"/>
                <a:ea typeface="微软雅黑" panose="020b0503020204020204" pitchFamily="34" charset="-122"/>
              </a:rPr>
              <a:t>为什么需要激励</a:t>
            </a:r>
            <a:endParaRPr lang="zh-CN" altLang="en-US" sz="2800" b="1" smtClean="0">
              <a:solidFill>
                <a:schemeClr val="bg1"/>
              </a:solidFill>
              <a:latin typeface="微软雅黑" panose="020b0503020204020204" pitchFamily="34" charset="-122"/>
              <a:ea typeface="微软雅黑" panose="020b0503020204020204" pitchFamily="34" charset="-122"/>
            </a:endParaRPr>
          </a:p>
        </p:txBody>
      </p:sp>
      <p:sp>
        <p:nvSpPr>
          <p:cNvPr id="54" name="TextBox 53"/>
          <p:cNvSpPr txBox="1"/>
          <p:nvPr userDrawn="1"/>
        </p:nvSpPr>
        <p:spPr>
          <a:xfrm>
            <a:off x="4422579" y="1965743"/>
            <a:ext cx="1625120" cy="1282402"/>
          </a:xfrm>
          <a:prstGeom prst="rect">
            <a:avLst/>
          </a:prstGeom>
          <a:noFill/>
        </p:spPr>
        <p:txBody>
          <a:bodyPr wrap="square">
            <a:spAutoFit/>
          </a:bodyPr>
          <a:lstStyle/>
          <a:p>
            <a:pPr algn="l">
              <a:spcBef>
                <a:spcPts val="400"/>
              </a:spcBef>
              <a:defRPr/>
            </a:pPr>
            <a:r>
              <a:rPr lang="zh-CN" altLang="en-US" sz="1800" b="0" smtClean="0">
                <a:solidFill>
                  <a:schemeClr val="bg1"/>
                </a:solidFill>
                <a:latin typeface="微软雅黑" panose="020b0503020204020204" pitchFamily="34" charset="-122"/>
                <a:ea typeface="微软雅黑" panose="020b0503020204020204" pitchFamily="34" charset="-122"/>
              </a:rPr>
              <a:t>第二章  </a:t>
            </a:r>
            <a:endParaRPr lang="en-US" altLang="zh-CN" sz="1800" b="0" smtClean="0">
              <a:solidFill>
                <a:schemeClr val="bg1"/>
              </a:solidFill>
              <a:latin typeface="微软雅黑" panose="020b0503020204020204" pitchFamily="34" charset="-122"/>
              <a:ea typeface="微软雅黑" panose="020b0503020204020204" pitchFamily="34" charset="-122"/>
            </a:endParaRPr>
          </a:p>
          <a:p>
            <a:pPr>
              <a:spcBef>
                <a:spcPts val="400"/>
              </a:spcBef>
              <a:defRPr/>
            </a:pPr>
            <a:r>
              <a:rPr lang="zh-CN" altLang="en-US" sz="2800" b="1">
                <a:solidFill>
                  <a:schemeClr val="bg1"/>
                </a:solidFill>
                <a:latin typeface="微软雅黑" panose="020b0503020204020204" pitchFamily="34" charset="-122"/>
                <a:ea typeface="微软雅黑" panose="020b0503020204020204" pitchFamily="34" charset="-122"/>
              </a:rPr>
              <a:t>激励的定义及原理</a:t>
            </a:r>
            <a:endParaRPr lang="zh-CN" altLang="en-US" sz="2800" b="1" smtClean="0">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userDrawn="1"/>
        </p:nvSpPr>
        <p:spPr>
          <a:xfrm>
            <a:off x="7086755" y="4585521"/>
            <a:ext cx="1625120" cy="1282402"/>
          </a:xfrm>
          <a:prstGeom prst="rect">
            <a:avLst/>
          </a:prstGeom>
          <a:noFill/>
        </p:spPr>
        <p:txBody>
          <a:bodyPr wrap="square">
            <a:spAutoFit/>
          </a:bodyPr>
          <a:lstStyle/>
          <a:p>
            <a:pPr algn="l">
              <a:spcBef>
                <a:spcPts val="400"/>
              </a:spcBef>
              <a:defRPr/>
            </a:pPr>
            <a:r>
              <a:rPr lang="zh-CN" altLang="en-US" sz="1800" b="0" smtClean="0">
                <a:solidFill>
                  <a:schemeClr val="bg1"/>
                </a:solidFill>
                <a:latin typeface="微软雅黑" panose="020b0503020204020204" pitchFamily="34" charset="-122"/>
                <a:ea typeface="微软雅黑" panose="020b0503020204020204" pitchFamily="34" charset="-122"/>
              </a:rPr>
              <a:t>第三章  </a:t>
            </a:r>
            <a:endParaRPr lang="en-US" altLang="zh-CN" sz="1800" b="0" smtClean="0">
              <a:solidFill>
                <a:schemeClr val="bg1"/>
              </a:solidFill>
              <a:latin typeface="微软雅黑" panose="020b0503020204020204" pitchFamily="34" charset="-122"/>
              <a:ea typeface="微软雅黑" panose="020b0503020204020204" pitchFamily="34" charset="-122"/>
            </a:endParaRPr>
          </a:p>
          <a:p>
            <a:pPr>
              <a:spcBef>
                <a:spcPts val="400"/>
              </a:spcBef>
              <a:defRPr/>
            </a:pPr>
            <a:r>
              <a:rPr lang="zh-CN" altLang="en-US" sz="2800" b="1">
                <a:solidFill>
                  <a:schemeClr val="bg1"/>
                </a:solidFill>
                <a:latin typeface="微软雅黑" panose="020b0503020204020204" pitchFamily="34" charset="-122"/>
                <a:ea typeface="微软雅黑" panose="020b0503020204020204" pitchFamily="34" charset="-122"/>
              </a:rPr>
              <a:t>激励的实用方法</a:t>
            </a:r>
            <a:endParaRPr lang="zh-CN" altLang="en-US" sz="2800" b="1" smtClean="0">
              <a:solidFill>
                <a:schemeClr val="bg1"/>
              </a:solidFill>
              <a:latin typeface="微软雅黑" panose="020b0503020204020204" pitchFamily="34" charset="-122"/>
              <a:ea typeface="微软雅黑" panose="020b0503020204020204" pitchFamily="34" charset="-122"/>
            </a:endParaRPr>
          </a:p>
        </p:txBody>
      </p:sp>
      <p:sp>
        <p:nvSpPr>
          <p:cNvPr id="58" name="TextBox 57"/>
          <p:cNvSpPr txBox="1"/>
          <p:nvPr userDrawn="1"/>
        </p:nvSpPr>
        <p:spPr>
          <a:xfrm>
            <a:off x="9751051" y="1749539"/>
            <a:ext cx="1625120" cy="1282402"/>
          </a:xfrm>
          <a:prstGeom prst="rect">
            <a:avLst/>
          </a:prstGeom>
          <a:noFill/>
        </p:spPr>
        <p:txBody>
          <a:bodyPr wrap="square">
            <a:spAutoFit/>
          </a:bodyPr>
          <a:lstStyle/>
          <a:p>
            <a:pPr algn="l">
              <a:spcBef>
                <a:spcPts val="400"/>
              </a:spcBef>
              <a:defRPr/>
            </a:pPr>
            <a:r>
              <a:rPr lang="zh-CN" altLang="en-US" sz="1800" b="0" smtClean="0">
                <a:solidFill>
                  <a:schemeClr val="bg1"/>
                </a:solidFill>
                <a:latin typeface="微软雅黑" panose="020b0503020204020204" pitchFamily="34" charset="-122"/>
                <a:ea typeface="微软雅黑" panose="020b0503020204020204" pitchFamily="34" charset="-122"/>
              </a:rPr>
              <a:t>第四章  </a:t>
            </a:r>
            <a:endParaRPr lang="en-US" altLang="zh-CN" sz="1800" b="0" smtClean="0">
              <a:solidFill>
                <a:schemeClr val="bg1"/>
              </a:solidFill>
              <a:latin typeface="微软雅黑" panose="020b0503020204020204" pitchFamily="34" charset="-122"/>
              <a:ea typeface="微软雅黑" panose="020b0503020204020204" pitchFamily="34" charset="-122"/>
            </a:endParaRPr>
          </a:p>
          <a:p>
            <a:pPr>
              <a:spcBef>
                <a:spcPts val="400"/>
              </a:spcBef>
              <a:defRPr/>
            </a:pPr>
            <a:r>
              <a:rPr lang="zh-CN" altLang="en-US" sz="2800" b="1" smtClean="0">
                <a:solidFill>
                  <a:schemeClr val="bg1"/>
                </a:solidFill>
                <a:latin typeface="微软雅黑" panose="020b0503020204020204" pitchFamily="34" charset="-122"/>
                <a:ea typeface="微软雅黑" panose="020b0503020204020204" pitchFamily="34" charset="-122"/>
              </a:rPr>
              <a:t>激励</a:t>
            </a:r>
            <a:r>
              <a:rPr lang="zh-CN" altLang="en-US" sz="2800" b="1">
                <a:solidFill>
                  <a:schemeClr val="bg1"/>
                </a:solidFill>
                <a:latin typeface="微软雅黑" panose="020b0503020204020204" pitchFamily="34" charset="-122"/>
                <a:ea typeface="微软雅黑" panose="020b0503020204020204" pitchFamily="34" charset="-122"/>
              </a:rPr>
              <a:t>的理念</a:t>
            </a:r>
            <a:r>
              <a:rPr lang="en-US" altLang="zh-CN" sz="2800" b="1">
                <a:solidFill>
                  <a:schemeClr val="bg1"/>
                </a:solidFill>
                <a:latin typeface="微软雅黑" panose="020b0503020204020204" pitchFamily="34" charset="-122"/>
                <a:ea typeface="微软雅黑" panose="020b0503020204020204" pitchFamily="34" charset="-122"/>
              </a:rPr>
              <a:t>/</a:t>
            </a:r>
            <a:r>
              <a:rPr lang="zh-CN" altLang="en-US" sz="2800" b="1">
                <a:solidFill>
                  <a:schemeClr val="bg1"/>
                </a:solidFill>
                <a:latin typeface="微软雅黑" panose="020b0503020204020204" pitchFamily="34" charset="-122"/>
                <a:ea typeface="微软雅黑" panose="020b0503020204020204" pitchFamily="34" charset="-122"/>
              </a:rPr>
              <a:t>原则</a:t>
            </a:r>
            <a:endParaRPr lang="zh-CN" altLang="en-US" sz="2800" b="1"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226" y="457200"/>
            <a:ext cx="3934285"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5887" y="987426"/>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090698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226" y="457200"/>
            <a:ext cx="3934285"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5887" y="987426"/>
            <a:ext cx="617541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791824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885480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9444" y="365125"/>
            <a:ext cx="2630269"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637" y="365125"/>
            <a:ext cx="7738328"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489976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3" name="矩形 2"/>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0" y="0"/>
            <a:ext cx="12199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5"/>
          <p:cNvSpPr txBox="1"/>
          <p:nvPr userDrawn="1"/>
        </p:nvSpPr>
        <p:spPr>
          <a:xfrm>
            <a:off x="11091290" y="6330806"/>
            <a:ext cx="982961" cy="338554"/>
          </a:xfrm>
          <a:prstGeom prst="rect">
            <a:avLst/>
          </a:prstGeom>
          <a:noFill/>
        </p:spPr>
        <p:txBody>
          <a:bodyPr wrap="none" rtlCol="0">
            <a:spAutoFit/>
          </a:bodyPr>
          <a:lstStyle/>
          <a:p>
            <a:r>
              <a:rPr lang="en-US" altLang="zh-CN" sz="1600" smtClean="0">
                <a:solidFill>
                  <a:schemeClr val="bg1">
                    <a:lumMod val="50000"/>
                  </a:schemeClr>
                </a:solidFill>
              </a:rPr>
              <a:t>—  </a:t>
            </a:r>
            <a:fld id="{2EEF1883-7A0E-4F66-9932-E581691AD397}" type="slidenum">
              <a:rPr lang="zh-CN" altLang="en-US" sz="1600" smtClean="0">
                <a:solidFill>
                  <a:schemeClr val="bg1">
                    <a:lumMod val="50000"/>
                  </a:schemeClr>
                </a:solidFill>
              </a:rPr>
              <a:t>‹#›</a:t>
            </a:fld>
            <a:r>
              <a:rPr lang="zh-CN" altLang="en-US" sz="1600" smtClean="0">
                <a:solidFill>
                  <a:schemeClr val="bg1">
                    <a:lumMod val="50000"/>
                  </a:schemeClr>
                </a:solidFill>
              </a:rPr>
              <a:t> </a:t>
            </a:r>
            <a:r>
              <a:rPr lang="en-US" altLang="zh-CN" sz="1600" smtClean="0">
                <a:solidFill>
                  <a:schemeClr val="bg1">
                    <a:lumMod val="50000"/>
                  </a:schemeClr>
                </a:solidFill>
              </a:rPr>
              <a:t>—</a:t>
            </a:r>
            <a:r>
              <a:rPr lang="zh-CN" altLang="en-US" sz="1600" smtClean="0">
                <a:solidFill>
                  <a:schemeClr val="bg1">
                    <a:lumMod val="50000"/>
                  </a:schemeClr>
                </a:solidFill>
              </a:rPr>
              <a:t> </a:t>
            </a:r>
            <a:endParaRPr lang="zh-CN" altLang="en-US" sz="1600" b="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p:nvPr userDrawn="1"/>
        </p:nvSpPr>
        <p:spPr>
          <a:xfrm>
            <a:off x="0" y="944736"/>
            <a:ext cx="9699575" cy="10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9699575" y="944736"/>
            <a:ext cx="1335748" cy="10800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11035323" y="944736"/>
            <a:ext cx="1164652" cy="10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
          <p:cNvSpPr txBox="1"/>
          <p:nvPr userDrawn="1"/>
        </p:nvSpPr>
        <p:spPr>
          <a:xfrm>
            <a:off x="829311" y="404664"/>
            <a:ext cx="1451852" cy="523220"/>
          </a:xfrm>
          <a:prstGeom prst="rect">
            <a:avLst/>
          </a:prstGeom>
          <a:noFill/>
        </p:spPr>
        <p:txBody>
          <a:bodyPr wrap="square">
            <a:spAutoFit/>
          </a:bodyPr>
          <a:lstStyle/>
          <a:p>
            <a:pPr algn="l">
              <a:defRPr/>
            </a:pPr>
            <a:r>
              <a:rPr lang="zh-CN" altLang="en-US" sz="2800" b="1" smtClean="0">
                <a:solidFill>
                  <a:srgbClr val="666666"/>
                </a:solidFill>
                <a:latin typeface="微软雅黑" panose="020b0503020204020204" pitchFamily="34" charset="-122"/>
                <a:ea typeface="微软雅黑" panose="020b0503020204020204" pitchFamily="34" charset="-122"/>
              </a:rPr>
              <a:t>过渡页</a:t>
            </a:r>
            <a:endParaRPr lang="zh-CN" altLang="en-US" sz="2800" b="1">
              <a:solidFill>
                <a:srgbClr val="666666"/>
              </a:solidFill>
              <a:latin typeface="微软雅黑" panose="020b0503020204020204" pitchFamily="34" charset="-122"/>
              <a:ea typeface="微软雅黑" panose="020b0503020204020204" pitchFamily="34" charset="-122"/>
            </a:endParaRPr>
          </a:p>
        </p:txBody>
      </p:sp>
      <p:sp>
        <p:nvSpPr>
          <p:cNvPr id="27" name="矩形 24"/>
          <p:cNvSpPr>
            <a:spLocks noChangeArrowheads="1"/>
          </p:cNvSpPr>
          <p:nvPr userDrawn="1"/>
        </p:nvSpPr>
        <p:spPr bwMode="auto">
          <a:xfrm>
            <a:off x="2137147" y="558552"/>
            <a:ext cx="2448272" cy="369332"/>
          </a:xfrm>
          <a:prstGeom prst="rect">
            <a:avLst/>
          </a:prstGeom>
          <a:noFill/>
          <a:ln w="9525">
            <a:noFill/>
            <a:miter lim="800000"/>
          </a:ln>
        </p:spPr>
        <p:txBody>
          <a:bodyPr wrap="square">
            <a:spAutoFit/>
          </a:bodyPr>
          <a:lstStyle/>
          <a:p>
            <a:r>
              <a:rPr lang="en-US" altLang="zh-CN" b="1" smtClean="0">
                <a:solidFill>
                  <a:srgbClr val="9BD106"/>
                </a:solidFill>
                <a:ea typeface="微软雅黑" panose="020b0503020204020204" pitchFamily="34" charset="-122"/>
                <a:cs typeface="Arial Unicode MS" panose="020b0604020202020204" pitchFamily="34" charset="-122"/>
              </a:rPr>
              <a:t>TRANSITION PAGE</a:t>
            </a:r>
            <a:endParaRPr lang="en-US" altLang="zh-CN" b="1">
              <a:solidFill>
                <a:srgbClr val="9BD106"/>
              </a:solidFill>
              <a:ea typeface="微软雅黑" panose="020b0503020204020204" pitchFamily="34" charset="-122"/>
              <a:cs typeface="Arial Unicode MS" panose="020b0604020202020204" pitchFamily="34" charset="-122"/>
            </a:endParaRPr>
          </a:p>
        </p:txBody>
      </p:sp>
    </p:spTree>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18" name="矩形 17"/>
          <p:cNvSpPr/>
          <p:nvPr userDrawn="1"/>
        </p:nvSpPr>
        <p:spPr>
          <a:xfrm>
            <a:off x="914599" y="381372"/>
            <a:ext cx="2376000" cy="108000"/>
          </a:xfrm>
          <a:prstGeom prst="rect">
            <a:avLst/>
          </a:prstGeom>
          <a:solidFill>
            <a:srgbClr val="9BD1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914599" y="921420"/>
            <a:ext cx="2376000" cy="108000"/>
          </a:xfrm>
          <a:prstGeom prst="rect">
            <a:avLst/>
          </a:prstGeom>
          <a:solidFill>
            <a:srgbClr val="9BD1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13" name="矩形 12"/>
          <p:cNvSpPr/>
          <p:nvPr userDrawn="1"/>
        </p:nvSpPr>
        <p:spPr>
          <a:xfrm>
            <a:off x="3315042" y="381372"/>
            <a:ext cx="2376000" cy="108000"/>
          </a:xfrm>
          <a:prstGeom prst="rect">
            <a:avLst/>
          </a:prstGeom>
          <a:solidFill>
            <a:srgbClr val="9BD1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3315042" y="921420"/>
            <a:ext cx="2376000" cy="108000"/>
          </a:xfrm>
          <a:prstGeom prst="rect">
            <a:avLst/>
          </a:prstGeom>
          <a:solidFill>
            <a:srgbClr val="9BD1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10" name="矩形 9"/>
          <p:cNvSpPr/>
          <p:nvPr userDrawn="1"/>
        </p:nvSpPr>
        <p:spPr>
          <a:xfrm>
            <a:off x="5715485" y="381372"/>
            <a:ext cx="2376000" cy="108000"/>
          </a:xfrm>
          <a:prstGeom prst="rect">
            <a:avLst/>
          </a:prstGeom>
          <a:solidFill>
            <a:srgbClr val="9BD1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715485" y="921420"/>
            <a:ext cx="2376000" cy="108000"/>
          </a:xfrm>
          <a:prstGeom prst="rect">
            <a:avLst/>
          </a:prstGeom>
          <a:solidFill>
            <a:srgbClr val="9BD1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7" name="矩形 6"/>
          <p:cNvSpPr/>
          <p:nvPr userDrawn="1"/>
        </p:nvSpPr>
        <p:spPr>
          <a:xfrm>
            <a:off x="8115927" y="381372"/>
            <a:ext cx="2376000" cy="108000"/>
          </a:xfrm>
          <a:prstGeom prst="rect">
            <a:avLst/>
          </a:prstGeom>
          <a:solidFill>
            <a:srgbClr val="9BD1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8115927" y="921420"/>
            <a:ext cx="2376000" cy="108000"/>
          </a:xfrm>
          <a:prstGeom prst="rect">
            <a:avLst/>
          </a:prstGeom>
          <a:solidFill>
            <a:srgbClr val="9BD10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962" y="4800600"/>
            <a:ext cx="731901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775"/>
            <a:ext cx="731901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962" y="5367338"/>
            <a:ext cx="731901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2017/3/16</a:t>
            </a:fld>
            <a:endParaRPr lang="zh-CN" altLang="en-US"/>
          </a:p>
        </p:txBody>
      </p:sp>
      <p:sp>
        <p:nvSpPr>
          <p:cNvPr id="6" name="页脚占位符 5"/>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6" name="Rectangle 13"/>
          <p:cNvSpPr/>
          <p:nvPr userDrawn="1"/>
        </p:nvSpPr>
        <p:spPr>
          <a:xfrm>
            <a:off x="10561313" y="0"/>
            <a:ext cx="646584" cy="1019175"/>
          </a:xfrm>
          <a:prstGeom prst="rect">
            <a:avLst/>
          </a:prstGeom>
          <a:solidFill>
            <a:srgbClr val="80C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TextBox 15"/>
          <p:cNvSpPr txBox="1"/>
          <p:nvPr userDrawn="1"/>
        </p:nvSpPr>
        <p:spPr>
          <a:xfrm>
            <a:off x="10561313" y="548680"/>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1</a:t>
            </a:fld>
            <a:r>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bg1"/>
              </a:solidFill>
              <a:latin typeface="Arial Unicode MS" pitchFamily="34" charset="-122"/>
              <a:ea typeface="Arial Unicode MS" pitchFamily="34" charset="-122"/>
              <a:cs typeface="Arial Unicode MS" pitchFamily="34" charset="-122"/>
            </a:endParaRPr>
          </a:p>
        </p:txBody>
      </p:sp>
      <p:sp>
        <p:nvSpPr>
          <p:cNvPr id="8" name="矩形 7"/>
          <p:cNvSpPr/>
          <p:nvPr userDrawn="1"/>
        </p:nvSpPr>
        <p:spPr>
          <a:xfrm>
            <a:off x="914599" y="507396"/>
            <a:ext cx="9577064" cy="396000"/>
          </a:xfrm>
          <a:prstGeom prst="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p:cNvSpPr/>
          <p:nvPr userDrawn="1"/>
        </p:nvSpPr>
        <p:spPr>
          <a:xfrm>
            <a:off x="914599" y="921420"/>
            <a:ext cx="9577064" cy="108000"/>
          </a:xfrm>
          <a:prstGeom prst="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矩形 10"/>
          <p:cNvSpPr/>
          <p:nvPr userDrawn="1"/>
        </p:nvSpPr>
        <p:spPr>
          <a:xfrm>
            <a:off x="914599" y="381372"/>
            <a:ext cx="9577064" cy="108000"/>
          </a:xfrm>
          <a:prstGeom prst="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5"/>
          <p:cNvSpPr txBox="1"/>
          <p:nvPr userDrawn="1"/>
        </p:nvSpPr>
        <p:spPr>
          <a:xfrm>
            <a:off x="8187407" y="595868"/>
            <a:ext cx="2268000" cy="215444"/>
          </a:xfrm>
          <a:prstGeom prst="rect">
            <a:avLst/>
          </a:prstGeom>
          <a:noFill/>
        </p:spPr>
        <p:txBody>
          <a:bodyPr vert="horz" wrap="square" lIns="0" tIns="0" rIns="0" bIns="0" rtlCol="0" anchor="ctr">
            <a:spAutoFit/>
          </a:bodyPr>
          <a:lstStyle/>
          <a:p>
            <a:pPr algn="ctr"/>
            <a:r>
              <a:rPr lang="en-US" altLang="zh-CN" sz="1400" smtClean="0">
                <a:solidFill>
                  <a:schemeClr val="bg1"/>
                </a:solidFill>
                <a:latin typeface="Impact" panose="020b0806030902050204" pitchFamily="34" charset="0"/>
                <a:ea typeface="微软雅黑" panose="020b0503020204020204" pitchFamily="34" charset="-122"/>
              </a:rPr>
              <a:t>04  </a:t>
            </a:r>
            <a:r>
              <a:rPr lang="zh-CN" altLang="en-US" sz="1400" smtClean="0">
                <a:solidFill>
                  <a:schemeClr val="bg1"/>
                </a:solidFill>
                <a:latin typeface="微软雅黑" panose="020b0503020204020204" pitchFamily="34" charset="-122"/>
                <a:ea typeface="微软雅黑" panose="020b0503020204020204" pitchFamily="34" charset="-122"/>
              </a:rPr>
              <a:t>激励的理念</a:t>
            </a:r>
            <a:r>
              <a:rPr lang="en-US" altLang="zh-CN" sz="1400" smtClean="0">
                <a:solidFill>
                  <a:schemeClr val="bg1"/>
                </a:solidFill>
                <a:latin typeface="微软雅黑" panose="020b0503020204020204" pitchFamily="34" charset="-122"/>
                <a:ea typeface="微软雅黑" panose="020b0503020204020204" pitchFamily="34" charset="-122"/>
              </a:rPr>
              <a:t>/</a:t>
            </a:r>
            <a:r>
              <a:rPr lang="zh-CN" altLang="en-US" sz="1400" smtClean="0">
                <a:solidFill>
                  <a:schemeClr val="bg1"/>
                </a:solidFill>
                <a:latin typeface="微软雅黑" panose="020b0503020204020204" pitchFamily="34" charset="-122"/>
                <a:ea typeface="微软雅黑" panose="020b0503020204020204" pitchFamily="34" charset="-122"/>
              </a:rPr>
              <a:t>原则</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3" name="TextBox 6"/>
          <p:cNvSpPr txBox="1"/>
          <p:nvPr userDrawn="1"/>
        </p:nvSpPr>
        <p:spPr>
          <a:xfrm>
            <a:off x="950855" y="595868"/>
            <a:ext cx="2268000" cy="215444"/>
          </a:xfrm>
          <a:prstGeom prst="rect">
            <a:avLst/>
          </a:prstGeom>
          <a:noFill/>
        </p:spPr>
        <p:txBody>
          <a:bodyPr vert="horz" wrap="square" lIns="0" tIns="0" rIns="0" bIns="0" rtlCol="0" anchor="ctr">
            <a:spAutoFit/>
          </a:bodyPr>
          <a:lstStyle/>
          <a:p>
            <a:pPr algn="ctr"/>
            <a:r>
              <a:rPr lang="en-US" altLang="zh-CN" sz="1400" smtClean="0">
                <a:solidFill>
                  <a:schemeClr val="bg1"/>
                </a:solidFill>
                <a:latin typeface="Impact" panose="020b0806030902050204" pitchFamily="34" charset="0"/>
                <a:ea typeface="微软雅黑" panose="020b0503020204020204" pitchFamily="34" charset="-122"/>
              </a:rPr>
              <a:t>01  </a:t>
            </a:r>
            <a:r>
              <a:rPr lang="zh-CN" altLang="en-US" sz="1400" smtClean="0">
                <a:solidFill>
                  <a:schemeClr val="bg1"/>
                </a:solidFill>
                <a:latin typeface="微软雅黑" panose="020b0503020204020204" pitchFamily="34" charset="-122"/>
                <a:ea typeface="微软雅黑" panose="020b0503020204020204" pitchFamily="34" charset="-122"/>
              </a:rPr>
              <a:t>为什么需要激励</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4" name="TextBox 10"/>
          <p:cNvSpPr txBox="1"/>
          <p:nvPr userDrawn="1"/>
        </p:nvSpPr>
        <p:spPr>
          <a:xfrm>
            <a:off x="3363039" y="595868"/>
            <a:ext cx="2268000" cy="215444"/>
          </a:xfrm>
          <a:prstGeom prst="rect">
            <a:avLst/>
          </a:prstGeom>
          <a:noFill/>
        </p:spPr>
        <p:txBody>
          <a:bodyPr vert="horz" wrap="square" lIns="0" tIns="0" rIns="0" bIns="0" rtlCol="0" anchor="ctr">
            <a:spAutoFit/>
          </a:bodyPr>
          <a:lstStyle/>
          <a:p>
            <a:pPr algn="ctr"/>
            <a:r>
              <a:rPr lang="en-US" altLang="zh-CN" sz="1400" smtClean="0">
                <a:solidFill>
                  <a:schemeClr val="bg1"/>
                </a:solidFill>
                <a:latin typeface="Impact" panose="020b0806030902050204" pitchFamily="34" charset="0"/>
                <a:ea typeface="微软雅黑" panose="020b0503020204020204" pitchFamily="34" charset="-122"/>
              </a:rPr>
              <a:t>02  </a:t>
            </a:r>
            <a:r>
              <a:rPr lang="zh-CN" altLang="en-US" sz="1400" smtClean="0">
                <a:solidFill>
                  <a:schemeClr val="bg1"/>
                </a:solidFill>
                <a:latin typeface="微软雅黑" panose="020b0503020204020204" pitchFamily="34" charset="-122"/>
                <a:ea typeface="微软雅黑" panose="020b0503020204020204" pitchFamily="34" charset="-122"/>
              </a:rPr>
              <a:t>激励的定义及原理</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5" name="TextBox 11"/>
          <p:cNvSpPr txBox="1"/>
          <p:nvPr userDrawn="1"/>
        </p:nvSpPr>
        <p:spPr>
          <a:xfrm>
            <a:off x="5775223" y="595868"/>
            <a:ext cx="2268000" cy="215444"/>
          </a:xfrm>
          <a:prstGeom prst="rect">
            <a:avLst/>
          </a:prstGeom>
          <a:noFill/>
        </p:spPr>
        <p:txBody>
          <a:bodyPr vert="horz" wrap="square" lIns="0" tIns="0" rIns="0" bIns="0" rtlCol="0" anchor="ctr">
            <a:spAutoFit/>
          </a:bodyPr>
          <a:lstStyle/>
          <a:p>
            <a:pPr algn="ctr"/>
            <a:r>
              <a:rPr lang="en-US" altLang="zh-CN" sz="1400" smtClean="0">
                <a:solidFill>
                  <a:schemeClr val="bg1"/>
                </a:solidFill>
                <a:latin typeface="Impact" panose="020b0806030902050204" pitchFamily="34" charset="0"/>
                <a:ea typeface="微软雅黑" panose="020b0503020204020204" pitchFamily="34" charset="-122"/>
              </a:rPr>
              <a:t>03  </a:t>
            </a:r>
            <a:r>
              <a:rPr lang="zh-CN" altLang="en-US" sz="1400" smtClean="0">
                <a:solidFill>
                  <a:schemeClr val="bg1"/>
                </a:solidFill>
                <a:latin typeface="微软雅黑" panose="020b0503020204020204" pitchFamily="34" charset="-122"/>
                <a:ea typeface="微软雅黑" panose="020b0503020204020204" pitchFamily="34" charset="-122"/>
              </a:rPr>
              <a:t>激励的实用方法</a:t>
            </a:r>
            <a:endParaRPr lang="zh-CN" altLang="en-US" sz="1400">
              <a:solidFill>
                <a:schemeClr val="bg1"/>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637" y="365126"/>
            <a:ext cx="10521077"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637" y="1825625"/>
            <a:ext cx="10521077"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636" y="6356351"/>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40704" y="6356351"/>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5085" y="6356351"/>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3196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6.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8.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9.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0.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1.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3.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4.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6.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7.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8.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9.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4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1.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2.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2.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3.jpe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jpe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5.jpe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6.jpe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7.jpe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8.jpe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9.jpe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9.jpeg" Type="http://schemas.openxmlformats.org/officeDocument/2006/relationships/image"/><Relationship Id="rId3" Target="../media/image40.jpe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1.jpe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2.jpe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jpe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jpe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7.jpe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jpe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jpe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jpe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742116" y="6286520"/>
            <a:ext cx="182880" cy="365760"/>
          </a:xfrm>
          <a:prstGeom prst="rect">
            <a:avLst/>
          </a:prstGeom>
        </p:spPr>
        <p:txBody>
          <a:bodyPr wrap="none">
            <a:spAutoFit/>
          </a:bodyPr>
          <a:lstStyle/>
          <a:p>
            <a:endParaRPr altLang="en-US" lang="zh-CN" smtClean="0"/>
          </a:p>
        </p:txBody>
      </p:sp>
    </p:spTree>
  </p:cSld>
  <p:clrMapOvr>
    <a:masterClrMapping/>
  </p:clrMapOvr>
  <p:transition spd="slow">
    <p:cove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TextBox 8"/>
          <p:cNvSpPr txBox="1"/>
          <p:nvPr/>
        </p:nvSpPr>
        <p:spPr>
          <a:xfrm>
            <a:off x="914599" y="1455167"/>
            <a:ext cx="4969846" cy="426720"/>
          </a:xfrm>
          <a:prstGeom prst="rect">
            <a:avLst/>
          </a:prstGeom>
          <a:noFill/>
        </p:spPr>
        <p:txBody>
          <a:bodyPr rtlCol="0" wrap="square">
            <a:spAutoFit/>
          </a:bodyPr>
          <a:lstStyle/>
          <a:p>
            <a:r>
              <a:rPr altLang="zh-CN" lang="en-US" smtClean="0" sz="2200">
                <a:solidFill>
                  <a:srgbClr val="5F5E5C"/>
                </a:solidFill>
                <a:latin charset="-122" panose="020b0800000000000000" pitchFamily="34" typeface="华康俪金黑W8(P)"/>
                <a:ea charset="-122" panose="020b0800000000000000" pitchFamily="34" typeface="华康俪金黑W8(P)"/>
              </a:rPr>
              <a:t>2.2 激励的原理</a:t>
            </a:r>
          </a:p>
        </p:txBody>
      </p:sp>
      <p:sp>
        <p:nvSpPr>
          <p:cNvPr id="12" name="TextBox 6"/>
          <p:cNvSpPr txBox="1"/>
          <p:nvPr/>
        </p:nvSpPr>
        <p:spPr>
          <a:xfrm>
            <a:off x="914600" y="1988840"/>
            <a:ext cx="10293297" cy="1042416"/>
          </a:xfrm>
          <a:prstGeom prst="rect">
            <a:avLst/>
          </a:prstGeom>
          <a:noFill/>
        </p:spPr>
        <p:txBody>
          <a:bodyPr rtlCol="0" wrap="square">
            <a:spAutoFit/>
          </a:bodyPr>
          <a:lstStyle/>
          <a:p>
            <a:pPr>
              <a:lnSpc>
                <a:spcPct val="130000"/>
              </a:lnSpc>
              <a:spcAft>
                <a:spcPts val="600"/>
              </a:spcAft>
            </a:pPr>
            <a:r>
              <a:rPr altLang="en-US" b="1" lang="zh-CN" sz="1600">
                <a:solidFill>
                  <a:srgbClr val="80C417"/>
                </a:solidFill>
                <a:latin charset="-122" panose="020b0503020204020204" pitchFamily="34" typeface="微软雅黑"/>
                <a:ea charset="-122" panose="020b0503020204020204" pitchFamily="34" typeface="微软雅黑"/>
              </a:rPr>
              <a:t>需求就是指人们对某种目标的渴求和欲望，它能使某种结果变得有吸引力的一种心理状态，是人们行为积极性的源泉。众所周知，美国心理学家马斯洛的“需求层次论”对人的需求的分析最为透彻。马斯洛将人们复杂多样的需求归纳为以下五种：</a:t>
            </a:r>
          </a:p>
        </p:txBody>
      </p:sp>
      <p:grpSp>
        <p:nvGrpSpPr>
          <p:cNvPr id="3" name="组合 2"/>
          <p:cNvGrpSpPr/>
          <p:nvPr/>
        </p:nvGrpSpPr>
        <p:grpSpPr>
          <a:xfrm>
            <a:off x="1834496" y="2852936"/>
            <a:ext cx="4408695" cy="3744416"/>
            <a:chOff x="1834496" y="2852936"/>
            <a:chExt cx="4408695" cy="3744416"/>
          </a:xfrm>
        </p:grpSpPr>
        <p:grpSp>
          <p:nvGrpSpPr>
            <p:cNvPr id="33" name="深色1"/>
            <p:cNvGrpSpPr/>
            <p:nvPr/>
          </p:nvGrpSpPr>
          <p:grpSpPr>
            <a:xfrm>
              <a:off x="1834496" y="2852936"/>
              <a:ext cx="4013200" cy="3744416"/>
              <a:chOff x="1834496" y="1355922"/>
              <a:chExt cx="4013200" cy="4025900"/>
            </a:xfrm>
          </p:grpSpPr>
          <p:sp>
            <p:nvSpPr>
              <p:cNvPr id="34" name="等腰三角形 33"/>
              <p:cNvSpPr/>
              <p:nvPr/>
            </p:nvSpPr>
            <p:spPr>
              <a:xfrm>
                <a:off x="1834496" y="1355922"/>
                <a:ext cx="4013200" cy="4025900"/>
              </a:xfrm>
              <a:prstGeom prst="triangle">
                <a:avLst/>
              </a:prstGeom>
              <a:gradFill>
                <a:gsLst>
                  <a:gs pos="100000">
                    <a:srgbClr val="6DAA2D">
                      <a:lumMod val="20000"/>
                      <a:lumOff val="80000"/>
                    </a:srgbClr>
                  </a:gs>
                  <a:gs pos="51657">
                    <a:srgbClr val="6DAA2D">
                      <a:lumMod val="60000"/>
                      <a:lumOff val="40000"/>
                    </a:srgbClr>
                  </a:gs>
                  <a:gs pos="0">
                    <a:srgbClr val="6DAA2D">
                      <a:lumMod val="20000"/>
                      <a:lumOff val="80000"/>
                    </a:srgbClr>
                  </a:gs>
                </a:gsLst>
                <a:lin ang="5400000" scaled="1"/>
              </a:gradFill>
              <a:ln w="9525">
                <a:solidFill>
                  <a:srgbClr val="6DAA2D">
                    <a:lumMod val="60000"/>
                    <a:lumOff val="40000"/>
                  </a:srgbClr>
                </a:solidFill>
                <a:round/>
              </a:ln>
              <a:effectLst>
                <a:outerShdw algn="ctr" blurRad="63500" rotWithShape="0" sx="101000" sy="101000">
                  <a:prstClr val="black">
                    <a:alpha val="18000"/>
                  </a:prstClr>
                </a:outerShdw>
              </a:effectLst>
            </p:spPr>
            <p:txBody>
              <a:bodyPr/>
              <a:lstStyle/>
              <a:p/>
            </p:txBody>
          </p:sp>
          <p:sp>
            <p:nvSpPr>
              <p:cNvPr id="35" name="等腰三角形 34"/>
              <p:cNvSpPr/>
              <p:nvPr/>
            </p:nvSpPr>
            <p:spPr>
              <a:xfrm>
                <a:off x="1876134" y="1404309"/>
                <a:ext cx="3941208" cy="3960440"/>
              </a:xfrm>
              <a:prstGeom prst="triangle">
                <a:avLst/>
              </a:prstGeom>
              <a:gradFill rotWithShape="1">
                <a:gsLst>
                  <a:gs pos="98000">
                    <a:srgbClr val="6DAA2D">
                      <a:lumMod val="60000"/>
                      <a:lumOff val="40000"/>
                    </a:srgbClr>
                  </a:gs>
                  <a:gs pos="100000">
                    <a:srgbClr val="6DAA2D">
                      <a:lumMod val="40000"/>
                      <a:lumOff val="60000"/>
                    </a:srgbClr>
                  </a:gs>
                  <a:gs pos="51657">
                    <a:srgbClr val="6DAA2D"/>
                  </a:gs>
                  <a:gs pos="50000">
                    <a:srgbClr val="6DAA2D">
                      <a:alpha val="70000"/>
                    </a:srgbClr>
                  </a:gs>
                  <a:gs pos="8000">
                    <a:srgbClr val="6DAA2D">
                      <a:lumMod val="60000"/>
                      <a:lumOff val="40000"/>
                    </a:srgbClr>
                  </a:gs>
                </a:gsLst>
                <a:lin ang="5400000" scaled="1"/>
              </a:gradFill>
              <a:ln w="9525">
                <a:noFill/>
                <a:round/>
              </a:ln>
            </p:spPr>
            <p:txBody>
              <a:bodyPr/>
              <a:lstStyle/>
              <a:p/>
            </p:txBody>
          </p:sp>
        </p:grpSp>
        <p:grpSp>
          <p:nvGrpSpPr>
            <p:cNvPr id="36" name="文本1"/>
            <p:cNvGrpSpPr/>
            <p:nvPr/>
          </p:nvGrpSpPr>
          <p:grpSpPr>
            <a:xfrm>
              <a:off x="3857620" y="3266556"/>
              <a:ext cx="2385571" cy="577849"/>
              <a:chOff x="4267199" y="1803796"/>
              <a:chExt cx="2385571" cy="577849"/>
            </a:xfrm>
          </p:grpSpPr>
          <p:sp>
            <p:nvSpPr>
              <p:cNvPr id="37" name="任意多边形 36"/>
              <p:cNvSpPr/>
              <p:nvPr/>
            </p:nvSpPr>
            <p:spPr>
              <a:xfrm>
                <a:off x="4267199" y="1803796"/>
                <a:ext cx="2385571" cy="5778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400">
                  <a:solidFill>
                    <a:sysClr lastClr="000000" val="windowText"/>
                  </a:solidFill>
                  <a:ea charset="-122" panose="020b0503020204020204" pitchFamily="34" typeface="微软雅黑"/>
                </a:endParaRPr>
              </a:p>
            </p:txBody>
          </p:sp>
          <p:sp>
            <p:nvSpPr>
              <p:cNvPr id="38" name="任意多边形 37"/>
              <p:cNvSpPr/>
              <p:nvPr/>
            </p:nvSpPr>
            <p:spPr>
              <a:xfrm>
                <a:off x="4292599" y="1822846"/>
                <a:ext cx="2360171" cy="5397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b="1" kern="0" lang="zh-CN" smtClean="0" sz="1600">
                    <a:solidFill>
                      <a:srgbClr val="646464"/>
                    </a:solidFill>
                    <a:ea charset="-122" panose="020b0503020204020204" pitchFamily="34" typeface="微软雅黑"/>
                  </a:rPr>
                  <a:t>① 生理需求</a:t>
                </a:r>
              </a:p>
            </p:txBody>
          </p:sp>
        </p:grpSp>
        <p:grpSp>
          <p:nvGrpSpPr>
            <p:cNvPr id="39" name="文本2"/>
            <p:cNvGrpSpPr/>
            <p:nvPr/>
          </p:nvGrpSpPr>
          <p:grpSpPr>
            <a:xfrm>
              <a:off x="3857620" y="3916638"/>
              <a:ext cx="2385571" cy="577849"/>
              <a:chOff x="4267199" y="2453878"/>
              <a:chExt cx="2385571" cy="577849"/>
            </a:xfrm>
          </p:grpSpPr>
          <p:sp>
            <p:nvSpPr>
              <p:cNvPr id="40" name="任意多边形 39"/>
              <p:cNvSpPr/>
              <p:nvPr/>
            </p:nvSpPr>
            <p:spPr>
              <a:xfrm>
                <a:off x="4267199" y="2453878"/>
                <a:ext cx="2385571" cy="5778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400">
                  <a:solidFill>
                    <a:sysClr lastClr="000000" val="windowText"/>
                  </a:solidFill>
                  <a:ea charset="-122" panose="020b0503020204020204" pitchFamily="34" typeface="微软雅黑"/>
                </a:endParaRPr>
              </a:p>
            </p:txBody>
          </p:sp>
          <p:sp>
            <p:nvSpPr>
              <p:cNvPr id="41" name="任意多边形 40"/>
              <p:cNvSpPr/>
              <p:nvPr/>
            </p:nvSpPr>
            <p:spPr>
              <a:xfrm>
                <a:off x="4292599" y="2472928"/>
                <a:ext cx="2360171" cy="5397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b="1" kern="0" lang="zh-CN" smtClean="0" sz="1600">
                    <a:solidFill>
                      <a:srgbClr val="646464"/>
                    </a:solidFill>
                    <a:ea charset="-122" panose="020b0503020204020204" pitchFamily="34" typeface="微软雅黑"/>
                  </a:rPr>
                  <a:t>② 安全需求</a:t>
                </a:r>
              </a:p>
            </p:txBody>
          </p:sp>
        </p:grpSp>
        <p:grpSp>
          <p:nvGrpSpPr>
            <p:cNvPr id="42" name="文本3"/>
            <p:cNvGrpSpPr/>
            <p:nvPr/>
          </p:nvGrpSpPr>
          <p:grpSpPr>
            <a:xfrm>
              <a:off x="3857620" y="4566719"/>
              <a:ext cx="2385571" cy="577849"/>
              <a:chOff x="4267199" y="3103959"/>
              <a:chExt cx="2385571" cy="577849"/>
            </a:xfrm>
          </p:grpSpPr>
          <p:sp>
            <p:nvSpPr>
              <p:cNvPr id="43" name="任意多边形 42"/>
              <p:cNvSpPr/>
              <p:nvPr/>
            </p:nvSpPr>
            <p:spPr>
              <a:xfrm>
                <a:off x="4267199" y="3103959"/>
                <a:ext cx="2385571" cy="5778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400">
                  <a:solidFill>
                    <a:sysClr lastClr="000000" val="windowText"/>
                  </a:solidFill>
                  <a:ea charset="-122" panose="020b0503020204020204" pitchFamily="34" typeface="微软雅黑"/>
                </a:endParaRPr>
              </a:p>
            </p:txBody>
          </p:sp>
          <p:sp>
            <p:nvSpPr>
              <p:cNvPr id="44" name="任意多边形 43"/>
              <p:cNvSpPr/>
              <p:nvPr/>
            </p:nvSpPr>
            <p:spPr>
              <a:xfrm>
                <a:off x="4292599" y="3123009"/>
                <a:ext cx="2360171" cy="5397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b="1" kern="0" lang="zh-CN" smtClean="0" sz="1600">
                    <a:solidFill>
                      <a:srgbClr val="646464"/>
                    </a:solidFill>
                    <a:ea charset="-122" panose="020b0503020204020204" pitchFamily="34" typeface="微软雅黑"/>
                  </a:rPr>
                  <a:t>③ 社交需求</a:t>
                </a:r>
              </a:p>
            </p:txBody>
          </p:sp>
        </p:grpSp>
        <p:grpSp>
          <p:nvGrpSpPr>
            <p:cNvPr id="45" name="文本4"/>
            <p:cNvGrpSpPr/>
            <p:nvPr/>
          </p:nvGrpSpPr>
          <p:grpSpPr>
            <a:xfrm>
              <a:off x="3857620" y="5216800"/>
              <a:ext cx="2385571" cy="577849"/>
              <a:chOff x="4267199" y="3754040"/>
              <a:chExt cx="2385571" cy="577849"/>
            </a:xfrm>
          </p:grpSpPr>
          <p:sp>
            <p:nvSpPr>
              <p:cNvPr id="46" name="任意多边形 45"/>
              <p:cNvSpPr/>
              <p:nvPr/>
            </p:nvSpPr>
            <p:spPr>
              <a:xfrm>
                <a:off x="4267199" y="3754040"/>
                <a:ext cx="2385571" cy="5778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400">
                  <a:solidFill>
                    <a:sysClr lastClr="000000" val="windowText"/>
                  </a:solidFill>
                  <a:ea charset="-122" panose="020b0503020204020204" pitchFamily="34" typeface="微软雅黑"/>
                </a:endParaRPr>
              </a:p>
            </p:txBody>
          </p:sp>
          <p:sp>
            <p:nvSpPr>
              <p:cNvPr id="47" name="任意多边形 46"/>
              <p:cNvSpPr/>
              <p:nvPr/>
            </p:nvSpPr>
            <p:spPr>
              <a:xfrm>
                <a:off x="4292599" y="3773090"/>
                <a:ext cx="2360171" cy="5397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b="1" kern="0" lang="zh-CN" smtClean="0" sz="1600">
                    <a:solidFill>
                      <a:srgbClr val="646464"/>
                    </a:solidFill>
                    <a:ea charset="-122" panose="020b0503020204020204" pitchFamily="34" typeface="微软雅黑"/>
                  </a:rPr>
                  <a:t>④ 尊重需求</a:t>
                </a:r>
              </a:p>
            </p:txBody>
          </p:sp>
        </p:grpSp>
        <p:grpSp>
          <p:nvGrpSpPr>
            <p:cNvPr id="48" name="文本5"/>
            <p:cNvGrpSpPr/>
            <p:nvPr/>
          </p:nvGrpSpPr>
          <p:grpSpPr>
            <a:xfrm>
              <a:off x="3857620" y="5866881"/>
              <a:ext cx="2385571" cy="577849"/>
              <a:chOff x="3857620" y="4435327"/>
              <a:chExt cx="2385571" cy="577849"/>
            </a:xfrm>
          </p:grpSpPr>
          <p:sp>
            <p:nvSpPr>
              <p:cNvPr id="49" name="任意多边形 48"/>
              <p:cNvSpPr/>
              <p:nvPr/>
            </p:nvSpPr>
            <p:spPr>
              <a:xfrm>
                <a:off x="3857620" y="4435327"/>
                <a:ext cx="2385571" cy="5778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algn="ctr" blurRad="63500" rotWithShape="0" sx="101000" sy="101000">
                  <a:prstClr val="black">
                    <a:alpha val="8000"/>
                  </a:prstClr>
                </a:outerShdw>
              </a:effectLst>
            </p:spPr>
            <p:txBody>
              <a:bodyPr anchor="ctr" wrap="none"/>
              <a:lstStyle/>
              <a:p>
                <a:endParaRPr altLang="en-US" kern="0" lang="zh-CN" sz="1400">
                  <a:solidFill>
                    <a:sysClr lastClr="000000" val="windowText"/>
                  </a:solidFill>
                  <a:ea charset="-122" panose="020b0503020204020204" pitchFamily="34" typeface="微软雅黑"/>
                </a:endParaRPr>
              </a:p>
            </p:txBody>
          </p:sp>
          <p:sp>
            <p:nvSpPr>
              <p:cNvPr id="50" name="任意多边形 49"/>
              <p:cNvSpPr/>
              <p:nvPr/>
            </p:nvSpPr>
            <p:spPr>
              <a:xfrm>
                <a:off x="3883020" y="4454377"/>
                <a:ext cx="2360171" cy="539749"/>
              </a:xfrm>
              <a:custGeom>
                <a:gdLst>
                  <a:gd fmla="*/ 0 w 2641600" name="connsiteX0"/>
                  <a:gd fmla="*/ 96310 h 577849" name="connsiteY0"/>
                  <a:gd fmla="*/ 96310 w 2641600" name="connsiteX1"/>
                  <a:gd fmla="*/ 0 h 577849" name="connsiteY1"/>
                  <a:gd fmla="*/ 2545290 w 2641600" name="connsiteX2"/>
                  <a:gd fmla="*/ 0 h 577849" name="connsiteY2"/>
                  <a:gd fmla="*/ 2641600 w 2641600" name="connsiteX3"/>
                  <a:gd fmla="*/ 96310 h 577849" name="connsiteY3"/>
                  <a:gd fmla="*/ 2641600 w 2641600" name="connsiteX4"/>
                  <a:gd fmla="*/ 481539 h 577849" name="connsiteY4"/>
                  <a:gd fmla="*/ 2545290 w 2641600" name="connsiteX5"/>
                  <a:gd fmla="*/ 577849 h 577849" name="connsiteY5"/>
                  <a:gd fmla="*/ 96310 w 2641600" name="connsiteX6"/>
                  <a:gd fmla="*/ 577849 h 577849" name="connsiteY6"/>
                  <a:gd fmla="*/ 0 w 2641600" name="connsiteX7"/>
                  <a:gd fmla="*/ 481539 h 577849" name="connsiteY7"/>
                  <a:gd fmla="*/ 0 w 2641600" name="connsiteX8"/>
                  <a:gd fmla="*/ 96310 h 5778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77849" w="2641600">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anchor="ctr" wrap="none"/>
              <a:lstStyle/>
              <a:p>
                <a:pPr lvl="0">
                  <a:lnSpc>
                    <a:spcPct val="150000"/>
                  </a:lnSpc>
                  <a:defRPr/>
                </a:pPr>
                <a:r>
                  <a:rPr altLang="en-US" b="1" kern="0" lang="zh-CN" smtClean="0" sz="1600">
                    <a:solidFill>
                      <a:srgbClr val="646464"/>
                    </a:solidFill>
                    <a:ea charset="-122" panose="020b0503020204020204" pitchFamily="34" typeface="微软雅黑"/>
                  </a:rPr>
                  <a:t>⑤ 自我实现的需求</a:t>
                </a:r>
              </a:p>
            </p:txBody>
          </p:sp>
        </p:grpSp>
      </p:grpSp>
      <p:cxnSp>
        <p:nvCxnSpPr>
          <p:cNvPr id="5" name="直接连接符 4"/>
          <p:cNvCxnSpPr/>
          <p:nvPr/>
        </p:nvCxnSpPr>
        <p:spPr>
          <a:xfrm>
            <a:off x="6387207" y="3892341"/>
            <a:ext cx="468052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387207" y="4540762"/>
            <a:ext cx="468052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387207" y="5189183"/>
            <a:ext cx="468052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387207" y="5850484"/>
            <a:ext cx="468052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TextBox 6"/>
          <p:cNvSpPr txBox="1"/>
          <p:nvPr/>
        </p:nvSpPr>
        <p:spPr>
          <a:xfrm>
            <a:off x="6383156" y="3376619"/>
            <a:ext cx="4680521" cy="408432"/>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指维持生命所必需的衣食住行方面的基本需求；</a:t>
            </a:r>
          </a:p>
        </p:txBody>
      </p:sp>
      <p:sp>
        <p:nvSpPr>
          <p:cNvPr id="70" name="TextBox 6"/>
          <p:cNvSpPr txBox="1"/>
          <p:nvPr/>
        </p:nvSpPr>
        <p:spPr>
          <a:xfrm>
            <a:off x="6383156" y="4003901"/>
            <a:ext cx="4680521" cy="408432"/>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指免受身体伤害和失业恐惧的需求；</a:t>
            </a:r>
          </a:p>
        </p:txBody>
      </p:sp>
      <p:sp>
        <p:nvSpPr>
          <p:cNvPr id="71" name="TextBox 6"/>
          <p:cNvSpPr txBox="1"/>
          <p:nvPr/>
        </p:nvSpPr>
        <p:spPr>
          <a:xfrm>
            <a:off x="6383156" y="4649432"/>
            <a:ext cx="4680521" cy="408432"/>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指归属、友谊、爱情等方面的需求；</a:t>
            </a:r>
          </a:p>
        </p:txBody>
      </p:sp>
      <p:sp>
        <p:nvSpPr>
          <p:cNvPr id="72" name="TextBox 6"/>
          <p:cNvSpPr txBox="1"/>
          <p:nvPr/>
        </p:nvSpPr>
        <p:spPr>
          <a:xfrm>
            <a:off x="6383156" y="5294961"/>
            <a:ext cx="4680521" cy="408432"/>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指自尊、自信、认可、尊重、地位、权利等需求；</a:t>
            </a:r>
          </a:p>
        </p:txBody>
      </p:sp>
      <p:sp>
        <p:nvSpPr>
          <p:cNvPr id="73" name="TextBox 6"/>
          <p:cNvSpPr txBox="1"/>
          <p:nvPr/>
        </p:nvSpPr>
        <p:spPr>
          <a:xfrm>
            <a:off x="6383156" y="5949593"/>
            <a:ext cx="4680521" cy="408432"/>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指充分发挥潜能、实现理想、成就事业等的需求。</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3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ecel="100000" dur="900" fill="hold" id="14"/>
                                        <p:tgtEl>
                                          <p:spTgt spid="3"/>
                                        </p:tgtEl>
                                        <p:attrNameLst>
                                          <p:attrName>ppt_y</p:attrName>
                                        </p:attrNameLst>
                                      </p:cBhvr>
                                      <p:tavLst>
                                        <p:tav tm="0">
                                          <p:val>
                                            <p:strVal val="#ppt_y+1"/>
                                          </p:val>
                                        </p:tav>
                                        <p:tav tm="100000">
                                          <p:val>
                                            <p:strVal val="#ppt_y-.03"/>
                                          </p:val>
                                        </p:tav>
                                      </p:tavLst>
                                    </p:anim>
                                    <p:anim calcmode="lin" valueType="num">
                                      <p:cBhvr>
                                        <p:cTn accel="100000" dur="100" fill="hold" id="15">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fill="hold" id="16" nodeType="afterGroup">
                            <p:stCondLst>
                              <p:cond delay="1500"/>
                            </p:stCondLst>
                            <p:childTnLst>
                              <p:par>
                                <p:cTn decel="100000" fill="hold" grpId="0" id="17" nodeType="afterEffect" presetClass="entr" presetID="2" presetSubtype="2">
                                  <p:stCondLst>
                                    <p:cond delay="0"/>
                                  </p:stCondLst>
                                  <p:childTnLst>
                                    <p:set>
                                      <p:cBhvr>
                                        <p:cTn dur="1" fill="hold" id="18">
                                          <p:stCondLst>
                                            <p:cond delay="0"/>
                                          </p:stCondLst>
                                        </p:cTn>
                                        <p:tgtEl>
                                          <p:spTgt spid="69"/>
                                        </p:tgtEl>
                                        <p:attrNameLst>
                                          <p:attrName>style.visibility</p:attrName>
                                        </p:attrNameLst>
                                      </p:cBhvr>
                                      <p:to>
                                        <p:strVal val="visible"/>
                                      </p:to>
                                    </p:set>
                                    <p:anim calcmode="lin" valueType="num">
                                      <p:cBhvr additive="base">
                                        <p:cTn dur="500" fill="hold" id="19"/>
                                        <p:tgtEl>
                                          <p:spTgt spid="69"/>
                                        </p:tgtEl>
                                        <p:attrNameLst>
                                          <p:attrName>ppt_x</p:attrName>
                                        </p:attrNameLst>
                                      </p:cBhvr>
                                      <p:tavLst>
                                        <p:tav tm="0">
                                          <p:val>
                                            <p:strVal val="1+#ppt_w/2"/>
                                          </p:val>
                                        </p:tav>
                                        <p:tav tm="100000">
                                          <p:val>
                                            <p:strVal val="#ppt_x"/>
                                          </p:val>
                                        </p:tav>
                                      </p:tavLst>
                                    </p:anim>
                                    <p:anim calcmode="lin" valueType="num">
                                      <p:cBhvr additive="base">
                                        <p:cTn dur="500" fill="hold" id="20"/>
                                        <p:tgtEl>
                                          <p:spTgt spid="69"/>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2">
                                  <p:stCondLst>
                                    <p:cond delay="150"/>
                                  </p:stCondLst>
                                  <p:childTnLst>
                                    <p:set>
                                      <p:cBhvr>
                                        <p:cTn dur="1" fill="hold" id="22">
                                          <p:stCondLst>
                                            <p:cond delay="0"/>
                                          </p:stCondLst>
                                        </p:cTn>
                                        <p:tgtEl>
                                          <p:spTgt spid="70"/>
                                        </p:tgtEl>
                                        <p:attrNameLst>
                                          <p:attrName>style.visibility</p:attrName>
                                        </p:attrNameLst>
                                      </p:cBhvr>
                                      <p:to>
                                        <p:strVal val="visible"/>
                                      </p:to>
                                    </p:set>
                                    <p:anim calcmode="lin" valueType="num">
                                      <p:cBhvr additive="base">
                                        <p:cTn dur="500" fill="hold" id="23"/>
                                        <p:tgtEl>
                                          <p:spTgt spid="70"/>
                                        </p:tgtEl>
                                        <p:attrNameLst>
                                          <p:attrName>ppt_x</p:attrName>
                                        </p:attrNameLst>
                                      </p:cBhvr>
                                      <p:tavLst>
                                        <p:tav tm="0">
                                          <p:val>
                                            <p:strVal val="1+#ppt_w/2"/>
                                          </p:val>
                                        </p:tav>
                                        <p:tav tm="100000">
                                          <p:val>
                                            <p:strVal val="#ppt_x"/>
                                          </p:val>
                                        </p:tav>
                                      </p:tavLst>
                                    </p:anim>
                                    <p:anim calcmode="lin" valueType="num">
                                      <p:cBhvr additive="base">
                                        <p:cTn dur="500" fill="hold" id="24"/>
                                        <p:tgtEl>
                                          <p:spTgt spid="70"/>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2">
                                  <p:stCondLst>
                                    <p:cond delay="300"/>
                                  </p:stCondLst>
                                  <p:childTnLst>
                                    <p:set>
                                      <p:cBhvr>
                                        <p:cTn dur="1" fill="hold" id="26">
                                          <p:stCondLst>
                                            <p:cond delay="0"/>
                                          </p:stCondLst>
                                        </p:cTn>
                                        <p:tgtEl>
                                          <p:spTgt spid="71"/>
                                        </p:tgtEl>
                                        <p:attrNameLst>
                                          <p:attrName>style.visibility</p:attrName>
                                        </p:attrNameLst>
                                      </p:cBhvr>
                                      <p:to>
                                        <p:strVal val="visible"/>
                                      </p:to>
                                    </p:set>
                                    <p:anim calcmode="lin" valueType="num">
                                      <p:cBhvr additive="base">
                                        <p:cTn dur="500" fill="hold" id="27"/>
                                        <p:tgtEl>
                                          <p:spTgt spid="71"/>
                                        </p:tgtEl>
                                        <p:attrNameLst>
                                          <p:attrName>ppt_x</p:attrName>
                                        </p:attrNameLst>
                                      </p:cBhvr>
                                      <p:tavLst>
                                        <p:tav tm="0">
                                          <p:val>
                                            <p:strVal val="1+#ppt_w/2"/>
                                          </p:val>
                                        </p:tav>
                                        <p:tav tm="100000">
                                          <p:val>
                                            <p:strVal val="#ppt_x"/>
                                          </p:val>
                                        </p:tav>
                                      </p:tavLst>
                                    </p:anim>
                                    <p:anim calcmode="lin" valueType="num">
                                      <p:cBhvr additive="base">
                                        <p:cTn dur="500" fill="hold" id="28"/>
                                        <p:tgtEl>
                                          <p:spTgt spid="71"/>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2">
                                  <p:stCondLst>
                                    <p:cond delay="450"/>
                                  </p:stCondLst>
                                  <p:childTnLst>
                                    <p:set>
                                      <p:cBhvr>
                                        <p:cTn dur="1" fill="hold" id="30">
                                          <p:stCondLst>
                                            <p:cond delay="0"/>
                                          </p:stCondLst>
                                        </p:cTn>
                                        <p:tgtEl>
                                          <p:spTgt spid="72"/>
                                        </p:tgtEl>
                                        <p:attrNameLst>
                                          <p:attrName>style.visibility</p:attrName>
                                        </p:attrNameLst>
                                      </p:cBhvr>
                                      <p:to>
                                        <p:strVal val="visible"/>
                                      </p:to>
                                    </p:set>
                                    <p:anim calcmode="lin" valueType="num">
                                      <p:cBhvr additive="base">
                                        <p:cTn dur="500" fill="hold" id="31"/>
                                        <p:tgtEl>
                                          <p:spTgt spid="72"/>
                                        </p:tgtEl>
                                        <p:attrNameLst>
                                          <p:attrName>ppt_x</p:attrName>
                                        </p:attrNameLst>
                                      </p:cBhvr>
                                      <p:tavLst>
                                        <p:tav tm="0">
                                          <p:val>
                                            <p:strVal val="1+#ppt_w/2"/>
                                          </p:val>
                                        </p:tav>
                                        <p:tav tm="100000">
                                          <p:val>
                                            <p:strVal val="#ppt_x"/>
                                          </p:val>
                                        </p:tav>
                                      </p:tavLst>
                                    </p:anim>
                                    <p:anim calcmode="lin" valueType="num">
                                      <p:cBhvr additive="base">
                                        <p:cTn dur="500" fill="hold" id="32"/>
                                        <p:tgtEl>
                                          <p:spTgt spid="72"/>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2">
                                  <p:stCondLst>
                                    <p:cond delay="600"/>
                                  </p:stCondLst>
                                  <p:childTnLst>
                                    <p:set>
                                      <p:cBhvr>
                                        <p:cTn dur="1" fill="hold" id="34">
                                          <p:stCondLst>
                                            <p:cond delay="0"/>
                                          </p:stCondLst>
                                        </p:cTn>
                                        <p:tgtEl>
                                          <p:spTgt spid="73"/>
                                        </p:tgtEl>
                                        <p:attrNameLst>
                                          <p:attrName>style.visibility</p:attrName>
                                        </p:attrNameLst>
                                      </p:cBhvr>
                                      <p:to>
                                        <p:strVal val="visible"/>
                                      </p:to>
                                    </p:set>
                                    <p:anim calcmode="lin" valueType="num">
                                      <p:cBhvr additive="base">
                                        <p:cTn dur="500" fill="hold" id="35"/>
                                        <p:tgtEl>
                                          <p:spTgt spid="73"/>
                                        </p:tgtEl>
                                        <p:attrNameLst>
                                          <p:attrName>ppt_x</p:attrName>
                                        </p:attrNameLst>
                                      </p:cBhvr>
                                      <p:tavLst>
                                        <p:tav tm="0">
                                          <p:val>
                                            <p:strVal val="1+#ppt_w/2"/>
                                          </p:val>
                                        </p:tav>
                                        <p:tav tm="100000">
                                          <p:val>
                                            <p:strVal val="#ppt_x"/>
                                          </p:val>
                                        </p:tav>
                                      </p:tavLst>
                                    </p:anim>
                                    <p:anim calcmode="lin" valueType="num">
                                      <p:cBhvr additive="base">
                                        <p:cTn dur="500" fill="hold" id="36"/>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69"/>
      <p:bldP grpId="0" spid="70"/>
      <p:bldP grpId="0" spid="71"/>
      <p:bldP grpId="0" spid="72"/>
      <p:bldP grpId="0" spid="7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TextBox 8"/>
          <p:cNvSpPr txBox="1"/>
          <p:nvPr/>
        </p:nvSpPr>
        <p:spPr>
          <a:xfrm>
            <a:off x="914599" y="1455167"/>
            <a:ext cx="4969846" cy="426720"/>
          </a:xfrm>
          <a:prstGeom prst="rect">
            <a:avLst/>
          </a:prstGeom>
          <a:noFill/>
        </p:spPr>
        <p:txBody>
          <a:bodyPr rtlCol="0" wrap="square">
            <a:spAutoFit/>
          </a:bodyPr>
          <a:lstStyle/>
          <a:p>
            <a:r>
              <a:rPr altLang="zh-CN" lang="en-US" smtClean="0" sz="2200">
                <a:solidFill>
                  <a:srgbClr val="5F5E5C"/>
                </a:solidFill>
                <a:latin charset="-122" panose="020b0800000000000000" pitchFamily="34" typeface="华康俪金黑W8(P)"/>
                <a:ea charset="-122" panose="020b0800000000000000" pitchFamily="34" typeface="华康俪金黑W8(P)"/>
              </a:rPr>
              <a:t>2.2 激励的原理</a:t>
            </a:r>
          </a:p>
        </p:txBody>
      </p:sp>
      <p:sp>
        <p:nvSpPr>
          <p:cNvPr id="32" name="TextBox 6"/>
          <p:cNvSpPr txBox="1"/>
          <p:nvPr/>
        </p:nvSpPr>
        <p:spPr>
          <a:xfrm>
            <a:off x="914600" y="2223598"/>
            <a:ext cx="10293297" cy="448056"/>
          </a:xfrm>
          <a:prstGeom prst="rect">
            <a:avLst/>
          </a:prstGeom>
          <a:noFill/>
        </p:spPr>
        <p:txBody>
          <a:bodyPr rtlCol="0" wrap="square">
            <a:spAutoFit/>
          </a:bodyPr>
          <a:lstStyle/>
          <a:p>
            <a:pPr>
              <a:lnSpc>
                <a:spcPct val="130000"/>
              </a:lnSpc>
              <a:spcAft>
                <a:spcPts val="600"/>
              </a:spcAft>
            </a:pPr>
            <a:r>
              <a:rPr altLang="en-US" b="1" lang="zh-CN">
                <a:solidFill>
                  <a:srgbClr val="5F5E5C"/>
                </a:solidFill>
                <a:latin charset="-122" panose="020b0503020204020204" pitchFamily="34" typeface="微软雅黑"/>
                <a:ea charset="-122" panose="020b0503020204020204" pitchFamily="34" typeface="微软雅黑"/>
              </a:rPr>
              <a:t>因此，对症下药、量体裁衣，围绕这些的需求，再采取针对性的激励措施，这样，激励才最有效果。</a:t>
            </a:r>
          </a:p>
        </p:txBody>
      </p:sp>
      <p:sp>
        <p:nvSpPr>
          <p:cNvPr id="51" name="TextBox 6"/>
          <p:cNvSpPr txBox="1"/>
          <p:nvPr/>
        </p:nvSpPr>
        <p:spPr>
          <a:xfrm>
            <a:off x="914600" y="4323581"/>
            <a:ext cx="10293297" cy="1752600"/>
          </a:xfrm>
          <a:prstGeom prst="rect">
            <a:avLst/>
          </a:prstGeom>
          <a:noFill/>
        </p:spPr>
        <p:txBody>
          <a:bodyPr rtlCol="0" wrap="square">
            <a:spAutoFit/>
          </a:bodyPr>
          <a:lstStyle/>
          <a:p>
            <a:pPr indent="-342900" marL="342900">
              <a:lnSpc>
                <a:spcPct val="130000"/>
              </a:lnSpc>
              <a:spcAft>
                <a:spcPts val="300"/>
              </a:spcAft>
              <a:buFont typeface="+mj-ea"/>
              <a:buAutoNum type="circleNumDbPlain"/>
            </a:pPr>
            <a:r>
              <a:rPr altLang="en-US" b="1" lang="zh-CN" smtClean="0" sz="1600">
                <a:solidFill>
                  <a:srgbClr val="80C417"/>
                </a:solidFill>
                <a:latin charset="-122" panose="020b0503020204020204" pitchFamily="34" typeface="微软雅黑"/>
                <a:ea charset="-122" panose="020b0503020204020204" pitchFamily="34" typeface="微软雅黑"/>
              </a:rPr>
              <a:t>五种需求象阶梯一样从低到高，逐层上升。一个层次的需求相对满足了，就会向高一层次发展；</a:t>
            </a:r>
          </a:p>
          <a:p>
            <a:pPr indent="-342900" marL="342900">
              <a:lnSpc>
                <a:spcPct val="130000"/>
              </a:lnSpc>
              <a:spcAft>
                <a:spcPts val="300"/>
              </a:spcAft>
              <a:buFont typeface="+mj-ea"/>
              <a:buAutoNum type="circleNumDbPlain"/>
            </a:pPr>
            <a:r>
              <a:rPr altLang="en-US" b="1" lang="zh-CN" smtClean="0" sz="1600">
                <a:solidFill>
                  <a:srgbClr val="80C417"/>
                </a:solidFill>
                <a:latin charset="-122" panose="020b0503020204020204" pitchFamily="34" typeface="微软雅黑"/>
                <a:ea charset="-122" panose="020b0503020204020204" pitchFamily="34" typeface="微软雅黑"/>
              </a:rPr>
              <a:t>人的需求是多种多样的，多数人的需求结构是很复杂的，在每一时刻都会同时有许多需求在影响着人们的行动，而不会是单一的需求支配着人们的行动；</a:t>
            </a:r>
          </a:p>
          <a:p>
            <a:pPr indent="-342900" marL="342900">
              <a:lnSpc>
                <a:spcPct val="130000"/>
              </a:lnSpc>
              <a:spcAft>
                <a:spcPts val="300"/>
              </a:spcAft>
              <a:buFont typeface="+mj-ea"/>
              <a:buAutoNum type="circleNumDbPlain"/>
            </a:pPr>
            <a:r>
              <a:rPr altLang="en-US" b="1" lang="zh-CN" smtClean="0" sz="1600">
                <a:solidFill>
                  <a:srgbClr val="80C417"/>
                </a:solidFill>
                <a:latin charset="-122" panose="020b0503020204020204" pitchFamily="34" typeface="微软雅黑"/>
                <a:ea charset="-122" panose="020b0503020204020204" pitchFamily="34" typeface="微软雅黑"/>
              </a:rPr>
              <a:t>人的需求则是不断在变化的，已经满足的需求不起激励的作用，因而不再是激励因素，只有尚未满足的需求能够影响行为。</a:t>
            </a:r>
          </a:p>
        </p:txBody>
      </p:sp>
      <p:grpSp>
        <p:nvGrpSpPr>
          <p:cNvPr id="2" name="组合 1"/>
          <p:cNvGrpSpPr/>
          <p:nvPr/>
        </p:nvGrpSpPr>
        <p:grpSpPr>
          <a:xfrm>
            <a:off x="913736" y="3620428"/>
            <a:ext cx="2737167" cy="514248"/>
            <a:chOff x="913736" y="3620428"/>
            <a:chExt cx="2737167" cy="514248"/>
          </a:xfrm>
        </p:grpSpPr>
        <p:sp>
          <p:nvSpPr>
            <p:cNvPr id="53" name="圆角矩形 52"/>
            <p:cNvSpPr/>
            <p:nvPr/>
          </p:nvSpPr>
          <p:spPr>
            <a:xfrm>
              <a:off x="913736" y="3620428"/>
              <a:ext cx="2737167" cy="514248"/>
            </a:xfrm>
            <a:prstGeom prst="roundRect">
              <a:avLst>
                <a:gd fmla="val 4375" name="adj"/>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2" name="TextBox 6"/>
            <p:cNvSpPr txBox="1"/>
            <p:nvPr/>
          </p:nvSpPr>
          <p:spPr>
            <a:xfrm>
              <a:off x="914600" y="3651336"/>
              <a:ext cx="2736303" cy="448056"/>
            </a:xfrm>
            <a:prstGeom prst="rect">
              <a:avLst/>
            </a:prstGeom>
            <a:noFill/>
          </p:spPr>
          <p:txBody>
            <a:bodyPr rtlCol="0" wrap="square">
              <a:spAutoFit/>
            </a:bodyPr>
            <a:lstStyle/>
            <a:p>
              <a:pPr>
                <a:lnSpc>
                  <a:spcPct val="130000"/>
                </a:lnSpc>
              </a:pPr>
              <a:r>
                <a:rPr altLang="en-US" b="1" lang="zh-CN">
                  <a:solidFill>
                    <a:schemeClr val="bg1"/>
                  </a:solidFill>
                  <a:latin charset="-122" panose="020b0503020204020204" pitchFamily="34" typeface="微软雅黑"/>
                  <a:ea charset="-122" panose="020b0503020204020204" pitchFamily="34" typeface="微软雅黑"/>
                </a:rPr>
                <a:t>这里还需要注意的是：</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ppt_x"/>
                                          </p:val>
                                        </p:tav>
                                        <p:tav tm="100000">
                                          <p:val>
                                            <p:strVal val="#ppt_x"/>
                                          </p:val>
                                        </p:tav>
                                      </p:tavLst>
                                    </p:anim>
                                    <p:anim calcmode="lin" valueType="num">
                                      <p:cBhvr additive="base">
                                        <p:cTn dur="500" fill="hold" id="8"/>
                                        <p:tgtEl>
                                          <p:spTgt spid="3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1">
                                  <p:stCondLst>
                                    <p:cond delay="0"/>
                                  </p:stCondLst>
                                  <p:childTnLst>
                                    <p:set>
                                      <p:cBhvr>
                                        <p:cTn dur="1" fill="hold" id="11">
                                          <p:stCondLst>
                                            <p:cond delay="0"/>
                                          </p:stCondLst>
                                        </p:cTn>
                                        <p:tgtEl>
                                          <p:spTgt spid="51"/>
                                        </p:tgtEl>
                                        <p:attrNameLst>
                                          <p:attrName>style.visibility</p:attrName>
                                        </p:attrNameLst>
                                      </p:cBhvr>
                                      <p:to>
                                        <p:strVal val="visible"/>
                                      </p:to>
                                    </p:set>
                                    <p:anim calcmode="lin" valueType="num">
                                      <p:cBhvr additive="base">
                                        <p:cTn dur="500" fill="hold" id="12"/>
                                        <p:tgtEl>
                                          <p:spTgt spid="51"/>
                                        </p:tgtEl>
                                        <p:attrNameLst>
                                          <p:attrName>ppt_x</p:attrName>
                                        </p:attrNameLst>
                                      </p:cBhvr>
                                      <p:tavLst>
                                        <p:tav tm="0">
                                          <p:val>
                                            <p:strVal val="#ppt_x"/>
                                          </p:val>
                                        </p:tav>
                                        <p:tav tm="100000">
                                          <p:val>
                                            <p:strVal val="#ppt_x"/>
                                          </p:val>
                                        </p:tav>
                                      </p:tavLst>
                                    </p:anim>
                                    <p:anim calcmode="lin" valueType="num">
                                      <p:cBhvr additive="base">
                                        <p:cTn dur="500" fill="hold" id="13"/>
                                        <p:tgtEl>
                                          <p:spTgt spid="51"/>
                                        </p:tgtEl>
                                        <p:attrNameLst>
                                          <p:attrName>ppt_y</p:attrName>
                                        </p:attrNameLst>
                                      </p:cBhvr>
                                      <p:tavLst>
                                        <p:tav tm="0">
                                          <p:val>
                                            <p:strVal val="0-#ppt_h/2"/>
                                          </p:val>
                                        </p:tav>
                                        <p:tav tm="100000">
                                          <p:val>
                                            <p:strVal val="#ppt_y"/>
                                          </p:val>
                                        </p:tav>
                                      </p:tavLst>
                                    </p:anim>
                                  </p:childTnLst>
                                </p:cTn>
                              </p:par>
                              <p:par>
                                <p:cTn decel="100000" fill="hold" id="14" nodeType="withEffect" presetClass="entr" presetID="2" presetSubtype="4">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fill="hold" id="16"/>
                                        <p:tgtEl>
                                          <p:spTgt spid="2"/>
                                        </p:tgtEl>
                                        <p:attrNameLst>
                                          <p:attrName>ppt_x</p:attrName>
                                        </p:attrNameLst>
                                      </p:cBhvr>
                                      <p:tavLst>
                                        <p:tav tm="0">
                                          <p:val>
                                            <p:strVal val="#ppt_x"/>
                                          </p:val>
                                        </p:tav>
                                        <p:tav tm="100000">
                                          <p:val>
                                            <p:strVal val="#ppt_x"/>
                                          </p:val>
                                        </p:tav>
                                      </p:tavLst>
                                    </p:anim>
                                    <p:anim calcmode="lin" valueType="num">
                                      <p:cBhvr additive="base">
                                        <p:cTn dur="500" fill="hold" id="17"/>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5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椭圆 11"/>
          <p:cNvSpPr/>
          <p:nvPr/>
        </p:nvSpPr>
        <p:spPr>
          <a:xfrm>
            <a:off x="770583" y="2636912"/>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13" name="椭圆 12"/>
          <p:cNvSpPr/>
          <p:nvPr/>
        </p:nvSpPr>
        <p:spPr>
          <a:xfrm>
            <a:off x="4155079" y="1526884"/>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14" name="椭圆 13"/>
          <p:cNvSpPr/>
          <p:nvPr/>
        </p:nvSpPr>
        <p:spPr>
          <a:xfrm>
            <a:off x="6819255" y="4146662"/>
            <a:ext cx="2160120" cy="2160120"/>
          </a:xfrm>
          <a:prstGeom prst="ellipse">
            <a:avLst/>
          </a:prstGeom>
          <a:solidFill>
            <a:srgbClr val="9BD106"/>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15" name="椭圆 14"/>
          <p:cNvSpPr/>
          <p:nvPr/>
        </p:nvSpPr>
        <p:spPr>
          <a:xfrm>
            <a:off x="9483551" y="1310680"/>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cxnSp>
        <p:nvCxnSpPr>
          <p:cNvPr id="16" name="直接箭头连接符 15"/>
          <p:cNvCxnSpPr>
            <a:stCxn id="12" idx="7"/>
            <a:endCxn id="13" idx="2"/>
          </p:cNvCxnSpPr>
          <p:nvPr/>
        </p:nvCxnSpPr>
        <p:spPr>
          <a:xfrm flipV="1">
            <a:off x="2614361" y="2606944"/>
            <a:ext cx="1540718" cy="346310"/>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4" idx="7"/>
            <a:endCxn id="15" idx="3"/>
          </p:cNvCxnSpPr>
          <p:nvPr/>
        </p:nvCxnSpPr>
        <p:spPr>
          <a:xfrm flipV="1">
            <a:off x="8663033" y="3154458"/>
            <a:ext cx="1136860" cy="1308546"/>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3" idx="5"/>
            <a:endCxn id="14" idx="1"/>
          </p:cNvCxnSpPr>
          <p:nvPr/>
        </p:nvCxnSpPr>
        <p:spPr>
          <a:xfrm>
            <a:off x="5998857" y="3370662"/>
            <a:ext cx="1136740" cy="1092342"/>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38083" y="3075771"/>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第一章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为什么需要激励</a:t>
            </a:r>
          </a:p>
        </p:txBody>
      </p:sp>
      <p:sp>
        <p:nvSpPr>
          <p:cNvPr id="26" name="TextBox 25"/>
          <p:cNvSpPr txBox="1"/>
          <p:nvPr/>
        </p:nvSpPr>
        <p:spPr>
          <a:xfrm>
            <a:off x="4422579" y="1965743"/>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第二章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激励的定义及原理</a:t>
            </a:r>
          </a:p>
        </p:txBody>
      </p:sp>
      <p:sp>
        <p:nvSpPr>
          <p:cNvPr id="27" name="TextBox 26"/>
          <p:cNvSpPr txBox="1"/>
          <p:nvPr/>
        </p:nvSpPr>
        <p:spPr>
          <a:xfrm>
            <a:off x="7086754" y="4585520"/>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第三章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激励的实用方法</a:t>
            </a:r>
          </a:p>
        </p:txBody>
      </p:sp>
      <p:sp>
        <p:nvSpPr>
          <p:cNvPr id="28" name="TextBox 27"/>
          <p:cNvSpPr txBox="1"/>
          <p:nvPr/>
        </p:nvSpPr>
        <p:spPr>
          <a:xfrm>
            <a:off x="9751051" y="1749539"/>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第四章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激励的理念/原则</a:t>
            </a:r>
          </a:p>
        </p:txBody>
      </p:sp>
    </p:spTree>
  </p:cSld>
  <p:clrMapOvr>
    <a:masterClrMapping/>
  </p:clrMapOvr>
  <mc:AlternateContent>
    <mc:Choice Requires="p14">
      <p:transition p14:dur="1100" spd="slow">
        <p14:switch dir="r"/>
      </p:transition>
    </mc:Choice>
    <mc:Fallback>
      <p:transition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6"/>
          <p:cNvSpPr txBox="1"/>
          <p:nvPr/>
        </p:nvSpPr>
        <p:spPr>
          <a:xfrm>
            <a:off x="914600" y="1916832"/>
            <a:ext cx="10293297" cy="448056"/>
          </a:xfrm>
          <a:prstGeom prst="rect">
            <a:avLst/>
          </a:prstGeom>
          <a:noFill/>
        </p:spPr>
        <p:txBody>
          <a:bodyPr rtlCol="0" wrap="square">
            <a:spAutoFit/>
          </a:bodyPr>
          <a:lstStyle/>
          <a:p>
            <a:pPr>
              <a:lnSpc>
                <a:spcPct val="130000"/>
              </a:lnSpc>
              <a:spcAft>
                <a:spcPts val="600"/>
              </a:spcAft>
            </a:pPr>
            <a:r>
              <a:rPr altLang="en-US" b="1" lang="zh-CN">
                <a:solidFill>
                  <a:srgbClr val="5F5E5C"/>
                </a:solidFill>
                <a:latin charset="-122" panose="020b0503020204020204" pitchFamily="34" typeface="微软雅黑"/>
                <a:ea charset="-122" panose="020b0503020204020204" pitchFamily="34" typeface="微软雅黑"/>
              </a:rPr>
              <a:t>为满足不同的需求而采取的不同的激励措施就是激励方法。</a:t>
            </a:r>
          </a:p>
        </p:txBody>
      </p:sp>
      <p:sp>
        <p:nvSpPr>
          <p:cNvPr id="11" name="TextBox 6"/>
          <p:cNvSpPr txBox="1"/>
          <p:nvPr/>
        </p:nvSpPr>
        <p:spPr>
          <a:xfrm>
            <a:off x="914600" y="2708920"/>
            <a:ext cx="10293297" cy="2462785"/>
          </a:xfrm>
          <a:prstGeom prst="rect">
            <a:avLst/>
          </a:prstGeom>
          <a:noFill/>
        </p:spPr>
        <p:txBody>
          <a:bodyPr rtlCol="0" wrap="square">
            <a:spAutoFit/>
          </a:bodyPr>
          <a:lstStyle/>
          <a:p>
            <a:pPr indent="-342900" marL="342900">
              <a:lnSpc>
                <a:spcPct val="130000"/>
              </a:lnSpc>
              <a:spcAft>
                <a:spcPts val="300"/>
              </a:spcAft>
              <a:buFont typeface="+mj-lt"/>
              <a:buAutoNum type="arabicPeriod"/>
            </a:pPr>
            <a:r>
              <a:rPr altLang="en-US" lang="zh-CN" smtClean="0" sz="1600">
                <a:solidFill>
                  <a:srgbClr val="5F5E5C"/>
                </a:solidFill>
                <a:latin charset="-122" panose="020b0503020204020204" pitchFamily="34" typeface="微软雅黑"/>
                <a:ea charset="-122" panose="020b0503020204020204" pitchFamily="34" typeface="微软雅黑"/>
              </a:rPr>
              <a:t>为满足维持基本生活所需的激励措施就是“薪酬激励”法；</a:t>
            </a:r>
          </a:p>
          <a:p>
            <a:pPr indent="-342900" marL="342900">
              <a:lnSpc>
                <a:spcPct val="130000"/>
              </a:lnSpc>
              <a:spcAft>
                <a:spcPts val="300"/>
              </a:spcAft>
              <a:buFont typeface="+mj-lt"/>
              <a:buAutoNum type="arabicPeriod"/>
            </a:pPr>
            <a:r>
              <a:rPr altLang="en-US" lang="zh-CN" smtClean="0" sz="1600">
                <a:solidFill>
                  <a:srgbClr val="5F5E5C"/>
                </a:solidFill>
                <a:latin charset="-122" panose="020b0503020204020204" pitchFamily="34" typeface="微软雅黑"/>
                <a:ea charset="-122" panose="020b0503020204020204" pitchFamily="34" typeface="微软雅黑"/>
              </a:rPr>
              <a:t>为满足安全需求的激励措施就是“福利激励”法；</a:t>
            </a:r>
          </a:p>
          <a:p>
            <a:pPr indent="-342900" marL="342900">
              <a:lnSpc>
                <a:spcPct val="130000"/>
              </a:lnSpc>
              <a:spcAft>
                <a:spcPts val="300"/>
              </a:spcAft>
              <a:buFont typeface="+mj-lt"/>
              <a:buAutoNum type="arabicPeriod"/>
            </a:pPr>
            <a:r>
              <a:rPr altLang="en-US" lang="zh-CN" smtClean="0" sz="1600">
                <a:solidFill>
                  <a:srgbClr val="5F5E5C"/>
                </a:solidFill>
                <a:latin charset="-122" panose="020b0503020204020204" pitchFamily="34" typeface="微软雅黑"/>
                <a:ea charset="-122" panose="020b0503020204020204" pitchFamily="34" typeface="微软雅黑"/>
              </a:rPr>
              <a:t>为满足归属感、情感等社交需求的激励措施有“团队激励”法、“感情激励”法、“宽容激励”法等；</a:t>
            </a:r>
          </a:p>
          <a:p>
            <a:pPr indent="-342900" marL="342900">
              <a:lnSpc>
                <a:spcPct val="130000"/>
              </a:lnSpc>
              <a:spcAft>
                <a:spcPts val="300"/>
              </a:spcAft>
              <a:buFont typeface="+mj-lt"/>
              <a:buAutoNum type="arabicPeriod"/>
            </a:pPr>
            <a:r>
              <a:rPr altLang="en-US" lang="zh-CN" smtClean="0" sz="1600">
                <a:solidFill>
                  <a:srgbClr val="5F5E5C"/>
                </a:solidFill>
                <a:latin charset="-122" panose="020b0503020204020204" pitchFamily="34" typeface="微软雅黑"/>
                <a:ea charset="-122" panose="020b0503020204020204" pitchFamily="34" typeface="微软雅黑"/>
              </a:rPr>
              <a:t>满足尊重（自尊、自信、权力、地位等）需求的激励措施有：“尊重激励”法、“赞美激励”法、“鼓舞激励”法、“支持激励”法、“信任激励”法、“奖励激励”法、“授权激励”法、“晋升激励”法等；</a:t>
            </a:r>
          </a:p>
          <a:p>
            <a:pPr indent="-342900" marL="342900">
              <a:lnSpc>
                <a:spcPct val="130000"/>
              </a:lnSpc>
              <a:spcAft>
                <a:spcPts val="300"/>
              </a:spcAft>
              <a:buFont typeface="+mj-lt"/>
              <a:buAutoNum type="arabicPeriod"/>
            </a:pPr>
            <a:r>
              <a:rPr altLang="en-US" lang="zh-CN" smtClean="0" sz="1600">
                <a:solidFill>
                  <a:srgbClr val="5F5E5C"/>
                </a:solidFill>
                <a:latin charset="-122" panose="020b0503020204020204" pitchFamily="34" typeface="微软雅黑"/>
                <a:ea charset="-122" panose="020b0503020204020204" pitchFamily="34" typeface="微软雅黑"/>
              </a:rPr>
              <a:t>满足自我实现需求的激励措施有：“愿景激励”法、“目标激励”法、“竞争激励”法、“危机激励”法、“绩效激励”法、“工作激励”法、“榜样激励”法等。</a:t>
            </a:r>
          </a:p>
        </p:txBody>
      </p:sp>
      <p:sp>
        <p:nvSpPr>
          <p:cNvPr id="12" name="TextBox 6"/>
          <p:cNvSpPr txBox="1"/>
          <p:nvPr/>
        </p:nvSpPr>
        <p:spPr>
          <a:xfrm>
            <a:off x="914600" y="5784880"/>
            <a:ext cx="10293297" cy="448056"/>
          </a:xfrm>
          <a:prstGeom prst="rect">
            <a:avLst/>
          </a:prstGeom>
          <a:noFill/>
        </p:spPr>
        <p:txBody>
          <a:bodyPr rtlCol="0" wrap="square">
            <a:spAutoFit/>
          </a:bodyPr>
          <a:lstStyle/>
          <a:p>
            <a:pPr>
              <a:lnSpc>
                <a:spcPct val="130000"/>
              </a:lnSpc>
              <a:spcAft>
                <a:spcPts val="600"/>
              </a:spcAft>
            </a:pPr>
            <a:r>
              <a:rPr altLang="en-US" b="1" lang="zh-CN">
                <a:solidFill>
                  <a:srgbClr val="5F5E5C"/>
                </a:solidFill>
                <a:latin charset="-122" panose="020b0503020204020204" pitchFamily="34" typeface="微软雅黑"/>
                <a:ea charset="-122" panose="020b0503020204020204" pitchFamily="34" typeface="微软雅黑"/>
              </a:rPr>
              <a:t>下面，我们分别对这些激励方法进行简要概述，以期对大家有所帮助。</a:t>
            </a:r>
          </a:p>
        </p:txBody>
      </p:sp>
      <p:sp>
        <p:nvSpPr>
          <p:cNvPr id="13" name="矩形 12"/>
          <p:cNvSpPr/>
          <p:nvPr/>
        </p:nvSpPr>
        <p:spPr>
          <a:xfrm>
            <a:off x="991673" y="5589240"/>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91673" y="2496385"/>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grpId="0" id="15" nodeType="afterEffect" presetClass="entr" presetID="2" presetSubtype="4">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ppt_x"/>
                                          </p:val>
                                        </p:tav>
                                        <p:tav tm="100000">
                                          <p:val>
                                            <p:strVal val="#ppt_x"/>
                                          </p:val>
                                        </p:tav>
                                      </p:tavLst>
                                    </p:anim>
                                    <p:anim calcmode="lin" valueType="num">
                                      <p:cBhvr additive="base">
                                        <p:cTn dur="500" fill="hold" id="18"/>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6"/>
          <p:cNvSpPr txBox="1"/>
          <p:nvPr/>
        </p:nvSpPr>
        <p:spPr>
          <a:xfrm>
            <a:off x="914600" y="1916832"/>
            <a:ext cx="10293297" cy="804672"/>
          </a:xfrm>
          <a:prstGeom prst="rect">
            <a:avLst/>
          </a:prstGeom>
          <a:noFill/>
        </p:spPr>
        <p:txBody>
          <a:bodyPr rtlCol="0" wrap="square">
            <a:spAutoFit/>
          </a:bodyPr>
          <a:lstStyle/>
          <a:p>
            <a:pPr>
              <a:lnSpc>
                <a:spcPct val="130000"/>
              </a:lnSpc>
              <a:spcAft>
                <a:spcPts val="600"/>
              </a:spcAft>
            </a:pPr>
            <a:r>
              <a:rPr altLang="en-US" b="1" lang="zh-CN">
                <a:solidFill>
                  <a:srgbClr val="5F5E5C"/>
                </a:solidFill>
                <a:latin charset="-122" panose="020b0503020204020204" pitchFamily="34" typeface="微软雅黑"/>
                <a:ea charset="-122" panose="020b0503020204020204" pitchFamily="34" typeface="微软雅黑"/>
              </a:rPr>
              <a:t>薪酬激励是最基本的激励，所谓“无利不起早”，金钱利益的刺激是最直接的，虽说“钱不是万能的”，但往往“重赏之下必有勇夫”。</a:t>
            </a:r>
          </a:p>
        </p:txBody>
      </p:sp>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薪酬激励</a:t>
            </a:r>
          </a:p>
        </p:txBody>
      </p:sp>
      <p:grpSp>
        <p:nvGrpSpPr>
          <p:cNvPr id="8" name="组合 7"/>
          <p:cNvGrpSpPr/>
          <p:nvPr/>
        </p:nvGrpSpPr>
        <p:grpSpPr>
          <a:xfrm>
            <a:off x="914600" y="1314926"/>
            <a:ext cx="396262" cy="369332"/>
            <a:chOff x="6097889" y="2834720"/>
            <a:chExt cx="396262"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805" y="2834720"/>
              <a:ext cx="392430"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01</a:t>
              </a:r>
            </a:p>
          </p:txBody>
        </p:sp>
      </p:grpSp>
      <p:pic>
        <p:nvPicPr>
          <p:cNvPr descr="F:\360云盘\02-个人资料\！PPT图片及版面资源\06-PPT精选插图\04-图标\ooopic_1343100467.png" id="15" name="Picture 2"/>
          <p:cNvPicPr>
            <a:picLocks noChangeArrowheads="1" noChangeAspect="1"/>
          </p:cNvPicPr>
          <p:nvPr/>
        </p:nvPicPr>
        <p:blipFill>
          <a:blip r:embed="rId2">
            <a:extLst>
              <a:ext uri="{28A0092B-C50C-407E-A947-70E740481C1C}">
                <a14:useLocalDpi val="0"/>
              </a:ext>
            </a:extLst>
          </a:blip>
          <a:stretch>
            <a:fillRect/>
          </a:stretch>
        </p:blipFill>
        <p:spPr bwMode="auto">
          <a:xfrm>
            <a:off x="966310" y="3260014"/>
            <a:ext cx="864096" cy="762062"/>
          </a:xfrm>
          <a:prstGeom prst="rect">
            <a:avLst/>
          </a:prstGeom>
          <a:noFill/>
          <a:extLst>
            <a:ext uri="{909E8E84-426E-40DD-AFC4-6F175D3DCCD1}">
              <a14:hiddenFill>
                <a:solidFill>
                  <a:srgbClr val="FFFFFF"/>
                </a:solidFill>
              </a14:hiddenFill>
            </a:ext>
          </a:extLst>
        </p:spPr>
      </p:pic>
      <p:sp>
        <p:nvSpPr>
          <p:cNvPr id="16" name="TextBox 6"/>
          <p:cNvSpPr txBox="1"/>
          <p:nvPr/>
        </p:nvSpPr>
        <p:spPr>
          <a:xfrm>
            <a:off x="1830406" y="3493368"/>
            <a:ext cx="4752526" cy="487680"/>
          </a:xfrm>
          <a:prstGeom prst="rect">
            <a:avLst/>
          </a:prstGeom>
          <a:noFill/>
        </p:spPr>
        <p:txBody>
          <a:bodyPr rtlCol="0" wrap="square">
            <a:spAutoFit/>
          </a:bodyPr>
          <a:lstStyle/>
          <a:p>
            <a:pPr>
              <a:lnSpc>
                <a:spcPct val="130000"/>
              </a:lnSpc>
            </a:pPr>
            <a:r>
              <a:rPr altLang="zh-CN" lang="en-US" smtClean="0" sz="2000">
                <a:solidFill>
                  <a:srgbClr val="5F5E5C"/>
                </a:solidFill>
                <a:latin charset="-122" panose="020b0800000000000000" pitchFamily="34" typeface="华康俪金黑W8(P)"/>
                <a:ea charset="-122" panose="020b0800000000000000" pitchFamily="34" typeface="华康俪金黑W8(P)"/>
              </a:rPr>
              <a:t>【微博段子：一开始，他就泄气了！】</a:t>
            </a:r>
          </a:p>
        </p:txBody>
      </p:sp>
      <p:grpSp>
        <p:nvGrpSpPr>
          <p:cNvPr id="17" name="组合 16"/>
          <p:cNvGrpSpPr/>
          <p:nvPr/>
        </p:nvGrpSpPr>
        <p:grpSpPr>
          <a:xfrm>
            <a:off x="1003380" y="4095396"/>
            <a:ext cx="10204517" cy="1853884"/>
            <a:chOff x="-155055" y="2770631"/>
            <a:chExt cx="10204517" cy="1853884"/>
          </a:xfrm>
        </p:grpSpPr>
        <p:sp>
          <p:nvSpPr>
            <p:cNvPr id="18" name="圆角矩形 17"/>
            <p:cNvSpPr/>
            <p:nvPr/>
          </p:nvSpPr>
          <p:spPr>
            <a:xfrm>
              <a:off x="-155055" y="2922831"/>
              <a:ext cx="10204517" cy="1701684"/>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等腰三角形 18"/>
            <p:cNvSpPr/>
            <p:nvPr/>
          </p:nvSpPr>
          <p:spPr>
            <a:xfrm flipH="1">
              <a:off x="-48110" y="2770631"/>
              <a:ext cx="288032" cy="171464"/>
            </a:xfrm>
            <a:prstGeom prst="triangle">
              <a:avLst>
                <a:gd fmla="val 0"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TextBox 6"/>
            <p:cNvSpPr txBox="1"/>
            <p:nvPr/>
          </p:nvSpPr>
          <p:spPr>
            <a:xfrm>
              <a:off x="-95099" y="3023320"/>
              <a:ext cx="10076889" cy="1517904"/>
            </a:xfrm>
            <a:prstGeom prst="rect">
              <a:avLst/>
            </a:prstGeom>
            <a:noFill/>
          </p:spPr>
          <p:txBody>
            <a:bodyPr rtlCol="0" wrap="square">
              <a:spAutoFit/>
            </a:bodyPr>
            <a:lstStyle/>
            <a:p>
              <a:pPr>
                <a:lnSpc>
                  <a:spcPct val="130000"/>
                </a:lnSpc>
              </a:pPr>
              <a:r>
                <a:rPr altLang="en-US" lang="zh-CN">
                  <a:solidFill>
                    <a:prstClr val="white"/>
                  </a:solidFill>
                  <a:latin charset="-122" panose="020b0503020204020204" pitchFamily="34" typeface="微软雅黑"/>
                  <a:ea charset="-122" panose="020b0503020204020204" pitchFamily="34" typeface="微软雅黑"/>
                </a:rPr>
                <a:t>有些企业在用人方面喜欢贪小便宜，明明这个职位的薪金应该是每个月两万元，但它只肯给一万五千元，而职位要求又一点也不肯降低。结果是要么长时间找不到人，要么找到的人有问题。节约成本是对的，但必须要有章法，而且要合理。比如一款劳力士手表正常价格是五万元，到欧洲买可能会省下几千元。但是如果你一定要用一万元的价格购买，那么，你就只能买到假货了。</a:t>
              </a:r>
            </a:p>
          </p:txBody>
        </p:sp>
      </p:grpSp>
      <p:sp>
        <p:nvSpPr>
          <p:cNvPr id="13" name="矩形 12"/>
          <p:cNvSpPr/>
          <p:nvPr/>
        </p:nvSpPr>
        <p:spPr>
          <a:xfrm>
            <a:off x="312697" y="6286520"/>
            <a:ext cx="182880" cy="365760"/>
          </a:xfrm>
          <a:prstGeom prst="rect">
            <a:avLst/>
          </a:prstGeom>
        </p:spPr>
        <p:txBody>
          <a:bodyPr wrap="none">
            <a:spAutoFit/>
          </a:bodyPr>
          <a:lstStyle/>
          <a:p>
            <a:endParaRPr altLang="en-US" lang="zh-CN" smtClean="0"/>
          </a:p>
        </p:txBody>
      </p:sp>
    </p:spTree>
  </p:cSld>
  <p:clrMapOvr>
    <a:masterClrMapping/>
  </p:clrMapOvr>
  <mc:AlternateContent>
    <mc:Choice Requires="p14">
      <p:transition p14:dur="800" spd="slow">
        <p14:flythroug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6"/>
                                        </p:tgtEl>
                                        <p:attrNameLst>
                                          <p:attrName>style.visibility</p:attrName>
                                        </p:attrNameLst>
                                      </p:cBhvr>
                                      <p:to>
                                        <p:strVal val="visible"/>
                                      </p:to>
                                    </p:set>
                                    <p:animEffect filter="wipe(left)" transition="in">
                                      <p:cBhvr>
                                        <p:cTn dur="500" id="12"/>
                                        <p:tgtEl>
                                          <p:spTgt spid="16"/>
                                        </p:tgtEl>
                                      </p:cBhvr>
                                    </p:animEffect>
                                  </p:childTnLst>
                                </p:cTn>
                              </p:par>
                            </p:childTnLst>
                          </p:cTn>
                        </p:par>
                        <p:par>
                          <p:cTn fill="hold" id="13" nodeType="afterGroup">
                            <p:stCondLst>
                              <p:cond delay="1000"/>
                            </p:stCondLst>
                            <p:childTnLst>
                              <p:par>
                                <p:cTn decel="100000" fill="hold" id="14" nodeType="afterEffect" presetClass="entr" presetID="2" presetSubtype="4">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ppt_x"/>
                                          </p:val>
                                        </p:tav>
                                        <p:tav tm="100000">
                                          <p:val>
                                            <p:strVal val="#ppt_x"/>
                                          </p:val>
                                        </p:tav>
                                      </p:tavLst>
                                    </p:anim>
                                    <p:anim calcmode="lin" valueType="num">
                                      <p:cBhvr additive="base">
                                        <p:cTn dur="500" fill="hold" id="17"/>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6"/>
          <p:cNvSpPr txBox="1"/>
          <p:nvPr/>
        </p:nvSpPr>
        <p:spPr>
          <a:xfrm>
            <a:off x="914600" y="1916832"/>
            <a:ext cx="10293297" cy="448056"/>
          </a:xfrm>
          <a:prstGeom prst="rect">
            <a:avLst/>
          </a:prstGeom>
          <a:noFill/>
        </p:spPr>
        <p:txBody>
          <a:bodyPr rtlCol="0" wrap="square">
            <a:spAutoFit/>
          </a:bodyPr>
          <a:lstStyle/>
          <a:p>
            <a:pPr>
              <a:lnSpc>
                <a:spcPct val="130000"/>
              </a:lnSpc>
              <a:spcAft>
                <a:spcPts val="600"/>
              </a:spcAft>
            </a:pPr>
            <a:r>
              <a:rPr altLang="en-US" b="1" lang="zh-CN">
                <a:solidFill>
                  <a:srgbClr val="FF0000"/>
                </a:solidFill>
                <a:latin charset="-122" panose="020b0503020204020204" pitchFamily="34" typeface="微软雅黑"/>
                <a:ea charset="-122" panose="020b0503020204020204" pitchFamily="34" typeface="微软雅黑"/>
              </a:rPr>
              <a:t>法定的福利保险和公司的个性化福利保障给员工带来安全感。</a:t>
            </a:r>
          </a:p>
        </p:txBody>
      </p:sp>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福利激励</a:t>
            </a:r>
          </a:p>
        </p:txBody>
      </p:sp>
      <p:grpSp>
        <p:nvGrpSpPr>
          <p:cNvPr id="8" name="组合 7"/>
          <p:cNvGrpSpPr/>
          <p:nvPr/>
        </p:nvGrpSpPr>
        <p:grpSpPr>
          <a:xfrm>
            <a:off x="900974" y="1314926"/>
            <a:ext cx="423514" cy="369332"/>
            <a:chOff x="6084263" y="2834720"/>
            <a:chExt cx="423514"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6311" y="2834720"/>
              <a:ext cx="4194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02</a:t>
              </a:r>
            </a:p>
          </p:txBody>
        </p:sp>
      </p:grpSp>
      <p:pic>
        <p:nvPicPr>
          <p:cNvPr id="21" name="图片 20"/>
          <p:cNvPicPr>
            <a:picLocks noChangeAspect="1"/>
          </p:cNvPicPr>
          <p:nvPr/>
        </p:nvPicPr>
        <p:blipFill>
          <a:blip r:embed="rId2">
            <a:extLst>
              <a:ext uri="{28A0092B-C50C-407E-A947-70E740481C1C}">
                <a14:useLocalDpi val="0"/>
              </a:ext>
            </a:extLst>
          </a:blip>
          <a:stretch>
            <a:fillRect/>
          </a:stretch>
        </p:blipFill>
        <p:spPr>
          <a:xfrm>
            <a:off x="987261" y="2537138"/>
            <a:ext cx="10196830" cy="3700174"/>
          </a:xfrm>
          <a:prstGeom prst="rect">
            <a:avLst/>
          </a:prstGeom>
          <a:noFill/>
          <a:ln w="19050">
            <a:solidFill>
              <a:schemeClr val="bg1"/>
            </a:solidFill>
          </a:ln>
          <a:effectLst>
            <a:outerShdw algn="ctr" blurRad="63500" rotWithShape="0">
              <a:prstClr val="black">
                <a:alpha val="40000"/>
              </a:prstClr>
            </a:outerShdw>
          </a:effec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团队激励</a:t>
            </a:r>
          </a:p>
        </p:txBody>
      </p:sp>
      <p:grpSp>
        <p:nvGrpSpPr>
          <p:cNvPr id="8" name="组合 7"/>
          <p:cNvGrpSpPr/>
          <p:nvPr/>
        </p:nvGrpSpPr>
        <p:grpSpPr>
          <a:xfrm>
            <a:off x="897768" y="1314926"/>
            <a:ext cx="429926" cy="369332"/>
            <a:chOff x="6081057" y="2834720"/>
            <a:chExt cx="42992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3136" y="2834720"/>
              <a:ext cx="42576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03</a:t>
              </a:r>
            </a:p>
          </p:txBody>
        </p:sp>
      </p:grpSp>
      <p:sp>
        <p:nvSpPr>
          <p:cNvPr id="11" name="TextBox 6"/>
          <p:cNvSpPr txBox="1"/>
          <p:nvPr/>
        </p:nvSpPr>
        <p:spPr>
          <a:xfrm>
            <a:off x="914599" y="2624484"/>
            <a:ext cx="5544616"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任何一个组织都是由人所组成的，人们都希望有一个和谐、融洽的工作环境。管理心理学研究表明，如果一个群体中占优势的情绪是友好、友爱、满足、谅解、愉快的，那么这个群体的心理气氛是积极的。</a:t>
            </a:r>
          </a:p>
        </p:txBody>
      </p:sp>
      <p:sp>
        <p:nvSpPr>
          <p:cNvPr id="12" name="TextBox 6"/>
          <p:cNvSpPr txBox="1"/>
          <p:nvPr/>
        </p:nvSpPr>
        <p:spPr>
          <a:xfrm>
            <a:off x="914599" y="4176604"/>
            <a:ext cx="5544616" cy="1042416"/>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相反，如果一个群体中占优势的情绪是敌意、争吵、欺诈、冲突的，那么这个群体的心理气氛就是消极的，具有消极气氛的组织必然是一群缺乏战斗力的乌合之众。</a:t>
            </a:r>
          </a:p>
        </p:txBody>
      </p:sp>
      <p:grpSp>
        <p:nvGrpSpPr>
          <p:cNvPr id="13" name="组合 12"/>
          <p:cNvGrpSpPr/>
          <p:nvPr/>
        </p:nvGrpSpPr>
        <p:grpSpPr>
          <a:xfrm>
            <a:off x="986607" y="5378642"/>
            <a:ext cx="10221290" cy="571398"/>
            <a:chOff x="244645" y="3186673"/>
            <a:chExt cx="10221290" cy="571398"/>
          </a:xfrm>
        </p:grpSpPr>
        <p:sp>
          <p:nvSpPr>
            <p:cNvPr id="14" name="圆角矩形 13"/>
            <p:cNvSpPr/>
            <p:nvPr/>
          </p:nvSpPr>
          <p:spPr>
            <a:xfrm>
              <a:off x="244645" y="3186673"/>
              <a:ext cx="10221290" cy="571398"/>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TextBox 6"/>
            <p:cNvSpPr txBox="1"/>
            <p:nvPr/>
          </p:nvSpPr>
          <p:spPr>
            <a:xfrm>
              <a:off x="317994" y="3279013"/>
              <a:ext cx="10147941" cy="408432"/>
            </a:xfrm>
            <a:prstGeom prst="rect">
              <a:avLst/>
            </a:prstGeom>
            <a:noFill/>
          </p:spPr>
          <p:txBody>
            <a:bodyPr rtlCol="0" wrap="square">
              <a:spAutoFit/>
            </a:bodyPr>
            <a:lstStyle/>
            <a:p>
              <a:pPr>
                <a:lnSpc>
                  <a:spcPct val="130000"/>
                </a:lnSpc>
              </a:pPr>
              <a:r>
                <a:rPr altLang="en-US" lang="zh-CN" sz="1600">
                  <a:solidFill>
                    <a:prstClr val="white"/>
                  </a:solidFill>
                  <a:latin charset="-122" panose="020b0503020204020204" pitchFamily="34" typeface="微软雅黑"/>
                  <a:ea charset="-122" panose="020b0503020204020204" pitchFamily="34" typeface="微软雅黑"/>
                </a:rPr>
                <a:t>因此，营造一个有愿景、有激情、有凝聚力、亲密和谐、友爱融洽的团队，是对团队成员非常好的激励。</a:t>
              </a:r>
            </a:p>
          </p:txBody>
        </p:sp>
      </p:grpSp>
      <p:pic>
        <p:nvPicPr>
          <p:cNvPr descr="团结合作的商务团队图片" id="1026" name="Picture 2"/>
          <p:cNvPicPr>
            <a:picLocks noChangeArrowheads="1" noChangeAspect="1"/>
          </p:cNvPicPr>
          <p:nvPr/>
        </p:nvPicPr>
        <p:blipFill>
          <a:blip r:embed="rId2"/>
          <a:stretch>
            <a:fillRect/>
          </a:stretch>
        </p:blipFill>
        <p:spPr bwMode="auto">
          <a:xfrm>
            <a:off x="6639199" y="1242055"/>
            <a:ext cx="4536000" cy="3987145"/>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1+#ppt_w/2"/>
                                          </p:val>
                                        </p:tav>
                                        <p:tav tm="100000">
                                          <p:val>
                                            <p:strVal val="#ppt_x"/>
                                          </p:val>
                                        </p:tav>
                                      </p:tavLst>
                                    </p:anim>
                                    <p:anim calcmode="lin" valueType="num">
                                      <p:cBhvr additive="base">
                                        <p:cTn dur="500" fill="hold" id="12"/>
                                        <p:tgtEl>
                                          <p:spTgt spid="1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id="14" nodeType="afterEffect" presetClass="entr" presetID="2" presetSubtype="4">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additive="base">
                                        <p:cTn dur="500" fill="hold" id="16"/>
                                        <p:tgtEl>
                                          <p:spTgt spid="13"/>
                                        </p:tgtEl>
                                        <p:attrNameLst>
                                          <p:attrName>ppt_x</p:attrName>
                                        </p:attrNameLst>
                                      </p:cBhvr>
                                      <p:tavLst>
                                        <p:tav tm="0">
                                          <p:val>
                                            <p:strVal val="#ppt_x"/>
                                          </p:val>
                                        </p:tav>
                                        <p:tav tm="100000">
                                          <p:val>
                                            <p:strVal val="#ppt_x"/>
                                          </p:val>
                                        </p:tav>
                                      </p:tavLst>
                                    </p:anim>
                                    <p:anim calcmode="lin" valueType="num">
                                      <p:cBhvr additive="base">
                                        <p:cTn dur="500" fill="hold" id="17"/>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感情激励</a:t>
            </a:r>
          </a:p>
        </p:txBody>
      </p:sp>
      <p:grpSp>
        <p:nvGrpSpPr>
          <p:cNvPr id="8" name="组合 7"/>
          <p:cNvGrpSpPr/>
          <p:nvPr/>
        </p:nvGrpSpPr>
        <p:grpSpPr>
          <a:xfrm>
            <a:off x="900974" y="1314926"/>
            <a:ext cx="423514" cy="369332"/>
            <a:chOff x="6084263" y="2834720"/>
            <a:chExt cx="423514"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6311" y="2834720"/>
              <a:ext cx="4194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sp>
        <p:nvSpPr>
          <p:cNvPr id="6" name="TextBox 6"/>
          <p:cNvSpPr txBox="1"/>
          <p:nvPr/>
        </p:nvSpPr>
        <p:spPr>
          <a:xfrm>
            <a:off x="914600" y="4008429"/>
            <a:ext cx="5112567" cy="1993392"/>
          </a:xfrm>
          <a:prstGeom prst="rect">
            <a:avLst/>
          </a:prstGeom>
          <a:noFill/>
        </p:spPr>
        <p:txBody>
          <a:bodyPr rtlCol="0" wrap="square">
            <a:spAutoFit/>
          </a:bodyPr>
          <a:lstStyle/>
          <a:p>
            <a:pPr>
              <a:lnSpc>
                <a:spcPct val="130000"/>
              </a:lnSpc>
              <a:spcAft>
                <a:spcPts val="600"/>
              </a:spcAft>
            </a:pPr>
            <a:r>
              <a:rPr altLang="en-US" lang="zh-CN" smtClean="0" sz="1600">
                <a:solidFill>
                  <a:srgbClr val="5F5E5C"/>
                </a:solidFill>
                <a:latin charset="-122" panose="020b0503020204020204" pitchFamily="34" typeface="微软雅黑"/>
                <a:ea charset="-122" panose="020b0503020204020204" pitchFamily="34" typeface="微软雅黑"/>
              </a:rPr>
              <a:t>松下幸之助就是一个注重感情投资的人，他曾说：“最失败的领导，就是那种员工一看见你，就像就像老鼠见了猫一样没命地逃开的领导。”感情激励的关键在于要能够探察下属的需求，真诚地关怀下属。一个聪明的会永远关心下属，时时为下属的健康、家境、幸福等着领导想。</a:t>
            </a:r>
          </a:p>
        </p:txBody>
      </p:sp>
      <p:sp>
        <p:nvSpPr>
          <p:cNvPr id="11" name="TextBox 6"/>
          <p:cNvSpPr txBox="1"/>
          <p:nvPr/>
        </p:nvSpPr>
        <p:spPr>
          <a:xfrm>
            <a:off x="6171183" y="4008429"/>
            <a:ext cx="5036714" cy="1993392"/>
          </a:xfrm>
          <a:prstGeom prst="rect">
            <a:avLst/>
          </a:prstGeom>
          <a:noFill/>
        </p:spPr>
        <p:txBody>
          <a:bodyPr rtlCol="0" wrap="square">
            <a:spAutoFit/>
          </a:bodyPr>
          <a:lstStyle/>
          <a:p>
            <a:pPr>
              <a:lnSpc>
                <a:spcPct val="130000"/>
              </a:lnSpc>
              <a:spcAft>
                <a:spcPts val="600"/>
              </a:spcAft>
            </a:pPr>
            <a:r>
              <a:rPr altLang="en-US" b="1" lang="zh-CN" smtClean="0" sz="1600">
                <a:solidFill>
                  <a:srgbClr val="80C417"/>
                </a:solidFill>
                <a:latin charset="-122" panose="020b0503020204020204" pitchFamily="34" typeface="微软雅黑"/>
                <a:ea charset="-122" panose="020b0503020204020204" pitchFamily="34" typeface="微软雅黑"/>
              </a:rPr>
              <a:t>感情激励的最高境界就是“感动”被激励人。领导成效在于“民心向背”，而投资感情则能收获“民心”的重要举措。感情投资是最值得的投资，是回报最大的投资。事实上，单纯的物质激励是没有上限、没有区别的，只有独特的人性关怀才是企业特有的，也是留住员工，防止人才流失的重要秘诀。</a:t>
            </a:r>
          </a:p>
        </p:txBody>
      </p:sp>
      <p:sp>
        <p:nvSpPr>
          <p:cNvPr id="13" name="TextBox 6"/>
          <p:cNvSpPr txBox="1"/>
          <p:nvPr/>
        </p:nvSpPr>
        <p:spPr>
          <a:xfrm>
            <a:off x="914600" y="1844824"/>
            <a:ext cx="10293297" cy="1161288"/>
          </a:xfrm>
          <a:prstGeom prst="rect">
            <a:avLst/>
          </a:prstGeom>
          <a:noFill/>
        </p:spPr>
        <p:txBody>
          <a:bodyPr rtlCol="0" wrap="square">
            <a:spAutoFit/>
          </a:bodyPr>
          <a:lstStyle/>
          <a:p>
            <a:pPr>
              <a:lnSpc>
                <a:spcPct val="130000"/>
              </a:lnSpc>
              <a:spcAft>
                <a:spcPts val="600"/>
              </a:spcAft>
            </a:pPr>
            <a:r>
              <a:rPr altLang="en-US" b="1" lang="zh-CN">
                <a:solidFill>
                  <a:srgbClr val="5F5E5C"/>
                </a:solidFill>
                <a:latin charset="-122" panose="020b0503020204020204" pitchFamily="34" typeface="微软雅黑"/>
                <a:ea charset="-122" panose="020b0503020204020204" pitchFamily="34" typeface="微软雅黑"/>
              </a:rPr>
              <a:t>人是有感情的，影响其行为的心理是复杂的，每个人都希望自己被重视。中国有句俗语：“受人滴水之恩，当以涌泉相报”。讲究情义是人性的一大弱点，中国人尤其如此。“生当陨首，死当结草”、“士为知己者死，女为悦己者容”，这无一不是“情感效应”的结果。</a:t>
            </a:r>
          </a:p>
        </p:txBody>
      </p:sp>
      <p:sp>
        <p:nvSpPr>
          <p:cNvPr id="14" name="矩形 13"/>
          <p:cNvSpPr/>
          <p:nvPr/>
        </p:nvSpPr>
        <p:spPr>
          <a:xfrm>
            <a:off x="991673" y="6199435"/>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991673" y="3751163"/>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ppt_x"/>
                                          </p:val>
                                        </p:tav>
                                        <p:tav tm="100000">
                                          <p:val>
                                            <p:strVal val="#ppt_x"/>
                                          </p:val>
                                        </p:tav>
                                      </p:tavLst>
                                    </p:anim>
                                    <p:anim calcmode="lin" valueType="num">
                                      <p:cBhvr additive="base">
                                        <p:cTn dur="500" fill="hold" id="8"/>
                                        <p:tgtEl>
                                          <p:spTgt spid="1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1+#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8">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500" fill="hold" id="16"/>
                                        <p:tgtEl>
                                          <p:spTgt spid="11"/>
                                        </p:tgtEl>
                                        <p:attrNameLst>
                                          <p:attrName>ppt_x</p:attrName>
                                        </p:attrNameLst>
                                      </p:cBhvr>
                                      <p:tavLst>
                                        <p:tav tm="0">
                                          <p:val>
                                            <p:strVal val="0-#ppt_w/2"/>
                                          </p:val>
                                        </p:tav>
                                        <p:tav tm="100000">
                                          <p:val>
                                            <p:strVal val="#ppt_x"/>
                                          </p:val>
                                        </p:tav>
                                      </p:tavLst>
                                    </p:anim>
                                    <p:anim calcmode="lin" valueType="num">
                                      <p:cBhvr additive="base">
                                        <p:cTn dur="500" fill="hold" id="17"/>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感情激励</a:t>
            </a:r>
          </a:p>
        </p:txBody>
      </p:sp>
      <p:grpSp>
        <p:nvGrpSpPr>
          <p:cNvPr id="8" name="组合 7"/>
          <p:cNvGrpSpPr/>
          <p:nvPr/>
        </p:nvGrpSpPr>
        <p:grpSpPr>
          <a:xfrm>
            <a:off x="900974" y="1314926"/>
            <a:ext cx="423514" cy="369332"/>
            <a:chOff x="6084263" y="2834720"/>
            <a:chExt cx="423514"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6311" y="2834720"/>
              <a:ext cx="4194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sp>
        <p:nvSpPr>
          <p:cNvPr id="12" name="矩形 11"/>
          <p:cNvSpPr/>
          <p:nvPr/>
        </p:nvSpPr>
        <p:spPr>
          <a:xfrm>
            <a:off x="917411" y="2341496"/>
            <a:ext cx="5973852" cy="3967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拿破仑非常善于运用感情激励官兵士气。在征服意大利的一次战斗中，拿破仑夜间巡岗查哨，发现一名哨兵斜倚着树根睡着了。他没有喊醒哨兵，却拿起枪替他站岗约半小时，哨兵从沉睡中惊醒，认出了正在替他放哨的司令官，十分惶恐和绝望，跪倒在他面前。</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拿破仑却和蔼地说：“朋友，这是你的枪。你们艰苦作战，又走了那么长的路，你打瞌睡是可以谅解的。但是目前，一时的疏忽就可能断送全军。我正好不困，就替你站了一会儿，下次可要小心。”</a:t>
            </a:r>
          </a:p>
        </p:txBody>
      </p:sp>
      <p:sp>
        <p:nvSpPr>
          <p:cNvPr id="16" name="矩形 15"/>
          <p:cNvSpPr/>
          <p:nvPr/>
        </p:nvSpPr>
        <p:spPr>
          <a:xfrm>
            <a:off x="917411" y="2341496"/>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17411" y="436510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3506238" y="2131423"/>
            <a:ext cx="1440160" cy="400110"/>
            <a:chOff x="4875039" y="1565377"/>
            <a:chExt cx="1440160" cy="400110"/>
          </a:xfrm>
        </p:grpSpPr>
        <p:sp>
          <p:nvSpPr>
            <p:cNvPr id="19"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2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1" name="TextBox 12"/>
            <p:cNvSpPr txBox="1"/>
            <p:nvPr/>
          </p:nvSpPr>
          <p:spPr>
            <a:xfrm>
              <a:off x="5898521"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 name="矩形 1"/>
          <p:cNvSpPr/>
          <p:nvPr/>
        </p:nvSpPr>
        <p:spPr>
          <a:xfrm>
            <a:off x="4529750" y="2146812"/>
            <a:ext cx="2278380" cy="406908"/>
          </a:xfrm>
          <a:prstGeom prst="rect">
            <a:avLst/>
          </a:prstGeom>
        </p:spPr>
        <p:txBody>
          <a:bodyPr wrap="none">
            <a:spAutoFit/>
          </a:bodyPr>
          <a:lstStyle/>
          <a:p>
            <a:pPr algn="ctr" indent="266700">
              <a:lnSpc>
                <a:spcPct val="115000"/>
              </a:lnSpc>
              <a:spcAft>
                <a:spcPts val="420"/>
              </a:spcAft>
            </a:pPr>
            <a:r>
              <a:rPr altLang="zh-CN" b="1" lang="zh-CN" smtClean="0">
                <a:solidFill>
                  <a:srgbClr val="5F5E5C"/>
                </a:solidFill>
                <a:latin charset="-122" panose="020b0503020204020204" pitchFamily="34" typeface="微软雅黑"/>
                <a:ea charset="-122" panose="020b0503020204020204" pitchFamily="34" typeface="微软雅黑"/>
              </a:rPr>
              <a:t>拿破仑的感情激励</a:t>
            </a:r>
          </a:p>
        </p:txBody>
      </p:sp>
      <p:pic>
        <p:nvPicPr>
          <p:cNvPr descr="http://img2.tfd.com/wiki/8/89/Jacques-Louis_David_008.jpg" id="22" name="Picture 2"/>
          <p:cNvPicPr>
            <a:picLocks noChangeArrowheads="1" noChangeAspect="1"/>
          </p:cNvPicPr>
          <p:nvPr/>
        </p:nvPicPr>
        <p:blipFill>
          <a:blip r:embed="rId2"/>
          <a:stretch>
            <a:fillRect/>
          </a:stretch>
        </p:blipFill>
        <p:spPr bwMode="auto">
          <a:xfrm>
            <a:off x="7127718" y="2341496"/>
            <a:ext cx="3332972" cy="3967824"/>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
        <p:nvSpPr>
          <p:cNvPr id="15" name="矩形 14"/>
          <p:cNvSpPr/>
          <p:nvPr/>
        </p:nvSpPr>
        <p:spPr>
          <a:xfrm>
            <a:off x="9888518" y="2339812"/>
            <a:ext cx="315113" cy="721763"/>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mtClean="0" sz="1400">
                <a:latin charset="-122" panose="020b0503020204020204" pitchFamily="34" typeface="微软雅黑"/>
                <a:ea charset="-122" panose="020b0503020204020204" pitchFamily="34" typeface="微软雅黑"/>
              </a:rPr>
              <a:t>拿破仑</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6"/>
      <p:bldP grpId="0" spid="1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感情激励</a:t>
            </a:r>
          </a:p>
        </p:txBody>
      </p:sp>
      <p:grpSp>
        <p:nvGrpSpPr>
          <p:cNvPr id="8" name="组合 7"/>
          <p:cNvGrpSpPr/>
          <p:nvPr/>
        </p:nvGrpSpPr>
        <p:grpSpPr>
          <a:xfrm>
            <a:off x="900974" y="1314926"/>
            <a:ext cx="423514" cy="369332"/>
            <a:chOff x="6084263" y="2834720"/>
            <a:chExt cx="423514"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6311" y="2834720"/>
              <a:ext cx="4194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sp>
        <p:nvSpPr>
          <p:cNvPr id="12" name="矩形 11"/>
          <p:cNvSpPr/>
          <p:nvPr/>
        </p:nvSpPr>
        <p:spPr>
          <a:xfrm>
            <a:off x="917411" y="2341496"/>
            <a:ext cx="5469796" cy="3967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三国时期的刘备无疑是最懂得感情投资的人。三国时的关羽，投奔曹操后，求贤若渴的曹操就怕他离去，于是三日一大宴，五日一小宴，上马一镀金，下马一键银，还赠送了十名美女，甚至连赤兔马都送给了关羽，可是最后依然没有留住关公。</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刘备在这方面最厉害，他本身没有什么能力，却能通过桃园三结义拢住关羽、张飞；三顾茅芦请来诸葛亮；怒摔阿斗使赵子龙感动落泪。在三国里可算是最会用情的“老总”了。</a:t>
            </a:r>
          </a:p>
        </p:txBody>
      </p:sp>
      <p:sp>
        <p:nvSpPr>
          <p:cNvPr id="16" name="矩形 15"/>
          <p:cNvSpPr/>
          <p:nvPr/>
        </p:nvSpPr>
        <p:spPr>
          <a:xfrm>
            <a:off x="917411" y="2341496"/>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17411" y="436510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3146847" y="2131423"/>
            <a:ext cx="1440160" cy="400110"/>
            <a:chOff x="4875039" y="1565377"/>
            <a:chExt cx="1440160" cy="400110"/>
          </a:xfrm>
        </p:grpSpPr>
        <p:sp>
          <p:nvSpPr>
            <p:cNvPr id="19"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2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1" name="TextBox 12"/>
            <p:cNvSpPr txBox="1"/>
            <p:nvPr/>
          </p:nvSpPr>
          <p:spPr>
            <a:xfrm>
              <a:off x="5898521"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 name="矩形 1"/>
          <p:cNvSpPr/>
          <p:nvPr/>
        </p:nvSpPr>
        <p:spPr>
          <a:xfrm>
            <a:off x="4212002" y="2146812"/>
            <a:ext cx="20497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刘备的感情激励</a:t>
            </a:r>
          </a:p>
        </p:txBody>
      </p:sp>
      <p:pic>
        <p:nvPicPr>
          <p:cNvPr descr="http://a1.att.hudong.com/11/43/19300001392461131996430523706.jpg" id="23" name="Picture 2"/>
          <p:cNvPicPr>
            <a:picLocks noChangeArrowheads="1" noChangeAspect="1"/>
          </p:cNvPicPr>
          <p:nvPr/>
        </p:nvPicPr>
        <p:blipFill>
          <a:blip r:embed="rId2">
            <a:extLst>
              <a:ext uri="{28A0092B-C50C-407E-A947-70E740481C1C}">
                <a14:useLocalDpi val="0"/>
              </a:ext>
            </a:extLst>
          </a:blip>
          <a:stretch>
            <a:fillRect/>
          </a:stretch>
        </p:blipFill>
        <p:spPr bwMode="auto">
          <a:xfrm>
            <a:off x="6567888" y="2339812"/>
            <a:ext cx="3892802" cy="3969507"/>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
        <p:nvSpPr>
          <p:cNvPr id="24" name="矩形 23"/>
          <p:cNvSpPr/>
          <p:nvPr/>
        </p:nvSpPr>
        <p:spPr>
          <a:xfrm>
            <a:off x="6963271" y="2339813"/>
            <a:ext cx="315113" cy="585132"/>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z="1400">
                <a:latin charset="-122" panose="020b0503020204020204" pitchFamily="34" typeface="微软雅黑"/>
                <a:ea charset="-122" panose="020b0503020204020204" pitchFamily="34" typeface="微软雅黑"/>
              </a:rPr>
              <a:t>刘备</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6"/>
      <p:bldP grpId="0" spid="1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椭圆 15"/>
          <p:cNvSpPr/>
          <p:nvPr/>
        </p:nvSpPr>
        <p:spPr>
          <a:xfrm>
            <a:off x="770583" y="2636912"/>
            <a:ext cx="2160120" cy="2160120"/>
          </a:xfrm>
          <a:prstGeom prst="ellipse">
            <a:avLst/>
          </a:prstGeom>
          <a:solidFill>
            <a:srgbClr val="9BD106"/>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18" name="椭圆 17"/>
          <p:cNvSpPr/>
          <p:nvPr/>
        </p:nvSpPr>
        <p:spPr>
          <a:xfrm>
            <a:off x="4155079" y="1526884"/>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19" name="椭圆 18"/>
          <p:cNvSpPr/>
          <p:nvPr/>
        </p:nvSpPr>
        <p:spPr>
          <a:xfrm>
            <a:off x="6819255" y="4146662"/>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20" name="椭圆 19"/>
          <p:cNvSpPr/>
          <p:nvPr/>
        </p:nvSpPr>
        <p:spPr>
          <a:xfrm>
            <a:off x="9483551" y="1310680"/>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cxnSp>
        <p:nvCxnSpPr>
          <p:cNvPr id="3" name="直接箭头连接符 2"/>
          <p:cNvCxnSpPr>
            <a:stCxn id="16" idx="7"/>
            <a:endCxn id="18" idx="2"/>
          </p:cNvCxnSpPr>
          <p:nvPr/>
        </p:nvCxnSpPr>
        <p:spPr>
          <a:xfrm flipV="1">
            <a:off x="2614361" y="2606944"/>
            <a:ext cx="1540718" cy="346310"/>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19" idx="7"/>
            <a:endCxn id="20" idx="3"/>
          </p:cNvCxnSpPr>
          <p:nvPr/>
        </p:nvCxnSpPr>
        <p:spPr>
          <a:xfrm flipV="1">
            <a:off x="8663033" y="3154458"/>
            <a:ext cx="1136860" cy="1308546"/>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18" idx="5"/>
            <a:endCxn id="19" idx="1"/>
          </p:cNvCxnSpPr>
          <p:nvPr/>
        </p:nvCxnSpPr>
        <p:spPr>
          <a:xfrm>
            <a:off x="5998857" y="3370662"/>
            <a:ext cx="1136740" cy="1092342"/>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38083" y="3075771"/>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第一章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为什么需要激励</a:t>
            </a:r>
          </a:p>
        </p:txBody>
      </p:sp>
      <p:sp>
        <p:nvSpPr>
          <p:cNvPr id="34" name="TextBox 33"/>
          <p:cNvSpPr txBox="1"/>
          <p:nvPr/>
        </p:nvSpPr>
        <p:spPr>
          <a:xfrm>
            <a:off x="4422579" y="1965743"/>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第二章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激励的定义及原理</a:t>
            </a:r>
          </a:p>
        </p:txBody>
      </p:sp>
      <p:sp>
        <p:nvSpPr>
          <p:cNvPr id="35" name="TextBox 34"/>
          <p:cNvSpPr txBox="1"/>
          <p:nvPr/>
        </p:nvSpPr>
        <p:spPr>
          <a:xfrm>
            <a:off x="7086754" y="4585520"/>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第三章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激励的实用方法</a:t>
            </a:r>
          </a:p>
        </p:txBody>
      </p:sp>
      <p:sp>
        <p:nvSpPr>
          <p:cNvPr id="36" name="TextBox 35"/>
          <p:cNvSpPr txBox="1"/>
          <p:nvPr/>
        </p:nvSpPr>
        <p:spPr>
          <a:xfrm>
            <a:off x="9751051" y="1749539"/>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第四章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激励的理念/原则</a:t>
            </a:r>
          </a:p>
        </p:txBody>
      </p:sp>
    </p:spTree>
  </p:cSld>
  <p:clrMapOvr>
    <a:masterClrMapping/>
  </p:clrMapOvr>
  <mc:AlternateContent>
    <mc:Choice Requires="p14">
      <p:transition p14:dur="1250" spd="slow">
        <p14:flip dir="r"/>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感情激励</a:t>
            </a:r>
          </a:p>
        </p:txBody>
      </p:sp>
      <p:grpSp>
        <p:nvGrpSpPr>
          <p:cNvPr id="8" name="组合 7"/>
          <p:cNvGrpSpPr/>
          <p:nvPr/>
        </p:nvGrpSpPr>
        <p:grpSpPr>
          <a:xfrm>
            <a:off x="900974" y="1314926"/>
            <a:ext cx="423514" cy="369332"/>
            <a:chOff x="6084263" y="2834720"/>
            <a:chExt cx="423514"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6311" y="2834720"/>
              <a:ext cx="4194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sp>
        <p:nvSpPr>
          <p:cNvPr id="12" name="矩形 11"/>
          <p:cNvSpPr/>
          <p:nvPr/>
        </p:nvSpPr>
        <p:spPr>
          <a:xfrm>
            <a:off x="917411" y="1837440"/>
            <a:ext cx="10290486" cy="46879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 name="矩形 15"/>
          <p:cNvSpPr/>
          <p:nvPr/>
        </p:nvSpPr>
        <p:spPr>
          <a:xfrm>
            <a:off x="917411" y="183744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17411" y="3861048"/>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7755359" y="1627367"/>
            <a:ext cx="1440160" cy="400110"/>
            <a:chOff x="4875039" y="1565377"/>
            <a:chExt cx="1440160" cy="400110"/>
          </a:xfrm>
        </p:grpSpPr>
        <p:sp>
          <p:nvSpPr>
            <p:cNvPr id="19"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2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1"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 name="矩形 1"/>
          <p:cNvSpPr/>
          <p:nvPr/>
        </p:nvSpPr>
        <p:spPr>
          <a:xfrm>
            <a:off x="8778870" y="1642756"/>
            <a:ext cx="22783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袁世凯的感情激励</a:t>
            </a:r>
          </a:p>
        </p:txBody>
      </p:sp>
      <p:sp>
        <p:nvSpPr>
          <p:cNvPr id="23" name="TextBox 6"/>
          <p:cNvSpPr txBox="1"/>
          <p:nvPr/>
        </p:nvSpPr>
        <p:spPr>
          <a:xfrm>
            <a:off x="6171183" y="3645024"/>
            <a:ext cx="4897193" cy="2627377"/>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段祺瑞连夜准备，第二天果然高中第一名，当了第三协的协统。段祺瑞深感袁世凯是个伯乐，对于自己有知遇之恩。后来，段祺瑞谈起当年袁世凯帮他渡过难关的事，仍感恩不尽，谁知冯国璋、王士珍听了，不觉大笑，原来王、冯二人考试时也得到过袁世凯给的这样的纸条。袁世凯这种办法，可谓妙不可言，既可以使提拔的将十报恩，又能使没升官的将士心服口服，便于统率，还给被提拔者创造了很高的声誉。</a:t>
            </a:r>
          </a:p>
        </p:txBody>
      </p:sp>
      <p:sp>
        <p:nvSpPr>
          <p:cNvPr id="24" name="TextBox 6"/>
          <p:cNvSpPr txBox="1"/>
          <p:nvPr/>
        </p:nvSpPr>
        <p:spPr>
          <a:xfrm>
            <a:off x="1274732" y="3645024"/>
            <a:ext cx="4752436" cy="2627377"/>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从柏林深造回国的段祺瑞，自认为学问不凡，却连续两次没有考取，正当段祺瑞闷闷不乐地坐着发呆时，忽然传令官来找他说是袁大人叫他去。段祺瑞不敢怠慢，立即前往帅府。袁世凯令他坐下，东拉西扯，说了些不着边际的话。临走，袁世凯塞给段祺瑞一张纸条，段祺瑞心中的纳闷，这纸条是什么呢？又不敢当面拆开看。急忙回到家中，打开一看，不觉大喜，原来是这次考试的试题。</a:t>
            </a:r>
          </a:p>
        </p:txBody>
      </p:sp>
      <p:sp>
        <p:nvSpPr>
          <p:cNvPr id="25" name="TextBox 6"/>
          <p:cNvSpPr txBox="1"/>
          <p:nvPr/>
        </p:nvSpPr>
        <p:spPr>
          <a:xfrm>
            <a:off x="1274731" y="2056317"/>
            <a:ext cx="9793645" cy="1359408"/>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民国早期，北洋军阀的头儿袁世凯也精于此道。早在小站练兵时期，他就从天津武备学堂物色了一批军事人才，其中最著名的有三个，即“北洋三杰” ：段祺瑞、冯国璋、王士珍。袁世凯为了让他们对自己感恩戴德，可谓煞费苦心。袁世凯在创办新军时，相继成立了三个协（旅），在选任协统时，他宣布采用考试的办法，每次只取一人。第一次，王士珍考取。第二次，冯国璋考取。</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decel="100000" fill="hold" grpId="0" id="18" nodeType="afterEffect" presetClass="entr" presetID="2" presetSubtype="1">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fill="hold" id="20"/>
                                        <p:tgtEl>
                                          <p:spTgt spid="25"/>
                                        </p:tgtEl>
                                        <p:attrNameLst>
                                          <p:attrName>ppt_x</p:attrName>
                                        </p:attrNameLst>
                                      </p:cBhvr>
                                      <p:tavLst>
                                        <p:tav tm="0">
                                          <p:val>
                                            <p:strVal val="#ppt_x"/>
                                          </p:val>
                                        </p:tav>
                                        <p:tav tm="100000">
                                          <p:val>
                                            <p:strVal val="#ppt_x"/>
                                          </p:val>
                                        </p:tav>
                                      </p:tavLst>
                                    </p:anim>
                                    <p:anim calcmode="lin" valueType="num">
                                      <p:cBhvr additive="base">
                                        <p:cTn dur="500" fill="hold" id="21"/>
                                        <p:tgtEl>
                                          <p:spTgt spid="25"/>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000"/>
                            </p:stCondLst>
                            <p:childTnLst>
                              <p:par>
                                <p:cTn decel="100000" fill="hold" grpId="0" id="23" nodeType="afterEffect" presetClass="entr" presetID="2" presetSubtype="8">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fill="hold" id="25"/>
                                        <p:tgtEl>
                                          <p:spTgt spid="23"/>
                                        </p:tgtEl>
                                        <p:attrNameLst>
                                          <p:attrName>ppt_x</p:attrName>
                                        </p:attrNameLst>
                                      </p:cBhvr>
                                      <p:tavLst>
                                        <p:tav tm="0">
                                          <p:val>
                                            <p:strVal val="0-#ppt_w/2"/>
                                          </p:val>
                                        </p:tav>
                                        <p:tav tm="100000">
                                          <p:val>
                                            <p:strVal val="#ppt_x"/>
                                          </p:val>
                                        </p:tav>
                                      </p:tavLst>
                                    </p:anim>
                                    <p:anim calcmode="lin" valueType="num">
                                      <p:cBhvr additive="base">
                                        <p:cTn dur="500" fill="hold" id="26"/>
                                        <p:tgtEl>
                                          <p:spTgt spid="23"/>
                                        </p:tgtEl>
                                        <p:attrNameLst>
                                          <p:attrName>ppt_y</p:attrName>
                                        </p:attrNameLst>
                                      </p:cBhvr>
                                      <p:tavLst>
                                        <p:tav tm="0">
                                          <p:val>
                                            <p:strVal val="#ppt_y"/>
                                          </p:val>
                                        </p:tav>
                                        <p:tav tm="100000">
                                          <p:val>
                                            <p:strVal val="#ppt_y"/>
                                          </p:val>
                                        </p:tav>
                                      </p:tavLst>
                                    </p:anim>
                                  </p:childTnLst>
                                </p:cTn>
                              </p:par>
                              <p:par>
                                <p:cTn decel="100000" fill="hold" grpId="0" id="27" nodeType="withEffect" presetClass="entr" presetID="2" presetSubtype="2">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500" fill="hold" id="29"/>
                                        <p:tgtEl>
                                          <p:spTgt spid="24"/>
                                        </p:tgtEl>
                                        <p:attrNameLst>
                                          <p:attrName>ppt_x</p:attrName>
                                        </p:attrNameLst>
                                      </p:cBhvr>
                                      <p:tavLst>
                                        <p:tav tm="0">
                                          <p:val>
                                            <p:strVal val="1+#ppt_w/2"/>
                                          </p:val>
                                        </p:tav>
                                        <p:tav tm="100000">
                                          <p:val>
                                            <p:strVal val="#ppt_x"/>
                                          </p:val>
                                        </p:tav>
                                      </p:tavLst>
                                    </p:anim>
                                    <p:anim calcmode="lin" valueType="num">
                                      <p:cBhvr additive="base">
                                        <p:cTn dur="500" fill="hold" id="30"/>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6"/>
      <p:bldP grpId="0" spid="17"/>
      <p:bldP grpId="0" spid="23"/>
      <p:bldP grpId="0" spid="24"/>
      <p:bldP grpId="0" spid="2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感情激励</a:t>
            </a:r>
          </a:p>
        </p:txBody>
      </p:sp>
      <p:grpSp>
        <p:nvGrpSpPr>
          <p:cNvPr id="8" name="组合 7"/>
          <p:cNvGrpSpPr/>
          <p:nvPr/>
        </p:nvGrpSpPr>
        <p:grpSpPr>
          <a:xfrm>
            <a:off x="900974" y="1314926"/>
            <a:ext cx="423514" cy="369332"/>
            <a:chOff x="6084263" y="2834720"/>
            <a:chExt cx="423514"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6311" y="2834720"/>
              <a:ext cx="4194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sp>
        <p:nvSpPr>
          <p:cNvPr id="12" name="矩形 11"/>
          <p:cNvSpPr/>
          <p:nvPr/>
        </p:nvSpPr>
        <p:spPr>
          <a:xfrm>
            <a:off x="917411" y="1837440"/>
            <a:ext cx="10290486" cy="46879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 name="矩形 15"/>
          <p:cNvSpPr/>
          <p:nvPr/>
        </p:nvSpPr>
        <p:spPr>
          <a:xfrm>
            <a:off x="917411" y="183744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17411" y="3861048"/>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7755359" y="1627367"/>
            <a:ext cx="1440160" cy="400110"/>
            <a:chOff x="4875039" y="1565377"/>
            <a:chExt cx="1440160" cy="400110"/>
          </a:xfrm>
        </p:grpSpPr>
        <p:sp>
          <p:nvSpPr>
            <p:cNvPr id="19"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2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1"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 name="矩形 1"/>
          <p:cNvSpPr/>
          <p:nvPr/>
        </p:nvSpPr>
        <p:spPr>
          <a:xfrm>
            <a:off x="8778870" y="1642756"/>
            <a:ext cx="22783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蒋介石的感情激励</a:t>
            </a:r>
          </a:p>
        </p:txBody>
      </p:sp>
      <p:sp>
        <p:nvSpPr>
          <p:cNvPr id="23" name="TextBox 6"/>
          <p:cNvSpPr txBox="1"/>
          <p:nvPr/>
        </p:nvSpPr>
        <p:spPr>
          <a:xfrm>
            <a:off x="6009268" y="3284983"/>
            <a:ext cx="5059108" cy="2944369"/>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他常对部属说：“叫我校长吧！你们都是我的学生”。如果不是黄埔生，他也很慷慨：“哦，予以下期登记吧！”这样就提高了部属的身价。蒋介石给部属写信，除了一律称兄道弟外，还用字号，以示亲上加亲，可以说他很懂人情世故。蒋介石不仅熟记部属的名号、生辰、籍贯，而且对其父母的生日也用心记得很准。有时，他与某将领谈话时，往往是在他提起某将领父母的生日时，使该将领受宠若惊，十分激动，深为委员长的关切所震撼。</a:t>
            </a:r>
          </a:p>
        </p:txBody>
      </p:sp>
      <p:sp>
        <p:nvSpPr>
          <p:cNvPr id="24" name="TextBox 6"/>
          <p:cNvSpPr txBox="1"/>
          <p:nvPr/>
        </p:nvSpPr>
        <p:spPr>
          <a:xfrm>
            <a:off x="1274732" y="3284984"/>
            <a:ext cx="4536411" cy="2627377"/>
          </a:xfrm>
          <a:prstGeom prst="rect">
            <a:avLst/>
          </a:prstGeom>
          <a:noFill/>
        </p:spPr>
        <p:txBody>
          <a:bodyPr rtlCol="0" wrap="square">
            <a:spAutoFit/>
          </a:bodyPr>
          <a:lstStyle/>
          <a:p>
            <a:pPr>
              <a:lnSpc>
                <a:spcPct val="130000"/>
              </a:lnSpc>
              <a:spcAft>
                <a:spcPts val="600"/>
              </a:spcAft>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凡是少将以上的官长，他都要请到家里吃饭，每次都是四莱一汤，简朴之极，作陪的往往只有蒋经国。采用这种不请别人陪客的家宴方式是得更加亲热。同时，简单的饭菜给他的部下留下清廉的印象蒋介石请部属吃饭后，总要合一张影。他与孙中山有一张合影像片，孙中山先生坐着，他站在孙先生背后，他与部属合影也摆这个模式，其中的用意不讲自明。</a:t>
            </a:r>
          </a:p>
        </p:txBody>
      </p:sp>
      <p:sp>
        <p:nvSpPr>
          <p:cNvPr id="25" name="TextBox 6"/>
          <p:cNvSpPr txBox="1"/>
          <p:nvPr/>
        </p:nvSpPr>
        <p:spPr>
          <a:xfrm>
            <a:off x="1274731" y="2223598"/>
            <a:ext cx="9933166" cy="725424"/>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与袁世凯一样，蒋介石在用人统御方面也很有政治家的手腕。蒋介石有一个小本子，里面记载着国民党师以上官长的字号、籍贯、亲缘及一般人不大注意的细节。</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decel="100000" fill="hold" grpId="0" id="18" nodeType="afterEffect" presetClass="entr" presetID="2" presetSubtype="1">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fill="hold" id="20"/>
                                        <p:tgtEl>
                                          <p:spTgt spid="25"/>
                                        </p:tgtEl>
                                        <p:attrNameLst>
                                          <p:attrName>ppt_x</p:attrName>
                                        </p:attrNameLst>
                                      </p:cBhvr>
                                      <p:tavLst>
                                        <p:tav tm="0">
                                          <p:val>
                                            <p:strVal val="#ppt_x"/>
                                          </p:val>
                                        </p:tav>
                                        <p:tav tm="100000">
                                          <p:val>
                                            <p:strVal val="#ppt_x"/>
                                          </p:val>
                                        </p:tav>
                                      </p:tavLst>
                                    </p:anim>
                                    <p:anim calcmode="lin" valueType="num">
                                      <p:cBhvr additive="base">
                                        <p:cTn dur="500" fill="hold" id="21"/>
                                        <p:tgtEl>
                                          <p:spTgt spid="25"/>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000"/>
                            </p:stCondLst>
                            <p:childTnLst>
                              <p:par>
                                <p:cTn decel="100000" fill="hold" grpId="0" id="23" nodeType="afterEffect" presetClass="entr" presetID="2" presetSubtype="8">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fill="hold" id="25"/>
                                        <p:tgtEl>
                                          <p:spTgt spid="23"/>
                                        </p:tgtEl>
                                        <p:attrNameLst>
                                          <p:attrName>ppt_x</p:attrName>
                                        </p:attrNameLst>
                                      </p:cBhvr>
                                      <p:tavLst>
                                        <p:tav tm="0">
                                          <p:val>
                                            <p:strVal val="0-#ppt_w/2"/>
                                          </p:val>
                                        </p:tav>
                                        <p:tav tm="100000">
                                          <p:val>
                                            <p:strVal val="#ppt_x"/>
                                          </p:val>
                                        </p:tav>
                                      </p:tavLst>
                                    </p:anim>
                                    <p:anim calcmode="lin" valueType="num">
                                      <p:cBhvr additive="base">
                                        <p:cTn dur="500" fill="hold" id="26"/>
                                        <p:tgtEl>
                                          <p:spTgt spid="23"/>
                                        </p:tgtEl>
                                        <p:attrNameLst>
                                          <p:attrName>ppt_y</p:attrName>
                                        </p:attrNameLst>
                                      </p:cBhvr>
                                      <p:tavLst>
                                        <p:tav tm="0">
                                          <p:val>
                                            <p:strVal val="#ppt_y"/>
                                          </p:val>
                                        </p:tav>
                                        <p:tav tm="100000">
                                          <p:val>
                                            <p:strVal val="#ppt_y"/>
                                          </p:val>
                                        </p:tav>
                                      </p:tavLst>
                                    </p:anim>
                                  </p:childTnLst>
                                </p:cTn>
                              </p:par>
                              <p:par>
                                <p:cTn decel="100000" fill="hold" grpId="0" id="27" nodeType="withEffect" presetClass="entr" presetID="2" presetSubtype="2">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500" fill="hold" id="29"/>
                                        <p:tgtEl>
                                          <p:spTgt spid="24"/>
                                        </p:tgtEl>
                                        <p:attrNameLst>
                                          <p:attrName>ppt_x</p:attrName>
                                        </p:attrNameLst>
                                      </p:cBhvr>
                                      <p:tavLst>
                                        <p:tav tm="0">
                                          <p:val>
                                            <p:strVal val="1+#ppt_w/2"/>
                                          </p:val>
                                        </p:tav>
                                        <p:tav tm="100000">
                                          <p:val>
                                            <p:strVal val="#ppt_x"/>
                                          </p:val>
                                        </p:tav>
                                      </p:tavLst>
                                    </p:anim>
                                    <p:anim calcmode="lin" valueType="num">
                                      <p:cBhvr additive="base">
                                        <p:cTn dur="500" fill="hold" id="30"/>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6"/>
      <p:bldP grpId="0" spid="17"/>
      <p:bldP grpId="0" spid="23"/>
      <p:bldP grpId="0" spid="24"/>
      <p:bldP grpId="0" spid="2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感情激励</a:t>
            </a:r>
          </a:p>
        </p:txBody>
      </p:sp>
      <p:grpSp>
        <p:nvGrpSpPr>
          <p:cNvPr id="8" name="组合 7"/>
          <p:cNvGrpSpPr/>
          <p:nvPr/>
        </p:nvGrpSpPr>
        <p:grpSpPr>
          <a:xfrm>
            <a:off x="900974" y="1314926"/>
            <a:ext cx="423514" cy="369332"/>
            <a:chOff x="6084263" y="2834720"/>
            <a:chExt cx="423514"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6311" y="2834720"/>
              <a:ext cx="4194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sp>
        <p:nvSpPr>
          <p:cNvPr id="12" name="矩形 11"/>
          <p:cNvSpPr/>
          <p:nvPr/>
        </p:nvSpPr>
        <p:spPr>
          <a:xfrm>
            <a:off x="917411" y="1837440"/>
            <a:ext cx="10290486" cy="46879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 name="矩形 15"/>
          <p:cNvSpPr/>
          <p:nvPr/>
        </p:nvSpPr>
        <p:spPr>
          <a:xfrm>
            <a:off x="917411" y="183744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17411" y="3861048"/>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7755359" y="1627367"/>
            <a:ext cx="1440160" cy="400110"/>
            <a:chOff x="4875039" y="1565377"/>
            <a:chExt cx="1440160" cy="400110"/>
          </a:xfrm>
        </p:grpSpPr>
        <p:sp>
          <p:nvSpPr>
            <p:cNvPr id="19"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2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1"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 name="矩形 1"/>
          <p:cNvSpPr/>
          <p:nvPr/>
        </p:nvSpPr>
        <p:spPr>
          <a:xfrm>
            <a:off x="8778870" y="1642756"/>
            <a:ext cx="22783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蒋介石的感情激励</a:t>
            </a:r>
          </a:p>
        </p:txBody>
      </p:sp>
      <p:sp>
        <p:nvSpPr>
          <p:cNvPr id="23" name="TextBox 6"/>
          <p:cNvSpPr txBox="1"/>
          <p:nvPr/>
        </p:nvSpPr>
        <p:spPr>
          <a:xfrm>
            <a:off x="6009268" y="3284983"/>
            <a:ext cx="5059108" cy="2944369"/>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蒋介石对部属很能具体对待，爱官的给官，爱钱的给钱，爱地盘的给地盘。像陈布雷这不爱官，不爱钱的旧知识分子，他又区别对待，在陈50 岁生日时，为陈亲手书写一条幅：“宁静致远，淡泊明志”。蒋介石这一招正投陈布雷所好，收到很好的效果。平平淡淡八个字，使陈布雷认为蒋介石对他“知其最深”。士为知己者死，这是古代知识分子的人生追求。陈布雷奉行这一信条，兢兢业业为蒋效力，在蒋家王朝日落西山时，陈布雷以自杀表示了他对蒋的忠诚。</a:t>
            </a:r>
          </a:p>
        </p:txBody>
      </p:sp>
      <p:sp>
        <p:nvSpPr>
          <p:cNvPr id="24" name="TextBox 6"/>
          <p:cNvSpPr txBox="1"/>
          <p:nvPr/>
        </p:nvSpPr>
        <p:spPr>
          <a:xfrm>
            <a:off x="1274732" y="3284983"/>
            <a:ext cx="4536411" cy="2944369"/>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当杜聿明在徐州为蒋介石打仗卖命时，蒋介石从小本子上查到杜母的生日，他立即命令刘峙在徐州举行为杜母祝寿的仪式，同时又令蒋经国亲赴上海，为杜母送去10 万元金圆的寿礼，并且在上每举行隆重的祝寿仪式：这个消息传到徐州，杜聿明十分吃惊，这不仅是因为蒋总统记得其母的生日并亲自派人祝寿，而且因为陈诚去台湾疗养，蒋介石才批5 万元。蒋介石如此厚待杜聿明无非是让杜为他拼命死战。</a:t>
            </a:r>
          </a:p>
        </p:txBody>
      </p:sp>
      <p:sp>
        <p:nvSpPr>
          <p:cNvPr id="25" name="TextBox 6"/>
          <p:cNvSpPr txBox="1"/>
          <p:nvPr/>
        </p:nvSpPr>
        <p:spPr>
          <a:xfrm>
            <a:off x="1274731" y="2132856"/>
            <a:ext cx="9933166" cy="1042416"/>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第十二兵团司令官雷万霆调任他职时，蒋介石召见了他，蒋介石说：“令堂大人比我小两岁，快过甲子华诞了吧！”雷一听，眼泪都快出来了，激动得声调颤抖着说：“总统日理万机，还记着家母生日！”蒋介石说：“你放心去吧，到时我会去看望她老人家，为她老人家添福增寿。”雷万霆自然死心塌地成了蒋的心腹。</a:t>
            </a:r>
          </a:p>
        </p:txBody>
      </p:sp>
      <p:sp>
        <p:nvSpPr>
          <p:cNvPr id="22" name="矩形 21"/>
          <p:cNvSpPr/>
          <p:nvPr/>
        </p:nvSpPr>
        <p:spPr>
          <a:xfrm>
            <a:off x="312697" y="6286520"/>
            <a:ext cx="182880" cy="365760"/>
          </a:xfrm>
          <a:prstGeom prst="rect">
            <a:avLst/>
          </a:prstGeom>
        </p:spPr>
        <p:txBody>
          <a:bodyPr wrap="none">
            <a:spAutoFit/>
          </a:bodyPr>
          <a:lstStyle/>
          <a:p>
            <a:endParaRPr altLang="en-US" lang="zh-CN" smtClean="0"/>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ppt_x"/>
                                          </p:val>
                                        </p:tav>
                                        <p:tav tm="100000">
                                          <p:val>
                                            <p:strVal val="#ppt_x"/>
                                          </p:val>
                                        </p:tav>
                                      </p:tavLst>
                                    </p:anim>
                                    <p:anim calcmode="lin" valueType="num">
                                      <p:cBhvr additive="base">
                                        <p:cTn dur="500" fill="hold" id="8"/>
                                        <p:tgtEl>
                                          <p:spTgt spid="2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additive="base">
                                        <p:cTn dur="500" fill="hold" id="12"/>
                                        <p:tgtEl>
                                          <p:spTgt spid="24"/>
                                        </p:tgtEl>
                                        <p:attrNameLst>
                                          <p:attrName>ppt_x</p:attrName>
                                        </p:attrNameLst>
                                      </p:cBhvr>
                                      <p:tavLst>
                                        <p:tav tm="0">
                                          <p:val>
                                            <p:strVal val="1+#ppt_w/2"/>
                                          </p:val>
                                        </p:tav>
                                        <p:tav tm="100000">
                                          <p:val>
                                            <p:strVal val="#ppt_x"/>
                                          </p:val>
                                        </p:tav>
                                      </p:tavLst>
                                    </p:anim>
                                    <p:anim calcmode="lin" valueType="num">
                                      <p:cBhvr additive="base">
                                        <p:cTn dur="500" fill="hold" id="13"/>
                                        <p:tgtEl>
                                          <p:spTgt spid="24"/>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8">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additive="base">
                                        <p:cTn dur="500" fill="hold" id="16"/>
                                        <p:tgtEl>
                                          <p:spTgt spid="23"/>
                                        </p:tgtEl>
                                        <p:attrNameLst>
                                          <p:attrName>ppt_x</p:attrName>
                                        </p:attrNameLst>
                                      </p:cBhvr>
                                      <p:tavLst>
                                        <p:tav tm="0">
                                          <p:val>
                                            <p:strVal val="0-#ppt_w/2"/>
                                          </p:val>
                                        </p:tav>
                                        <p:tav tm="100000">
                                          <p:val>
                                            <p:strVal val="#ppt_x"/>
                                          </p:val>
                                        </p:tav>
                                      </p:tavLst>
                                    </p:anim>
                                    <p:anim calcmode="lin" valueType="num">
                                      <p:cBhvr additive="base">
                                        <p:cTn dur="500" fill="hold" id="17"/>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宽容激励</a:t>
            </a:r>
          </a:p>
        </p:txBody>
      </p:sp>
      <p:grpSp>
        <p:nvGrpSpPr>
          <p:cNvPr id="8" name="组合 7"/>
          <p:cNvGrpSpPr/>
          <p:nvPr/>
        </p:nvGrpSpPr>
        <p:grpSpPr>
          <a:xfrm>
            <a:off x="896967" y="1314926"/>
            <a:ext cx="431528" cy="369332"/>
            <a:chOff x="6080256" y="2834720"/>
            <a:chExt cx="431528"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2343" y="2834720"/>
              <a:ext cx="42735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25" name="矩形 24"/>
          <p:cNvSpPr/>
          <p:nvPr/>
        </p:nvSpPr>
        <p:spPr>
          <a:xfrm>
            <a:off x="917411" y="2341496"/>
            <a:ext cx="10290486" cy="4183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6" name="矩形 25"/>
          <p:cNvSpPr/>
          <p:nvPr/>
        </p:nvSpPr>
        <p:spPr>
          <a:xfrm>
            <a:off x="917411" y="2341496"/>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7323311" y="2131423"/>
            <a:ext cx="1440160" cy="400110"/>
            <a:chOff x="4875039" y="1565377"/>
            <a:chExt cx="1440160" cy="400110"/>
          </a:xfrm>
        </p:grpSpPr>
        <p:sp>
          <p:nvSpPr>
            <p:cNvPr id="29"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3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31"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32" name="矩形 31"/>
          <p:cNvSpPr/>
          <p:nvPr/>
        </p:nvSpPr>
        <p:spPr>
          <a:xfrm>
            <a:off x="8344782" y="2146812"/>
            <a:ext cx="27355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齐桓公不计前嫌用管仲</a:t>
            </a:r>
          </a:p>
        </p:txBody>
      </p:sp>
      <p:sp>
        <p:nvSpPr>
          <p:cNvPr id="33" name="TextBox 6"/>
          <p:cNvSpPr txBox="1"/>
          <p:nvPr/>
        </p:nvSpPr>
        <p:spPr>
          <a:xfrm>
            <a:off x="6009267" y="2708920"/>
            <a:ext cx="5156459" cy="2310385"/>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管仲被押送回国，鲍叔牙亲自到城门外迎接他，还把他推荐给齐桓公。齐桓公说：“管仲用箭射我，想要我的命，我恨不能剥了他的皮，吃了他的肉，你还想叫我征用他？”鲍叔牙说：“那会儿他是公子纠的人，自然要帮公子纠。论本领，他比我强得多。主公要是能够重用他，他将为助您成就霸业。”齐桓公接受了鲍叔牙的推荐，管仲果然不负重托。鲍叔牙反倒做了他的助手。</a:t>
            </a:r>
          </a:p>
        </p:txBody>
      </p:sp>
      <p:sp>
        <p:nvSpPr>
          <p:cNvPr id="34" name="TextBox 6"/>
          <p:cNvSpPr txBox="1"/>
          <p:nvPr/>
        </p:nvSpPr>
        <p:spPr>
          <a:xfrm>
            <a:off x="1274732" y="2708920"/>
            <a:ext cx="4608419" cy="2310385"/>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春秋时期，齐国发生了内乱，国君被杀。公子小白在鲍叔牙的护送下，返回齐国，当了国君，即齐桓公。齐桓公在回国途中，曾遭到护送公子纠回国抢夺王位的管仲的暗杀。这次暗杀没有得逞，公子纠和管仲只好躲到鲁国去了。后来齐桓公发兵攻打鲁国，要求鲁国杀死公子纠，交出管仲，否则不退兵。鲁国只好答应条件。</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1562671" y="5358918"/>
            <a:ext cx="3600000" cy="976493"/>
          </a:xfrm>
          <a:prstGeom prst="rect">
            <a:avLst/>
          </a:prstGeom>
        </p:spPr>
      </p:pic>
      <p:pic>
        <p:nvPicPr>
          <p:cNvPr id="3" name="图片 2"/>
          <p:cNvPicPr>
            <a:picLocks noChangeAspect="1"/>
          </p:cNvPicPr>
          <p:nvPr/>
        </p:nvPicPr>
        <p:blipFill>
          <a:blip r:embed="rId2">
            <a:extLst>
              <a:ext uri="{28A0092B-C50C-407E-A947-70E740481C1C}">
                <a14:useLocalDpi val="0"/>
              </a:ext>
            </a:extLst>
          </a:blip>
          <a:stretch>
            <a:fillRect/>
          </a:stretch>
        </p:blipFill>
        <p:spPr>
          <a:xfrm>
            <a:off x="7107687" y="5358917"/>
            <a:ext cx="3600000" cy="976494"/>
          </a:xfrm>
          <a:prstGeom prst="rect">
            <a:avLst/>
          </a:prstGeom>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1+#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500" fill="hold" id="11"/>
                                        <p:tgtEl>
                                          <p:spTgt spid="33"/>
                                        </p:tgtEl>
                                        <p:attrNameLst>
                                          <p:attrName>ppt_x</p:attrName>
                                        </p:attrNameLst>
                                      </p:cBhvr>
                                      <p:tavLst>
                                        <p:tav tm="0">
                                          <p:val>
                                            <p:strVal val="0-#ppt_w/2"/>
                                          </p:val>
                                        </p:tav>
                                        <p:tav tm="100000">
                                          <p:val>
                                            <p:strVal val="#ppt_x"/>
                                          </p:val>
                                        </p:tav>
                                      </p:tavLst>
                                    </p:anim>
                                    <p:anim calcmode="lin" valueType="num">
                                      <p:cBhvr additive="base">
                                        <p:cTn dur="500" fill="hold" id="12"/>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宽容激励</a:t>
            </a:r>
          </a:p>
        </p:txBody>
      </p:sp>
      <p:grpSp>
        <p:nvGrpSpPr>
          <p:cNvPr id="8" name="组合 7"/>
          <p:cNvGrpSpPr/>
          <p:nvPr/>
        </p:nvGrpSpPr>
        <p:grpSpPr>
          <a:xfrm>
            <a:off x="896967" y="1314926"/>
            <a:ext cx="431528" cy="369332"/>
            <a:chOff x="6080256" y="2834720"/>
            <a:chExt cx="431528"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2343" y="2834720"/>
              <a:ext cx="42735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25" name="矩形 24"/>
          <p:cNvSpPr/>
          <p:nvPr/>
        </p:nvSpPr>
        <p:spPr>
          <a:xfrm>
            <a:off x="917411" y="2413504"/>
            <a:ext cx="10290486" cy="3607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6" name="矩形 25"/>
          <p:cNvSpPr/>
          <p:nvPr/>
        </p:nvSpPr>
        <p:spPr>
          <a:xfrm>
            <a:off x="917411" y="241350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7899375" y="2203431"/>
            <a:ext cx="1440160" cy="400110"/>
            <a:chOff x="4875039" y="1565377"/>
            <a:chExt cx="1440160" cy="400110"/>
          </a:xfrm>
        </p:grpSpPr>
        <p:sp>
          <p:nvSpPr>
            <p:cNvPr id="29"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3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31"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32" name="矩形 31"/>
          <p:cNvSpPr/>
          <p:nvPr/>
        </p:nvSpPr>
        <p:spPr>
          <a:xfrm>
            <a:off x="8759689" y="2218820"/>
            <a:ext cx="20497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“绝缨会”故事</a:t>
            </a:r>
          </a:p>
        </p:txBody>
      </p:sp>
      <p:sp>
        <p:nvSpPr>
          <p:cNvPr id="33" name="TextBox 6"/>
          <p:cNvSpPr txBox="1"/>
          <p:nvPr/>
        </p:nvSpPr>
        <p:spPr>
          <a:xfrm>
            <a:off x="6819254" y="2780928"/>
            <a:ext cx="4346471" cy="2944369"/>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事隔两年，晋国与楚国发生战争。在交战中有有一个将军冲在阵前奋勇异常，五次交锋，五次击退晋军保护庄王，最后夺取了战争的胜利。楚庄王觉得奇怪，就问这位将军：“孤王德行浅薄，对你又没有过特殊的照顾，你为什么冒着生命危险，这样坚决地护卫我呢？”那位将军说：“绝缨会上，扯您美人衣袖的正是末将，蒙大王不杀之恩，所以今日舍身相报。” 庄王听了不禁感慨万端，唏嘘良久。</a:t>
            </a:r>
          </a:p>
        </p:txBody>
      </p:sp>
      <p:sp>
        <p:nvSpPr>
          <p:cNvPr id="34" name="TextBox 6"/>
          <p:cNvSpPr txBox="1"/>
          <p:nvPr/>
        </p:nvSpPr>
        <p:spPr>
          <a:xfrm>
            <a:off x="1274732" y="2780928"/>
            <a:ext cx="5328499" cy="2944369"/>
          </a:xfrm>
          <a:prstGeom prst="rect">
            <a:avLst/>
          </a:prstGeom>
          <a:noFill/>
        </p:spPr>
        <p:txBody>
          <a:bodyPr rtlCol="0" wrap="square">
            <a:spAutoFit/>
          </a:bodyPr>
          <a:lstStyle/>
          <a:p>
            <a:pPr>
              <a:lnSpc>
                <a:spcPct val="130000"/>
              </a:lnSpc>
              <a:spcAft>
                <a:spcPts val="600"/>
              </a:spcAft>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西汉刘向《说苑》“复恩”篇中记述了一则“绝缨会”的故事，大意说：春秋时期，楚国的楚庄王有一次大宴群臣，突然，殿内灯火熄灭，一人趁机在暗中拉扯庄王美妾的衣裙，这个有心计的美人顺手把此人的帽缨扯下来，然后请求庄王举火点灯，捉拿断了帽缨的人，楚庄王拒绝了美妾的请求，并说：寡人赐臣下酒筵，使别人喝醉失去了礼仪，怎么能因此而伤害部下呢？于是命左右传令：今天筵请群臣，大家都把帽缨摘下，不绝缨者便不算尽欢。于是赴宴者百余人全都扯去帽缨，然后点亮灯火，尽欢而散。</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1+#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500" fill="hold" id="11"/>
                                        <p:tgtEl>
                                          <p:spTgt spid="33"/>
                                        </p:tgtEl>
                                        <p:attrNameLst>
                                          <p:attrName>ppt_x</p:attrName>
                                        </p:attrNameLst>
                                      </p:cBhvr>
                                      <p:tavLst>
                                        <p:tav tm="0">
                                          <p:val>
                                            <p:strVal val="0-#ppt_w/2"/>
                                          </p:val>
                                        </p:tav>
                                        <p:tav tm="100000">
                                          <p:val>
                                            <p:strVal val="#ppt_x"/>
                                          </p:val>
                                        </p:tav>
                                      </p:tavLst>
                                    </p:anim>
                                    <p:anim calcmode="lin" valueType="num">
                                      <p:cBhvr additive="base">
                                        <p:cTn dur="500" fill="hold" id="12"/>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宽容激励</a:t>
            </a:r>
          </a:p>
        </p:txBody>
      </p:sp>
      <p:grpSp>
        <p:nvGrpSpPr>
          <p:cNvPr id="8" name="组合 7"/>
          <p:cNvGrpSpPr/>
          <p:nvPr/>
        </p:nvGrpSpPr>
        <p:grpSpPr>
          <a:xfrm>
            <a:off x="896967" y="1314926"/>
            <a:ext cx="431528" cy="369332"/>
            <a:chOff x="6080256" y="2834720"/>
            <a:chExt cx="431528"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2343" y="2834720"/>
              <a:ext cx="42735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15" name="TextBox 6"/>
          <p:cNvSpPr txBox="1"/>
          <p:nvPr/>
        </p:nvSpPr>
        <p:spPr>
          <a:xfrm>
            <a:off x="914599" y="2348880"/>
            <a:ext cx="5688632" cy="1676400"/>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荀子说：“君子贤而能容罢，知而能容愚，博而能容浅，粹而能容杂”。讲的就是宽容。《菜根谭》上有这么一段话：“宽人之恶者，化人之恶者也；激人之过者，甚人之过者也。”意思是说：宽恕别人的错误，就是帮助别人改正错误；用激烈的态度对待别人的错误，就是要让别人再错上加错。</a:t>
            </a:r>
          </a:p>
        </p:txBody>
      </p:sp>
      <p:sp>
        <p:nvSpPr>
          <p:cNvPr id="16" name="TextBox 6"/>
          <p:cNvSpPr txBox="1"/>
          <p:nvPr/>
        </p:nvSpPr>
        <p:spPr>
          <a:xfrm>
            <a:off x="914599" y="4176604"/>
            <a:ext cx="5688632" cy="1042416"/>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而从上面的故事中，我们可以看到，宽容也是一种巨大的激励力量。领导者的宽容品质能给予下属良好的心理影响，使员工感到亲切、温暖和友好，获得心理上的安全感。</a:t>
            </a:r>
          </a:p>
        </p:txBody>
      </p:sp>
      <p:grpSp>
        <p:nvGrpSpPr>
          <p:cNvPr id="17" name="组合 16"/>
          <p:cNvGrpSpPr/>
          <p:nvPr/>
        </p:nvGrpSpPr>
        <p:grpSpPr>
          <a:xfrm>
            <a:off x="986607" y="5418868"/>
            <a:ext cx="10221290" cy="674428"/>
            <a:chOff x="244645" y="3186673"/>
            <a:chExt cx="10221290" cy="674428"/>
          </a:xfrm>
        </p:grpSpPr>
        <p:sp>
          <p:nvSpPr>
            <p:cNvPr id="18" name="圆角矩形 17"/>
            <p:cNvSpPr/>
            <p:nvPr/>
          </p:nvSpPr>
          <p:spPr>
            <a:xfrm>
              <a:off x="244645" y="3186673"/>
              <a:ext cx="10221290" cy="674428"/>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TextBox 6"/>
            <p:cNvSpPr txBox="1"/>
            <p:nvPr/>
          </p:nvSpPr>
          <p:spPr>
            <a:xfrm>
              <a:off x="317994" y="3279014"/>
              <a:ext cx="10147941" cy="487680"/>
            </a:xfrm>
            <a:prstGeom prst="rect">
              <a:avLst/>
            </a:prstGeom>
            <a:noFill/>
          </p:spPr>
          <p:txBody>
            <a:bodyPr rtlCol="0" wrap="square">
              <a:spAutoFit/>
            </a:bodyPr>
            <a:lstStyle/>
            <a:p>
              <a:pPr>
                <a:lnSpc>
                  <a:spcPct val="130000"/>
                </a:lnSpc>
              </a:pPr>
              <a:r>
                <a:rPr altLang="en-US" b="1" lang="zh-CN" smtClean="0" sz="2000">
                  <a:solidFill>
                    <a:prstClr val="white"/>
                  </a:solidFill>
                  <a:latin charset="-122" panose="020b0503020204020204" pitchFamily="34" typeface="微软雅黑"/>
                  <a:ea charset="-122" panose="020b0503020204020204" pitchFamily="34" typeface="微软雅黑"/>
                </a:rPr>
                <a:t>一个领导者只有具备宽容的气度，才能团结众人的力量，最大限度地发挥人才的效能。</a:t>
              </a:r>
            </a:p>
          </p:txBody>
        </p:sp>
      </p:grpSp>
      <p:pic>
        <p:nvPicPr>
          <p:cNvPr descr="C:\Users\user\Desktop\2685384_005428183805_2.jpg" id="21" name="Picture 6"/>
          <p:cNvPicPr>
            <a:picLocks noChangeArrowheads="1" noChangeAspect="1"/>
          </p:cNvPicPr>
          <p:nvPr/>
        </p:nvPicPr>
        <p:blipFill>
          <a:blip r:embed="rId2">
            <a:extLst>
              <a:ext uri="{28A0092B-C50C-407E-A947-70E740481C1C}">
                <a14:useLocalDpi val="0"/>
              </a:ext>
            </a:extLst>
          </a:blip>
          <a:stretch>
            <a:fillRect/>
          </a:stretch>
        </p:blipFill>
        <p:spPr bwMode="auto">
          <a:xfrm>
            <a:off x="6747247" y="2420888"/>
            <a:ext cx="4427952" cy="2791434"/>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1+#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id="14" nodeType="afterEffect" presetClass="entr" presetID="2" presetSubtype="4">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ppt_x"/>
                                          </p:val>
                                        </p:tav>
                                        <p:tav tm="100000">
                                          <p:val>
                                            <p:strVal val="#ppt_x"/>
                                          </p:val>
                                        </p:tav>
                                      </p:tavLst>
                                    </p:anim>
                                    <p:anim calcmode="lin" valueType="num">
                                      <p:cBhvr additive="base">
                                        <p:cTn dur="500" fill="hold" id="17"/>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宽容激励</a:t>
            </a:r>
          </a:p>
        </p:txBody>
      </p:sp>
      <p:grpSp>
        <p:nvGrpSpPr>
          <p:cNvPr id="8" name="组合 7"/>
          <p:cNvGrpSpPr/>
          <p:nvPr/>
        </p:nvGrpSpPr>
        <p:grpSpPr>
          <a:xfrm>
            <a:off x="896967" y="1314926"/>
            <a:ext cx="431528" cy="369332"/>
            <a:chOff x="6080256" y="2834720"/>
            <a:chExt cx="431528"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2343" y="2834720"/>
              <a:ext cx="42735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25" name="矩形 24"/>
          <p:cNvSpPr/>
          <p:nvPr/>
        </p:nvSpPr>
        <p:spPr>
          <a:xfrm>
            <a:off x="917411" y="2413504"/>
            <a:ext cx="10290486" cy="3607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6" name="矩形 25"/>
          <p:cNvSpPr/>
          <p:nvPr/>
        </p:nvSpPr>
        <p:spPr>
          <a:xfrm>
            <a:off x="917411" y="241350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7899375" y="2203431"/>
            <a:ext cx="1440160" cy="400110"/>
            <a:chOff x="4875039" y="1565377"/>
            <a:chExt cx="1440160" cy="400110"/>
          </a:xfrm>
        </p:grpSpPr>
        <p:sp>
          <p:nvSpPr>
            <p:cNvPr id="29"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3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31"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32" name="矩形 31"/>
          <p:cNvSpPr/>
          <p:nvPr/>
        </p:nvSpPr>
        <p:spPr>
          <a:xfrm>
            <a:off x="8863923" y="2218820"/>
            <a:ext cx="20497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曹操的宽容大度</a:t>
            </a:r>
          </a:p>
        </p:txBody>
      </p:sp>
      <p:sp>
        <p:nvSpPr>
          <p:cNvPr id="33" name="TextBox 6"/>
          <p:cNvSpPr txBox="1"/>
          <p:nvPr/>
        </p:nvSpPr>
        <p:spPr>
          <a:xfrm>
            <a:off x="5883152" y="2780928"/>
            <a:ext cx="3956308" cy="2627377"/>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曹操微微一笑说：“把这些信统统烧掉。”众人一听，都楞了。有人轻声问：“那就不查了？”“不查了。你们想想，当时袁绍的兵力比我们强那么多，连我都感到不能自保，何况大家呢？”于是，根据曹操的命令，那些信全部被烧光了。过去那些暗通袁绍的人才放了心，而且暗自惭愧，决心今后更加忠心于曹操而不怀二心。</a:t>
            </a:r>
          </a:p>
        </p:txBody>
      </p:sp>
      <p:sp>
        <p:nvSpPr>
          <p:cNvPr id="34" name="TextBox 6"/>
          <p:cNvSpPr txBox="1"/>
          <p:nvPr/>
        </p:nvSpPr>
        <p:spPr>
          <a:xfrm>
            <a:off x="1274733" y="2780928"/>
            <a:ext cx="4466742" cy="2944369"/>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官渡之战刚刚结束。曹操的军队在清理战利品时，发现了一大捆信件。一个官员抱着这些信件匆匆来向曹操汇报；“丞相，袁绍仓惶逃跑的时候，扔下了不少东西。其中有一批信件，是京城和我们军营中的一些人，暗地里写给袁绍的。曹操接过来看了看，这些信大都是吹捧自己的敌人袁绍的，有的还表示要离开曹营投奔袁绍。曹操手下的亲信十分生气，向曹操建议说：“这还了得！应该把他们抓起来治罪。”</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9725395" y="4494055"/>
            <a:ext cx="1487277" cy="1480976"/>
          </a:xfrm>
          <a:prstGeom prst="rect">
            <a:avLst/>
          </a:prstGeom>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1+#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500" fill="hold" id="11"/>
                                        <p:tgtEl>
                                          <p:spTgt spid="33"/>
                                        </p:tgtEl>
                                        <p:attrNameLst>
                                          <p:attrName>ppt_x</p:attrName>
                                        </p:attrNameLst>
                                      </p:cBhvr>
                                      <p:tavLst>
                                        <p:tav tm="0">
                                          <p:val>
                                            <p:strVal val="0-#ppt_w/2"/>
                                          </p:val>
                                        </p:tav>
                                        <p:tav tm="100000">
                                          <p:val>
                                            <p:strVal val="#ppt_x"/>
                                          </p:val>
                                        </p:tav>
                                      </p:tavLst>
                                    </p:anim>
                                    <p:anim calcmode="lin" valueType="num">
                                      <p:cBhvr additive="base">
                                        <p:cTn dur="500" fill="hold" id="12"/>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www.baotounews.com.cn/epaper/btwb/res/1/20110121/54671295576599248.jpg" id="7172" name="Picture 4"/>
          <p:cNvPicPr>
            <a:picLocks noChangeArrowheads="1" noChangeAspect="1"/>
          </p:cNvPicPr>
          <p:nvPr/>
        </p:nvPicPr>
        <p:blipFill>
          <a:blip r:embed="rId2">
            <a:extLst>
              <a:ext uri="{28A0092B-C50C-407E-A947-70E740481C1C}">
                <a14:useLocalDpi val="0"/>
              </a:ext>
            </a:extLst>
          </a:blip>
          <a:stretch>
            <a:fillRect/>
          </a:stretch>
        </p:blipFill>
        <p:spPr bwMode="auto">
          <a:xfrm>
            <a:off x="7189817" y="2339812"/>
            <a:ext cx="3270874" cy="3969507"/>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宽容激励</a:t>
            </a:r>
          </a:p>
        </p:txBody>
      </p:sp>
      <p:grpSp>
        <p:nvGrpSpPr>
          <p:cNvPr id="8" name="组合 7"/>
          <p:cNvGrpSpPr/>
          <p:nvPr/>
        </p:nvGrpSpPr>
        <p:grpSpPr>
          <a:xfrm>
            <a:off x="896967" y="1314926"/>
            <a:ext cx="431528" cy="369332"/>
            <a:chOff x="6080256" y="2834720"/>
            <a:chExt cx="431528"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2343" y="2834720"/>
              <a:ext cx="42735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16" name="矩形 15"/>
          <p:cNvSpPr/>
          <p:nvPr/>
        </p:nvSpPr>
        <p:spPr>
          <a:xfrm>
            <a:off x="917410" y="2341496"/>
            <a:ext cx="6042427" cy="3967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尼克松在担任美国总统之后，基辛格曾经讽刺他“根本没有能力治理好美国”而一度反对他当总统，但是他的这些行为并没有影响到尼克松总统对他的重用，仍让他担任国家的安全助理。尼克松总统的宽容让基辛格非常感动，他决定倾尽全力帮助尼克松。</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后来，基辛格以其渊博的知识，独到的见解，和过人的胆识纵横国际政坛，成为驰名国际的外交家。而尼克松总统以他宽宏大量的胸襟，不仅成就了他伟大的事业，更为世人留下了宽容的典范。</a:t>
            </a:r>
          </a:p>
        </p:txBody>
      </p:sp>
      <p:sp>
        <p:nvSpPr>
          <p:cNvPr id="17" name="矩形 16"/>
          <p:cNvSpPr/>
          <p:nvPr/>
        </p:nvSpPr>
        <p:spPr>
          <a:xfrm>
            <a:off x="917411" y="2341496"/>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917411" y="436510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3866927" y="2131423"/>
            <a:ext cx="1440160" cy="400110"/>
            <a:chOff x="4875039" y="1565377"/>
            <a:chExt cx="1440160" cy="400110"/>
          </a:xfrm>
        </p:grpSpPr>
        <p:sp>
          <p:nvSpPr>
            <p:cNvPr id="20"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21" name="TextBox 11"/>
            <p:cNvSpPr txBox="1"/>
            <p:nvPr/>
          </p:nvSpPr>
          <p:spPr>
            <a:xfrm>
              <a:off x="5044474"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2"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3" name="矩形 22"/>
          <p:cNvSpPr/>
          <p:nvPr/>
        </p:nvSpPr>
        <p:spPr>
          <a:xfrm>
            <a:off x="5046381" y="2146812"/>
            <a:ext cx="18211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尼克松的宽容</a:t>
            </a:r>
          </a:p>
        </p:txBody>
      </p:sp>
      <p:sp>
        <p:nvSpPr>
          <p:cNvPr id="27" name="矩形 26"/>
          <p:cNvSpPr/>
          <p:nvPr/>
        </p:nvSpPr>
        <p:spPr>
          <a:xfrm>
            <a:off x="9915599" y="2340655"/>
            <a:ext cx="315113" cy="721762"/>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mtClean="0" sz="1400">
                <a:latin charset="-122" panose="020b0503020204020204" pitchFamily="34" typeface="微软雅黑"/>
                <a:ea charset="-122" panose="020b0503020204020204" pitchFamily="34" typeface="微软雅黑"/>
              </a:rPr>
              <a:t>尼克松</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500" fill="hold" id="11"/>
                                        <p:tgtEl>
                                          <p:spTgt spid="17"/>
                                        </p:tgtEl>
                                        <p:attrNameLst>
                                          <p:attrName>ppt_x</p:attrName>
                                        </p:attrNameLst>
                                      </p:cBhvr>
                                      <p:tavLst>
                                        <p:tav tm="0">
                                          <p:val>
                                            <p:strVal val="#ppt_x"/>
                                          </p:val>
                                        </p:tav>
                                        <p:tav tm="100000">
                                          <p:val>
                                            <p:strVal val="#ppt_x"/>
                                          </p:val>
                                        </p:tav>
                                      </p:tavLst>
                                    </p:anim>
                                    <p:anim calcmode="lin" valueType="num">
                                      <p:cBhvr additive="base">
                                        <p:cTn dur="500" fill="hold" id="12"/>
                                        <p:tgtEl>
                                          <p:spTgt spid="17"/>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ppt_x"/>
                                          </p:val>
                                        </p:tav>
                                        <p:tav tm="100000">
                                          <p:val>
                                            <p:strVal val="#ppt_x"/>
                                          </p:val>
                                        </p:tav>
                                      </p:tavLst>
                                    </p:anim>
                                    <p:anim calcmode="lin" valueType="num">
                                      <p:cBhvr additive="base">
                                        <p:cTn dur="500" fill="hold" id="16"/>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mtClean="0" sz="2000">
                <a:solidFill>
                  <a:srgbClr val="5F5E5C"/>
                </a:solidFill>
                <a:latin charset="-122" panose="020b0800000000000000" pitchFamily="34" typeface="华康俪金黑W8(P)"/>
                <a:ea charset="-122" panose="020b0800000000000000" pitchFamily="34" typeface="华康俪金黑W8(P)"/>
              </a:rPr>
              <a:t>尊重激励</a:t>
            </a:r>
          </a:p>
        </p:txBody>
      </p:sp>
      <p:grpSp>
        <p:nvGrpSpPr>
          <p:cNvPr id="8" name="组合 7"/>
          <p:cNvGrpSpPr/>
          <p:nvPr/>
        </p:nvGrpSpPr>
        <p:grpSpPr>
          <a:xfrm>
            <a:off x="896165" y="1314926"/>
            <a:ext cx="433132" cy="369332"/>
            <a:chOff x="6079454" y="2834720"/>
            <a:chExt cx="433132"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1549" y="2834720"/>
              <a:ext cx="428942"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06</a:t>
              </a:r>
            </a:p>
          </p:txBody>
        </p:sp>
      </p:grpSp>
      <p:sp>
        <p:nvSpPr>
          <p:cNvPr id="17" name="矩形 16"/>
          <p:cNvSpPr/>
          <p:nvPr/>
        </p:nvSpPr>
        <p:spPr>
          <a:xfrm>
            <a:off x="917410" y="2485511"/>
            <a:ext cx="5685821" cy="3823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有一天，孟子打算上朝见齐宣王。可是他还没出门时，齐宣王却派人来说：“寡人本来想亲自登门拜访您，可是突然受风寒了，不能吹风。如果您能来朝，我打算接见您。不知可否让我见到您呢？”</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作为一位君主，对臣子说这样的话，那可算是客气到极点了吧，恐怕古往今来也没有几位君王能象齐宣王这样。</a:t>
            </a:r>
          </a:p>
        </p:txBody>
      </p:sp>
      <p:sp>
        <p:nvSpPr>
          <p:cNvPr id="18" name="矩形 17"/>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2821875" y="2275439"/>
            <a:ext cx="1440160" cy="400110"/>
            <a:chOff x="4875039" y="1565377"/>
            <a:chExt cx="1440160" cy="400110"/>
          </a:xfrm>
        </p:grpSpPr>
        <p:sp>
          <p:nvSpPr>
            <p:cNvPr id="21"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22"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3" name="TextBox 12"/>
            <p:cNvSpPr txBox="1"/>
            <p:nvPr/>
          </p:nvSpPr>
          <p:spPr>
            <a:xfrm>
              <a:off x="5898521"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4" name="矩形 23"/>
          <p:cNvSpPr/>
          <p:nvPr/>
        </p:nvSpPr>
        <p:spPr>
          <a:xfrm>
            <a:off x="3723970" y="2290828"/>
            <a:ext cx="25069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齐宣王对臣子的尊重</a:t>
            </a:r>
          </a:p>
        </p:txBody>
      </p:sp>
      <p:pic>
        <p:nvPicPr>
          <p:cNvPr id="37" name="图片 36"/>
          <p:cNvPicPr>
            <a:picLocks noChangeAspect="1"/>
          </p:cNvPicPr>
          <p:nvPr/>
        </p:nvPicPr>
        <p:blipFill>
          <a:blip r:embed="rId2">
            <a:extLst>
              <a:ext uri="{28A0092B-C50C-407E-A947-70E740481C1C}">
                <a14:useLocalDpi val="0"/>
              </a:ext>
            </a:extLst>
          </a:blip>
          <a:stretch>
            <a:fillRect/>
          </a:stretch>
        </p:blipFill>
        <p:spPr>
          <a:xfrm>
            <a:off x="6963396" y="2485511"/>
            <a:ext cx="3497296" cy="3823808"/>
          </a:xfrm>
          <a:prstGeom prst="rect">
            <a:avLst/>
          </a:prstGeom>
          <a:noFill/>
          <a:ln w="19050">
            <a:solidFill>
              <a:schemeClr val="bg1"/>
            </a:solidFill>
          </a:ln>
          <a:effectLst>
            <a:outerShdw algn="ctr" blurRad="63500" rotWithShape="0">
              <a:prstClr val="black">
                <a:alpha val="40000"/>
              </a:prstClr>
            </a:outerShdw>
          </a:effectLst>
        </p:spPr>
      </p:pic>
      <p:sp>
        <p:nvSpPr>
          <p:cNvPr id="38" name="矩形 37"/>
          <p:cNvSpPr/>
          <p:nvPr/>
        </p:nvSpPr>
        <p:spPr>
          <a:xfrm>
            <a:off x="9843591" y="2485511"/>
            <a:ext cx="315113" cy="583449"/>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z="1400">
                <a:latin charset="-122" panose="020b0503020204020204" pitchFamily="34" typeface="微软雅黑"/>
                <a:ea charset="-122" panose="020b0503020204020204" pitchFamily="34" typeface="微软雅黑"/>
              </a:rPr>
              <a:t>孟子</a:t>
            </a:r>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ppt_x"/>
                                          </p:val>
                                        </p:tav>
                                        <p:tav tm="100000">
                                          <p:val>
                                            <p:strVal val="#ppt_x"/>
                                          </p:val>
                                        </p:tav>
                                      </p:tavLst>
                                    </p:anim>
                                    <p:anim calcmode="lin" valueType="num">
                                      <p:cBhvr additive="base">
                                        <p:cTn dur="500" fill="hold" id="8"/>
                                        <p:tgtEl>
                                          <p:spTgt spid="17"/>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ppt_x"/>
                                          </p:val>
                                        </p:tav>
                                        <p:tav tm="100000">
                                          <p:val>
                                            <p:strVal val="#ppt_x"/>
                                          </p:val>
                                        </p:tav>
                                      </p:tavLst>
                                    </p:anim>
                                    <p:anim calcmode="lin" valueType="num">
                                      <p:cBhvr additive="base">
                                        <p:cTn dur="500" fill="hold" id="12"/>
                                        <p:tgtEl>
                                          <p:spTgt spid="18"/>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ppt_x"/>
                                          </p:val>
                                        </p:tav>
                                        <p:tav tm="100000">
                                          <p:val>
                                            <p:strVal val="#ppt_x"/>
                                          </p:val>
                                        </p:tav>
                                      </p:tavLst>
                                    </p:anim>
                                    <p:anim calcmode="lin" valueType="num">
                                      <p:cBhvr additive="base">
                                        <p:cTn dur="500" fill="hold" id="16"/>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mtClean="0" sz="2000">
                <a:solidFill>
                  <a:srgbClr val="5F5E5C"/>
                </a:solidFill>
                <a:latin charset="-122" panose="020b0800000000000000" pitchFamily="34" typeface="华康俪金黑W8(P)"/>
                <a:ea charset="-122" panose="020b0800000000000000" pitchFamily="34" typeface="华康俪金黑W8(P)"/>
              </a:rPr>
              <a:t>尊重激励</a:t>
            </a:r>
          </a:p>
        </p:txBody>
      </p:sp>
      <p:grpSp>
        <p:nvGrpSpPr>
          <p:cNvPr id="8" name="组合 7"/>
          <p:cNvGrpSpPr/>
          <p:nvPr/>
        </p:nvGrpSpPr>
        <p:grpSpPr>
          <a:xfrm>
            <a:off x="896165" y="1314926"/>
            <a:ext cx="433132" cy="369332"/>
            <a:chOff x="6079454" y="2834720"/>
            <a:chExt cx="433132"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1549" y="2834720"/>
              <a:ext cx="428942"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06</a:t>
              </a:r>
            </a:p>
          </p:txBody>
        </p:sp>
      </p:grpSp>
      <p:sp>
        <p:nvSpPr>
          <p:cNvPr id="16" name="TextBox 6"/>
          <p:cNvSpPr txBox="1"/>
          <p:nvPr/>
        </p:nvSpPr>
        <p:spPr>
          <a:xfrm>
            <a:off x="914600" y="2132856"/>
            <a:ext cx="5112567" cy="1993392"/>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作为一个领导者，如果能够处处以礼对待自己的职工，就能够充分调动职工的积极性。孟子讲：“君之视臣如草芥，则臣视君如寇仇”。《论语》中也有一段鲁国君主定公与孔子的对话，定公问：“身为君主的我，如何对待臣下呢？臣又如何事君呢？”孔子称：“君以礼仪待臣下，臣下事君尽忠诚，如此而已！”</a:t>
            </a:r>
          </a:p>
        </p:txBody>
      </p:sp>
      <p:sp>
        <p:nvSpPr>
          <p:cNvPr id="25" name="TextBox 6"/>
          <p:cNvSpPr txBox="1"/>
          <p:nvPr/>
        </p:nvSpPr>
        <p:spPr>
          <a:xfrm>
            <a:off x="6171183" y="2132856"/>
            <a:ext cx="5036714" cy="1993392"/>
          </a:xfrm>
          <a:prstGeom prst="rect">
            <a:avLst/>
          </a:prstGeom>
          <a:noFill/>
        </p:spPr>
        <p:txBody>
          <a:bodyPr rtlCol="0" wrap="square">
            <a:spAutoFit/>
          </a:bodyPr>
          <a:lstStyle/>
          <a:p>
            <a:pPr>
              <a:lnSpc>
                <a:spcPct val="130000"/>
              </a:lnSpc>
              <a:spcAft>
                <a:spcPts val="600"/>
              </a:spcAft>
            </a:pPr>
            <a:r>
              <a:rPr altLang="en-US" lang="zh-CN" smtClean="0" sz="1600">
                <a:solidFill>
                  <a:srgbClr val="5F5E5C"/>
                </a:solidFill>
                <a:latin charset="-122" panose="020b0503020204020204" pitchFamily="34" typeface="微软雅黑"/>
                <a:ea charset="-122" panose="020b0503020204020204" pitchFamily="34" typeface="微软雅黑"/>
              </a:rPr>
              <a:t>人人都有受尊重的需要。礼遇部下，可收到比投资金额高出许多的回报。刘邦被困巴蜀之时，筑台拜将，极大地满足了韩信的自尊心，终于在韩信的辅助下，杀出蜀中，取得天下。孔明能为刘备和阿斗鞠躬尽瘁，死而后已，正是报刘备屈尊枉驾，三顾茅庐的知遇之恩吧。</a:t>
            </a:r>
          </a:p>
        </p:txBody>
      </p:sp>
      <p:sp>
        <p:nvSpPr>
          <p:cNvPr id="26" name="TextBox 6"/>
          <p:cNvSpPr txBox="1"/>
          <p:nvPr/>
        </p:nvSpPr>
        <p:spPr>
          <a:xfrm>
            <a:off x="914600" y="4509120"/>
            <a:ext cx="10293297" cy="1676400"/>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因此，作为一名领导者，你应该尊重你的员工，让他感觉到他在企业中是有所作为的，是能得到上司肯定的，如果你这样做了，那么他就会回报你更多的东西。尊重激励法就是这样一种最人性化、最有效的激励方法。领导者要发自内心的去尊重每一位员工，把每一位员工都看作是合作的伙伴，对员工说话要礼貌、客气，避免采用命令式的语气，不嘲笑、不轻视员工，尊重员工的人格、才能以及劳动成果，认真听取员工的建议，让员工感到自己对组织的重要性。昔日周公，一沐三捉发，一饭三吐哺，起以待士，犹恐失天下之贤人，故而天下归心。</a:t>
            </a:r>
          </a:p>
        </p:txBody>
      </p:sp>
      <p:sp>
        <p:nvSpPr>
          <p:cNvPr id="27" name="矩形 26"/>
          <p:cNvSpPr/>
          <p:nvPr/>
        </p:nvSpPr>
        <p:spPr>
          <a:xfrm>
            <a:off x="991673" y="4293096"/>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991673" y="6268078"/>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1+#ppt_w/2"/>
                                          </p:val>
                                        </p:tav>
                                        <p:tav tm="100000">
                                          <p:val>
                                            <p:strVal val="#ppt_x"/>
                                          </p:val>
                                        </p:tav>
                                      </p:tavLst>
                                    </p:anim>
                                    <p:anim calcmode="lin" valueType="num">
                                      <p:cBhvr additive="base">
                                        <p:cTn dur="500" fill="hold" id="8"/>
                                        <p:tgtEl>
                                          <p:spTgt spid="16"/>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0-#ppt_w/2"/>
                                          </p:val>
                                        </p:tav>
                                        <p:tav tm="100000">
                                          <p:val>
                                            <p:strVal val="#ppt_x"/>
                                          </p:val>
                                        </p:tav>
                                      </p:tavLst>
                                    </p:anim>
                                    <p:anim calcmode="lin" valueType="num">
                                      <p:cBhvr additive="base">
                                        <p:cTn dur="500" fill="hold" id="12"/>
                                        <p:tgtEl>
                                          <p:spTgt spid="2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2" presetSubtype="4">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ppt_x"/>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5"/>
      <p:bldP grpId="0" spid="2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991673" y="5975797"/>
            <a:ext cx="4890926" cy="117499"/>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914599" y="1412776"/>
            <a:ext cx="10293298" cy="1470300"/>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6"/>
          <p:cNvSpPr txBox="1"/>
          <p:nvPr/>
        </p:nvSpPr>
        <p:spPr>
          <a:xfrm>
            <a:off x="914599" y="3859476"/>
            <a:ext cx="4680520" cy="2069592"/>
          </a:xfrm>
          <a:prstGeom prst="rect">
            <a:avLst/>
          </a:prstGeom>
          <a:noFill/>
        </p:spPr>
        <p:txBody>
          <a:bodyPr rtlCol="0" wrap="square">
            <a:spAutoFit/>
          </a:bodyPr>
          <a:lstStyle/>
          <a:p>
            <a:pPr>
              <a:lnSpc>
                <a:spcPct val="130000"/>
              </a:lnSpc>
              <a:spcBef>
                <a:spcPts val="600"/>
              </a:spcBef>
            </a:pPr>
            <a:r>
              <a:rPr altLang="en-US" b="1" lang="zh-CN" sz="1600">
                <a:solidFill>
                  <a:srgbClr val="80C417"/>
                </a:solidFill>
                <a:latin charset="-122" panose="020b0503020204020204" pitchFamily="34" typeface="微软雅黑"/>
                <a:ea charset="-122" panose="020b0503020204020204" pitchFamily="34" typeface="微软雅黑"/>
              </a:rPr>
              <a:t>答案是：激励是灵丹妙药！</a:t>
            </a:r>
          </a:p>
          <a:p>
            <a:pPr>
              <a:lnSpc>
                <a:spcPct val="130000"/>
              </a:lnSpc>
              <a:spcBef>
                <a:spcPts val="600"/>
              </a:spcBef>
            </a:pPr>
            <a:r>
              <a:rPr altLang="en-US" b="1" lang="zh-CN" sz="1600">
                <a:solidFill>
                  <a:srgbClr val="80C417"/>
                </a:solidFill>
                <a:latin charset="-122" panose="020b0503020204020204" pitchFamily="34" typeface="微软雅黑"/>
                <a:ea charset="-122" panose="020b0503020204020204" pitchFamily="34" typeface="微软雅黑"/>
              </a:rPr>
              <a:t>懒不是人的本性，是由于环境所造成的，下属之所以懒，是由于领导者没能激发和鼓励下属的积极性所导致。人是需要激励的，人的工作干劲来自激励。所谓：矢不激不远，人不励不奋。有无激励大不一样。</a:t>
            </a:r>
          </a:p>
        </p:txBody>
      </p:sp>
      <p:sp>
        <p:nvSpPr>
          <p:cNvPr id="5" name="TextBox 6"/>
          <p:cNvSpPr txBox="1"/>
          <p:nvPr/>
        </p:nvSpPr>
        <p:spPr>
          <a:xfrm>
            <a:off x="1858863" y="1461585"/>
            <a:ext cx="9280872" cy="1359408"/>
          </a:xfrm>
          <a:prstGeom prst="rect">
            <a:avLst/>
          </a:prstGeom>
          <a:noFill/>
        </p:spPr>
        <p:txBody>
          <a:bodyPr rtlCol="0" wrap="square">
            <a:spAutoFit/>
          </a:bodyPr>
          <a:lstStyle/>
          <a:p>
            <a:pPr>
              <a:lnSpc>
                <a:spcPct val="130000"/>
              </a:lnSpc>
              <a:spcAft>
                <a:spcPts val="600"/>
              </a:spcAft>
            </a:pPr>
            <a:r>
              <a:rPr altLang="en-US" lang="zh-CN" sz="1600">
                <a:solidFill>
                  <a:schemeClr val="bg1"/>
                </a:solidFill>
                <a:latin charset="-122" panose="020b0503020204020204" pitchFamily="34" typeface="微软雅黑"/>
                <a:ea charset="-122" panose="020b0503020204020204" pitchFamily="34" typeface="微软雅黑"/>
              </a:rPr>
              <a:t>员工为什么不能积极主动、全力以赴地工作？员工的工作热情为什么难以持久？员工为什么不能像老板一样勤奋地工作？弗朗西斯（C. Francis）说：“你可以买到一个人的时间，你可以雇一个人到固定的工作岗位，你可以买到按时或按日计算的技术操作，但你买不到热情，你买不到创造性，你买不到全身心的投入，你不得不设法争取这些”。怎样争取到这些呢？</a:t>
            </a:r>
          </a:p>
        </p:txBody>
      </p:sp>
      <p:sp>
        <p:nvSpPr>
          <p:cNvPr id="10" name="Rectangle 13"/>
          <p:cNvSpPr/>
          <p:nvPr/>
        </p:nvSpPr>
        <p:spPr>
          <a:xfrm>
            <a:off x="1124451" y="1412776"/>
            <a:ext cx="646584" cy="1216667"/>
          </a:xfrm>
          <a:prstGeom prst="rect">
            <a:avLst/>
          </a:prstGeom>
          <a:solidFill>
            <a:srgbClr val="FFFFFF">
              <a:alpha val="83922"/>
            </a:srgb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noFill/>
            </a:endParaRPr>
          </a:p>
        </p:txBody>
      </p:sp>
      <p:sp>
        <p:nvSpPr>
          <p:cNvPr id="11" name="TextBox 15"/>
          <p:cNvSpPr txBox="1"/>
          <p:nvPr/>
        </p:nvSpPr>
        <p:spPr>
          <a:xfrm>
            <a:off x="1173423" y="1412777"/>
            <a:ext cx="548640" cy="1216666"/>
          </a:xfrm>
          <a:prstGeom prst="rect">
            <a:avLst/>
          </a:prstGeom>
          <a:noFill/>
        </p:spPr>
        <p:txBody>
          <a:bodyPr anchor="ctr" rtlCol="0" vert="eaVert" wrap="square">
            <a:spAutoFit/>
          </a:bodyPr>
          <a:lstStyle/>
          <a:p>
            <a:pPr algn="ctr"/>
            <a:r>
              <a:rPr altLang="en-US" b="1" lang="zh-CN" smtClean="0" sz="2400">
                <a:solidFill>
                  <a:srgbClr val="FF0000"/>
                </a:solidFill>
                <a:latin charset="-122" panose="020b0604020202020204" pitchFamily="34" typeface="Arial Unicode MS"/>
                <a:ea charset="-122" panose="020b0604020202020204" pitchFamily="34" typeface="Arial Unicode MS"/>
                <a:cs charset="-122" panose="020b0604020202020204" pitchFamily="34" typeface="Arial Unicode MS"/>
              </a:rPr>
              <a:t>请思考</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5735289" y="3284984"/>
            <a:ext cx="5472608" cy="3024337"/>
          </a:xfrm>
          <a:prstGeom prst="rect">
            <a:avLst/>
          </a:prstGeom>
          <a:noFill/>
          <a:ln w="19050">
            <a:solidFill>
              <a:schemeClr val="bg1"/>
            </a:solidFill>
          </a:ln>
          <a:effectLst>
            <a:outerShdw algn="ctr" blurRad="63500" rotWithShape="0">
              <a:prstClr val="black">
                <a:alpha val="40000"/>
              </a:prstClr>
            </a:outerShdw>
          </a:effec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赞美激励</a:t>
            </a:r>
          </a:p>
        </p:txBody>
      </p:sp>
      <p:grpSp>
        <p:nvGrpSpPr>
          <p:cNvPr id="8" name="组合 7"/>
          <p:cNvGrpSpPr/>
          <p:nvPr/>
        </p:nvGrpSpPr>
        <p:grpSpPr>
          <a:xfrm>
            <a:off x="913798" y="1314926"/>
            <a:ext cx="397866" cy="369332"/>
            <a:chOff x="6097087"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1"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07</a:t>
              </a:r>
            </a:p>
          </p:txBody>
        </p:sp>
      </p:grpSp>
      <p:sp>
        <p:nvSpPr>
          <p:cNvPr id="16" name="TextBox 6"/>
          <p:cNvSpPr txBox="1"/>
          <p:nvPr/>
        </p:nvSpPr>
        <p:spPr>
          <a:xfrm>
            <a:off x="7683352" y="1916832"/>
            <a:ext cx="3524546" cy="448056"/>
          </a:xfrm>
          <a:prstGeom prst="rect">
            <a:avLst/>
          </a:prstGeom>
          <a:noFill/>
        </p:spPr>
        <p:txBody>
          <a:bodyPr rtlCol="0" wrap="square">
            <a:spAutoFit/>
          </a:bodyPr>
          <a:lstStyle/>
          <a:p>
            <a:pPr algn="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1）赞美使人获得心理上的满足</a:t>
            </a:r>
          </a:p>
        </p:txBody>
      </p:sp>
      <p:sp>
        <p:nvSpPr>
          <p:cNvPr id="25" name="矩形 24"/>
          <p:cNvSpPr/>
          <p:nvPr/>
        </p:nvSpPr>
        <p:spPr>
          <a:xfrm>
            <a:off x="991673" y="2496385"/>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6"/>
          <p:cNvSpPr txBox="1"/>
          <p:nvPr/>
        </p:nvSpPr>
        <p:spPr>
          <a:xfrm>
            <a:off x="914600" y="2688419"/>
            <a:ext cx="10293297" cy="448056"/>
          </a:xfrm>
          <a:prstGeom prst="rect">
            <a:avLst/>
          </a:prstGeom>
          <a:noFill/>
        </p:spPr>
        <p:txBody>
          <a:bodyPr rtlCol="0" wrap="square">
            <a:spAutoFit/>
          </a:bodyPr>
          <a:lstStyle/>
          <a:p>
            <a:pPr>
              <a:lnSpc>
                <a:spcPct val="130000"/>
              </a:lnSpc>
              <a:spcAft>
                <a:spcPts val="600"/>
              </a:spcAft>
            </a:pPr>
            <a:r>
              <a:rPr altLang="en-US" b="1" lang="zh-CN">
                <a:solidFill>
                  <a:srgbClr val="5F5E5C"/>
                </a:solidFill>
                <a:latin charset="-122" panose="020b0503020204020204" pitchFamily="34" typeface="微软雅黑"/>
                <a:ea charset="-122" panose="020b0503020204020204" pitchFamily="34" typeface="微软雅黑"/>
              </a:rPr>
              <a:t>金钱在调动下属们的积极性方面不是万能的，而赞美却恰好可以弥补它的不足。</a:t>
            </a:r>
          </a:p>
        </p:txBody>
      </p:sp>
      <p:grpSp>
        <p:nvGrpSpPr>
          <p:cNvPr id="27" name="组合 26"/>
          <p:cNvGrpSpPr/>
          <p:nvPr/>
        </p:nvGrpSpPr>
        <p:grpSpPr>
          <a:xfrm>
            <a:off x="986607" y="3563665"/>
            <a:ext cx="3528392" cy="581099"/>
            <a:chOff x="244645" y="3186673"/>
            <a:chExt cx="3528392" cy="581099"/>
          </a:xfrm>
        </p:grpSpPr>
        <p:sp>
          <p:nvSpPr>
            <p:cNvPr id="28" name="圆角矩形 27"/>
            <p:cNvSpPr/>
            <p:nvPr/>
          </p:nvSpPr>
          <p:spPr>
            <a:xfrm>
              <a:off x="244645" y="3186673"/>
              <a:ext cx="3528392" cy="581099"/>
            </a:xfrm>
            <a:prstGeom prst="roundRect">
              <a:avLst>
                <a:gd fmla="val 4375"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TextBox 6"/>
            <p:cNvSpPr txBox="1"/>
            <p:nvPr/>
          </p:nvSpPr>
          <p:spPr>
            <a:xfrm>
              <a:off x="317994" y="3266488"/>
              <a:ext cx="3455043" cy="448056"/>
            </a:xfrm>
            <a:prstGeom prst="rect">
              <a:avLst/>
            </a:prstGeom>
            <a:noFill/>
          </p:spPr>
          <p:txBody>
            <a:bodyPr rtlCol="0" wrap="square">
              <a:spAutoFit/>
            </a:bodyPr>
            <a:lstStyle/>
            <a:p>
              <a:pPr algn="ctr">
                <a:lnSpc>
                  <a:spcPct val="130000"/>
                </a:lnSpc>
              </a:pPr>
              <a:r>
                <a:rPr altLang="en-US" b="1" lang="zh-CN">
                  <a:solidFill>
                    <a:prstClr val="white"/>
                  </a:solidFill>
                  <a:latin charset="-122" panose="020b0503020204020204" pitchFamily="34" typeface="微软雅黑"/>
                  <a:ea charset="-122" panose="020b0503020204020204" pitchFamily="34" typeface="微软雅黑"/>
                </a:rPr>
                <a:t>美国著名女企业家 玛丽.凯</a:t>
              </a:r>
            </a:p>
          </p:txBody>
        </p:sp>
      </p:grpSp>
      <p:grpSp>
        <p:nvGrpSpPr>
          <p:cNvPr id="30" name="组合 29"/>
          <p:cNvGrpSpPr/>
          <p:nvPr/>
        </p:nvGrpSpPr>
        <p:grpSpPr>
          <a:xfrm>
            <a:off x="986607" y="4910691"/>
            <a:ext cx="3528392" cy="581099"/>
            <a:chOff x="244645" y="3186673"/>
            <a:chExt cx="3528392" cy="581099"/>
          </a:xfrm>
        </p:grpSpPr>
        <p:sp>
          <p:nvSpPr>
            <p:cNvPr id="31" name="圆角矩形 30"/>
            <p:cNvSpPr/>
            <p:nvPr/>
          </p:nvSpPr>
          <p:spPr>
            <a:xfrm>
              <a:off x="244645" y="3186673"/>
              <a:ext cx="3528392" cy="581099"/>
            </a:xfrm>
            <a:prstGeom prst="roundRect">
              <a:avLst>
                <a:gd fmla="val 4375"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TextBox 6"/>
            <p:cNvSpPr txBox="1"/>
            <p:nvPr/>
          </p:nvSpPr>
          <p:spPr>
            <a:xfrm>
              <a:off x="317994" y="3266487"/>
              <a:ext cx="3455043" cy="448056"/>
            </a:xfrm>
            <a:prstGeom prst="rect">
              <a:avLst/>
            </a:prstGeom>
            <a:noFill/>
          </p:spPr>
          <p:txBody>
            <a:bodyPr rtlCol="0" wrap="square">
              <a:spAutoFit/>
            </a:bodyPr>
            <a:lstStyle/>
            <a:p>
              <a:pPr algn="ctr">
                <a:lnSpc>
                  <a:spcPct val="130000"/>
                </a:lnSpc>
              </a:pPr>
              <a:r>
                <a:rPr altLang="en-US" b="1" lang="zh-CN">
                  <a:solidFill>
                    <a:prstClr val="white"/>
                  </a:solidFill>
                  <a:latin charset="-122" panose="020b0503020204020204" pitchFamily="34" typeface="微软雅黑"/>
                  <a:ea charset="-122" panose="020b0503020204020204" pitchFamily="34" typeface="微软雅黑"/>
                </a:rPr>
                <a:t>美国学者 威廉•詹姆斯</a:t>
              </a:r>
            </a:p>
          </p:txBody>
        </p:sp>
      </p:grpSp>
      <p:grpSp>
        <p:nvGrpSpPr>
          <p:cNvPr id="33" name="组合 32"/>
          <p:cNvGrpSpPr/>
          <p:nvPr/>
        </p:nvGrpSpPr>
        <p:grpSpPr>
          <a:xfrm>
            <a:off x="986607" y="5584205"/>
            <a:ext cx="3528392" cy="581099"/>
            <a:chOff x="244645" y="3186673"/>
            <a:chExt cx="3528392" cy="581099"/>
          </a:xfrm>
        </p:grpSpPr>
        <p:sp>
          <p:nvSpPr>
            <p:cNvPr id="34" name="圆角矩形 33"/>
            <p:cNvSpPr/>
            <p:nvPr/>
          </p:nvSpPr>
          <p:spPr>
            <a:xfrm>
              <a:off x="244645" y="3186673"/>
              <a:ext cx="3528392" cy="581099"/>
            </a:xfrm>
            <a:prstGeom prst="roundRect">
              <a:avLst>
                <a:gd fmla="val 4375"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5" name="TextBox 6"/>
            <p:cNvSpPr txBox="1"/>
            <p:nvPr/>
          </p:nvSpPr>
          <p:spPr>
            <a:xfrm>
              <a:off x="317994" y="3266487"/>
              <a:ext cx="3455043" cy="448056"/>
            </a:xfrm>
            <a:prstGeom prst="rect">
              <a:avLst/>
            </a:prstGeom>
            <a:noFill/>
          </p:spPr>
          <p:txBody>
            <a:bodyPr rtlCol="0" wrap="square">
              <a:spAutoFit/>
            </a:bodyPr>
            <a:lstStyle/>
            <a:p>
              <a:pPr algn="ctr">
                <a:lnSpc>
                  <a:spcPct val="130000"/>
                </a:lnSpc>
              </a:pPr>
              <a:r>
                <a:rPr altLang="en-US" b="1" lang="zh-CN">
                  <a:solidFill>
                    <a:prstClr val="white"/>
                  </a:solidFill>
                  <a:latin charset="-122" panose="020b0503020204020204" pitchFamily="34" typeface="微软雅黑"/>
                  <a:ea charset="-122" panose="020b0503020204020204" pitchFamily="34" typeface="微软雅黑"/>
                </a:rPr>
                <a:t>美国作家 马克·吐温</a:t>
              </a:r>
            </a:p>
          </p:txBody>
        </p:sp>
      </p:grpSp>
      <p:grpSp>
        <p:nvGrpSpPr>
          <p:cNvPr id="36" name="组合 35"/>
          <p:cNvGrpSpPr/>
          <p:nvPr/>
        </p:nvGrpSpPr>
        <p:grpSpPr>
          <a:xfrm>
            <a:off x="986607" y="4237178"/>
            <a:ext cx="3528392" cy="581099"/>
            <a:chOff x="244645" y="3186673"/>
            <a:chExt cx="3528392" cy="581099"/>
          </a:xfrm>
        </p:grpSpPr>
        <p:sp>
          <p:nvSpPr>
            <p:cNvPr id="39" name="圆角矩形 38"/>
            <p:cNvSpPr/>
            <p:nvPr/>
          </p:nvSpPr>
          <p:spPr>
            <a:xfrm>
              <a:off x="244645" y="3186673"/>
              <a:ext cx="3528392" cy="581099"/>
            </a:xfrm>
            <a:prstGeom prst="roundRect">
              <a:avLst>
                <a:gd fmla="val 4375"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0" name="TextBox 6"/>
            <p:cNvSpPr txBox="1"/>
            <p:nvPr/>
          </p:nvSpPr>
          <p:spPr>
            <a:xfrm>
              <a:off x="317994" y="3266488"/>
              <a:ext cx="3455043" cy="448056"/>
            </a:xfrm>
            <a:prstGeom prst="rect">
              <a:avLst/>
            </a:prstGeom>
            <a:noFill/>
          </p:spPr>
          <p:txBody>
            <a:bodyPr rtlCol="0" wrap="square">
              <a:spAutoFit/>
            </a:bodyPr>
            <a:lstStyle/>
            <a:p>
              <a:pPr algn="ctr">
                <a:lnSpc>
                  <a:spcPct val="130000"/>
                </a:lnSpc>
              </a:pPr>
              <a:r>
                <a:rPr altLang="en-US" b="1" lang="zh-CN">
                  <a:solidFill>
                    <a:prstClr val="white"/>
                  </a:solidFill>
                  <a:latin charset="-122" panose="020b0503020204020204" pitchFamily="34" typeface="微软雅黑"/>
                  <a:ea charset="-122" panose="020b0503020204020204" pitchFamily="34" typeface="微软雅黑"/>
                </a:rPr>
                <a:t>美国第16任总统 亚伯拉罕·林肯</a:t>
              </a:r>
            </a:p>
          </p:txBody>
        </p:sp>
      </p:grpSp>
      <p:grpSp>
        <p:nvGrpSpPr>
          <p:cNvPr id="41" name="组合 40"/>
          <p:cNvGrpSpPr/>
          <p:nvPr/>
        </p:nvGrpSpPr>
        <p:grpSpPr>
          <a:xfrm>
            <a:off x="4659015" y="3563665"/>
            <a:ext cx="6548882" cy="581099"/>
            <a:chOff x="244645" y="3186673"/>
            <a:chExt cx="6548882" cy="581099"/>
          </a:xfrm>
        </p:grpSpPr>
        <p:sp>
          <p:nvSpPr>
            <p:cNvPr id="42" name="圆角矩形 41"/>
            <p:cNvSpPr/>
            <p:nvPr/>
          </p:nvSpPr>
          <p:spPr>
            <a:xfrm>
              <a:off x="244645" y="3186673"/>
              <a:ext cx="6548882" cy="581099"/>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0C417"/>
                </a:solidFill>
              </a:endParaRPr>
            </a:p>
          </p:txBody>
        </p:sp>
        <p:sp>
          <p:nvSpPr>
            <p:cNvPr id="43" name="TextBox 6"/>
            <p:cNvSpPr txBox="1"/>
            <p:nvPr/>
          </p:nvSpPr>
          <p:spPr>
            <a:xfrm>
              <a:off x="317994" y="3266488"/>
              <a:ext cx="6475533" cy="448056"/>
            </a:xfrm>
            <a:prstGeom prst="rect">
              <a:avLst/>
            </a:prstGeom>
            <a:noFill/>
          </p:spPr>
          <p:txBody>
            <a:bodyPr rtlCol="0" wrap="square">
              <a:spAutoFit/>
            </a:bodyPr>
            <a:lstStyle/>
            <a:p>
              <a:pPr>
                <a:lnSpc>
                  <a:spcPct val="130000"/>
                </a:lnSpc>
              </a:pPr>
              <a:r>
                <a:rPr altLang="en-US" b="1" lang="zh-CN">
                  <a:solidFill>
                    <a:prstClr val="white"/>
                  </a:solidFill>
                  <a:latin charset="-122" panose="020b0503020204020204" pitchFamily="34" typeface="微软雅黑"/>
                  <a:ea charset="-122" panose="020b0503020204020204" pitchFamily="34" typeface="微软雅黑"/>
                </a:rPr>
                <a:t>世界上有两件东西比金钱更为人们所需——认可与赞美。</a:t>
              </a:r>
            </a:p>
          </p:txBody>
        </p:sp>
      </p:grpSp>
      <p:grpSp>
        <p:nvGrpSpPr>
          <p:cNvPr id="44" name="组合 43"/>
          <p:cNvGrpSpPr/>
          <p:nvPr/>
        </p:nvGrpSpPr>
        <p:grpSpPr>
          <a:xfrm>
            <a:off x="4659015" y="4237178"/>
            <a:ext cx="6548882" cy="581099"/>
            <a:chOff x="244645" y="3186673"/>
            <a:chExt cx="6548882" cy="581099"/>
          </a:xfrm>
        </p:grpSpPr>
        <p:sp>
          <p:nvSpPr>
            <p:cNvPr id="45" name="圆角矩形 44"/>
            <p:cNvSpPr/>
            <p:nvPr/>
          </p:nvSpPr>
          <p:spPr>
            <a:xfrm>
              <a:off x="244645" y="3186673"/>
              <a:ext cx="6548882" cy="581099"/>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0C417"/>
                </a:solidFill>
              </a:endParaRPr>
            </a:p>
          </p:txBody>
        </p:sp>
        <p:sp>
          <p:nvSpPr>
            <p:cNvPr id="46" name="TextBox 6"/>
            <p:cNvSpPr txBox="1"/>
            <p:nvPr/>
          </p:nvSpPr>
          <p:spPr>
            <a:xfrm>
              <a:off x="317994" y="3266488"/>
              <a:ext cx="6475533" cy="448056"/>
            </a:xfrm>
            <a:prstGeom prst="rect">
              <a:avLst/>
            </a:prstGeom>
            <a:noFill/>
          </p:spPr>
          <p:txBody>
            <a:bodyPr rtlCol="0" wrap="square">
              <a:spAutoFit/>
            </a:bodyPr>
            <a:lstStyle/>
            <a:p>
              <a:pPr>
                <a:lnSpc>
                  <a:spcPct val="130000"/>
                </a:lnSpc>
              </a:pPr>
              <a:r>
                <a:rPr altLang="en-US" b="1" lang="zh-CN">
                  <a:solidFill>
                    <a:prstClr val="white"/>
                  </a:solidFill>
                  <a:latin charset="-122" panose="020b0503020204020204" pitchFamily="34" typeface="微软雅黑"/>
                  <a:ea charset="-122" panose="020b0503020204020204" pitchFamily="34" typeface="微软雅黑"/>
                </a:rPr>
                <a:t>人人都喜欢被称赞，人类本质里最殷切的需求是渴望被人肯定。</a:t>
              </a:r>
            </a:p>
          </p:txBody>
        </p:sp>
      </p:grpSp>
      <p:grpSp>
        <p:nvGrpSpPr>
          <p:cNvPr id="47" name="组合 46"/>
          <p:cNvGrpSpPr/>
          <p:nvPr/>
        </p:nvGrpSpPr>
        <p:grpSpPr>
          <a:xfrm>
            <a:off x="4659015" y="4910691"/>
            <a:ext cx="6548882" cy="581099"/>
            <a:chOff x="244645" y="3186673"/>
            <a:chExt cx="6548882" cy="581099"/>
          </a:xfrm>
        </p:grpSpPr>
        <p:sp>
          <p:nvSpPr>
            <p:cNvPr id="48" name="圆角矩形 47"/>
            <p:cNvSpPr/>
            <p:nvPr/>
          </p:nvSpPr>
          <p:spPr>
            <a:xfrm>
              <a:off x="244645" y="3186673"/>
              <a:ext cx="6548882" cy="581099"/>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0C417"/>
                </a:solidFill>
              </a:endParaRPr>
            </a:p>
          </p:txBody>
        </p:sp>
        <p:sp>
          <p:nvSpPr>
            <p:cNvPr id="49" name="TextBox 6"/>
            <p:cNvSpPr txBox="1"/>
            <p:nvPr/>
          </p:nvSpPr>
          <p:spPr>
            <a:xfrm>
              <a:off x="317994" y="3266487"/>
              <a:ext cx="6475533" cy="448056"/>
            </a:xfrm>
            <a:prstGeom prst="rect">
              <a:avLst/>
            </a:prstGeom>
            <a:noFill/>
          </p:spPr>
          <p:txBody>
            <a:bodyPr rtlCol="0" wrap="square">
              <a:spAutoFit/>
            </a:bodyPr>
            <a:lstStyle/>
            <a:p>
              <a:pPr>
                <a:lnSpc>
                  <a:spcPct val="130000"/>
                </a:lnSpc>
              </a:pPr>
              <a:r>
                <a:rPr altLang="en-US" b="1" lang="zh-CN">
                  <a:solidFill>
                    <a:prstClr val="white"/>
                  </a:solidFill>
                  <a:latin charset="-122" panose="020b0503020204020204" pitchFamily="34" typeface="微软雅黑"/>
                  <a:ea charset="-122" panose="020b0503020204020204" pitchFamily="34" typeface="微软雅黑"/>
                </a:rPr>
                <a:t>人性最深刻的原则，就是恳求别人对自己加以赏识。</a:t>
              </a:r>
            </a:p>
          </p:txBody>
        </p:sp>
      </p:grpSp>
      <p:grpSp>
        <p:nvGrpSpPr>
          <p:cNvPr id="50" name="组合 49"/>
          <p:cNvGrpSpPr/>
          <p:nvPr/>
        </p:nvGrpSpPr>
        <p:grpSpPr>
          <a:xfrm>
            <a:off x="4659015" y="5584205"/>
            <a:ext cx="6548882" cy="581099"/>
            <a:chOff x="244645" y="3186673"/>
            <a:chExt cx="6548882" cy="581099"/>
          </a:xfrm>
        </p:grpSpPr>
        <p:sp>
          <p:nvSpPr>
            <p:cNvPr id="51" name="圆角矩形 50"/>
            <p:cNvSpPr/>
            <p:nvPr/>
          </p:nvSpPr>
          <p:spPr>
            <a:xfrm>
              <a:off x="244645" y="3186673"/>
              <a:ext cx="6548882" cy="581099"/>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0C417"/>
                </a:solidFill>
              </a:endParaRPr>
            </a:p>
          </p:txBody>
        </p:sp>
        <p:sp>
          <p:nvSpPr>
            <p:cNvPr id="52" name="TextBox 6"/>
            <p:cNvSpPr txBox="1"/>
            <p:nvPr/>
          </p:nvSpPr>
          <p:spPr>
            <a:xfrm>
              <a:off x="317994" y="3266487"/>
              <a:ext cx="6475533" cy="448056"/>
            </a:xfrm>
            <a:prstGeom prst="rect">
              <a:avLst/>
            </a:prstGeom>
            <a:noFill/>
          </p:spPr>
          <p:txBody>
            <a:bodyPr rtlCol="0" wrap="square">
              <a:spAutoFit/>
            </a:bodyPr>
            <a:lstStyle/>
            <a:p>
              <a:pPr>
                <a:lnSpc>
                  <a:spcPct val="130000"/>
                </a:lnSpc>
              </a:pPr>
              <a:r>
                <a:rPr altLang="en-US" b="1" lang="zh-CN">
                  <a:solidFill>
                    <a:prstClr val="white"/>
                  </a:solidFill>
                  <a:latin charset="-122" panose="020b0503020204020204" pitchFamily="34" typeface="微软雅黑"/>
                  <a:ea charset="-122" panose="020b0503020204020204" pitchFamily="34" typeface="微软雅黑"/>
                </a:rPr>
                <a:t>我可以为一个愉悦的赞美而多活两个月。</a:t>
              </a:r>
            </a:p>
          </p:txBody>
        </p:sp>
      </p:gr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additive="base">
                                        <p:cTn dur="500" fill="hold" id="12"/>
                                        <p:tgtEl>
                                          <p:spTgt spid="26"/>
                                        </p:tgtEl>
                                        <p:attrNameLst>
                                          <p:attrName>ppt_x</p:attrName>
                                        </p:attrNameLst>
                                      </p:cBhvr>
                                      <p:tavLst>
                                        <p:tav tm="0">
                                          <p:val>
                                            <p:strVal val="1+#ppt_w/2"/>
                                          </p:val>
                                        </p:tav>
                                        <p:tav tm="100000">
                                          <p:val>
                                            <p:strVal val="#ppt_x"/>
                                          </p:val>
                                        </p:tav>
                                      </p:tavLst>
                                    </p:anim>
                                    <p:anim calcmode="lin" valueType="num">
                                      <p:cBhvr additive="base">
                                        <p:cTn dur="500" fill="hold" id="13"/>
                                        <p:tgtEl>
                                          <p:spTgt spid="2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id="15" nodeType="afterEffect" presetClass="entr" presetID="2" presetSubtype="8">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additive="base">
                                        <p:cTn dur="500" fill="hold" id="17"/>
                                        <p:tgtEl>
                                          <p:spTgt spid="27"/>
                                        </p:tgtEl>
                                        <p:attrNameLst>
                                          <p:attrName>ppt_x</p:attrName>
                                        </p:attrNameLst>
                                      </p:cBhvr>
                                      <p:tavLst>
                                        <p:tav tm="0">
                                          <p:val>
                                            <p:strVal val="0-#ppt_w/2"/>
                                          </p:val>
                                        </p:tav>
                                        <p:tav tm="100000">
                                          <p:val>
                                            <p:strVal val="#ppt_x"/>
                                          </p:val>
                                        </p:tav>
                                      </p:tavLst>
                                    </p:anim>
                                    <p:anim calcmode="lin" valueType="num">
                                      <p:cBhvr additive="base">
                                        <p:cTn dur="500" fill="hold" id="18"/>
                                        <p:tgtEl>
                                          <p:spTgt spid="27"/>
                                        </p:tgtEl>
                                        <p:attrNameLst>
                                          <p:attrName>ppt_y</p:attrName>
                                        </p:attrNameLst>
                                      </p:cBhvr>
                                      <p:tavLst>
                                        <p:tav tm="0">
                                          <p:val>
                                            <p:strVal val="#ppt_y"/>
                                          </p:val>
                                        </p:tav>
                                        <p:tav tm="100000">
                                          <p:val>
                                            <p:strVal val="#ppt_y"/>
                                          </p:val>
                                        </p:tav>
                                      </p:tavLst>
                                    </p:anim>
                                  </p:childTnLst>
                                </p:cTn>
                              </p:par>
                              <p:par>
                                <p:cTn decel="100000" fill="hold" id="19" nodeType="withEffect" presetClass="entr" presetID="2" presetSubtype="8">
                                  <p:stCondLst>
                                    <p:cond delay="0"/>
                                  </p:stCondLst>
                                  <p:childTnLst>
                                    <p:set>
                                      <p:cBhvr>
                                        <p:cTn dur="1" fill="hold" id="20">
                                          <p:stCondLst>
                                            <p:cond delay="0"/>
                                          </p:stCondLst>
                                        </p:cTn>
                                        <p:tgtEl>
                                          <p:spTgt spid="30"/>
                                        </p:tgtEl>
                                        <p:attrNameLst>
                                          <p:attrName>style.visibility</p:attrName>
                                        </p:attrNameLst>
                                      </p:cBhvr>
                                      <p:to>
                                        <p:strVal val="visible"/>
                                      </p:to>
                                    </p:set>
                                    <p:anim calcmode="lin" valueType="num">
                                      <p:cBhvr additive="base">
                                        <p:cTn dur="500" fill="hold" id="21"/>
                                        <p:tgtEl>
                                          <p:spTgt spid="30"/>
                                        </p:tgtEl>
                                        <p:attrNameLst>
                                          <p:attrName>ppt_x</p:attrName>
                                        </p:attrNameLst>
                                      </p:cBhvr>
                                      <p:tavLst>
                                        <p:tav tm="0">
                                          <p:val>
                                            <p:strVal val="0-#ppt_w/2"/>
                                          </p:val>
                                        </p:tav>
                                        <p:tav tm="100000">
                                          <p:val>
                                            <p:strVal val="#ppt_x"/>
                                          </p:val>
                                        </p:tav>
                                      </p:tavLst>
                                    </p:anim>
                                    <p:anim calcmode="lin" valueType="num">
                                      <p:cBhvr additive="base">
                                        <p:cTn dur="500" fill="hold" id="22"/>
                                        <p:tgtEl>
                                          <p:spTgt spid="30"/>
                                        </p:tgtEl>
                                        <p:attrNameLst>
                                          <p:attrName>ppt_y</p:attrName>
                                        </p:attrNameLst>
                                      </p:cBhvr>
                                      <p:tavLst>
                                        <p:tav tm="0">
                                          <p:val>
                                            <p:strVal val="#ppt_y"/>
                                          </p:val>
                                        </p:tav>
                                        <p:tav tm="100000">
                                          <p:val>
                                            <p:strVal val="#ppt_y"/>
                                          </p:val>
                                        </p:tav>
                                      </p:tavLst>
                                    </p:anim>
                                  </p:childTnLst>
                                </p:cTn>
                              </p:par>
                              <p:par>
                                <p:cTn decel="100000" fill="hold" id="23" nodeType="withEffect" presetClass="entr" presetID="2" presetSubtype="8">
                                  <p:stCondLst>
                                    <p:cond delay="0"/>
                                  </p:stCondLst>
                                  <p:childTnLst>
                                    <p:set>
                                      <p:cBhvr>
                                        <p:cTn dur="1" fill="hold" id="24">
                                          <p:stCondLst>
                                            <p:cond delay="0"/>
                                          </p:stCondLst>
                                        </p:cTn>
                                        <p:tgtEl>
                                          <p:spTgt spid="33"/>
                                        </p:tgtEl>
                                        <p:attrNameLst>
                                          <p:attrName>style.visibility</p:attrName>
                                        </p:attrNameLst>
                                      </p:cBhvr>
                                      <p:to>
                                        <p:strVal val="visible"/>
                                      </p:to>
                                    </p:set>
                                    <p:anim calcmode="lin" valueType="num">
                                      <p:cBhvr additive="base">
                                        <p:cTn dur="500" fill="hold" id="25"/>
                                        <p:tgtEl>
                                          <p:spTgt spid="33"/>
                                        </p:tgtEl>
                                        <p:attrNameLst>
                                          <p:attrName>ppt_x</p:attrName>
                                        </p:attrNameLst>
                                      </p:cBhvr>
                                      <p:tavLst>
                                        <p:tav tm="0">
                                          <p:val>
                                            <p:strVal val="0-#ppt_w/2"/>
                                          </p:val>
                                        </p:tav>
                                        <p:tav tm="100000">
                                          <p:val>
                                            <p:strVal val="#ppt_x"/>
                                          </p:val>
                                        </p:tav>
                                      </p:tavLst>
                                    </p:anim>
                                    <p:anim calcmode="lin" valueType="num">
                                      <p:cBhvr additive="base">
                                        <p:cTn dur="500" fill="hold" id="26"/>
                                        <p:tgtEl>
                                          <p:spTgt spid="33"/>
                                        </p:tgtEl>
                                        <p:attrNameLst>
                                          <p:attrName>ppt_y</p:attrName>
                                        </p:attrNameLst>
                                      </p:cBhvr>
                                      <p:tavLst>
                                        <p:tav tm="0">
                                          <p:val>
                                            <p:strVal val="#ppt_y"/>
                                          </p:val>
                                        </p:tav>
                                        <p:tav tm="100000">
                                          <p:val>
                                            <p:strVal val="#ppt_y"/>
                                          </p:val>
                                        </p:tav>
                                      </p:tavLst>
                                    </p:anim>
                                  </p:childTnLst>
                                </p:cTn>
                              </p:par>
                              <p:par>
                                <p:cTn decel="100000" fill="hold" id="27" nodeType="withEffect" presetClass="entr" presetID="2" presetSubtype="8">
                                  <p:stCondLst>
                                    <p:cond delay="0"/>
                                  </p:stCondLst>
                                  <p:childTnLst>
                                    <p:set>
                                      <p:cBhvr>
                                        <p:cTn dur="1" fill="hold" id="28">
                                          <p:stCondLst>
                                            <p:cond delay="0"/>
                                          </p:stCondLst>
                                        </p:cTn>
                                        <p:tgtEl>
                                          <p:spTgt spid="36"/>
                                        </p:tgtEl>
                                        <p:attrNameLst>
                                          <p:attrName>style.visibility</p:attrName>
                                        </p:attrNameLst>
                                      </p:cBhvr>
                                      <p:to>
                                        <p:strVal val="visible"/>
                                      </p:to>
                                    </p:set>
                                    <p:anim calcmode="lin" valueType="num">
                                      <p:cBhvr additive="base">
                                        <p:cTn dur="500" fill="hold" id="29"/>
                                        <p:tgtEl>
                                          <p:spTgt spid="36"/>
                                        </p:tgtEl>
                                        <p:attrNameLst>
                                          <p:attrName>ppt_x</p:attrName>
                                        </p:attrNameLst>
                                      </p:cBhvr>
                                      <p:tavLst>
                                        <p:tav tm="0">
                                          <p:val>
                                            <p:strVal val="0-#ppt_w/2"/>
                                          </p:val>
                                        </p:tav>
                                        <p:tav tm="100000">
                                          <p:val>
                                            <p:strVal val="#ppt_x"/>
                                          </p:val>
                                        </p:tav>
                                      </p:tavLst>
                                    </p:anim>
                                    <p:anim calcmode="lin" valueType="num">
                                      <p:cBhvr additive="base">
                                        <p:cTn dur="500" fill="hold" id="30"/>
                                        <p:tgtEl>
                                          <p:spTgt spid="36"/>
                                        </p:tgtEl>
                                        <p:attrNameLst>
                                          <p:attrName>ppt_y</p:attrName>
                                        </p:attrNameLst>
                                      </p:cBhvr>
                                      <p:tavLst>
                                        <p:tav tm="0">
                                          <p:val>
                                            <p:strVal val="#ppt_y"/>
                                          </p:val>
                                        </p:tav>
                                        <p:tav tm="100000">
                                          <p:val>
                                            <p:strVal val="#ppt_y"/>
                                          </p:val>
                                        </p:tav>
                                      </p:tavLst>
                                    </p:anim>
                                  </p:childTnLst>
                                </p:cTn>
                              </p:par>
                              <p:par>
                                <p:cTn decel="100000" fill="hold" id="31" nodeType="withEffect" presetClass="entr" presetID="2" presetSubtype="2">
                                  <p:stCondLst>
                                    <p:cond delay="0"/>
                                  </p:stCondLst>
                                  <p:childTnLst>
                                    <p:set>
                                      <p:cBhvr>
                                        <p:cTn dur="1" fill="hold" id="32">
                                          <p:stCondLst>
                                            <p:cond delay="0"/>
                                          </p:stCondLst>
                                        </p:cTn>
                                        <p:tgtEl>
                                          <p:spTgt spid="41"/>
                                        </p:tgtEl>
                                        <p:attrNameLst>
                                          <p:attrName>style.visibility</p:attrName>
                                        </p:attrNameLst>
                                      </p:cBhvr>
                                      <p:to>
                                        <p:strVal val="visible"/>
                                      </p:to>
                                    </p:set>
                                    <p:anim calcmode="lin" valueType="num">
                                      <p:cBhvr additive="base">
                                        <p:cTn dur="500" fill="hold" id="33"/>
                                        <p:tgtEl>
                                          <p:spTgt spid="41"/>
                                        </p:tgtEl>
                                        <p:attrNameLst>
                                          <p:attrName>ppt_x</p:attrName>
                                        </p:attrNameLst>
                                      </p:cBhvr>
                                      <p:tavLst>
                                        <p:tav tm="0">
                                          <p:val>
                                            <p:strVal val="1+#ppt_w/2"/>
                                          </p:val>
                                        </p:tav>
                                        <p:tav tm="100000">
                                          <p:val>
                                            <p:strVal val="#ppt_x"/>
                                          </p:val>
                                        </p:tav>
                                      </p:tavLst>
                                    </p:anim>
                                    <p:anim calcmode="lin" valueType="num">
                                      <p:cBhvr additive="base">
                                        <p:cTn dur="500" fill="hold" id="34"/>
                                        <p:tgtEl>
                                          <p:spTgt spid="41"/>
                                        </p:tgtEl>
                                        <p:attrNameLst>
                                          <p:attrName>ppt_y</p:attrName>
                                        </p:attrNameLst>
                                      </p:cBhvr>
                                      <p:tavLst>
                                        <p:tav tm="0">
                                          <p:val>
                                            <p:strVal val="#ppt_y"/>
                                          </p:val>
                                        </p:tav>
                                        <p:tav tm="100000">
                                          <p:val>
                                            <p:strVal val="#ppt_y"/>
                                          </p:val>
                                        </p:tav>
                                      </p:tavLst>
                                    </p:anim>
                                  </p:childTnLst>
                                </p:cTn>
                              </p:par>
                              <p:par>
                                <p:cTn decel="100000" fill="hold" id="35" nodeType="withEffect" presetClass="entr" presetID="2" presetSubtype="2">
                                  <p:stCondLst>
                                    <p:cond delay="0"/>
                                  </p:stCondLst>
                                  <p:childTnLst>
                                    <p:set>
                                      <p:cBhvr>
                                        <p:cTn dur="1" fill="hold" id="36">
                                          <p:stCondLst>
                                            <p:cond delay="0"/>
                                          </p:stCondLst>
                                        </p:cTn>
                                        <p:tgtEl>
                                          <p:spTgt spid="44"/>
                                        </p:tgtEl>
                                        <p:attrNameLst>
                                          <p:attrName>style.visibility</p:attrName>
                                        </p:attrNameLst>
                                      </p:cBhvr>
                                      <p:to>
                                        <p:strVal val="visible"/>
                                      </p:to>
                                    </p:set>
                                    <p:anim calcmode="lin" valueType="num">
                                      <p:cBhvr additive="base">
                                        <p:cTn dur="500" fill="hold" id="37"/>
                                        <p:tgtEl>
                                          <p:spTgt spid="44"/>
                                        </p:tgtEl>
                                        <p:attrNameLst>
                                          <p:attrName>ppt_x</p:attrName>
                                        </p:attrNameLst>
                                      </p:cBhvr>
                                      <p:tavLst>
                                        <p:tav tm="0">
                                          <p:val>
                                            <p:strVal val="1+#ppt_w/2"/>
                                          </p:val>
                                        </p:tav>
                                        <p:tav tm="100000">
                                          <p:val>
                                            <p:strVal val="#ppt_x"/>
                                          </p:val>
                                        </p:tav>
                                      </p:tavLst>
                                    </p:anim>
                                    <p:anim calcmode="lin" valueType="num">
                                      <p:cBhvr additive="base">
                                        <p:cTn dur="500" fill="hold" id="38"/>
                                        <p:tgtEl>
                                          <p:spTgt spid="44"/>
                                        </p:tgtEl>
                                        <p:attrNameLst>
                                          <p:attrName>ppt_y</p:attrName>
                                        </p:attrNameLst>
                                      </p:cBhvr>
                                      <p:tavLst>
                                        <p:tav tm="0">
                                          <p:val>
                                            <p:strVal val="#ppt_y"/>
                                          </p:val>
                                        </p:tav>
                                        <p:tav tm="100000">
                                          <p:val>
                                            <p:strVal val="#ppt_y"/>
                                          </p:val>
                                        </p:tav>
                                      </p:tavLst>
                                    </p:anim>
                                  </p:childTnLst>
                                </p:cTn>
                              </p:par>
                              <p:par>
                                <p:cTn decel="100000" fill="hold" id="39" nodeType="withEffect" presetClass="entr" presetID="2" presetSubtype="2">
                                  <p:stCondLst>
                                    <p:cond delay="0"/>
                                  </p:stCondLst>
                                  <p:childTnLst>
                                    <p:set>
                                      <p:cBhvr>
                                        <p:cTn dur="1" fill="hold" id="40">
                                          <p:stCondLst>
                                            <p:cond delay="0"/>
                                          </p:stCondLst>
                                        </p:cTn>
                                        <p:tgtEl>
                                          <p:spTgt spid="47"/>
                                        </p:tgtEl>
                                        <p:attrNameLst>
                                          <p:attrName>style.visibility</p:attrName>
                                        </p:attrNameLst>
                                      </p:cBhvr>
                                      <p:to>
                                        <p:strVal val="visible"/>
                                      </p:to>
                                    </p:set>
                                    <p:anim calcmode="lin" valueType="num">
                                      <p:cBhvr additive="base">
                                        <p:cTn dur="500" fill="hold" id="41"/>
                                        <p:tgtEl>
                                          <p:spTgt spid="47"/>
                                        </p:tgtEl>
                                        <p:attrNameLst>
                                          <p:attrName>ppt_x</p:attrName>
                                        </p:attrNameLst>
                                      </p:cBhvr>
                                      <p:tavLst>
                                        <p:tav tm="0">
                                          <p:val>
                                            <p:strVal val="1+#ppt_w/2"/>
                                          </p:val>
                                        </p:tav>
                                        <p:tav tm="100000">
                                          <p:val>
                                            <p:strVal val="#ppt_x"/>
                                          </p:val>
                                        </p:tav>
                                      </p:tavLst>
                                    </p:anim>
                                    <p:anim calcmode="lin" valueType="num">
                                      <p:cBhvr additive="base">
                                        <p:cTn dur="500" fill="hold" id="42"/>
                                        <p:tgtEl>
                                          <p:spTgt spid="47"/>
                                        </p:tgtEl>
                                        <p:attrNameLst>
                                          <p:attrName>ppt_y</p:attrName>
                                        </p:attrNameLst>
                                      </p:cBhvr>
                                      <p:tavLst>
                                        <p:tav tm="0">
                                          <p:val>
                                            <p:strVal val="#ppt_y"/>
                                          </p:val>
                                        </p:tav>
                                        <p:tav tm="100000">
                                          <p:val>
                                            <p:strVal val="#ppt_y"/>
                                          </p:val>
                                        </p:tav>
                                      </p:tavLst>
                                    </p:anim>
                                  </p:childTnLst>
                                </p:cTn>
                              </p:par>
                              <p:par>
                                <p:cTn decel="100000" fill="hold" id="43" nodeType="withEffect" presetClass="entr" presetID="2" presetSubtype="2">
                                  <p:stCondLst>
                                    <p:cond delay="0"/>
                                  </p:stCondLst>
                                  <p:childTnLst>
                                    <p:set>
                                      <p:cBhvr>
                                        <p:cTn dur="1" fill="hold" id="44">
                                          <p:stCondLst>
                                            <p:cond delay="0"/>
                                          </p:stCondLst>
                                        </p:cTn>
                                        <p:tgtEl>
                                          <p:spTgt spid="50"/>
                                        </p:tgtEl>
                                        <p:attrNameLst>
                                          <p:attrName>style.visibility</p:attrName>
                                        </p:attrNameLst>
                                      </p:cBhvr>
                                      <p:to>
                                        <p:strVal val="visible"/>
                                      </p:to>
                                    </p:set>
                                    <p:anim calcmode="lin" valueType="num">
                                      <p:cBhvr additive="base">
                                        <p:cTn dur="500" fill="hold" id="45"/>
                                        <p:tgtEl>
                                          <p:spTgt spid="50"/>
                                        </p:tgtEl>
                                        <p:attrNameLst>
                                          <p:attrName>ppt_x</p:attrName>
                                        </p:attrNameLst>
                                      </p:cBhvr>
                                      <p:tavLst>
                                        <p:tav tm="0">
                                          <p:val>
                                            <p:strVal val="1+#ppt_w/2"/>
                                          </p:val>
                                        </p:tav>
                                        <p:tav tm="100000">
                                          <p:val>
                                            <p:strVal val="#ppt_x"/>
                                          </p:val>
                                        </p:tav>
                                      </p:tavLst>
                                    </p:anim>
                                    <p:anim calcmode="lin" valueType="num">
                                      <p:cBhvr additive="base">
                                        <p:cTn dur="500" fill="hold" id="46"/>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赞美激励</a:t>
            </a:r>
          </a:p>
        </p:txBody>
      </p:sp>
      <p:grpSp>
        <p:nvGrpSpPr>
          <p:cNvPr id="8" name="组合 7"/>
          <p:cNvGrpSpPr/>
          <p:nvPr/>
        </p:nvGrpSpPr>
        <p:grpSpPr>
          <a:xfrm>
            <a:off x="913798" y="1314926"/>
            <a:ext cx="397866" cy="369332"/>
            <a:chOff x="6097087"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1"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07</a:t>
              </a:r>
            </a:p>
          </p:txBody>
        </p:sp>
      </p:grpSp>
      <p:sp>
        <p:nvSpPr>
          <p:cNvPr id="37" name="矩形 36"/>
          <p:cNvSpPr/>
          <p:nvPr/>
        </p:nvSpPr>
        <p:spPr>
          <a:xfrm>
            <a:off x="917410" y="2485511"/>
            <a:ext cx="5685821" cy="3823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韩国某大型公司的一个清洁工，本来是一个最被人忽视，最被人看不起的角色，但就是这样一个人，却在一天晚上公司保险箱被窃时，与小偷进行了殊死搏斗。事后，有人为他请功并问他的动机时，答案却出人意料。</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他说：当公司的总经理从他身旁经过时，总会不时地赞美他“你扫的地真干净”。你看，就这么一句简简单单的话，就使这个员工受到了感动。这也正合了中国的一句老话“士为知己者死，女为悦己者容”。</a:t>
            </a:r>
          </a:p>
        </p:txBody>
      </p:sp>
      <p:sp>
        <p:nvSpPr>
          <p:cNvPr id="38" name="矩形 37"/>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a:off x="2821875" y="2275439"/>
            <a:ext cx="1440160" cy="400110"/>
            <a:chOff x="4875039" y="1565377"/>
            <a:chExt cx="1440160" cy="400110"/>
          </a:xfrm>
        </p:grpSpPr>
        <p:sp>
          <p:nvSpPr>
            <p:cNvPr id="55"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56"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57" name="TextBox 12"/>
            <p:cNvSpPr txBox="1"/>
            <p:nvPr/>
          </p:nvSpPr>
          <p:spPr>
            <a:xfrm>
              <a:off x="5898521"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58" name="矩形 57"/>
          <p:cNvSpPr/>
          <p:nvPr/>
        </p:nvSpPr>
        <p:spPr>
          <a:xfrm>
            <a:off x="3795978" y="2290828"/>
            <a:ext cx="25069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忠诚而勇敢的清洁工</a:t>
            </a:r>
          </a:p>
        </p:txBody>
      </p:sp>
      <p:pic>
        <p:nvPicPr>
          <p:cNvPr descr="http://pic2.sc.chinaz.com/files/pic/pic8/xpic2530.jpg" id="1028" name="Picture 4"/>
          <p:cNvPicPr>
            <a:picLocks noChangeArrowheads="1" noChangeAspect="1"/>
          </p:cNvPicPr>
          <p:nvPr/>
        </p:nvPicPr>
        <p:blipFill>
          <a:blip r:embed="rId2">
            <a:extLst>
              <a:ext uri="{28A0092B-C50C-407E-A947-70E740481C1C}">
                <a14:useLocalDpi val="0"/>
              </a:ext>
            </a:extLst>
          </a:blip>
          <a:stretch>
            <a:fillRect/>
          </a:stretch>
        </p:blipFill>
        <p:spPr bwMode="auto">
          <a:xfrm>
            <a:off x="6863927" y="1681181"/>
            <a:ext cx="5111930" cy="4844163"/>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500" fill="hold" id="7"/>
                                        <p:tgtEl>
                                          <p:spTgt spid="37"/>
                                        </p:tgtEl>
                                        <p:attrNameLst>
                                          <p:attrName>ppt_x</p:attrName>
                                        </p:attrNameLst>
                                      </p:cBhvr>
                                      <p:tavLst>
                                        <p:tav tm="0">
                                          <p:val>
                                            <p:strVal val="#ppt_x"/>
                                          </p:val>
                                        </p:tav>
                                        <p:tav tm="100000">
                                          <p:val>
                                            <p:strVal val="#ppt_x"/>
                                          </p:val>
                                        </p:tav>
                                      </p:tavLst>
                                    </p:anim>
                                    <p:anim calcmode="lin" valueType="num">
                                      <p:cBhvr additive="base">
                                        <p:cTn dur="500" fill="hold" id="8"/>
                                        <p:tgtEl>
                                          <p:spTgt spid="37"/>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500" fill="hold" id="11"/>
                                        <p:tgtEl>
                                          <p:spTgt spid="38"/>
                                        </p:tgtEl>
                                        <p:attrNameLst>
                                          <p:attrName>ppt_x</p:attrName>
                                        </p:attrNameLst>
                                      </p:cBhvr>
                                      <p:tavLst>
                                        <p:tav tm="0">
                                          <p:val>
                                            <p:strVal val="#ppt_x"/>
                                          </p:val>
                                        </p:tav>
                                        <p:tav tm="100000">
                                          <p:val>
                                            <p:strVal val="#ppt_x"/>
                                          </p:val>
                                        </p:tav>
                                      </p:tavLst>
                                    </p:anim>
                                    <p:anim calcmode="lin" valueType="num">
                                      <p:cBhvr additive="base">
                                        <p:cTn dur="500" fill="hold" id="12"/>
                                        <p:tgtEl>
                                          <p:spTgt spid="38"/>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53"/>
                                        </p:tgtEl>
                                        <p:attrNameLst>
                                          <p:attrName>style.visibility</p:attrName>
                                        </p:attrNameLst>
                                      </p:cBhvr>
                                      <p:to>
                                        <p:strVal val="visible"/>
                                      </p:to>
                                    </p:set>
                                    <p:anim calcmode="lin" valueType="num">
                                      <p:cBhvr additive="base">
                                        <p:cTn dur="500" fill="hold" id="15"/>
                                        <p:tgtEl>
                                          <p:spTgt spid="53"/>
                                        </p:tgtEl>
                                        <p:attrNameLst>
                                          <p:attrName>ppt_x</p:attrName>
                                        </p:attrNameLst>
                                      </p:cBhvr>
                                      <p:tavLst>
                                        <p:tav tm="0">
                                          <p:val>
                                            <p:strVal val="#ppt_x"/>
                                          </p:val>
                                        </p:tav>
                                        <p:tav tm="100000">
                                          <p:val>
                                            <p:strVal val="#ppt_x"/>
                                          </p:val>
                                        </p:tav>
                                      </p:tavLst>
                                    </p:anim>
                                    <p:anim calcmode="lin" valueType="num">
                                      <p:cBhvr additive="base">
                                        <p:cTn dur="500" fill="hold" id="16"/>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5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991673" y="2276872"/>
            <a:ext cx="7020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赞美激励</a:t>
            </a:r>
          </a:p>
        </p:txBody>
      </p:sp>
      <p:grpSp>
        <p:nvGrpSpPr>
          <p:cNvPr id="8" name="组合 7"/>
          <p:cNvGrpSpPr/>
          <p:nvPr/>
        </p:nvGrpSpPr>
        <p:grpSpPr>
          <a:xfrm>
            <a:off x="913798" y="1314926"/>
            <a:ext cx="397866" cy="369332"/>
            <a:chOff x="6097087"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1"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07</a:t>
              </a:r>
            </a:p>
          </p:txBody>
        </p:sp>
      </p:grpSp>
      <p:sp>
        <p:nvSpPr>
          <p:cNvPr id="15" name="TextBox 6"/>
          <p:cNvSpPr txBox="1"/>
          <p:nvPr/>
        </p:nvSpPr>
        <p:spPr>
          <a:xfrm>
            <a:off x="914599" y="2560372"/>
            <a:ext cx="7272808" cy="1359408"/>
          </a:xfrm>
          <a:prstGeom prst="rect">
            <a:avLst/>
          </a:prstGeom>
          <a:noFill/>
        </p:spPr>
        <p:txBody>
          <a:bodyPr rtlCol="0" wrap="square">
            <a:spAutoFit/>
          </a:bodyPr>
          <a:lstStyle/>
          <a:p>
            <a:pPr>
              <a:lnSpc>
                <a:spcPct val="130000"/>
              </a:lnSpc>
            </a:pPr>
            <a:r>
              <a:rPr altLang="en-US" b="1" lang="zh-CN" sz="1600">
                <a:solidFill>
                  <a:srgbClr val="80C417"/>
                </a:solidFill>
                <a:latin charset="-122" panose="020b0503020204020204" pitchFamily="34" typeface="微软雅黑"/>
                <a:ea charset="-122" panose="020b0503020204020204" pitchFamily="34" typeface="微软雅黑"/>
              </a:rPr>
              <a:t>毫无疑问，任何人都是需要激励、需要被别人承认的。赞美使人的努力得到他人的肯定与赞同，获得心理上的满足，因此也就有了继续努力的动力。在公司里，无论是管理人员，还是一般员工，都希望自己的工作能被肯定。谁也不愿意自己辛辛苦苦地干了半天，却得不到领导的一点肯定。</a:t>
            </a:r>
          </a:p>
        </p:txBody>
      </p:sp>
      <p:sp>
        <p:nvSpPr>
          <p:cNvPr id="16" name="TextBox 6"/>
          <p:cNvSpPr txBox="1"/>
          <p:nvPr/>
        </p:nvSpPr>
        <p:spPr>
          <a:xfrm>
            <a:off x="914599" y="4320620"/>
            <a:ext cx="7272808" cy="1042416"/>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当下属呈上的是最好的工作作品，而你却视而不见，这样很容易让下属感慨，觉得何必这么辛苦工作、何必要求自己做这么多、做这么完美？所以，工作品质就会因此而渐渐下降。慢慢地，他们的工作表现必定也会变差。。</a:t>
            </a:r>
          </a:p>
        </p:txBody>
      </p:sp>
      <p:grpSp>
        <p:nvGrpSpPr>
          <p:cNvPr id="17" name="组合 16"/>
          <p:cNvGrpSpPr/>
          <p:nvPr/>
        </p:nvGrpSpPr>
        <p:grpSpPr>
          <a:xfrm>
            <a:off x="986607" y="5517232"/>
            <a:ext cx="10221290" cy="674428"/>
            <a:chOff x="244645" y="3186673"/>
            <a:chExt cx="10221290" cy="674428"/>
          </a:xfrm>
        </p:grpSpPr>
        <p:sp>
          <p:nvSpPr>
            <p:cNvPr id="18" name="圆角矩形 17"/>
            <p:cNvSpPr/>
            <p:nvPr/>
          </p:nvSpPr>
          <p:spPr>
            <a:xfrm>
              <a:off x="244645" y="3186673"/>
              <a:ext cx="10221290" cy="674428"/>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TextBox 6"/>
            <p:cNvSpPr txBox="1"/>
            <p:nvPr/>
          </p:nvSpPr>
          <p:spPr>
            <a:xfrm>
              <a:off x="317994" y="3279013"/>
              <a:ext cx="10147941" cy="448056"/>
            </a:xfrm>
            <a:prstGeom prst="rect">
              <a:avLst/>
            </a:prstGeom>
            <a:noFill/>
          </p:spPr>
          <p:txBody>
            <a:bodyPr rtlCol="0" wrap="square">
              <a:spAutoFit/>
            </a:bodyPr>
            <a:lstStyle/>
            <a:p>
              <a:pPr>
                <a:lnSpc>
                  <a:spcPct val="130000"/>
                </a:lnSpc>
              </a:pPr>
              <a:r>
                <a:rPr altLang="en-US" b="1" lang="zh-CN">
                  <a:solidFill>
                    <a:prstClr val="white"/>
                  </a:solidFill>
                  <a:latin charset="-122" panose="020b0503020204020204" pitchFamily="34" typeface="微软雅黑"/>
                  <a:ea charset="-122" panose="020b0503020204020204" pitchFamily="34" typeface="微软雅黑"/>
                </a:rPr>
                <a:t>因此，当一个人费心干完一件事后，你至少对他说句：“嘿，干得不错。”</a:t>
              </a:r>
            </a:p>
          </p:txBody>
        </p:sp>
      </p:grpSp>
      <p:pic>
        <p:nvPicPr>
          <p:cNvPr descr="F:\360云盘\02-个人资料\！PPT图片及版面资源\06-PPT精选插图\09-手势\赞美.jpg" id="4098" name="Picture 2"/>
          <p:cNvPicPr>
            <a:picLocks noChangeArrowheads="1" noChangeAspect="1"/>
          </p:cNvPicPr>
          <p:nvPr/>
        </p:nvPicPr>
        <p:blipFill>
          <a:blip r:embed="rId2">
            <a:extLst>
              <a:ext uri="{28A0092B-C50C-407E-A947-70E740481C1C}">
                <a14:useLocalDpi val="0"/>
              </a:ext>
            </a:extLst>
          </a:blip>
          <a:stretch>
            <a:fillRect/>
          </a:stretch>
        </p:blipFill>
        <p:spPr bwMode="auto">
          <a:xfrm>
            <a:off x="8427785" y="1579607"/>
            <a:ext cx="2711950" cy="4055542"/>
          </a:xfrm>
          <a:prstGeom prst="rect">
            <a:avLst/>
          </a:prstGeom>
          <a:noFill/>
          <a:ln w="28575">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1+#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id="14" nodeType="afterEffect" presetClass="entr" presetID="2" presetSubtype="4">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ppt_x"/>
                                          </p:val>
                                        </p:tav>
                                        <p:tav tm="100000">
                                          <p:val>
                                            <p:strVal val="#ppt_x"/>
                                          </p:val>
                                        </p:tav>
                                      </p:tavLst>
                                    </p:anim>
                                    <p:anim calcmode="lin" valueType="num">
                                      <p:cBhvr additive="base">
                                        <p:cTn dur="500" fill="hold" id="17"/>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赞美激励</a:t>
            </a:r>
          </a:p>
        </p:txBody>
      </p:sp>
      <p:grpSp>
        <p:nvGrpSpPr>
          <p:cNvPr id="8" name="组合 7"/>
          <p:cNvGrpSpPr/>
          <p:nvPr/>
        </p:nvGrpSpPr>
        <p:grpSpPr>
          <a:xfrm>
            <a:off x="913798" y="1314926"/>
            <a:ext cx="397866" cy="369332"/>
            <a:chOff x="6097087"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1"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07</a:t>
              </a:r>
            </a:p>
          </p:txBody>
        </p:sp>
      </p:grpSp>
      <p:sp>
        <p:nvSpPr>
          <p:cNvPr id="16" name="TextBox 6"/>
          <p:cNvSpPr txBox="1"/>
          <p:nvPr/>
        </p:nvSpPr>
        <p:spPr>
          <a:xfrm>
            <a:off x="7683352" y="1916832"/>
            <a:ext cx="3524546" cy="448056"/>
          </a:xfrm>
          <a:prstGeom prst="rect">
            <a:avLst/>
          </a:prstGeom>
          <a:noFill/>
        </p:spPr>
        <p:txBody>
          <a:bodyPr rtlCol="0" wrap="square">
            <a:spAutoFit/>
          </a:bodyPr>
          <a:lstStyle/>
          <a:p>
            <a:pPr algn="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2）赞美比批评更管用</a:t>
            </a:r>
          </a:p>
        </p:txBody>
      </p:sp>
      <p:sp>
        <p:nvSpPr>
          <p:cNvPr id="25" name="矩形 24"/>
          <p:cNvSpPr/>
          <p:nvPr/>
        </p:nvSpPr>
        <p:spPr>
          <a:xfrm>
            <a:off x="991673" y="2496385"/>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TextBox 6"/>
          <p:cNvSpPr txBox="1"/>
          <p:nvPr/>
        </p:nvSpPr>
        <p:spPr>
          <a:xfrm>
            <a:off x="991673" y="3493369"/>
            <a:ext cx="8131838" cy="566928"/>
          </a:xfrm>
          <a:prstGeom prst="rect">
            <a:avLst/>
          </a:prstGeom>
          <a:noFill/>
        </p:spPr>
        <p:txBody>
          <a:bodyPr rtlCol="0" wrap="square">
            <a:spAutoFit/>
          </a:bodyPr>
          <a:lstStyle/>
          <a:p>
            <a:pPr>
              <a:lnSpc>
                <a:spcPct val="130000"/>
              </a:lnSpc>
            </a:pPr>
            <a:r>
              <a:rPr altLang="en-US" lang="zh-CN" sz="2400">
                <a:solidFill>
                  <a:srgbClr val="5F5E5C"/>
                </a:solidFill>
                <a:latin charset="-122" panose="020b0800000000000000" pitchFamily="34" typeface="华康俪金黑W8(P)"/>
                <a:ea charset="-122" panose="020b0800000000000000" pitchFamily="34" typeface="华康俪金黑W8(P)"/>
              </a:rPr>
              <a:t>曾任卡内基钢铁公司董事长的查尔斯•施瓦普说过：</a:t>
            </a:r>
          </a:p>
        </p:txBody>
      </p:sp>
      <p:grpSp>
        <p:nvGrpSpPr>
          <p:cNvPr id="53" name="组合 52"/>
          <p:cNvGrpSpPr/>
          <p:nvPr/>
        </p:nvGrpSpPr>
        <p:grpSpPr>
          <a:xfrm>
            <a:off x="1003380" y="4095396"/>
            <a:ext cx="10204517" cy="2009982"/>
            <a:chOff x="-155055" y="2770631"/>
            <a:chExt cx="10204517" cy="2009982"/>
          </a:xfrm>
        </p:grpSpPr>
        <p:sp>
          <p:nvSpPr>
            <p:cNvPr id="54" name="圆角矩形 53"/>
            <p:cNvSpPr/>
            <p:nvPr/>
          </p:nvSpPr>
          <p:spPr>
            <a:xfrm>
              <a:off x="-155055" y="2922831"/>
              <a:ext cx="10204517" cy="1857782"/>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5" name="等腰三角形 54"/>
            <p:cNvSpPr/>
            <p:nvPr/>
          </p:nvSpPr>
          <p:spPr>
            <a:xfrm flipH="1">
              <a:off x="-48110" y="2770631"/>
              <a:ext cx="288032" cy="171464"/>
            </a:xfrm>
            <a:prstGeom prst="triangle">
              <a:avLst>
                <a:gd fmla="val 0"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6" name="TextBox 6"/>
            <p:cNvSpPr txBox="1"/>
            <p:nvPr/>
          </p:nvSpPr>
          <p:spPr>
            <a:xfrm>
              <a:off x="-95099" y="3023322"/>
              <a:ext cx="10076889" cy="1676400"/>
            </a:xfrm>
            <a:prstGeom prst="rect">
              <a:avLst/>
            </a:prstGeom>
            <a:noFill/>
          </p:spPr>
          <p:txBody>
            <a:bodyPr rtlCol="0" wrap="square">
              <a:spAutoFit/>
            </a:bodyPr>
            <a:lstStyle/>
            <a:p>
              <a:pPr>
                <a:lnSpc>
                  <a:spcPct val="130000"/>
                </a:lnSpc>
              </a:pPr>
              <a:r>
                <a:rPr altLang="en-US" b="1" lang="zh-CN" sz="2000">
                  <a:solidFill>
                    <a:prstClr val="white"/>
                  </a:solidFill>
                  <a:latin charset="-122" panose="020b0503020204020204" pitchFamily="34" typeface="微软雅黑"/>
                  <a:ea charset="-122" panose="020b0503020204020204" pitchFamily="34" typeface="微软雅黑"/>
                </a:rPr>
                <a:t>我很幸运具有一种唤起人们热忱的惟一有效的方法，就是赞美和奖励。没有比受到上司批评更能扼杀人们积极性的了。我绝不批评人，而是激励人自觉去发挥他的作用。嘉许下属我从不吝裔，而批评责备却非常小气。只要我认为某人出类拔萃，就会由衷地给予赞美，并且不惜拿出所有的赞词。</a:t>
              </a:r>
            </a:p>
          </p:txBody>
        </p:sp>
      </p:gr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38"/>
                                        </p:tgtEl>
                                        <p:attrNameLst>
                                          <p:attrName>style.visibility</p:attrName>
                                        </p:attrNameLst>
                                      </p:cBhvr>
                                      <p:to>
                                        <p:strVal val="visible"/>
                                      </p:to>
                                    </p:set>
                                    <p:animEffect filter="wipe(left)" transition="in">
                                      <p:cBhvr>
                                        <p:cTn dur="500" id="12"/>
                                        <p:tgtEl>
                                          <p:spTgt spid="38"/>
                                        </p:tgtEl>
                                      </p:cBhvr>
                                    </p:animEffect>
                                  </p:childTnLst>
                                </p:cTn>
                              </p:par>
                            </p:childTnLst>
                          </p:cTn>
                        </p:par>
                        <p:par>
                          <p:cTn fill="hold" id="13" nodeType="afterGroup">
                            <p:stCondLst>
                              <p:cond delay="1000"/>
                            </p:stCondLst>
                            <p:childTnLst>
                              <p:par>
                                <p:cTn decel="100000" fill="hold" id="14" nodeType="afterEffect" presetClass="entr" presetID="2" presetSubtype="4">
                                  <p:stCondLst>
                                    <p:cond delay="0"/>
                                  </p:stCondLst>
                                  <p:childTnLst>
                                    <p:set>
                                      <p:cBhvr>
                                        <p:cTn dur="1" fill="hold" id="15">
                                          <p:stCondLst>
                                            <p:cond delay="0"/>
                                          </p:stCondLst>
                                        </p:cTn>
                                        <p:tgtEl>
                                          <p:spTgt spid="53"/>
                                        </p:tgtEl>
                                        <p:attrNameLst>
                                          <p:attrName>style.visibility</p:attrName>
                                        </p:attrNameLst>
                                      </p:cBhvr>
                                      <p:to>
                                        <p:strVal val="visible"/>
                                      </p:to>
                                    </p:set>
                                    <p:anim calcmode="lin" valueType="num">
                                      <p:cBhvr additive="base">
                                        <p:cTn dur="500" fill="hold" id="16"/>
                                        <p:tgtEl>
                                          <p:spTgt spid="53"/>
                                        </p:tgtEl>
                                        <p:attrNameLst>
                                          <p:attrName>ppt_x</p:attrName>
                                        </p:attrNameLst>
                                      </p:cBhvr>
                                      <p:tavLst>
                                        <p:tav tm="0">
                                          <p:val>
                                            <p:strVal val="#ppt_x"/>
                                          </p:val>
                                        </p:tav>
                                        <p:tav tm="100000">
                                          <p:val>
                                            <p:strVal val="#ppt_x"/>
                                          </p:val>
                                        </p:tav>
                                      </p:tavLst>
                                    </p:anim>
                                    <p:anim calcmode="lin" valueType="num">
                                      <p:cBhvr additive="base">
                                        <p:cTn dur="500" fill="hold" id="17"/>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8"/>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赞美激励</a:t>
            </a:r>
          </a:p>
        </p:txBody>
      </p:sp>
      <p:grpSp>
        <p:nvGrpSpPr>
          <p:cNvPr id="8" name="组合 7"/>
          <p:cNvGrpSpPr/>
          <p:nvPr/>
        </p:nvGrpSpPr>
        <p:grpSpPr>
          <a:xfrm>
            <a:off x="913798" y="1314926"/>
            <a:ext cx="397866" cy="369332"/>
            <a:chOff x="6097087"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1"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07</a:t>
              </a:r>
            </a:p>
          </p:txBody>
        </p:sp>
      </p:grpSp>
      <p:sp>
        <p:nvSpPr>
          <p:cNvPr id="37" name="矩形 36"/>
          <p:cNvSpPr/>
          <p:nvPr/>
        </p:nvSpPr>
        <p:spPr>
          <a:xfrm>
            <a:off x="917410" y="2485511"/>
            <a:ext cx="7558029" cy="3761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在南非有一个古老的小村庄叫巴贝姆村，这个村里保留了一个古老的传统，那就是当有人犯错误或做了对不起别人的事情的时候，这个村里的人对他不是批评或者指责，而是全村人将他团团围住，每个人一定要说出一件这个人做过的好事，或者是他的优点。村子里的每个人都要说，不论男女老幼，也不论时间长短，一直到再也找不出他的一点点优点或者一件好事。</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犯错的人站在那里，一开始心里忐忑不安，或怀有恐惧、内疚，最后被众人的赞美感动得涕泪交流。众人那真诚的赞美和夸奖，就如一服良药，洗涤掉他的坏念头和坏行为，使他再也不会犯以前犯过的错误。</a:t>
            </a:r>
          </a:p>
        </p:txBody>
      </p:sp>
      <p:sp>
        <p:nvSpPr>
          <p:cNvPr id="38" name="矩形 37"/>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4" name="组合 53"/>
          <p:cNvGrpSpPr/>
          <p:nvPr/>
        </p:nvGrpSpPr>
        <p:grpSpPr>
          <a:xfrm>
            <a:off x="5019055" y="2275439"/>
            <a:ext cx="1440160" cy="400110"/>
            <a:chOff x="4875039" y="1565377"/>
            <a:chExt cx="1440160" cy="400110"/>
          </a:xfrm>
        </p:grpSpPr>
        <p:sp>
          <p:nvSpPr>
            <p:cNvPr id="55"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故事</a:t>
              </a:r>
            </a:p>
          </p:txBody>
        </p:sp>
        <p:sp>
          <p:nvSpPr>
            <p:cNvPr id="56"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57" name="TextBox 12"/>
            <p:cNvSpPr txBox="1"/>
            <p:nvPr/>
          </p:nvSpPr>
          <p:spPr>
            <a:xfrm>
              <a:off x="5898521"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58" name="矩形 57"/>
          <p:cNvSpPr/>
          <p:nvPr/>
        </p:nvSpPr>
        <p:spPr>
          <a:xfrm>
            <a:off x="6041918" y="2290828"/>
            <a:ext cx="22783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古老而神奇的传统</a:t>
            </a:r>
          </a:p>
        </p:txBody>
      </p:sp>
      <p:pic>
        <p:nvPicPr>
          <p:cNvPr descr="F:\360云盘\02-个人资料\！PPT图片及版面资源\06-PPT精选插图\04-图标\QQ.png" id="5122" name="Picture 2"/>
          <p:cNvPicPr>
            <a:picLocks noChangeArrowheads="1" noChangeAspect="1"/>
          </p:cNvPicPr>
          <p:nvPr/>
        </p:nvPicPr>
        <p:blipFill>
          <a:blip r:embed="rId2">
            <a:extLst>
              <a:ext uri="{28A0092B-C50C-407E-A947-70E740481C1C}">
                <a14:useLocalDpi val="0"/>
              </a:ext>
            </a:extLst>
          </a:blip>
          <a:stretch>
            <a:fillRect/>
          </a:stretch>
        </p:blipFill>
        <p:spPr bwMode="auto">
          <a:xfrm>
            <a:off x="8691463" y="4869160"/>
            <a:ext cx="2590800" cy="1377950"/>
          </a:xfrm>
          <a:prstGeom prst="rect">
            <a:avLst/>
          </a:prstGeom>
          <a:noFill/>
          <a:extLst>
            <a:ext uri="{909E8E84-426E-40DD-AFC4-6F175D3DCCD1}">
              <a14:hiddenFill>
                <a:solidFill>
                  <a:srgbClr val="FFFFFF"/>
                </a:solidFill>
              </a14:hiddenFill>
            </a:ext>
          </a:extLst>
        </p:spPr>
      </p:pic>
      <p:sp>
        <p:nvSpPr>
          <p:cNvPr id="15" name="矩形 14"/>
          <p:cNvSpPr/>
          <p:nvPr/>
        </p:nvSpPr>
        <p:spPr>
          <a:xfrm>
            <a:off x="312697" y="6286520"/>
            <a:ext cx="182880" cy="365760"/>
          </a:xfrm>
          <a:prstGeom prst="rect">
            <a:avLst/>
          </a:prstGeom>
        </p:spPr>
        <p:txBody>
          <a:bodyPr wrap="none">
            <a:spAutoFit/>
          </a:bodyPr>
          <a:lstStyle/>
          <a:p>
            <a:endParaRPr altLang="en-US" lang="zh-CN" smtClean="0"/>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500" fill="hold" id="7"/>
                                        <p:tgtEl>
                                          <p:spTgt spid="37"/>
                                        </p:tgtEl>
                                        <p:attrNameLst>
                                          <p:attrName>ppt_x</p:attrName>
                                        </p:attrNameLst>
                                      </p:cBhvr>
                                      <p:tavLst>
                                        <p:tav tm="0">
                                          <p:val>
                                            <p:strVal val="#ppt_x"/>
                                          </p:val>
                                        </p:tav>
                                        <p:tav tm="100000">
                                          <p:val>
                                            <p:strVal val="#ppt_x"/>
                                          </p:val>
                                        </p:tav>
                                      </p:tavLst>
                                    </p:anim>
                                    <p:anim calcmode="lin" valueType="num">
                                      <p:cBhvr additive="base">
                                        <p:cTn dur="500" fill="hold" id="8"/>
                                        <p:tgtEl>
                                          <p:spTgt spid="37"/>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500" fill="hold" id="11"/>
                                        <p:tgtEl>
                                          <p:spTgt spid="38"/>
                                        </p:tgtEl>
                                        <p:attrNameLst>
                                          <p:attrName>ppt_x</p:attrName>
                                        </p:attrNameLst>
                                      </p:cBhvr>
                                      <p:tavLst>
                                        <p:tav tm="0">
                                          <p:val>
                                            <p:strVal val="#ppt_x"/>
                                          </p:val>
                                        </p:tav>
                                        <p:tav tm="100000">
                                          <p:val>
                                            <p:strVal val="#ppt_x"/>
                                          </p:val>
                                        </p:tav>
                                      </p:tavLst>
                                    </p:anim>
                                    <p:anim calcmode="lin" valueType="num">
                                      <p:cBhvr additive="base">
                                        <p:cTn dur="500" fill="hold" id="12"/>
                                        <p:tgtEl>
                                          <p:spTgt spid="38"/>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53"/>
                                        </p:tgtEl>
                                        <p:attrNameLst>
                                          <p:attrName>style.visibility</p:attrName>
                                        </p:attrNameLst>
                                      </p:cBhvr>
                                      <p:to>
                                        <p:strVal val="visible"/>
                                      </p:to>
                                    </p:set>
                                    <p:anim calcmode="lin" valueType="num">
                                      <p:cBhvr additive="base">
                                        <p:cTn dur="500" fill="hold" id="15"/>
                                        <p:tgtEl>
                                          <p:spTgt spid="53"/>
                                        </p:tgtEl>
                                        <p:attrNameLst>
                                          <p:attrName>ppt_x</p:attrName>
                                        </p:attrNameLst>
                                      </p:cBhvr>
                                      <p:tavLst>
                                        <p:tav tm="0">
                                          <p:val>
                                            <p:strVal val="#ppt_x"/>
                                          </p:val>
                                        </p:tav>
                                        <p:tav tm="100000">
                                          <p:val>
                                            <p:strVal val="#ppt_x"/>
                                          </p:val>
                                        </p:tav>
                                      </p:tavLst>
                                    </p:anim>
                                    <p:anim calcmode="lin" valueType="num">
                                      <p:cBhvr additive="base">
                                        <p:cTn dur="500" fill="hold" id="16"/>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5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赞美激励</a:t>
            </a:r>
          </a:p>
        </p:txBody>
      </p:sp>
      <p:grpSp>
        <p:nvGrpSpPr>
          <p:cNvPr id="8" name="组合 7"/>
          <p:cNvGrpSpPr/>
          <p:nvPr/>
        </p:nvGrpSpPr>
        <p:grpSpPr>
          <a:xfrm>
            <a:off x="913798" y="1314926"/>
            <a:ext cx="397866" cy="369332"/>
            <a:chOff x="6097087"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1"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07</a:t>
              </a:r>
            </a:p>
          </p:txBody>
        </p:sp>
      </p:grpSp>
      <p:sp>
        <p:nvSpPr>
          <p:cNvPr id="15" name="TextBox 6"/>
          <p:cNvSpPr txBox="1"/>
          <p:nvPr/>
        </p:nvSpPr>
        <p:spPr>
          <a:xfrm>
            <a:off x="914600" y="3933056"/>
            <a:ext cx="3420379" cy="2310385"/>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俗话说，“领导夸奖有如小幅加薪”。作为领导者，要多称赞自己的下属。试想，如果一位领导者习惯于骂人和警告人，而另一位领导者则习惯于称赞人，那么，哪一位领导者的下属更有信心、更容易发挥潜能呢？</a:t>
            </a:r>
          </a:p>
        </p:txBody>
      </p:sp>
      <p:sp>
        <p:nvSpPr>
          <p:cNvPr id="16" name="TextBox 6"/>
          <p:cNvSpPr txBox="1"/>
          <p:nvPr/>
        </p:nvSpPr>
        <p:spPr>
          <a:xfrm>
            <a:off x="4470399" y="3933056"/>
            <a:ext cx="3284959" cy="2310385"/>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显然，每天得到的是警告及责骂的下属，他很有可能对自己的能力产生怀疑，从而养成一种做事瞻前顾后，畏手畏尾的毛病，有了这些毛病，势必又要受到领导的责骂，如此恶性循环下去，人才也会变成蠢才的。</a:t>
            </a:r>
          </a:p>
        </p:txBody>
      </p:sp>
      <p:sp>
        <p:nvSpPr>
          <p:cNvPr id="17" name="TextBox 6"/>
          <p:cNvSpPr txBox="1"/>
          <p:nvPr/>
        </p:nvSpPr>
        <p:spPr>
          <a:xfrm>
            <a:off x="914600" y="2348880"/>
            <a:ext cx="6840759" cy="1359408"/>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赞美是世界上最动听的语言，一句赞美要比十句批评更管用。—句极其普通但发自内心的、真挚减恳的赞美之语，往往能使人得到莫大的鼓舞与激励。过多的批评指责可能使一个人沉沦绝望，甚至毁灭一个人；而夸奖、赞美和鼓励，常常能给人以巨大的力量，给人带来光明灿烂的前途。</a:t>
            </a:r>
          </a:p>
        </p:txBody>
      </p:sp>
      <p:pic>
        <p:nvPicPr>
          <p:cNvPr descr="http://fashion.china-ef.com/UploadFile/2010-4-4/201041414454999.jpg" id="19" name="Picture 2"/>
          <p:cNvPicPr>
            <a:picLocks noChangeArrowheads="1" noChangeAspect="1"/>
          </p:cNvPicPr>
          <p:nvPr/>
        </p:nvPicPr>
        <p:blipFill>
          <a:blip r:embed="rId2">
            <a:extLst>
              <a:ext uri="{28A0092B-C50C-407E-A947-70E740481C1C}">
                <a14:useLocalDpi val="0"/>
              </a:ext>
            </a:extLst>
          </a:blip>
          <a:stretch>
            <a:fillRect/>
          </a:stretch>
        </p:blipFill>
        <p:spPr bwMode="auto">
          <a:xfrm>
            <a:off x="7888433" y="1844824"/>
            <a:ext cx="3295657" cy="4613921"/>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
        <p:nvSpPr>
          <p:cNvPr id="20" name="矩形 19"/>
          <p:cNvSpPr/>
          <p:nvPr/>
        </p:nvSpPr>
        <p:spPr>
          <a:xfrm>
            <a:off x="991673" y="2132856"/>
            <a:ext cx="6588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991673" y="6348860"/>
            <a:ext cx="6588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ppt_x"/>
                                          </p:val>
                                        </p:tav>
                                        <p:tav tm="100000">
                                          <p:val>
                                            <p:strVal val="#ppt_x"/>
                                          </p:val>
                                        </p:tav>
                                      </p:tavLst>
                                    </p:anim>
                                    <p:anim calcmode="lin" valueType="num">
                                      <p:cBhvr additive="base">
                                        <p:cTn dur="500" fill="hold" id="8"/>
                                        <p:tgtEl>
                                          <p:spTgt spid="1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1+#ppt_w/2"/>
                                          </p:val>
                                        </p:tav>
                                        <p:tav tm="100000">
                                          <p:val>
                                            <p:strVal val="#ppt_x"/>
                                          </p:val>
                                        </p:tav>
                                      </p:tavLst>
                                    </p:anim>
                                    <p:anim calcmode="lin" valueType="num">
                                      <p:cBhvr additive="base">
                                        <p:cTn dur="500" fill="hold" id="13"/>
                                        <p:tgtEl>
                                          <p:spTgt spid="15"/>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8">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500" fill="hold" id="16"/>
                                        <p:tgtEl>
                                          <p:spTgt spid="16"/>
                                        </p:tgtEl>
                                        <p:attrNameLst>
                                          <p:attrName>ppt_x</p:attrName>
                                        </p:attrNameLst>
                                      </p:cBhvr>
                                      <p:tavLst>
                                        <p:tav tm="0">
                                          <p:val>
                                            <p:strVal val="0-#ppt_w/2"/>
                                          </p:val>
                                        </p:tav>
                                        <p:tav tm="100000">
                                          <p:val>
                                            <p:strVal val="#ppt_x"/>
                                          </p:val>
                                        </p:tav>
                                      </p:tavLst>
                                    </p:anim>
                                    <p:anim calcmode="lin" valueType="num">
                                      <p:cBhvr additive="base">
                                        <p:cTn dur="500" fill="hold" id="17"/>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鼓舞激励</a:t>
            </a:r>
          </a:p>
        </p:txBody>
      </p:sp>
      <p:grpSp>
        <p:nvGrpSpPr>
          <p:cNvPr id="8" name="组合 7"/>
          <p:cNvGrpSpPr/>
          <p:nvPr/>
        </p:nvGrpSpPr>
        <p:grpSpPr>
          <a:xfrm>
            <a:off x="896967" y="1314926"/>
            <a:ext cx="431528" cy="369332"/>
            <a:chOff x="6080256" y="2834720"/>
            <a:chExt cx="431528"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2343" y="2834720"/>
              <a:ext cx="42735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08</a:t>
              </a:r>
            </a:p>
          </p:txBody>
        </p:sp>
      </p:grpSp>
      <p:sp>
        <p:nvSpPr>
          <p:cNvPr id="25" name="矩形 24"/>
          <p:cNvSpPr/>
          <p:nvPr/>
        </p:nvSpPr>
        <p:spPr>
          <a:xfrm>
            <a:off x="991673" y="2496385"/>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extBox 6"/>
          <p:cNvSpPr txBox="1"/>
          <p:nvPr/>
        </p:nvSpPr>
        <p:spPr>
          <a:xfrm>
            <a:off x="914599" y="4005064"/>
            <a:ext cx="6192688" cy="1042416"/>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古人讲：“良言一句三冬暖，恶语伤人六月寒”，一句鼓励的话，可改变一个人的观念与行为，甚至改变一个人的命运；一句负面的话，可刺伤一个人的心灵与身体，甚至毁灭一个人的未来。</a:t>
            </a:r>
          </a:p>
        </p:txBody>
      </p:sp>
      <p:sp>
        <p:nvSpPr>
          <p:cNvPr id="32" name="TextBox 6"/>
          <p:cNvSpPr txBox="1"/>
          <p:nvPr/>
        </p:nvSpPr>
        <p:spPr>
          <a:xfrm>
            <a:off x="914599" y="5112708"/>
            <a:ext cx="6192688" cy="1042416"/>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故而，“拍拍肩膀永远比从后面揣几脚更能激励员工”。所以在任何时候，我们不要吝啬说一句鼓励的话，给一个信任的眼神，做一件力所能及的激励小事。</a:t>
            </a:r>
          </a:p>
        </p:txBody>
      </p:sp>
      <p:pic>
        <p:nvPicPr>
          <p:cNvPr descr="http://i1.sinaimg.cn/ty/g/p/2011-10-16/U5692P6T12D5786227F44DT20111016020927.jpg" id="33" name="Picture 2"/>
          <p:cNvPicPr>
            <a:picLocks noChangeArrowheads="1" noChangeAspect="1"/>
          </p:cNvPicPr>
          <p:nvPr/>
        </p:nvPicPr>
        <p:blipFill>
          <a:blip r:embed="rId2">
            <a:extLst>
              <a:ext uri="{28A0092B-C50C-407E-A947-70E740481C1C}">
                <a14:useLocalDpi val="0"/>
              </a:ext>
            </a:extLst>
          </a:blip>
          <a:stretch>
            <a:fillRect/>
          </a:stretch>
        </p:blipFill>
        <p:spPr bwMode="auto">
          <a:xfrm>
            <a:off x="7240874" y="2908300"/>
            <a:ext cx="3943216" cy="3440560"/>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
        <p:nvSpPr>
          <p:cNvPr id="34" name="矩形 33"/>
          <p:cNvSpPr/>
          <p:nvPr/>
        </p:nvSpPr>
        <p:spPr>
          <a:xfrm>
            <a:off x="991673" y="6238975"/>
            <a:ext cx="6012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0-#ppt_w/2"/>
                                          </p:val>
                                        </p:tav>
                                        <p:tav tm="100000">
                                          <p:val>
                                            <p:strVal val="#ppt_x"/>
                                          </p:val>
                                        </p:tav>
                                      </p:tavLst>
                                    </p:anim>
                                    <p:anim calcmode="lin" valueType="num">
                                      <p:cBhvr additive="base">
                                        <p:cTn dur="500" fill="hold" id="8"/>
                                        <p:tgtEl>
                                          <p:spTgt spid="3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500" fill="hold" id="11"/>
                                        <p:tgtEl>
                                          <p:spTgt spid="32"/>
                                        </p:tgtEl>
                                        <p:attrNameLst>
                                          <p:attrName>ppt_x</p:attrName>
                                        </p:attrNameLst>
                                      </p:cBhvr>
                                      <p:tavLst>
                                        <p:tav tm="0">
                                          <p:val>
                                            <p:strVal val="1+#ppt_w/2"/>
                                          </p:val>
                                        </p:tav>
                                        <p:tav tm="100000">
                                          <p:val>
                                            <p:strVal val="#ppt_x"/>
                                          </p:val>
                                        </p:tav>
                                      </p:tavLst>
                                    </p:anim>
                                    <p:anim calcmode="lin" valueType="num">
                                      <p:cBhvr additive="base">
                                        <p:cTn dur="500" fill="hold" id="12"/>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鼓舞激励</a:t>
            </a:r>
          </a:p>
        </p:txBody>
      </p:sp>
      <p:grpSp>
        <p:nvGrpSpPr>
          <p:cNvPr id="8" name="组合 7"/>
          <p:cNvGrpSpPr/>
          <p:nvPr/>
        </p:nvGrpSpPr>
        <p:grpSpPr>
          <a:xfrm>
            <a:off x="896967" y="1314926"/>
            <a:ext cx="431528" cy="369332"/>
            <a:chOff x="6080256" y="2834720"/>
            <a:chExt cx="431528"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2343" y="2834720"/>
              <a:ext cx="42735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08</a:t>
              </a:r>
            </a:p>
          </p:txBody>
        </p:sp>
      </p:grpSp>
      <p:sp>
        <p:nvSpPr>
          <p:cNvPr id="12" name="矩形 11"/>
          <p:cNvSpPr/>
          <p:nvPr/>
        </p:nvSpPr>
        <p:spPr>
          <a:xfrm>
            <a:off x="917411" y="1873084"/>
            <a:ext cx="10290486" cy="4652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 name="矩形 12"/>
          <p:cNvSpPr/>
          <p:nvPr/>
        </p:nvSpPr>
        <p:spPr>
          <a:xfrm>
            <a:off x="917411" y="187308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389669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7755359" y="1663011"/>
            <a:ext cx="1440160" cy="400110"/>
            <a:chOff x="4875039" y="1565377"/>
            <a:chExt cx="1440160" cy="400110"/>
          </a:xfrm>
        </p:grpSpPr>
        <p:sp>
          <p:nvSpPr>
            <p:cNvPr id="17"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18"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19"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0" name="矩形 19"/>
          <p:cNvSpPr/>
          <p:nvPr/>
        </p:nvSpPr>
        <p:spPr>
          <a:xfrm>
            <a:off x="8778870" y="1678400"/>
            <a:ext cx="22783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卡耐基的成长故事</a:t>
            </a:r>
          </a:p>
        </p:txBody>
      </p:sp>
      <p:sp>
        <p:nvSpPr>
          <p:cNvPr id="21" name="TextBox 6"/>
          <p:cNvSpPr txBox="1"/>
          <p:nvPr/>
        </p:nvSpPr>
        <p:spPr>
          <a:xfrm>
            <a:off x="6387207" y="3868001"/>
            <a:ext cx="4681169" cy="2310385"/>
          </a:xfrm>
          <a:prstGeom prst="rect">
            <a:avLst/>
          </a:prstGeom>
          <a:noFill/>
        </p:spPr>
        <p:txBody>
          <a:bodyPr rtlCol="0" wrap="square">
            <a:spAutoFit/>
          </a:bodyPr>
          <a:lstStyle/>
          <a:p>
            <a:pPr>
              <a:lnSpc>
                <a:spcPct val="130000"/>
              </a:lnSpc>
              <a:spcAft>
                <a:spcPts val="600"/>
              </a:spcAft>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但是，继母就只说了一句话，便改变了他一生的命运。卡耐基14岁时，继母给他买了一部二手打字机，并且对他说，相信他会成为一位作家。他接受了她的想法，并开始向当地的一家报纸投稿。来自于继母的鼓舞，激发了卡耐基的前进的动力，并开启了卡耐基的智慧之门，使他成为美国的富豪和著名作家，成为20世纪最有影响的人物之—。</a:t>
            </a:r>
          </a:p>
        </p:txBody>
      </p:sp>
      <p:sp>
        <p:nvSpPr>
          <p:cNvPr id="22" name="TextBox 6"/>
          <p:cNvSpPr txBox="1"/>
          <p:nvPr/>
        </p:nvSpPr>
        <p:spPr>
          <a:xfrm>
            <a:off x="1274731" y="3868001"/>
            <a:ext cx="4968460" cy="2310385"/>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出乎卡耐基意料的是，继母微笑着走到他面前，托起他的头认真地看着他。接着她回来对丈夫说：“你错了，他不是全郡最坏的男孩，而是全郡最聪明最有创造力的男孩。只不过，他还没有找到发泄热情的地方。”继母的话说得卡耐基心里热乎乎的，眼泪几乎滚落下来。在继母到来之前，没有一个人称赞过他聪明，他的父亲和邻居认定：他就是坏男孩。</a:t>
            </a:r>
          </a:p>
        </p:txBody>
      </p:sp>
      <p:sp>
        <p:nvSpPr>
          <p:cNvPr id="23" name="TextBox 6"/>
          <p:cNvSpPr txBox="1"/>
          <p:nvPr/>
        </p:nvSpPr>
        <p:spPr>
          <a:xfrm>
            <a:off x="1274731" y="2235977"/>
            <a:ext cx="9793645" cy="1359408"/>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卡耐基小时候是一个公认的坏男孩。在他9岁的时候，父亲把继母娶进家门。当时他们还是居住在乡下的贫苦人家，而继母则来自富有的家庭。父亲一边向继母介绍卡耐基，一边说：“亲爱的，希望你注意这个全郡最坏的男孩，他已经让我无可奈何。说不定明天早晨以前，他就会拿石头扔向你，或者做出你完全想不到的坏事。” </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ppt_x"/>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decel="100000" fill="hold" grpId="0" id="18" nodeType="afterEffect" presetClass="entr" presetID="2" presetSubtype="1">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additive="base">
                                        <p:cTn dur="500" fill="hold" id="20"/>
                                        <p:tgtEl>
                                          <p:spTgt spid="23"/>
                                        </p:tgtEl>
                                        <p:attrNameLst>
                                          <p:attrName>ppt_x</p:attrName>
                                        </p:attrNameLst>
                                      </p:cBhvr>
                                      <p:tavLst>
                                        <p:tav tm="0">
                                          <p:val>
                                            <p:strVal val="#ppt_x"/>
                                          </p:val>
                                        </p:tav>
                                        <p:tav tm="100000">
                                          <p:val>
                                            <p:strVal val="#ppt_x"/>
                                          </p:val>
                                        </p:tav>
                                      </p:tavLst>
                                    </p:anim>
                                    <p:anim calcmode="lin" valueType="num">
                                      <p:cBhvr additive="base">
                                        <p:cTn dur="500" fill="hold" id="21"/>
                                        <p:tgtEl>
                                          <p:spTgt spid="23"/>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000"/>
                            </p:stCondLst>
                            <p:childTnLst>
                              <p:par>
                                <p:cTn decel="100000" fill="hold" grpId="0" id="23" nodeType="afterEffect" presetClass="entr" presetID="2" presetSubtype="8">
                                  <p:stCondLst>
                                    <p:cond delay="0"/>
                                  </p:stCondLst>
                                  <p:childTnLst>
                                    <p:set>
                                      <p:cBhvr>
                                        <p:cTn dur="1" fill="hold" id="24">
                                          <p:stCondLst>
                                            <p:cond delay="0"/>
                                          </p:stCondLst>
                                        </p:cTn>
                                        <p:tgtEl>
                                          <p:spTgt spid="21"/>
                                        </p:tgtEl>
                                        <p:attrNameLst>
                                          <p:attrName>style.visibility</p:attrName>
                                        </p:attrNameLst>
                                      </p:cBhvr>
                                      <p:to>
                                        <p:strVal val="visible"/>
                                      </p:to>
                                    </p:set>
                                    <p:anim calcmode="lin" valueType="num">
                                      <p:cBhvr additive="base">
                                        <p:cTn dur="500" fill="hold" id="25"/>
                                        <p:tgtEl>
                                          <p:spTgt spid="21"/>
                                        </p:tgtEl>
                                        <p:attrNameLst>
                                          <p:attrName>ppt_x</p:attrName>
                                        </p:attrNameLst>
                                      </p:cBhvr>
                                      <p:tavLst>
                                        <p:tav tm="0">
                                          <p:val>
                                            <p:strVal val="0-#ppt_w/2"/>
                                          </p:val>
                                        </p:tav>
                                        <p:tav tm="100000">
                                          <p:val>
                                            <p:strVal val="#ppt_x"/>
                                          </p:val>
                                        </p:tav>
                                      </p:tavLst>
                                    </p:anim>
                                    <p:anim calcmode="lin" valueType="num">
                                      <p:cBhvr additive="base">
                                        <p:cTn dur="500" fill="hold" id="26"/>
                                        <p:tgtEl>
                                          <p:spTgt spid="21"/>
                                        </p:tgtEl>
                                        <p:attrNameLst>
                                          <p:attrName>ppt_y</p:attrName>
                                        </p:attrNameLst>
                                      </p:cBhvr>
                                      <p:tavLst>
                                        <p:tav tm="0">
                                          <p:val>
                                            <p:strVal val="#ppt_y"/>
                                          </p:val>
                                        </p:tav>
                                        <p:tav tm="100000">
                                          <p:val>
                                            <p:strVal val="#ppt_y"/>
                                          </p:val>
                                        </p:tav>
                                      </p:tavLst>
                                    </p:anim>
                                  </p:childTnLst>
                                </p:cTn>
                              </p:par>
                              <p:par>
                                <p:cTn decel="100000" fill="hold" grpId="0" id="27" nodeType="withEffect" presetClass="entr" presetID="2" presetSubtype="2">
                                  <p:stCondLst>
                                    <p:cond delay="0"/>
                                  </p:stCondLst>
                                  <p:childTnLst>
                                    <p:set>
                                      <p:cBhvr>
                                        <p:cTn dur="1" fill="hold" id="28">
                                          <p:stCondLst>
                                            <p:cond delay="0"/>
                                          </p:stCondLst>
                                        </p:cTn>
                                        <p:tgtEl>
                                          <p:spTgt spid="22"/>
                                        </p:tgtEl>
                                        <p:attrNameLst>
                                          <p:attrName>style.visibility</p:attrName>
                                        </p:attrNameLst>
                                      </p:cBhvr>
                                      <p:to>
                                        <p:strVal val="visible"/>
                                      </p:to>
                                    </p:set>
                                    <p:anim calcmode="lin" valueType="num">
                                      <p:cBhvr additive="base">
                                        <p:cTn dur="500" fill="hold" id="29"/>
                                        <p:tgtEl>
                                          <p:spTgt spid="22"/>
                                        </p:tgtEl>
                                        <p:attrNameLst>
                                          <p:attrName>ppt_x</p:attrName>
                                        </p:attrNameLst>
                                      </p:cBhvr>
                                      <p:tavLst>
                                        <p:tav tm="0">
                                          <p:val>
                                            <p:strVal val="1+#ppt_w/2"/>
                                          </p:val>
                                        </p:tav>
                                        <p:tav tm="100000">
                                          <p:val>
                                            <p:strVal val="#ppt_x"/>
                                          </p:val>
                                        </p:tav>
                                      </p:tavLst>
                                    </p:anim>
                                    <p:anim calcmode="lin" valueType="num">
                                      <p:cBhvr additive="base">
                                        <p:cTn dur="500" fill="hold" id="30"/>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21"/>
      <p:bldP grpId="0" spid="22"/>
      <p:bldP grpId="0" spid="23"/>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鼓舞激励</a:t>
            </a:r>
          </a:p>
        </p:txBody>
      </p:sp>
      <p:grpSp>
        <p:nvGrpSpPr>
          <p:cNvPr id="36" name="组合 35"/>
          <p:cNvGrpSpPr/>
          <p:nvPr/>
        </p:nvGrpSpPr>
        <p:grpSpPr>
          <a:xfrm>
            <a:off x="896967" y="1314926"/>
            <a:ext cx="431528" cy="369332"/>
            <a:chOff x="6080256" y="2834720"/>
            <a:chExt cx="431528" cy="369332"/>
          </a:xfrm>
        </p:grpSpPr>
        <p:sp>
          <p:nvSpPr>
            <p:cNvPr id="37" name="椭圆 36"/>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38" name="TextBox 47"/>
            <p:cNvSpPr txBox="1"/>
            <p:nvPr/>
          </p:nvSpPr>
          <p:spPr>
            <a:xfrm>
              <a:off x="6082343" y="2834720"/>
              <a:ext cx="42735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08</a:t>
              </a:r>
            </a:p>
          </p:txBody>
        </p:sp>
      </p:grpSp>
      <p:sp>
        <p:nvSpPr>
          <p:cNvPr id="39" name="矩形 38"/>
          <p:cNvSpPr/>
          <p:nvPr/>
        </p:nvSpPr>
        <p:spPr>
          <a:xfrm>
            <a:off x="917411" y="2055076"/>
            <a:ext cx="10290486" cy="4398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0" name="矩形 39"/>
          <p:cNvSpPr/>
          <p:nvPr/>
        </p:nvSpPr>
        <p:spPr>
          <a:xfrm>
            <a:off x="917411" y="2055076"/>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917411" y="407868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2" name="组合 41"/>
          <p:cNvGrpSpPr/>
          <p:nvPr/>
        </p:nvGrpSpPr>
        <p:grpSpPr>
          <a:xfrm>
            <a:off x="7395319" y="1845003"/>
            <a:ext cx="1440160" cy="400110"/>
            <a:chOff x="4875039" y="1565377"/>
            <a:chExt cx="1440160" cy="400110"/>
          </a:xfrm>
        </p:grpSpPr>
        <p:sp>
          <p:nvSpPr>
            <p:cNvPr id="43"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44"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45"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46" name="矩形 45"/>
          <p:cNvSpPr/>
          <p:nvPr/>
        </p:nvSpPr>
        <p:spPr>
          <a:xfrm>
            <a:off x="8344782" y="1860392"/>
            <a:ext cx="27355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贫民窟走出的黑人州长</a:t>
            </a:r>
          </a:p>
        </p:txBody>
      </p:sp>
      <p:sp>
        <p:nvSpPr>
          <p:cNvPr id="47" name="TextBox 6"/>
          <p:cNvSpPr txBox="1"/>
          <p:nvPr/>
        </p:nvSpPr>
        <p:spPr>
          <a:xfrm>
            <a:off x="6170813" y="3833076"/>
            <a:ext cx="4897563" cy="2310385"/>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从那一天起，“纽约州州长”就像一面旗帜，约束鼓舞着这个孩子。他身上不再沾满泥土，说话不再夹杂污言秽语，他开始挺直腰杆走路，努力向上，勤奋学习，他成了班主席。在以后的40多年里，他没有哪一天不按州长的身份要求自己。50岁那年，他真的成了州长。这个人就是纽约第53任州长，也是纽约历史上第一位黑人州长——罗杰•罗尔斯。</a:t>
            </a:r>
          </a:p>
        </p:txBody>
      </p:sp>
      <p:sp>
        <p:nvSpPr>
          <p:cNvPr id="48" name="TextBox 6"/>
          <p:cNvSpPr txBox="1"/>
          <p:nvPr/>
        </p:nvSpPr>
        <p:spPr>
          <a:xfrm>
            <a:off x="1274731" y="3848612"/>
            <a:ext cx="4680427" cy="2310385"/>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当有一个小孩子伸着小手走向讲台时，校长说：“我一看你修长的小拇指就知道，你将来是纽约州的州长”。这个孩子大吃一惊，因为长这么大，只有他奶奶让他振奋过一次，说他可以成为五吨重的小船的船长。这一次，校长先生竟说他可以成为纽约州的州长，着实出乎他的意料。他记下了这句话，并且相信了它。</a:t>
            </a:r>
          </a:p>
        </p:txBody>
      </p:sp>
      <p:sp>
        <p:nvSpPr>
          <p:cNvPr id="49" name="TextBox 6"/>
          <p:cNvSpPr txBox="1"/>
          <p:nvPr/>
        </p:nvSpPr>
        <p:spPr>
          <a:xfrm>
            <a:off x="1274731" y="2417969"/>
            <a:ext cx="9793645" cy="1042416"/>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纽约一个贫民窟里，生活着一群黑人孩子，他们旷课、斗殴，甚至砸烂教室的黑板。几任校长、教师都拿他们没办法。后来，来了一位新校长，想出了一个新办法。他发现这些孩子都相信算命，就每天在课堂上给孩子看手相，预测他们的未来。</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ppt_x"/>
                                          </p:val>
                                        </p:tav>
                                        <p:tav tm="100000">
                                          <p:val>
                                            <p:strVal val="#ppt_x"/>
                                          </p:val>
                                        </p:tav>
                                      </p:tavLst>
                                    </p:anim>
                                    <p:anim calcmode="lin" valueType="num">
                                      <p:cBhvr additive="base">
                                        <p:cTn dur="500" fill="hold" id="8"/>
                                        <p:tgtEl>
                                          <p:spTgt spid="39"/>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ppt_x"/>
                                          </p:val>
                                        </p:tav>
                                        <p:tav tm="100000">
                                          <p:val>
                                            <p:strVal val="#ppt_x"/>
                                          </p:val>
                                        </p:tav>
                                      </p:tavLst>
                                    </p:anim>
                                    <p:anim calcmode="lin" valueType="num">
                                      <p:cBhvr additive="base">
                                        <p:cTn dur="500" fill="hold" id="12"/>
                                        <p:tgtEl>
                                          <p:spTgt spid="40"/>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additive="base">
                                        <p:cTn dur="500" fill="hold" id="15"/>
                                        <p:tgtEl>
                                          <p:spTgt spid="41"/>
                                        </p:tgtEl>
                                        <p:attrNameLst>
                                          <p:attrName>ppt_x</p:attrName>
                                        </p:attrNameLst>
                                      </p:cBhvr>
                                      <p:tavLst>
                                        <p:tav tm="0">
                                          <p:val>
                                            <p:strVal val="#ppt_x"/>
                                          </p:val>
                                        </p:tav>
                                        <p:tav tm="100000">
                                          <p:val>
                                            <p:strVal val="#ppt_x"/>
                                          </p:val>
                                        </p:tav>
                                      </p:tavLst>
                                    </p:anim>
                                    <p:anim calcmode="lin" valueType="num">
                                      <p:cBhvr additive="base">
                                        <p:cTn dur="500" fill="hold" id="16"/>
                                        <p:tgtEl>
                                          <p:spTgt spid="41"/>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decel="100000" fill="hold" grpId="0" id="18" nodeType="afterEffect" presetClass="entr" presetID="2" presetSubtype="1">
                                  <p:stCondLst>
                                    <p:cond delay="0"/>
                                  </p:stCondLst>
                                  <p:childTnLst>
                                    <p:set>
                                      <p:cBhvr>
                                        <p:cTn dur="1" fill="hold" id="19">
                                          <p:stCondLst>
                                            <p:cond delay="0"/>
                                          </p:stCondLst>
                                        </p:cTn>
                                        <p:tgtEl>
                                          <p:spTgt spid="49"/>
                                        </p:tgtEl>
                                        <p:attrNameLst>
                                          <p:attrName>style.visibility</p:attrName>
                                        </p:attrNameLst>
                                      </p:cBhvr>
                                      <p:to>
                                        <p:strVal val="visible"/>
                                      </p:to>
                                    </p:set>
                                    <p:anim calcmode="lin" valueType="num">
                                      <p:cBhvr additive="base">
                                        <p:cTn dur="500" fill="hold" id="20"/>
                                        <p:tgtEl>
                                          <p:spTgt spid="49"/>
                                        </p:tgtEl>
                                        <p:attrNameLst>
                                          <p:attrName>ppt_x</p:attrName>
                                        </p:attrNameLst>
                                      </p:cBhvr>
                                      <p:tavLst>
                                        <p:tav tm="0">
                                          <p:val>
                                            <p:strVal val="#ppt_x"/>
                                          </p:val>
                                        </p:tav>
                                        <p:tav tm="100000">
                                          <p:val>
                                            <p:strVal val="#ppt_x"/>
                                          </p:val>
                                        </p:tav>
                                      </p:tavLst>
                                    </p:anim>
                                    <p:anim calcmode="lin" valueType="num">
                                      <p:cBhvr additive="base">
                                        <p:cTn dur="500" fill="hold" id="21"/>
                                        <p:tgtEl>
                                          <p:spTgt spid="49"/>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000"/>
                            </p:stCondLst>
                            <p:childTnLst>
                              <p:par>
                                <p:cTn decel="100000" fill="hold" grpId="0" id="23" nodeType="afterEffect" presetClass="entr" presetID="2" presetSubtype="8">
                                  <p:stCondLst>
                                    <p:cond delay="0"/>
                                  </p:stCondLst>
                                  <p:childTnLst>
                                    <p:set>
                                      <p:cBhvr>
                                        <p:cTn dur="1" fill="hold" id="24">
                                          <p:stCondLst>
                                            <p:cond delay="0"/>
                                          </p:stCondLst>
                                        </p:cTn>
                                        <p:tgtEl>
                                          <p:spTgt spid="47"/>
                                        </p:tgtEl>
                                        <p:attrNameLst>
                                          <p:attrName>style.visibility</p:attrName>
                                        </p:attrNameLst>
                                      </p:cBhvr>
                                      <p:to>
                                        <p:strVal val="visible"/>
                                      </p:to>
                                    </p:set>
                                    <p:anim calcmode="lin" valueType="num">
                                      <p:cBhvr additive="base">
                                        <p:cTn dur="500" fill="hold" id="25"/>
                                        <p:tgtEl>
                                          <p:spTgt spid="47"/>
                                        </p:tgtEl>
                                        <p:attrNameLst>
                                          <p:attrName>ppt_x</p:attrName>
                                        </p:attrNameLst>
                                      </p:cBhvr>
                                      <p:tavLst>
                                        <p:tav tm="0">
                                          <p:val>
                                            <p:strVal val="0-#ppt_w/2"/>
                                          </p:val>
                                        </p:tav>
                                        <p:tav tm="100000">
                                          <p:val>
                                            <p:strVal val="#ppt_x"/>
                                          </p:val>
                                        </p:tav>
                                      </p:tavLst>
                                    </p:anim>
                                    <p:anim calcmode="lin" valueType="num">
                                      <p:cBhvr additive="base">
                                        <p:cTn dur="500" fill="hold" id="26"/>
                                        <p:tgtEl>
                                          <p:spTgt spid="47"/>
                                        </p:tgtEl>
                                        <p:attrNameLst>
                                          <p:attrName>ppt_y</p:attrName>
                                        </p:attrNameLst>
                                      </p:cBhvr>
                                      <p:tavLst>
                                        <p:tav tm="0">
                                          <p:val>
                                            <p:strVal val="#ppt_y"/>
                                          </p:val>
                                        </p:tav>
                                        <p:tav tm="100000">
                                          <p:val>
                                            <p:strVal val="#ppt_y"/>
                                          </p:val>
                                        </p:tav>
                                      </p:tavLst>
                                    </p:anim>
                                  </p:childTnLst>
                                </p:cTn>
                              </p:par>
                              <p:par>
                                <p:cTn decel="100000" fill="hold" grpId="0" id="27" nodeType="withEffect" presetClass="entr" presetID="2" presetSubtype="2">
                                  <p:stCondLst>
                                    <p:cond delay="0"/>
                                  </p:stCondLst>
                                  <p:childTnLst>
                                    <p:set>
                                      <p:cBhvr>
                                        <p:cTn dur="1" fill="hold" id="28">
                                          <p:stCondLst>
                                            <p:cond delay="0"/>
                                          </p:stCondLst>
                                        </p:cTn>
                                        <p:tgtEl>
                                          <p:spTgt spid="48"/>
                                        </p:tgtEl>
                                        <p:attrNameLst>
                                          <p:attrName>style.visibility</p:attrName>
                                        </p:attrNameLst>
                                      </p:cBhvr>
                                      <p:to>
                                        <p:strVal val="visible"/>
                                      </p:to>
                                    </p:set>
                                    <p:anim calcmode="lin" valueType="num">
                                      <p:cBhvr additive="base">
                                        <p:cTn dur="500" fill="hold" id="29"/>
                                        <p:tgtEl>
                                          <p:spTgt spid="48"/>
                                        </p:tgtEl>
                                        <p:attrNameLst>
                                          <p:attrName>ppt_x</p:attrName>
                                        </p:attrNameLst>
                                      </p:cBhvr>
                                      <p:tavLst>
                                        <p:tav tm="0">
                                          <p:val>
                                            <p:strVal val="1+#ppt_w/2"/>
                                          </p:val>
                                        </p:tav>
                                        <p:tav tm="100000">
                                          <p:val>
                                            <p:strVal val="#ppt_x"/>
                                          </p:val>
                                        </p:tav>
                                      </p:tavLst>
                                    </p:anim>
                                    <p:anim calcmode="lin" valueType="num">
                                      <p:cBhvr additive="base">
                                        <p:cTn dur="500" fill="hold" id="30"/>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7"/>
      <p:bldP grpId="0" spid="48"/>
      <p:bldP grpId="0" spid="49"/>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360云盘\02-个人资料\！PPT图片及版面资源\06-PPT精选插图\03-人物\235069-12122920200375.jpg" id="13" name="Picture 3"/>
          <p:cNvPicPr>
            <a:picLocks noChangeArrowheads="1" noChangeAspect="1"/>
          </p:cNvPicPr>
          <p:nvPr/>
        </p:nvPicPr>
        <p:blipFill>
          <a:blip r:embed="rId2">
            <a:extLst>
              <a:ext uri="{28A0092B-C50C-407E-A947-70E740481C1C}">
                <a14:useLocalDpi val="0"/>
              </a:ext>
            </a:extLst>
          </a:blip>
          <a:stretch>
            <a:fillRect/>
          </a:stretch>
        </p:blipFill>
        <p:spPr bwMode="auto">
          <a:xfrm>
            <a:off x="951655" y="1904279"/>
            <a:ext cx="9468000" cy="4584612"/>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支持激励</a:t>
            </a:r>
          </a:p>
        </p:txBody>
      </p:sp>
      <p:grpSp>
        <p:nvGrpSpPr>
          <p:cNvPr id="8" name="组合 7"/>
          <p:cNvGrpSpPr/>
          <p:nvPr/>
        </p:nvGrpSpPr>
        <p:grpSpPr>
          <a:xfrm>
            <a:off x="896165" y="1314926"/>
            <a:ext cx="433132" cy="369332"/>
            <a:chOff x="6079454" y="2834720"/>
            <a:chExt cx="433132"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1549" y="2834720"/>
              <a:ext cx="428942"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09</a:t>
              </a:r>
            </a:p>
          </p:txBody>
        </p:sp>
      </p:grpSp>
      <p:sp>
        <p:nvSpPr>
          <p:cNvPr id="2" name="矩形 1"/>
          <p:cNvSpPr/>
          <p:nvPr/>
        </p:nvSpPr>
        <p:spPr>
          <a:xfrm>
            <a:off x="7899375" y="1904279"/>
            <a:ext cx="2304256" cy="4584612"/>
          </a:xfrm>
          <a:prstGeom prst="rect">
            <a:avLst/>
          </a:prstGeom>
          <a:solidFill>
            <a:srgbClr val="80C417">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extBox 6"/>
          <p:cNvSpPr txBox="1"/>
          <p:nvPr/>
        </p:nvSpPr>
        <p:spPr>
          <a:xfrm>
            <a:off x="8079394" y="2231920"/>
            <a:ext cx="1944216" cy="3895345"/>
          </a:xfrm>
          <a:prstGeom prst="rect">
            <a:avLst/>
          </a:prstGeom>
          <a:noFill/>
        </p:spPr>
        <p:txBody>
          <a:bodyPr rtlCol="0" wrap="square">
            <a:spAutoFit/>
          </a:bodyPr>
          <a:lstStyle/>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当员工工作中遇到困难和阻力时，如果主管领导大力支持，为其排忧解难，他们会以感激的心情加倍努力地工作，并会竭尽全力做到最好。比如，领导者的口头语：“有什么需要就尽管跟我说，有没有我可以帮忙的事情？”</a:t>
            </a:r>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0-#ppt_w/2"/>
                                          </p:val>
                                        </p:tav>
                                        <p:tav tm="100000">
                                          <p:val>
                                            <p:strVal val="#ppt_x"/>
                                          </p:val>
                                        </p:tav>
                                      </p:tavLst>
                                    </p:anim>
                                    <p:anim calcmode="lin" valueType="num">
                                      <p:cBhvr additive="base">
                                        <p:cTn dur="500" fill="hold" id="8"/>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917411" y="1765432"/>
            <a:ext cx="5397788" cy="4327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哈佛大学的威廉•詹姆士教授研究发现，按时计酬的职工仅能发挥其能力的20％-30%，而如果受到充分的激励，则职工的能力可以发挥到80%-90%，甚至更高。这其中50%-60%的差距系激励工作所致。</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也就是说，同样一个人在通过充分激励后所发挥的能力相当于激励前的3-4倍。由此他得出一个公式：“工作绩效=能力×动机激发”。这就是说，在个体能力不变的条件下，工作成绩的大小取决于激励程度的高低。激励程度越高，工作绩效越大；反之，激励程度越低，工作绩效就越小。</a:t>
            </a:r>
          </a:p>
        </p:txBody>
      </p:sp>
      <p:sp>
        <p:nvSpPr>
          <p:cNvPr id="13" name="矩形 12"/>
          <p:cNvSpPr/>
          <p:nvPr/>
        </p:nvSpPr>
        <p:spPr>
          <a:xfrm>
            <a:off x="917411" y="176543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3861048"/>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875039" y="1555359"/>
            <a:ext cx="1440160" cy="400110"/>
            <a:chOff x="4875039" y="1565377"/>
            <a:chExt cx="1440160" cy="400110"/>
          </a:xfrm>
        </p:grpSpPr>
        <p:sp>
          <p:nvSpPr>
            <p:cNvPr id="15" name="TextBox 10"/>
            <p:cNvSpPr txBox="1"/>
            <p:nvPr/>
          </p:nvSpPr>
          <p:spPr>
            <a:xfrm>
              <a:off x="4875039" y="1565377"/>
              <a:ext cx="1440160" cy="396240"/>
            </a:xfrm>
            <a:prstGeom prst="rect">
              <a:avLst/>
            </a:prstGeom>
            <a:noFill/>
          </p:spPr>
          <p:txBody>
            <a:bodyPr rtlCol="0" wrap="square">
              <a:spAutoFit/>
            </a:bodyPr>
            <a:lstStyle/>
            <a:p>
              <a:pPr algn="ctr"/>
              <a:r>
                <a:rPr altLang="en-US" lang="zh-CN" smtClean="0" sz="2000">
                  <a:solidFill>
                    <a:srgbClr val="80C417"/>
                  </a:solidFill>
                  <a:latin charset="-122" panose="020b0800000000000000" pitchFamily="34" typeface="华康俪金黑W8(P)"/>
                  <a:ea charset="-122" panose="020b0800000000000000" pitchFamily="34" typeface="华康俪金黑W8(P)"/>
                </a:rPr>
                <a:t>资料</a:t>
              </a:r>
            </a:p>
          </p:txBody>
        </p:sp>
        <p:sp>
          <p:nvSpPr>
            <p:cNvPr id="16"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17" name="TextBox 12"/>
            <p:cNvSpPr txBox="1"/>
            <p:nvPr/>
          </p:nvSpPr>
          <p:spPr>
            <a:xfrm>
              <a:off x="5898521"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pic>
        <p:nvPicPr>
          <p:cNvPr descr="商务信息图表与商务男士图片" id="18" name="Picture 2"/>
          <p:cNvPicPr>
            <a:picLocks noChangeArrowheads="1" noChangeAspect="1"/>
          </p:cNvPicPr>
          <p:nvPr/>
        </p:nvPicPr>
        <p:blipFill>
          <a:blip r:embed="rId2">
            <a:extLst>
              <a:ext uri="{28A0092B-C50C-407E-A947-70E740481C1C}">
                <a14:useLocalDpi val="0"/>
              </a:ext>
            </a:extLst>
          </a:blip>
          <a:stretch>
            <a:fillRect/>
          </a:stretch>
        </p:blipFill>
        <p:spPr bwMode="auto">
          <a:xfrm>
            <a:off x="6484633" y="1765432"/>
            <a:ext cx="4723264" cy="4307618"/>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ppt_x"/>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信任激励</a:t>
            </a:r>
          </a:p>
        </p:txBody>
      </p:sp>
      <p:grpSp>
        <p:nvGrpSpPr>
          <p:cNvPr id="8" name="组合 7"/>
          <p:cNvGrpSpPr/>
          <p:nvPr/>
        </p:nvGrpSpPr>
        <p:grpSpPr>
          <a:xfrm>
            <a:off x="914600" y="1314926"/>
            <a:ext cx="396262" cy="369332"/>
            <a:chOff x="6097889" y="2834720"/>
            <a:chExt cx="396262"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805" y="2834720"/>
              <a:ext cx="392430"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10</a:t>
              </a:r>
            </a:p>
          </p:txBody>
        </p:sp>
      </p:grpSp>
      <p:sp>
        <p:nvSpPr>
          <p:cNvPr id="11" name="矩形 10"/>
          <p:cNvSpPr/>
          <p:nvPr/>
        </p:nvSpPr>
        <p:spPr>
          <a:xfrm>
            <a:off x="917411" y="1873084"/>
            <a:ext cx="10290486" cy="4652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 name="矩形 11"/>
          <p:cNvSpPr/>
          <p:nvPr/>
        </p:nvSpPr>
        <p:spPr>
          <a:xfrm>
            <a:off x="917411" y="187308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389669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8187407" y="1663011"/>
            <a:ext cx="1440160" cy="400110"/>
            <a:chOff x="4875039" y="1565377"/>
            <a:chExt cx="1440160" cy="400110"/>
          </a:xfrm>
        </p:grpSpPr>
        <p:sp>
          <p:nvSpPr>
            <p:cNvPr id="16"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故事</a:t>
              </a:r>
            </a:p>
          </p:txBody>
        </p:sp>
        <p:sp>
          <p:nvSpPr>
            <p:cNvPr id="17"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18"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19" name="矩形 18"/>
          <p:cNvSpPr/>
          <p:nvPr/>
        </p:nvSpPr>
        <p:spPr>
          <a:xfrm>
            <a:off x="9237655" y="1678400"/>
            <a:ext cx="18211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秦武王的承诺</a:t>
            </a:r>
          </a:p>
        </p:txBody>
      </p:sp>
      <p:sp>
        <p:nvSpPr>
          <p:cNvPr id="20" name="TextBox 6"/>
          <p:cNvSpPr txBox="1"/>
          <p:nvPr/>
        </p:nvSpPr>
        <p:spPr>
          <a:xfrm>
            <a:off x="6076709" y="2204864"/>
            <a:ext cx="4991668" cy="2944369"/>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甘茂接着说：“我的品行不及曾参，大王对我的信任也不及曾母对曾参，而且，怀疑我的人也不只是三个，所以，我很担心大王不知不觉地就相信了别人对我的谗言”。武王听了甘茂说的话后，斩钉截铁地安慰道：“我是不会听信谗言的，我愿意承担你的誓言。”甘茂于是便放心地进军宜阳。 开战后，用了五个月的时间，尚未成功，就像甘茂所担忧的那样，有人开始谣言中伤他了，武王也很快听信了，召回甘茂。甘茂质问武王：“大王难道忘了承诺了吗？”</a:t>
            </a:r>
          </a:p>
        </p:txBody>
      </p:sp>
      <p:sp>
        <p:nvSpPr>
          <p:cNvPr id="21" name="TextBox 6"/>
          <p:cNvSpPr txBox="1"/>
          <p:nvPr/>
        </p:nvSpPr>
        <p:spPr>
          <a:xfrm>
            <a:off x="1274731" y="2204864"/>
            <a:ext cx="4680000" cy="2944369"/>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秦武王命将军甘茂攻打韩国的宜阳，甘茂对秦武王说：“宜阳是大城，加上途中有若干险阻之地，距离又在千里之外，攻打起来恐怕很费事。我实在很担心当我不在时，会有人借此机会来诽谤我”。甘茂并引用其他案例说：“从前，有个与孔子的弟子曾参同名同姓的人杀了人。听的人以讹传讹，就去报告了曾参的母亲。曾母相信儿子的德行，所以丝毫不为所动，但是，一连有三个人报告同一件事，母亲必须考虑，为了避免连累而潜逃了”。</a:t>
            </a:r>
          </a:p>
        </p:txBody>
      </p:sp>
      <p:sp>
        <p:nvSpPr>
          <p:cNvPr id="22" name="TextBox 6"/>
          <p:cNvSpPr txBox="1"/>
          <p:nvPr/>
        </p:nvSpPr>
        <p:spPr>
          <a:xfrm>
            <a:off x="1274731" y="5359895"/>
            <a:ext cx="9793645" cy="1042416"/>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武王恍然大悟，马上改变态度，动员全部军队支持甘茂。最终，甘茂没有让武王失望，终于攻下了宜阳。武王能够很快地纠正自己的错误，还是值得称道的。试想，如果武王不改变态度，那么甘茂为攻入宜阳所做的一切努力都会付之东流，武王再想攻占宜阳恐怕就没有那么容易了。</a:t>
            </a:r>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decel="100000" fill="hold" grpId="0" id="18" nodeType="afterEffect" presetClass="entr" presetID="2" presetSubtype="8">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500" fill="hold" id="20"/>
                                        <p:tgtEl>
                                          <p:spTgt spid="20"/>
                                        </p:tgtEl>
                                        <p:attrNameLst>
                                          <p:attrName>ppt_x</p:attrName>
                                        </p:attrNameLst>
                                      </p:cBhvr>
                                      <p:tavLst>
                                        <p:tav tm="0">
                                          <p:val>
                                            <p:strVal val="0-#ppt_w/2"/>
                                          </p:val>
                                        </p:tav>
                                        <p:tav tm="100000">
                                          <p:val>
                                            <p:strVal val="#ppt_x"/>
                                          </p:val>
                                        </p:tav>
                                      </p:tavLst>
                                    </p:anim>
                                    <p:anim calcmode="lin" valueType="num">
                                      <p:cBhvr additive="base">
                                        <p:cTn dur="500" fill="hold" id="21"/>
                                        <p:tgtEl>
                                          <p:spTgt spid="20"/>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2">
                                  <p:stCondLst>
                                    <p:cond delay="0"/>
                                  </p:stCondLst>
                                  <p:childTnLst>
                                    <p:set>
                                      <p:cBhvr>
                                        <p:cTn dur="1" fill="hold" id="23">
                                          <p:stCondLst>
                                            <p:cond delay="0"/>
                                          </p:stCondLst>
                                        </p:cTn>
                                        <p:tgtEl>
                                          <p:spTgt spid="21"/>
                                        </p:tgtEl>
                                        <p:attrNameLst>
                                          <p:attrName>style.visibility</p:attrName>
                                        </p:attrNameLst>
                                      </p:cBhvr>
                                      <p:to>
                                        <p:strVal val="visible"/>
                                      </p:to>
                                    </p:set>
                                    <p:anim calcmode="lin" valueType="num">
                                      <p:cBhvr additive="base">
                                        <p:cTn dur="500" fill="hold" id="24"/>
                                        <p:tgtEl>
                                          <p:spTgt spid="21"/>
                                        </p:tgtEl>
                                        <p:attrNameLst>
                                          <p:attrName>ppt_x</p:attrName>
                                        </p:attrNameLst>
                                      </p:cBhvr>
                                      <p:tavLst>
                                        <p:tav tm="0">
                                          <p:val>
                                            <p:strVal val="1+#ppt_w/2"/>
                                          </p:val>
                                        </p:tav>
                                        <p:tav tm="100000">
                                          <p:val>
                                            <p:strVal val="#ppt_x"/>
                                          </p:val>
                                        </p:tav>
                                      </p:tavLst>
                                    </p:anim>
                                    <p:anim calcmode="lin" valueType="num">
                                      <p:cBhvr additive="base">
                                        <p:cTn dur="500" fill="hold" id="25"/>
                                        <p:tgtEl>
                                          <p:spTgt spid="21"/>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decel="100000" fill="hold" grpId="0" id="27" nodeType="afterEffect" presetClass="entr" presetID="2" presetSubtype="1">
                                  <p:stCondLst>
                                    <p:cond delay="0"/>
                                  </p:stCondLst>
                                  <p:childTnLst>
                                    <p:set>
                                      <p:cBhvr>
                                        <p:cTn dur="1" fill="hold" id="28">
                                          <p:stCondLst>
                                            <p:cond delay="0"/>
                                          </p:stCondLst>
                                        </p:cTn>
                                        <p:tgtEl>
                                          <p:spTgt spid="22"/>
                                        </p:tgtEl>
                                        <p:attrNameLst>
                                          <p:attrName>style.visibility</p:attrName>
                                        </p:attrNameLst>
                                      </p:cBhvr>
                                      <p:to>
                                        <p:strVal val="visible"/>
                                      </p:to>
                                    </p:set>
                                    <p:anim calcmode="lin" valueType="num">
                                      <p:cBhvr additive="base">
                                        <p:cTn dur="500" fill="hold" id="29"/>
                                        <p:tgtEl>
                                          <p:spTgt spid="22"/>
                                        </p:tgtEl>
                                        <p:attrNameLst>
                                          <p:attrName>ppt_x</p:attrName>
                                        </p:attrNameLst>
                                      </p:cBhvr>
                                      <p:tavLst>
                                        <p:tav tm="0">
                                          <p:val>
                                            <p:strVal val="#ppt_x"/>
                                          </p:val>
                                        </p:tav>
                                        <p:tav tm="100000">
                                          <p:val>
                                            <p:strVal val="#ppt_x"/>
                                          </p:val>
                                        </p:tav>
                                      </p:tavLst>
                                    </p:anim>
                                    <p:anim calcmode="lin" valueType="num">
                                      <p:cBhvr additive="base">
                                        <p:cTn dur="500" fill="hold" id="30"/>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20"/>
      <p:bldP grpId="0" spid="21"/>
      <p:bldP grpId="0" spid="22"/>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信任激励</a:t>
            </a:r>
          </a:p>
        </p:txBody>
      </p:sp>
      <p:grpSp>
        <p:nvGrpSpPr>
          <p:cNvPr id="8" name="组合 7"/>
          <p:cNvGrpSpPr/>
          <p:nvPr/>
        </p:nvGrpSpPr>
        <p:grpSpPr>
          <a:xfrm>
            <a:off x="914600" y="1314926"/>
            <a:ext cx="396262" cy="369332"/>
            <a:chOff x="6097889" y="2834720"/>
            <a:chExt cx="396262"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805" y="2834720"/>
              <a:ext cx="392430"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10</a:t>
              </a:r>
            </a:p>
          </p:txBody>
        </p:sp>
      </p:grpSp>
      <p:grpSp>
        <p:nvGrpSpPr>
          <p:cNvPr id="29" name="组合 28"/>
          <p:cNvGrpSpPr/>
          <p:nvPr/>
        </p:nvGrpSpPr>
        <p:grpSpPr>
          <a:xfrm>
            <a:off x="986607" y="4941168"/>
            <a:ext cx="10221290" cy="1067746"/>
            <a:chOff x="244645" y="3216872"/>
            <a:chExt cx="10221290" cy="1067746"/>
          </a:xfrm>
        </p:grpSpPr>
        <p:sp>
          <p:nvSpPr>
            <p:cNvPr id="30" name="圆角矩形 29"/>
            <p:cNvSpPr/>
            <p:nvPr/>
          </p:nvSpPr>
          <p:spPr>
            <a:xfrm>
              <a:off x="244645" y="3216872"/>
              <a:ext cx="10221290" cy="1067746"/>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TextBox 6"/>
            <p:cNvSpPr txBox="1"/>
            <p:nvPr/>
          </p:nvSpPr>
          <p:spPr>
            <a:xfrm>
              <a:off x="317994" y="3335034"/>
              <a:ext cx="10147941" cy="883920"/>
            </a:xfrm>
            <a:prstGeom prst="rect">
              <a:avLst/>
            </a:prstGeom>
            <a:noFill/>
          </p:spPr>
          <p:txBody>
            <a:bodyPr rtlCol="0" wrap="square">
              <a:spAutoFit/>
            </a:bodyPr>
            <a:lstStyle/>
            <a:p>
              <a:pPr>
                <a:lnSpc>
                  <a:spcPct val="130000"/>
                </a:lnSpc>
              </a:pPr>
              <a:r>
                <a:rPr altLang="en-US" b="1" lang="zh-CN" sz="2000">
                  <a:solidFill>
                    <a:prstClr val="white"/>
                  </a:solidFill>
                  <a:latin charset="-122" panose="020b0503020204020204" pitchFamily="34" typeface="微软雅黑"/>
                  <a:ea charset="-122" panose="020b0503020204020204" pitchFamily="34" typeface="微软雅黑"/>
                </a:rPr>
                <a:t>信任等于不乱猜疑，但不等于没有监督。绝对的权利导致绝对的腐败，监督是一种游戏规则，与信任并不矛盾，这里特别说明。</a:t>
              </a:r>
            </a:p>
          </p:txBody>
        </p:sp>
      </p:grpSp>
      <p:sp>
        <p:nvSpPr>
          <p:cNvPr id="32" name="TextBox 6"/>
          <p:cNvSpPr txBox="1"/>
          <p:nvPr/>
        </p:nvSpPr>
        <p:spPr>
          <a:xfrm>
            <a:off x="914600" y="2568269"/>
            <a:ext cx="5112567" cy="1993392"/>
          </a:xfrm>
          <a:prstGeom prst="rect">
            <a:avLst/>
          </a:prstGeom>
          <a:noFill/>
        </p:spPr>
        <p:txBody>
          <a:bodyPr rtlCol="0" wrap="square">
            <a:spAutoFit/>
          </a:bodyPr>
          <a:lstStyle/>
          <a:p>
            <a:pPr>
              <a:lnSpc>
                <a:spcPct val="130000"/>
              </a:lnSpc>
              <a:spcAft>
                <a:spcPts val="600"/>
              </a:spcAft>
            </a:pPr>
            <a:r>
              <a:rPr altLang="zh-CN" lang="en-US" sz="1600">
                <a:solidFill>
                  <a:srgbClr val="5F5E5C"/>
                </a:solidFill>
                <a:latin charset="-122" panose="020b0503020204020204" pitchFamily="34" typeface="微软雅黑"/>
                <a:ea charset="-122" panose="020b0503020204020204" pitchFamily="34" typeface="微软雅黑"/>
              </a:rPr>
              <a:t>《贞观政要》中记载了齐桓公与管仲的一段对话。齐桓公有志于称霸天下，向管仲请教如何防止有害于霸业的行为。管仲回答说：“不能知人，害霸也；知而不能任，害霸也；任而不能信，害霸也；既信又使小人参之，害霸也。”可见，在大政治家管仲看来，对人才的使用和信任是同等重要的。</a:t>
            </a:r>
          </a:p>
        </p:txBody>
      </p:sp>
      <p:sp>
        <p:nvSpPr>
          <p:cNvPr id="33" name="TextBox 6"/>
          <p:cNvSpPr txBox="1"/>
          <p:nvPr/>
        </p:nvSpPr>
        <p:spPr>
          <a:xfrm>
            <a:off x="6171183" y="2568269"/>
            <a:ext cx="5036714" cy="1993392"/>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先秦时期的苟况就认为“智莫大于弃疑”。信任下属，是满足下属的精神需要，是激励其行为的有效方式。如果领导信任下属，让他们放开手脚，大胆工作，那么就会激励下属最大限度地发挥聪明才智，表现极大的工作热情。可以说，领导给下属多少信任，下属就还给领导多少干劲。</a:t>
            </a:r>
          </a:p>
        </p:txBody>
      </p:sp>
      <p:sp>
        <p:nvSpPr>
          <p:cNvPr id="34" name="圆角矩形 33"/>
          <p:cNvSpPr/>
          <p:nvPr/>
        </p:nvSpPr>
        <p:spPr>
          <a:xfrm>
            <a:off x="991673" y="2276872"/>
            <a:ext cx="10216224" cy="109885"/>
          </a:xfrm>
          <a:prstGeom prst="round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ppt_x"/>
                                          </p:val>
                                        </p:tav>
                                        <p:tav tm="100000">
                                          <p:val>
                                            <p:strVal val="#ppt_x"/>
                                          </p:val>
                                        </p:tav>
                                      </p:tavLst>
                                    </p:anim>
                                    <p:anim calcmode="lin" valueType="num">
                                      <p:cBhvr additive="base">
                                        <p:cTn dur="500" fill="hold" id="8"/>
                                        <p:tgtEl>
                                          <p:spTgt spid="2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32"/>
                                        </p:tgtEl>
                                        <p:attrNameLst>
                                          <p:attrName>style.visibility</p:attrName>
                                        </p:attrNameLst>
                                      </p:cBhvr>
                                      <p:to>
                                        <p:strVal val="visible"/>
                                      </p:to>
                                    </p:set>
                                    <p:anim calcmode="lin" valueType="num">
                                      <p:cBhvr additive="base">
                                        <p:cTn dur="500" fill="hold" id="12"/>
                                        <p:tgtEl>
                                          <p:spTgt spid="32"/>
                                        </p:tgtEl>
                                        <p:attrNameLst>
                                          <p:attrName>ppt_x</p:attrName>
                                        </p:attrNameLst>
                                      </p:cBhvr>
                                      <p:tavLst>
                                        <p:tav tm="0">
                                          <p:val>
                                            <p:strVal val="1+#ppt_w/2"/>
                                          </p:val>
                                        </p:tav>
                                        <p:tav tm="100000">
                                          <p:val>
                                            <p:strVal val="#ppt_x"/>
                                          </p:val>
                                        </p:tav>
                                      </p:tavLst>
                                    </p:anim>
                                    <p:anim calcmode="lin" valueType="num">
                                      <p:cBhvr additive="base">
                                        <p:cTn dur="500" fill="hold" id="13"/>
                                        <p:tgtEl>
                                          <p:spTgt spid="32"/>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8">
                                  <p:stCondLst>
                                    <p:cond delay="0"/>
                                  </p:stCondLst>
                                  <p:childTnLst>
                                    <p:set>
                                      <p:cBhvr>
                                        <p:cTn dur="1" fill="hold" id="15">
                                          <p:stCondLst>
                                            <p:cond delay="0"/>
                                          </p:stCondLst>
                                        </p:cTn>
                                        <p:tgtEl>
                                          <p:spTgt spid="33"/>
                                        </p:tgtEl>
                                        <p:attrNameLst>
                                          <p:attrName>style.visibility</p:attrName>
                                        </p:attrNameLst>
                                      </p:cBhvr>
                                      <p:to>
                                        <p:strVal val="visible"/>
                                      </p:to>
                                    </p:set>
                                    <p:anim calcmode="lin" valueType="num">
                                      <p:cBhvr additive="base">
                                        <p:cTn dur="500" fill="hold" id="16"/>
                                        <p:tgtEl>
                                          <p:spTgt spid="33"/>
                                        </p:tgtEl>
                                        <p:attrNameLst>
                                          <p:attrName>ppt_x</p:attrName>
                                        </p:attrNameLst>
                                      </p:cBhvr>
                                      <p:tavLst>
                                        <p:tav tm="0">
                                          <p:val>
                                            <p:strVal val="0-#ppt_w/2"/>
                                          </p:val>
                                        </p:tav>
                                        <p:tav tm="100000">
                                          <p:val>
                                            <p:strVal val="#ppt_x"/>
                                          </p:val>
                                        </p:tav>
                                      </p:tavLst>
                                    </p:anim>
                                    <p:anim calcmode="lin" valueType="num">
                                      <p:cBhvr additive="base">
                                        <p:cTn dur="500" fill="hold" id="17"/>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奖励激励</a:t>
            </a:r>
          </a:p>
        </p:txBody>
      </p:sp>
      <p:grpSp>
        <p:nvGrpSpPr>
          <p:cNvPr id="8" name="组合 7"/>
          <p:cNvGrpSpPr/>
          <p:nvPr/>
        </p:nvGrpSpPr>
        <p:grpSpPr>
          <a:xfrm>
            <a:off x="932232" y="1314926"/>
            <a:ext cx="360997" cy="369332"/>
            <a:chOff x="6115521" y="2834720"/>
            <a:chExt cx="360997"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17267" y="2834720"/>
              <a:ext cx="35750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11</a:t>
              </a:r>
            </a:p>
          </p:txBody>
        </p:sp>
      </p:grpSp>
      <p:sp>
        <p:nvSpPr>
          <p:cNvPr id="11" name="矩形 10"/>
          <p:cNvSpPr/>
          <p:nvPr/>
        </p:nvSpPr>
        <p:spPr>
          <a:xfrm>
            <a:off x="917411" y="2414937"/>
            <a:ext cx="10290486" cy="396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 name="矩形 11"/>
          <p:cNvSpPr/>
          <p:nvPr/>
        </p:nvSpPr>
        <p:spPr>
          <a:xfrm>
            <a:off x="917411" y="2414937"/>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4438545"/>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7971383" y="2204864"/>
            <a:ext cx="1440160" cy="400110"/>
            <a:chOff x="4875039" y="1565377"/>
            <a:chExt cx="1440160" cy="400110"/>
          </a:xfrm>
        </p:grpSpPr>
        <p:sp>
          <p:nvSpPr>
            <p:cNvPr id="16"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故事</a:t>
              </a:r>
            </a:p>
          </p:txBody>
        </p:sp>
        <p:sp>
          <p:nvSpPr>
            <p:cNvPr id="17"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18"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19" name="矩形 18"/>
          <p:cNvSpPr/>
          <p:nvPr/>
        </p:nvSpPr>
        <p:spPr>
          <a:xfrm>
            <a:off x="8907331" y="2220253"/>
            <a:ext cx="20497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管仲的提前奖励</a:t>
            </a:r>
          </a:p>
        </p:txBody>
      </p:sp>
      <p:sp>
        <p:nvSpPr>
          <p:cNvPr id="23" name="TextBox 6"/>
          <p:cNvSpPr txBox="1"/>
          <p:nvPr/>
        </p:nvSpPr>
        <p:spPr>
          <a:xfrm>
            <a:off x="6387207" y="4409855"/>
            <a:ext cx="4681169" cy="1676400"/>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果然半年之后，齐国与蔡国发生战事，不出管仲所料，那些领了奖的将士的父母、兄弟和妻子都叮咛他们受到这样的恩泽，理应报效，一定要遵守约定，奋勇杀敌，齐军受家人激励，士气大增，战场上他们奋勇作战，一举击败蔡军，蔡国割地赔款请和。</a:t>
            </a:r>
          </a:p>
        </p:txBody>
      </p:sp>
      <p:sp>
        <p:nvSpPr>
          <p:cNvPr id="24" name="TextBox 6"/>
          <p:cNvSpPr txBox="1"/>
          <p:nvPr/>
        </p:nvSpPr>
        <p:spPr>
          <a:xfrm>
            <a:off x="1274731" y="4409855"/>
            <a:ext cx="4968460" cy="1676400"/>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齐桓公担心将士们拿到那些钱会白白浪费掉，管仲回答：“不会的。将士们拿到钱会让家人过上舒服日子，一旦上了战场，他们自然会为保全名誉，报答国恩而拼命一战，只要士气高昂，就一定能打败敌人。以四万两千金赢得一场战争的胜利，岂不太便宜了。”</a:t>
            </a:r>
          </a:p>
        </p:txBody>
      </p:sp>
      <p:sp>
        <p:nvSpPr>
          <p:cNvPr id="25" name="TextBox 6"/>
          <p:cNvSpPr txBox="1"/>
          <p:nvPr/>
        </p:nvSpPr>
        <p:spPr>
          <a:xfrm>
            <a:off x="1274731" y="2777830"/>
            <a:ext cx="9793645" cy="1359408"/>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有一天，管仲对齐桓公说：“去年有四万两千金租税收入，我恳求大王把这些钱预付给各位将士，作为杀敌立功的奖金。”齐桓公同意了，于是管仲召集全军将士说，战争早晚会爆发，现在能预约杀敌立功者，可以马上领赏。将士们纷纷报名，约定拿下敌人大将首级者给千金，杀敌兵一人者给十金。四万两千金很快发放完毕，将士们兴高采烈、斗志昂扬地散去。</a:t>
            </a:r>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decel="100000" fill="hold" grpId="0" id="18" nodeType="afterEffect" presetClass="entr" presetID="2" presetSubtype="1">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fill="hold" id="20"/>
                                        <p:tgtEl>
                                          <p:spTgt spid="25"/>
                                        </p:tgtEl>
                                        <p:attrNameLst>
                                          <p:attrName>ppt_x</p:attrName>
                                        </p:attrNameLst>
                                      </p:cBhvr>
                                      <p:tavLst>
                                        <p:tav tm="0">
                                          <p:val>
                                            <p:strVal val="#ppt_x"/>
                                          </p:val>
                                        </p:tav>
                                        <p:tav tm="100000">
                                          <p:val>
                                            <p:strVal val="#ppt_x"/>
                                          </p:val>
                                        </p:tav>
                                      </p:tavLst>
                                    </p:anim>
                                    <p:anim calcmode="lin" valueType="num">
                                      <p:cBhvr additive="base">
                                        <p:cTn dur="500" fill="hold" id="21"/>
                                        <p:tgtEl>
                                          <p:spTgt spid="25"/>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000"/>
                            </p:stCondLst>
                            <p:childTnLst>
                              <p:par>
                                <p:cTn decel="100000" fill="hold" grpId="0" id="23" nodeType="afterEffect" presetClass="entr" presetID="2" presetSubtype="8">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fill="hold" id="25"/>
                                        <p:tgtEl>
                                          <p:spTgt spid="23"/>
                                        </p:tgtEl>
                                        <p:attrNameLst>
                                          <p:attrName>ppt_x</p:attrName>
                                        </p:attrNameLst>
                                      </p:cBhvr>
                                      <p:tavLst>
                                        <p:tav tm="0">
                                          <p:val>
                                            <p:strVal val="0-#ppt_w/2"/>
                                          </p:val>
                                        </p:tav>
                                        <p:tav tm="100000">
                                          <p:val>
                                            <p:strVal val="#ppt_x"/>
                                          </p:val>
                                        </p:tav>
                                      </p:tavLst>
                                    </p:anim>
                                    <p:anim calcmode="lin" valueType="num">
                                      <p:cBhvr additive="base">
                                        <p:cTn dur="500" fill="hold" id="26"/>
                                        <p:tgtEl>
                                          <p:spTgt spid="23"/>
                                        </p:tgtEl>
                                        <p:attrNameLst>
                                          <p:attrName>ppt_y</p:attrName>
                                        </p:attrNameLst>
                                      </p:cBhvr>
                                      <p:tavLst>
                                        <p:tav tm="0">
                                          <p:val>
                                            <p:strVal val="#ppt_y"/>
                                          </p:val>
                                        </p:tav>
                                        <p:tav tm="100000">
                                          <p:val>
                                            <p:strVal val="#ppt_y"/>
                                          </p:val>
                                        </p:tav>
                                      </p:tavLst>
                                    </p:anim>
                                  </p:childTnLst>
                                </p:cTn>
                              </p:par>
                              <p:par>
                                <p:cTn decel="100000" fill="hold" grpId="0" id="27" nodeType="withEffect" presetClass="entr" presetID="2" presetSubtype="2">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500" fill="hold" id="29"/>
                                        <p:tgtEl>
                                          <p:spTgt spid="24"/>
                                        </p:tgtEl>
                                        <p:attrNameLst>
                                          <p:attrName>ppt_x</p:attrName>
                                        </p:attrNameLst>
                                      </p:cBhvr>
                                      <p:tavLst>
                                        <p:tav tm="0">
                                          <p:val>
                                            <p:strVal val="1+#ppt_w/2"/>
                                          </p:val>
                                        </p:tav>
                                        <p:tav tm="100000">
                                          <p:val>
                                            <p:strVal val="#ppt_x"/>
                                          </p:val>
                                        </p:tav>
                                      </p:tavLst>
                                    </p:anim>
                                    <p:anim calcmode="lin" valueType="num">
                                      <p:cBhvr additive="base">
                                        <p:cTn dur="500" fill="hold" id="30"/>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23"/>
      <p:bldP grpId="0" spid="24"/>
      <p:bldP grpId="0" spid="25"/>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奖励激励</a:t>
            </a:r>
          </a:p>
        </p:txBody>
      </p:sp>
      <p:grpSp>
        <p:nvGrpSpPr>
          <p:cNvPr id="8" name="组合 7"/>
          <p:cNvGrpSpPr/>
          <p:nvPr/>
        </p:nvGrpSpPr>
        <p:grpSpPr>
          <a:xfrm>
            <a:off x="932232" y="1314926"/>
            <a:ext cx="360997" cy="369332"/>
            <a:chOff x="6115521" y="2834720"/>
            <a:chExt cx="360997"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17267" y="2834720"/>
              <a:ext cx="35750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11</a:t>
              </a:r>
            </a:p>
          </p:txBody>
        </p:sp>
      </p:grpSp>
      <p:sp>
        <p:nvSpPr>
          <p:cNvPr id="26" name="TextBox 6"/>
          <p:cNvSpPr txBox="1"/>
          <p:nvPr/>
        </p:nvSpPr>
        <p:spPr>
          <a:xfrm>
            <a:off x="914600" y="2664436"/>
            <a:ext cx="10293297" cy="1042416"/>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所以，设奖行赏，乃为历代兵家治军用兵都十分重视的一种行之有效的制度。奖赏的目的，在于激励斗志、鼓舞士气。运用得当，恰到好处，就能调动广大将士的积极性，提高部队战斗力。有人称奖励为“神奇的一滴蜜”，不是没有道理的。</a:t>
            </a:r>
          </a:p>
        </p:txBody>
      </p:sp>
      <p:sp>
        <p:nvSpPr>
          <p:cNvPr id="28" name="圆角矩形 27"/>
          <p:cNvSpPr/>
          <p:nvPr/>
        </p:nvSpPr>
        <p:spPr>
          <a:xfrm>
            <a:off x="991673" y="2455019"/>
            <a:ext cx="10216224" cy="109885"/>
          </a:xfrm>
          <a:prstGeom prst="round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6"/>
          <p:cNvSpPr txBox="1"/>
          <p:nvPr/>
        </p:nvSpPr>
        <p:spPr>
          <a:xfrm>
            <a:off x="914600" y="1968456"/>
            <a:ext cx="10293297" cy="448056"/>
          </a:xfrm>
          <a:prstGeom prst="rect">
            <a:avLst/>
          </a:prstGeom>
          <a:noFill/>
        </p:spPr>
        <p:txBody>
          <a:bodyPr rtlCol="0" wrap="square">
            <a:spAutoFit/>
          </a:bodyPr>
          <a:lstStyle/>
          <a:p>
            <a:pPr>
              <a:lnSpc>
                <a:spcPct val="130000"/>
              </a:lnSpc>
              <a:spcAft>
                <a:spcPts val="600"/>
              </a:spcAft>
            </a:pPr>
            <a:r>
              <a:rPr altLang="en-US" b="1" lang="zh-CN">
                <a:solidFill>
                  <a:srgbClr val="5F5E5C"/>
                </a:solidFill>
                <a:latin charset="-122" panose="020b0503020204020204" pitchFamily="34" typeface="微软雅黑"/>
                <a:ea charset="-122" panose="020b0503020204020204" pitchFamily="34" typeface="微软雅黑"/>
              </a:rPr>
              <a:t>这正是：“军无财则士不来，军无赏则士不往。香饵之下必有死鱼，重赏之下必有勇夫”。</a:t>
            </a:r>
          </a:p>
        </p:txBody>
      </p:sp>
      <p:sp>
        <p:nvSpPr>
          <p:cNvPr id="30" name="TextBox 6"/>
          <p:cNvSpPr txBox="1"/>
          <p:nvPr/>
        </p:nvSpPr>
        <p:spPr>
          <a:xfrm>
            <a:off x="914600" y="3789040"/>
            <a:ext cx="5112567" cy="2310385"/>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深谙用兵之道的刘伯温自然明白这一点，因此论述道：“凡高城深池，矢石繁下，士卒争先登；白刃始合，士卒争先赴者，必诱之以重赏，则敌无不克焉。法曰：重赏之下，必有勇夫。”可见，奖赏制度在古代作战中的作用是巨大的，在攻城作战中，士卒们之所以能够身冒矢石而争先登城、不避白刃格斗而争先赴战，都是由于悬以重赏的结果，这是不无道理的。</a:t>
            </a:r>
          </a:p>
        </p:txBody>
      </p:sp>
      <p:sp>
        <p:nvSpPr>
          <p:cNvPr id="31" name="TextBox 6"/>
          <p:cNvSpPr txBox="1"/>
          <p:nvPr/>
        </p:nvSpPr>
        <p:spPr>
          <a:xfrm>
            <a:off x="6171183" y="3789040"/>
            <a:ext cx="5036714" cy="2310385"/>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又有俗语说：“无利不起早”，若是没有奖励，后果也是很严重的。在五代十国的大分裂、大动荡时期，五代的第二个王朝后唐是由唐庄宗李存勖创建的。李存勖在吞燕灭梁的过程中驰骋疆场十五年以上，堪称英雄将才，然而，在不到三年的时间里，他却成为了众叛亲离的昏庸之君，最后被战场流矢击中而亡，竟未有人为其收尸，这就是没有赏有功的后果。</a:t>
            </a:r>
          </a:p>
        </p:txBody>
      </p:sp>
      <p:sp>
        <p:nvSpPr>
          <p:cNvPr id="32" name="圆角矩形 31"/>
          <p:cNvSpPr/>
          <p:nvPr/>
        </p:nvSpPr>
        <p:spPr>
          <a:xfrm>
            <a:off x="991673" y="6271443"/>
            <a:ext cx="10216224" cy="109885"/>
          </a:xfrm>
          <a:prstGeom prst="round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ppt_x"/>
                                          </p:val>
                                        </p:tav>
                                        <p:tav tm="100000">
                                          <p:val>
                                            <p:strVal val="#ppt_x"/>
                                          </p:val>
                                        </p:tav>
                                      </p:tavLst>
                                    </p:anim>
                                    <p:anim calcmode="lin" valueType="num">
                                      <p:cBhvr additive="base">
                                        <p:cTn dur="500" fill="hold" id="8"/>
                                        <p:tgtEl>
                                          <p:spTgt spid="2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additive="base">
                                        <p:cTn dur="500" fill="hold" id="12"/>
                                        <p:tgtEl>
                                          <p:spTgt spid="26"/>
                                        </p:tgtEl>
                                        <p:attrNameLst>
                                          <p:attrName>ppt_x</p:attrName>
                                        </p:attrNameLst>
                                      </p:cBhvr>
                                      <p:tavLst>
                                        <p:tav tm="0">
                                          <p:val>
                                            <p:strVal val="1+#ppt_w/2"/>
                                          </p:val>
                                        </p:tav>
                                        <p:tav tm="100000">
                                          <p:val>
                                            <p:strVal val="#ppt_x"/>
                                          </p:val>
                                        </p:tav>
                                      </p:tavLst>
                                    </p:anim>
                                    <p:anim calcmode="lin" valueType="num">
                                      <p:cBhvr additive="base">
                                        <p:cTn dur="500" fill="hold" id="13"/>
                                        <p:tgtEl>
                                          <p:spTgt spid="2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grpId="0" id="15" nodeType="afterEffect" presetClass="entr" presetID="2" presetSubtype="2">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additive="base">
                                        <p:cTn dur="500" fill="hold" id="17"/>
                                        <p:tgtEl>
                                          <p:spTgt spid="30"/>
                                        </p:tgtEl>
                                        <p:attrNameLst>
                                          <p:attrName>ppt_x</p:attrName>
                                        </p:attrNameLst>
                                      </p:cBhvr>
                                      <p:tavLst>
                                        <p:tav tm="0">
                                          <p:val>
                                            <p:strVal val="1+#ppt_w/2"/>
                                          </p:val>
                                        </p:tav>
                                        <p:tav tm="100000">
                                          <p:val>
                                            <p:strVal val="#ppt_x"/>
                                          </p:val>
                                        </p:tav>
                                      </p:tavLst>
                                    </p:anim>
                                    <p:anim calcmode="lin" valueType="num">
                                      <p:cBhvr additive="base">
                                        <p:cTn dur="500" fill="hold" id="18"/>
                                        <p:tgtEl>
                                          <p:spTgt spid="30"/>
                                        </p:tgtEl>
                                        <p:attrNameLst>
                                          <p:attrName>ppt_y</p:attrName>
                                        </p:attrNameLst>
                                      </p:cBhvr>
                                      <p:tavLst>
                                        <p:tav tm="0">
                                          <p:val>
                                            <p:strVal val="#ppt_y"/>
                                          </p:val>
                                        </p:tav>
                                        <p:tav tm="100000">
                                          <p:val>
                                            <p:strVal val="#ppt_y"/>
                                          </p:val>
                                        </p:tav>
                                      </p:tavLst>
                                    </p:anim>
                                  </p:childTnLst>
                                </p:cTn>
                              </p:par>
                              <p:par>
                                <p:cTn decel="100000" fill="hold" grpId="0" id="19" nodeType="withEffect" presetClass="entr" presetID="2" presetSubtype="8">
                                  <p:stCondLst>
                                    <p:cond delay="0"/>
                                  </p:stCondLst>
                                  <p:childTnLst>
                                    <p:set>
                                      <p:cBhvr>
                                        <p:cTn dur="1" fill="hold" id="20">
                                          <p:stCondLst>
                                            <p:cond delay="0"/>
                                          </p:stCondLst>
                                        </p:cTn>
                                        <p:tgtEl>
                                          <p:spTgt spid="31"/>
                                        </p:tgtEl>
                                        <p:attrNameLst>
                                          <p:attrName>style.visibility</p:attrName>
                                        </p:attrNameLst>
                                      </p:cBhvr>
                                      <p:to>
                                        <p:strVal val="visible"/>
                                      </p:to>
                                    </p:set>
                                    <p:anim calcmode="lin" valueType="num">
                                      <p:cBhvr additive="base">
                                        <p:cTn dur="500" fill="hold" id="21"/>
                                        <p:tgtEl>
                                          <p:spTgt spid="31"/>
                                        </p:tgtEl>
                                        <p:attrNameLst>
                                          <p:attrName>ppt_x</p:attrName>
                                        </p:attrNameLst>
                                      </p:cBhvr>
                                      <p:tavLst>
                                        <p:tav tm="0">
                                          <p:val>
                                            <p:strVal val="0-#ppt_w/2"/>
                                          </p:val>
                                        </p:tav>
                                        <p:tav tm="100000">
                                          <p:val>
                                            <p:strVal val="#ppt_x"/>
                                          </p:val>
                                        </p:tav>
                                      </p:tavLst>
                                    </p:anim>
                                    <p:anim calcmode="lin" valueType="num">
                                      <p:cBhvr additive="base">
                                        <p:cTn dur="500" fill="hold" id="22"/>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9"/>
      <p:bldP grpId="0" spid="30"/>
      <p:bldP grpId="0" spid="31"/>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奖励激励</a:t>
            </a:r>
          </a:p>
        </p:txBody>
      </p:sp>
      <p:grpSp>
        <p:nvGrpSpPr>
          <p:cNvPr id="8" name="组合 7"/>
          <p:cNvGrpSpPr/>
          <p:nvPr/>
        </p:nvGrpSpPr>
        <p:grpSpPr>
          <a:xfrm>
            <a:off x="932232" y="1314926"/>
            <a:ext cx="360997" cy="369332"/>
            <a:chOff x="6115521" y="2834720"/>
            <a:chExt cx="360997"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17267" y="2834720"/>
              <a:ext cx="35750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11</a:t>
              </a:r>
            </a:p>
          </p:txBody>
        </p:sp>
      </p:grpSp>
      <p:sp>
        <p:nvSpPr>
          <p:cNvPr id="12" name="矩形 11"/>
          <p:cNvSpPr/>
          <p:nvPr/>
        </p:nvSpPr>
        <p:spPr>
          <a:xfrm>
            <a:off x="917410" y="2485511"/>
            <a:ext cx="6189877" cy="38958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根据史料记载，李存勖取得江山，是将士们出生入死打下来的，李存勖自己也多次被将士们从敌军的重围中救出性命。然而，李存勖在取得政权之后，却把这些忠心耿耿的将士的功劳全部抹杀掉，把全部功劳归于自己一个人。</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那些和他一起出生入死的士兵所得的奖赏十分微薄，生活穷困不堪。即使遇到灾荒，李存勖也不抚恤。至于那些与李存勖驰骋疆场的将军，不但得不到他的奖赏，反而被他杀掉。诸如在后唐素有威望的有功大臣郭崇稻、朱友谦等，让所有的功臣都十分寒心。因此，李存勖最后的结局也是可以预料的了。</a:t>
            </a:r>
          </a:p>
        </p:txBody>
      </p:sp>
      <p:sp>
        <p:nvSpPr>
          <p:cNvPr id="13" name="矩形 12"/>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4154959" y="2275439"/>
            <a:ext cx="1440160" cy="400110"/>
            <a:chOff x="4875039" y="1565377"/>
            <a:chExt cx="1440160" cy="400110"/>
          </a:xfrm>
        </p:grpSpPr>
        <p:sp>
          <p:nvSpPr>
            <p:cNvPr id="16"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故事</a:t>
              </a:r>
            </a:p>
          </p:txBody>
        </p:sp>
        <p:sp>
          <p:nvSpPr>
            <p:cNvPr id="17" name="TextBox 11"/>
            <p:cNvSpPr txBox="1"/>
            <p:nvPr/>
          </p:nvSpPr>
          <p:spPr>
            <a:xfrm>
              <a:off x="5044474"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18"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19" name="矩形 18"/>
          <p:cNvSpPr/>
          <p:nvPr/>
        </p:nvSpPr>
        <p:spPr>
          <a:xfrm>
            <a:off x="5277214" y="2290828"/>
            <a:ext cx="18211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吝啬的李存勖</a:t>
            </a:r>
          </a:p>
        </p:txBody>
      </p:sp>
      <p:pic>
        <p:nvPicPr>
          <p:cNvPr descr="http://photocdn.sohu.com/20130210/Img365950659.jpg" id="23" name="Picture 2"/>
          <p:cNvPicPr>
            <a:picLocks noChangeArrowheads="1" noChangeAspect="1"/>
          </p:cNvPicPr>
          <p:nvPr/>
        </p:nvPicPr>
        <p:blipFill>
          <a:blip r:embed="rId2">
            <a:extLst>
              <a:ext uri="{28A0092B-C50C-407E-A947-70E740481C1C}">
                <a14:useLocalDpi val="0"/>
              </a:ext>
            </a:extLst>
          </a:blip>
          <a:srcRect l="6960" r="6671"/>
          <a:stretch>
            <a:fillRect/>
          </a:stretch>
        </p:blipFill>
        <p:spPr bwMode="auto">
          <a:xfrm>
            <a:off x="7372111" y="2475494"/>
            <a:ext cx="3811979" cy="3905834"/>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
        <p:nvSpPr>
          <p:cNvPr id="24" name="矩形 23"/>
          <p:cNvSpPr/>
          <p:nvPr/>
        </p:nvSpPr>
        <p:spPr>
          <a:xfrm>
            <a:off x="7755359" y="2485511"/>
            <a:ext cx="315113" cy="720081"/>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z="1400">
                <a:latin charset="-122" panose="020b0503020204020204" pitchFamily="34" typeface="微软雅黑"/>
                <a:ea charset="-122" panose="020b0503020204020204" pitchFamily="34" typeface="微软雅黑"/>
              </a:rPr>
              <a:t>李存勖</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ppt_x"/>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奖励激励</a:t>
            </a:r>
          </a:p>
        </p:txBody>
      </p:sp>
      <p:grpSp>
        <p:nvGrpSpPr>
          <p:cNvPr id="8" name="组合 7"/>
          <p:cNvGrpSpPr/>
          <p:nvPr/>
        </p:nvGrpSpPr>
        <p:grpSpPr>
          <a:xfrm>
            <a:off x="932232" y="1314926"/>
            <a:ext cx="360997" cy="369332"/>
            <a:chOff x="6115521" y="2834720"/>
            <a:chExt cx="360997"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17267" y="2834720"/>
              <a:ext cx="357505"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11</a:t>
              </a:r>
            </a:p>
          </p:txBody>
        </p:sp>
      </p:grpSp>
      <p:sp>
        <p:nvSpPr>
          <p:cNvPr id="12" name="矩形 11"/>
          <p:cNvSpPr/>
          <p:nvPr/>
        </p:nvSpPr>
        <p:spPr>
          <a:xfrm>
            <a:off x="917410" y="2485511"/>
            <a:ext cx="6549917" cy="33197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刘邦得了天下以后，封亲信，杀仇人。文武大臣对能否得到封赏非常怀疑，又担心因以前的过失而被猜疑乃至遭到诛杀，就聚集到一块打算造反。刘邦得知后，问张良怎么办。</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张良说：“皇上平素最恨的，而且大家都知道的人是雍齿，皇上应赶快先封雍齿，这样一来，大家就确信自己都能得到封赏了。”刘邦依了他的话，大设宴席，把雍齿封为什方侯，大臣们个个欢天喜地说：“连雍齿都封侯了，我们还怕什么呢？”</a:t>
            </a:r>
          </a:p>
        </p:txBody>
      </p:sp>
      <p:sp>
        <p:nvSpPr>
          <p:cNvPr id="13" name="矩形 12"/>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2138735" y="2275439"/>
            <a:ext cx="1440160" cy="400110"/>
            <a:chOff x="4875039" y="1565377"/>
            <a:chExt cx="1440160" cy="400110"/>
          </a:xfrm>
        </p:grpSpPr>
        <p:sp>
          <p:nvSpPr>
            <p:cNvPr id="16"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故事</a:t>
              </a:r>
            </a:p>
          </p:txBody>
        </p:sp>
        <p:sp>
          <p:nvSpPr>
            <p:cNvPr id="17"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18" name="TextBox 12"/>
            <p:cNvSpPr txBox="1"/>
            <p:nvPr/>
          </p:nvSpPr>
          <p:spPr>
            <a:xfrm>
              <a:off x="5898521"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19" name="矩形 18"/>
          <p:cNvSpPr/>
          <p:nvPr/>
        </p:nvSpPr>
        <p:spPr>
          <a:xfrm>
            <a:off x="3182384" y="2290828"/>
            <a:ext cx="43357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刘邦赏雍齿，“诚有功则虽疏贱必赏”</a:t>
            </a:r>
          </a:p>
        </p:txBody>
      </p:sp>
      <p:pic>
        <p:nvPicPr>
          <p:cNvPr descr="http://i3.sinaimg.cn/ent/2013/0109/U9403P28DT20130109122810.jpg" id="20" name="Picture 2"/>
          <p:cNvPicPr>
            <a:picLocks noChangeArrowheads="1" noChangeAspect="1"/>
          </p:cNvPicPr>
          <p:nvPr/>
        </p:nvPicPr>
        <p:blipFill>
          <a:blip r:embed="rId2">
            <a:extLst>
              <a:ext uri="{28A0092B-C50C-407E-A947-70E740481C1C}">
                <a14:useLocalDpi val="0"/>
              </a:ext>
            </a:extLst>
          </a:blip>
          <a:stretch>
            <a:fillRect/>
          </a:stretch>
        </p:blipFill>
        <p:spPr bwMode="auto">
          <a:xfrm>
            <a:off x="7688396" y="2485512"/>
            <a:ext cx="3495694" cy="3286505"/>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
        <p:nvSpPr>
          <p:cNvPr id="21" name="矩形 20"/>
          <p:cNvSpPr/>
          <p:nvPr/>
        </p:nvSpPr>
        <p:spPr>
          <a:xfrm>
            <a:off x="10104542" y="2485512"/>
            <a:ext cx="315113" cy="583449"/>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en-US" lang="zh-CN" sz="1400">
                <a:latin charset="-122" panose="020b0503020204020204" pitchFamily="34" typeface="微软雅黑"/>
                <a:ea charset="-122" panose="020b0503020204020204" pitchFamily="34" typeface="微软雅黑"/>
              </a:rPr>
              <a:t>雍齿</a:t>
            </a:r>
          </a:p>
        </p:txBody>
      </p:sp>
      <p:grpSp>
        <p:nvGrpSpPr>
          <p:cNvPr id="27" name="组合 26"/>
          <p:cNvGrpSpPr/>
          <p:nvPr/>
        </p:nvGrpSpPr>
        <p:grpSpPr>
          <a:xfrm>
            <a:off x="917410" y="5877272"/>
            <a:ext cx="10290488" cy="779714"/>
            <a:chOff x="175448" y="3216872"/>
            <a:chExt cx="10290488" cy="779714"/>
          </a:xfrm>
        </p:grpSpPr>
        <p:sp>
          <p:nvSpPr>
            <p:cNvPr id="28" name="圆角矩形 27"/>
            <p:cNvSpPr/>
            <p:nvPr/>
          </p:nvSpPr>
          <p:spPr>
            <a:xfrm>
              <a:off x="175448" y="3216872"/>
              <a:ext cx="10290487" cy="779714"/>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TextBox 6"/>
            <p:cNvSpPr txBox="1"/>
            <p:nvPr/>
          </p:nvSpPr>
          <p:spPr>
            <a:xfrm>
              <a:off x="255048" y="3335035"/>
              <a:ext cx="10210888" cy="566928"/>
            </a:xfrm>
            <a:prstGeom prst="rect">
              <a:avLst/>
            </a:prstGeom>
            <a:noFill/>
          </p:spPr>
          <p:txBody>
            <a:bodyPr rtlCol="0" wrap="square">
              <a:spAutoFit/>
            </a:bodyPr>
            <a:lstStyle/>
            <a:p>
              <a:pPr>
                <a:lnSpc>
                  <a:spcPct val="130000"/>
                </a:lnSpc>
              </a:pPr>
              <a:r>
                <a:rPr altLang="en-US" b="1" lang="zh-CN" sz="2400">
                  <a:solidFill>
                    <a:prstClr val="white"/>
                  </a:solidFill>
                  <a:latin charset="-122" panose="020b0503020204020204" pitchFamily="34" typeface="微软雅黑"/>
                  <a:ea charset="-122" panose="020b0503020204020204" pitchFamily="34" typeface="微软雅黑"/>
                </a:rPr>
                <a:t>所以，作为领导，不要以个人的感情恩怨意气用事，要做到有功必赏。</a:t>
              </a:r>
            </a:p>
          </p:txBody>
        </p:sp>
      </p:grpSp>
      <p:sp>
        <p:nvSpPr>
          <p:cNvPr id="30" name="TextBox 6"/>
          <p:cNvSpPr txBox="1"/>
          <p:nvPr/>
        </p:nvSpPr>
        <p:spPr>
          <a:xfrm>
            <a:off x="914600" y="1628800"/>
            <a:ext cx="10293297" cy="448056"/>
          </a:xfrm>
          <a:prstGeom prst="rect">
            <a:avLst/>
          </a:prstGeom>
          <a:noFill/>
        </p:spPr>
        <p:txBody>
          <a:bodyPr rtlCol="0" wrap="square">
            <a:spAutoFit/>
          </a:bodyPr>
          <a:lstStyle/>
          <a:p>
            <a:pPr algn="r">
              <a:lnSpc>
                <a:spcPct val="130000"/>
              </a:lnSpc>
              <a:spcAft>
                <a:spcPts val="600"/>
              </a:spcAft>
            </a:pPr>
            <a:r>
              <a:rPr altLang="en-US" b="1" lang="zh-CN">
                <a:solidFill>
                  <a:srgbClr val="FF0000"/>
                </a:solidFill>
                <a:latin charset="-122" panose="020b0503020204020204" pitchFamily="34" typeface="微软雅黑"/>
                <a:ea charset="-122" panose="020b0503020204020204" pitchFamily="34" typeface="微软雅黑"/>
              </a:rPr>
              <a:t>刘邦得天下以后，若没有处理好封赏问题，也面临着极大的危险。</a:t>
            </a:r>
          </a:p>
        </p:txBody>
      </p:sp>
      <p:sp>
        <p:nvSpPr>
          <p:cNvPr id="31" name="圆角矩形 30"/>
          <p:cNvSpPr/>
          <p:nvPr/>
        </p:nvSpPr>
        <p:spPr>
          <a:xfrm>
            <a:off x="914600" y="2085356"/>
            <a:ext cx="10293297" cy="109885"/>
          </a:xfrm>
          <a:prstGeom prst="round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ppt_x"/>
                                          </p:val>
                                        </p:tav>
                                        <p:tav tm="100000">
                                          <p:val>
                                            <p:strVal val="#ppt_x"/>
                                          </p:val>
                                        </p:tav>
                                      </p:tavLst>
                                    </p:anim>
                                    <p:anim calcmode="lin" valueType="num">
                                      <p:cBhvr additive="base">
                                        <p:cTn dur="500" fill="hold" id="8"/>
                                        <p:tgtEl>
                                          <p:spTgt spid="3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4">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ppt_x"/>
                                          </p:val>
                                        </p:tav>
                                        <p:tav tm="100000">
                                          <p:val>
                                            <p:strVal val="#ppt_x"/>
                                          </p:val>
                                        </p:tav>
                                      </p:tavLst>
                                    </p:anim>
                                    <p:anim calcmode="lin" valueType="num">
                                      <p:cBhvr additive="base">
                                        <p:cTn dur="500" fill="hold" id="13"/>
                                        <p:tgtEl>
                                          <p:spTgt spid="12"/>
                                        </p:tgtEl>
                                        <p:attrNameLst>
                                          <p:attrName>ppt_y</p:attrName>
                                        </p:attrNameLst>
                                      </p:cBhvr>
                                      <p:tavLst>
                                        <p:tav tm="0">
                                          <p:val>
                                            <p:strVal val="1+#ppt_h/2"/>
                                          </p:val>
                                        </p:tav>
                                        <p:tav tm="100000">
                                          <p:val>
                                            <p:strVal val="#ppt_y"/>
                                          </p:val>
                                        </p:tav>
                                      </p:tavLst>
                                    </p:anim>
                                  </p:childTnLst>
                                </p:cTn>
                              </p:par>
                              <p:par>
                                <p:cTn decel="100000" fill="hold" grpId="0" id="14" nodeType="withEffect" presetClass="entr" presetID="2" presetSubtype="1">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additive="base">
                                        <p:cTn dur="500" fill="hold" id="16"/>
                                        <p:tgtEl>
                                          <p:spTgt spid="13"/>
                                        </p:tgtEl>
                                        <p:attrNameLst>
                                          <p:attrName>ppt_x</p:attrName>
                                        </p:attrNameLst>
                                      </p:cBhvr>
                                      <p:tavLst>
                                        <p:tav tm="0">
                                          <p:val>
                                            <p:strVal val="#ppt_x"/>
                                          </p:val>
                                        </p:tav>
                                        <p:tav tm="100000">
                                          <p:val>
                                            <p:strVal val="#ppt_x"/>
                                          </p:val>
                                        </p:tav>
                                      </p:tavLst>
                                    </p:anim>
                                    <p:anim calcmode="lin" valueType="num">
                                      <p:cBhvr additive="base">
                                        <p:cTn dur="500" fill="hold" id="17"/>
                                        <p:tgtEl>
                                          <p:spTgt spid="13"/>
                                        </p:tgtEl>
                                        <p:attrNameLst>
                                          <p:attrName>ppt_y</p:attrName>
                                        </p:attrNameLst>
                                      </p:cBhvr>
                                      <p:tavLst>
                                        <p:tav tm="0">
                                          <p:val>
                                            <p:strVal val="0-#ppt_h/2"/>
                                          </p:val>
                                        </p:tav>
                                        <p:tav tm="100000">
                                          <p:val>
                                            <p:strVal val="#ppt_y"/>
                                          </p:val>
                                        </p:tav>
                                      </p:tavLst>
                                    </p:anim>
                                  </p:childTnLst>
                                </p:cTn>
                              </p:par>
                              <p:par>
                                <p:cTn decel="100000" fill="hold" grpId="0" id="18" nodeType="withEffect" presetClass="entr" presetID="2" presetSubtype="1">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additive="base">
                                        <p:cTn dur="500" fill="hold" id="20"/>
                                        <p:tgtEl>
                                          <p:spTgt spid="14"/>
                                        </p:tgtEl>
                                        <p:attrNameLst>
                                          <p:attrName>ppt_x</p:attrName>
                                        </p:attrNameLst>
                                      </p:cBhvr>
                                      <p:tavLst>
                                        <p:tav tm="0">
                                          <p:val>
                                            <p:strVal val="#ppt_x"/>
                                          </p:val>
                                        </p:tav>
                                        <p:tav tm="100000">
                                          <p:val>
                                            <p:strVal val="#ppt_x"/>
                                          </p:val>
                                        </p:tav>
                                      </p:tavLst>
                                    </p:anim>
                                    <p:anim calcmode="lin" valueType="num">
                                      <p:cBhvr additive="base">
                                        <p:cTn dur="500" fill="hold" id="21"/>
                                        <p:tgtEl>
                                          <p:spTgt spid="14"/>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000"/>
                            </p:stCondLst>
                            <p:childTnLst>
                              <p:par>
                                <p:cTn decel="100000" fill="hold" id="23" nodeType="afterEffect" presetClass="entr" presetID="2" presetSubtype="4">
                                  <p:stCondLst>
                                    <p:cond delay="0"/>
                                  </p:stCondLst>
                                  <p:childTnLst>
                                    <p:set>
                                      <p:cBhvr>
                                        <p:cTn dur="1" fill="hold" id="24">
                                          <p:stCondLst>
                                            <p:cond delay="0"/>
                                          </p:stCondLst>
                                        </p:cTn>
                                        <p:tgtEl>
                                          <p:spTgt spid="27"/>
                                        </p:tgtEl>
                                        <p:attrNameLst>
                                          <p:attrName>style.visibility</p:attrName>
                                        </p:attrNameLst>
                                      </p:cBhvr>
                                      <p:to>
                                        <p:strVal val="visible"/>
                                      </p:to>
                                    </p:set>
                                    <p:anim calcmode="lin" valueType="num">
                                      <p:cBhvr additive="base">
                                        <p:cTn dur="500" fill="hold" id="25"/>
                                        <p:tgtEl>
                                          <p:spTgt spid="27"/>
                                        </p:tgtEl>
                                        <p:attrNameLst>
                                          <p:attrName>ppt_x</p:attrName>
                                        </p:attrNameLst>
                                      </p:cBhvr>
                                      <p:tavLst>
                                        <p:tav tm="0">
                                          <p:val>
                                            <p:strVal val="#ppt_x"/>
                                          </p:val>
                                        </p:tav>
                                        <p:tav tm="100000">
                                          <p:val>
                                            <p:strVal val="#ppt_x"/>
                                          </p:val>
                                        </p:tav>
                                      </p:tavLst>
                                    </p:anim>
                                    <p:anim calcmode="lin" valueType="num">
                                      <p:cBhvr additive="base">
                                        <p:cTn dur="500" fill="hold" id="26"/>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30"/>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授权激励</a:t>
            </a:r>
          </a:p>
        </p:txBody>
      </p:sp>
      <p:grpSp>
        <p:nvGrpSpPr>
          <p:cNvPr id="8" name="组合 7"/>
          <p:cNvGrpSpPr/>
          <p:nvPr/>
        </p:nvGrpSpPr>
        <p:grpSpPr>
          <a:xfrm>
            <a:off x="918606" y="1314926"/>
            <a:ext cx="388248" cy="369332"/>
            <a:chOff x="6101895" y="2834720"/>
            <a:chExt cx="388248"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03773" y="2834720"/>
              <a:ext cx="384492"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12</a:t>
              </a:r>
            </a:p>
          </p:txBody>
        </p:sp>
      </p:grpSp>
      <p:sp>
        <p:nvSpPr>
          <p:cNvPr id="20" name="TextBox 6"/>
          <p:cNvSpPr txBox="1"/>
          <p:nvPr/>
        </p:nvSpPr>
        <p:spPr>
          <a:xfrm>
            <a:off x="914599" y="2348880"/>
            <a:ext cx="6120680" cy="1676400"/>
          </a:xfrm>
          <a:prstGeom prst="rect">
            <a:avLst/>
          </a:prstGeom>
          <a:noFill/>
        </p:spPr>
        <p:txBody>
          <a:bodyPr rtlCol="0" wrap="square">
            <a:spAutoFit/>
          </a:bodyPr>
          <a:lstStyle/>
          <a:p>
            <a:pPr>
              <a:lnSpc>
                <a:spcPct val="130000"/>
              </a:lnSpc>
            </a:pPr>
            <a:r>
              <a:rPr altLang="en-US" lang="zh-CN" smtClean="0" sz="1600">
                <a:solidFill>
                  <a:srgbClr val="5F5E5C"/>
                </a:solidFill>
                <a:latin charset="-122" panose="020b0503020204020204" pitchFamily="34" typeface="微软雅黑"/>
                <a:ea charset="-122" panose="020b0503020204020204" pitchFamily="34" typeface="微软雅黑"/>
              </a:rPr>
              <a:t>如果能够充分授权，也是一种十分有效的激励方式。授权可以让下属感到自己担当大任，感到自己受到重视和尊重，感到自己与众不同，感到自己受到了上司的偏爱和重用。在这种心理作用下，被授权的下属自然会激发起潜在的能力，甚至为此两肋插刀、赴汤蹈火也在所不辞。</a:t>
            </a:r>
          </a:p>
        </p:txBody>
      </p:sp>
      <p:sp>
        <p:nvSpPr>
          <p:cNvPr id="21" name="TextBox 6"/>
          <p:cNvSpPr txBox="1"/>
          <p:nvPr/>
        </p:nvSpPr>
        <p:spPr>
          <a:xfrm>
            <a:off x="914599" y="4152854"/>
            <a:ext cx="6120680" cy="1993392"/>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另外，从人尽其才的角度来讲，要让人才充分发挥，就必须授予他一定的权力。IBM公司认为，责任和权力是一对不可分离的孪生兄弟。要让员工对工作认真负责，就应该给他相应的权力。如果领导者放手不放心，委任不授权，则下属在完成任务的过程将会处于一种两难状态：或是事无巨细样样请示，以至于贻误战机；或是因权责不到位产生逆反心理，消极怠工，甚至推卸责任。</a:t>
            </a:r>
          </a:p>
        </p:txBody>
      </p:sp>
      <p:pic>
        <p:nvPicPr>
          <p:cNvPr descr="F:\360云盘\02-个人资料\！PPT图片及版面资源\06-PPT精选插图\03-人物\240459-13020414115683.jpg" id="29" name="Picture 2"/>
          <p:cNvPicPr>
            <a:picLocks noChangeArrowheads="1" noChangeAspect="1"/>
          </p:cNvPicPr>
          <p:nvPr/>
        </p:nvPicPr>
        <p:blipFill>
          <a:blip r:embed="rId2"/>
          <a:stretch>
            <a:fillRect/>
          </a:stretch>
        </p:blipFill>
        <p:spPr bwMode="auto">
          <a:xfrm>
            <a:off x="7125195" y="1778960"/>
            <a:ext cx="4058895" cy="4602368"/>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
        <p:nvSpPr>
          <p:cNvPr id="30" name="矩形 29"/>
          <p:cNvSpPr/>
          <p:nvPr/>
        </p:nvSpPr>
        <p:spPr>
          <a:xfrm>
            <a:off x="991673" y="2168481"/>
            <a:ext cx="5904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991673" y="6271442"/>
            <a:ext cx="5904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1+#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晋升激励</a:t>
            </a:r>
          </a:p>
        </p:txBody>
      </p:sp>
      <p:grpSp>
        <p:nvGrpSpPr>
          <p:cNvPr id="8" name="组合 7"/>
          <p:cNvGrpSpPr/>
          <p:nvPr/>
        </p:nvGrpSpPr>
        <p:grpSpPr>
          <a:xfrm>
            <a:off x="915400" y="1314926"/>
            <a:ext cx="394660" cy="369332"/>
            <a:chOff x="6098689" y="2834720"/>
            <a:chExt cx="394660"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00598" y="2834720"/>
              <a:ext cx="390842"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13</a:t>
              </a:r>
            </a:p>
          </p:txBody>
        </p:sp>
      </p:grpSp>
      <p:sp>
        <p:nvSpPr>
          <p:cNvPr id="21" name="TextBox 6"/>
          <p:cNvSpPr txBox="1"/>
          <p:nvPr/>
        </p:nvSpPr>
        <p:spPr>
          <a:xfrm>
            <a:off x="914599" y="4437112"/>
            <a:ext cx="4896544" cy="1993392"/>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所谓“人往高处走”，无非希望出人头地、名利双收，能够在职场上稳步发展或步步高升。晋升，是对员工的卓越表现最具体、最有价值的肯定和奖励方式。在企业晋升管理上，提拔得当，自然可以产生积极的导向作用，培养优秀员工积极向上的精神，能够激励更多员工努力和增强士气。</a:t>
            </a:r>
          </a:p>
        </p:txBody>
      </p:sp>
      <p:pic>
        <p:nvPicPr>
          <p:cNvPr descr="F:\360云盘\02-个人资料\！PPT图片及版面资源\06-PPT精选插图\03-人物\14_business_shutterstock_49_5eb36dfd2d.jpg" id="1026" name="Picture 2"/>
          <p:cNvPicPr>
            <a:picLocks noChangeArrowheads="1" noChangeAspect="1"/>
          </p:cNvPicPr>
          <p:nvPr/>
        </p:nvPicPr>
        <p:blipFill>
          <a:blip r:embed="rId2"/>
          <a:stretch>
            <a:fillRect/>
          </a:stretch>
        </p:blipFill>
        <p:spPr bwMode="auto">
          <a:xfrm>
            <a:off x="6130414" y="2254987"/>
            <a:ext cx="6067936" cy="4603013"/>
          </a:xfrm>
          <a:prstGeom prst="rect">
            <a:avLst/>
          </a:prstGeom>
          <a:noFill/>
          <a:extLst>
            <a:ext uri="{909E8E84-426E-40DD-AFC4-6F175D3DCCD1}">
              <a14:hiddenFill>
                <a:solidFill>
                  <a:srgbClr val="FFFFFF"/>
                </a:solidFill>
              </a14:hiddenFill>
            </a:ext>
          </a:extLst>
        </p:spPr>
      </p:pic>
      <p:sp>
        <p:nvSpPr>
          <p:cNvPr id="12" name="TextBox 6"/>
          <p:cNvSpPr txBox="1"/>
          <p:nvPr/>
        </p:nvSpPr>
        <p:spPr>
          <a:xfrm>
            <a:off x="914600" y="1715498"/>
            <a:ext cx="10293297" cy="804672"/>
          </a:xfrm>
          <a:prstGeom prst="rect">
            <a:avLst/>
          </a:prstGeom>
          <a:noFill/>
        </p:spPr>
        <p:txBody>
          <a:bodyPr rtlCol="0" wrap="square">
            <a:spAutoFit/>
          </a:bodyPr>
          <a:lstStyle/>
          <a:p>
            <a:pPr>
              <a:lnSpc>
                <a:spcPct val="130000"/>
              </a:lnSpc>
              <a:spcAft>
                <a:spcPts val="600"/>
              </a:spcAft>
            </a:pPr>
            <a:r>
              <a:rPr altLang="en-US" b="1" lang="zh-CN">
                <a:solidFill>
                  <a:srgbClr val="5F5E5C"/>
                </a:solidFill>
                <a:latin charset="-122" panose="020b0503020204020204" pitchFamily="34" typeface="微软雅黑"/>
                <a:ea charset="-122" panose="020b0503020204020204" pitchFamily="34" typeface="微软雅黑"/>
              </a:rPr>
              <a:t>渴望晋升，渴望能够最大限度地释放出生存价值，这就是每一位职业人的梦想。没有谁愿意永远生活在别人的光辉之下，没有谁愿意躬身谦卑、经年累月地重复着昨天，没有谁愿意一个职位做到老。</a:t>
            </a:r>
          </a:p>
        </p:txBody>
      </p:sp>
      <p:sp>
        <p:nvSpPr>
          <p:cNvPr id="20" name="TextBox 6"/>
          <p:cNvSpPr txBox="1"/>
          <p:nvPr/>
        </p:nvSpPr>
        <p:spPr>
          <a:xfrm>
            <a:off x="914599" y="3168492"/>
            <a:ext cx="4896544" cy="1042416"/>
          </a:xfrm>
          <a:prstGeom prst="rect">
            <a:avLst/>
          </a:prstGeom>
          <a:noFill/>
        </p:spPr>
        <p:txBody>
          <a:bodyPr rtlCol="0" wrap="square">
            <a:spAutoFit/>
          </a:bodyPr>
          <a:lstStyle/>
          <a:p>
            <a:pPr>
              <a:lnSpc>
                <a:spcPct val="130000"/>
              </a:lnSpc>
            </a:pPr>
            <a:r>
              <a:rPr altLang="en-US" lang="zh-CN" smtClean="0" sz="1600">
                <a:solidFill>
                  <a:srgbClr val="5F5E5C"/>
                </a:solidFill>
                <a:latin charset="-122" panose="020b0503020204020204" pitchFamily="34" typeface="微软雅黑"/>
                <a:ea charset="-122" panose="020b0503020204020204" pitchFamily="34" typeface="微软雅黑"/>
              </a:rPr>
              <a:t>可以说，只要不是平庸之辈，他都会渴望着有升职加薪的机会。总让下属原地踏步，特别是那些能干的下属，这将严重地挫伤他们的积极性。</a:t>
            </a:r>
          </a:p>
        </p:txBody>
      </p:sp>
      <p:sp>
        <p:nvSpPr>
          <p:cNvPr id="11" name="矩形 10"/>
          <p:cNvSpPr/>
          <p:nvPr/>
        </p:nvSpPr>
        <p:spPr>
          <a:xfrm>
            <a:off x="384135" y="6286520"/>
            <a:ext cx="182880" cy="365760"/>
          </a:xfrm>
          <a:prstGeom prst="rect">
            <a:avLst/>
          </a:prstGeom>
        </p:spPr>
        <p:txBody>
          <a:bodyPr wrap="none">
            <a:spAutoFit/>
          </a:bodyPr>
          <a:lstStyle/>
          <a:p>
            <a:endParaRPr altLang="en-US" lang="zh-CN" smtClean="0"/>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1+#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2" presetSubtype="1">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fill="hold" id="16"/>
                                        <p:tgtEl>
                                          <p:spTgt spid="12"/>
                                        </p:tgtEl>
                                        <p:attrNameLst>
                                          <p:attrName>ppt_x</p:attrName>
                                        </p:attrNameLst>
                                      </p:cBhvr>
                                      <p:tavLst>
                                        <p:tav tm="0">
                                          <p:val>
                                            <p:strVal val="#ppt_x"/>
                                          </p:val>
                                        </p:tav>
                                        <p:tav tm="100000">
                                          <p:val>
                                            <p:strVal val="#ppt_x"/>
                                          </p:val>
                                        </p:tav>
                                      </p:tavLst>
                                    </p:anim>
                                    <p:anim calcmode="lin" valueType="num">
                                      <p:cBhvr additive="base">
                                        <p:cTn dur="500" fill="hold" id="17"/>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12"/>
      <p:bldP grpId="0" spid="20"/>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mtClean="0" sz="2000">
                <a:solidFill>
                  <a:srgbClr val="5F5E5C"/>
                </a:solidFill>
                <a:latin charset="-122" panose="020b0800000000000000" pitchFamily="34" typeface="华康俪金黑W8(P)"/>
                <a:ea charset="-122" panose="020b0800000000000000" pitchFamily="34" typeface="华康俪金黑W8(P)"/>
              </a:rPr>
              <a:t>愿景激励</a:t>
            </a:r>
          </a:p>
        </p:txBody>
      </p:sp>
      <p:grpSp>
        <p:nvGrpSpPr>
          <p:cNvPr id="8" name="组合 7"/>
          <p:cNvGrpSpPr/>
          <p:nvPr/>
        </p:nvGrpSpPr>
        <p:grpSpPr>
          <a:xfrm>
            <a:off x="918606" y="1314926"/>
            <a:ext cx="388248" cy="369332"/>
            <a:chOff x="6101895" y="2834720"/>
            <a:chExt cx="388248"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03773" y="2834720"/>
              <a:ext cx="384492"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14</a:t>
              </a:r>
            </a:p>
          </p:txBody>
        </p:sp>
      </p:grpSp>
      <p:sp>
        <p:nvSpPr>
          <p:cNvPr id="11" name="矩形 10"/>
          <p:cNvSpPr/>
          <p:nvPr/>
        </p:nvSpPr>
        <p:spPr>
          <a:xfrm>
            <a:off x="917410" y="2485511"/>
            <a:ext cx="6189877" cy="38958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三国时期，曹操领兵去宛城讨伐张秀。时值六月，赤日炎炎，将士们忙于赶路，个个走的是汗流浃背，口干舌燥，士气低落到了极点。曹操眼看军队越走越慢，按这个架势今天肯定到不了目的地，便猛的心生一计，扬起马鞭，指着前方对下属军士高喊：</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 前方有一片梅林，赶到那里我们再休息！”当兵的听到曹操的话，眼前仿佛真的出现了一片梅林，想到酸甜解渴的青梅，一个个争先恐后的赶路，最后终于按期到达。之后也就留下了“望梅止渴”的佳话。</a:t>
            </a:r>
          </a:p>
        </p:txBody>
      </p:sp>
      <p:sp>
        <p:nvSpPr>
          <p:cNvPr id="13" name="矩形 12"/>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506887" y="2275439"/>
            <a:ext cx="1440160" cy="400110"/>
            <a:chOff x="4875039" y="1565377"/>
            <a:chExt cx="1440160" cy="400110"/>
          </a:xfrm>
        </p:grpSpPr>
        <p:sp>
          <p:nvSpPr>
            <p:cNvPr id="16"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故事</a:t>
              </a:r>
            </a:p>
          </p:txBody>
        </p:sp>
        <p:sp>
          <p:nvSpPr>
            <p:cNvPr id="17" name="TextBox 11"/>
            <p:cNvSpPr txBox="1"/>
            <p:nvPr/>
          </p:nvSpPr>
          <p:spPr>
            <a:xfrm>
              <a:off x="5044474"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18"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19" name="矩形 18"/>
          <p:cNvSpPr/>
          <p:nvPr/>
        </p:nvSpPr>
        <p:spPr>
          <a:xfrm>
            <a:off x="4455232" y="2290828"/>
            <a:ext cx="25069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“望梅止渴”的典故</a:t>
            </a:r>
          </a:p>
        </p:txBody>
      </p:sp>
      <p:grpSp>
        <p:nvGrpSpPr>
          <p:cNvPr id="22" name="组合 21"/>
          <p:cNvGrpSpPr/>
          <p:nvPr/>
        </p:nvGrpSpPr>
        <p:grpSpPr>
          <a:xfrm>
            <a:off x="7251303" y="2485512"/>
            <a:ext cx="3956594" cy="3895816"/>
            <a:chOff x="6509341" y="-174888"/>
            <a:chExt cx="3956594" cy="3895816"/>
          </a:xfrm>
        </p:grpSpPr>
        <p:sp>
          <p:nvSpPr>
            <p:cNvPr id="23" name="圆角矩形 22"/>
            <p:cNvSpPr/>
            <p:nvPr/>
          </p:nvSpPr>
          <p:spPr>
            <a:xfrm>
              <a:off x="6509341" y="-174888"/>
              <a:ext cx="3956594" cy="3895816"/>
            </a:xfrm>
            <a:prstGeom prst="roundRect">
              <a:avLst>
                <a:gd fmla="val 0"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TextBox 6"/>
            <p:cNvSpPr txBox="1"/>
            <p:nvPr/>
          </p:nvSpPr>
          <p:spPr>
            <a:xfrm>
              <a:off x="6554050" y="-36622"/>
              <a:ext cx="3884587" cy="3657599"/>
            </a:xfrm>
            <a:prstGeom prst="rect">
              <a:avLst/>
            </a:prstGeom>
            <a:noFill/>
          </p:spPr>
          <p:txBody>
            <a:bodyPr rtlCol="0" wrap="square">
              <a:spAutoFit/>
            </a:bodyPr>
            <a:lstStyle/>
            <a:p>
              <a:pPr>
                <a:lnSpc>
                  <a:spcPct val="130000"/>
                </a:lnSpc>
              </a:pPr>
              <a:r>
                <a:rPr altLang="en-US" lang="zh-CN">
                  <a:solidFill>
                    <a:prstClr val="white"/>
                  </a:solidFill>
                  <a:latin charset="-122" panose="020b0503020204020204" pitchFamily="34" typeface="微软雅黑"/>
                  <a:ea charset="-122" panose="020b0503020204020204" pitchFamily="34" typeface="微软雅黑"/>
                </a:rPr>
                <a:t>这就是愿景激励，或者可以通俗地说，就是先“画个饼”。愿景激励要包括组织愿景和个人愿景两部分。组织愿景很重要，个人愿景更重要。如果一个人有了明确的个人愿景（类似于理想、愿望、志向等含义），那么对于个人的自我激励来说，其作用是巨大的！这样的例子不胜枚举，小学时候的作文就不知道写了多少个了，在此不再赘述了啊。</a:t>
              </a:r>
            </a:p>
          </p:txBody>
        </p:sp>
      </p:gr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ppt_x"/>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decel="100000" fill="hold" id="18" nodeType="afterEffect" presetClass="entr" presetID="2" presetSubtype="4">
                                  <p:stCondLst>
                                    <p:cond delay="0"/>
                                  </p:stCondLst>
                                  <p:childTnLst>
                                    <p:set>
                                      <p:cBhvr>
                                        <p:cTn dur="1" fill="hold" id="19">
                                          <p:stCondLst>
                                            <p:cond delay="0"/>
                                          </p:stCondLst>
                                        </p:cTn>
                                        <p:tgtEl>
                                          <p:spTgt spid="22"/>
                                        </p:tgtEl>
                                        <p:attrNameLst>
                                          <p:attrName>style.visibility</p:attrName>
                                        </p:attrNameLst>
                                      </p:cBhvr>
                                      <p:to>
                                        <p:strVal val="visible"/>
                                      </p:to>
                                    </p:set>
                                    <p:anim calcmode="lin" valueType="num">
                                      <p:cBhvr additive="base">
                                        <p:cTn dur="500" fill="hold" id="20"/>
                                        <p:tgtEl>
                                          <p:spTgt spid="22"/>
                                        </p:tgtEl>
                                        <p:attrNameLst>
                                          <p:attrName>ppt_x</p:attrName>
                                        </p:attrNameLst>
                                      </p:cBhvr>
                                      <p:tavLst>
                                        <p:tav tm="0">
                                          <p:val>
                                            <p:strVal val="#ppt_x"/>
                                          </p:val>
                                        </p:tav>
                                        <p:tav tm="100000">
                                          <p:val>
                                            <p:strVal val="#ppt_x"/>
                                          </p:val>
                                        </p:tav>
                                      </p:tavLst>
                                    </p:anim>
                                    <p:anim calcmode="lin" valueType="num">
                                      <p:cBhvr additive="base">
                                        <p:cTn dur="500" fill="hold" id="21"/>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目标激励</a:t>
            </a:r>
          </a:p>
        </p:txBody>
      </p:sp>
      <p:grpSp>
        <p:nvGrpSpPr>
          <p:cNvPr id="8" name="组合 7"/>
          <p:cNvGrpSpPr/>
          <p:nvPr/>
        </p:nvGrpSpPr>
        <p:grpSpPr>
          <a:xfrm>
            <a:off x="914599" y="1314926"/>
            <a:ext cx="396262" cy="369332"/>
            <a:chOff x="6097888" y="2834720"/>
            <a:chExt cx="396262"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804" y="2834720"/>
              <a:ext cx="392430"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15</a:t>
              </a:r>
            </a:p>
          </p:txBody>
        </p:sp>
      </p:grpSp>
      <p:sp>
        <p:nvSpPr>
          <p:cNvPr id="20" name="TextBox 6"/>
          <p:cNvSpPr txBox="1"/>
          <p:nvPr/>
        </p:nvSpPr>
        <p:spPr>
          <a:xfrm>
            <a:off x="914599" y="2920413"/>
            <a:ext cx="5981074"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目标在心理学上通常被称为“诱因”，即能够满足人的需要的外在物。目标激励就是通过目标的设置来激发人的动机、引导人的行为。当人们通过不懈地努力最终实现目标后，将会有一种巨大的成就感。</a:t>
            </a:r>
          </a:p>
        </p:txBody>
      </p:sp>
      <p:sp>
        <p:nvSpPr>
          <p:cNvPr id="21" name="TextBox 6"/>
          <p:cNvSpPr txBox="1"/>
          <p:nvPr/>
        </p:nvSpPr>
        <p:spPr>
          <a:xfrm>
            <a:off x="914599" y="4472533"/>
            <a:ext cx="5981074" cy="1676400"/>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所以，树立一个具有挑战性的目标是一个非常好的激励方式。而一旦没有目标或是失去目标，人生顿时就会松懈下来，比如刚经过十多年寒窗苦读努力考上大学后的莘莘学子们，在没有找到下一个人生目标之前，都会非常的迷惘。我们都是过来人啊，深有感触！</a:t>
            </a:r>
          </a:p>
        </p:txBody>
      </p:sp>
      <p:sp>
        <p:nvSpPr>
          <p:cNvPr id="26" name="矩形 25"/>
          <p:cNvSpPr/>
          <p:nvPr/>
        </p:nvSpPr>
        <p:spPr>
          <a:xfrm>
            <a:off x="991673" y="2671043"/>
            <a:ext cx="5904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991673" y="6271442"/>
            <a:ext cx="5904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奔跑的人体创意科技海报背景高清图片图片" id="12" name="Picture 2"/>
          <p:cNvPicPr>
            <a:picLocks noChangeArrowheads="1" noChangeAspect="1"/>
          </p:cNvPicPr>
          <p:nvPr/>
        </p:nvPicPr>
        <p:blipFill>
          <a:blip r:embed="rId2"/>
          <a:stretch>
            <a:fillRect/>
          </a:stretch>
        </p:blipFill>
        <p:spPr bwMode="auto">
          <a:xfrm>
            <a:off x="7125195" y="1778960"/>
            <a:ext cx="4058895" cy="4602504"/>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1+#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6"/>
          <p:cNvSpPr txBox="1"/>
          <p:nvPr/>
        </p:nvSpPr>
        <p:spPr>
          <a:xfrm>
            <a:off x="914599" y="4396588"/>
            <a:ext cx="4988848"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就长远来看，你根本无法强迫任何人做事，只能让他们自已心甘情愿的做。而唯有激励才能让员工燃烧起来，让激情经久不息；唯有激励才能使人的潜力得到最大限度的发挥。</a:t>
            </a:r>
          </a:p>
        </p:txBody>
      </p:sp>
      <p:sp>
        <p:nvSpPr>
          <p:cNvPr id="11" name="TextBox 6"/>
          <p:cNvSpPr txBox="1"/>
          <p:nvPr/>
        </p:nvSpPr>
        <p:spPr>
          <a:xfrm>
            <a:off x="6027167" y="4396588"/>
            <a:ext cx="5180730"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因此，如果领导者希望下属付出最大的努力，就应该通过自己的激励实践以满足员工的需求和愿望。然而，现实存在的问题是，很多主管不是在激励下属，而是在打击下属，这不得不说是一件很悲哀的事情。</a:t>
            </a:r>
          </a:p>
        </p:txBody>
      </p:sp>
      <p:grpSp>
        <p:nvGrpSpPr>
          <p:cNvPr id="14" name="组合 13"/>
          <p:cNvGrpSpPr/>
          <p:nvPr/>
        </p:nvGrpSpPr>
        <p:grpSpPr>
          <a:xfrm>
            <a:off x="914600" y="3234302"/>
            <a:ext cx="10293298" cy="918871"/>
            <a:chOff x="-2683543" y="2773358"/>
            <a:chExt cx="10293298" cy="918871"/>
          </a:xfrm>
        </p:grpSpPr>
        <p:sp>
          <p:nvSpPr>
            <p:cNvPr id="15" name="圆角矩形 14"/>
            <p:cNvSpPr/>
            <p:nvPr/>
          </p:nvSpPr>
          <p:spPr>
            <a:xfrm>
              <a:off x="-2683543" y="2922831"/>
              <a:ext cx="10293298" cy="769398"/>
            </a:xfrm>
            <a:prstGeom prst="roundRect">
              <a:avLst>
                <a:gd fmla="val 4375" name="adj"/>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a:off x="7177706" y="2773358"/>
              <a:ext cx="288032" cy="206482"/>
            </a:xfrm>
            <a:prstGeom prst="triangle">
              <a:avLst>
                <a:gd fmla="val 0" name="adj"/>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66FF"/>
                </a:solidFill>
              </a:endParaRPr>
            </a:p>
          </p:txBody>
        </p:sp>
        <p:sp>
          <p:nvSpPr>
            <p:cNvPr id="17" name="TextBox 6"/>
            <p:cNvSpPr txBox="1"/>
            <p:nvPr/>
          </p:nvSpPr>
          <p:spPr>
            <a:xfrm>
              <a:off x="1276896" y="3049802"/>
              <a:ext cx="6332858" cy="566928"/>
            </a:xfrm>
            <a:prstGeom prst="rect">
              <a:avLst/>
            </a:prstGeom>
            <a:noFill/>
          </p:spPr>
          <p:txBody>
            <a:bodyPr rtlCol="0" wrap="square">
              <a:spAutoFit/>
            </a:bodyPr>
            <a:lstStyle/>
            <a:p>
              <a:pPr>
                <a:lnSpc>
                  <a:spcPct val="130000"/>
                </a:lnSpc>
              </a:pPr>
              <a:r>
                <a:rPr altLang="en-US" b="1" lang="zh-CN" sz="2400">
                  <a:solidFill>
                    <a:schemeClr val="bg1"/>
                  </a:solidFill>
                  <a:latin charset="-122" panose="020b0503020204020204" pitchFamily="34" typeface="微软雅黑"/>
                  <a:ea charset="-122" panose="020b0503020204020204" pitchFamily="34" typeface="微软雅黑"/>
                </a:rPr>
                <a:t>管理的最高境界是让人拼命工作而无怨无悔。</a:t>
              </a:r>
            </a:p>
          </p:txBody>
        </p:sp>
      </p:grpSp>
      <p:sp>
        <p:nvSpPr>
          <p:cNvPr id="18" name="TextBox 6"/>
          <p:cNvSpPr txBox="1"/>
          <p:nvPr/>
        </p:nvSpPr>
        <p:spPr>
          <a:xfrm>
            <a:off x="8475440" y="2744936"/>
            <a:ext cx="2732458" cy="448056"/>
          </a:xfrm>
          <a:prstGeom prst="rect">
            <a:avLst/>
          </a:prstGeom>
          <a:noFill/>
        </p:spPr>
        <p:txBody>
          <a:bodyPr rtlCol="0" wrap="square">
            <a:spAutoFit/>
          </a:bodyPr>
          <a:lstStyle/>
          <a:p>
            <a:pPr algn="r">
              <a:lnSpc>
                <a:spcPct val="130000"/>
              </a:lnSpc>
            </a:pPr>
            <a:r>
              <a:rPr altLang="zh-CN" b="1" lang="en-US" smtClean="0">
                <a:solidFill>
                  <a:srgbClr val="FF0000"/>
                </a:solidFill>
                <a:latin charset="-122" panose="020b0503020204020204" pitchFamily="34" typeface="微软雅黑"/>
                <a:ea charset="-122" panose="020b0503020204020204" pitchFamily="34" typeface="微软雅黑"/>
              </a:rPr>
              <a:t>【观点】松下幸之助说:</a:t>
            </a:r>
          </a:p>
        </p:txBody>
      </p:sp>
      <p:sp>
        <p:nvSpPr>
          <p:cNvPr id="19" name="矩形 18"/>
          <p:cNvSpPr/>
          <p:nvPr/>
        </p:nvSpPr>
        <p:spPr>
          <a:xfrm>
            <a:off x="914599" y="5913288"/>
            <a:ext cx="10293298" cy="108000"/>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1130623" y="1614590"/>
            <a:ext cx="3600400" cy="2220247"/>
          </a:xfrm>
          <a:prstGeom prst="rect">
            <a:avLst/>
          </a:prstGeom>
          <a:noFill/>
          <a:ln w="28575">
            <a:solidFill>
              <a:schemeClr val="bg1"/>
            </a:solidFill>
          </a:ln>
          <a:effectLst>
            <a:outerShdw algn="ctr" blurRad="63500" rotWithShape="0">
              <a:prstClr val="black">
                <a:alpha val="40000"/>
              </a:prstClr>
            </a:outerShdw>
          </a:effec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decel="100000" fill="hold" id="9" nodeType="afterEffect" presetClass="entr" presetID="2" presetSubtype="1">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decel="100000" fill="hold" grpId="0" id="14" nodeType="afterEffect" presetClass="entr" presetID="2" presetSubtype="8">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0-#ppt_w/2"/>
                                          </p:val>
                                        </p:tav>
                                        <p:tav tm="100000">
                                          <p:val>
                                            <p:strVal val="#ppt_x"/>
                                          </p:val>
                                        </p:tav>
                                      </p:tavLst>
                                    </p:anim>
                                    <p:anim calcmode="lin" valueType="num">
                                      <p:cBhvr additive="base">
                                        <p:cTn dur="500" fill="hold" id="17"/>
                                        <p:tgtEl>
                                          <p:spTgt spid="10"/>
                                        </p:tgtEl>
                                        <p:attrNameLst>
                                          <p:attrName>ppt_y</p:attrName>
                                        </p:attrNameLst>
                                      </p:cBhvr>
                                      <p:tavLst>
                                        <p:tav tm="0">
                                          <p:val>
                                            <p:strVal val="#ppt_y"/>
                                          </p:val>
                                        </p:tav>
                                        <p:tav tm="100000">
                                          <p:val>
                                            <p:strVal val="#ppt_y"/>
                                          </p:val>
                                        </p:tav>
                                      </p:tavLst>
                                    </p:anim>
                                  </p:childTnLst>
                                </p:cTn>
                              </p:par>
                              <p:par>
                                <p:cTn decel="100000" fill="hold" grpId="0" id="18" nodeType="withEffect" presetClass="entr" presetID="2" presetSubtype="2">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1+#ppt_w/2"/>
                                          </p:val>
                                        </p:tav>
                                        <p:tav tm="100000">
                                          <p:val>
                                            <p:strVal val="#ppt_x"/>
                                          </p:val>
                                        </p:tav>
                                      </p:tavLst>
                                    </p:anim>
                                    <p:anim calcmode="lin" valueType="num">
                                      <p:cBhvr additive="base">
                                        <p:cTn dur="500" fill="hold" id="21"/>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8"/>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竞争激励</a:t>
            </a:r>
          </a:p>
        </p:txBody>
      </p:sp>
      <p:grpSp>
        <p:nvGrpSpPr>
          <p:cNvPr id="8" name="组合 7"/>
          <p:cNvGrpSpPr/>
          <p:nvPr/>
        </p:nvGrpSpPr>
        <p:grpSpPr>
          <a:xfrm>
            <a:off x="913797" y="1314926"/>
            <a:ext cx="397866" cy="369332"/>
            <a:chOff x="6097086"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0"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16</a:t>
              </a:r>
            </a:p>
          </p:txBody>
        </p:sp>
      </p:grpSp>
      <p:sp>
        <p:nvSpPr>
          <p:cNvPr id="11" name="TextBox 6"/>
          <p:cNvSpPr txBox="1"/>
          <p:nvPr/>
        </p:nvSpPr>
        <p:spPr>
          <a:xfrm>
            <a:off x="7683352" y="2780928"/>
            <a:ext cx="3524546" cy="448056"/>
          </a:xfrm>
          <a:prstGeom prst="rect">
            <a:avLst/>
          </a:prstGeom>
          <a:noFill/>
        </p:spPr>
        <p:txBody>
          <a:bodyPr rtlCol="0" wrap="square">
            <a:spAutoFit/>
          </a:bodyPr>
          <a:lstStyle/>
          <a:p>
            <a:pPr algn="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1）人人都是有不舒服的精神</a:t>
            </a:r>
          </a:p>
        </p:txBody>
      </p:sp>
      <p:sp>
        <p:nvSpPr>
          <p:cNvPr id="13" name="矩形 12"/>
          <p:cNvSpPr/>
          <p:nvPr/>
        </p:nvSpPr>
        <p:spPr>
          <a:xfrm>
            <a:off x="6387207" y="3284985"/>
            <a:ext cx="4820690" cy="108000"/>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6"/>
          <p:cNvSpPr txBox="1"/>
          <p:nvPr/>
        </p:nvSpPr>
        <p:spPr>
          <a:xfrm>
            <a:off x="6819254" y="3544326"/>
            <a:ext cx="4388642" cy="2627377"/>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不服输的竞争心理人人都有，强弱则因人而异。每个人都有上进心、自尊心，都耻于落后。许多体育运动、竞技游戏为什么那么吸引人，很重要的一个方面就是因为其中的竞争因素。能够在竞争中获胜，这是每个人自我能力的体现，这也正是马斯洛需求理论中的“自我实现需求”的一种满足。心理科学实验表明，竞争可以增加一个人50％或更多的创造力。</a:t>
            </a:r>
          </a:p>
        </p:txBody>
      </p:sp>
      <p:pic>
        <p:nvPicPr>
          <p:cNvPr descr="http://e.hiphotos.baidu.com/album/w%3D1600%3Bq%3D90/sign=31421c8c9925bc312b5d059e6eefb6c0/86d6277f9e2f0708348fe342e924b899a801f2ee.jpg" id="23" name="Picture 2"/>
          <p:cNvPicPr>
            <a:picLocks noChangeArrowheads="1" noChangeAspect="1"/>
          </p:cNvPicPr>
          <p:nvPr/>
        </p:nvPicPr>
        <p:blipFill>
          <a:blip r:embed="rId2">
            <a:extLst>
              <a:ext uri="{28A0092B-C50C-407E-A947-70E740481C1C}">
                <a14:useLocalDpi val="0"/>
              </a:ext>
            </a:extLst>
          </a:blip>
          <a:stretch>
            <a:fillRect/>
          </a:stretch>
        </p:blipFill>
        <p:spPr bwMode="auto">
          <a:xfrm>
            <a:off x="991673" y="2420888"/>
            <a:ext cx="5620444" cy="3749639"/>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additive="base">
                                        <p:cTn dur="500" fill="hold" id="12"/>
                                        <p:tgtEl>
                                          <p:spTgt spid="22"/>
                                        </p:tgtEl>
                                        <p:attrNameLst>
                                          <p:attrName>ppt_x</p:attrName>
                                        </p:attrNameLst>
                                      </p:cBhvr>
                                      <p:tavLst>
                                        <p:tav tm="0">
                                          <p:val>
                                            <p:strVal val="0-#ppt_w/2"/>
                                          </p:val>
                                        </p:tav>
                                        <p:tav tm="100000">
                                          <p:val>
                                            <p:strVal val="#ppt_x"/>
                                          </p:val>
                                        </p:tav>
                                      </p:tavLst>
                                    </p:anim>
                                    <p:anim calcmode="lin" valueType="num">
                                      <p:cBhvr additive="base">
                                        <p:cTn dur="500" fill="hold" id="13"/>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2"/>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竞争激励</a:t>
            </a:r>
          </a:p>
        </p:txBody>
      </p:sp>
      <p:grpSp>
        <p:nvGrpSpPr>
          <p:cNvPr id="8" name="组合 7"/>
          <p:cNvGrpSpPr/>
          <p:nvPr/>
        </p:nvGrpSpPr>
        <p:grpSpPr>
          <a:xfrm>
            <a:off x="913797" y="1314926"/>
            <a:ext cx="397866" cy="369332"/>
            <a:chOff x="6097086"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0"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16</a:t>
              </a:r>
            </a:p>
          </p:txBody>
        </p:sp>
      </p:grpSp>
      <p:sp>
        <p:nvSpPr>
          <p:cNvPr id="15" name="矩形 14"/>
          <p:cNvSpPr/>
          <p:nvPr/>
        </p:nvSpPr>
        <p:spPr>
          <a:xfrm>
            <a:off x="917411" y="1873084"/>
            <a:ext cx="10290486" cy="4652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6" name="矩形 15"/>
          <p:cNvSpPr/>
          <p:nvPr/>
        </p:nvSpPr>
        <p:spPr>
          <a:xfrm>
            <a:off x="917411" y="187308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17411" y="389669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7467327" y="1663011"/>
            <a:ext cx="1440160" cy="400110"/>
            <a:chOff x="4875039" y="1565377"/>
            <a:chExt cx="1440160" cy="400110"/>
          </a:xfrm>
        </p:grpSpPr>
        <p:sp>
          <p:nvSpPr>
            <p:cNvPr id="19" name="TextBox 10"/>
            <p:cNvSpPr txBox="1"/>
            <p:nvPr/>
          </p:nvSpPr>
          <p:spPr>
            <a:xfrm>
              <a:off x="4875038"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案例</a:t>
              </a:r>
            </a:p>
          </p:txBody>
        </p:sp>
        <p:sp>
          <p:nvSpPr>
            <p:cNvPr id="2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1"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4" name="矩形 23"/>
          <p:cNvSpPr/>
          <p:nvPr/>
        </p:nvSpPr>
        <p:spPr>
          <a:xfrm>
            <a:off x="8415672" y="1678400"/>
            <a:ext cx="25069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巧用竞争，提高产量</a:t>
            </a:r>
          </a:p>
        </p:txBody>
      </p:sp>
      <p:sp>
        <p:nvSpPr>
          <p:cNvPr id="25" name="TextBox 6"/>
          <p:cNvSpPr txBox="1"/>
          <p:nvPr/>
        </p:nvSpPr>
        <p:spPr>
          <a:xfrm>
            <a:off x="6076709" y="2204864"/>
            <a:ext cx="4991668" cy="2627377"/>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待夜班工人上班时，看到布告栏上的“5”字，感到很奇怪，就去问门卫，门卫将施瓦斯来公司视察并写下“5”字的经过详细地讲述了一遍。次日早晨，当白班工人看到布告栏上的“6”字后，心里很不服气：夜班工人并不比我们强，明明知道我们炼了5炉钢，还故意比我们多炼1炉，这不是明摆着给我们难看，让我们下不了台吗？于是，大家劲儿往一处使，到晚上交班时，白班工人在公布栏上写下了“8”字。</a:t>
            </a:r>
          </a:p>
        </p:txBody>
      </p:sp>
      <p:sp>
        <p:nvSpPr>
          <p:cNvPr id="26" name="TextBox 6"/>
          <p:cNvSpPr txBox="1"/>
          <p:nvPr/>
        </p:nvSpPr>
        <p:spPr>
          <a:xfrm>
            <a:off x="1274731" y="2204864"/>
            <a:ext cx="4680000" cy="2627377"/>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查尔斯•施瓦斯是美国著名的企业家，他属下的一个子公司的职工总是完不成定额。施瓦斯决定亲自到该公司处理这件事。施瓦斯在公司经理的陪同下到公司巡视。这时，正好是白班工人要下班，夜班工人要接班的时候。施瓦斯问一位工人：“你们今天炼了几炉钢？”“5炉。”工人回答说。施瓦斯听了工人的回答后，一句话也没说，拿起笔在公司的布告栏上写了一个“5”字，然后就离开了。</a:t>
            </a:r>
          </a:p>
        </p:txBody>
      </p:sp>
      <p:sp>
        <p:nvSpPr>
          <p:cNvPr id="27" name="TextBox 6"/>
          <p:cNvSpPr txBox="1"/>
          <p:nvPr/>
        </p:nvSpPr>
        <p:spPr>
          <a:xfrm>
            <a:off x="1274731" y="5013175"/>
            <a:ext cx="9793645" cy="1359408"/>
          </a:xfrm>
          <a:prstGeom prst="rect">
            <a:avLst/>
          </a:prstGeom>
          <a:noFill/>
        </p:spPr>
        <p:txBody>
          <a:bodyPr rtlCol="0" wrap="square">
            <a:spAutoFit/>
          </a:bodyPr>
          <a:lstStyle/>
          <a:p>
            <a:pPr>
              <a:lnSpc>
                <a:spcPct val="130000"/>
              </a:lnSpc>
              <a:spcAft>
                <a:spcPts val="600"/>
              </a:spcAft>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智慧过人的施瓦斯用他无言的挑拨，激起了公司员工之间的竞争，最高的日产量竟然达到了16炉，是过去日产量的3.2倍。结果这个平日落后公司的产品产量很快超过了其他的公司。施瓦斯利用人们“好斗”的本性，用他无言的挑拨激起了公司员工之间的竞争，不仅巧妙地解决了该厂完不成定额的难题，还使工人们处于自动自发的工作状态。当然，最终的受益者是不言自明了。</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ppt_x"/>
                                          </p:val>
                                        </p:tav>
                                        <p:tav tm="100000">
                                          <p:val>
                                            <p:strVal val="#ppt_x"/>
                                          </p:val>
                                        </p:tav>
                                      </p:tavLst>
                                    </p:anim>
                                    <p:anim calcmode="lin" valueType="num">
                                      <p:cBhvr additive="base">
                                        <p:cTn dur="500" fill="hold" id="8"/>
                                        <p:tgtEl>
                                          <p:spTgt spid="15"/>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decel="100000" fill="hold" grpId="0" id="18" nodeType="afterEffect" presetClass="entr" presetID="2" presetSubtype="8">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fill="hold" id="20"/>
                                        <p:tgtEl>
                                          <p:spTgt spid="25"/>
                                        </p:tgtEl>
                                        <p:attrNameLst>
                                          <p:attrName>ppt_x</p:attrName>
                                        </p:attrNameLst>
                                      </p:cBhvr>
                                      <p:tavLst>
                                        <p:tav tm="0">
                                          <p:val>
                                            <p:strVal val="0-#ppt_w/2"/>
                                          </p:val>
                                        </p:tav>
                                        <p:tav tm="100000">
                                          <p:val>
                                            <p:strVal val="#ppt_x"/>
                                          </p:val>
                                        </p:tav>
                                      </p:tavLst>
                                    </p:anim>
                                    <p:anim calcmode="lin" valueType="num">
                                      <p:cBhvr additive="base">
                                        <p:cTn dur="500" fill="hold" id="21"/>
                                        <p:tgtEl>
                                          <p:spTgt spid="25"/>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2">
                                  <p:stCondLst>
                                    <p:cond delay="0"/>
                                  </p:stCondLst>
                                  <p:childTnLst>
                                    <p:set>
                                      <p:cBhvr>
                                        <p:cTn dur="1" fill="hold" id="23">
                                          <p:stCondLst>
                                            <p:cond delay="0"/>
                                          </p:stCondLst>
                                        </p:cTn>
                                        <p:tgtEl>
                                          <p:spTgt spid="26"/>
                                        </p:tgtEl>
                                        <p:attrNameLst>
                                          <p:attrName>style.visibility</p:attrName>
                                        </p:attrNameLst>
                                      </p:cBhvr>
                                      <p:to>
                                        <p:strVal val="visible"/>
                                      </p:to>
                                    </p:set>
                                    <p:anim calcmode="lin" valueType="num">
                                      <p:cBhvr additive="base">
                                        <p:cTn dur="500" fill="hold" id="24"/>
                                        <p:tgtEl>
                                          <p:spTgt spid="26"/>
                                        </p:tgtEl>
                                        <p:attrNameLst>
                                          <p:attrName>ppt_x</p:attrName>
                                        </p:attrNameLst>
                                      </p:cBhvr>
                                      <p:tavLst>
                                        <p:tav tm="0">
                                          <p:val>
                                            <p:strVal val="1+#ppt_w/2"/>
                                          </p:val>
                                        </p:tav>
                                        <p:tav tm="100000">
                                          <p:val>
                                            <p:strVal val="#ppt_x"/>
                                          </p:val>
                                        </p:tav>
                                      </p:tavLst>
                                    </p:anim>
                                    <p:anim calcmode="lin" valueType="num">
                                      <p:cBhvr additive="base">
                                        <p:cTn dur="500" fill="hold" id="25"/>
                                        <p:tgtEl>
                                          <p:spTgt spid="2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decel="100000" fill="hold" grpId="0" id="27" nodeType="afterEffect" presetClass="entr" presetID="2" presetSubtype="1">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500" fill="hold" id="29"/>
                                        <p:tgtEl>
                                          <p:spTgt spid="27"/>
                                        </p:tgtEl>
                                        <p:attrNameLst>
                                          <p:attrName>ppt_x</p:attrName>
                                        </p:attrNameLst>
                                      </p:cBhvr>
                                      <p:tavLst>
                                        <p:tav tm="0">
                                          <p:val>
                                            <p:strVal val="#ppt_x"/>
                                          </p:val>
                                        </p:tav>
                                        <p:tav tm="100000">
                                          <p:val>
                                            <p:strVal val="#ppt_x"/>
                                          </p:val>
                                        </p:tav>
                                      </p:tavLst>
                                    </p:anim>
                                    <p:anim calcmode="lin" valueType="num">
                                      <p:cBhvr additive="base">
                                        <p:cTn dur="500" fill="hold" id="30"/>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25"/>
      <p:bldP grpId="0" spid="26"/>
      <p:bldP grpId="0" spid="27"/>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竞争激励</a:t>
            </a:r>
          </a:p>
        </p:txBody>
      </p:sp>
      <p:grpSp>
        <p:nvGrpSpPr>
          <p:cNvPr id="8" name="组合 7"/>
          <p:cNvGrpSpPr/>
          <p:nvPr/>
        </p:nvGrpSpPr>
        <p:grpSpPr>
          <a:xfrm>
            <a:off x="913797" y="1314926"/>
            <a:ext cx="397866" cy="369332"/>
            <a:chOff x="6097086"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0"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16</a:t>
              </a:r>
            </a:p>
          </p:txBody>
        </p:sp>
      </p:grpSp>
      <p:sp>
        <p:nvSpPr>
          <p:cNvPr id="12" name="TextBox 6"/>
          <p:cNvSpPr txBox="1"/>
          <p:nvPr/>
        </p:nvSpPr>
        <p:spPr>
          <a:xfrm>
            <a:off x="7971384" y="1916832"/>
            <a:ext cx="3236514" cy="448056"/>
          </a:xfrm>
          <a:prstGeom prst="rect">
            <a:avLst/>
          </a:prstGeom>
          <a:noFill/>
        </p:spPr>
        <p:txBody>
          <a:bodyPr rtlCol="0" wrap="square">
            <a:spAutoFit/>
          </a:bodyPr>
          <a:lstStyle/>
          <a:p>
            <a:pPr algn="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2）没有竞争就没有压力</a:t>
            </a:r>
          </a:p>
        </p:txBody>
      </p:sp>
      <p:sp>
        <p:nvSpPr>
          <p:cNvPr id="14" name="矩形 13"/>
          <p:cNvSpPr/>
          <p:nvPr/>
        </p:nvSpPr>
        <p:spPr>
          <a:xfrm>
            <a:off x="991673" y="2496385"/>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6"/>
          <p:cNvSpPr txBox="1"/>
          <p:nvPr/>
        </p:nvSpPr>
        <p:spPr>
          <a:xfrm>
            <a:off x="7323310" y="2920413"/>
            <a:ext cx="3884586" cy="3261361"/>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美国企业管理专家认为，没有竞争的后果，一是自己决定唯一的标准；二是没有理由追求更高的目标；三是没有失败和被他人淘汰的顾虑。当前，我们许多企业办事效率不高、效益低下。员工不求进取、懒散松懈，从根本上说，是缺乏竞争，没有斗志的结果：鉴于此，要千方百计将竞争机制引入企业管理中，激发员工的斗志。只有竞争，企业才能生存下去，员工才能士气高昂。</a:t>
            </a:r>
          </a:p>
        </p:txBody>
      </p:sp>
      <p:pic>
        <p:nvPicPr>
          <p:cNvPr descr="http://e.hiphotos.baidu.com/album/w%3D1600%3Bq%3D90/sign=b44329d065380cd7e61ea6eb91749645/7a899e510fb30f24469a3a63c895d143ad4b0349.jpg" id="16" name="Picture 2"/>
          <p:cNvPicPr>
            <a:picLocks noChangeArrowheads="1" noChangeAspect="1"/>
          </p:cNvPicPr>
          <p:nvPr/>
        </p:nvPicPr>
        <p:blipFill>
          <a:blip r:embed="rId2"/>
          <a:stretch>
            <a:fillRect/>
          </a:stretch>
        </p:blipFill>
        <p:spPr bwMode="auto">
          <a:xfrm>
            <a:off x="991673" y="2830270"/>
            <a:ext cx="6120680" cy="3335034"/>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0-#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1"/>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竞争激励</a:t>
            </a:r>
          </a:p>
        </p:txBody>
      </p:sp>
      <p:grpSp>
        <p:nvGrpSpPr>
          <p:cNvPr id="8" name="组合 7"/>
          <p:cNvGrpSpPr/>
          <p:nvPr/>
        </p:nvGrpSpPr>
        <p:grpSpPr>
          <a:xfrm>
            <a:off x="913797" y="1314926"/>
            <a:ext cx="397866" cy="369332"/>
            <a:chOff x="6097086"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0"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16</a:t>
              </a:r>
            </a:p>
          </p:txBody>
        </p:sp>
      </p:grpSp>
      <p:sp>
        <p:nvSpPr>
          <p:cNvPr id="13" name="矩形 12"/>
          <p:cNvSpPr/>
          <p:nvPr/>
        </p:nvSpPr>
        <p:spPr>
          <a:xfrm>
            <a:off x="917410" y="2485511"/>
            <a:ext cx="6405901" cy="38958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b="1" lang="zh-CN" sz="1600">
                <a:solidFill>
                  <a:srgbClr val="FF0000"/>
                </a:solidFill>
                <a:latin charset="-122" panose="020b0503020204020204" pitchFamily="34" typeface="微软雅黑"/>
                <a:ea charset="-122" panose="020b0503020204020204" pitchFamily="34" typeface="微软雅黑"/>
              </a:rPr>
              <a:t>物竞天择，适者生存，没有竞争，也是极其危险的！国外一家森林公园曾养殖了几百只梅花鹿，尽管环境幽静，水草丰美，又没有天敌，而几年以后，鹿群非但没有发展，反而病的病，死的死，竟然出现了负增长。</a:t>
            </a:r>
          </a:p>
          <a:p>
            <a:pPr algn="just">
              <a:lnSpc>
                <a:spcPct val="138000"/>
              </a:lnSpc>
            </a:pPr>
            <a:endParaRPr altLang="en-US" b="1" lang="zh-CN" sz="1600">
              <a:solidFill>
                <a:srgbClr val="FF0000"/>
              </a:solidFill>
              <a:latin charset="-122" panose="020b0503020204020204" pitchFamily="34" typeface="微软雅黑"/>
              <a:ea charset="-122" panose="020b0503020204020204" pitchFamily="34" typeface="微软雅黑"/>
            </a:endParaRPr>
          </a:p>
          <a:p>
            <a:pPr algn="just">
              <a:lnSpc>
                <a:spcPct val="138000"/>
              </a:lnSpc>
            </a:pPr>
            <a:r>
              <a:rPr altLang="en-US" b="1" lang="zh-CN" sz="1600">
                <a:solidFill>
                  <a:srgbClr val="FF0000"/>
                </a:solidFill>
                <a:latin charset="-122" panose="020b0503020204020204" pitchFamily="34" typeface="微软雅黑"/>
                <a:ea charset="-122" panose="020b0503020204020204" pitchFamily="34" typeface="微软雅黑"/>
              </a:rPr>
              <a:t>这大大违背了养殖者的初衷，他们百思不得其解。后来他们接受建议，买回几只狼放置在公园里。在狼的追赶捕食下，鹿群只得紧张地奔跑以逃命。这样一来，除了那些老弱病残者被狼捕食外，其它鹿的体质日益增强，数量也迅速地增长着。</a:t>
            </a:r>
          </a:p>
        </p:txBody>
      </p:sp>
      <p:sp>
        <p:nvSpPr>
          <p:cNvPr id="16" name="矩形 15"/>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3434879" y="2275439"/>
            <a:ext cx="1440160" cy="400110"/>
            <a:chOff x="4875039" y="1565377"/>
            <a:chExt cx="1440160" cy="400110"/>
          </a:xfrm>
        </p:grpSpPr>
        <p:sp>
          <p:nvSpPr>
            <p:cNvPr id="19"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故事</a:t>
              </a:r>
            </a:p>
          </p:txBody>
        </p:sp>
        <p:sp>
          <p:nvSpPr>
            <p:cNvPr id="20" name="TextBox 11"/>
            <p:cNvSpPr txBox="1"/>
            <p:nvPr/>
          </p:nvSpPr>
          <p:spPr>
            <a:xfrm>
              <a:off x="5044474"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1"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2" name="矩形 21"/>
          <p:cNvSpPr/>
          <p:nvPr/>
        </p:nvSpPr>
        <p:spPr>
          <a:xfrm>
            <a:off x="4455232" y="2290828"/>
            <a:ext cx="25069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物竞天择，适者生存</a:t>
            </a:r>
          </a:p>
        </p:txBody>
      </p:sp>
      <p:pic>
        <p:nvPicPr>
          <p:cNvPr descr="瓷器上的国画图片" id="23" name="Picture 2"/>
          <p:cNvPicPr>
            <a:picLocks noChangeArrowheads="1" noChangeAspect="1"/>
          </p:cNvPicPr>
          <p:nvPr/>
        </p:nvPicPr>
        <p:blipFill>
          <a:blip r:embed="rId2"/>
          <a:stretch>
            <a:fillRect/>
          </a:stretch>
        </p:blipFill>
        <p:spPr bwMode="auto">
          <a:xfrm>
            <a:off x="7472944" y="2485511"/>
            <a:ext cx="2984835" cy="3895817"/>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ppt_x"/>
                                          </p:val>
                                        </p:tav>
                                        <p:tav tm="100000">
                                          <p:val>
                                            <p:strVal val="#ppt_x"/>
                                          </p:val>
                                        </p:tav>
                                      </p:tavLst>
                                    </p:anim>
                                    <p:anim calcmode="lin" valueType="num">
                                      <p:cBhvr additive="base">
                                        <p:cTn dur="500" fill="hold" id="8"/>
                                        <p:tgtEl>
                                          <p:spTgt spid="1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grpId="0" spid="17"/>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a:off x="991673" y="1988840"/>
            <a:ext cx="5971598" cy="3981065"/>
          </a:xfrm>
          <a:prstGeom prst="rect">
            <a:avLst/>
          </a:prstGeom>
          <a:noFill/>
          <a:ln>
            <a:solidFill>
              <a:srgbClr val="80C417"/>
            </a:solidFill>
          </a:ln>
        </p:spPr>
      </p:pic>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竞争激励</a:t>
            </a:r>
          </a:p>
        </p:txBody>
      </p:sp>
      <p:grpSp>
        <p:nvGrpSpPr>
          <p:cNvPr id="8" name="组合 7"/>
          <p:cNvGrpSpPr/>
          <p:nvPr/>
        </p:nvGrpSpPr>
        <p:grpSpPr>
          <a:xfrm>
            <a:off x="913797" y="1314926"/>
            <a:ext cx="397866" cy="369332"/>
            <a:chOff x="6097086"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0"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16</a:t>
              </a:r>
            </a:p>
          </p:txBody>
        </p:sp>
      </p:grpSp>
      <p:sp>
        <p:nvSpPr>
          <p:cNvPr id="12" name="TextBox 6"/>
          <p:cNvSpPr txBox="1"/>
          <p:nvPr/>
        </p:nvSpPr>
        <p:spPr>
          <a:xfrm>
            <a:off x="6747247" y="1916832"/>
            <a:ext cx="4460650" cy="448056"/>
          </a:xfrm>
          <a:prstGeom prst="rect">
            <a:avLst/>
          </a:prstGeom>
          <a:noFill/>
        </p:spPr>
        <p:txBody>
          <a:bodyPr rtlCol="0" wrap="square">
            <a:spAutoFit/>
          </a:bodyPr>
          <a:lstStyle/>
          <a:p>
            <a:pPr algn="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3）竞争可保持一种积极向上的氛围</a:t>
            </a:r>
          </a:p>
        </p:txBody>
      </p:sp>
      <p:sp>
        <p:nvSpPr>
          <p:cNvPr id="11" name="TextBox 6"/>
          <p:cNvSpPr txBox="1"/>
          <p:nvPr/>
        </p:nvSpPr>
        <p:spPr>
          <a:xfrm>
            <a:off x="7160652" y="2920413"/>
            <a:ext cx="4047243" cy="2944369"/>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组织内部的主题竞赛不仅可以促进员工绩效的上升，更重要的是，这种方法有助于保持一种积极向上的氛围环境，对减少员工的人事变动率效果非常明显。一般来说，可将周年纪念日、运动会以及文化作为一些竞赛的主题，还可以以人生价值的探讨、工作问题、创新等作为主题。定期举办小型或大型运动会无疑给员工带来快乐和团队的感觉，文化也可以用来创造一些主题竞赛。</a:t>
            </a:r>
          </a:p>
        </p:txBody>
      </p:sp>
      <p:sp>
        <p:nvSpPr>
          <p:cNvPr id="14" name="矩形 13"/>
          <p:cNvSpPr/>
          <p:nvPr/>
        </p:nvSpPr>
        <p:spPr>
          <a:xfrm>
            <a:off x="6747247" y="2436118"/>
            <a:ext cx="4460650" cy="108001"/>
          </a:xfrm>
          <a:prstGeom prst="rect">
            <a:avLst/>
          </a:prstGeom>
          <a:solidFill>
            <a:srgbClr val="80C41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0-#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1"/>
    </p:bldLst>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竞争激励</a:t>
            </a:r>
          </a:p>
        </p:txBody>
      </p:sp>
      <p:grpSp>
        <p:nvGrpSpPr>
          <p:cNvPr id="8" name="组合 7"/>
          <p:cNvGrpSpPr/>
          <p:nvPr/>
        </p:nvGrpSpPr>
        <p:grpSpPr>
          <a:xfrm>
            <a:off x="913797" y="1314926"/>
            <a:ext cx="397866" cy="369332"/>
            <a:chOff x="6097086"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0"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16</a:t>
              </a:r>
            </a:p>
          </p:txBody>
        </p:sp>
      </p:grpSp>
      <p:sp>
        <p:nvSpPr>
          <p:cNvPr id="12" name="TextBox 6"/>
          <p:cNvSpPr txBox="1"/>
          <p:nvPr/>
        </p:nvSpPr>
        <p:spPr>
          <a:xfrm>
            <a:off x="8691464" y="1916832"/>
            <a:ext cx="2516434" cy="448056"/>
          </a:xfrm>
          <a:prstGeom prst="rect">
            <a:avLst/>
          </a:prstGeom>
          <a:noFill/>
        </p:spPr>
        <p:txBody>
          <a:bodyPr rtlCol="0" wrap="square">
            <a:spAutoFit/>
          </a:bodyPr>
          <a:lstStyle/>
          <a:p>
            <a:pPr algn="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4）竞争的方式推荐</a:t>
            </a:r>
          </a:p>
        </p:txBody>
      </p:sp>
      <p:sp>
        <p:nvSpPr>
          <p:cNvPr id="14" name="矩形 13"/>
          <p:cNvSpPr/>
          <p:nvPr/>
        </p:nvSpPr>
        <p:spPr>
          <a:xfrm>
            <a:off x="6747247" y="2436118"/>
            <a:ext cx="4460650" cy="108001"/>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2">
            <a:extLst>
              <a:ext uri="{28A0092B-C50C-407E-A947-70E740481C1C}">
                <a14:useLocalDpi val="0"/>
              </a:ext>
            </a:extLst>
          </a:blip>
          <a:stretch>
            <a:fillRect/>
          </a:stretch>
        </p:blipFill>
        <p:spPr>
          <a:xfrm>
            <a:off x="991673" y="1986065"/>
            <a:ext cx="5971598" cy="3983009"/>
          </a:xfrm>
          <a:prstGeom prst="rect">
            <a:avLst/>
          </a:prstGeom>
          <a:noFill/>
          <a:ln w="19050">
            <a:solidFill>
              <a:schemeClr val="bg1"/>
            </a:solidFill>
          </a:ln>
          <a:effectLst>
            <a:outerShdw algn="ctr" blurRad="63500" rotWithShape="0">
              <a:prstClr val="black">
                <a:alpha val="40000"/>
              </a:prstClr>
            </a:outerShdw>
          </a:effectLst>
        </p:spPr>
      </p:pic>
      <p:sp>
        <p:nvSpPr>
          <p:cNvPr id="11" name="TextBox 6"/>
          <p:cNvSpPr txBox="1"/>
          <p:nvPr/>
        </p:nvSpPr>
        <p:spPr>
          <a:xfrm>
            <a:off x="7160652" y="2920413"/>
            <a:ext cx="4047243" cy="2627377"/>
          </a:xfrm>
          <a:prstGeom prst="rect">
            <a:avLst/>
          </a:prstGeom>
          <a:noFill/>
        </p:spPr>
        <p:txBody>
          <a:bodyPr rtlCol="0" wrap="square">
            <a:spAutoFit/>
          </a:bodyPr>
          <a:lstStyle/>
          <a:p>
            <a:pPr>
              <a:lnSpc>
                <a:spcPct val="130000"/>
              </a:lnSpc>
            </a:pPr>
            <a:r>
              <a:rPr altLang="en-US" b="1" lang="zh-CN" sz="1600">
                <a:solidFill>
                  <a:srgbClr val="80C417"/>
                </a:solidFill>
                <a:latin charset="-122" panose="020b0503020204020204" pitchFamily="34" typeface="微软雅黑"/>
                <a:ea charset="-122" panose="020b0503020204020204" pitchFamily="34" typeface="微软雅黑"/>
              </a:rPr>
              <a:t>竞争的形式可多种多样。例如，进行各种竞赛，如销售竞赛、服务竞赛、技术竞赛等；公开招投标；进行各种职位竞选；用几组人员研究相同的课题，看谁的解决方案最好等等。还有一些“隐形”的竞争，如定期公布员工工作成绩，定期评选先进分子等。领导者可以根据本企业的具体情况，不断推出新的竞争方法。</a:t>
            </a:r>
          </a:p>
        </p:txBody>
      </p:sp>
      <p:sp>
        <p:nvSpPr>
          <p:cNvPr id="13" name="矩形 12"/>
          <p:cNvSpPr/>
          <p:nvPr/>
        </p:nvSpPr>
        <p:spPr>
          <a:xfrm>
            <a:off x="8242316" y="6000767"/>
            <a:ext cx="182880" cy="365760"/>
          </a:xfrm>
          <a:prstGeom prst="rect">
            <a:avLst/>
          </a:prstGeom>
        </p:spPr>
        <p:txBody>
          <a:bodyPr wrap="none">
            <a:spAutoFit/>
          </a:bodyPr>
          <a:lstStyle/>
          <a:p>
            <a:endParaRPr altLang="en-US" lang="zh-CN" smtClean="0"/>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0-#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1"/>
    </p:bldLst>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竞争激励</a:t>
            </a:r>
          </a:p>
        </p:txBody>
      </p:sp>
      <p:grpSp>
        <p:nvGrpSpPr>
          <p:cNvPr id="8" name="组合 7"/>
          <p:cNvGrpSpPr/>
          <p:nvPr/>
        </p:nvGrpSpPr>
        <p:grpSpPr>
          <a:xfrm>
            <a:off x="913797" y="1314926"/>
            <a:ext cx="397866" cy="369332"/>
            <a:chOff x="6097086"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0"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16</a:t>
              </a:r>
            </a:p>
          </p:txBody>
        </p:sp>
      </p:grpSp>
      <p:sp>
        <p:nvSpPr>
          <p:cNvPr id="22" name="矩形 21"/>
          <p:cNvSpPr/>
          <p:nvPr/>
        </p:nvSpPr>
        <p:spPr>
          <a:xfrm>
            <a:off x="917410" y="2485511"/>
            <a:ext cx="6405901" cy="38958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麦当劳公司每年都要在最繁忙的季节进行全明星大赛。首先每个店要选出自己店中岗位的第一名，麦当劳员工的工作站大约分成十几个，在这些工作站中挑选出其中的10个，每个店的第一名将参加区域比赛，区域中的第一名再参加公司的比赛。整个比赛都是严格按照麦当劳每个岗位的工作程序来评定的，公司中最资深的管理层成员作为裁判，他们秉公执法，代表整个公司站在前景的角度进行评估。竞赛期间，员工们都是早到晚走，积极训练，因为如果能够通过全明星大赛脱颖而出，那么他的个人成长会有一个基本的保障，也奠定了他今后职业发展的基础。</a:t>
            </a:r>
          </a:p>
        </p:txBody>
      </p:sp>
      <p:sp>
        <p:nvSpPr>
          <p:cNvPr id="23" name="矩形 22"/>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p:cNvGrpSpPr/>
          <p:nvPr/>
        </p:nvGrpSpPr>
        <p:grpSpPr>
          <a:xfrm>
            <a:off x="3650903" y="2275439"/>
            <a:ext cx="1440160" cy="400110"/>
            <a:chOff x="4875039" y="1565377"/>
            <a:chExt cx="1440160" cy="400110"/>
          </a:xfrm>
        </p:grpSpPr>
        <p:sp>
          <p:nvSpPr>
            <p:cNvPr id="30" name="TextBox 10"/>
            <p:cNvSpPr txBox="1"/>
            <p:nvPr/>
          </p:nvSpPr>
          <p:spPr>
            <a:xfrm>
              <a:off x="4875039" y="1565377"/>
              <a:ext cx="1440160" cy="396240"/>
            </a:xfrm>
            <a:prstGeom prst="rect">
              <a:avLst/>
            </a:prstGeom>
            <a:noFill/>
          </p:spPr>
          <p:txBody>
            <a:bodyPr rtlCol="0" wrap="square">
              <a:spAutoFit/>
            </a:bodyPr>
            <a:lstStyle/>
            <a:p>
              <a:pPr algn="ctr"/>
              <a:r>
                <a:rPr altLang="en-US" lang="zh-CN" sz="2000">
                  <a:solidFill>
                    <a:srgbClr val="80C417"/>
                  </a:solidFill>
                  <a:latin charset="-122" panose="020b0800000000000000" pitchFamily="34" typeface="华康俪金黑W8(P)"/>
                  <a:ea charset="-122" panose="020b0800000000000000" pitchFamily="34" typeface="华康俪金黑W8(P)"/>
                </a:rPr>
                <a:t>故事</a:t>
              </a:r>
            </a:p>
          </p:txBody>
        </p:sp>
        <p:sp>
          <p:nvSpPr>
            <p:cNvPr id="31" name="TextBox 11"/>
            <p:cNvSpPr txBox="1"/>
            <p:nvPr/>
          </p:nvSpPr>
          <p:spPr>
            <a:xfrm>
              <a:off x="5044474"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32"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33" name="矩形 32"/>
          <p:cNvSpPr/>
          <p:nvPr/>
        </p:nvSpPr>
        <p:spPr>
          <a:xfrm>
            <a:off x="4671256" y="2290828"/>
            <a:ext cx="25069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麦当劳的全明星大赛</a:t>
            </a:r>
          </a:p>
        </p:txBody>
      </p:sp>
      <p:pic>
        <p:nvPicPr>
          <p:cNvPr descr="麦当劳标志摄影图片" id="6148" name="Picture 4"/>
          <p:cNvPicPr>
            <a:picLocks noChangeArrowheads="1" noChangeAspect="1"/>
          </p:cNvPicPr>
          <p:nvPr/>
        </p:nvPicPr>
        <p:blipFill>
          <a:blip r:embed="rId2"/>
          <a:stretch>
            <a:fillRect/>
          </a:stretch>
        </p:blipFill>
        <p:spPr bwMode="auto">
          <a:xfrm>
            <a:off x="7467327" y="2485511"/>
            <a:ext cx="3675212" cy="3900225"/>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ppt_x"/>
                                          </p:val>
                                        </p:tav>
                                        <p:tav tm="100000">
                                          <p:val>
                                            <p:strVal val="#ppt_x"/>
                                          </p:val>
                                        </p:tav>
                                      </p:tavLst>
                                    </p:anim>
                                    <p:anim calcmode="lin" valueType="num">
                                      <p:cBhvr additive="base">
                                        <p:cTn dur="500" fill="hold" id="8"/>
                                        <p:tgtEl>
                                          <p:spTgt spid="22"/>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ppt_x"/>
                                          </p:val>
                                        </p:tav>
                                        <p:tav tm="100000">
                                          <p:val>
                                            <p:strVal val="#ppt_x"/>
                                          </p:val>
                                        </p:tav>
                                      </p:tavLst>
                                    </p:anim>
                                    <p:anim calcmode="lin" valueType="num">
                                      <p:cBhvr additive="base">
                                        <p:cTn dur="500" fill="hold" id="12"/>
                                        <p:tgtEl>
                                          <p:spTgt spid="2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ppt_x"/>
                                          </p:val>
                                        </p:tav>
                                        <p:tav tm="100000">
                                          <p:val>
                                            <p:strVal val="#ppt_x"/>
                                          </p:val>
                                        </p:tav>
                                      </p:tavLst>
                                    </p:anim>
                                    <p:anim calcmode="lin" valueType="num">
                                      <p:cBhvr additive="base">
                                        <p:cTn dur="500" fill="hold" id="16"/>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8"/>
    </p:bldLst>
  </p:timing>
</p:sld>
</file>

<file path=ppt/slides/slide5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危机激励</a:t>
            </a:r>
          </a:p>
        </p:txBody>
      </p:sp>
      <p:grpSp>
        <p:nvGrpSpPr>
          <p:cNvPr id="8" name="组合 7"/>
          <p:cNvGrpSpPr/>
          <p:nvPr/>
        </p:nvGrpSpPr>
        <p:grpSpPr>
          <a:xfrm>
            <a:off x="931430" y="1314926"/>
            <a:ext cx="362600" cy="369332"/>
            <a:chOff x="6114719" y="2834720"/>
            <a:chExt cx="362600"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16473" y="2834720"/>
              <a:ext cx="359092"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17</a:t>
              </a:r>
            </a:p>
          </p:txBody>
        </p:sp>
      </p:grpSp>
      <p:sp>
        <p:nvSpPr>
          <p:cNvPr id="12" name="TextBox 6"/>
          <p:cNvSpPr txBox="1"/>
          <p:nvPr/>
        </p:nvSpPr>
        <p:spPr>
          <a:xfrm>
            <a:off x="914599" y="2920413"/>
            <a:ext cx="5981074"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危机作为一种压力，将促使人们利用他们全部的积极性和创造性去解决问题，而且随着其处理复杂事物的能力的提高，给他更多的自信，鞭策他不断地用他的积极性做好工作，这就是危机感带给人们激励。</a:t>
            </a:r>
          </a:p>
        </p:txBody>
      </p:sp>
      <p:sp>
        <p:nvSpPr>
          <p:cNvPr id="14" name="TextBox 6"/>
          <p:cNvSpPr txBox="1"/>
          <p:nvPr/>
        </p:nvSpPr>
        <p:spPr>
          <a:xfrm>
            <a:off x="914599" y="4472533"/>
            <a:ext cx="5981074" cy="1676400"/>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危机激励是一种典型的逆向激励，即它不是通过满足人们的什么需要来激发其积极性，而是通过危机意识的唤醒，促发人们的斗志。危机激励犹如一个人在森林中被猛兽追赶，他必须以超出平日百倍的速度向前奔跑。对他来说，后面是死的危险，而前方则是生的机会。</a:t>
            </a:r>
          </a:p>
        </p:txBody>
      </p:sp>
      <p:sp>
        <p:nvSpPr>
          <p:cNvPr id="15" name="矩形 14"/>
          <p:cNvSpPr/>
          <p:nvPr/>
        </p:nvSpPr>
        <p:spPr>
          <a:xfrm>
            <a:off x="991673" y="2671043"/>
            <a:ext cx="5904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991673" y="6271442"/>
            <a:ext cx="5904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p:cNvPicPr>
            <a:picLocks noChangeAspect="1"/>
          </p:cNvPicPr>
          <p:nvPr/>
        </p:nvPicPr>
        <p:blipFill>
          <a:blip r:embed="rId2"/>
          <a:stretch>
            <a:fillRect/>
          </a:stretch>
        </p:blipFill>
        <p:spPr>
          <a:xfrm>
            <a:off x="7125195" y="1778960"/>
            <a:ext cx="4058896" cy="4602367"/>
          </a:xfrm>
          <a:prstGeom prst="rect">
            <a:avLst/>
          </a:prstGeom>
          <a:noFill/>
          <a:ln w="19050">
            <a:solidFill>
              <a:schemeClr val="bg1"/>
            </a:solidFill>
          </a:ln>
          <a:effectLst>
            <a:outerShdw algn="ctr" blurRad="63500" rotWithShape="0">
              <a:prstClr val="black">
                <a:alpha val="40000"/>
              </a:prstClr>
            </a:outerShdw>
          </a:effec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1+#ppt_w/2"/>
                                          </p:val>
                                        </p:tav>
                                        <p:tav tm="100000">
                                          <p:val>
                                            <p:strVal val="#ppt_x"/>
                                          </p:val>
                                        </p:tav>
                                      </p:tavLst>
                                    </p:anim>
                                    <p:anim calcmode="lin" valueType="num">
                                      <p:cBhvr additive="base">
                                        <p:cTn dur="500" fill="hold" id="12"/>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Lst>
  </p:timing>
</p:sld>
</file>

<file path=ppt/slides/slide5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危机激励</a:t>
            </a:r>
          </a:p>
        </p:txBody>
      </p:sp>
      <p:grpSp>
        <p:nvGrpSpPr>
          <p:cNvPr id="8" name="组合 7"/>
          <p:cNvGrpSpPr/>
          <p:nvPr/>
        </p:nvGrpSpPr>
        <p:grpSpPr>
          <a:xfrm>
            <a:off x="931430" y="1314926"/>
            <a:ext cx="362600" cy="369332"/>
            <a:chOff x="6114719" y="2834720"/>
            <a:chExt cx="362600"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16473" y="2834720"/>
              <a:ext cx="359092"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17</a:t>
              </a:r>
            </a:p>
          </p:txBody>
        </p:sp>
      </p:grpSp>
      <p:sp>
        <p:nvSpPr>
          <p:cNvPr id="11" name="矩形 10"/>
          <p:cNvSpPr/>
          <p:nvPr/>
        </p:nvSpPr>
        <p:spPr>
          <a:xfrm>
            <a:off x="917410" y="2485511"/>
            <a:ext cx="6405901" cy="38958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在辽阔的非洲草原上，弱肉强食、适者生存永远是不变的真理。每天早上，羚羊妈妈总是早早的叫起小羚羊说，“今天你一定要跑得比最快的那只狮子还要快，不然的话你就会没命”；每天早上，狮子妈妈也对早早被叫起来的小狮子说，“今天你一定要跑得比最慢的那只羚羊要快，否则，你将没有早餐吃”。</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不管你是强者还是弱者，都要努力去做到更好，这就是危机感，否则，对生活麻木不仁，安于现状，裹足不前，等待我们的只有是被淘汰的命运！</a:t>
            </a:r>
          </a:p>
        </p:txBody>
      </p:sp>
      <p:sp>
        <p:nvSpPr>
          <p:cNvPr id="13" name="矩形 12"/>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4201994" y="2275439"/>
            <a:ext cx="1440160" cy="400110"/>
            <a:chOff x="4875039" y="1565377"/>
            <a:chExt cx="1440160" cy="400110"/>
          </a:xfrm>
        </p:grpSpPr>
        <p:sp>
          <p:nvSpPr>
            <p:cNvPr id="20" name="TextBox 10"/>
            <p:cNvSpPr txBox="1"/>
            <p:nvPr/>
          </p:nvSpPr>
          <p:spPr>
            <a:xfrm>
              <a:off x="4875039" y="1565377"/>
              <a:ext cx="1440160" cy="396240"/>
            </a:xfrm>
            <a:prstGeom prst="rect">
              <a:avLst/>
            </a:prstGeom>
            <a:noFill/>
          </p:spPr>
          <p:txBody>
            <a:bodyPr rtlCol="0" wrap="square">
              <a:spAutoFit/>
            </a:bodyPr>
            <a:lstStyle/>
            <a:p>
              <a:pPr algn="ctr"/>
              <a:r>
                <a:rPr altLang="en-US" lang="zh-CN" smtClean="0" sz="2000">
                  <a:solidFill>
                    <a:srgbClr val="80C417"/>
                  </a:solidFill>
                  <a:latin charset="-122" panose="020b0800000000000000" pitchFamily="34" typeface="华康俪金黑W8(P)"/>
                  <a:ea charset="-122" panose="020b0800000000000000" pitchFamily="34" typeface="华康俪金黑W8(P)"/>
                </a:rPr>
                <a:t>观点</a:t>
              </a:r>
            </a:p>
          </p:txBody>
        </p:sp>
        <p:sp>
          <p:nvSpPr>
            <p:cNvPr id="21"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2" name="TextBox 12"/>
            <p:cNvSpPr txBox="1"/>
            <p:nvPr/>
          </p:nvSpPr>
          <p:spPr>
            <a:xfrm>
              <a:off x="5898521"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3" name="矩形 22"/>
          <p:cNvSpPr/>
          <p:nvPr/>
        </p:nvSpPr>
        <p:spPr>
          <a:xfrm>
            <a:off x="5349222" y="2290828"/>
            <a:ext cx="1821180" cy="406908"/>
          </a:xfrm>
          <a:prstGeom prst="rect">
            <a:avLst/>
          </a:prstGeom>
        </p:spPr>
        <p:txBody>
          <a:bodyPr wrap="none">
            <a:spAutoFit/>
          </a:bodyPr>
          <a:lstStyle/>
          <a:p>
            <a:pPr algn="ctr" indent="266700">
              <a:lnSpc>
                <a:spcPct val="115000"/>
              </a:lnSpc>
              <a:spcAft>
                <a:spcPts val="420"/>
              </a:spcAft>
            </a:pPr>
            <a:r>
              <a:rPr altLang="en-US" b="1" lang="zh-CN" smtClean="0">
                <a:solidFill>
                  <a:srgbClr val="5F5E5C"/>
                </a:solidFill>
                <a:latin charset="-122" panose="020b0503020204020204" pitchFamily="34" typeface="微软雅黑"/>
                <a:ea charset="-122" panose="020b0503020204020204" pitchFamily="34" typeface="微软雅黑"/>
              </a:rPr>
              <a:t>什么是危机感</a:t>
            </a:r>
          </a:p>
        </p:txBody>
      </p:sp>
      <p:pic>
        <p:nvPicPr>
          <p:cNvPr descr="狮子油画图片" id="25" name="Picture 4"/>
          <p:cNvPicPr>
            <a:picLocks noChangeArrowheads="1" noChangeAspect="1"/>
          </p:cNvPicPr>
          <p:nvPr/>
        </p:nvPicPr>
        <p:blipFill>
          <a:blip r:embed="rId2"/>
          <a:stretch>
            <a:fillRect/>
          </a:stretch>
        </p:blipFill>
        <p:spPr bwMode="auto">
          <a:xfrm>
            <a:off x="7511684" y="2485511"/>
            <a:ext cx="3672406" cy="3895816"/>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ppt_x"/>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7"/>
    </p:bldLst>
  </p:timing>
</p:sld>
</file>

<file path=ppt/slides/slide5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危机激励</a:t>
            </a:r>
          </a:p>
        </p:txBody>
      </p:sp>
      <p:grpSp>
        <p:nvGrpSpPr>
          <p:cNvPr id="8" name="组合 7"/>
          <p:cNvGrpSpPr/>
          <p:nvPr/>
        </p:nvGrpSpPr>
        <p:grpSpPr>
          <a:xfrm>
            <a:off x="931430" y="1314926"/>
            <a:ext cx="362600" cy="369332"/>
            <a:chOff x="6114719" y="2834720"/>
            <a:chExt cx="362600"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116473" y="2834720"/>
              <a:ext cx="359092"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17</a:t>
              </a:r>
            </a:p>
          </p:txBody>
        </p:sp>
      </p:grpSp>
      <p:sp>
        <p:nvSpPr>
          <p:cNvPr id="27" name="TextBox 6"/>
          <p:cNvSpPr txBox="1"/>
          <p:nvPr/>
        </p:nvSpPr>
        <p:spPr>
          <a:xfrm>
            <a:off x="991673" y="2185143"/>
            <a:ext cx="8131838" cy="566928"/>
          </a:xfrm>
          <a:prstGeom prst="rect">
            <a:avLst/>
          </a:prstGeom>
          <a:noFill/>
        </p:spPr>
        <p:txBody>
          <a:bodyPr rtlCol="0" wrap="square">
            <a:spAutoFit/>
          </a:bodyPr>
          <a:lstStyle/>
          <a:p>
            <a:pPr>
              <a:lnSpc>
                <a:spcPct val="130000"/>
              </a:lnSpc>
            </a:pPr>
            <a:r>
              <a:rPr altLang="en-US" lang="zh-CN" sz="2400">
                <a:solidFill>
                  <a:srgbClr val="5F5E5C"/>
                </a:solidFill>
                <a:latin charset="-122" panose="020b0800000000000000" pitchFamily="34" typeface="华康俪金黑W8(P)"/>
                <a:ea charset="-122" panose="020b0800000000000000" pitchFamily="34" typeface="华康俪金黑W8(P)"/>
              </a:rPr>
              <a:t>美国旅行者公司首席执行官罗伯特•薄豪蒙说：</a:t>
            </a:r>
          </a:p>
        </p:txBody>
      </p:sp>
      <p:grpSp>
        <p:nvGrpSpPr>
          <p:cNvPr id="28" name="组合 27"/>
          <p:cNvGrpSpPr/>
          <p:nvPr/>
        </p:nvGrpSpPr>
        <p:grpSpPr>
          <a:xfrm>
            <a:off x="1003380" y="2787170"/>
            <a:ext cx="10204517" cy="1217894"/>
            <a:chOff x="-155055" y="2770631"/>
            <a:chExt cx="10204517" cy="1217894"/>
          </a:xfrm>
        </p:grpSpPr>
        <p:sp>
          <p:nvSpPr>
            <p:cNvPr id="29" name="圆角矩形 28"/>
            <p:cNvSpPr/>
            <p:nvPr/>
          </p:nvSpPr>
          <p:spPr>
            <a:xfrm>
              <a:off x="-155055" y="2922831"/>
              <a:ext cx="10204517" cy="1065694"/>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等腰三角形 29"/>
            <p:cNvSpPr/>
            <p:nvPr/>
          </p:nvSpPr>
          <p:spPr>
            <a:xfrm flipH="1">
              <a:off x="-48110" y="2770631"/>
              <a:ext cx="288032" cy="171464"/>
            </a:xfrm>
            <a:prstGeom prst="triangle">
              <a:avLst>
                <a:gd fmla="val 0"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TextBox 6"/>
            <p:cNvSpPr txBox="1"/>
            <p:nvPr/>
          </p:nvSpPr>
          <p:spPr>
            <a:xfrm>
              <a:off x="-95099" y="3023321"/>
              <a:ext cx="10076889" cy="883920"/>
            </a:xfrm>
            <a:prstGeom prst="rect">
              <a:avLst/>
            </a:prstGeom>
            <a:noFill/>
          </p:spPr>
          <p:txBody>
            <a:bodyPr rtlCol="0" wrap="square">
              <a:spAutoFit/>
            </a:bodyPr>
            <a:lstStyle/>
            <a:p>
              <a:pPr>
                <a:lnSpc>
                  <a:spcPct val="130000"/>
                </a:lnSpc>
              </a:pPr>
              <a:r>
                <a:rPr altLang="en-US" b="1" lang="zh-CN" sz="2000">
                  <a:solidFill>
                    <a:prstClr val="white"/>
                  </a:solidFill>
                  <a:latin charset="-122" panose="020b0503020204020204" pitchFamily="34" typeface="微软雅黑"/>
                  <a:ea charset="-122" panose="020b0503020204020204" pitchFamily="34" typeface="微软雅黑"/>
                </a:rPr>
                <a:t>我总是相信，如果你的企业没有危机，你要想办法制造一个危机，因为你需要一个激励点来集中每一个员工的注意力。</a:t>
              </a:r>
            </a:p>
          </p:txBody>
        </p:sp>
      </p:grpSp>
      <p:sp>
        <p:nvSpPr>
          <p:cNvPr id="32" name="TextBox 6"/>
          <p:cNvSpPr txBox="1"/>
          <p:nvPr/>
        </p:nvSpPr>
        <p:spPr>
          <a:xfrm>
            <a:off x="914600" y="4293096"/>
            <a:ext cx="5112567" cy="1676400"/>
          </a:xfrm>
          <a:prstGeom prst="rect">
            <a:avLst/>
          </a:prstGeom>
          <a:noFill/>
        </p:spPr>
        <p:txBody>
          <a:bodyPr rtlCol="0" wrap="square">
            <a:spAutoFit/>
          </a:bodyPr>
          <a:lstStyle/>
          <a:p>
            <a:pPr>
              <a:lnSpc>
                <a:spcPct val="130000"/>
              </a:lnSpc>
              <a:spcAft>
                <a:spcPts val="600"/>
              </a:spcAft>
            </a:pPr>
            <a:r>
              <a:rPr altLang="en-US" b="1" lang="zh-CN" sz="1600">
                <a:solidFill>
                  <a:srgbClr val="FF0000"/>
                </a:solidFill>
                <a:latin charset="-122" panose="020b0503020204020204" pitchFamily="34" typeface="微软雅黑"/>
                <a:ea charset="-122" panose="020b0503020204020204" pitchFamily="34" typeface="微软雅黑"/>
              </a:rPr>
              <a:t>作为员工，如果他们没有面临竞争的压力，没有生存压力，他们就容易产生惰性。让他们深刻体会到适者生存、优胜劣汰的道理。所以，领导者若想有效鞭策员工，开激发其积极性和创造性，最好的方式之一是给予他们“危机”，激起他们的勇气。</a:t>
            </a:r>
          </a:p>
        </p:txBody>
      </p:sp>
      <p:sp>
        <p:nvSpPr>
          <p:cNvPr id="33" name="TextBox 6"/>
          <p:cNvSpPr txBox="1"/>
          <p:nvPr/>
        </p:nvSpPr>
        <p:spPr>
          <a:xfrm>
            <a:off x="6171183" y="4293096"/>
            <a:ext cx="5036714" cy="1676400"/>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尤其是要给员工个人灌输“前途危机”。要树立危机意识，无论是领导班子还是普通员工，都应该时刻具有危机感。告诉员工“今天工作不努力，明天就得努力找工作”。如果员工在这方面形成了共识，那么他们就会主动营造出一种积极向上的工作氛围。</a:t>
            </a:r>
          </a:p>
        </p:txBody>
      </p:sp>
      <p:sp>
        <p:nvSpPr>
          <p:cNvPr id="34" name="圆角矩形 33"/>
          <p:cNvSpPr/>
          <p:nvPr/>
        </p:nvSpPr>
        <p:spPr>
          <a:xfrm>
            <a:off x="914600" y="6127427"/>
            <a:ext cx="10293297" cy="109885"/>
          </a:xfrm>
          <a:prstGeom prst="round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fill="hold" id="11"/>
                                        <p:tgtEl>
                                          <p:spTgt spid="28"/>
                                        </p:tgtEl>
                                        <p:attrNameLst>
                                          <p:attrName>ppt_x</p:attrName>
                                        </p:attrNameLst>
                                      </p:cBhvr>
                                      <p:tavLst>
                                        <p:tav tm="0">
                                          <p:val>
                                            <p:strVal val="#ppt_x"/>
                                          </p:val>
                                        </p:tav>
                                        <p:tav tm="100000">
                                          <p:val>
                                            <p:strVal val="#ppt_x"/>
                                          </p:val>
                                        </p:tav>
                                      </p:tavLst>
                                    </p:anim>
                                    <p:anim calcmode="lin" valueType="num">
                                      <p:cBhvr additive="base">
                                        <p:cTn dur="500" fill="hold" id="12"/>
                                        <p:tgtEl>
                                          <p:spTgt spid="28"/>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decel="100000" fill="hold" grpId="0" id="14" nodeType="afterEffect" presetClass="entr" presetID="2" presetSubtype="2">
                                  <p:stCondLst>
                                    <p:cond delay="0"/>
                                  </p:stCondLst>
                                  <p:childTnLst>
                                    <p:set>
                                      <p:cBhvr>
                                        <p:cTn dur="1" fill="hold" id="15">
                                          <p:stCondLst>
                                            <p:cond delay="0"/>
                                          </p:stCondLst>
                                        </p:cTn>
                                        <p:tgtEl>
                                          <p:spTgt spid="32"/>
                                        </p:tgtEl>
                                        <p:attrNameLst>
                                          <p:attrName>style.visibility</p:attrName>
                                        </p:attrNameLst>
                                      </p:cBhvr>
                                      <p:to>
                                        <p:strVal val="visible"/>
                                      </p:to>
                                    </p:set>
                                    <p:anim calcmode="lin" valueType="num">
                                      <p:cBhvr additive="base">
                                        <p:cTn dur="500" fill="hold" id="16"/>
                                        <p:tgtEl>
                                          <p:spTgt spid="32"/>
                                        </p:tgtEl>
                                        <p:attrNameLst>
                                          <p:attrName>ppt_x</p:attrName>
                                        </p:attrNameLst>
                                      </p:cBhvr>
                                      <p:tavLst>
                                        <p:tav tm="0">
                                          <p:val>
                                            <p:strVal val="1+#ppt_w/2"/>
                                          </p:val>
                                        </p:tav>
                                        <p:tav tm="100000">
                                          <p:val>
                                            <p:strVal val="#ppt_x"/>
                                          </p:val>
                                        </p:tav>
                                      </p:tavLst>
                                    </p:anim>
                                    <p:anim calcmode="lin" valueType="num">
                                      <p:cBhvr additive="base">
                                        <p:cTn dur="500" fill="hold" id="17"/>
                                        <p:tgtEl>
                                          <p:spTgt spid="32"/>
                                        </p:tgtEl>
                                        <p:attrNameLst>
                                          <p:attrName>ppt_y</p:attrName>
                                        </p:attrNameLst>
                                      </p:cBhvr>
                                      <p:tavLst>
                                        <p:tav tm="0">
                                          <p:val>
                                            <p:strVal val="#ppt_y"/>
                                          </p:val>
                                        </p:tav>
                                        <p:tav tm="100000">
                                          <p:val>
                                            <p:strVal val="#ppt_y"/>
                                          </p:val>
                                        </p:tav>
                                      </p:tavLst>
                                    </p:anim>
                                  </p:childTnLst>
                                </p:cTn>
                              </p:par>
                              <p:par>
                                <p:cTn decel="100000" fill="hold" grpId="0" id="18" nodeType="withEffect" presetClass="entr" presetID="2" presetSubtype="8">
                                  <p:stCondLst>
                                    <p:cond delay="0"/>
                                  </p:stCondLst>
                                  <p:childTnLst>
                                    <p:set>
                                      <p:cBhvr>
                                        <p:cTn dur="1" fill="hold" id="19">
                                          <p:stCondLst>
                                            <p:cond delay="0"/>
                                          </p:stCondLst>
                                        </p:cTn>
                                        <p:tgtEl>
                                          <p:spTgt spid="33"/>
                                        </p:tgtEl>
                                        <p:attrNameLst>
                                          <p:attrName>style.visibility</p:attrName>
                                        </p:attrNameLst>
                                      </p:cBhvr>
                                      <p:to>
                                        <p:strVal val="visible"/>
                                      </p:to>
                                    </p:set>
                                    <p:anim calcmode="lin" valueType="num">
                                      <p:cBhvr additive="base">
                                        <p:cTn dur="500" fill="hold" id="20"/>
                                        <p:tgtEl>
                                          <p:spTgt spid="33"/>
                                        </p:tgtEl>
                                        <p:attrNameLst>
                                          <p:attrName>ppt_x</p:attrName>
                                        </p:attrNameLst>
                                      </p:cBhvr>
                                      <p:tavLst>
                                        <p:tav tm="0">
                                          <p:val>
                                            <p:strVal val="0-#ppt_w/2"/>
                                          </p:val>
                                        </p:tav>
                                        <p:tav tm="100000">
                                          <p:val>
                                            <p:strVal val="#ppt_x"/>
                                          </p:val>
                                        </p:tav>
                                      </p:tavLst>
                                    </p:anim>
                                    <p:anim calcmode="lin" valueType="num">
                                      <p:cBhvr additive="base">
                                        <p:cTn dur="500" fill="hold" id="21"/>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2"/>
      <p:bldP grpId="0" spid="3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p:cNvSpPr/>
          <p:nvPr/>
        </p:nvSpPr>
        <p:spPr>
          <a:xfrm>
            <a:off x="770583" y="2636912"/>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15" name="椭圆 14"/>
          <p:cNvSpPr/>
          <p:nvPr/>
        </p:nvSpPr>
        <p:spPr>
          <a:xfrm>
            <a:off x="4155079" y="1526884"/>
            <a:ext cx="2160120" cy="2160120"/>
          </a:xfrm>
          <a:prstGeom prst="ellipse">
            <a:avLst/>
          </a:prstGeom>
          <a:solidFill>
            <a:srgbClr val="9BD106"/>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16" name="椭圆 15"/>
          <p:cNvSpPr/>
          <p:nvPr/>
        </p:nvSpPr>
        <p:spPr>
          <a:xfrm>
            <a:off x="6819255" y="4146662"/>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17" name="椭圆 16"/>
          <p:cNvSpPr/>
          <p:nvPr/>
        </p:nvSpPr>
        <p:spPr>
          <a:xfrm>
            <a:off x="9483551" y="1310680"/>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cxnSp>
        <p:nvCxnSpPr>
          <p:cNvPr id="18" name="直接箭头连接符 17"/>
          <p:cNvCxnSpPr>
            <a:stCxn id="10" idx="7"/>
            <a:endCxn id="15" idx="2"/>
          </p:cNvCxnSpPr>
          <p:nvPr/>
        </p:nvCxnSpPr>
        <p:spPr>
          <a:xfrm flipV="1">
            <a:off x="2614361" y="2606944"/>
            <a:ext cx="1540718" cy="346310"/>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6" idx="7"/>
            <a:endCxn id="17" idx="3"/>
          </p:cNvCxnSpPr>
          <p:nvPr/>
        </p:nvCxnSpPr>
        <p:spPr>
          <a:xfrm flipV="1">
            <a:off x="8663033" y="3154458"/>
            <a:ext cx="1136860" cy="1308546"/>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5" idx="5"/>
            <a:endCxn id="16" idx="1"/>
          </p:cNvCxnSpPr>
          <p:nvPr/>
        </p:nvCxnSpPr>
        <p:spPr>
          <a:xfrm>
            <a:off x="5998857" y="3370662"/>
            <a:ext cx="1136740" cy="1092342"/>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38083" y="3075771"/>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第一章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为什么需要激励</a:t>
            </a:r>
          </a:p>
        </p:txBody>
      </p:sp>
      <p:sp>
        <p:nvSpPr>
          <p:cNvPr id="22" name="TextBox 21"/>
          <p:cNvSpPr txBox="1"/>
          <p:nvPr/>
        </p:nvSpPr>
        <p:spPr>
          <a:xfrm>
            <a:off x="4422579" y="1965743"/>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第二章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激励的定义及原理</a:t>
            </a:r>
          </a:p>
        </p:txBody>
      </p:sp>
      <p:sp>
        <p:nvSpPr>
          <p:cNvPr id="23" name="TextBox 22"/>
          <p:cNvSpPr txBox="1"/>
          <p:nvPr/>
        </p:nvSpPr>
        <p:spPr>
          <a:xfrm>
            <a:off x="7086754" y="4585520"/>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第三章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激励的实用方法</a:t>
            </a:r>
          </a:p>
        </p:txBody>
      </p:sp>
      <p:sp>
        <p:nvSpPr>
          <p:cNvPr id="24" name="TextBox 23"/>
          <p:cNvSpPr txBox="1"/>
          <p:nvPr/>
        </p:nvSpPr>
        <p:spPr>
          <a:xfrm>
            <a:off x="9751051" y="1749539"/>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第四章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激励的理念/原则</a:t>
            </a:r>
          </a:p>
        </p:txBody>
      </p:sp>
      <p:sp>
        <p:nvSpPr>
          <p:cNvPr id="13" name="矩形 12"/>
          <p:cNvSpPr/>
          <p:nvPr/>
        </p:nvSpPr>
        <p:spPr>
          <a:xfrm>
            <a:off x="6670680" y="6488668"/>
            <a:ext cx="182880" cy="365760"/>
          </a:xfrm>
          <a:prstGeom prst="rect">
            <a:avLst/>
          </a:prstGeom>
        </p:spPr>
        <p:txBody>
          <a:bodyPr wrap="none">
            <a:spAutoFit/>
          </a:bodyPr>
          <a:lstStyle/>
          <a:p>
            <a:endParaRPr altLang="en-US" lang="zh-CN" smtClean="0"/>
          </a:p>
        </p:txBody>
      </p:sp>
    </p:spTree>
  </p:cSld>
  <p:clrMapOvr>
    <a:masterClrMapping/>
  </p:clrMapOvr>
  <mc:AlternateContent>
    <mc:Choice Requires="p14">
      <p:transition p14:dur="1250" spd="slow">
        <p14:flip dir="r"/>
      </p:transition>
    </mc:Choice>
    <mc:Fallback>
      <p:transition spd="slow">
        <p:fade/>
      </p:transition>
    </mc:Fallback>
  </mc:AlternateContent>
  <p:timing/>
</p:sld>
</file>

<file path=ppt/slides/slide6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绩效激励</a:t>
            </a:r>
          </a:p>
        </p:txBody>
      </p:sp>
      <p:grpSp>
        <p:nvGrpSpPr>
          <p:cNvPr id="8" name="组合 7"/>
          <p:cNvGrpSpPr/>
          <p:nvPr/>
        </p:nvGrpSpPr>
        <p:grpSpPr>
          <a:xfrm>
            <a:off x="914599" y="1314926"/>
            <a:ext cx="396262" cy="369332"/>
            <a:chOff x="6097888" y="2834720"/>
            <a:chExt cx="396262"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804" y="2834720"/>
              <a:ext cx="392430"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18</a:t>
              </a:r>
            </a:p>
          </p:txBody>
        </p:sp>
      </p:grpSp>
      <p:sp>
        <p:nvSpPr>
          <p:cNvPr id="12" name="TextBox 6"/>
          <p:cNvSpPr txBox="1"/>
          <p:nvPr/>
        </p:nvSpPr>
        <p:spPr>
          <a:xfrm>
            <a:off x="914599" y="3966401"/>
            <a:ext cx="5981074"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绩效激励是指为实现组织发展战略和目标，采用科学规范的方法，通过对员工个人或群体的知识、技能、态度、业绩的全面考核和评价，通过对考核结果的运用（升职加薪等），从而实现对员工的激励效果。</a:t>
            </a:r>
          </a:p>
        </p:txBody>
      </p:sp>
      <p:sp>
        <p:nvSpPr>
          <p:cNvPr id="14" name="TextBox 6"/>
          <p:cNvSpPr txBox="1"/>
          <p:nvPr/>
        </p:nvSpPr>
        <p:spPr>
          <a:xfrm>
            <a:off x="914599" y="5518522"/>
            <a:ext cx="5981074" cy="725424"/>
          </a:xfrm>
          <a:prstGeom prst="rect">
            <a:avLst/>
          </a:prstGeom>
          <a:noFill/>
        </p:spPr>
        <p:txBody>
          <a:bodyPr rtlCol="0" wrap="square">
            <a:spAutoFit/>
          </a:bodyPr>
          <a:lstStyle/>
          <a:p>
            <a:pPr>
              <a:lnSpc>
                <a:spcPct val="130000"/>
              </a:lnSpc>
            </a:pPr>
            <a:r>
              <a:rPr altLang="en-US" b="1" lang="zh-CN" sz="1600">
                <a:solidFill>
                  <a:srgbClr val="80C417"/>
                </a:solidFill>
                <a:latin charset="-122" panose="020b0503020204020204" pitchFamily="34" typeface="微软雅黑"/>
                <a:ea charset="-122" panose="020b0503020204020204" pitchFamily="34" typeface="微软雅黑"/>
              </a:rPr>
              <a:t>绩效激励是企业最常用的激励方式，此部分内容在《绩效管理实务》课件中有详述，此处略。</a:t>
            </a:r>
          </a:p>
        </p:txBody>
      </p:sp>
      <p:sp>
        <p:nvSpPr>
          <p:cNvPr id="15" name="矩形 14"/>
          <p:cNvSpPr/>
          <p:nvPr/>
        </p:nvSpPr>
        <p:spPr>
          <a:xfrm>
            <a:off x="991673" y="3717032"/>
            <a:ext cx="5904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991673" y="6271442"/>
            <a:ext cx="5904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2"/>
          <a:stretch>
            <a:fillRect/>
          </a:stretch>
        </p:blipFill>
        <p:spPr>
          <a:xfrm>
            <a:off x="7125196" y="3675398"/>
            <a:ext cx="4058896" cy="2705930"/>
          </a:xfrm>
          <a:prstGeom prst="rect">
            <a:avLst/>
          </a:prstGeom>
          <a:noFill/>
          <a:ln w="19050">
            <a:solidFill>
              <a:schemeClr val="bg1"/>
            </a:solidFill>
          </a:ln>
          <a:effectLst>
            <a:outerShdw algn="ctr" blurRad="63500" rotWithShape="0">
              <a:prstClr val="black">
                <a:alpha val="40000"/>
              </a:prstClr>
            </a:outerShdw>
          </a:effec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1+#ppt_w/2"/>
                                          </p:val>
                                        </p:tav>
                                        <p:tav tm="100000">
                                          <p:val>
                                            <p:strVal val="#ppt_x"/>
                                          </p:val>
                                        </p:tav>
                                      </p:tavLst>
                                    </p:anim>
                                    <p:anim calcmode="lin" valueType="num">
                                      <p:cBhvr additive="base">
                                        <p:cTn dur="500" fill="hold" id="12"/>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Lst>
  </p:timing>
</p:sld>
</file>

<file path=ppt/slides/slide6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工作激励</a:t>
            </a:r>
          </a:p>
        </p:txBody>
      </p:sp>
      <p:grpSp>
        <p:nvGrpSpPr>
          <p:cNvPr id="8" name="组合 7"/>
          <p:cNvGrpSpPr/>
          <p:nvPr/>
        </p:nvGrpSpPr>
        <p:grpSpPr>
          <a:xfrm>
            <a:off x="913797" y="1314926"/>
            <a:ext cx="397866" cy="369332"/>
            <a:chOff x="6097086" y="2834720"/>
            <a:chExt cx="397866"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99010" y="2834720"/>
              <a:ext cx="3940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19</a:t>
              </a:r>
            </a:p>
          </p:txBody>
        </p:sp>
      </p:grpSp>
      <p:sp>
        <p:nvSpPr>
          <p:cNvPr id="12" name="TextBox 6"/>
          <p:cNvSpPr txBox="1"/>
          <p:nvPr/>
        </p:nvSpPr>
        <p:spPr>
          <a:xfrm>
            <a:off x="914599" y="2852936"/>
            <a:ext cx="5045074" cy="1042416"/>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工作激励是指通过对工作进行再设计和多样化地安排工作时间来改变工作方式，从而激发组织成员工作热情的一种激励方法。</a:t>
            </a:r>
          </a:p>
        </p:txBody>
      </p:sp>
      <p:sp>
        <p:nvSpPr>
          <p:cNvPr id="14" name="TextBox 6"/>
          <p:cNvSpPr txBox="1"/>
          <p:nvPr/>
        </p:nvSpPr>
        <p:spPr>
          <a:xfrm>
            <a:off x="914599" y="4152445"/>
            <a:ext cx="5045074" cy="1993392"/>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这种方法不仅仅是解决员工对工作的倦怠，更重要的是，通过对工作的丰富化、或轮岗等方式，使员工得到更多的锻炼，提升了员工的工作技能，使员工明确地感受到自己不断地成长与进步，对自己职业发展充满期待。这对员工是一种实实在在的好处，显然是一种激励，而且是一种非常好的激励方式。</a:t>
            </a:r>
          </a:p>
        </p:txBody>
      </p:sp>
      <p:sp>
        <p:nvSpPr>
          <p:cNvPr id="15" name="矩形 14"/>
          <p:cNvSpPr/>
          <p:nvPr/>
        </p:nvSpPr>
        <p:spPr>
          <a:xfrm>
            <a:off x="991673" y="2636912"/>
            <a:ext cx="4716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991673" y="6271442"/>
            <a:ext cx="4716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2"/>
          <a:stretch>
            <a:fillRect/>
          </a:stretch>
        </p:blipFill>
        <p:spPr>
          <a:xfrm>
            <a:off x="7125196" y="3675398"/>
            <a:ext cx="4058896" cy="2705930"/>
          </a:xfrm>
          <a:prstGeom prst="rect">
            <a:avLst/>
          </a:prstGeom>
          <a:noFill/>
          <a:ln w="19050">
            <a:solidFill>
              <a:schemeClr val="bg1"/>
            </a:solidFill>
          </a:ln>
          <a:effectLst>
            <a:outerShdw algn="ctr" blurRad="63500" rotWithShape="0">
              <a:prstClr val="black">
                <a:alpha val="40000"/>
              </a:prstClr>
            </a:outerShdw>
          </a:effectLst>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5959673" y="1940572"/>
            <a:ext cx="5224419" cy="4440756"/>
          </a:xfrm>
          <a:prstGeom prst="rect">
            <a:avLst/>
          </a:prstGeom>
          <a:noFill/>
          <a:ln w="19050">
            <a:solidFill>
              <a:schemeClr val="bg1"/>
            </a:solidFill>
          </a:ln>
          <a:effectLst>
            <a:outerShdw algn="ctr" blurRad="63500" rotWithShape="0">
              <a:prstClr val="black">
                <a:alpha val="40000"/>
              </a:prstClr>
            </a:outerShdw>
          </a:effec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1+#ppt_w/2"/>
                                          </p:val>
                                        </p:tav>
                                        <p:tav tm="100000">
                                          <p:val>
                                            <p:strVal val="#ppt_x"/>
                                          </p:val>
                                        </p:tav>
                                      </p:tavLst>
                                    </p:anim>
                                    <p:anim calcmode="lin" valueType="num">
                                      <p:cBhvr additive="base">
                                        <p:cTn dur="500" fill="hold" id="12"/>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Lst>
  </p:timing>
</p:sld>
</file>

<file path=ppt/slides/slide6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榜样激励</a:t>
            </a:r>
          </a:p>
        </p:txBody>
      </p:sp>
      <p:grpSp>
        <p:nvGrpSpPr>
          <p:cNvPr id="8" name="组合 7"/>
          <p:cNvGrpSpPr/>
          <p:nvPr/>
        </p:nvGrpSpPr>
        <p:grpSpPr>
          <a:xfrm>
            <a:off x="900973" y="1314926"/>
            <a:ext cx="423514" cy="369332"/>
            <a:chOff x="6084262" y="2834720"/>
            <a:chExt cx="423514"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6310" y="2834720"/>
              <a:ext cx="4194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20</a:t>
              </a:r>
            </a:p>
          </p:txBody>
        </p:sp>
      </p:grpSp>
      <p:sp>
        <p:nvSpPr>
          <p:cNvPr id="13" name="TextBox 6"/>
          <p:cNvSpPr txBox="1"/>
          <p:nvPr/>
        </p:nvSpPr>
        <p:spPr>
          <a:xfrm>
            <a:off x="914599" y="3322861"/>
            <a:ext cx="6912768"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在企业管理领域，榜样的力量也不容忽视。在激励员工的各种策略中，树立榜样是—个不可忽视的方法。榜样是管理者手中一件极具说服力的激励利器。与空洞的说教不同，榜样的力量在于行动，行动比语言更能说服人，给员工的激励是—种潜移默化的影响。</a:t>
            </a:r>
          </a:p>
        </p:txBody>
      </p:sp>
      <p:sp>
        <p:nvSpPr>
          <p:cNvPr id="17" name="TextBox 6"/>
          <p:cNvSpPr txBox="1"/>
          <p:nvPr/>
        </p:nvSpPr>
        <p:spPr>
          <a:xfrm>
            <a:off x="914599" y="4792621"/>
            <a:ext cx="6912768"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一位榜样就是一面旗帜。用榜样带动员工，形成向心力、疑聚力，是促进企业发展的很好选择。企业管理者要学会利用榜样的激励作用，在企业里评选出几个楷模，为大家树立榜样，这样才能增强员工的上进心，使他们更加努力地工作。虽然这个办法有些陈旧，但实用性很强。</a:t>
            </a:r>
          </a:p>
        </p:txBody>
      </p:sp>
      <p:sp>
        <p:nvSpPr>
          <p:cNvPr id="18" name="矩形 17"/>
          <p:cNvSpPr/>
          <p:nvPr/>
        </p:nvSpPr>
        <p:spPr>
          <a:xfrm>
            <a:off x="991673" y="3140968"/>
            <a:ext cx="6840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991673" y="6271442"/>
            <a:ext cx="6840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2"/>
          <a:stretch>
            <a:fillRect/>
          </a:stretch>
        </p:blipFill>
        <p:spPr>
          <a:xfrm>
            <a:off x="8043390" y="1641839"/>
            <a:ext cx="3140701" cy="4739488"/>
          </a:xfrm>
          <a:prstGeom prst="rect">
            <a:avLst/>
          </a:prstGeom>
          <a:noFill/>
          <a:ln w="19050">
            <a:solidFill>
              <a:schemeClr val="bg1"/>
            </a:solidFill>
          </a:ln>
          <a:effectLst>
            <a:outerShdw algn="ctr" blurRad="63500" rotWithShape="0">
              <a:prstClr val="black">
                <a:alpha val="40000"/>
              </a:prstClr>
            </a:outerShdw>
          </a:effec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500" fill="hold" id="11"/>
                                        <p:tgtEl>
                                          <p:spTgt spid="17"/>
                                        </p:tgtEl>
                                        <p:attrNameLst>
                                          <p:attrName>ppt_x</p:attrName>
                                        </p:attrNameLst>
                                      </p:cBhvr>
                                      <p:tavLst>
                                        <p:tav tm="0">
                                          <p:val>
                                            <p:strVal val="1+#ppt_w/2"/>
                                          </p:val>
                                        </p:tav>
                                        <p:tav tm="100000">
                                          <p:val>
                                            <p:strVal val="#ppt_x"/>
                                          </p:val>
                                        </p:tav>
                                      </p:tavLst>
                                    </p:anim>
                                    <p:anim calcmode="lin" valueType="num">
                                      <p:cBhvr additive="base">
                                        <p:cTn dur="500" fill="hold" id="12"/>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Lst>
  </p:timing>
</p:sld>
</file>

<file path=ppt/slides/slide6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a:spLocks noChangeArrowheads="1"/>
          </p:cNvSpPr>
          <p:nvPr/>
        </p:nvSpPr>
        <p:spPr bwMode="auto">
          <a:xfrm>
            <a:off x="1274731" y="1268760"/>
            <a:ext cx="288022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spcAft>
                <a:spcPts val="500"/>
              </a:spcAft>
            </a:pPr>
            <a:r>
              <a:rPr altLang="en-US" lang="zh-CN" sz="2000">
                <a:solidFill>
                  <a:srgbClr val="5F5E5C"/>
                </a:solidFill>
                <a:latin charset="-122" panose="020b0800000000000000" pitchFamily="34" typeface="华康俪金黑W8(P)"/>
                <a:ea charset="-122" panose="020b0800000000000000" pitchFamily="34" typeface="华康俪金黑W8(P)"/>
              </a:rPr>
              <a:t>榜样激励</a:t>
            </a:r>
          </a:p>
        </p:txBody>
      </p:sp>
      <p:grpSp>
        <p:nvGrpSpPr>
          <p:cNvPr id="8" name="组合 7"/>
          <p:cNvGrpSpPr/>
          <p:nvPr/>
        </p:nvGrpSpPr>
        <p:grpSpPr>
          <a:xfrm>
            <a:off x="900973" y="1314926"/>
            <a:ext cx="423514" cy="369332"/>
            <a:chOff x="6084262" y="2834720"/>
            <a:chExt cx="423514" cy="369332"/>
          </a:xfrm>
        </p:grpSpPr>
        <p:sp>
          <p:nvSpPr>
            <p:cNvPr id="9" name="椭圆 8"/>
            <p:cNvSpPr/>
            <p:nvPr/>
          </p:nvSpPr>
          <p:spPr bwMode="auto">
            <a:xfrm>
              <a:off x="6134020" y="2857386"/>
              <a:ext cx="324000" cy="324000"/>
            </a:xfrm>
            <a:prstGeom prst="ellipse">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fontAlgn="auto">
                <a:spcBef>
                  <a:spcPct val="0"/>
                </a:spcBef>
                <a:spcAft>
                  <a:spcPct val="0"/>
                </a:spcAft>
                <a:defRPr/>
              </a:pPr>
              <a:endParaRPr altLang="en-US" lang="zh-CN" sz="1600">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10" name="TextBox 47"/>
            <p:cNvSpPr txBox="1"/>
            <p:nvPr/>
          </p:nvSpPr>
          <p:spPr>
            <a:xfrm>
              <a:off x="6086310" y="2834720"/>
              <a:ext cx="419417" cy="365760"/>
            </a:xfrm>
            <a:prstGeom prst="rect">
              <a:avLst/>
            </a:prstGeom>
            <a:noFill/>
          </p:spPr>
          <p:txBody>
            <a:bodyPr rtlCol="0" wrap="none">
              <a:spAutoFit/>
            </a:bodyPr>
            <a:lstStyle/>
            <a:p>
              <a:pPr algn="ctr"/>
              <a:r>
                <a:rPr altLang="zh-CN" lang="en-US" smtClean="0">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20</a:t>
              </a:r>
            </a:p>
          </p:txBody>
        </p:sp>
      </p:grpSp>
      <p:sp>
        <p:nvSpPr>
          <p:cNvPr id="11" name="矩形 10"/>
          <p:cNvSpPr/>
          <p:nvPr/>
        </p:nvSpPr>
        <p:spPr>
          <a:xfrm>
            <a:off x="917410" y="2485511"/>
            <a:ext cx="6405901" cy="38958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三字经》中列举了大量典故、故事，向我们阐述了丰富深刻的人生哲理。有倡导尊敬师长，宽厚待人的；有颂扬勤劳节俭，清正廉洁的；有劝诫谨慎持身，悔过改错的；有爱国爱民，弘扬正气的；有激励立志勤学，发愤图强的……</a:t>
            </a:r>
          </a:p>
          <a:p>
            <a:pPr algn="just">
              <a:lnSpc>
                <a:spcPct val="138000"/>
              </a:lnSpc>
            </a:pPr>
            <a:endParaRPr altLang="zh-CN" lang="en-US"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这些内容包含了我们生活的诸多方面。比如“头悬梁，锥刺骨”，这是《三字经》中激励人勤奋学习，发愤图强的典故。前人之所以举这些典故，皆看重的是榜样的教育力量。因为，成功的典型最容易打动人心，最容易产生良好而巨大的示范、激励效应。</a:t>
            </a:r>
          </a:p>
        </p:txBody>
      </p:sp>
      <p:sp>
        <p:nvSpPr>
          <p:cNvPr id="12" name="矩形 11"/>
          <p:cNvSpPr/>
          <p:nvPr/>
        </p:nvSpPr>
        <p:spPr>
          <a:xfrm>
            <a:off x="917411" y="2485512"/>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450912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217838" y="2275439"/>
            <a:ext cx="1440160" cy="400110"/>
            <a:chOff x="4875039" y="1565377"/>
            <a:chExt cx="1440160" cy="400110"/>
          </a:xfrm>
        </p:grpSpPr>
        <p:sp>
          <p:nvSpPr>
            <p:cNvPr id="16" name="TextBox 10"/>
            <p:cNvSpPr txBox="1"/>
            <p:nvPr/>
          </p:nvSpPr>
          <p:spPr>
            <a:xfrm>
              <a:off x="4875039" y="1565377"/>
              <a:ext cx="1440160" cy="396240"/>
            </a:xfrm>
            <a:prstGeom prst="rect">
              <a:avLst/>
            </a:prstGeom>
            <a:noFill/>
          </p:spPr>
          <p:txBody>
            <a:bodyPr rtlCol="0" wrap="square">
              <a:spAutoFit/>
            </a:bodyPr>
            <a:lstStyle/>
            <a:p>
              <a:pPr algn="ctr"/>
              <a:r>
                <a:rPr altLang="en-US" lang="zh-CN" smtClean="0" sz="2000">
                  <a:solidFill>
                    <a:srgbClr val="80C417"/>
                  </a:solidFill>
                  <a:latin charset="-122" panose="020b0800000000000000" pitchFamily="34" typeface="华康俪金黑W8(P)"/>
                  <a:ea charset="-122" panose="020b0800000000000000" pitchFamily="34" typeface="华康俪金黑W8(P)"/>
                </a:rPr>
                <a:t>案例</a:t>
              </a:r>
            </a:p>
          </p:txBody>
        </p:sp>
        <p:sp>
          <p:nvSpPr>
            <p:cNvPr id="20"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22" name="TextBox 12"/>
            <p:cNvSpPr txBox="1"/>
            <p:nvPr/>
          </p:nvSpPr>
          <p:spPr>
            <a:xfrm>
              <a:off x="5898521"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23" name="矩形 22"/>
          <p:cNvSpPr/>
          <p:nvPr/>
        </p:nvSpPr>
        <p:spPr>
          <a:xfrm>
            <a:off x="4200641" y="2290828"/>
            <a:ext cx="2964180" cy="406908"/>
          </a:xfrm>
          <a:prstGeom prst="rect">
            <a:avLst/>
          </a:prstGeom>
        </p:spPr>
        <p:txBody>
          <a:bodyPr wrap="none">
            <a:spAutoFit/>
          </a:bodyPr>
          <a:lstStyle/>
          <a:p>
            <a:pPr algn="ctr" indent="266700">
              <a:lnSpc>
                <a:spcPct val="115000"/>
              </a:lnSpc>
              <a:spcAft>
                <a:spcPts val="420"/>
              </a:spcAft>
            </a:pPr>
            <a:r>
              <a:rPr altLang="zh-CN" b="1" lang="en-US">
                <a:solidFill>
                  <a:srgbClr val="5F5E5C"/>
                </a:solidFill>
                <a:latin charset="-122" panose="020b0503020204020204" pitchFamily="34" typeface="微软雅黑"/>
                <a:ea charset="-122" panose="020b0503020204020204" pitchFamily="34" typeface="微软雅黑"/>
              </a:rPr>
              <a:t>《三字经》中的启蒙榜样</a:t>
            </a:r>
          </a:p>
        </p:txBody>
      </p:sp>
      <p:pic>
        <p:nvPicPr>
          <p:cNvPr descr="http://pic15.nipic.com/20110726/128199_173741325000_2.jpg" id="25" name="Picture 6"/>
          <p:cNvPicPr>
            <a:picLocks noChangeArrowheads="1" noChangeAspect="1"/>
          </p:cNvPicPr>
          <p:nvPr/>
        </p:nvPicPr>
        <p:blipFill>
          <a:blip r:embed="rId2">
            <a:extLst>
              <a:ext uri="{28A0092B-C50C-407E-A947-70E740481C1C}">
                <a14:useLocalDpi val="0"/>
              </a:ext>
            </a:extLst>
          </a:blip>
          <a:stretch>
            <a:fillRect/>
          </a:stretch>
        </p:blipFill>
        <p:spPr bwMode="auto">
          <a:xfrm>
            <a:off x="7492745" y="2485512"/>
            <a:ext cx="3691345" cy="3895816"/>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Lst>
  </p:timing>
</p:sld>
</file>

<file path=ppt/slides/slide6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椭圆 15"/>
          <p:cNvSpPr/>
          <p:nvPr/>
        </p:nvSpPr>
        <p:spPr>
          <a:xfrm>
            <a:off x="770583" y="2636912"/>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17" name="椭圆 16"/>
          <p:cNvSpPr/>
          <p:nvPr/>
        </p:nvSpPr>
        <p:spPr>
          <a:xfrm>
            <a:off x="4155079" y="1526884"/>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20" name="椭圆 19"/>
          <p:cNvSpPr/>
          <p:nvPr/>
        </p:nvSpPr>
        <p:spPr>
          <a:xfrm>
            <a:off x="6819255" y="4146662"/>
            <a:ext cx="2160120" cy="2160120"/>
          </a:xfrm>
          <a:prstGeom prst="ellipse">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sp>
        <p:nvSpPr>
          <p:cNvPr id="21" name="椭圆 20"/>
          <p:cNvSpPr/>
          <p:nvPr/>
        </p:nvSpPr>
        <p:spPr>
          <a:xfrm>
            <a:off x="9483551" y="1310680"/>
            <a:ext cx="2160120" cy="2160120"/>
          </a:xfrm>
          <a:prstGeom prst="ellipse">
            <a:avLst/>
          </a:prstGeom>
          <a:solidFill>
            <a:srgbClr val="9BD106"/>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lang="zh-CN" sz="4000">
              <a:solidFill>
                <a:schemeClr val="bg1">
                  <a:lumMod val="50000"/>
                </a:schemeClr>
              </a:solidFill>
              <a:latin charset="0" panose="020b0806030902050204" pitchFamily="34" typeface="Impact"/>
            </a:endParaRPr>
          </a:p>
        </p:txBody>
      </p:sp>
      <p:cxnSp>
        <p:nvCxnSpPr>
          <p:cNvPr id="22" name="直接箭头连接符 21"/>
          <p:cNvCxnSpPr>
            <a:stCxn id="16" idx="7"/>
            <a:endCxn id="17" idx="2"/>
          </p:cNvCxnSpPr>
          <p:nvPr/>
        </p:nvCxnSpPr>
        <p:spPr>
          <a:xfrm flipV="1">
            <a:off x="2614361" y="2606944"/>
            <a:ext cx="1540718" cy="346310"/>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0" idx="7"/>
            <a:endCxn id="21" idx="3"/>
          </p:cNvCxnSpPr>
          <p:nvPr/>
        </p:nvCxnSpPr>
        <p:spPr>
          <a:xfrm flipV="1">
            <a:off x="8663033" y="3154458"/>
            <a:ext cx="1136860" cy="1308546"/>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7" idx="5"/>
            <a:endCxn id="20" idx="1"/>
          </p:cNvCxnSpPr>
          <p:nvPr/>
        </p:nvCxnSpPr>
        <p:spPr>
          <a:xfrm>
            <a:off x="5998857" y="3370662"/>
            <a:ext cx="1136740" cy="1092342"/>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38083" y="3075771"/>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第一章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为什么需要激励</a:t>
            </a:r>
          </a:p>
        </p:txBody>
      </p:sp>
      <p:sp>
        <p:nvSpPr>
          <p:cNvPr id="34" name="TextBox 33"/>
          <p:cNvSpPr txBox="1"/>
          <p:nvPr/>
        </p:nvSpPr>
        <p:spPr>
          <a:xfrm>
            <a:off x="4422579" y="1965743"/>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第二章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激励的定义及原理</a:t>
            </a:r>
          </a:p>
        </p:txBody>
      </p:sp>
      <p:sp>
        <p:nvSpPr>
          <p:cNvPr id="35" name="TextBox 34"/>
          <p:cNvSpPr txBox="1"/>
          <p:nvPr/>
        </p:nvSpPr>
        <p:spPr>
          <a:xfrm>
            <a:off x="7086754" y="4585520"/>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第三章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激励的实用方法</a:t>
            </a:r>
          </a:p>
        </p:txBody>
      </p:sp>
      <p:sp>
        <p:nvSpPr>
          <p:cNvPr id="36" name="TextBox 35"/>
          <p:cNvSpPr txBox="1"/>
          <p:nvPr/>
        </p:nvSpPr>
        <p:spPr>
          <a:xfrm>
            <a:off x="9751051" y="1749539"/>
            <a:ext cx="1625120" cy="965200"/>
          </a:xfrm>
          <a:prstGeom prst="rect">
            <a:avLst/>
          </a:prstGeom>
          <a:noFill/>
        </p:spPr>
        <p:txBody>
          <a:bodyPr wrap="square">
            <a:spAutoFit/>
          </a:bodyPr>
          <a:lstStyle/>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第四章  </a:t>
            </a:r>
          </a:p>
          <a:p>
            <a:pPr algn="l">
              <a:spcBef>
                <a:spcPts val="400"/>
              </a:spcBef>
              <a:defRPr/>
            </a:pPr>
            <a:r>
              <a:rPr altLang="en-US" b="0" lang="zh-CN" smtClean="0" sz="1800">
                <a:solidFill>
                  <a:schemeClr val="bg1"/>
                </a:solidFill>
                <a:latin charset="-122" panose="020b0503020204020204" pitchFamily="34" typeface="微软雅黑"/>
                <a:ea charset="-122" panose="020b0503020204020204" pitchFamily="34" typeface="微软雅黑"/>
              </a:rPr>
              <a:t>激励的理念/原则</a:t>
            </a:r>
          </a:p>
        </p:txBody>
      </p:sp>
      <p:sp>
        <p:nvSpPr>
          <p:cNvPr id="13" name="矩形 12"/>
          <p:cNvSpPr/>
          <p:nvPr/>
        </p:nvSpPr>
        <p:spPr>
          <a:xfrm>
            <a:off x="241259" y="6000767"/>
            <a:ext cx="182880" cy="365760"/>
          </a:xfrm>
          <a:prstGeom prst="rect">
            <a:avLst/>
          </a:prstGeom>
        </p:spPr>
        <p:txBody>
          <a:bodyPr wrap="none">
            <a:spAutoFit/>
          </a:bodyPr>
          <a:lstStyle/>
          <a:p>
            <a:endParaRPr altLang="en-US" lang="zh-CN" smtClean="0"/>
          </a:p>
        </p:txBody>
      </p:sp>
    </p:spTree>
  </p:cSld>
  <p:clrMapOvr>
    <a:masterClrMapping/>
  </p:clrMapOvr>
  <mc:AlternateContent>
    <mc:Choice Requires="p14">
      <p:transition p14:dur="1100" spd="slow">
        <p14:switch dir="r"/>
      </p:transition>
    </mc:Choice>
    <mc:Fallback>
      <p:transition spd="slow">
        <p:fade/>
      </p:transition>
    </mc:Fallback>
  </mc:AlternateContent>
  <p:timing/>
</p:sld>
</file>

<file path=ppt/slides/slide6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130623" y="1412777"/>
            <a:ext cx="144017" cy="720079"/>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2">
            <a:extLst>
              <a:ext uri="{28A0092B-C50C-407E-A947-70E740481C1C}">
                <a14:useLocalDpi val="0"/>
              </a:ext>
            </a:extLst>
          </a:blip>
          <a:stretch>
            <a:fillRect/>
          </a:stretch>
        </p:blipFill>
        <p:spPr>
          <a:xfrm>
            <a:off x="950731" y="1994418"/>
            <a:ext cx="9468924" cy="4494473"/>
          </a:xfrm>
          <a:prstGeom prst="rect">
            <a:avLst/>
          </a:prstGeom>
          <a:noFill/>
          <a:ln w="19050">
            <a:solidFill>
              <a:schemeClr val="bg1"/>
            </a:solidFill>
          </a:ln>
          <a:effectLst>
            <a:outerShdw algn="ctr" blurRad="63500" rotWithShape="0">
              <a:prstClr val="black">
                <a:alpha val="40000"/>
              </a:prstClr>
            </a:outerShdw>
          </a:effectLst>
        </p:spPr>
      </p:pic>
      <p:sp>
        <p:nvSpPr>
          <p:cNvPr id="2" name="TextBox 6"/>
          <p:cNvSpPr txBox="1"/>
          <p:nvPr/>
        </p:nvSpPr>
        <p:spPr>
          <a:xfrm>
            <a:off x="1274640" y="1412776"/>
            <a:ext cx="3600399" cy="448056"/>
          </a:xfrm>
          <a:prstGeom prst="rect">
            <a:avLst/>
          </a:prstGeom>
          <a:noFill/>
        </p:spPr>
        <p:txBody>
          <a:bodyPr rtlCol="0" wrap="square">
            <a:spAutoFit/>
          </a:bodyPr>
          <a:lstStyle/>
          <a:p>
            <a:pP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1、每个人都可以被激励</a:t>
            </a:r>
          </a:p>
        </p:txBody>
      </p:sp>
      <p:sp>
        <p:nvSpPr>
          <p:cNvPr id="8" name="矩形 7"/>
          <p:cNvSpPr/>
          <p:nvPr/>
        </p:nvSpPr>
        <p:spPr>
          <a:xfrm>
            <a:off x="950731" y="5229200"/>
            <a:ext cx="9468924" cy="1008112"/>
          </a:xfrm>
          <a:prstGeom prst="rect">
            <a:avLst/>
          </a:prstGeom>
          <a:solidFill>
            <a:schemeClr val="tx1">
              <a:lumMod val="75000"/>
              <a:lumOff val="25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b="1" lang="zh-CN" sz="8000">
              <a:effectLst>
                <a:reflection algn="bl" blurRad="6350" dir="5400000" dist="60007" endA="300" endPos="50000" rotWithShape="0" stA="50000" sy="-100000"/>
              </a:effectLst>
              <a:latin charset="0" panose="02000000000000000000" pitchFamily="2" typeface="Roboto"/>
              <a:ea charset="-122" panose="020b0503020204020204" pitchFamily="34" typeface="微软雅黑"/>
            </a:endParaRPr>
          </a:p>
        </p:txBody>
      </p:sp>
      <p:sp>
        <p:nvSpPr>
          <p:cNvPr id="9" name="矩形 8"/>
          <p:cNvSpPr/>
          <p:nvPr/>
        </p:nvSpPr>
        <p:spPr>
          <a:xfrm>
            <a:off x="1130623" y="5382583"/>
            <a:ext cx="9145015" cy="725424"/>
          </a:xfrm>
          <a:prstGeom prst="rect">
            <a:avLst/>
          </a:prstGeom>
        </p:spPr>
        <p:txBody>
          <a:bodyPr wrap="square">
            <a:spAutoFit/>
          </a:bodyPr>
          <a:lstStyle/>
          <a:p>
            <a:pPr>
              <a:lnSpc>
                <a:spcPct val="130000"/>
              </a:lnSpc>
            </a:pPr>
            <a:r>
              <a:rPr altLang="en-US" b="1" lang="zh-CN" sz="1600">
                <a:solidFill>
                  <a:schemeClr val="bg1"/>
                </a:solidFill>
                <a:latin charset="-122" panose="020b0503020204020204" pitchFamily="34" typeface="微软雅黑"/>
                <a:ea charset="-122" panose="020b0503020204020204" pitchFamily="34" typeface="微软雅黑"/>
              </a:rPr>
              <a:t>每个人的身上都存在激励的火花，每个人都可以被激励，一些人可能比其他人更容易被激励，但是关键要找到每个人身上激励的火花，因为，激励孙悟空和激励猪八戒的方法肯定是不同的。</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3" presetSubtype="36">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400" fill="hold" id="12"/>
                                        <p:tgtEl>
                                          <p:spTgt spid="8"/>
                                        </p:tgtEl>
                                        <p:attrNameLst>
                                          <p:attrName>ppt_w</p:attrName>
                                        </p:attrNameLst>
                                      </p:cBhvr>
                                      <p:tavLst>
                                        <p:tav tm="0">
                                          <p:val>
                                            <p:strVal val="(6*min(max(#ppt_w*#ppt_h,.3),1)-7.4)/-.7*#ppt_w"/>
                                          </p:val>
                                        </p:tav>
                                        <p:tav tm="100000">
                                          <p:val>
                                            <p:strVal val="#ppt_w"/>
                                          </p:val>
                                        </p:tav>
                                      </p:tavLst>
                                    </p:anim>
                                    <p:anim calcmode="lin" valueType="num">
                                      <p:cBhvr>
                                        <p:cTn dur="400" fill="hold" id="13"/>
                                        <p:tgtEl>
                                          <p:spTgt spid="8"/>
                                        </p:tgtEl>
                                        <p:attrNameLst>
                                          <p:attrName>ppt_h</p:attrName>
                                        </p:attrNameLst>
                                      </p:cBhvr>
                                      <p:tavLst>
                                        <p:tav tm="0">
                                          <p:val>
                                            <p:strVal val="(6*min(max(#ppt_w*#ppt_h,.3),1)-7.4)/-.7*#ppt_h"/>
                                          </p:val>
                                        </p:tav>
                                        <p:tav tm="100000">
                                          <p:val>
                                            <p:strVal val="#ppt_h"/>
                                          </p:val>
                                        </p:tav>
                                      </p:tavLst>
                                    </p:anim>
                                    <p:anim calcmode="lin" valueType="num">
                                      <p:cBhvr>
                                        <p:cTn dur="400" fill="hold" id="14"/>
                                        <p:tgtEl>
                                          <p:spTgt spid="8"/>
                                        </p:tgtEl>
                                        <p:attrNameLst>
                                          <p:attrName>ppt_x</p:attrName>
                                        </p:attrNameLst>
                                      </p:cBhvr>
                                      <p:tavLst>
                                        <p:tav tm="0">
                                          <p:val>
                                            <p:fltVal val="0.5"/>
                                          </p:val>
                                        </p:tav>
                                        <p:tav tm="100000">
                                          <p:val>
                                            <p:strVal val="#ppt_x"/>
                                          </p:val>
                                        </p:tav>
                                      </p:tavLst>
                                    </p:anim>
                                    <p:anim calcmode="lin" valueType="num">
                                      <p:cBhvr>
                                        <p:cTn dur="400" fill="hold" id="15"/>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16" nodeType="afterGroup">
                            <p:stCondLst>
                              <p:cond delay="900"/>
                            </p:stCondLst>
                            <p:childTnLst>
                              <p:par>
                                <p:cTn fill="hold" grpId="0" id="17" nodeType="afterEffect" presetClass="entr" presetID="2" presetSubtype="1">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ppt_x"/>
                                          </p:val>
                                        </p:tav>
                                        <p:tav tm="100000">
                                          <p:val>
                                            <p:strVal val="#ppt_x"/>
                                          </p:val>
                                        </p:tav>
                                      </p:tavLst>
                                    </p:anim>
                                    <p:anim calcmode="lin" valueType="num">
                                      <p:cBhvr additive="base">
                                        <p:cTn dur="500" fill="hold" id="20"/>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9"/>
    </p:bldLst>
  </p:timing>
</p:sld>
</file>

<file path=ppt/slides/slide6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6"/>
          <p:cNvSpPr txBox="1"/>
          <p:nvPr/>
        </p:nvSpPr>
        <p:spPr>
          <a:xfrm>
            <a:off x="914599" y="2636912"/>
            <a:ext cx="4824535" cy="448056"/>
          </a:xfrm>
          <a:prstGeom prst="rect">
            <a:avLst/>
          </a:prstGeom>
          <a:noFill/>
        </p:spPr>
        <p:txBody>
          <a:bodyPr rtlCol="0" wrap="square">
            <a:spAutoFit/>
          </a:bodyPr>
          <a:lstStyle/>
          <a:p>
            <a:pPr>
              <a:lnSpc>
                <a:spcPct val="130000"/>
              </a:lnSpc>
              <a:spcAft>
                <a:spcPts val="600"/>
              </a:spcAft>
            </a:pPr>
            <a:r>
              <a:rPr altLang="zh-CN" b="1" lang="en-US" smtClean="0">
                <a:solidFill>
                  <a:srgbClr val="5F5E5C"/>
                </a:solidFill>
                <a:latin charset="-122" panose="020b0503020204020204" pitchFamily="34" typeface="微软雅黑"/>
                <a:ea charset="-122" panose="020b0503020204020204" pitchFamily="34" typeface="微软雅黑"/>
              </a:rPr>
              <a:t>2、激励别人之前首先要能够自我激励</a:t>
            </a:r>
          </a:p>
        </p:txBody>
      </p:sp>
      <p:sp>
        <p:nvSpPr>
          <p:cNvPr id="10" name="TextBox 6"/>
          <p:cNvSpPr txBox="1"/>
          <p:nvPr/>
        </p:nvSpPr>
        <p:spPr>
          <a:xfrm>
            <a:off x="914599" y="3322861"/>
            <a:ext cx="4680520" cy="1993392"/>
          </a:xfrm>
          <a:prstGeom prst="rect">
            <a:avLst/>
          </a:prstGeom>
          <a:noFill/>
        </p:spPr>
        <p:txBody>
          <a:bodyPr rtlCol="0" wrap="square">
            <a:spAutoFit/>
          </a:bodyPr>
          <a:lstStyle/>
          <a:p>
            <a:pPr>
              <a:lnSpc>
                <a:spcPct val="130000"/>
              </a:lnSpc>
            </a:pPr>
            <a:r>
              <a:rPr altLang="en-US" lang="zh-CN" smtClean="0" sz="1600">
                <a:solidFill>
                  <a:srgbClr val="5F5E5C"/>
                </a:solidFill>
                <a:latin charset="-122" panose="020b0503020204020204" pitchFamily="34" typeface="微软雅黑"/>
                <a:ea charset="-122" panose="020b0503020204020204" pitchFamily="34" typeface="微软雅黑"/>
              </a:rPr>
              <a:t>在企业管理领域，榜样的力量也不容忽视。在激励员工的各种策略中，树立榜样是—个不可忽视的方法。榜样是管理者手中一件极具说服力的激励利器。与空洞的说教不同，榜样的力量在于行动，行动比语言更能说服人，给员工的激励是—种潜移默化的影响。</a:t>
            </a:r>
          </a:p>
        </p:txBody>
      </p:sp>
      <p:sp>
        <p:nvSpPr>
          <p:cNvPr id="11" name="矩形 10"/>
          <p:cNvSpPr/>
          <p:nvPr/>
        </p:nvSpPr>
        <p:spPr>
          <a:xfrm>
            <a:off x="991673" y="3140968"/>
            <a:ext cx="6840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2">
            <a:extLst>
              <a:ext uri="{28A0092B-C50C-407E-A947-70E740481C1C}">
                <a14:useLocalDpi val="0"/>
              </a:ext>
            </a:extLst>
          </a:blip>
          <a:stretch>
            <a:fillRect/>
          </a:stretch>
        </p:blipFill>
        <p:spPr>
          <a:xfrm>
            <a:off x="5754841" y="2708920"/>
            <a:ext cx="5429250" cy="3619500"/>
          </a:xfrm>
          <a:prstGeom prst="rect">
            <a:avLst/>
          </a:prstGeom>
          <a:noFill/>
          <a:ln w="19050">
            <a:solidFill>
              <a:schemeClr val="bg1"/>
            </a:solidFill>
          </a:ln>
          <a:effectLst>
            <a:outerShdw algn="ctr" blurRad="63500" rotWithShape="0">
              <a:prstClr val="black">
                <a:alpha val="40000"/>
              </a:prstClr>
            </a:outerShdw>
          </a:effec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0-#ppt_w/2"/>
                                          </p:val>
                                        </p:tav>
                                        <p:tav tm="100000">
                                          <p:val>
                                            <p:strVal val="#ppt_x"/>
                                          </p:val>
                                        </p:tav>
                                      </p:tavLst>
                                    </p:anim>
                                    <p:anim calcmode="lin" valueType="num">
                                      <p:cBhvr additive="base">
                                        <p:cTn dur="500" fill="hold" id="13"/>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0"/>
    </p:bldLst>
  </p:timing>
</p:sld>
</file>

<file path=ppt/slides/slide6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6"/>
          <p:cNvSpPr txBox="1"/>
          <p:nvPr/>
        </p:nvSpPr>
        <p:spPr>
          <a:xfrm>
            <a:off x="914599" y="2636912"/>
            <a:ext cx="5256584" cy="448056"/>
          </a:xfrm>
          <a:prstGeom prst="rect">
            <a:avLst/>
          </a:prstGeom>
          <a:noFill/>
        </p:spPr>
        <p:txBody>
          <a:bodyPr rtlCol="0" wrap="square">
            <a:spAutoFit/>
          </a:bodyPr>
          <a:lstStyle/>
          <a:p>
            <a:pP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3、人们是为自己的理由而不是你的理由而做事</a:t>
            </a:r>
          </a:p>
        </p:txBody>
      </p:sp>
      <p:sp>
        <p:nvSpPr>
          <p:cNvPr id="10" name="TextBox 6"/>
          <p:cNvSpPr txBox="1"/>
          <p:nvPr/>
        </p:nvSpPr>
        <p:spPr>
          <a:xfrm>
            <a:off x="914599" y="3322862"/>
            <a:ext cx="4896544" cy="1676400"/>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工作的根本动力来源于自我激励。领导者不仅要激励下属，而且要教会下属学会自我激励，更要想办法创造一个能让人们做自我激励的环境。有句话说：“你不可能真正激励员工，你只能创造一个使他们自我激励的环境”。</a:t>
            </a:r>
          </a:p>
        </p:txBody>
      </p:sp>
      <p:sp>
        <p:nvSpPr>
          <p:cNvPr id="11" name="矩形 10"/>
          <p:cNvSpPr/>
          <p:nvPr/>
        </p:nvSpPr>
        <p:spPr>
          <a:xfrm>
            <a:off x="991673" y="3140968"/>
            <a:ext cx="6840000"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6071824" y="2688674"/>
            <a:ext cx="5123556" cy="3620646"/>
          </a:xfrm>
          <a:prstGeom prst="rect">
            <a:avLst/>
          </a:prstGeom>
          <a:noFill/>
          <a:ln>
            <a:solidFill>
              <a:srgbClr val="80C417"/>
            </a:solidFill>
          </a:ln>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0-#ppt_w/2"/>
                                          </p:val>
                                        </p:tav>
                                        <p:tav tm="100000">
                                          <p:val>
                                            <p:strVal val="#ppt_x"/>
                                          </p:val>
                                        </p:tav>
                                      </p:tavLst>
                                    </p:anim>
                                    <p:anim calcmode="lin" valueType="num">
                                      <p:cBhvr additive="base">
                                        <p:cTn dur="500" fill="hold" id="13"/>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0"/>
    </p:bldLst>
  </p:timing>
</p:sld>
</file>

<file path=ppt/slides/slide6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6"/>
          <p:cNvSpPr txBox="1"/>
          <p:nvPr/>
        </p:nvSpPr>
        <p:spPr>
          <a:xfrm>
            <a:off x="6027167" y="1628800"/>
            <a:ext cx="5180730" cy="448056"/>
          </a:xfrm>
          <a:prstGeom prst="rect">
            <a:avLst/>
          </a:prstGeom>
          <a:noFill/>
        </p:spPr>
        <p:txBody>
          <a:bodyPr rtlCol="0" wrap="square">
            <a:spAutoFit/>
          </a:bodyPr>
          <a:lstStyle/>
          <a:p>
            <a:pPr algn="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4、激励的方向应与组织目标吻合，戒南辕北辙</a:t>
            </a:r>
          </a:p>
        </p:txBody>
      </p:sp>
      <p:sp>
        <p:nvSpPr>
          <p:cNvPr id="8" name="圆角矩形 7"/>
          <p:cNvSpPr/>
          <p:nvPr/>
        </p:nvSpPr>
        <p:spPr>
          <a:xfrm>
            <a:off x="914600" y="2085356"/>
            <a:ext cx="10293297" cy="109885"/>
          </a:xfrm>
          <a:prstGeom prst="round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6"/>
          <p:cNvSpPr txBox="1"/>
          <p:nvPr/>
        </p:nvSpPr>
        <p:spPr>
          <a:xfrm>
            <a:off x="914600" y="2256430"/>
            <a:ext cx="10293297" cy="725424"/>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不能因为激励措施不妥当而引起员工的行为与组织目标背道而驰。所谓“奖励得当，种瓜得瓜；奖励不当，种瓜得豆”！</a:t>
            </a:r>
          </a:p>
        </p:txBody>
      </p:sp>
      <p:sp>
        <p:nvSpPr>
          <p:cNvPr id="12" name="矩形 11"/>
          <p:cNvSpPr/>
          <p:nvPr/>
        </p:nvSpPr>
        <p:spPr>
          <a:xfrm>
            <a:off x="917410" y="3277599"/>
            <a:ext cx="10290487" cy="3103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一天，渔夫同往常一样出海打鱼！无意间，他发现：船尾有一条蛇咬着一只青蛙！渔夫很为青蛙难过！于是，他就靠近蛇，轻轻地将青蛙从蛇的口中拿了出来，青蛙得救了！这时，渔夫又开始为这条饥饿的蛇难过！他没有什么食物，就取出一瓶威士忌，像蛇的嘴里倒了几滴，蛇愉快地游走了！青蛙也显得很幸福！渔夫为自己做了这样的好事儿而高兴！他想：这一切是多么的美好啊！</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可是，没几分钟，他听到好像有东西正在撞击他的船舷，低头一看，他简直不敢相信！那条蛇又游回来了，嘴里还咬着两只青蛙！</a:t>
            </a:r>
          </a:p>
        </p:txBody>
      </p:sp>
      <p:sp>
        <p:nvSpPr>
          <p:cNvPr id="13" name="矩形 12"/>
          <p:cNvSpPr/>
          <p:nvPr/>
        </p:nvSpPr>
        <p:spPr>
          <a:xfrm>
            <a:off x="917411" y="3277600"/>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5301208"/>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7293694" y="3067527"/>
            <a:ext cx="1440160" cy="400110"/>
            <a:chOff x="4875039" y="1565377"/>
            <a:chExt cx="1440160" cy="400110"/>
          </a:xfrm>
        </p:grpSpPr>
        <p:sp>
          <p:nvSpPr>
            <p:cNvPr id="16" name="TextBox 10"/>
            <p:cNvSpPr txBox="1"/>
            <p:nvPr/>
          </p:nvSpPr>
          <p:spPr>
            <a:xfrm>
              <a:off x="4875038" y="1565377"/>
              <a:ext cx="1440160" cy="396240"/>
            </a:xfrm>
            <a:prstGeom prst="rect">
              <a:avLst/>
            </a:prstGeom>
            <a:noFill/>
          </p:spPr>
          <p:txBody>
            <a:bodyPr rtlCol="0" wrap="square">
              <a:spAutoFit/>
            </a:bodyPr>
            <a:lstStyle/>
            <a:p>
              <a:pPr algn="ctr"/>
              <a:r>
                <a:rPr altLang="en-US" lang="zh-CN" smtClean="0" sz="2000">
                  <a:solidFill>
                    <a:srgbClr val="80C417"/>
                  </a:solidFill>
                  <a:latin charset="-122" panose="020b0800000000000000" pitchFamily="34" typeface="华康俪金黑W8(P)"/>
                  <a:ea charset="-122" panose="020b0800000000000000" pitchFamily="34" typeface="华康俪金黑W8(P)"/>
                </a:rPr>
                <a:t>案例</a:t>
              </a:r>
            </a:p>
          </p:txBody>
        </p:sp>
        <p:sp>
          <p:nvSpPr>
            <p:cNvPr id="17" name="TextBox 11"/>
            <p:cNvSpPr txBox="1"/>
            <p:nvPr/>
          </p:nvSpPr>
          <p:spPr>
            <a:xfrm>
              <a:off x="5044473" y="1580766"/>
              <a:ext cx="298080" cy="365760"/>
            </a:xfrm>
            <a:prstGeom prst="rect">
              <a:avLst/>
            </a:prstGeom>
            <a:noFill/>
          </p:spPr>
          <p:txBody>
            <a:bodyPr rtlCol="0" wrap="square">
              <a:spAutoFit/>
            </a:bodyPr>
            <a:lstStyle/>
            <a:p>
              <a:r>
                <a:rPr altLang="zh-CN" lang="en-US" smtClean="0">
                  <a:solidFill>
                    <a:srgbClr val="80C417"/>
                  </a:solidFill>
                  <a:latin charset="-122" panose="020b0800000000000000" pitchFamily="34" typeface="华康俪金黑W8(P)"/>
                  <a:ea charset="-122" panose="020b0800000000000000" pitchFamily="34" typeface="华康俪金黑W8(P)"/>
                </a:rPr>
                <a:t>[</a:t>
              </a:r>
            </a:p>
          </p:txBody>
        </p:sp>
        <p:sp>
          <p:nvSpPr>
            <p:cNvPr id="18" name="TextBox 12"/>
            <p:cNvSpPr txBox="1"/>
            <p:nvPr/>
          </p:nvSpPr>
          <p:spPr>
            <a:xfrm>
              <a:off x="5898522" y="1580766"/>
              <a:ext cx="298080" cy="365760"/>
            </a:xfrm>
            <a:prstGeom prst="rect">
              <a:avLst/>
            </a:prstGeom>
            <a:noFill/>
          </p:spPr>
          <p:txBody>
            <a:bodyPr rtlCol="0" wrap="square">
              <a:spAutoFit/>
            </a:bodyPr>
            <a:lstStyle>
              <a:defPPr>
                <a:defRPr lang="zh-CN"/>
              </a:defPPr>
              <a:lvl1pPr>
                <a:defRPr>
                  <a:solidFill>
                    <a:srgbClr val="80C417"/>
                  </a:solidFill>
                  <a:latin charset="-122" panose="020b0800000000000000" pitchFamily="34" typeface="华康俪金黑W8(P)"/>
                  <a:ea charset="-122" panose="020b0800000000000000" pitchFamily="34" typeface="华康俪金黑W8(P)"/>
                </a:defRPr>
              </a:lvl1pPr>
            </a:lstStyle>
            <a:p>
              <a:r>
                <a:rPr altLang="zh-CN" lang="en-US"/>
                <a:t>]</a:t>
              </a:r>
            </a:p>
          </p:txBody>
        </p:sp>
      </p:grpSp>
      <p:sp>
        <p:nvSpPr>
          <p:cNvPr id="19" name="矩形 18"/>
          <p:cNvSpPr/>
          <p:nvPr/>
        </p:nvSpPr>
        <p:spPr>
          <a:xfrm>
            <a:off x="8390797" y="3082916"/>
            <a:ext cx="2735580" cy="406908"/>
          </a:xfrm>
          <a:prstGeom prst="rect">
            <a:avLst/>
          </a:prstGeom>
        </p:spPr>
        <p:txBody>
          <a:bodyPr wrap="none">
            <a:spAutoFit/>
          </a:bodyPr>
          <a:lstStyle/>
          <a:p>
            <a:pPr algn="ctr" indent="266700">
              <a:lnSpc>
                <a:spcPct val="115000"/>
              </a:lnSpc>
              <a:spcAft>
                <a:spcPts val="420"/>
              </a:spcAft>
            </a:pPr>
            <a:r>
              <a:rPr altLang="en-US" b="1" lang="zh-CN">
                <a:solidFill>
                  <a:srgbClr val="5F5E5C"/>
                </a:solidFill>
                <a:latin charset="-122" panose="020b0503020204020204" pitchFamily="34" typeface="微软雅黑"/>
                <a:ea charset="-122" panose="020b0503020204020204" pitchFamily="34" typeface="微软雅黑"/>
              </a:rPr>
              <a:t>渔夫、蛇与青蛙的故事</a:t>
            </a:r>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1+#ppt_w/2"/>
                                          </p:val>
                                        </p:tav>
                                        <p:tav tm="100000">
                                          <p:val>
                                            <p:strVal val="#ppt_x"/>
                                          </p:val>
                                        </p:tav>
                                      </p:tavLst>
                                    </p:anim>
                                    <p:anim calcmode="lin" valueType="num">
                                      <p:cBhvr additive="base">
                                        <p:cTn dur="500" fill="hold" id="13"/>
                                        <p:tgtEl>
                                          <p:spTgt spid="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grpId="0" id="15" nodeType="afterEffect" presetClass="entr" presetID="2" presetSubtype="4">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ppt_x"/>
                                          </p:val>
                                        </p:tav>
                                        <p:tav tm="100000">
                                          <p:val>
                                            <p:strVal val="#ppt_x"/>
                                          </p:val>
                                        </p:tav>
                                      </p:tavLst>
                                    </p:anim>
                                    <p:anim calcmode="lin" valueType="num">
                                      <p:cBhvr additive="base">
                                        <p:cTn dur="500" fill="hold" id="18"/>
                                        <p:tgtEl>
                                          <p:spTgt spid="12"/>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1">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500" fill="hold" id="21"/>
                                        <p:tgtEl>
                                          <p:spTgt spid="13"/>
                                        </p:tgtEl>
                                        <p:attrNameLst>
                                          <p:attrName>ppt_x</p:attrName>
                                        </p:attrNameLst>
                                      </p:cBhvr>
                                      <p:tavLst>
                                        <p:tav tm="0">
                                          <p:val>
                                            <p:strVal val="#ppt_x"/>
                                          </p:val>
                                        </p:tav>
                                        <p:tav tm="100000">
                                          <p:val>
                                            <p:strVal val="#ppt_x"/>
                                          </p:val>
                                        </p:tav>
                                      </p:tavLst>
                                    </p:anim>
                                    <p:anim calcmode="lin" valueType="num">
                                      <p:cBhvr additive="base">
                                        <p:cTn dur="5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additive="base">
                                        <p:cTn dur="500" fill="hold" id="25"/>
                                        <p:tgtEl>
                                          <p:spTgt spid="14"/>
                                        </p:tgtEl>
                                        <p:attrNameLst>
                                          <p:attrName>ppt_x</p:attrName>
                                        </p:attrNameLst>
                                      </p:cBhvr>
                                      <p:tavLst>
                                        <p:tav tm="0">
                                          <p:val>
                                            <p:strVal val="#ppt_x"/>
                                          </p:val>
                                        </p:tav>
                                        <p:tav tm="100000">
                                          <p:val>
                                            <p:strVal val="#ppt_x"/>
                                          </p:val>
                                        </p:tav>
                                      </p:tavLst>
                                    </p:anim>
                                    <p:anim calcmode="lin" valueType="num">
                                      <p:cBhvr additive="base">
                                        <p:cTn dur="500" fill="hold" id="26"/>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2"/>
      <p:bldP grpId="0" spid="13"/>
      <p:bldP grpId="0" spid="14"/>
    </p:bldLst>
  </p:timing>
</p:sld>
</file>

<file path=ppt/slides/slide6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6"/>
          <p:cNvSpPr txBox="1"/>
          <p:nvPr/>
        </p:nvSpPr>
        <p:spPr>
          <a:xfrm>
            <a:off x="7035280" y="1628800"/>
            <a:ext cx="4172618" cy="448056"/>
          </a:xfrm>
          <a:prstGeom prst="rect">
            <a:avLst/>
          </a:prstGeom>
          <a:noFill/>
        </p:spPr>
        <p:txBody>
          <a:bodyPr rtlCol="0" wrap="square">
            <a:spAutoFit/>
          </a:bodyPr>
          <a:lstStyle/>
          <a:p>
            <a:pPr algn="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5、激励下属必须及时，戒拖延滞后</a:t>
            </a:r>
          </a:p>
        </p:txBody>
      </p:sp>
      <p:sp>
        <p:nvSpPr>
          <p:cNvPr id="8" name="圆角矩形 7"/>
          <p:cNvSpPr/>
          <p:nvPr/>
        </p:nvSpPr>
        <p:spPr>
          <a:xfrm>
            <a:off x="914600" y="2085356"/>
            <a:ext cx="10293297" cy="109885"/>
          </a:xfrm>
          <a:prstGeom prst="round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6"/>
          <p:cNvSpPr txBox="1"/>
          <p:nvPr/>
        </p:nvSpPr>
        <p:spPr>
          <a:xfrm>
            <a:off x="914600" y="2256430"/>
            <a:ext cx="10293297" cy="725424"/>
          </a:xfrm>
          <a:prstGeom prst="rect">
            <a:avLst/>
          </a:prstGeom>
          <a:noFill/>
        </p:spPr>
        <p:txBody>
          <a:bodyPr rtlCol="0" wrap="square">
            <a:spAutoFit/>
          </a:bodyPr>
          <a:lstStyle/>
          <a:p>
            <a:pPr>
              <a:lnSpc>
                <a:spcPct val="130000"/>
              </a:lnSpc>
              <a:spcAft>
                <a:spcPts val="600"/>
              </a:spcAft>
            </a:pPr>
            <a:r>
              <a:rPr altLang="en-US" b="1" lang="zh-CN" smtClean="0" sz="1600">
                <a:solidFill>
                  <a:srgbClr val="5F5E5C"/>
                </a:solidFill>
                <a:latin charset="-122" panose="020b0503020204020204" pitchFamily="34" typeface="微软雅黑"/>
                <a:ea charset="-122" panose="020b0503020204020204" pitchFamily="34" typeface="微软雅黑"/>
              </a:rPr>
              <a:t>心理学研究表明，及时激励的有效率为80%，滞后有效率为7%。实践也一再证明，应该表扬的行为得不到及时的鼓励，会使人气馁，丧失积极性；错误的行为受不到及时惩罚，会使错误行为更加泛滥，造成积重难返的局面。</a:t>
            </a:r>
          </a:p>
        </p:txBody>
      </p:sp>
      <p:sp>
        <p:nvSpPr>
          <p:cNvPr id="12" name="矩形 11"/>
          <p:cNvSpPr/>
          <p:nvPr/>
        </p:nvSpPr>
        <p:spPr>
          <a:xfrm>
            <a:off x="917410" y="3493623"/>
            <a:ext cx="10290487" cy="27436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32000" rIns="216000" rtlCol="0"/>
          <a:lstStyle/>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美国福克斯波罗公司当年为了生存需要，急需新技术成果，一天一位工程师拿着新产品的研制样品送给总经理。总经理看到该产品的巧妙设计惊呆了，就在自己抽屉里东翻西翻，最后终于找到了一只香蕉，满怀激情的对这位科学家说：“伙计，给你！”这位科学家倍受感动。</a:t>
            </a:r>
          </a:p>
          <a:p>
            <a:pPr algn="just">
              <a:lnSpc>
                <a:spcPct val="138000"/>
              </a:lnSpc>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a:p>
            <a:pPr algn="just">
              <a:lnSpc>
                <a:spcPct val="138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假如这位总经理拿着产品设计后，当时什么都没有做，而是过了十天半月后，再给这位科学家以多少多少钱或别的什么奖励，两种方式，哪一种给科学家的触动更大？答案不言而喻。</a:t>
            </a:r>
          </a:p>
        </p:txBody>
      </p:sp>
      <p:sp>
        <p:nvSpPr>
          <p:cNvPr id="13" name="矩形 12"/>
          <p:cNvSpPr/>
          <p:nvPr/>
        </p:nvSpPr>
        <p:spPr>
          <a:xfrm>
            <a:off x="917411" y="3493624"/>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17411" y="5301208"/>
            <a:ext cx="159196" cy="720080"/>
          </a:xfrm>
          <a:prstGeom prst="rect">
            <a:avLst/>
          </a:prstGeom>
          <a:solidFill>
            <a:srgbClr val="9BD1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1+#ppt_w/2"/>
                                          </p:val>
                                        </p:tav>
                                        <p:tav tm="100000">
                                          <p:val>
                                            <p:strVal val="#ppt_x"/>
                                          </p:val>
                                        </p:tav>
                                      </p:tavLst>
                                    </p:anim>
                                    <p:anim calcmode="lin" valueType="num">
                                      <p:cBhvr additive="base">
                                        <p:cTn dur="500" fill="hold" id="13"/>
                                        <p:tgtEl>
                                          <p:spTgt spid="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grpId="0" id="15" nodeType="afterEffect" presetClass="entr" presetID="2" presetSubtype="4">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ppt_x"/>
                                          </p:val>
                                        </p:tav>
                                        <p:tav tm="100000">
                                          <p:val>
                                            <p:strVal val="#ppt_x"/>
                                          </p:val>
                                        </p:tav>
                                      </p:tavLst>
                                    </p:anim>
                                    <p:anim calcmode="lin" valueType="num">
                                      <p:cBhvr additive="base">
                                        <p:cTn dur="500" fill="hold" id="18"/>
                                        <p:tgtEl>
                                          <p:spTgt spid="12"/>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1">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500" fill="hold" id="21"/>
                                        <p:tgtEl>
                                          <p:spTgt spid="13"/>
                                        </p:tgtEl>
                                        <p:attrNameLst>
                                          <p:attrName>ppt_x</p:attrName>
                                        </p:attrNameLst>
                                      </p:cBhvr>
                                      <p:tavLst>
                                        <p:tav tm="0">
                                          <p:val>
                                            <p:strVal val="#ppt_x"/>
                                          </p:val>
                                        </p:tav>
                                        <p:tav tm="100000">
                                          <p:val>
                                            <p:strVal val="#ppt_x"/>
                                          </p:val>
                                        </p:tav>
                                      </p:tavLst>
                                    </p:anim>
                                    <p:anim calcmode="lin" valueType="num">
                                      <p:cBhvr additive="base">
                                        <p:cTn dur="5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additive="base">
                                        <p:cTn dur="500" fill="hold" id="25"/>
                                        <p:tgtEl>
                                          <p:spTgt spid="14"/>
                                        </p:tgtEl>
                                        <p:attrNameLst>
                                          <p:attrName>ppt_x</p:attrName>
                                        </p:attrNameLst>
                                      </p:cBhvr>
                                      <p:tavLst>
                                        <p:tav tm="0">
                                          <p:val>
                                            <p:strVal val="#ppt_x"/>
                                          </p:val>
                                        </p:tav>
                                        <p:tav tm="100000">
                                          <p:val>
                                            <p:strVal val="#ppt_x"/>
                                          </p:val>
                                        </p:tav>
                                      </p:tavLst>
                                    </p:anim>
                                    <p:anim calcmode="lin" valueType="num">
                                      <p:cBhvr additive="base">
                                        <p:cTn dur="500" fill="hold" id="26"/>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2"/>
      <p:bldP grpId="0" spid="13"/>
      <p:bldP grpId="0" spid="1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6"/>
          <p:cNvSpPr txBox="1"/>
          <p:nvPr/>
        </p:nvSpPr>
        <p:spPr>
          <a:xfrm>
            <a:off x="914599" y="2776397"/>
            <a:ext cx="5400600"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通俗地讲，激励（Motivation）就是激发鼓励的意思，是指通过调动人的积极性，使其把潜在的能力充分地发挥出来。从心理学角度讲，激励是指激发人的内在动机，鼓励人朝着所期望的目标采取行动的过程。</a:t>
            </a:r>
          </a:p>
        </p:txBody>
      </p:sp>
      <p:sp>
        <p:nvSpPr>
          <p:cNvPr id="13" name="TextBox 6"/>
          <p:cNvSpPr txBox="1"/>
          <p:nvPr/>
        </p:nvSpPr>
        <p:spPr>
          <a:xfrm>
            <a:off x="914599" y="4396588"/>
            <a:ext cx="5400600"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激励是一个非常复杂的过程，它从个人的需要出发，引起欲望并使内心紧张，这种紧张不安的心理会转化为动机，然后引起实现目标的行为，最后在通过努力后使欲望达到满足。</a:t>
            </a:r>
          </a:p>
        </p:txBody>
      </p:sp>
      <p:sp>
        <p:nvSpPr>
          <p:cNvPr id="14" name="矩形 13"/>
          <p:cNvSpPr/>
          <p:nvPr/>
        </p:nvSpPr>
        <p:spPr>
          <a:xfrm>
            <a:off x="991673" y="5898524"/>
            <a:ext cx="10216224" cy="122764"/>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8"/>
          <p:cNvSpPr txBox="1"/>
          <p:nvPr/>
        </p:nvSpPr>
        <p:spPr>
          <a:xfrm>
            <a:off x="914599" y="1455167"/>
            <a:ext cx="4969846" cy="426720"/>
          </a:xfrm>
          <a:prstGeom prst="rect">
            <a:avLst/>
          </a:prstGeom>
          <a:noFill/>
        </p:spPr>
        <p:txBody>
          <a:bodyPr rtlCol="0" wrap="square">
            <a:spAutoFit/>
          </a:bodyPr>
          <a:lstStyle/>
          <a:p>
            <a:r>
              <a:rPr altLang="zh-CN" lang="en-US" smtClean="0" sz="2200">
                <a:solidFill>
                  <a:srgbClr val="5F5E5C"/>
                </a:solidFill>
                <a:latin charset="-122" panose="020b0800000000000000" pitchFamily="34" typeface="华康俪金黑W8(P)"/>
                <a:ea charset="-122" panose="020b0800000000000000" pitchFamily="34" typeface="华康俪金黑W8(P)"/>
              </a:rPr>
              <a:t>2.1 激励的定义</a:t>
            </a:r>
          </a:p>
        </p:txBody>
      </p:sp>
      <p:pic>
        <p:nvPicPr>
          <p:cNvPr descr="http://m2.paperblog.com/i/5/57955/9-luglio-2006-L-1.jpeg" id="16" name="Picture 2"/>
          <p:cNvPicPr>
            <a:picLocks noChangeArrowheads="1" noChangeAspect="1"/>
          </p:cNvPicPr>
          <p:nvPr/>
        </p:nvPicPr>
        <p:blipFill>
          <a:blip r:embed="rId2">
            <a:extLst>
              <a:ext uri="{28A0092B-C50C-407E-A947-70E740481C1C}">
                <a14:useLocalDpi val="0"/>
              </a:ext>
            </a:extLst>
          </a:blip>
          <a:stretch>
            <a:fillRect/>
          </a:stretch>
        </p:blipFill>
        <p:spPr bwMode="auto">
          <a:xfrm>
            <a:off x="6459216" y="2902973"/>
            <a:ext cx="4736450" cy="2866299"/>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1+#ppt_w/2"/>
                                          </p:val>
                                        </p:tav>
                                        <p:tav tm="100000">
                                          <p:val>
                                            <p:strVal val="#ppt_x"/>
                                          </p:val>
                                        </p:tav>
                                      </p:tavLst>
                                    </p:anim>
                                    <p:anim calcmode="lin" valueType="num">
                                      <p:cBhvr additive="base">
                                        <p:cTn dur="500" fill="hold" id="12"/>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7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5927137" y="2688674"/>
            <a:ext cx="5268243" cy="3620647"/>
          </a:xfrm>
          <a:prstGeom prst="rect">
            <a:avLst/>
          </a:prstGeom>
          <a:noFill/>
          <a:ln>
            <a:solidFill>
              <a:srgbClr val="80C417"/>
            </a:solidFill>
          </a:ln>
        </p:spPr>
      </p:pic>
      <p:sp>
        <p:nvSpPr>
          <p:cNvPr id="10" name="TextBox 6"/>
          <p:cNvSpPr txBox="1"/>
          <p:nvPr/>
        </p:nvSpPr>
        <p:spPr>
          <a:xfrm>
            <a:off x="914599" y="2636912"/>
            <a:ext cx="4896544" cy="448056"/>
          </a:xfrm>
          <a:prstGeom prst="rect">
            <a:avLst/>
          </a:prstGeom>
          <a:noFill/>
        </p:spPr>
        <p:txBody>
          <a:bodyPr rtlCol="0" wrap="square">
            <a:spAutoFit/>
          </a:bodyPr>
          <a:lstStyle/>
          <a:p>
            <a:pP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6、激励要持续进行</a:t>
            </a:r>
          </a:p>
        </p:txBody>
      </p:sp>
      <p:sp>
        <p:nvSpPr>
          <p:cNvPr id="11" name="TextBox 6"/>
          <p:cNvSpPr txBox="1"/>
          <p:nvPr/>
        </p:nvSpPr>
        <p:spPr>
          <a:xfrm>
            <a:off x="914599" y="3322862"/>
            <a:ext cx="4896544" cy="2310385"/>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激励具有时效性。每一种激励手段的作用都有一定的时间限度，超过时限就会失效。因此，激励不能一劳永逸，需要持续进行。这是一个不幸的真理，也是许多领导所忽视的。他们认为只要在开始阶段激励了员工，员工就会永远受到激励。但事实上，随着时间的流逝，激励水平逐渐下降；一般在三到六个月时间内下降到零。</a:t>
            </a:r>
          </a:p>
        </p:txBody>
      </p:sp>
      <p:sp>
        <p:nvSpPr>
          <p:cNvPr id="15" name="矩形 14"/>
          <p:cNvSpPr/>
          <p:nvPr/>
        </p:nvSpPr>
        <p:spPr>
          <a:xfrm>
            <a:off x="991673" y="3140968"/>
            <a:ext cx="5112000" cy="109885"/>
          </a:xfrm>
          <a:prstGeom prst="rect">
            <a:avLst/>
          </a:prstGeom>
          <a:solidFill>
            <a:srgbClr val="80C417">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0-#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7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950731" y="1994418"/>
            <a:ext cx="9468924" cy="4494473"/>
          </a:xfrm>
          <a:prstGeom prst="rect">
            <a:avLst/>
          </a:prstGeom>
          <a:noFill/>
          <a:ln>
            <a:solidFill>
              <a:srgbClr val="80C417"/>
            </a:solidFill>
          </a:ln>
        </p:spPr>
      </p:pic>
      <p:sp>
        <p:nvSpPr>
          <p:cNvPr id="4" name="矩形 3"/>
          <p:cNvSpPr/>
          <p:nvPr/>
        </p:nvSpPr>
        <p:spPr>
          <a:xfrm>
            <a:off x="1130623" y="1412777"/>
            <a:ext cx="144017" cy="720079"/>
          </a:xfrm>
          <a:prstGeom prst="rect">
            <a:avLst/>
          </a:prstGeom>
          <a:solidFill>
            <a:srgbClr val="80C417">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6"/>
          <p:cNvSpPr txBox="1"/>
          <p:nvPr/>
        </p:nvSpPr>
        <p:spPr>
          <a:xfrm>
            <a:off x="1274640" y="1412776"/>
            <a:ext cx="2592287" cy="448056"/>
          </a:xfrm>
          <a:prstGeom prst="rect">
            <a:avLst/>
          </a:prstGeom>
          <a:noFill/>
        </p:spPr>
        <p:txBody>
          <a:bodyPr rtlCol="0" wrap="square">
            <a:spAutoFit/>
          </a:bodyPr>
          <a:lstStyle/>
          <a:p>
            <a:pP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7、激励要公平</a:t>
            </a:r>
          </a:p>
        </p:txBody>
      </p:sp>
      <p:sp>
        <p:nvSpPr>
          <p:cNvPr id="8" name="矩形 7"/>
          <p:cNvSpPr/>
          <p:nvPr/>
        </p:nvSpPr>
        <p:spPr>
          <a:xfrm>
            <a:off x="950731" y="5229200"/>
            <a:ext cx="9468924" cy="1008112"/>
          </a:xfrm>
          <a:prstGeom prst="rect">
            <a:avLst/>
          </a:prstGeom>
          <a:solidFill>
            <a:schemeClr val="tx1">
              <a:lumMod val="75000"/>
              <a:lumOff val="25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b="1" lang="zh-CN" sz="8000">
              <a:effectLst>
                <a:reflection algn="bl" blurRad="6350" dir="5400000" dist="60007" endA="300" endPos="50000" rotWithShape="0" stA="50000" sy="-100000"/>
              </a:effectLst>
              <a:latin charset="-122" panose="020b0503020204020204" pitchFamily="34" typeface="微软雅黑"/>
              <a:ea charset="-122" panose="020b0503020204020204" pitchFamily="34" typeface="微软雅黑"/>
            </a:endParaRPr>
          </a:p>
        </p:txBody>
      </p:sp>
      <p:sp>
        <p:nvSpPr>
          <p:cNvPr id="9" name="矩形 8"/>
          <p:cNvSpPr/>
          <p:nvPr/>
        </p:nvSpPr>
        <p:spPr>
          <a:xfrm>
            <a:off x="1130623" y="5382583"/>
            <a:ext cx="9145015" cy="725424"/>
          </a:xfrm>
          <a:prstGeom prst="rect">
            <a:avLst/>
          </a:prstGeom>
        </p:spPr>
        <p:txBody>
          <a:bodyPr wrap="square">
            <a:spAutoFit/>
          </a:bodyPr>
          <a:lstStyle/>
          <a:p>
            <a:pPr>
              <a:lnSpc>
                <a:spcPct val="130000"/>
              </a:lnSpc>
            </a:pPr>
            <a:r>
              <a:rPr altLang="en-US" b="1" lang="zh-CN" sz="1600">
                <a:solidFill>
                  <a:schemeClr val="bg1"/>
                </a:solidFill>
                <a:latin charset="-122" panose="020b0503020204020204" pitchFamily="34" typeface="微软雅黑"/>
                <a:ea charset="-122" panose="020b0503020204020204" pitchFamily="34" typeface="微软雅黑"/>
              </a:rPr>
              <a:t>当一个人做出了成绩并取得报酬以后，他不仅关心所得报酬的绝对量，而且关心自己所得报酬的相对量（与别人相比较）。这个相对量将直接影响今后工作的积极性。</a:t>
            </a:r>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3" presetSubtype="36">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400" fill="hold" id="12"/>
                                        <p:tgtEl>
                                          <p:spTgt spid="8"/>
                                        </p:tgtEl>
                                        <p:attrNameLst>
                                          <p:attrName>ppt_w</p:attrName>
                                        </p:attrNameLst>
                                      </p:cBhvr>
                                      <p:tavLst>
                                        <p:tav tm="0">
                                          <p:val>
                                            <p:strVal val="(6*min(max(#ppt_w*#ppt_h,.3),1)-7.4)/-.7*#ppt_w"/>
                                          </p:val>
                                        </p:tav>
                                        <p:tav tm="100000">
                                          <p:val>
                                            <p:strVal val="#ppt_w"/>
                                          </p:val>
                                        </p:tav>
                                      </p:tavLst>
                                    </p:anim>
                                    <p:anim calcmode="lin" valueType="num">
                                      <p:cBhvr>
                                        <p:cTn dur="400" fill="hold" id="13"/>
                                        <p:tgtEl>
                                          <p:spTgt spid="8"/>
                                        </p:tgtEl>
                                        <p:attrNameLst>
                                          <p:attrName>ppt_h</p:attrName>
                                        </p:attrNameLst>
                                      </p:cBhvr>
                                      <p:tavLst>
                                        <p:tav tm="0">
                                          <p:val>
                                            <p:strVal val="(6*min(max(#ppt_w*#ppt_h,.3),1)-7.4)/-.7*#ppt_h"/>
                                          </p:val>
                                        </p:tav>
                                        <p:tav tm="100000">
                                          <p:val>
                                            <p:strVal val="#ppt_h"/>
                                          </p:val>
                                        </p:tav>
                                      </p:tavLst>
                                    </p:anim>
                                    <p:anim calcmode="lin" valueType="num">
                                      <p:cBhvr>
                                        <p:cTn dur="400" fill="hold" id="14"/>
                                        <p:tgtEl>
                                          <p:spTgt spid="8"/>
                                        </p:tgtEl>
                                        <p:attrNameLst>
                                          <p:attrName>ppt_x</p:attrName>
                                        </p:attrNameLst>
                                      </p:cBhvr>
                                      <p:tavLst>
                                        <p:tav tm="0">
                                          <p:val>
                                            <p:fltVal val="0.5"/>
                                          </p:val>
                                        </p:tav>
                                        <p:tav tm="100000">
                                          <p:val>
                                            <p:strVal val="#ppt_x"/>
                                          </p:val>
                                        </p:tav>
                                      </p:tavLst>
                                    </p:anim>
                                    <p:anim calcmode="lin" valueType="num">
                                      <p:cBhvr>
                                        <p:cTn dur="400" fill="hold" id="15"/>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16" nodeType="afterGroup">
                            <p:stCondLst>
                              <p:cond delay="900"/>
                            </p:stCondLst>
                            <p:childTnLst>
                              <p:par>
                                <p:cTn fill="hold" grpId="0" id="17" nodeType="afterEffect" presetClass="entr" presetID="2" presetSubtype="1">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ppt_x"/>
                                          </p:val>
                                        </p:tav>
                                        <p:tav tm="100000">
                                          <p:val>
                                            <p:strVal val="#ppt_x"/>
                                          </p:val>
                                        </p:tav>
                                      </p:tavLst>
                                    </p:anim>
                                    <p:anim calcmode="lin" valueType="num">
                                      <p:cBhvr additive="base">
                                        <p:cTn dur="500" fill="hold" id="20"/>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9"/>
    </p:bldLst>
  </p:timing>
</p:sld>
</file>

<file path=ppt/slides/slide7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stretch>
            <a:fillRect/>
          </a:stretch>
        </p:blipFill>
        <p:spPr>
          <a:xfrm>
            <a:off x="5739135" y="2665293"/>
            <a:ext cx="5456245" cy="3355995"/>
          </a:xfrm>
          <a:prstGeom prst="rect">
            <a:avLst/>
          </a:prstGeom>
          <a:noFill/>
          <a:ln>
            <a:solidFill>
              <a:srgbClr val="80C417"/>
            </a:solidFill>
          </a:ln>
        </p:spPr>
      </p:pic>
      <p:sp>
        <p:nvSpPr>
          <p:cNvPr id="11" name="TextBox 6"/>
          <p:cNvSpPr txBox="1"/>
          <p:nvPr/>
        </p:nvSpPr>
        <p:spPr>
          <a:xfrm>
            <a:off x="914599" y="2636912"/>
            <a:ext cx="4896544" cy="448056"/>
          </a:xfrm>
          <a:prstGeom prst="rect">
            <a:avLst/>
          </a:prstGeom>
          <a:noFill/>
        </p:spPr>
        <p:txBody>
          <a:bodyPr rtlCol="0" wrap="square">
            <a:spAutoFit/>
          </a:bodyPr>
          <a:lstStyle/>
          <a:p>
            <a:pPr>
              <a:lnSpc>
                <a:spcPct val="130000"/>
              </a:lnSpc>
              <a:spcAft>
                <a:spcPts val="600"/>
              </a:spcAft>
            </a:pPr>
            <a:r>
              <a:rPr altLang="zh-CN" b="1" lang="en-US">
                <a:solidFill>
                  <a:srgbClr val="5F5E5C"/>
                </a:solidFill>
                <a:latin charset="-122" panose="020b0503020204020204" pitchFamily="34" typeface="微软雅黑"/>
                <a:ea charset="-122" panose="020b0503020204020204" pitchFamily="34" typeface="微软雅黑"/>
              </a:rPr>
              <a:t>8、物质激励与精神激励相结合</a:t>
            </a:r>
          </a:p>
        </p:txBody>
      </p:sp>
      <p:sp>
        <p:nvSpPr>
          <p:cNvPr id="12" name="TextBox 6"/>
          <p:cNvSpPr txBox="1"/>
          <p:nvPr/>
        </p:nvSpPr>
        <p:spPr>
          <a:xfrm>
            <a:off x="914599" y="3322862"/>
            <a:ext cx="4608512" cy="1676400"/>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物质激励虽然直接，但物质激励是基础，精神激励才是根本。“改变一个人要花费太多的时间和精力，而激励一个人有时候也许只需要一句话”。而精神激励并非需要花费太多的心思，但却往往被领导者所忽视。</a:t>
            </a:r>
          </a:p>
        </p:txBody>
      </p:sp>
      <p:sp>
        <p:nvSpPr>
          <p:cNvPr id="13" name="矩形 12"/>
          <p:cNvSpPr/>
          <p:nvPr/>
        </p:nvSpPr>
        <p:spPr>
          <a:xfrm>
            <a:off x="991673" y="3140968"/>
            <a:ext cx="4932000" cy="109885"/>
          </a:xfrm>
          <a:prstGeom prst="rect">
            <a:avLst/>
          </a:prstGeom>
          <a:solidFill>
            <a:srgbClr val="80C417">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0-#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7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cSld>
  <p:clrMapOvr>
    <a:masterClrMapping/>
  </p:clrMapOvr>
  <p:transition spd="slow">
    <p:cove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6"/>
          <p:cNvSpPr txBox="1"/>
          <p:nvPr/>
        </p:nvSpPr>
        <p:spPr>
          <a:xfrm>
            <a:off x="914599" y="4040485"/>
            <a:ext cx="6192688" cy="1676400"/>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一条猎狗将兔子赶出了窝，一直追赶他，追了很久仍没有捉到。牧羊犬看到此种情景，讥笑猎狗说：“你们两个之间小的反而跑得快得多。”猎狗回答说：“你不知道我们两个的跑是完全不同的！我仅仅为了一顿饭而跑（行为：尽力而为），他却是为了性命而跑呀（行为：全力以赴）！”</a:t>
            </a:r>
          </a:p>
        </p:txBody>
      </p:sp>
      <p:sp>
        <p:nvSpPr>
          <p:cNvPr id="14" name="矩形 13"/>
          <p:cNvSpPr/>
          <p:nvPr/>
        </p:nvSpPr>
        <p:spPr>
          <a:xfrm>
            <a:off x="991673" y="5911403"/>
            <a:ext cx="10216224" cy="109885"/>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8"/>
          <p:cNvSpPr txBox="1"/>
          <p:nvPr/>
        </p:nvSpPr>
        <p:spPr>
          <a:xfrm>
            <a:off x="914599" y="1455167"/>
            <a:ext cx="4969846" cy="426720"/>
          </a:xfrm>
          <a:prstGeom prst="rect">
            <a:avLst/>
          </a:prstGeom>
          <a:noFill/>
        </p:spPr>
        <p:txBody>
          <a:bodyPr rtlCol="0" wrap="square">
            <a:spAutoFit/>
          </a:bodyPr>
          <a:lstStyle/>
          <a:p>
            <a:r>
              <a:rPr altLang="zh-CN" lang="en-US" smtClean="0" sz="2200">
                <a:solidFill>
                  <a:srgbClr val="5F5E5C"/>
                </a:solidFill>
                <a:latin charset="-122" panose="020b0800000000000000" pitchFamily="34" typeface="华康俪金黑W8(P)"/>
                <a:ea charset="-122" panose="020b0800000000000000" pitchFamily="34" typeface="华康俪金黑W8(P)"/>
              </a:rPr>
              <a:t>2.2 激励的原理</a:t>
            </a:r>
          </a:p>
        </p:txBody>
      </p:sp>
      <p:sp>
        <p:nvSpPr>
          <p:cNvPr id="17" name="TextBox 6"/>
          <p:cNvSpPr txBox="1"/>
          <p:nvPr/>
        </p:nvSpPr>
        <p:spPr>
          <a:xfrm>
            <a:off x="914600" y="2048420"/>
            <a:ext cx="10293297" cy="1042416"/>
          </a:xfrm>
          <a:prstGeom prst="rect">
            <a:avLst/>
          </a:prstGeom>
          <a:noFill/>
        </p:spPr>
        <p:txBody>
          <a:bodyPr rtlCol="0" wrap="square">
            <a:spAutoFit/>
          </a:bodyPr>
          <a:lstStyle/>
          <a:p>
            <a:pPr>
              <a:lnSpc>
                <a:spcPct val="130000"/>
              </a:lnSpc>
              <a:spcAft>
                <a:spcPts val="600"/>
              </a:spcAft>
            </a:pPr>
            <a:r>
              <a:rPr altLang="en-US" lang="zh-CN" sz="1600">
                <a:solidFill>
                  <a:srgbClr val="5F5E5C"/>
                </a:solidFill>
                <a:latin charset="-122" panose="020b0503020204020204" pitchFamily="34" typeface="微软雅黑"/>
                <a:ea charset="-122" panose="020b0503020204020204" pitchFamily="34" typeface="微软雅黑"/>
              </a:rPr>
              <a:t>心理学家一般认为，人的一切行为都是由某种动机引起的。动机是任何行为发生的内部动力，动机对行为有激发、引导和维持的作用，没有动机就没有行为。动机的性质不同，强度不同，对行为的影响也不同。有一个小故事很形象地说明了这一点：</a:t>
            </a:r>
          </a:p>
        </p:txBody>
      </p:sp>
      <p:pic>
        <p:nvPicPr>
          <p:cNvPr descr="http://www.panpan.org/fileuploads/userup/0901/04005945M18.jpg" id="1026" name="Picture 2"/>
          <p:cNvPicPr>
            <a:picLocks noChangeArrowheads="1" noChangeAspect="1"/>
          </p:cNvPicPr>
          <p:nvPr/>
        </p:nvPicPr>
        <p:blipFill>
          <a:blip r:embed="rId2">
            <a:extLst>
              <a:ext uri="{28A0092B-C50C-407E-A947-70E740481C1C}">
                <a14:useLocalDpi val="0"/>
              </a:ext>
            </a:extLst>
          </a:blip>
          <a:stretch>
            <a:fillRect/>
          </a:stretch>
        </p:blipFill>
        <p:spPr bwMode="auto">
          <a:xfrm>
            <a:off x="7385371" y="3621294"/>
            <a:ext cx="3810000" cy="2143125"/>
          </a:xfrm>
          <a:prstGeom prst="rect">
            <a:avLst/>
          </a:prstGeom>
          <a:noFill/>
          <a:ln w="19050">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ppt_x"/>
                                          </p:val>
                                        </p:tav>
                                        <p:tav tm="100000">
                                          <p:val>
                                            <p:strVal val="#ppt_x"/>
                                          </p:val>
                                        </p:tav>
                                      </p:tavLst>
                                    </p:anim>
                                    <p:anim calcmode="lin" valueType="num">
                                      <p:cBhvr additive="base">
                                        <p:cTn dur="500" fill="hold" id="8"/>
                                        <p:tgtEl>
                                          <p:spTgt spid="1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0-#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TextBox 8"/>
          <p:cNvSpPr txBox="1"/>
          <p:nvPr/>
        </p:nvSpPr>
        <p:spPr>
          <a:xfrm>
            <a:off x="914599" y="1455167"/>
            <a:ext cx="4969846" cy="426720"/>
          </a:xfrm>
          <a:prstGeom prst="rect">
            <a:avLst/>
          </a:prstGeom>
          <a:noFill/>
        </p:spPr>
        <p:txBody>
          <a:bodyPr rtlCol="0" wrap="square">
            <a:spAutoFit/>
          </a:bodyPr>
          <a:lstStyle/>
          <a:p>
            <a:r>
              <a:rPr altLang="zh-CN" lang="en-US" smtClean="0" sz="2200">
                <a:solidFill>
                  <a:srgbClr val="5F5E5C"/>
                </a:solidFill>
                <a:latin charset="-122" panose="020b0800000000000000" pitchFamily="34" typeface="华康俪金黑W8(P)"/>
                <a:ea charset="-122" panose="020b0800000000000000" pitchFamily="34" typeface="华康俪金黑W8(P)"/>
              </a:rPr>
              <a:t>2.2 激励的原理</a:t>
            </a:r>
          </a:p>
        </p:txBody>
      </p:sp>
      <p:sp>
        <p:nvSpPr>
          <p:cNvPr id="7" name="TextBox 6"/>
          <p:cNvSpPr txBox="1"/>
          <p:nvPr/>
        </p:nvSpPr>
        <p:spPr>
          <a:xfrm>
            <a:off x="914599" y="2200333"/>
            <a:ext cx="5400600" cy="1359408"/>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因为动机是驱使人产生某种行为的内在力量。所以，一个人愿不愿意从事某项工作，工作积极性高还是低，干劲是大还是小完全取决于他是否有进行这项工作的动机和动机的强弱。</a:t>
            </a:r>
          </a:p>
        </p:txBody>
      </p:sp>
      <p:sp>
        <p:nvSpPr>
          <p:cNvPr id="8" name="TextBox 6"/>
          <p:cNvSpPr txBox="1"/>
          <p:nvPr/>
        </p:nvSpPr>
        <p:spPr>
          <a:xfrm>
            <a:off x="914599" y="3645024"/>
            <a:ext cx="5400600" cy="1676400"/>
          </a:xfrm>
          <a:prstGeom prst="rect">
            <a:avLst/>
          </a:prstGeom>
          <a:noFill/>
        </p:spPr>
        <p:txBody>
          <a:bodyPr rtlCol="0" wrap="square">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而形成动机的条件一是内在的需求，二是外部的诱导、刺激。其中内在的需要是促使人产生某种动机的根本原因。综合起来讲，就是“需求产生动机，动机引发行为”。因此，激励的本质就是满足需求，激励的研究应从了解人的需求入手。</a:t>
            </a:r>
          </a:p>
        </p:txBody>
      </p:sp>
      <p:grpSp>
        <p:nvGrpSpPr>
          <p:cNvPr id="9" name="组合 8"/>
          <p:cNvGrpSpPr/>
          <p:nvPr/>
        </p:nvGrpSpPr>
        <p:grpSpPr>
          <a:xfrm>
            <a:off x="986607" y="5378641"/>
            <a:ext cx="10221290" cy="1074695"/>
            <a:chOff x="244645" y="3186672"/>
            <a:chExt cx="10221290" cy="1074695"/>
          </a:xfrm>
        </p:grpSpPr>
        <p:sp>
          <p:nvSpPr>
            <p:cNvPr id="10" name="圆角矩形 9"/>
            <p:cNvSpPr/>
            <p:nvPr/>
          </p:nvSpPr>
          <p:spPr>
            <a:xfrm>
              <a:off x="244645" y="3186672"/>
              <a:ext cx="10221290" cy="1074695"/>
            </a:xfrm>
            <a:prstGeom prst="roundRect">
              <a:avLst>
                <a:gd fmla="val 4375" name="adj"/>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TextBox 6"/>
            <p:cNvSpPr txBox="1"/>
            <p:nvPr/>
          </p:nvSpPr>
          <p:spPr>
            <a:xfrm>
              <a:off x="317994" y="3291891"/>
              <a:ext cx="10147941" cy="804672"/>
            </a:xfrm>
            <a:prstGeom prst="rect">
              <a:avLst/>
            </a:prstGeom>
            <a:noFill/>
          </p:spPr>
          <p:txBody>
            <a:bodyPr rtlCol="0" wrap="square">
              <a:spAutoFit/>
            </a:bodyPr>
            <a:lstStyle/>
            <a:p>
              <a:pPr>
                <a:lnSpc>
                  <a:spcPct val="130000"/>
                </a:lnSpc>
              </a:pPr>
              <a:r>
                <a:rPr altLang="zh-CN" lang="en-US" smtClean="0">
                  <a:solidFill>
                    <a:prstClr val="white"/>
                  </a:solidFill>
                  <a:latin charset="-122" panose="020b0503020204020204" pitchFamily="34" typeface="微软雅黑"/>
                  <a:ea charset="-122" panose="020b0503020204020204" pitchFamily="34" typeface="微软雅黑"/>
                </a:rPr>
                <a:t>【观点】真正的管理，本质上就是管理员工的源动力。员工源动力没有解决，一切都没有意义。所以，我们天天都要问自己这样一个问题：下属为什么要跟着你干？人家为什么到你这个公司来？ </a:t>
              </a:r>
            </a:p>
          </p:txBody>
        </p:sp>
      </p:grpSp>
      <p:pic>
        <p:nvPicPr>
          <p:cNvPr id="13" name="图片 12"/>
          <p:cNvPicPr>
            <a:picLocks noChangeAspect="1"/>
          </p:cNvPicPr>
          <p:nvPr/>
        </p:nvPicPr>
        <p:blipFill>
          <a:blip r:embed="rId2">
            <a:extLst>
              <a:ext uri="{28A0092B-C50C-407E-A947-70E740481C1C}">
                <a14:useLocalDpi val="0"/>
              </a:ext>
            </a:extLst>
          </a:blip>
          <a:stretch>
            <a:fillRect/>
          </a:stretch>
        </p:blipFill>
        <p:spPr>
          <a:xfrm>
            <a:off x="6400416" y="2304256"/>
            <a:ext cx="4795250" cy="2924944"/>
          </a:xfrm>
          <a:prstGeom prst="rect">
            <a:avLst/>
          </a:prstGeom>
          <a:noFill/>
          <a:ln w="19050">
            <a:solidFill>
              <a:schemeClr val="bg1"/>
            </a:solidFill>
          </a:ln>
          <a:effectLst>
            <a:outerShdw algn="ctr" blurRad="63500" rotWithShape="0">
              <a:prstClr val="black">
                <a:alpha val="40000"/>
              </a:prstClr>
            </a:outerShdw>
          </a:effec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id="14" nodeType="afterEffect" presetClass="entr" presetID="2" presetSubtype="4">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fill="hold" id="16"/>
                                        <p:tgtEl>
                                          <p:spTgt spid="9"/>
                                        </p:tgtEl>
                                        <p:attrNameLst>
                                          <p:attrName>ppt_x</p:attrName>
                                        </p:attrNameLst>
                                      </p:cBhvr>
                                      <p:tavLst>
                                        <p:tav tm="0">
                                          <p:val>
                                            <p:strVal val="#ppt_x"/>
                                          </p:val>
                                        </p:tav>
                                        <p:tav tm="100000">
                                          <p:val>
                                            <p:strVal val="#ppt_x"/>
                                          </p:val>
                                        </p:tav>
                                      </p:tavLst>
                                    </p:anim>
                                    <p:anim calcmode="lin" valueType="num">
                                      <p:cBhvr additive="base">
                                        <p:cTn dur="500" fill="hold" id="17"/>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436</Paragraphs>
  <Slides>73</Slides>
  <Notes>0</Notes>
  <TotalTime>1</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73</vt:i4>
      </vt:variant>
    </vt:vector>
  </HeadingPairs>
  <TitlesOfParts>
    <vt:vector baseType="lpstr" size="85">
      <vt:lpstr>Arial</vt:lpstr>
      <vt:lpstr>Calibri</vt:lpstr>
      <vt:lpstr>Arial Unicode MS</vt:lpstr>
      <vt:lpstr>Impact</vt:lpstr>
      <vt:lpstr>微软雅黑</vt:lpstr>
      <vt:lpstr>宋体</vt:lpstr>
      <vt:lpstr>经典繁仿黑</vt:lpstr>
      <vt:lpstr>华康俪金黑W8(P)</vt:lpstr>
      <vt:lpstr>Calibri Light</vt:lpstr>
      <vt:lpstr>Times New Roman</vt:lpstr>
      <vt:lpstr>Roboto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2016-11-10T14:19:55Z</dcterms:created>
  <cp:lastModifiedBy>优品PPT</cp:lastModifiedBy>
  <dcterms:modified xsi:type="dcterms:W3CDTF">2021-08-20T11:15:59Z</dcterms:modified>
  <cp:revision>1881</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2052-10.1.0.6065</vt:lpwstr>
  </property>
</Properties>
</file>