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r>
              <a:rPr lang="en-US" altLang="zh-CN" smtClean="0"/>
              <a:t>www.pptelf.com</a:t>
            </a:r>
            <a:endParaRPr lang="zh-CN" altLang="en-US" smtClean="0"/>
          </a:p>
          <a:p>
            <a:endParaRPr lang="zh-CN" altLang="en-US"/>
          </a:p>
        </p:txBody>
      </p:sp>
    </p:spTree>
    <p:extLst>
      <p:ext uri="{BB962C8B-B14F-4D97-AF65-F5344CB8AC3E}">
        <p14:creationId val="205974336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7846211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887724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val="57799475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795402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2663637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8131131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4337078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2950573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4837931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1BB9-3E35-4744-9589-1ECF177A2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3587323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7D6E-5AF7-4F86-BAA8-C920859A6E0F}" type="datetimeFigureOut">
              <a:rPr lang="zh-CN" altLang="en-US" smtClean="0"/>
              <a:t>2015/1/12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2F5597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mtClean="0"/>
              <a:t>www.pptelf.com</a:t>
            </a:r>
            <a:endParaRPr lang="zh-CN" altLang="en-US"/>
          </a:p>
        </p:txBody>
      </p:sp>
    </p:spTree>
    <p:extLst>
      <p:ext uri="{BB962C8B-B14F-4D97-AF65-F5344CB8AC3E}">
        <p14:creationId val="398631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直角三角形 3"/>
          <p:cNvSpPr/>
          <p:nvPr/>
        </p:nvSpPr>
        <p:spPr>
          <a:xfrm rot="10800000">
            <a:off x="4358244" y="0"/>
            <a:ext cx="7833756" cy="6881750"/>
          </a:xfrm>
          <a:custGeom>
            <a:gdLst>
              <a:gd fmla="*/ 11875 w 10755085" name="connsiteX0"/>
              <a:gd fmla="*/ 6881750 h 6881750" name="connsiteY0"/>
              <a:gd fmla="*/ 0 w 10755085" name="connsiteX1"/>
              <a:gd fmla="*/ 0 h 6881750" name="connsiteY1"/>
              <a:gd fmla="*/ 5423065 w 10755085" name="connsiteX2"/>
              <a:gd fmla="*/ 29688 h 6881750" name="connsiteY2"/>
              <a:gd fmla="*/ 10755085 w 10755085" name="connsiteX3"/>
              <a:gd fmla="*/ 6881750 h 6881750" name="connsiteY3"/>
              <a:gd fmla="*/ 11875 w 10755085" name="connsiteX4"/>
              <a:gd fmla="*/ 6881750 h 688175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1750" w="10755085">
                <a:moveTo>
                  <a:pt x="11875" y="6881750"/>
                </a:moveTo>
                <a:cubicBezTo>
                  <a:pt x="7917" y="4587833"/>
                  <a:pt x="3958" y="2293917"/>
                  <a:pt x="0" y="0"/>
                </a:cubicBezTo>
                <a:cubicBezTo>
                  <a:pt x="1269341" y="53439"/>
                  <a:pt x="3856842" y="-1"/>
                  <a:pt x="5423065" y="29688"/>
                </a:cubicBezTo>
                <a:lnTo>
                  <a:pt x="10755085" y="6881750"/>
                </a:lnTo>
                <a:lnTo>
                  <a:pt x="11875" y="6881750"/>
                </a:lnTo>
                <a:close/>
              </a:path>
            </a:pathLst>
          </a:cu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/>
          <p:cNvSpPr txBox="1"/>
          <p:nvPr/>
        </p:nvSpPr>
        <p:spPr>
          <a:xfrm>
            <a:off x="2102393" y="2332879"/>
            <a:ext cx="7601268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201X年终 工作总结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619928" y="4132612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主讲人：贝当</a:t>
            </a:r>
          </a:p>
        </p:txBody>
      </p:sp>
    </p:spTree>
    <p:extLst>
      <p:ext uri="{BB962C8B-B14F-4D97-AF65-F5344CB8AC3E}">
        <p14:creationId val="17657565"/>
      </p:ext>
    </p:extLst>
  </p:cSld>
  <p:clrMapOvr>
    <a:masterClrMapping/>
  </p:clrMapOvr>
  <p:transition spd="slow">
    <p:cover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8598564" y="916794"/>
            <a:ext cx="2468880" cy="3851466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b="1" lang="zh-CN" smtClean="0" sz="15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</a:t>
            </a:r>
          </a:p>
        </p:txBody>
      </p:sp>
      <p:sp>
        <p:nvSpPr>
          <p:cNvPr id="12" name="直角三角形 11"/>
          <p:cNvSpPr/>
          <p:nvPr/>
        </p:nvSpPr>
        <p:spPr>
          <a:xfrm>
            <a:off x="0" y="-11875"/>
            <a:ext cx="12192000" cy="6858000"/>
          </a:xfrm>
          <a:custGeom>
            <a:gdLst>
              <a:gd fmla="*/ 0 w 12192000" name="connsiteX0"/>
              <a:gd fmla="*/ 6858000 h 6858000" name="connsiteY0"/>
              <a:gd fmla="*/ 0 w 12192000" name="connsiteX1"/>
              <a:gd fmla="*/ 0 h 6858000" name="connsiteY1"/>
              <a:gd fmla="*/ 7612083 w 12192000" name="connsiteX2"/>
              <a:gd fmla="*/ 13310 h 6858000" name="connsiteY2"/>
              <a:gd fmla="*/ 5985164 w 12192000" name="connsiteX3"/>
              <a:gd fmla="*/ 3623409 h 6858000" name="connsiteY3"/>
              <a:gd fmla="*/ 12192000 w 12192000" name="connsiteX4"/>
              <a:gd fmla="*/ 6858000 h 6858000" name="connsiteY4"/>
              <a:gd fmla="*/ 0 w 12192000" name="connsiteX5"/>
              <a:gd fmla="*/ 6858000 h 6858000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858000" w="12192000">
                <a:moveTo>
                  <a:pt x="0" y="6858000"/>
                </a:moveTo>
                <a:lnTo>
                  <a:pt x="0" y="0"/>
                </a:lnTo>
                <a:lnTo>
                  <a:pt x="7612083" y="13310"/>
                </a:lnTo>
                <a:cubicBezTo>
                  <a:pt x="6871855" y="1707523"/>
                  <a:pt x="6594764" y="2178578"/>
                  <a:pt x="5985164" y="3623409"/>
                </a:cubicBez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1757547" y="1606544"/>
            <a:ext cx="4456430" cy="39319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2014年工作内容回顾</a:t>
            </a:r>
          </a:p>
          <a:p>
            <a:endParaRPr altLang="zh-CN" lang="en-US" smtClean="0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重点工作剖析</a:t>
            </a:r>
          </a:p>
          <a:p>
            <a:endParaRPr altLang="zh-CN" lang="en-US" smtClean="0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经验总结分享</a:t>
            </a:r>
          </a:p>
          <a:p>
            <a:endParaRPr altLang="zh-CN" lang="en-US" smtClean="0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2015年工作展望</a:t>
            </a:r>
          </a:p>
        </p:txBody>
      </p:sp>
      <p:sp>
        <p:nvSpPr>
          <p:cNvPr id="14" name="流程图: 决策 13"/>
          <p:cNvSpPr/>
          <p:nvPr/>
        </p:nvSpPr>
        <p:spPr>
          <a:xfrm>
            <a:off x="1140031" y="1721922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流程图: 决策 14"/>
          <p:cNvSpPr/>
          <p:nvPr/>
        </p:nvSpPr>
        <p:spPr>
          <a:xfrm>
            <a:off x="1048987" y="2838201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流程图: 决策 15"/>
          <p:cNvSpPr/>
          <p:nvPr/>
        </p:nvSpPr>
        <p:spPr>
          <a:xfrm>
            <a:off x="971797" y="3904012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流程图: 决策 16"/>
          <p:cNvSpPr/>
          <p:nvPr/>
        </p:nvSpPr>
        <p:spPr>
          <a:xfrm>
            <a:off x="981693" y="4969823"/>
            <a:ext cx="486888" cy="475013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830071801"/>
      </p:ext>
    </p:extLst>
  </p:cSld>
  <p:clrMapOvr>
    <a:masterClrMapping/>
  </p:clrMapOvr>
  <p:transition spd="slow">
    <p:cover/>
  </p:transition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4038350" y="2707275"/>
            <a:ext cx="2023728" cy="2304111"/>
            <a:chOff x="3124220" y="2288743"/>
            <a:chExt cx="1356294" cy="1729253"/>
          </a:xfrm>
        </p:grpSpPr>
        <p:sp>
          <p:nvSpPr>
            <p:cNvPr id="5" name="矩形 4"/>
            <p:cNvSpPr/>
            <p:nvPr/>
          </p:nvSpPr>
          <p:spPr>
            <a:xfrm>
              <a:off x="3124220" y="2810237"/>
              <a:ext cx="1296144" cy="68626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anchor="ctr" bIns="45720" lIns="91440" rIns="91440" rtlCol="0" tIns="45720" wrap="square">
              <a:spAutoFit/>
            </a:bodyPr>
            <a:lstStyle/>
            <a:p>
              <a:pPr algn="ctr"/>
              <a:endParaRPr altLang="en-US" b="1" cap="none" lang="zh-CN" smtClean="0" spc="0" sz="54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6" name="TextBox 7"/>
            <p:cNvSpPr txBox="1"/>
            <p:nvPr/>
          </p:nvSpPr>
          <p:spPr>
            <a:xfrm>
              <a:off x="3203848" y="3579862"/>
              <a:ext cx="1152128" cy="27450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rgbClr val="EFF9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信息采集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290133" y="2562225"/>
              <a:ext cx="1190381" cy="738068"/>
              <a:chOff x="1838524" y="2656689"/>
              <a:chExt cx="1038026" cy="643604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1953489" y="2496029"/>
                <a:ext cx="106878" cy="598430"/>
              </a:xfrm>
              <a:prstGeom prst="ellipse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non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9" name="椭圆 101"/>
              <p:cNvSpPr/>
              <p:nvPr/>
            </p:nvSpPr>
            <p:spPr>
              <a:xfrm>
                <a:off x="2001109" y="2732165"/>
                <a:ext cx="106878" cy="598430"/>
              </a:xfrm>
              <a:custGeom>
                <a:rect b="b" l="l" r="r" t="t"/>
                <a:pathLst>
                  <a:path h="537826" w="432048">
                    <a:moveTo>
                      <a:pt x="0" y="0"/>
                    </a:moveTo>
                    <a:cubicBezTo>
                      <a:pt x="0" y="39769"/>
                      <a:pt x="96717" y="72008"/>
                      <a:pt x="216024" y="72008"/>
                    </a:cubicBezTo>
                    <a:cubicBezTo>
                      <a:pt x="335331" y="72008"/>
                      <a:pt x="432048" y="39769"/>
                      <a:pt x="432048" y="0"/>
                    </a:cubicBezTo>
                    <a:lnTo>
                      <a:pt x="432048" y="465818"/>
                    </a:lnTo>
                    <a:cubicBezTo>
                      <a:pt x="432048" y="505587"/>
                      <a:pt x="335331" y="537826"/>
                      <a:pt x="216024" y="537826"/>
                    </a:cubicBezTo>
                    <a:cubicBezTo>
                      <a:pt x="96717" y="537826"/>
                      <a:pt x="0" y="505587"/>
                      <a:pt x="0" y="465818"/>
                    </a:cubicBezTo>
                    <a:close/>
                  </a:path>
                </a:pathLst>
              </a:custGeom>
              <a:solidFill>
                <a:srgbClr val="EFF9FF"/>
              </a:solidFill>
            </p:spPr>
            <p:txBody>
              <a:bodyPr anchor="ctr" bIns="45720" lIns="91440" rIns="91440" rtlCol="0" tIns="45720" wrap="non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10" name="TextBox 11"/>
              <p:cNvSpPr txBox="1"/>
              <p:nvPr/>
            </p:nvSpPr>
            <p:spPr>
              <a:xfrm>
                <a:off x="2270572" y="2715766"/>
                <a:ext cx="605978" cy="2393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900">
                    <a:solidFill>
                      <a:srgbClr val="EFF9FF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101001010101010……</a:t>
                </a: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6473134" y="2690348"/>
            <a:ext cx="1932117" cy="2286625"/>
            <a:chOff x="4646932" y="2296362"/>
            <a:chExt cx="1296144" cy="1729253"/>
          </a:xfrm>
        </p:grpSpPr>
        <p:sp>
          <p:nvSpPr>
            <p:cNvPr id="12" name="矩形 11"/>
            <p:cNvSpPr/>
            <p:nvPr/>
          </p:nvSpPr>
          <p:spPr>
            <a:xfrm>
              <a:off x="4646932" y="2815232"/>
              <a:ext cx="1296144" cy="69151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anchor="ctr" bIns="45720" lIns="91440" rIns="91440" rtlCol="0" tIns="45720" wrap="square">
              <a:spAutoFit/>
            </a:bodyPr>
            <a:lstStyle/>
            <a:p>
              <a:pPr algn="ctr"/>
              <a:endParaRPr altLang="en-US" b="1" cap="none" lang="zh-CN" smtClean="0" spc="0" sz="54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13" name="TextBox 14"/>
            <p:cNvSpPr txBox="1"/>
            <p:nvPr/>
          </p:nvSpPr>
          <p:spPr>
            <a:xfrm>
              <a:off x="4716016" y="3579862"/>
              <a:ext cx="1152128" cy="27660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rgbClr val="EFF9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协同工作</a:t>
              </a: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932040" y="2474024"/>
              <a:ext cx="727384" cy="841896"/>
              <a:chOff x="5191179" y="2480453"/>
              <a:chExt cx="468245" cy="541961"/>
            </a:xfrm>
          </p:grpSpPr>
          <p:sp>
            <p:nvSpPr>
              <p:cNvPr id="15" name="圆角矩形 105"/>
              <p:cNvSpPr/>
              <p:nvPr/>
            </p:nvSpPr>
            <p:spPr>
              <a:xfrm rot="2700000">
                <a:off x="5191896" y="2502123"/>
                <a:ext cx="426462" cy="501826"/>
              </a:xfrm>
              <a:custGeom>
                <a:rect b="b" l="l" r="r" t="t"/>
                <a:pathLst>
                  <a:path h="233912" w="541961">
                    <a:moveTo>
                      <a:pt x="390377" y="177970"/>
                    </a:moveTo>
                    <a:cubicBezTo>
                      <a:pt x="391561" y="176400"/>
                      <a:pt x="392980" y="176294"/>
                      <a:pt x="394423" y="176294"/>
                    </a:cubicBezTo>
                    <a:lnTo>
                      <a:pt x="513151" y="176294"/>
                    </a:lnTo>
                    <a:cubicBezTo>
                      <a:pt x="529062" y="176294"/>
                      <a:pt x="541960" y="189192"/>
                      <a:pt x="541960" y="205103"/>
                    </a:cubicBezTo>
                    <a:cubicBezTo>
                      <a:pt x="541960" y="221014"/>
                      <a:pt x="529062" y="233912"/>
                      <a:pt x="513151" y="233912"/>
                    </a:cubicBezTo>
                    <a:lnTo>
                      <a:pt x="394423" y="233912"/>
                    </a:lnTo>
                    <a:lnTo>
                      <a:pt x="390377" y="232236"/>
                    </a:lnTo>
                    <a:close/>
                    <a:moveTo>
                      <a:pt x="390377" y="117957"/>
                    </a:moveTo>
                    <a:cubicBezTo>
                      <a:pt x="391103" y="117017"/>
                      <a:pt x="391911" y="116983"/>
                      <a:pt x="392728" y="116983"/>
                    </a:cubicBezTo>
                    <a:lnTo>
                      <a:pt x="511456" y="116983"/>
                    </a:lnTo>
                    <a:cubicBezTo>
                      <a:pt x="527367" y="116983"/>
                      <a:pt x="540265" y="129881"/>
                      <a:pt x="540265" y="145791"/>
                    </a:cubicBezTo>
                    <a:cubicBezTo>
                      <a:pt x="540265" y="161703"/>
                      <a:pt x="527367" y="174601"/>
                      <a:pt x="511456" y="174600"/>
                    </a:cubicBezTo>
                    <a:lnTo>
                      <a:pt x="392728" y="174600"/>
                    </a:lnTo>
                    <a:lnTo>
                      <a:pt x="390377" y="173626"/>
                    </a:lnTo>
                    <a:close/>
                    <a:moveTo>
                      <a:pt x="390377" y="60989"/>
                    </a:moveTo>
                    <a:cubicBezTo>
                      <a:pt x="391562" y="59419"/>
                      <a:pt x="392980" y="59313"/>
                      <a:pt x="394424" y="59313"/>
                    </a:cubicBezTo>
                    <a:lnTo>
                      <a:pt x="513152" y="59313"/>
                    </a:lnTo>
                    <a:cubicBezTo>
                      <a:pt x="529063" y="59313"/>
                      <a:pt x="541961" y="72211"/>
                      <a:pt x="541961" y="88122"/>
                    </a:cubicBezTo>
                    <a:cubicBezTo>
                      <a:pt x="541961" y="104033"/>
                      <a:pt x="529063" y="116931"/>
                      <a:pt x="513152" y="116931"/>
                    </a:cubicBezTo>
                    <a:lnTo>
                      <a:pt x="394424" y="116931"/>
                    </a:lnTo>
                    <a:lnTo>
                      <a:pt x="390377" y="115255"/>
                    </a:lnTo>
                    <a:close/>
                    <a:moveTo>
                      <a:pt x="390377" y="974"/>
                    </a:moveTo>
                    <a:cubicBezTo>
                      <a:pt x="391103" y="34"/>
                      <a:pt x="391912" y="0"/>
                      <a:pt x="392728" y="0"/>
                    </a:cubicBezTo>
                    <a:lnTo>
                      <a:pt x="511456" y="0"/>
                    </a:lnTo>
                    <a:cubicBezTo>
                      <a:pt x="527367" y="0"/>
                      <a:pt x="540265" y="12898"/>
                      <a:pt x="540265" y="28809"/>
                    </a:cubicBezTo>
                    <a:cubicBezTo>
                      <a:pt x="540265" y="44720"/>
                      <a:pt x="527367" y="57618"/>
                      <a:pt x="511456" y="57618"/>
                    </a:cubicBezTo>
                    <a:lnTo>
                      <a:pt x="392728" y="57618"/>
                    </a:lnTo>
                    <a:lnTo>
                      <a:pt x="390377" y="56644"/>
                    </a:lnTo>
                    <a:close/>
                    <a:moveTo>
                      <a:pt x="33741" y="35489"/>
                    </a:moveTo>
                    <a:cubicBezTo>
                      <a:pt x="54588" y="14642"/>
                      <a:pt x="83387" y="1748"/>
                      <a:pt x="115199" y="1748"/>
                    </a:cubicBezTo>
                    <a:lnTo>
                      <a:pt x="387598" y="1748"/>
                    </a:lnTo>
                    <a:lnTo>
                      <a:pt x="387598" y="232147"/>
                    </a:lnTo>
                    <a:lnTo>
                      <a:pt x="115200" y="232147"/>
                    </a:lnTo>
                    <a:cubicBezTo>
                      <a:pt x="51576" y="232148"/>
                      <a:pt x="0" y="180571"/>
                      <a:pt x="0" y="116948"/>
                    </a:cubicBezTo>
                    <a:cubicBezTo>
                      <a:pt x="0" y="85136"/>
                      <a:pt x="12894" y="56336"/>
                      <a:pt x="33741" y="35489"/>
                    </a:cubicBezTo>
                    <a:close/>
                  </a:path>
                </a:pathLst>
              </a:custGeom>
              <a:noFill/>
              <a:ln w="28575">
                <a:solidFill>
                  <a:srgbClr val="EFF9FF"/>
                </a:solidFill>
              </a:ln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16" name="圆角矩形 105"/>
              <p:cNvSpPr/>
              <p:nvPr/>
            </p:nvSpPr>
            <p:spPr>
              <a:xfrm rot="8100000">
                <a:off x="5287645" y="2663897"/>
                <a:ext cx="178042" cy="445153"/>
              </a:xfrm>
              <a:custGeom>
                <a:rect b="b" l="l" r="r" t="t"/>
                <a:pathLst>
                  <a:path h="233912" w="178042">
                    <a:moveTo>
                      <a:pt x="10133" y="184732"/>
                    </a:moveTo>
                    <a:cubicBezTo>
                      <a:pt x="15346" y="179518"/>
                      <a:pt x="22548" y="176294"/>
                      <a:pt x="30504" y="176294"/>
                    </a:cubicBezTo>
                    <a:lnTo>
                      <a:pt x="149232" y="176294"/>
                    </a:lnTo>
                    <a:cubicBezTo>
                      <a:pt x="165143" y="176294"/>
                      <a:pt x="178041" y="189192"/>
                      <a:pt x="178041" y="205103"/>
                    </a:cubicBezTo>
                    <a:cubicBezTo>
                      <a:pt x="178041" y="221014"/>
                      <a:pt x="165143" y="233912"/>
                      <a:pt x="149232" y="233912"/>
                    </a:cubicBezTo>
                    <a:lnTo>
                      <a:pt x="30504" y="233912"/>
                    </a:lnTo>
                    <a:cubicBezTo>
                      <a:pt x="14593" y="233912"/>
                      <a:pt x="1695" y="221014"/>
                      <a:pt x="1695" y="205103"/>
                    </a:cubicBezTo>
                    <a:cubicBezTo>
                      <a:pt x="1695" y="197147"/>
                      <a:pt x="4919" y="189945"/>
                      <a:pt x="10133" y="184732"/>
                    </a:cubicBezTo>
                    <a:close/>
                    <a:moveTo>
                      <a:pt x="8438" y="125420"/>
                    </a:moveTo>
                    <a:cubicBezTo>
                      <a:pt x="13651" y="120207"/>
                      <a:pt x="20853" y="116983"/>
                      <a:pt x="28809" y="116983"/>
                    </a:cubicBezTo>
                    <a:lnTo>
                      <a:pt x="147537" y="116983"/>
                    </a:lnTo>
                    <a:cubicBezTo>
                      <a:pt x="163448" y="116983"/>
                      <a:pt x="176346" y="129881"/>
                      <a:pt x="176346" y="145791"/>
                    </a:cubicBezTo>
                    <a:cubicBezTo>
                      <a:pt x="176346" y="161703"/>
                      <a:pt x="163448" y="174601"/>
                      <a:pt x="147537" y="174600"/>
                    </a:cubicBezTo>
                    <a:lnTo>
                      <a:pt x="28809" y="174600"/>
                    </a:lnTo>
                    <a:cubicBezTo>
                      <a:pt x="12898" y="174601"/>
                      <a:pt x="0" y="161703"/>
                      <a:pt x="0" y="145791"/>
                    </a:cubicBezTo>
                    <a:cubicBezTo>
                      <a:pt x="0" y="137836"/>
                      <a:pt x="3224" y="130634"/>
                      <a:pt x="8438" y="125420"/>
                    </a:cubicBezTo>
                    <a:close/>
                    <a:moveTo>
                      <a:pt x="10134" y="67751"/>
                    </a:moveTo>
                    <a:cubicBezTo>
                      <a:pt x="15348" y="62537"/>
                      <a:pt x="22550" y="59313"/>
                      <a:pt x="30505" y="59313"/>
                    </a:cubicBezTo>
                    <a:lnTo>
                      <a:pt x="149233" y="59313"/>
                    </a:lnTo>
                    <a:cubicBezTo>
                      <a:pt x="165144" y="59313"/>
                      <a:pt x="178042" y="72211"/>
                      <a:pt x="178042" y="88122"/>
                    </a:cubicBezTo>
                    <a:cubicBezTo>
                      <a:pt x="178042" y="104033"/>
                      <a:pt x="165144" y="116931"/>
                      <a:pt x="149233" y="116931"/>
                    </a:cubicBezTo>
                    <a:lnTo>
                      <a:pt x="30505" y="116931"/>
                    </a:lnTo>
                    <a:cubicBezTo>
                      <a:pt x="14594" y="116931"/>
                      <a:pt x="1696" y="104033"/>
                      <a:pt x="1696" y="88122"/>
                    </a:cubicBezTo>
                    <a:cubicBezTo>
                      <a:pt x="1696" y="80167"/>
                      <a:pt x="4921" y="72964"/>
                      <a:pt x="10134" y="67751"/>
                    </a:cubicBezTo>
                    <a:close/>
                    <a:moveTo>
                      <a:pt x="8438" y="8438"/>
                    </a:moveTo>
                    <a:cubicBezTo>
                      <a:pt x="13651" y="3225"/>
                      <a:pt x="20853" y="0"/>
                      <a:pt x="28809" y="0"/>
                    </a:cubicBezTo>
                    <a:lnTo>
                      <a:pt x="147537" y="0"/>
                    </a:lnTo>
                    <a:cubicBezTo>
                      <a:pt x="163448" y="0"/>
                      <a:pt x="176346" y="12898"/>
                      <a:pt x="176346" y="28809"/>
                    </a:cubicBezTo>
                    <a:cubicBezTo>
                      <a:pt x="176346" y="44720"/>
                      <a:pt x="163448" y="57618"/>
                      <a:pt x="147537" y="57618"/>
                    </a:cubicBezTo>
                    <a:lnTo>
                      <a:pt x="28809" y="57618"/>
                    </a:lnTo>
                    <a:cubicBezTo>
                      <a:pt x="12898" y="57618"/>
                      <a:pt x="0" y="44720"/>
                      <a:pt x="0" y="28809"/>
                    </a:cubicBezTo>
                    <a:cubicBezTo>
                      <a:pt x="0" y="20854"/>
                      <a:pt x="3224" y="13652"/>
                      <a:pt x="8438" y="843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28575">
                <a:solidFill>
                  <a:srgbClr val="EFF9FF"/>
                </a:solidFill>
              </a:ln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17" name="圆角矩形 45"/>
              <p:cNvSpPr/>
              <p:nvPr/>
            </p:nvSpPr>
            <p:spPr>
              <a:xfrm rot="8100000">
                <a:off x="5444949" y="2405489"/>
                <a:ext cx="214476" cy="445153"/>
              </a:xfrm>
              <a:custGeom>
                <a:rect b="b" l="l" r="r" t="t"/>
                <a:pathLst>
                  <a:path h="230400" w="214476">
                    <a:moveTo>
                      <a:pt x="33741" y="196659"/>
                    </a:moveTo>
                    <a:cubicBezTo>
                      <a:pt x="12894" y="175812"/>
                      <a:pt x="0" y="147011"/>
                      <a:pt x="0" y="115200"/>
                    </a:cubicBezTo>
                    <a:cubicBezTo>
                      <a:pt x="0" y="51577"/>
                      <a:pt x="51577" y="0"/>
                      <a:pt x="115200" y="0"/>
                    </a:cubicBezTo>
                    <a:lnTo>
                      <a:pt x="214476" y="0"/>
                    </a:lnTo>
                    <a:lnTo>
                      <a:pt x="214476" y="230400"/>
                    </a:lnTo>
                    <a:lnTo>
                      <a:pt x="115200" y="230400"/>
                    </a:lnTo>
                    <a:cubicBezTo>
                      <a:pt x="83389" y="230400"/>
                      <a:pt x="54588" y="217506"/>
                      <a:pt x="33741" y="196659"/>
                    </a:cubicBezTo>
                    <a:close/>
                  </a:path>
                </a:pathLst>
              </a:custGeom>
              <a:noFill/>
              <a:ln w="28575">
                <a:solidFill>
                  <a:srgbClr val="EFF9FF"/>
                </a:solidFill>
              </a:ln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grpSp>
            <p:nvGrpSpPr>
              <p:cNvPr id="18" name="组合 17"/>
              <p:cNvGrpSpPr/>
              <p:nvPr/>
            </p:nvGrpSpPr>
            <p:grpSpPr>
              <a:xfrm>
                <a:off x="5191179" y="2608406"/>
                <a:ext cx="317021" cy="139304"/>
                <a:chOff x="5218846" y="3160989"/>
                <a:chExt cx="317021" cy="139304"/>
              </a:xfrm>
            </p:grpSpPr>
            <p:cxnSp>
              <p:nvCxnSpPr>
                <p:cNvPr id="22" name="直接连接符 21"/>
                <p:cNvCxnSpPr/>
                <p:nvPr/>
              </p:nvCxnSpPr>
              <p:spPr>
                <a:xfrm flipH="1">
                  <a:off x="5296792" y="3160989"/>
                  <a:ext cx="139304" cy="139304"/>
                </a:xfrm>
                <a:prstGeom prst="line">
                  <a:avLst/>
                </a:prstGeom>
                <a:ln w="28575">
                  <a:solidFill>
                    <a:srgbClr val="EFF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弧形 22"/>
                <p:cNvSpPr/>
                <p:nvPr/>
              </p:nvSpPr>
              <p:spPr>
                <a:xfrm flipV="1" rot="20101304">
                  <a:off x="5218846" y="3198821"/>
                  <a:ext cx="317021" cy="69764"/>
                </a:xfrm>
                <a:prstGeom prst="arc">
                  <a:avLst>
                    <a:gd fmla="val 11506295" name="adj1"/>
                    <a:gd fmla="val 20903882" name="adj2"/>
                  </a:avLst>
                </a:prstGeom>
                <a:ln w="28575">
                  <a:solidFill>
                    <a:srgbClr val="EFF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cxnSp>
            <p:nvCxnSpPr>
              <p:cNvPr id="19" name="直接连接符 18"/>
              <p:cNvCxnSpPr/>
              <p:nvPr/>
            </p:nvCxnSpPr>
            <p:spPr>
              <a:xfrm flipV="1">
                <a:off x="5454537" y="2764101"/>
                <a:ext cx="65913" cy="61316"/>
              </a:xfrm>
              <a:prstGeom prst="line">
                <a:avLst/>
              </a:prstGeom>
              <a:ln w="5715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5451469" y="2681325"/>
                <a:ext cx="104238" cy="91974"/>
              </a:xfrm>
              <a:prstGeom prst="line">
                <a:avLst/>
              </a:prstGeom>
              <a:ln w="762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>
                <a:off x="5403951" y="2627673"/>
                <a:ext cx="33724" cy="27594"/>
              </a:xfrm>
              <a:prstGeom prst="line">
                <a:avLst/>
              </a:prstGeom>
              <a:ln w="5715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组合 23"/>
          <p:cNvGrpSpPr/>
          <p:nvPr/>
        </p:nvGrpSpPr>
        <p:grpSpPr>
          <a:xfrm>
            <a:off x="8914376" y="2724200"/>
            <a:ext cx="1913879" cy="2252773"/>
            <a:chOff x="6156176" y="2296363"/>
            <a:chExt cx="1296144" cy="1729253"/>
          </a:xfrm>
        </p:grpSpPr>
        <p:sp>
          <p:nvSpPr>
            <p:cNvPr id="25" name="矩形 24"/>
            <p:cNvSpPr/>
            <p:nvPr/>
          </p:nvSpPr>
          <p:spPr>
            <a:xfrm>
              <a:off x="6156176" y="2810037"/>
              <a:ext cx="1296144" cy="70190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anchor="ctr" bIns="45720" lIns="91440" rIns="91440" rtlCol="0" tIns="45720" wrap="square">
              <a:spAutoFit/>
            </a:bodyPr>
            <a:lstStyle/>
            <a:p>
              <a:pPr algn="ctr"/>
              <a:endParaRPr altLang="en-US" b="1" cap="none" lang="zh-CN" smtClean="0" spc="0" sz="54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26" name="TextBox 27"/>
            <p:cNvSpPr txBox="1"/>
            <p:nvPr/>
          </p:nvSpPr>
          <p:spPr>
            <a:xfrm>
              <a:off x="6228185" y="3579862"/>
              <a:ext cx="1152128" cy="28076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rgbClr val="EFF9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综合性质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6430403" y="2622031"/>
              <a:ext cx="699444" cy="700587"/>
              <a:chOff x="6536852" y="2711144"/>
              <a:chExt cx="534789" cy="535663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6747392" y="2766041"/>
                <a:ext cx="101408" cy="536669"/>
              </a:xfrm>
              <a:prstGeom prst="ellipse">
                <a:avLst/>
              </a:prstGeom>
              <a:solidFill>
                <a:srgbClr val="EFF9FF"/>
              </a:solidFill>
              <a:ln>
                <a:noFill/>
              </a:ln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29" name="椭圆 77"/>
              <p:cNvSpPr/>
              <p:nvPr/>
            </p:nvSpPr>
            <p:spPr>
              <a:xfrm>
                <a:off x="6572706" y="2712009"/>
                <a:ext cx="463082" cy="536669"/>
              </a:xfrm>
              <a:custGeom>
                <a:rect b="b" l="l" r="r" t="t"/>
                <a:pathLst>
                  <a:path h="463082" w="463082">
                    <a:moveTo>
                      <a:pt x="231541" y="84127"/>
                    </a:moveTo>
                    <a:cubicBezTo>
                      <a:pt x="153045" y="84127"/>
                      <a:pt x="89412" y="147760"/>
                      <a:pt x="89412" y="226256"/>
                    </a:cubicBezTo>
                    <a:cubicBezTo>
                      <a:pt x="89412" y="304752"/>
                      <a:pt x="153045" y="368385"/>
                      <a:pt x="231541" y="368385"/>
                    </a:cubicBezTo>
                    <a:cubicBezTo>
                      <a:pt x="310037" y="368385"/>
                      <a:pt x="373670" y="304752"/>
                      <a:pt x="373670" y="226256"/>
                    </a:cubicBezTo>
                    <a:cubicBezTo>
                      <a:pt x="373670" y="147760"/>
                      <a:pt x="310037" y="84127"/>
                      <a:pt x="231541" y="84127"/>
                    </a:cubicBezTo>
                    <a:close/>
                    <a:moveTo>
                      <a:pt x="231541" y="0"/>
                    </a:moveTo>
                    <a:cubicBezTo>
                      <a:pt x="359418" y="0"/>
                      <a:pt x="463082" y="103664"/>
                      <a:pt x="463082" y="231541"/>
                    </a:cubicBezTo>
                    <a:cubicBezTo>
                      <a:pt x="463082" y="359418"/>
                      <a:pt x="359418" y="463082"/>
                      <a:pt x="231541" y="463082"/>
                    </a:cubicBezTo>
                    <a:cubicBezTo>
                      <a:pt x="103664" y="463082"/>
                      <a:pt x="0" y="359418"/>
                      <a:pt x="0" y="231541"/>
                    </a:cubicBezTo>
                    <a:cubicBezTo>
                      <a:pt x="0" y="103664"/>
                      <a:pt x="103664" y="0"/>
                      <a:pt x="231541" y="0"/>
                    </a:cubicBezTo>
                    <a:close/>
                  </a:path>
                </a:pathLst>
              </a:custGeom>
              <a:solidFill>
                <a:srgbClr val="EFF9FF"/>
              </a:solidFill>
              <a:ln>
                <a:noFill/>
              </a:ln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6767028" y="2477732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6772806" y="2943550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6999935" y="2698300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6536853" y="2698300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 rot="2438898">
                <a:off x="6949041" y="2881055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 rot="2438898">
                <a:off x="6602323" y="2541598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 rot="2438898">
                <a:off x="6923654" y="2528965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 rot="2438898">
                <a:off x="6602323" y="2881696"/>
                <a:ext cx="71707" cy="536669"/>
              </a:xfrm>
              <a:prstGeom prst="rect">
                <a:avLst/>
              </a:prstGeom>
              <a:solidFill>
                <a:srgbClr val="EFF9FF"/>
              </a:solidFill>
            </p:spPr>
            <p:txBody>
              <a:bodyPr anchor="ctr" bIns="45720" lIns="91440" rIns="91440" rtlCol="0" tIns="45720" wrap="squar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1531327" y="2707535"/>
            <a:ext cx="2010425" cy="2303852"/>
            <a:chOff x="1619672" y="2296363"/>
            <a:chExt cx="1296144" cy="1729253"/>
          </a:xfrm>
        </p:grpSpPr>
        <p:sp>
          <p:nvSpPr>
            <p:cNvPr id="39" name="矩形 38"/>
            <p:cNvSpPr/>
            <p:nvPr/>
          </p:nvSpPr>
          <p:spPr>
            <a:xfrm>
              <a:off x="1619672" y="2817819"/>
              <a:ext cx="1296144" cy="68634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 anchor="ctr" bIns="45720" lIns="91440" rIns="91440" rtlCol="0" tIns="45720" wrap="square">
              <a:spAutoFit/>
            </a:bodyPr>
            <a:lstStyle/>
            <a:p>
              <a:pPr algn="ctr"/>
              <a:endParaRPr altLang="en-US" b="1" cap="none" lang="zh-CN" smtClean="0" spc="0" sz="54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sp>
          <p:nvSpPr>
            <p:cNvPr id="40" name="TextBox 41"/>
            <p:cNvSpPr txBox="1"/>
            <p:nvPr/>
          </p:nvSpPr>
          <p:spPr>
            <a:xfrm>
              <a:off x="1691680" y="3579862"/>
              <a:ext cx="1152128" cy="27453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rgbClr val="EFF9F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分析调查</a:t>
              </a:r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1912612" y="2564130"/>
              <a:ext cx="810823" cy="707160"/>
              <a:chOff x="3428992" y="2571750"/>
              <a:chExt cx="810823" cy="707160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3428992" y="2571750"/>
                <a:ext cx="778678" cy="707160"/>
                <a:chOff x="1925297" y="2571750"/>
                <a:chExt cx="778678" cy="707160"/>
              </a:xfrm>
            </p:grpSpPr>
            <p:sp>
              <p:nvSpPr>
                <p:cNvPr id="44" name="矩形 43"/>
                <p:cNvSpPr/>
                <p:nvPr/>
              </p:nvSpPr>
              <p:spPr>
                <a:xfrm>
                  <a:off x="1943708" y="2582159"/>
                  <a:ext cx="648072" cy="686341"/>
                </a:xfrm>
                <a:prstGeom prst="rect">
                  <a:avLst/>
                </a:prstGeom>
                <a:solidFill>
                  <a:srgbClr val="EFF9FF"/>
                </a:solidFill>
                <a:ln>
                  <a:noFill/>
                </a:ln>
              </p:spPr>
              <p:txBody>
                <a:bodyPr anchor="ctr" bIns="45720" lIns="91440" rIns="91440" rtlCol="0" tIns="45720" wrap="square">
                  <a:spAutoFit/>
                </a:bodyPr>
                <a:lstStyle/>
                <a:p>
                  <a:pPr algn="ctr"/>
                  <a:endParaRPr altLang="en-US" b="1" cap="none" lang="zh-CN" smtClean="0" spc="0" sz="5400">
                    <a:ln w="12700">
                      <a:noFill/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</a:endParaRPr>
                </a:p>
              </p:txBody>
            </p:sp>
            <p:cxnSp>
              <p:nvCxnSpPr>
                <p:cNvPr id="45" name="直接连接符 44"/>
                <p:cNvCxnSpPr/>
                <p:nvPr/>
              </p:nvCxnSpPr>
              <p:spPr>
                <a:xfrm flipV="1">
                  <a:off x="1925297" y="3009488"/>
                  <a:ext cx="108012" cy="118834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>
                  <a:off x="2023200" y="3006741"/>
                  <a:ext cx="84811" cy="65075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连接符 46"/>
                <p:cNvCxnSpPr/>
                <p:nvPr/>
              </p:nvCxnSpPr>
              <p:spPr>
                <a:xfrm flipH="1" flipV="1" rot="5400000">
                  <a:off x="2046752" y="2938464"/>
                  <a:ext cx="180974" cy="71436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连接符 47"/>
                <p:cNvCxnSpPr/>
                <p:nvPr/>
              </p:nvCxnSpPr>
              <p:spPr>
                <a:xfrm flipH="1" flipV="1" rot="5400000">
                  <a:off x="2215167" y="2821784"/>
                  <a:ext cx="214316" cy="142876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接连接符 48"/>
                <p:cNvCxnSpPr/>
                <p:nvPr/>
              </p:nvCxnSpPr>
              <p:spPr>
                <a:xfrm flipV="1" rot="16200000">
                  <a:off x="2165812" y="2897982"/>
                  <a:ext cx="95251" cy="85726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接连接符 49"/>
                <p:cNvCxnSpPr/>
                <p:nvPr/>
              </p:nvCxnSpPr>
              <p:spPr>
                <a:xfrm flipV="1" rot="16200000">
                  <a:off x="2357178" y="2820916"/>
                  <a:ext cx="138115" cy="77934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接连接符 50"/>
                <p:cNvCxnSpPr/>
                <p:nvPr/>
              </p:nvCxnSpPr>
              <p:spPr>
                <a:xfrm flipV="1" rot="10800000">
                  <a:off x="2458706" y="2802730"/>
                  <a:ext cx="142875" cy="119063"/>
                </a:xfrm>
                <a:prstGeom prst="line">
                  <a:avLst/>
                </a:prstGeom>
                <a:ln w="1905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接连接符 51"/>
                <p:cNvCxnSpPr/>
                <p:nvPr/>
              </p:nvCxnSpPr>
              <p:spPr>
                <a:xfrm flipV="1" rot="10800000">
                  <a:off x="2596172" y="2721769"/>
                  <a:ext cx="107803" cy="82204"/>
                </a:xfrm>
                <a:prstGeom prst="line">
                  <a:avLst/>
                </a:prstGeom>
                <a:ln w="19050">
                  <a:solidFill>
                    <a:srgbClr val="EFF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等腰三角形 42"/>
              <p:cNvSpPr/>
              <p:nvPr/>
            </p:nvSpPr>
            <p:spPr>
              <a:xfrm rot="3049430">
                <a:off x="4043756" y="2532862"/>
                <a:ext cx="137268" cy="589524"/>
              </a:xfrm>
              <a:prstGeom prst="triangle">
                <a:avLst/>
              </a:prstGeom>
              <a:solidFill>
                <a:srgbClr val="EFF9FF"/>
              </a:solidFill>
              <a:ln>
                <a:noFill/>
              </a:ln>
            </p:spPr>
            <p:txBody>
              <a:bodyPr anchor="ctr" bIns="45720" lIns="91440" rIns="91440" rtlCol="0" tIns="45720" wrap="none">
                <a:spAutoFit/>
              </a:bodyPr>
              <a:lstStyle/>
              <a:p>
                <a:pPr algn="ctr"/>
                <a:endParaRPr altLang="en-US" b="1" cap="none" lang="zh-CN" smtClean="0" spc="0" sz="540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endParaRPr>
              </a:p>
            </p:txBody>
          </p:sp>
        </p:grpSp>
      </p:grpSp>
      <p:sp>
        <p:nvSpPr>
          <p:cNvPr id="53" name="矩形 52"/>
          <p:cNvSpPr/>
          <p:nvPr/>
        </p:nvSpPr>
        <p:spPr>
          <a:xfrm>
            <a:off x="1501833" y="1274286"/>
            <a:ext cx="4254535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anchor="ctr" bIns="45720" lIns="91440" rIns="91440" rtlCol="0" tIns="45720" wrap="square">
            <a:spAutoFit/>
          </a:bodyPr>
          <a:lstStyle/>
          <a:p>
            <a:pPr algn="ctr"/>
            <a:r>
              <a:rPr altLang="en-US" b="1" cap="none" lang="zh-CN" smtClean="0" spc="0" sz="5400">
                <a:ln w="12700">
                  <a:noFill/>
                  <a:prstDash val="solid"/>
                </a:ln>
                <a:solidFill>
                  <a:srgbClr val="EFF9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工作分类</a:t>
            </a:r>
          </a:p>
        </p:txBody>
      </p:sp>
      <p:sp>
        <p:nvSpPr>
          <p:cNvPr id="54" name="弦形 53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弦形 54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半闭框 55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8" name="半闭框 57"/>
          <p:cNvSpPr/>
          <p:nvPr/>
        </p:nvSpPr>
        <p:spPr>
          <a:xfrm rot="18707136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911219490"/>
      </p:ext>
    </p:extLst>
  </p:cSld>
  <p:clrMapOvr>
    <a:masterClrMapping/>
  </p:clrMapOvr>
  <p:transition spd="slow">
    <p:cover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6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0418" cy="1554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96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476801" y="808636"/>
            <a:ext cx="498983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4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2014年工作内容回顾</a:t>
            </a:r>
          </a:p>
        </p:txBody>
      </p:sp>
      <p:sp>
        <p:nvSpPr>
          <p:cNvPr id="15" name="椭圆 14"/>
          <p:cNvSpPr/>
          <p:nvPr/>
        </p:nvSpPr>
        <p:spPr>
          <a:xfrm>
            <a:off x="8110846" y="1793868"/>
            <a:ext cx="2446317" cy="235131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6000">
                <a:latin charset="-122" panose="020b0503020204020204" pitchFamily="34" typeface="微软雅黑"/>
                <a:ea charset="-122" panose="020b0503020204020204" pitchFamily="34" typeface="微软雅黑"/>
              </a:rPr>
              <a:t>回顾</a:t>
            </a:r>
          </a:p>
        </p:txBody>
      </p:sp>
      <p:sp>
        <p:nvSpPr>
          <p:cNvPr id="16" name="椭圆 15"/>
          <p:cNvSpPr/>
          <p:nvPr/>
        </p:nvSpPr>
        <p:spPr>
          <a:xfrm>
            <a:off x="6388925" y="4299561"/>
            <a:ext cx="2340191" cy="2231867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4400">
                <a:latin charset="-122" panose="020b0503020204020204" pitchFamily="34" typeface="微软雅黑"/>
                <a:ea charset="-122" panose="020b0503020204020204" pitchFamily="34" typeface="微软雅黑"/>
              </a:rPr>
              <a:t>回顾</a:t>
            </a:r>
          </a:p>
        </p:txBody>
      </p:sp>
      <p:sp>
        <p:nvSpPr>
          <p:cNvPr id="17" name="椭圆 16"/>
          <p:cNvSpPr/>
          <p:nvPr/>
        </p:nvSpPr>
        <p:spPr>
          <a:xfrm>
            <a:off x="3573514" y="5075875"/>
            <a:ext cx="1592252" cy="145555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回顾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961778" y="1859048"/>
            <a:ext cx="39729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1898416" y="5237018"/>
            <a:ext cx="1578385" cy="795647"/>
            <a:chOff x="1898416" y="5237018"/>
            <a:chExt cx="1578385" cy="795647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1900050" y="5237018"/>
              <a:ext cx="11875" cy="795647"/>
            </a:xfrm>
            <a:prstGeom prst="line">
              <a:avLst/>
            </a:prstGeom>
            <a:ln w="25400">
              <a:solidFill>
                <a:srgbClr val="2F55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/>
            <p:cNvCxnSpPr/>
            <p:nvPr/>
          </p:nvCxnSpPr>
          <p:spPr>
            <a:xfrm flipV="1">
              <a:off x="1898416" y="6008914"/>
              <a:ext cx="1578385" cy="11876"/>
            </a:xfrm>
            <a:prstGeom prst="straightConnector1">
              <a:avLst/>
            </a:prstGeom>
            <a:ln w="25400">
              <a:solidFill>
                <a:srgbClr val="2F559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/>
          <p:cNvGrpSpPr/>
          <p:nvPr/>
        </p:nvGrpSpPr>
        <p:grpSpPr>
          <a:xfrm>
            <a:off x="4810540" y="4114881"/>
            <a:ext cx="1578385" cy="795647"/>
            <a:chOff x="1898416" y="5237018"/>
            <a:chExt cx="1578385" cy="795647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1900050" y="5237018"/>
              <a:ext cx="11875" cy="795647"/>
            </a:xfrm>
            <a:prstGeom prst="line">
              <a:avLst/>
            </a:prstGeom>
            <a:ln w="25400">
              <a:solidFill>
                <a:srgbClr val="2F55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>
            <a:xfrm flipV="1">
              <a:off x="1898416" y="6008914"/>
              <a:ext cx="1578385" cy="11876"/>
            </a:xfrm>
            <a:prstGeom prst="straightConnector1">
              <a:avLst/>
            </a:prstGeom>
            <a:ln w="25400">
              <a:solidFill>
                <a:srgbClr val="2F559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6267170" y="2550718"/>
            <a:ext cx="1578385" cy="544445"/>
            <a:chOff x="1898416" y="5575740"/>
            <a:chExt cx="1578385" cy="456925"/>
          </a:xfrm>
        </p:grpSpPr>
        <p:cxnSp>
          <p:nvCxnSpPr>
            <p:cNvPr id="36" name="直接连接符 35"/>
            <p:cNvCxnSpPr/>
            <p:nvPr/>
          </p:nvCxnSpPr>
          <p:spPr>
            <a:xfrm>
              <a:off x="1898416" y="5575740"/>
              <a:ext cx="13509" cy="456925"/>
            </a:xfrm>
            <a:prstGeom prst="line">
              <a:avLst/>
            </a:prstGeom>
            <a:ln w="25400">
              <a:solidFill>
                <a:srgbClr val="2F55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 flipV="1">
              <a:off x="1898416" y="6008914"/>
              <a:ext cx="1578385" cy="11876"/>
            </a:xfrm>
            <a:prstGeom prst="straightConnector1">
              <a:avLst/>
            </a:prstGeom>
            <a:ln w="25400">
              <a:solidFill>
                <a:srgbClr val="2F559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本框 24"/>
          <p:cNvSpPr txBox="1"/>
          <p:nvPr/>
        </p:nvSpPr>
        <p:spPr>
          <a:xfrm>
            <a:off x="2810899" y="3440854"/>
            <a:ext cx="39729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67409" y="4449838"/>
            <a:ext cx="39729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</p:txBody>
      </p:sp>
    </p:spTree>
    <p:extLst>
      <p:ext uri="{BB962C8B-B14F-4D97-AF65-F5344CB8AC3E}">
        <p14:creationId val="2377311870"/>
      </p:ext>
    </p:extLst>
  </p:cSld>
  <p:clrMapOvr>
    <a:masterClrMapping/>
  </p:clrMapOvr>
  <p:transition spd="slow">
    <p:cover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6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0418" cy="1554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96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" name="椭圆 1"/>
          <p:cNvSpPr/>
          <p:nvPr/>
        </p:nvSpPr>
        <p:spPr>
          <a:xfrm>
            <a:off x="1125034" y="2306017"/>
            <a:ext cx="2683823" cy="2588821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1348690" y="3008788"/>
            <a:ext cx="2214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重点工作</a:t>
            </a:r>
          </a:p>
          <a:p>
            <a:r>
              <a:rPr altLang="en-US" b="1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剖析</a:t>
            </a: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3585200" y="1793521"/>
            <a:ext cx="666166" cy="512496"/>
          </a:xfrm>
          <a:prstGeom prst="line">
            <a:avLst/>
          </a:prstGeom>
          <a:ln w="60325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251366" y="3563129"/>
            <a:ext cx="867559" cy="9970"/>
          </a:xfrm>
          <a:prstGeom prst="line">
            <a:avLst/>
          </a:prstGeom>
          <a:ln w="60325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894532" y="4894838"/>
            <a:ext cx="620640" cy="447805"/>
          </a:xfrm>
          <a:prstGeom prst="line">
            <a:avLst/>
          </a:prstGeom>
          <a:ln w="60325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4515172" y="908654"/>
            <a:ext cx="1474496" cy="139736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重点一</a:t>
            </a:r>
          </a:p>
        </p:txBody>
      </p:sp>
      <p:sp>
        <p:nvSpPr>
          <p:cNvPr id="17" name="椭圆 16"/>
          <p:cNvSpPr/>
          <p:nvPr/>
        </p:nvSpPr>
        <p:spPr>
          <a:xfrm>
            <a:off x="5334755" y="2947890"/>
            <a:ext cx="1474496" cy="139736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重点二</a:t>
            </a:r>
          </a:p>
        </p:txBody>
      </p:sp>
      <p:sp>
        <p:nvSpPr>
          <p:cNvPr id="18" name="椭圆 17"/>
          <p:cNvSpPr/>
          <p:nvPr/>
        </p:nvSpPr>
        <p:spPr>
          <a:xfrm>
            <a:off x="4600847" y="5029965"/>
            <a:ext cx="1474496" cy="1397363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重点三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269023" y="1426624"/>
            <a:ext cx="517764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演绎精灵演绎精灵演绎精灵演绎精灵</a:t>
            </a:r>
          </a:p>
          <a:p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演绎精灵演绎精灵演绎精灵演绎精灵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002235" y="3472440"/>
            <a:ext cx="517764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演绎精灵演绎精灵演绎精灵演绎精灵</a:t>
            </a:r>
          </a:p>
          <a:p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演绎精灵演绎精灵演绎精灵演绎精灵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307839" y="5518256"/>
            <a:ext cx="517764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演绎精灵演绎精灵演绎精灵演绎精灵</a:t>
            </a:r>
          </a:p>
          <a:p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演绎精灵演绎精灵演绎精灵演绎精灵</a:t>
            </a:r>
          </a:p>
        </p:txBody>
      </p:sp>
    </p:spTree>
    <p:extLst>
      <p:ext uri="{BB962C8B-B14F-4D97-AF65-F5344CB8AC3E}">
        <p14:creationId val="2842651275"/>
      </p:ext>
    </p:extLst>
  </p:cSld>
  <p:clrMapOvr>
    <a:masterClrMapping/>
  </p:clrMapOvr>
  <p:transition spd="slow">
    <p:cover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6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0418" cy="1554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96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476801" y="808636"/>
            <a:ext cx="3230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经验总结分享</a:t>
            </a:r>
          </a:p>
        </p:txBody>
      </p:sp>
      <p:sp>
        <p:nvSpPr>
          <p:cNvPr id="4" name="矩形 3"/>
          <p:cNvSpPr/>
          <p:nvPr/>
        </p:nvSpPr>
        <p:spPr>
          <a:xfrm>
            <a:off x="5157281" y="3244334"/>
            <a:ext cx="1859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2015年工作展望</a:t>
            </a:r>
          </a:p>
        </p:txBody>
      </p:sp>
      <p:sp>
        <p:nvSpPr>
          <p:cNvPr id="11" name="等腰三角形 10"/>
          <p:cNvSpPr/>
          <p:nvPr/>
        </p:nvSpPr>
        <p:spPr>
          <a:xfrm>
            <a:off x="484217" y="2208811"/>
            <a:ext cx="3862152" cy="4251366"/>
          </a:xfrm>
          <a:prstGeom prst="triangle">
            <a:avLst/>
          </a:prstGeom>
          <a:solidFill>
            <a:srgbClr val="2F5597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梯形 11"/>
          <p:cNvSpPr/>
          <p:nvPr/>
        </p:nvSpPr>
        <p:spPr>
          <a:xfrm>
            <a:off x="647675" y="3895161"/>
            <a:ext cx="3590950" cy="1503099"/>
          </a:xfrm>
          <a:custGeom>
            <a:gdLst>
              <a:gd fmla="*/ 0 w 3123395" name="connsiteX0"/>
              <a:gd fmla="*/ 1508719 h 1508719" name="connsiteY0"/>
              <a:gd fmla="*/ 692016 w 3123395" name="connsiteX1"/>
              <a:gd fmla="*/ 0 h 1508719" name="connsiteY1"/>
              <a:gd fmla="*/ 2455315 w 3123395" name="connsiteX2"/>
              <a:gd fmla="*/ 0 h 1508719" name="connsiteY2"/>
              <a:gd fmla="*/ 3123395 w 3123395" name="connsiteX3"/>
              <a:gd fmla="*/ 1472916 h 1508719" name="connsiteY3"/>
              <a:gd fmla="*/ 0 w 3123395" name="connsiteX4"/>
              <a:gd fmla="*/ 1508719 h 1508719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508719" w="3123395">
                <a:moveTo>
                  <a:pt x="0" y="1508719"/>
                </a:moveTo>
                <a:lnTo>
                  <a:pt x="692016" y="0"/>
                </a:lnTo>
                <a:lnTo>
                  <a:pt x="2455315" y="0"/>
                </a:lnTo>
                <a:lnTo>
                  <a:pt x="3123395" y="1472916"/>
                </a:lnTo>
                <a:lnTo>
                  <a:pt x="0" y="15087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6" name="直接连接符 15"/>
          <p:cNvCxnSpPr/>
          <p:nvPr/>
        </p:nvCxnSpPr>
        <p:spPr>
          <a:xfrm>
            <a:off x="3135086" y="3823911"/>
            <a:ext cx="795647" cy="1769369"/>
          </a:xfrm>
          <a:prstGeom prst="line">
            <a:avLst/>
          </a:prstGeom>
          <a:ln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721725" y="3716977"/>
            <a:ext cx="1000197" cy="2208810"/>
          </a:xfrm>
          <a:prstGeom prst="line">
            <a:avLst/>
          </a:prstGeom>
          <a:ln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3301340" y="3161940"/>
            <a:ext cx="1855941" cy="0"/>
          </a:xfrm>
          <a:prstGeom prst="straightConnector1">
            <a:avLst/>
          </a:prstGeom>
          <a:ln w="44450">
            <a:solidFill>
              <a:srgbClr val="2F55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3942608" y="4537498"/>
            <a:ext cx="1855941" cy="0"/>
          </a:xfrm>
          <a:prstGeom prst="straightConnector1">
            <a:avLst/>
          </a:prstGeom>
          <a:ln w="44450">
            <a:solidFill>
              <a:srgbClr val="2F55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4579916" y="5925787"/>
            <a:ext cx="1855941" cy="0"/>
          </a:xfrm>
          <a:prstGeom prst="straightConnector1">
            <a:avLst/>
          </a:prstGeom>
          <a:ln w="44450">
            <a:solidFill>
              <a:srgbClr val="2F55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/>
          <p:cNvSpPr/>
          <p:nvPr/>
        </p:nvSpPr>
        <p:spPr>
          <a:xfrm>
            <a:off x="5204786" y="2561614"/>
            <a:ext cx="1171120" cy="110314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24" name="椭圆 23"/>
          <p:cNvSpPr/>
          <p:nvPr/>
        </p:nvSpPr>
        <p:spPr>
          <a:xfrm>
            <a:off x="5855682" y="3961335"/>
            <a:ext cx="1171120" cy="110314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25" name="椭圆 24"/>
          <p:cNvSpPr/>
          <p:nvPr/>
        </p:nvSpPr>
        <p:spPr>
          <a:xfrm>
            <a:off x="6580344" y="5374215"/>
            <a:ext cx="1171120" cy="1103144"/>
          </a:xfrm>
          <a:prstGeom prst="ellips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779778" y="5637645"/>
            <a:ext cx="119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072714" y="3183998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1885380" y="4537497"/>
            <a:ext cx="894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rgbClr val="2F559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580343" y="2799038"/>
            <a:ext cx="39729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7096930" y="4127720"/>
            <a:ext cx="39729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7895952" y="5593280"/>
            <a:ext cx="39729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  <a:p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添加文字添加文字添加文字添加文字</a:t>
            </a:r>
          </a:p>
        </p:txBody>
      </p:sp>
    </p:spTree>
    <p:extLst>
      <p:ext uri="{BB962C8B-B14F-4D97-AF65-F5344CB8AC3E}">
        <p14:creationId val="3740911535"/>
      </p:ext>
    </p:extLst>
  </p:cSld>
  <p:clrMapOvr>
    <a:masterClrMapping/>
  </p:clrMapOvr>
  <p:transition spd="slow">
    <p:cover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弦形 5"/>
          <p:cNvSpPr/>
          <p:nvPr/>
        </p:nvSpPr>
        <p:spPr>
          <a:xfrm rot="1400506">
            <a:off x="11611541" y="3191641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弦形 6"/>
          <p:cNvSpPr/>
          <p:nvPr/>
        </p:nvSpPr>
        <p:spPr>
          <a:xfrm rot="12137612">
            <a:off x="-278054" y="3083775"/>
            <a:ext cx="877501" cy="817575"/>
          </a:xfrm>
          <a:prstGeom prst="chord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半闭框 7"/>
          <p:cNvSpPr/>
          <p:nvPr/>
        </p:nvSpPr>
        <p:spPr>
          <a:xfrm rot="8325694">
            <a:off x="11620260" y="3351844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8707136">
            <a:off x="89153" y="3264218"/>
            <a:ext cx="472344" cy="442511"/>
          </a:xfrm>
          <a:prstGeom prst="halfFram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" name="等腰三角形 9"/>
          <p:cNvSpPr/>
          <p:nvPr/>
        </p:nvSpPr>
        <p:spPr>
          <a:xfrm rot="10800000">
            <a:off x="721726" y="0"/>
            <a:ext cx="3396342" cy="2208810"/>
          </a:xfrm>
          <a:prstGeom prst="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2015778" y="223861"/>
            <a:ext cx="800418" cy="1554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96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476801" y="808636"/>
            <a:ext cx="397383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4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2015年工作展望</a:t>
            </a:r>
          </a:p>
        </p:txBody>
      </p:sp>
      <p:sp>
        <p:nvSpPr>
          <p:cNvPr id="4" name="矩形 3"/>
          <p:cNvSpPr/>
          <p:nvPr/>
        </p:nvSpPr>
        <p:spPr>
          <a:xfrm>
            <a:off x="5157281" y="3244334"/>
            <a:ext cx="1859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2015年工作展望</a:t>
            </a:r>
          </a:p>
        </p:txBody>
      </p:sp>
      <p:sp>
        <p:nvSpPr>
          <p:cNvPr id="2" name="右箭头 1"/>
          <p:cNvSpPr/>
          <p:nvPr/>
        </p:nvSpPr>
        <p:spPr>
          <a:xfrm>
            <a:off x="855089" y="1658789"/>
            <a:ext cx="10677897" cy="4300435"/>
          </a:xfrm>
          <a:prstGeom prst="rightArrow">
            <a:avLst/>
          </a:prstGeom>
          <a:solidFill>
            <a:srgbClr val="2F5597"/>
          </a:solidFill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1136739" y="2896115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4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工作展望</a:t>
            </a:r>
          </a:p>
        </p:txBody>
      </p:sp>
      <p:sp>
        <p:nvSpPr>
          <p:cNvPr id="12" name="椭圆 11"/>
          <p:cNvSpPr/>
          <p:nvPr/>
        </p:nvSpPr>
        <p:spPr>
          <a:xfrm>
            <a:off x="3271833" y="2834753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4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工作展望</a:t>
            </a:r>
          </a:p>
        </p:txBody>
      </p:sp>
      <p:sp>
        <p:nvSpPr>
          <p:cNvPr id="15" name="椭圆 14"/>
          <p:cNvSpPr/>
          <p:nvPr/>
        </p:nvSpPr>
        <p:spPr>
          <a:xfrm>
            <a:off x="5487645" y="2858296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4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工作展望</a:t>
            </a:r>
          </a:p>
        </p:txBody>
      </p:sp>
      <p:sp>
        <p:nvSpPr>
          <p:cNvPr id="16" name="椭圆 15"/>
          <p:cNvSpPr/>
          <p:nvPr/>
        </p:nvSpPr>
        <p:spPr>
          <a:xfrm>
            <a:off x="7711483" y="2858296"/>
            <a:ext cx="1932945" cy="1895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4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工作展望</a:t>
            </a:r>
          </a:p>
        </p:txBody>
      </p:sp>
    </p:spTree>
    <p:extLst>
      <p:ext uri="{BB962C8B-B14F-4D97-AF65-F5344CB8AC3E}">
        <p14:creationId val="2539986019"/>
      </p:ext>
    </p:extLst>
  </p:cSld>
  <p:clrMapOvr>
    <a:masterClrMapping/>
  </p:clrMapOvr>
  <p:transition spd="slow">
    <p:cover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直角三角形 3"/>
          <p:cNvSpPr/>
          <p:nvPr/>
        </p:nvSpPr>
        <p:spPr>
          <a:xfrm>
            <a:off x="0" y="-23750"/>
            <a:ext cx="6970816" cy="6881750"/>
          </a:xfrm>
          <a:custGeom>
            <a:gdLst>
              <a:gd fmla="*/ 11875 w 10755085" name="connsiteX0"/>
              <a:gd fmla="*/ 6881750 h 6881750" name="connsiteY0"/>
              <a:gd fmla="*/ 0 w 10755085" name="connsiteX1"/>
              <a:gd fmla="*/ 0 h 6881750" name="connsiteY1"/>
              <a:gd fmla="*/ 5423065 w 10755085" name="connsiteX2"/>
              <a:gd fmla="*/ 29688 h 6881750" name="connsiteY2"/>
              <a:gd fmla="*/ 10755085 w 10755085" name="connsiteX3"/>
              <a:gd fmla="*/ 6881750 h 6881750" name="connsiteY3"/>
              <a:gd fmla="*/ 11875 w 10755085" name="connsiteX4"/>
              <a:gd fmla="*/ 6881750 h 688175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81750" w="10755085">
                <a:moveTo>
                  <a:pt x="11875" y="6881750"/>
                </a:moveTo>
                <a:cubicBezTo>
                  <a:pt x="7917" y="4587833"/>
                  <a:pt x="3958" y="2293917"/>
                  <a:pt x="0" y="0"/>
                </a:cubicBezTo>
                <a:cubicBezTo>
                  <a:pt x="1269341" y="53439"/>
                  <a:pt x="3856842" y="-1"/>
                  <a:pt x="5423065" y="29688"/>
                </a:cubicBezTo>
                <a:lnTo>
                  <a:pt x="10755085" y="6881750"/>
                </a:lnTo>
                <a:lnTo>
                  <a:pt x="11875" y="6881750"/>
                </a:lnTo>
                <a:close/>
              </a:path>
            </a:pathLst>
          </a:cu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/>
          <p:cNvSpPr txBox="1"/>
          <p:nvPr/>
        </p:nvSpPr>
        <p:spPr>
          <a:xfrm>
            <a:off x="5189979" y="2226002"/>
            <a:ext cx="5843905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8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 you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619928" y="4132612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主讲人：贝当</a:t>
            </a:r>
          </a:p>
        </p:txBody>
      </p:sp>
    </p:spTree>
    <p:extLst>
      <p:ext uri="{BB962C8B-B14F-4D97-AF65-F5344CB8AC3E}">
        <p14:creationId val="1058531322"/>
      </p:ext>
    </p:extLst>
  </p:cSld>
  <p:clrMapOvr>
    <a:masterClrMapping/>
  </p:clrMapOvr>
  <p:transition spd="slow">
    <p:cover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60</Paragraphs>
  <Slides>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3">
      <vt:lpstr>Arial</vt:lpstr>
      <vt:lpstr>Calibri Light</vt:lpstr>
      <vt:lpstr>Calibri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2021-08-22T11:59:20Z</dcterms:created>
  <cp:lastPrinted>2021-08-22T11:59:20Z</cp:lastPrinted>
  <dcterms:modified xsi:type="dcterms:W3CDTF">2021-08-22T05:42:02Z</dcterms:modified>
  <cp:revision>1</cp:revision>
</cp:coreProperties>
</file>