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341" r:id="rId4"/>
    <p:sldId id="343" r:id="rId5"/>
    <p:sldId id="344" r:id="rId6"/>
    <p:sldId id="345" r:id="rId7"/>
    <p:sldId id="348" r:id="rId8"/>
    <p:sldId id="350" r:id="rId9"/>
    <p:sldId id="351" r:id="rId10"/>
    <p:sldId id="352" r:id="rId11"/>
    <p:sldId id="349" r:id="rId12"/>
    <p:sldId id="364" r:id="rId13"/>
    <p:sldId id="366" r:id="rId14"/>
    <p:sldId id="365" r:id="rId15"/>
    <p:sldId id="346" r:id="rId16"/>
    <p:sldId id="353" r:id="rId17"/>
    <p:sldId id="354" r:id="rId18"/>
    <p:sldId id="355" r:id="rId19"/>
    <p:sldId id="347" r:id="rId20"/>
    <p:sldId id="359" r:id="rId21"/>
    <p:sldId id="360" r:id="rId22"/>
    <p:sldId id="361" r:id="rId23"/>
    <p:sldId id="362" r:id="rId24"/>
    <p:sldId id="363" r:id="rId25"/>
    <p:sldId id="342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C243-3E68-4BFF-A505-ADDF9D7195A4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D84A-3049-44F6-8517-64F0971FDD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107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A646B-F117-4928-A8A2-1716300C3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781FEE-C1F4-469A-9E36-8F4601D2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552C6-A02E-47D7-A268-DC48634E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A628B0-905E-46AF-9C51-C2B5AF89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B8A775-5E37-4409-A4E7-F0814E9F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2359353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816F80-4702-44BD-867F-324A473E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2F0CDC5-CE5D-4691-97FD-895FAEEA2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CE9BBA-8B26-464A-893C-B296D43F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601B33-B587-4FB0-85AB-DDC1F4A3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0712C-C969-4C2A-8ABC-CCD2466F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033416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5EEDC4F-CF6F-4F5A-B7D5-5DDA55C29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88988E-73BA-47A0-9593-2824B50A4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CE60E4-1A17-46B8-BD11-6895D1EA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9CB261-00A7-4DFD-8566-0F34AD0B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46E0-61EB-40A0-AEB0-9AAA4858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340380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1924023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162870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510137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4687365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9485433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308942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408374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808882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9B327-6DC4-489C-A130-8CF667D3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EB504-E0E5-46C5-B6D0-95B1660E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0CF13-8903-4992-88F7-C55D7F4E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41C592-991D-4A88-81B0-FA07E26D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6A61AE-DFB6-4E40-B78C-76E64498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282445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2506199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1374991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4622336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CEF327-DE46-4FD7-851C-CAD5A20A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308B61-6FAC-4108-97CC-3ACD182B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0CB1DC-8355-42C5-AF00-8E36F02E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A65AD0-D1B3-49A8-9F94-E603B5BA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33DBE1-743B-438D-92D3-E40E206A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171304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DA7060-857A-4930-832C-C09BFD4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7FF8F7-2B15-4A01-A575-53845FA96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701E7A-8C68-4E20-A803-855BD0F40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C615B9C-5EC5-4D9B-B5D9-BB297278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2F8F48-9F51-4F97-9DA9-9E015ACE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A7C295-EAAA-41B7-986C-D8AFF63F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0777890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0F4CDC-4DFE-4DB1-972E-CE28FCB9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09ECFB-135A-4BF2-82FE-C0990942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914377-BA6A-4199-BDEB-7EFD3B82F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CA16539-559F-474B-992A-1331A0355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C14912-C4A7-47EF-A8EC-B0F50FA65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71CC34F-E9B9-4EFD-A3C4-0BA19D4E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0306A62-EAF9-495D-B60F-8B898B61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351980E-AD6D-4890-B2E1-61420E5A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8240729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366452-93AB-427B-9625-F906CB89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9FD17F3-7053-4148-800C-FB4B3C05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709179-9F05-4ED9-898C-DD1E14C4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DE3C05-79FC-42A5-B9A2-AC8CCD3D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659072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3BF4A8C-F0F4-41A6-BF41-876FEF21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F4BE2DC-A408-49B2-A4F8-EE9769AF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A16DA8-302B-4AE1-AF88-B9CFFEEE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390025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940FE9-4853-4B02-9ACB-5CAF1884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8361D0-290C-442A-8B44-B0642C42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EF0013-B4AF-4C3C-AB98-C192E7C39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A2650F-35B1-4222-8E3D-55C4DBD2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6E7498D-7297-4B92-A228-86A6C906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A8D0AA-D078-408B-B714-3CE8EF0C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504675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7FEBB0-8B3B-410D-A075-42A14BE6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B37B9B3-435A-479F-8455-3BFE235CA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B4E751-9289-4C4E-9418-EE2ED45DD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7B3CBA-A6F8-46D2-B8FE-0FCC383C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364EF54-A7CA-4392-9234-4DDE22D7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F75E53-F65D-44C7-939C-A76A1D47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711935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24FEF5-80E6-49C9-85D6-2BC47829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AF9174-E843-4ABD-B37E-7C4FA3D2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DB30D1-E683-4A0D-B10E-812E5E4C6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DAE1-EB67-42CF-B593-56AA292DA8C8}" type="datetimeFigureOut">
              <a:rPr lang="zh-CN" altLang="en-US" smtClean="0"/>
              <a:t>2020/12/17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056DC2-E1F5-4995-85FF-140FC7BF9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04F22-1EEB-4F3C-8EF1-26E3E5B27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0024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1740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5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6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7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8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9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0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8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6221A1E-DB52-40E9-AA61-EF11D1B08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7" name="标题 1">
            <a:extLst>
              <a:ext uri="{FF2B5EF4-FFF2-40B4-BE49-F238E27FC236}">
                <a16:creationId xmlns:a16="http://schemas.microsoft.com/office/drawing/2014/main" id="{B46EF2D3-C22E-48E0-80EB-231BFB1C591E}"/>
              </a:ext>
            </a:extLst>
          </p:cNvPr>
          <p:cNvSpPr txBox="1"/>
          <p:nvPr/>
        </p:nvSpPr>
        <p:spPr>
          <a:xfrm rot="21105560">
            <a:off x="2096229" y="1202775"/>
            <a:ext cx="1449460" cy="161260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b="1" kumimoji="1" lang="zh-CN" sz="16600">
                <a:solidFill>
                  <a:srgbClr val="2CB2B7"/>
                </a:solidFill>
                <a:latin charset="-122" panose="02010601030101010101" pitchFamily="2" typeface="字体视界-萌妹字体"/>
                <a:ea charset="-122" panose="02010601030101010101" pitchFamily="2" typeface="字体视界-萌妹字体"/>
                <a:cs typeface="+mn-ea"/>
                <a:sym typeface="+mn-lt"/>
              </a:rPr>
              <a:t>口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3CD5A0AB-FF1F-4EEF-8E7B-EE24EDDC79F1}"/>
              </a:ext>
            </a:extLst>
          </p:cNvPr>
          <p:cNvGrpSpPr/>
          <p:nvPr/>
        </p:nvGrpSpPr>
        <p:grpSpPr>
          <a:xfrm>
            <a:off x="3653775" y="1202774"/>
            <a:ext cx="1817014" cy="1612607"/>
            <a:chOff x="3634287" y="2298611"/>
            <a:chExt cx="1817014" cy="1612607"/>
          </a:xfrm>
        </p:grpSpPr>
        <p:sp>
          <p:nvSpPr>
            <p:cNvPr id="9" name="标题 1">
              <a:extLst>
                <a:ext uri="{FF2B5EF4-FFF2-40B4-BE49-F238E27FC236}">
                  <a16:creationId xmlns:a16="http://schemas.microsoft.com/office/drawing/2014/main" id="{F43E9DAC-9B9E-4AF4-885E-60091231F1C9}"/>
                </a:ext>
              </a:extLst>
            </p:cNvPr>
            <p:cNvSpPr txBox="1"/>
            <p:nvPr/>
          </p:nvSpPr>
          <p:spPr>
            <a:xfrm>
              <a:off x="3634287" y="2298611"/>
              <a:ext cx="1817013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13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腔</a:t>
              </a:r>
            </a:p>
          </p:txBody>
        </p:sp>
        <p:sp>
          <p:nvSpPr>
            <p:cNvPr id="10" name="标题 1">
              <a:extLst>
                <a:ext uri="{FF2B5EF4-FFF2-40B4-BE49-F238E27FC236}">
                  <a16:creationId xmlns:a16="http://schemas.microsoft.com/office/drawing/2014/main" id="{9A5DF2A4-164F-4D30-884C-A180449A5E5D}"/>
                </a:ext>
              </a:extLst>
            </p:cNvPr>
            <p:cNvSpPr txBox="1"/>
            <p:nvPr/>
          </p:nvSpPr>
          <p:spPr>
            <a:xfrm>
              <a:off x="3634288" y="2298611"/>
              <a:ext cx="1817013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13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腔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330E796-A6B5-4A3B-9736-1DB494EBACE8}"/>
              </a:ext>
            </a:extLst>
          </p:cNvPr>
          <p:cNvGrpSpPr/>
          <p:nvPr/>
        </p:nvGrpSpPr>
        <p:grpSpPr>
          <a:xfrm>
            <a:off x="5265270" y="1239494"/>
            <a:ext cx="1516694" cy="1403587"/>
            <a:chOff x="5102544" y="2320526"/>
            <a:chExt cx="1516694" cy="1403587"/>
          </a:xfrm>
        </p:grpSpPr>
        <p:sp>
          <p:nvSpPr>
            <p:cNvPr id="12" name="标题 1">
              <a:extLst>
                <a:ext uri="{FF2B5EF4-FFF2-40B4-BE49-F238E27FC236}">
                  <a16:creationId xmlns:a16="http://schemas.microsoft.com/office/drawing/2014/main" id="{A224F583-6BFA-4BC4-8157-90630F02D70F}"/>
                </a:ext>
              </a:extLst>
            </p:cNvPr>
            <p:cNvSpPr txBox="1"/>
            <p:nvPr/>
          </p:nvSpPr>
          <p:spPr>
            <a:xfrm rot="21192424">
              <a:off x="5102544" y="2320526"/>
              <a:ext cx="1516693" cy="140358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护</a:t>
              </a:r>
            </a:p>
          </p:txBody>
        </p:sp>
        <p:sp>
          <p:nvSpPr>
            <p:cNvPr id="13" name="标题 1">
              <a:extLst>
                <a:ext uri="{FF2B5EF4-FFF2-40B4-BE49-F238E27FC236}">
                  <a16:creationId xmlns:a16="http://schemas.microsoft.com/office/drawing/2014/main" id="{60594786-BDDA-4F4C-A0DC-05EB06DADAA5}"/>
                </a:ext>
              </a:extLst>
            </p:cNvPr>
            <p:cNvSpPr txBox="1"/>
            <p:nvPr/>
          </p:nvSpPr>
          <p:spPr>
            <a:xfrm rot="21192424">
              <a:off x="5102545" y="2320526"/>
              <a:ext cx="1516693" cy="140358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护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F18F4DC0-857F-4D0A-87F2-23B0D2D9D15A}"/>
              </a:ext>
            </a:extLst>
          </p:cNvPr>
          <p:cNvGrpSpPr/>
          <p:nvPr/>
        </p:nvGrpSpPr>
        <p:grpSpPr>
          <a:xfrm>
            <a:off x="6352593" y="1035089"/>
            <a:ext cx="1690608" cy="1612607"/>
            <a:chOff x="6173825" y="2116121"/>
            <a:chExt cx="1690608" cy="1612607"/>
          </a:xfrm>
        </p:grpSpPr>
        <p:sp>
          <p:nvSpPr>
            <p:cNvPr id="15" name="标题 1">
              <a:extLst>
                <a:ext uri="{FF2B5EF4-FFF2-40B4-BE49-F238E27FC236}">
                  <a16:creationId xmlns:a16="http://schemas.microsoft.com/office/drawing/2014/main" id="{AE4BA4EA-E2CB-443D-AF57-A747B8902EFA}"/>
                </a:ext>
              </a:extLst>
            </p:cNvPr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理</a:t>
              </a:r>
            </a:p>
          </p:txBody>
        </p:sp>
        <p:sp>
          <p:nvSpPr>
            <p:cNvPr id="16" name="标题 1">
              <a:extLst>
                <a:ext uri="{FF2B5EF4-FFF2-40B4-BE49-F238E27FC236}">
                  <a16:creationId xmlns:a16="http://schemas.microsoft.com/office/drawing/2014/main" id="{F4B42CF8-014F-4D4F-9228-4F3A90F0D0EA}"/>
                </a:ext>
              </a:extLst>
            </p:cNvPr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理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02B2A269-7780-4722-8DE5-AE9FE848507E}"/>
              </a:ext>
            </a:extLst>
          </p:cNvPr>
          <p:cNvGrpSpPr/>
          <p:nvPr/>
        </p:nvGrpSpPr>
        <p:grpSpPr>
          <a:xfrm>
            <a:off x="7495969" y="1080763"/>
            <a:ext cx="1606343" cy="1612607"/>
            <a:chOff x="7301159" y="2161795"/>
            <a:chExt cx="1606343" cy="1612607"/>
          </a:xfrm>
        </p:grpSpPr>
        <p:sp>
          <p:nvSpPr>
            <p:cNvPr id="18" name="标题 1">
              <a:extLst>
                <a:ext uri="{FF2B5EF4-FFF2-40B4-BE49-F238E27FC236}">
                  <a16:creationId xmlns:a16="http://schemas.microsoft.com/office/drawing/2014/main" id="{355E2F14-4D8B-4228-89C4-E3FF94F2C35A}"/>
                </a:ext>
              </a:extLst>
            </p:cNvPr>
            <p:cNvSpPr txBox="1"/>
            <p:nvPr/>
          </p:nvSpPr>
          <p:spPr>
            <a:xfrm rot="21392464">
              <a:off x="7301159" y="2161795"/>
              <a:ext cx="1606342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保</a:t>
              </a:r>
            </a:p>
          </p:txBody>
        </p:sp>
        <p:sp>
          <p:nvSpPr>
            <p:cNvPr id="19" name="标题 1">
              <a:extLst>
                <a:ext uri="{FF2B5EF4-FFF2-40B4-BE49-F238E27FC236}">
                  <a16:creationId xmlns:a16="http://schemas.microsoft.com/office/drawing/2014/main" id="{A1077D53-C02D-4A73-B869-DE4672C3CA16}"/>
                </a:ext>
              </a:extLst>
            </p:cNvPr>
            <p:cNvSpPr txBox="1"/>
            <p:nvPr/>
          </p:nvSpPr>
          <p:spPr>
            <a:xfrm rot="21392464">
              <a:off x="7301160" y="2161795"/>
              <a:ext cx="1606342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保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61265235-CAC0-42A6-A993-7751823574AE}"/>
              </a:ext>
            </a:extLst>
          </p:cNvPr>
          <p:cNvGrpSpPr/>
          <p:nvPr/>
        </p:nvGrpSpPr>
        <p:grpSpPr>
          <a:xfrm>
            <a:off x="8607680" y="951685"/>
            <a:ext cx="1678061" cy="1612607"/>
            <a:chOff x="8332660" y="2032717"/>
            <a:chExt cx="1678061" cy="1612607"/>
          </a:xfrm>
        </p:grpSpPr>
        <p:sp>
          <p:nvSpPr>
            <p:cNvPr id="21" name="标题 1">
              <a:extLst>
                <a:ext uri="{FF2B5EF4-FFF2-40B4-BE49-F238E27FC236}">
                  <a16:creationId xmlns:a16="http://schemas.microsoft.com/office/drawing/2014/main" id="{440B0072-9085-4B33-8F06-D4ACF88C9874}"/>
                </a:ext>
              </a:extLst>
            </p:cNvPr>
            <p:cNvSpPr txBox="1"/>
            <p:nvPr/>
          </p:nvSpPr>
          <p:spPr>
            <a:xfrm rot="366738">
              <a:off x="8332660" y="2032717"/>
              <a:ext cx="1678060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健</a:t>
              </a:r>
            </a:p>
          </p:txBody>
        </p:sp>
        <p:sp>
          <p:nvSpPr>
            <p:cNvPr id="22" name="标题 1">
              <a:extLst>
                <a:ext uri="{FF2B5EF4-FFF2-40B4-BE49-F238E27FC236}">
                  <a16:creationId xmlns:a16="http://schemas.microsoft.com/office/drawing/2014/main" id="{4A8643F1-03AA-49DE-A353-76E9D45F4C78}"/>
                </a:ext>
              </a:extLst>
            </p:cNvPr>
            <p:cNvSpPr txBox="1"/>
            <p:nvPr/>
          </p:nvSpPr>
          <p:spPr>
            <a:xfrm rot="366738">
              <a:off x="8332661" y="2032717"/>
              <a:ext cx="1678060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健</a:t>
              </a:r>
            </a:p>
          </p:txBody>
        </p:sp>
      </p:grp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FA0372A8-694D-4A5C-B97F-825E1DCA01E8}"/>
              </a:ext>
            </a:extLst>
          </p:cNvPr>
          <p:cNvSpPr/>
          <p:nvPr/>
        </p:nvSpPr>
        <p:spPr>
          <a:xfrm>
            <a:off x="0" y="2422358"/>
            <a:ext cx="12192000" cy="4435642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FC68F7E-6C21-4583-8A42-1B13D81E88B1}"/>
              </a:ext>
            </a:extLst>
          </p:cNvPr>
          <p:cNvSpPr txBox="1"/>
          <p:nvPr/>
        </p:nvSpPr>
        <p:spPr>
          <a:xfrm>
            <a:off x="1492872" y="3028491"/>
            <a:ext cx="9206253" cy="396240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rtlCol="0"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altLang="zh-CN" lang="en-US" sz="4000">
                <a:solidFill>
                  <a:schemeClr val="tx1">
                    <a:lumMod val="95000"/>
                    <a:lumOff val="5000"/>
                  </a:schemeClr>
                </a:solidFill>
                <a:latin charset="-122" panose="03000509000000000000" pitchFamily="65" typeface="迷你简准圆"/>
                <a:ea charset="-122" panose="03000509000000000000" pitchFamily="65" typeface="迷你简准圆"/>
                <a:cs typeface="+mn-ea"/>
                <a:sym typeface="+mn-lt"/>
              </a:rPr>
              <a:t>-关注口腔健康 提高生命质量-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C58F29B-7C6D-41D8-A9AD-7DAB6CD72545}"/>
              </a:ext>
            </a:extLst>
          </p:cNvPr>
          <p:cNvSpPr txBox="1"/>
          <p:nvPr/>
        </p:nvSpPr>
        <p:spPr>
          <a:xfrm>
            <a:off x="2426016" y="3810064"/>
            <a:ext cx="7020694" cy="27432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altLang="en-US" lang="zh-CN" sz="2400">
                <a:solidFill>
                  <a:schemeClr val="tx1">
                    <a:lumMod val="95000"/>
                    <a:lumOff val="5000"/>
                  </a:schemeClr>
                </a:solidFill>
                <a:latin charset="-122" panose="03000509000000000000" pitchFamily="65" typeface="迷你简准圆"/>
                <a:ea charset="-122" panose="03000509000000000000" pitchFamily="65" typeface="迷你简准圆"/>
                <a:cs typeface="+mn-ea"/>
                <a:sym typeface="+mn-lt"/>
              </a:rPr>
              <a:t>主讲人：优页PPT      20xx.x.xx</a:t>
            </a: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36DC7335-219B-4C62-8572-36DCB6974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2362" y="3623737"/>
            <a:ext cx="4268250" cy="4268250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1843BE09-86BD-47DA-A35E-8E1F4348E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02552" y="3770566"/>
            <a:ext cx="4508727" cy="4508727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CB90F6EE-FF84-4893-9AF8-57497C441B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95799" y="4115853"/>
            <a:ext cx="3155299" cy="3155299"/>
          </a:xfrm>
          <a:prstGeom prst="rect">
            <a:avLst/>
          </a:prstGeom>
        </p:spPr>
      </p:pic>
      <p:pic>
        <p:nvPicPr>
          <p:cNvPr id="42" name="图片 41">
            <a:extLst>
              <a:ext uri="{FF2B5EF4-FFF2-40B4-BE49-F238E27FC236}">
                <a16:creationId xmlns:a16="http://schemas.microsoft.com/office/drawing/2014/main" id="{CE74A709-B9E4-4C4E-BCAC-04568F108F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02552" y="339778"/>
            <a:ext cx="1361024" cy="1361024"/>
          </a:xfrm>
          <a:prstGeom prst="rect">
            <a:avLst/>
          </a:prstGeom>
        </p:spPr>
      </p:pic>
    </p:spTree>
    <p:extLst>
      <p:ext uri="{BB962C8B-B14F-4D97-AF65-F5344CB8AC3E}">
        <p14:creationId val="3740868302"/>
      </p:ext>
    </p:extLst>
  </p:cSld>
  <p:clrMapOvr>
    <a:masterClrMapping/>
  </p:clrMapOvr>
  <mc:AlternateContent>
    <mc:Choice Requires="p14">
      <p:transition advTm="2000" p14:dur="0"/>
    </mc:Choice>
    <mc:Fallback>
      <p:transition advTm="2000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  <p:cond delay="0" evt="onBegin">
                          <p:tn val="50"/>
                        </p:cond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 nodeType="clickPar">
                      <p:stCondLst>
                        <p:cond delay="indefinite"/>
                        <p:cond delay="0" evt="onBegin">
                          <p:tn val="55"/>
                        </p:cond>
                      </p:stCondLst>
                      <p:childTnLst>
                        <p:par>
                          <p:cTn fill="hold" id="5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 nodeType="clickPar">
                      <p:stCondLst>
                        <p:cond delay="indefinite"/>
                        <p:cond delay="0" evt="onBegin">
                          <p:tn val="61"/>
                        </p:cond>
                      </p:stCondLst>
                      <p:childTnLst>
                        <p:par>
                          <p:cTn fill="hold" id="6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28"/>
      <p:bldP grpId="0" spid="2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4765D25F-1172-4FE0-B17D-98F02A3CD892}"/>
              </a:ext>
            </a:extLst>
          </p:cNvPr>
          <p:cNvSpPr/>
          <p:nvPr/>
        </p:nvSpPr>
        <p:spPr>
          <a:xfrm>
            <a:off x="1049939" y="2166161"/>
            <a:ext cx="3034920" cy="3331029"/>
          </a:xfrm>
          <a:prstGeom prst="roundRect">
            <a:avLst>
              <a:gd fmla="val 9237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27C75525-62DA-48AC-9242-F1A0E3D5A5D9}"/>
              </a:ext>
            </a:extLst>
          </p:cNvPr>
          <p:cNvSpPr/>
          <p:nvPr/>
        </p:nvSpPr>
        <p:spPr>
          <a:xfrm>
            <a:off x="4425873" y="2193323"/>
            <a:ext cx="3034920" cy="3331029"/>
          </a:xfrm>
          <a:prstGeom prst="roundRect">
            <a:avLst>
              <a:gd fmla="val 9237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3DCA6CD7-14CA-487E-B05B-7E710219CC45}"/>
              </a:ext>
            </a:extLst>
          </p:cNvPr>
          <p:cNvSpPr/>
          <p:nvPr/>
        </p:nvSpPr>
        <p:spPr>
          <a:xfrm>
            <a:off x="7803003" y="2193323"/>
            <a:ext cx="3034920" cy="3331029"/>
          </a:xfrm>
          <a:prstGeom prst="roundRect">
            <a:avLst>
              <a:gd fmla="val 9237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48661DF-B515-4FBF-BA3D-0265570010BF}"/>
              </a:ext>
            </a:extLst>
          </p:cNvPr>
          <p:cNvSpPr txBox="1"/>
          <p:nvPr/>
        </p:nvSpPr>
        <p:spPr>
          <a:xfrm>
            <a:off x="1685775" y="2564338"/>
            <a:ext cx="170803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800">
                <a:solidFill>
                  <a:schemeClr val="bg1"/>
                </a:solidFill>
                <a:cs typeface="+mn-ea"/>
                <a:sym typeface="+mn-lt"/>
              </a:rPr>
              <a:t>刷牙态度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0D77DF1-D974-449D-BB1D-C5D57F7AD785}"/>
              </a:ext>
            </a:extLst>
          </p:cNvPr>
          <p:cNvSpPr/>
          <p:nvPr/>
        </p:nvSpPr>
        <p:spPr>
          <a:xfrm>
            <a:off x="1099790" y="3230653"/>
            <a:ext cx="2880000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刷牙时应该认真、仔细</a:t>
            </a:r>
          </a:p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依次刷到颊面（外面）、舌面（内面）、合面（上面），并重复刷洗。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8604EFC-152F-4354-AE24-57219CE6CD32}"/>
              </a:ext>
            </a:extLst>
          </p:cNvPr>
          <p:cNvSpPr txBox="1"/>
          <p:nvPr/>
        </p:nvSpPr>
        <p:spPr>
          <a:xfrm>
            <a:off x="5202415" y="2553479"/>
            <a:ext cx="170803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800">
                <a:solidFill>
                  <a:schemeClr val="bg1"/>
                </a:solidFill>
                <a:cs typeface="+mn-ea"/>
                <a:sym typeface="+mn-lt"/>
              </a:rPr>
              <a:t>刷牙次数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24BA995-022B-45D3-8274-5F5C0732CD22}"/>
              </a:ext>
            </a:extLst>
          </p:cNvPr>
          <p:cNvSpPr/>
          <p:nvPr/>
        </p:nvSpPr>
        <p:spPr>
          <a:xfrm>
            <a:off x="4647931" y="3256378"/>
            <a:ext cx="2880000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一般要求早晚刷牙，饭后漱口，每次刷牙可不少于3分钟。最好每次饭后也刷。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6F67171-E241-4EDE-881E-FD05E793E112}"/>
              </a:ext>
            </a:extLst>
          </p:cNvPr>
          <p:cNvSpPr txBox="1"/>
          <p:nvPr/>
        </p:nvSpPr>
        <p:spPr>
          <a:xfrm>
            <a:off x="8510520" y="2553479"/>
            <a:ext cx="170803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800">
                <a:solidFill>
                  <a:schemeClr val="bg1"/>
                </a:solidFill>
                <a:cs typeface="+mn-ea"/>
                <a:sym typeface="+mn-lt"/>
              </a:rPr>
              <a:t>刷牙方法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CABF2EA-5DA1-452D-B9E3-D07C94081F2E}"/>
              </a:ext>
            </a:extLst>
          </p:cNvPr>
          <p:cNvSpPr/>
          <p:nvPr/>
        </p:nvSpPr>
        <p:spPr>
          <a:xfrm>
            <a:off x="7924534" y="3256378"/>
            <a:ext cx="2880000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有人主张“三三三”制刷牙法，即每日3次，每次3分钟，刷洗三个牙面。 </a:t>
            </a:r>
          </a:p>
        </p:txBody>
      </p:sp>
    </p:spTree>
    <p:extLst>
      <p:ext uri="{BB962C8B-B14F-4D97-AF65-F5344CB8AC3E}">
        <p14:creationId val="391974327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6"/>
      <p:bldP grpId="0" spid="17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87A787B-970A-4B9C-87D9-34982D78C9D5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5465330" y="3838151"/>
            <a:ext cx="5943600" cy="18331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刷牙、牙间洁净（剔牙）、洁牙去除牙菌斑。</a:t>
            </a:r>
          </a:p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刷完牙后，可以适当用一些漱口水漱口。</a:t>
            </a:r>
          </a:p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牙膏可选用含氟牙膏。      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4818714-45C9-4BA5-A48B-7BB990361B87}"/>
              </a:ext>
            </a:extLst>
          </p:cNvPr>
          <p:cNvSpPr/>
          <p:nvPr/>
        </p:nvSpPr>
        <p:spPr>
          <a:xfrm>
            <a:off x="5465330" y="1976842"/>
            <a:ext cx="3254127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cs typeface="+mn-ea"/>
                <a:sym typeface="+mn-lt"/>
              </a:rPr>
              <a:t>消除有关致龋因素</a:t>
            </a:r>
          </a:p>
          <a:p>
            <a:pPr>
              <a:lnSpc>
                <a:spcPct val="150000"/>
              </a:lnSpc>
              <a:buNone/>
            </a:pPr>
            <a:r>
              <a:rPr altLang="en-US" b="1" lang="zh-CN" sz="2800">
                <a:cs typeface="+mn-ea"/>
                <a:sym typeface="+mn-lt"/>
              </a:rPr>
              <a:t>改善口腔环境     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574DB53-9357-4FB0-809E-9249505B8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3359" y="1264256"/>
            <a:ext cx="3867005" cy="5437975"/>
          </a:xfrm>
          <a:prstGeom prst="rect">
            <a:avLst/>
          </a:prstGeom>
        </p:spPr>
      </p:pic>
    </p:spTree>
    <p:extLst>
      <p:ext uri="{BB962C8B-B14F-4D97-AF65-F5344CB8AC3E}">
        <p14:creationId val="2094131634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 uiExpand="1"/>
      <p:bldP build="p" grpId="0" spid="11" uiExpand="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D6FA0A3-2388-4D00-B7E6-E7135206D28F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1263262" y="3011037"/>
            <a:ext cx="8603151" cy="22470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要有良好的口腔卫生习惯。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作龈上和龈下洁治，去除牙结石。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调整咬合，消除创伤 和食物嵌塞。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后两项一般在专业的口腔诊室进行。 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545DF-7B1B-44D3-8A32-A8BF0BC00E9F}"/>
              </a:ext>
            </a:extLst>
          </p:cNvPr>
          <p:cNvSpPr/>
          <p:nvPr/>
        </p:nvSpPr>
        <p:spPr>
          <a:xfrm>
            <a:off x="1263262" y="2036505"/>
            <a:ext cx="322135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charset="0" typeface="Wingdings"/>
              <a:buNone/>
            </a:pPr>
            <a:r>
              <a:rPr altLang="zh-CN" lang="en-US" sz="2800">
                <a:cs typeface="+mn-ea"/>
                <a:sym typeface="+mn-lt"/>
              </a:rPr>
              <a:t> 消除局部刺激因素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C82AA-776D-4F76-ACCC-D400244EF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312952" y="1711323"/>
            <a:ext cx="4850053" cy="4946151"/>
          </a:xfrm>
          <a:prstGeom prst="rect">
            <a:avLst/>
          </a:prstGeom>
        </p:spPr>
      </p:pic>
    </p:spTree>
    <p:extLst>
      <p:ext uri="{BB962C8B-B14F-4D97-AF65-F5344CB8AC3E}">
        <p14:creationId val="4015605109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6" uiExpand="1"/>
      <p:bldP build="p" grpId="0" spid="1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6221A1E-DB52-40E9-AA61-EF11D1B08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3CD5A0AB-FF1F-4EEF-8E7B-EE24EDDC79F1}"/>
              </a:ext>
            </a:extLst>
          </p:cNvPr>
          <p:cNvGrpSpPr/>
          <p:nvPr/>
        </p:nvGrpSpPr>
        <p:grpSpPr>
          <a:xfrm>
            <a:off x="1095903" y="4356570"/>
            <a:ext cx="10000192" cy="1612607"/>
            <a:chOff x="3634287" y="2298611"/>
            <a:chExt cx="5964179" cy="1612607"/>
          </a:xfrm>
        </p:grpSpPr>
        <p:sp>
          <p:nvSpPr>
            <p:cNvPr id="9" name="标题 1">
              <a:extLst>
                <a:ext uri="{FF2B5EF4-FFF2-40B4-BE49-F238E27FC236}">
                  <a16:creationId xmlns:a16="http://schemas.microsoft.com/office/drawing/2014/main" id="{F43E9DAC-9B9E-4AF4-885E-60091231F1C9}"/>
                </a:ext>
              </a:extLst>
            </p:cNvPr>
            <p:cNvSpPr txBox="1"/>
            <p:nvPr/>
          </p:nvSpPr>
          <p:spPr>
            <a:xfrm>
              <a:off x="3634287" y="2298611"/>
              <a:ext cx="5964179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72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科学保护牙齿</a:t>
              </a:r>
            </a:p>
          </p:txBody>
        </p:sp>
        <p:sp>
          <p:nvSpPr>
            <p:cNvPr id="10" name="标题 1">
              <a:extLst>
                <a:ext uri="{FF2B5EF4-FFF2-40B4-BE49-F238E27FC236}">
                  <a16:creationId xmlns:a16="http://schemas.microsoft.com/office/drawing/2014/main" id="{9A5DF2A4-164F-4D30-884C-A180449A5E5D}"/>
                </a:ext>
              </a:extLst>
            </p:cNvPr>
            <p:cNvSpPr txBox="1"/>
            <p:nvPr/>
          </p:nvSpPr>
          <p:spPr>
            <a:xfrm flipH="1">
              <a:off x="3946422" y="2931129"/>
              <a:ext cx="5301637" cy="980089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72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科学保护牙齿</a:t>
              </a:r>
            </a:p>
          </p:txBody>
        </p:sp>
      </p:grp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FA0372A8-694D-4A5C-B97F-825E1DCA01E8}"/>
              </a:ext>
            </a:extLst>
          </p:cNvPr>
          <p:cNvSpPr/>
          <p:nvPr/>
        </p:nvSpPr>
        <p:spPr>
          <a:xfrm flipV="1">
            <a:off x="0" y="-1"/>
            <a:ext cx="12192000" cy="6655162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AB50AB1A-BB3B-46C4-81DE-06EBAFDF7E71}"/>
              </a:ext>
            </a:extLst>
          </p:cNvPr>
          <p:cNvSpPr/>
          <p:nvPr/>
        </p:nvSpPr>
        <p:spPr>
          <a:xfrm>
            <a:off x="5362652" y="2836410"/>
            <a:ext cx="1466694" cy="1466694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8000"/>
              <a:t>2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6F4C660-5422-46FA-867E-5246C2340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58915" y="172281"/>
            <a:ext cx="3155299" cy="3155299"/>
          </a:xfrm>
          <a:prstGeom prst="rect">
            <a:avLst/>
          </a:prstGeom>
        </p:spPr>
      </p:pic>
    </p:spTree>
    <p:extLst>
      <p:ext uri="{BB962C8B-B14F-4D97-AF65-F5344CB8AC3E}">
        <p14:creationId val="2709226109"/>
      </p:ext>
    </p:extLst>
  </p:cSld>
  <p:clrMapOvr>
    <a:masterClrMapping/>
  </p:clrMapOvr>
  <mc:AlternateContent>
    <mc:Choice Requires="p14">
      <p:transition advTm="2000" p14:dur="1500" spd="slow">
        <p:split orient="vert"/>
      </p:transition>
    </mc:Choice>
    <mc:Fallback>
      <p:transition advTm="2000"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773362" y="658012"/>
            <a:ext cx="2621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科学保护牙齿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41D2CC9-ED12-41DA-94F1-3D900CE93B4D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5518483" y="2540332"/>
            <a:ext cx="5029200" cy="468845"/>
          </a:xfrm>
        </p:spPr>
        <p:txBody>
          <a:bodyPr>
            <a:normAutofit/>
          </a:bodyPr>
          <a:lstStyle/>
          <a:p>
            <a:r>
              <a:rPr altLang="en-US" lang="zh-CN" sz="2000">
                <a:cs typeface="+mn-ea"/>
                <a:sym typeface="+mn-lt"/>
              </a:rPr>
              <a:t>两侧或两侧牙齿交替进行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7C8181F-3A56-46A4-A778-D1C3CB35D3F9}"/>
              </a:ext>
            </a:extLst>
          </p:cNvPr>
          <p:cNvSpPr/>
          <p:nvPr/>
        </p:nvSpPr>
        <p:spPr>
          <a:xfrm>
            <a:off x="5518483" y="1840473"/>
            <a:ext cx="1605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solidFill>
                  <a:srgbClr val="2CB2B7"/>
                </a:solidFill>
                <a:cs typeface="+mn-ea"/>
                <a:sym typeface="+mn-lt"/>
              </a:rPr>
              <a:t>正确咀嚼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FA1BDC7-EABF-4BF5-8488-E0E216FDAD07}"/>
              </a:ext>
            </a:extLst>
          </p:cNvPr>
          <p:cNvSpPr/>
          <p:nvPr/>
        </p:nvSpPr>
        <p:spPr>
          <a:xfrm>
            <a:off x="5518483" y="2986066"/>
            <a:ext cx="1605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solidFill>
                  <a:srgbClr val="2CB2B7"/>
                </a:solidFill>
                <a:cs typeface="+mn-ea"/>
                <a:sym typeface="+mn-lt"/>
              </a:rPr>
              <a:t>错误方式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811D031-F819-4830-8624-F29F95BB90A6}"/>
              </a:ext>
            </a:extLst>
          </p:cNvPr>
          <p:cNvSpPr txBox="1">
            <a:spLocks noChangeArrowheads="1"/>
          </p:cNvSpPr>
          <p:nvPr/>
        </p:nvSpPr>
        <p:spPr>
          <a:xfrm>
            <a:off x="5518483" y="3631484"/>
            <a:ext cx="5719331" cy="423294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lang="zh-CN" sz="2000">
                <a:cs typeface="+mn-ea"/>
                <a:sym typeface="+mn-lt"/>
              </a:rPr>
              <a:t>长期习惯用一侧吃东西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2C0D22E-DB3E-4D68-8906-899CAB961677}"/>
              </a:ext>
            </a:extLst>
          </p:cNvPr>
          <p:cNvSpPr/>
          <p:nvPr/>
        </p:nvSpPr>
        <p:spPr>
          <a:xfrm>
            <a:off x="5518483" y="4735130"/>
            <a:ext cx="6096000" cy="100584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000">
                <a:cs typeface="+mn-ea"/>
                <a:sym typeface="+mn-lt"/>
              </a:rPr>
              <a:t>使用侧的咀嚼肌发达，影响脸型</a:t>
            </a:r>
          </a:p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2000">
                <a:cs typeface="+mn-ea"/>
                <a:sym typeface="+mn-lt"/>
              </a:rPr>
              <a:t>另一侧的牙齿会聚积食物软垢，形成牙结石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D327F5B-EB63-4E06-A50E-0AFD2EFE3CBE}"/>
              </a:ext>
            </a:extLst>
          </p:cNvPr>
          <p:cNvSpPr/>
          <p:nvPr/>
        </p:nvSpPr>
        <p:spPr>
          <a:xfrm>
            <a:off x="5518483" y="4042001"/>
            <a:ext cx="1605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solidFill>
                  <a:srgbClr val="2CB2B7"/>
                </a:solidFill>
                <a:cs typeface="+mn-ea"/>
                <a:sym typeface="+mn-lt"/>
              </a:rPr>
              <a:t>影响结果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EBFF96B-1BD3-423B-8B93-569C3CFCC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4892" y="1788096"/>
            <a:ext cx="4317668" cy="4317668"/>
          </a:xfrm>
          <a:prstGeom prst="rect">
            <a:avLst/>
          </a:prstGeom>
        </p:spPr>
      </p:pic>
    </p:spTree>
    <p:extLst>
      <p:ext uri="{BB962C8B-B14F-4D97-AF65-F5344CB8AC3E}">
        <p14:creationId val="1980711394"/>
      </p:ext>
    </p:extLst>
  </p:cSld>
  <p:clrMapOvr>
    <a:masterClrMapping/>
  </p:clrMapOvr>
  <mc:AlternateContent>
    <mc:Choice Requires="p15">
      <p:transition advTm="2000" p14:dur="2000" spd="slow">
        <p15:prstTrans prst="prestig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/>
      <p:bldP build="p" grpId="0" spid="11"/>
      <p:bldP build="p" grpId="0" spid="12"/>
      <p:bldP build="p" grpId="0" spid="13"/>
      <p:bldP build="p" grpId="0" spid="14" uiExpand="1"/>
      <p:bldP build="p" grpId="0" spid="1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773362" y="658012"/>
            <a:ext cx="2621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科学保护牙齿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71BD371-D1CB-4FF3-BD9E-9D9EF91CE09B}"/>
              </a:ext>
            </a:extLst>
          </p:cNvPr>
          <p:cNvSpPr/>
          <p:nvPr/>
        </p:nvSpPr>
        <p:spPr>
          <a:xfrm>
            <a:off x="5048928" y="3323314"/>
            <a:ext cx="2185358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altLang="en-US" b="1" lang="zh-CN" sz="2400">
                <a:cs typeface="+mn-ea"/>
                <a:sym typeface="+mn-lt"/>
              </a:rPr>
              <a:t>食谱广</a:t>
            </a:r>
          </a:p>
          <a:p>
            <a:pPr algn="ctr">
              <a:lnSpc>
                <a:spcPct val="150000"/>
              </a:lnSpc>
              <a:buNone/>
            </a:pPr>
            <a:r>
              <a:rPr altLang="en-US" b="1" lang="zh-CN" sz="2400">
                <a:cs typeface="+mn-ea"/>
                <a:sym typeface="+mn-lt"/>
              </a:rPr>
              <a:t>营养好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3C852675-D3E3-44EE-BA2C-863B11CA0A40}"/>
              </a:ext>
            </a:extLst>
          </p:cNvPr>
          <p:cNvGrpSpPr/>
          <p:nvPr/>
        </p:nvGrpSpPr>
        <p:grpSpPr>
          <a:xfrm>
            <a:off x="2076543" y="2095742"/>
            <a:ext cx="8038911" cy="3488195"/>
            <a:chOff x="1166389" y="1679084"/>
            <a:chExt cx="8038911" cy="3488195"/>
          </a:xfrm>
          <a:solidFill>
            <a:srgbClr val="2CB2B7"/>
          </a:solidFill>
        </p:grpSpPr>
        <p:sp>
          <p:nvSpPr>
            <p:cNvPr id="12" name="圆角矩形 20">
              <a:extLst>
                <a:ext uri="{FF2B5EF4-FFF2-40B4-BE49-F238E27FC236}">
                  <a16:creationId xmlns:a16="http://schemas.microsoft.com/office/drawing/2014/main" id="{3D0AB806-6705-4003-9E1B-404354F55498}"/>
                </a:ext>
              </a:extLst>
            </p:cNvPr>
            <p:cNvSpPr/>
            <p:nvPr/>
          </p:nvSpPr>
          <p:spPr>
            <a:xfrm>
              <a:off x="1166389" y="3100846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cs typeface="+mn-ea"/>
                  <a:sym typeface="+mn-lt"/>
                </a:rPr>
                <a:t>多样化饮食</a:t>
              </a:r>
            </a:p>
          </p:txBody>
        </p:sp>
        <p:sp>
          <p:nvSpPr>
            <p:cNvPr id="13" name="圆角矩形 21">
              <a:extLst>
                <a:ext uri="{FF2B5EF4-FFF2-40B4-BE49-F238E27FC236}">
                  <a16:creationId xmlns:a16="http://schemas.microsoft.com/office/drawing/2014/main" id="{FB324B9C-9B1B-4EC0-990C-B33965CB608D}"/>
                </a:ext>
              </a:extLst>
            </p:cNvPr>
            <p:cNvSpPr/>
            <p:nvPr/>
          </p:nvSpPr>
          <p:spPr>
            <a:xfrm>
              <a:off x="4664323" y="1679084"/>
              <a:ext cx="1125238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cs typeface="+mn-ea"/>
                  <a:sym typeface="+mn-lt"/>
                </a:rPr>
                <a:t>不偏食</a:t>
              </a:r>
            </a:p>
          </p:txBody>
        </p:sp>
        <p:sp>
          <p:nvSpPr>
            <p:cNvPr id="14" name="圆角矩形 22">
              <a:extLst>
                <a:ext uri="{FF2B5EF4-FFF2-40B4-BE49-F238E27FC236}">
                  <a16:creationId xmlns:a16="http://schemas.microsoft.com/office/drawing/2014/main" id="{B72E1E2C-6E54-4D6F-A9E4-E97CDE99ACDD}"/>
                </a:ext>
              </a:extLst>
            </p:cNvPr>
            <p:cNvSpPr/>
            <p:nvPr/>
          </p:nvSpPr>
          <p:spPr>
            <a:xfrm>
              <a:off x="1803653" y="4755992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cs typeface="+mn-ea"/>
                  <a:sym typeface="+mn-lt"/>
                </a:rPr>
                <a:t>多粗粮食物</a:t>
              </a:r>
            </a:p>
          </p:txBody>
        </p:sp>
        <p:sp>
          <p:nvSpPr>
            <p:cNvPr id="15" name="圆角矩形 23">
              <a:extLst>
                <a:ext uri="{FF2B5EF4-FFF2-40B4-BE49-F238E27FC236}">
                  <a16:creationId xmlns:a16="http://schemas.microsoft.com/office/drawing/2014/main" id="{59A19BD8-CF9B-4A43-9BE9-DC5981420262}"/>
                </a:ext>
              </a:extLst>
            </p:cNvPr>
            <p:cNvSpPr/>
            <p:nvPr/>
          </p:nvSpPr>
          <p:spPr>
            <a:xfrm>
              <a:off x="6206216" y="4755991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cs typeface="+mn-ea"/>
                  <a:sym typeface="+mn-lt"/>
                </a:rPr>
                <a:t>多食硬纤维食物</a:t>
              </a:r>
            </a:p>
          </p:txBody>
        </p:sp>
        <p:sp>
          <p:nvSpPr>
            <p:cNvPr id="16" name="圆角矩形 24">
              <a:extLst>
                <a:ext uri="{FF2B5EF4-FFF2-40B4-BE49-F238E27FC236}">
                  <a16:creationId xmlns:a16="http://schemas.microsoft.com/office/drawing/2014/main" id="{1DFE2D03-0D78-42EA-8F44-59B2A45D0B33}"/>
                </a:ext>
              </a:extLst>
            </p:cNvPr>
            <p:cNvSpPr/>
            <p:nvPr/>
          </p:nvSpPr>
          <p:spPr>
            <a:xfrm>
              <a:off x="6955601" y="3100847"/>
              <a:ext cx="2249699" cy="41128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cs typeface="+mn-ea"/>
                  <a:sym typeface="+mn-lt"/>
                </a:rPr>
                <a:t>适量食用硬度食物</a:t>
              </a:r>
            </a:p>
          </p:txBody>
        </p:sp>
      </p:grpSp>
      <p:sp>
        <p:nvSpPr>
          <p:cNvPr id="2" name="椭圆 1">
            <a:extLst>
              <a:ext uri="{FF2B5EF4-FFF2-40B4-BE49-F238E27FC236}">
                <a16:creationId xmlns:a16="http://schemas.microsoft.com/office/drawing/2014/main" id="{D6922130-EB0D-4374-A9D2-40599D73537C}"/>
              </a:ext>
            </a:extLst>
          </p:cNvPr>
          <p:cNvSpPr/>
          <p:nvPr/>
        </p:nvSpPr>
        <p:spPr>
          <a:xfrm>
            <a:off x="5215241" y="3048032"/>
            <a:ext cx="1761517" cy="1761517"/>
          </a:xfrm>
          <a:prstGeom prst="ellipse">
            <a:avLst/>
          </a:prstGeom>
          <a:noFill/>
          <a:ln w="38100"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419864686"/>
      </p:ext>
    </p:extLst>
  </p:cSld>
  <p:clrMapOvr>
    <a:masterClrMapping/>
  </p:clrMapOvr>
  <mc:AlternateContent>
    <mc:Choice Requires="p15">
      <p:transition advTm="2000" p14:dur="2000" spd="slow">
        <p15:prstTrans prst="prestig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773362" y="658012"/>
            <a:ext cx="2621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科学保护牙齿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CB19021F-B5C5-4F6D-A1A6-0B712CE803DD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1439994" y="3087843"/>
            <a:ext cx="5108275" cy="17784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不要用牙齿启瓶盖等坚硬物品，防止牙齿损伤。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不慎将牙齿损伤折断，应及时保护好损伤牙到口腔诊室进行就诊。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C30AE5-DBD0-418E-987C-046E3CF3CAB6}"/>
              </a:ext>
            </a:extLst>
          </p:cNvPr>
          <p:cNvSpPr/>
          <p:nvPr/>
        </p:nvSpPr>
        <p:spPr>
          <a:xfrm>
            <a:off x="1439994" y="1862590"/>
            <a:ext cx="1605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cs typeface="+mn-ea"/>
                <a:sym typeface="+mn-lt"/>
              </a:rPr>
              <a:t>防止外伤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87E50DB-47B0-49F0-BDA2-C4CD2D0474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049611" y="1862590"/>
            <a:ext cx="4322405" cy="4322405"/>
          </a:xfrm>
          <a:prstGeom prst="rect">
            <a:avLst/>
          </a:prstGeom>
        </p:spPr>
      </p:pic>
    </p:spTree>
    <p:extLst>
      <p:ext uri="{BB962C8B-B14F-4D97-AF65-F5344CB8AC3E}">
        <p14:creationId val="4210252395"/>
      </p:ext>
    </p:extLst>
  </p:cSld>
  <p:clrMapOvr>
    <a:masterClrMapping/>
  </p:clrMapOvr>
  <mc:AlternateContent>
    <mc:Choice Requires="p15">
      <p:transition advTm="2000" p14:dur="2000" spd="slow">
        <p15:prstTrans prst="prestige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 uiExpand="1"/>
      <p:bldP build="p" grpId="0" spid="1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6221A1E-DB52-40E9-AA61-EF11D1B08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3CD5A0AB-FF1F-4EEF-8E7B-EE24EDDC79F1}"/>
              </a:ext>
            </a:extLst>
          </p:cNvPr>
          <p:cNvGrpSpPr/>
          <p:nvPr/>
        </p:nvGrpSpPr>
        <p:grpSpPr>
          <a:xfrm>
            <a:off x="1095903" y="4356570"/>
            <a:ext cx="10000192" cy="1612607"/>
            <a:chOff x="3634287" y="2298611"/>
            <a:chExt cx="5964179" cy="1612607"/>
          </a:xfrm>
        </p:grpSpPr>
        <p:sp>
          <p:nvSpPr>
            <p:cNvPr id="9" name="标题 1">
              <a:extLst>
                <a:ext uri="{FF2B5EF4-FFF2-40B4-BE49-F238E27FC236}">
                  <a16:creationId xmlns:a16="http://schemas.microsoft.com/office/drawing/2014/main" id="{F43E9DAC-9B9E-4AF4-885E-60091231F1C9}"/>
                </a:ext>
              </a:extLst>
            </p:cNvPr>
            <p:cNvSpPr txBox="1"/>
            <p:nvPr/>
          </p:nvSpPr>
          <p:spPr>
            <a:xfrm>
              <a:off x="3634287" y="2298611"/>
              <a:ext cx="5964179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72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口臭病症的预防</a:t>
              </a:r>
            </a:p>
          </p:txBody>
        </p:sp>
        <p:sp>
          <p:nvSpPr>
            <p:cNvPr id="10" name="标题 1">
              <a:extLst>
                <a:ext uri="{FF2B5EF4-FFF2-40B4-BE49-F238E27FC236}">
                  <a16:creationId xmlns:a16="http://schemas.microsoft.com/office/drawing/2014/main" id="{9A5DF2A4-164F-4D30-884C-A180449A5E5D}"/>
                </a:ext>
              </a:extLst>
            </p:cNvPr>
            <p:cNvSpPr txBox="1"/>
            <p:nvPr/>
          </p:nvSpPr>
          <p:spPr>
            <a:xfrm flipH="1">
              <a:off x="3946422" y="2931129"/>
              <a:ext cx="5301637" cy="980089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72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口臭病症的预防</a:t>
              </a:r>
            </a:p>
          </p:txBody>
        </p:sp>
      </p:grp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FA0372A8-694D-4A5C-B97F-825E1DCA01E8}"/>
              </a:ext>
            </a:extLst>
          </p:cNvPr>
          <p:cNvSpPr/>
          <p:nvPr/>
        </p:nvSpPr>
        <p:spPr>
          <a:xfrm flipV="1">
            <a:off x="0" y="-1"/>
            <a:ext cx="12192000" cy="6655162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AB50AB1A-BB3B-46C4-81DE-06EBAFDF7E71}"/>
              </a:ext>
            </a:extLst>
          </p:cNvPr>
          <p:cNvSpPr/>
          <p:nvPr/>
        </p:nvSpPr>
        <p:spPr>
          <a:xfrm>
            <a:off x="5362652" y="2836410"/>
            <a:ext cx="1466694" cy="1466694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8000"/>
              <a:t>3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2E98C09-F362-46A1-BC3F-0A615182F6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508985" y="-785374"/>
            <a:ext cx="5174028" cy="5174028"/>
          </a:xfrm>
          <a:prstGeom prst="rect">
            <a:avLst/>
          </a:prstGeom>
        </p:spPr>
      </p:pic>
    </p:spTree>
    <p:extLst>
      <p:ext uri="{BB962C8B-B14F-4D97-AF65-F5344CB8AC3E}">
        <p14:creationId val="887265497"/>
      </p:ext>
    </p:extLst>
  </p:cSld>
  <p:clrMapOvr>
    <a:masterClrMapping/>
  </p:clrMapOvr>
  <mc:AlternateContent>
    <mc:Choice Requires="p14">
      <p:transition advTm="2000" p14:dur="1500" spd="slow">
        <p:split orient="vert"/>
      </p:transition>
    </mc:Choice>
    <mc:Fallback>
      <p:transition advTm="2000"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564969" y="658012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口臭病症的预防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8BC1A04-0D75-4BE7-9415-D30DE47A9E21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4107704" y="2008988"/>
            <a:ext cx="7038646" cy="4191000"/>
          </a:xfrm>
        </p:spPr>
        <p:txBody>
          <a:bodyPr>
            <a:noAutofit/>
          </a:bodyPr>
          <a:lstStyle/>
          <a:p>
            <a:pPr indent="0" marL="0">
              <a:lnSpc>
                <a:spcPct val="200000"/>
              </a:lnSpc>
              <a:buFont charset="0" typeface="Wingdings"/>
              <a:buNone/>
            </a:pPr>
            <a:r>
              <a:rPr altLang="en-US" lang="zh-CN" sz="2000">
                <a:cs typeface="+mn-ea"/>
                <a:sym typeface="+mn-lt"/>
              </a:rPr>
              <a:t>医学界认为，口臭的产生源于人体的各种急慢性疾病，它本身虽不是病，却是一种病征。    </a:t>
            </a:r>
          </a:p>
          <a:p>
            <a:pPr indent="0" marL="0">
              <a:lnSpc>
                <a:spcPct val="200000"/>
              </a:lnSpc>
              <a:buFont charset="0" typeface="Wingdings"/>
              <a:buNone/>
            </a:pPr>
            <a:r>
              <a:rPr altLang="en-US" lang="zh-CN" sz="2000">
                <a:cs typeface="+mn-ea"/>
                <a:sym typeface="+mn-lt"/>
              </a:rPr>
              <a:t>一般人认为:  口臭是由于口腔不卫生引起的，为了消除口臭每天增加刷牙次数，嚼食口香糖、用漱口药水漱口等，但这些办法都是暂时的，不能从根本上解决问题。</a:t>
            </a:r>
          </a:p>
        </p:txBody>
      </p:sp>
    </p:spTree>
    <p:extLst>
      <p:ext uri="{BB962C8B-B14F-4D97-AF65-F5344CB8AC3E}">
        <p14:creationId val="4158182038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 uiExpand="1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564969" y="658012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口臭病症的预防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DAD6479-D495-4EC3-84E6-634F3BF0D6C7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1209376" y="3107006"/>
            <a:ext cx="2920068" cy="231488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吃东西引起的口臭</a:t>
            </a:r>
          </a:p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包括吃大蒜、洋葱、韭菜等，短时间即可消除。           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CD1C73C-51FC-41C0-9DB8-70DD27086C60}"/>
              </a:ext>
            </a:extLst>
          </p:cNvPr>
          <p:cNvSpPr/>
          <p:nvPr/>
        </p:nvSpPr>
        <p:spPr>
          <a:xfrm>
            <a:off x="1067405" y="1629479"/>
            <a:ext cx="303074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altLang="en-US" b="1" lang="zh-CN" sz="2400">
                <a:cs typeface="+mn-ea"/>
                <a:sym typeface="+mn-lt"/>
              </a:rPr>
              <a:t>口臭是怎样引起的？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61F5008-0D40-4E43-8186-2C42B886C71F}"/>
              </a:ext>
            </a:extLst>
          </p:cNvPr>
          <p:cNvSpPr txBox="1">
            <a:spLocks noChangeArrowheads="1"/>
          </p:cNvSpPr>
          <p:nvPr/>
        </p:nvSpPr>
        <p:spPr>
          <a:xfrm>
            <a:off x="4706959" y="3129210"/>
            <a:ext cx="2920068" cy="2314887"/>
          </a:xfrm>
          <a:prstGeom prst="rect">
            <a:avLst/>
          </a:prstGeom>
        </p:spPr>
        <p:txBody>
          <a:bodyPr bIns="45720" lIns="91440" rIns="91440" rtlCol="0" tIns="45720" vert="horz">
            <a:normAutofit fontScale="92500" lnSpcReduction="1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未经治疗的龋齿</a:t>
            </a:r>
          </a:p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在龋洞内常积存食物残渣，由于细菌丛生，则腐败分解而生臭味。及时修补龋齿，则可消除口臭。　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BEFA0B-15D3-4B86-99DD-D8CBDD0A6713}"/>
              </a:ext>
            </a:extLst>
          </p:cNvPr>
          <p:cNvSpPr txBox="1">
            <a:spLocks noChangeArrowheads="1"/>
          </p:cNvSpPr>
          <p:nvPr/>
        </p:nvSpPr>
        <p:spPr>
          <a:xfrm>
            <a:off x="7980542" y="3019487"/>
            <a:ext cx="2920068" cy="2314887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牙周炎患者</a:t>
            </a:r>
          </a:p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牙周袋内呈化脓性炎症，口腔内的唾液混有脓液，也使口内有臭味。</a:t>
            </a:r>
          </a:p>
          <a:p>
            <a:pPr algn="ctr">
              <a:lnSpc>
                <a:spcPct val="150000"/>
              </a:lnSpc>
              <a:buFont charset="0" typeface="Wingdings"/>
              <a:buNone/>
            </a:pPr>
            <a:r>
              <a:rPr altLang="en-US" b="1" lang="zh-CN" sz="2000">
                <a:cs typeface="+mn-ea"/>
                <a:sym typeface="+mn-lt"/>
              </a:rPr>
              <a:t>            </a:t>
            </a: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9CAE2B04-FE0B-4859-A355-0F2FF981B9E8}"/>
              </a:ext>
            </a:extLst>
          </p:cNvPr>
          <p:cNvSpPr/>
          <p:nvPr/>
        </p:nvSpPr>
        <p:spPr>
          <a:xfrm>
            <a:off x="1097376" y="2941185"/>
            <a:ext cx="3144068" cy="2646527"/>
          </a:xfrm>
          <a:prstGeom prst="roundRect">
            <a:avLst>
              <a:gd fmla="val 10497" name="adj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4E052262-423B-42BA-B1E5-38E9534A329B}"/>
              </a:ext>
            </a:extLst>
          </p:cNvPr>
          <p:cNvSpPr/>
          <p:nvPr/>
        </p:nvSpPr>
        <p:spPr>
          <a:xfrm>
            <a:off x="4523966" y="2941184"/>
            <a:ext cx="3144068" cy="2646527"/>
          </a:xfrm>
          <a:prstGeom prst="roundRect">
            <a:avLst>
              <a:gd fmla="val 10497" name="adj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000ACA9B-DEEA-4F11-9A1D-A0C09A4671AC}"/>
              </a:ext>
            </a:extLst>
          </p:cNvPr>
          <p:cNvSpPr/>
          <p:nvPr/>
        </p:nvSpPr>
        <p:spPr>
          <a:xfrm>
            <a:off x="7838556" y="2907109"/>
            <a:ext cx="3144068" cy="2646527"/>
          </a:xfrm>
          <a:prstGeom prst="roundRect">
            <a:avLst>
              <a:gd fmla="val 10497" name="adj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264069279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4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 uiExpand="1"/>
      <p:bldP grpId="0" spid="11"/>
      <p:bldP build="p" grpId="0" spid="12" uiExpand="1"/>
      <p:bldP build="p" grpId="0" spid="13" uiExpand="1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B0C012B6-0F0C-4DBA-A951-858F350C2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A1014628-38BA-44C7-A454-533642D87074}"/>
              </a:ext>
            </a:extLst>
          </p:cNvPr>
          <p:cNvGrpSpPr/>
          <p:nvPr/>
        </p:nvGrpSpPr>
        <p:grpSpPr>
          <a:xfrm>
            <a:off x="4006702" y="513348"/>
            <a:ext cx="3741636" cy="1259297"/>
            <a:chOff x="3634287" y="2298611"/>
            <a:chExt cx="1817013" cy="1612607"/>
          </a:xfrm>
        </p:grpSpPr>
        <p:sp>
          <p:nvSpPr>
            <p:cNvPr id="6" name="标题 1">
              <a:extLst>
                <a:ext uri="{FF2B5EF4-FFF2-40B4-BE49-F238E27FC236}">
                  <a16:creationId xmlns:a16="http://schemas.microsoft.com/office/drawing/2014/main" id="{5C021CC2-9CDC-4B24-9FA5-9280FAE38464}"/>
                </a:ext>
              </a:extLst>
            </p:cNvPr>
            <p:cNvSpPr txBox="1"/>
            <p:nvPr/>
          </p:nvSpPr>
          <p:spPr>
            <a:xfrm>
              <a:off x="3634287" y="2298611"/>
              <a:ext cx="1817013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前言</a:t>
              </a:r>
            </a:p>
          </p:txBody>
        </p:sp>
        <p:sp>
          <p:nvSpPr>
            <p:cNvPr id="7" name="标题 1">
              <a:extLst>
                <a:ext uri="{FF2B5EF4-FFF2-40B4-BE49-F238E27FC236}">
                  <a16:creationId xmlns:a16="http://schemas.microsoft.com/office/drawing/2014/main" id="{5D85A81A-016B-42E5-9370-CBF321423046}"/>
                </a:ext>
              </a:extLst>
            </p:cNvPr>
            <p:cNvSpPr txBox="1"/>
            <p:nvPr/>
          </p:nvSpPr>
          <p:spPr>
            <a:xfrm>
              <a:off x="3634288" y="2571711"/>
              <a:ext cx="1817012" cy="13395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前言</a:t>
              </a: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E77925A9-5723-4011-A37B-0193608B1525}"/>
              </a:ext>
            </a:extLst>
          </p:cNvPr>
          <p:cNvSpPr/>
          <p:nvPr/>
        </p:nvSpPr>
        <p:spPr>
          <a:xfrm>
            <a:off x="-1" y="2256315"/>
            <a:ext cx="5698804" cy="3658373"/>
          </a:xfrm>
          <a:prstGeom prst="rect">
            <a:avLst/>
          </a:prstGeom>
          <a:solidFill>
            <a:srgbClr val="2CB2B7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9" name="标题 3">
            <a:extLst>
              <a:ext uri="{FF2B5EF4-FFF2-40B4-BE49-F238E27FC236}">
                <a16:creationId xmlns:a16="http://schemas.microsoft.com/office/drawing/2014/main" id="{7575A4F2-CD1A-4AAB-85FD-F22E94CF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661" y="2535752"/>
            <a:ext cx="4151439" cy="723620"/>
          </a:xfrm>
        </p:spPr>
        <p:txBody>
          <a:bodyPr/>
          <a:lstStyle/>
          <a:p>
            <a:r>
              <a:rPr altLang="en-US" kumimoji="1" lang="zh-CN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什么是口腔健康？</a:t>
            </a:r>
          </a:p>
        </p:txBody>
      </p:sp>
      <p:sp>
        <p:nvSpPr>
          <p:cNvPr id="10" name="文本占位符 2">
            <a:extLst>
              <a:ext uri="{FF2B5EF4-FFF2-40B4-BE49-F238E27FC236}">
                <a16:creationId xmlns:a16="http://schemas.microsoft.com/office/drawing/2014/main" id="{2C530DC3-5B5A-430F-AFD9-0FAAE8BD4D38}"/>
              </a:ext>
            </a:extLst>
          </p:cNvPr>
          <p:cNvSpPr txBox="1"/>
          <p:nvPr/>
        </p:nvSpPr>
        <p:spPr>
          <a:xfrm>
            <a:off x="632661" y="3444038"/>
            <a:ext cx="4575923" cy="11627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800">
                <a:solidFill>
                  <a:schemeClr val="bg1"/>
                </a:solidFill>
                <a:cs typeface="+mn-ea"/>
                <a:sym typeface="+mn-lt"/>
              </a:rPr>
              <a:t>指牙齿、牙周组织、口腔邻近部位及颌面部</a:t>
            </a:r>
          </a:p>
          <a:p>
            <a:pPr>
              <a:lnSpc>
                <a:spcPct val="150000"/>
              </a:lnSpc>
            </a:pPr>
            <a:r>
              <a:rPr altLang="en-US" lang="zh-CN" sz="1800">
                <a:solidFill>
                  <a:schemeClr val="bg1"/>
                </a:solidFill>
                <a:cs typeface="+mn-ea"/>
                <a:sym typeface="+mn-lt"/>
              </a:rPr>
              <a:t>均无组织结构与功能性异常。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E10F6E-8024-4DB5-A0F3-FF3B16135236}"/>
              </a:ext>
            </a:extLst>
          </p:cNvPr>
          <p:cNvSpPr/>
          <p:nvPr/>
        </p:nvSpPr>
        <p:spPr>
          <a:xfrm>
            <a:off x="10018099" y="3074706"/>
            <a:ext cx="1183341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>
                <a:cs typeface="+mn-ea"/>
                <a:sym typeface="+mn-lt"/>
              </a:rPr>
              <a:t>牙齿清洁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F286D9C-0882-4CCC-92D7-B0254824D4ED}"/>
              </a:ext>
            </a:extLst>
          </p:cNvPr>
          <p:cNvSpPr/>
          <p:nvPr/>
        </p:nvSpPr>
        <p:spPr>
          <a:xfrm>
            <a:off x="6317442" y="3074706"/>
            <a:ext cx="1464147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b="1" lang="zh-CN">
                <a:cs typeface="+mn-ea"/>
                <a:sym typeface="+mn-lt"/>
              </a:rPr>
              <a:t>无出血现象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7849D31-B3AE-46BD-82F5-3E80E63E74A9}"/>
              </a:ext>
            </a:extLst>
          </p:cNvPr>
          <p:cNvSpPr/>
          <p:nvPr/>
        </p:nvSpPr>
        <p:spPr>
          <a:xfrm>
            <a:off x="8215450" y="5545356"/>
            <a:ext cx="1368785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>
                <a:cs typeface="+mn-ea"/>
                <a:sym typeface="+mn-lt"/>
              </a:rPr>
              <a:t>无疼痛感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9F22125-A447-4C82-B715-89C8DADEE5E2}"/>
              </a:ext>
            </a:extLst>
          </p:cNvPr>
          <p:cNvSpPr/>
          <p:nvPr/>
        </p:nvSpPr>
        <p:spPr>
          <a:xfrm>
            <a:off x="5986096" y="4732466"/>
            <a:ext cx="1795495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b="1" lang="zh-CN">
                <a:cs typeface="+mn-ea"/>
                <a:sym typeface="+mn-lt"/>
              </a:rPr>
              <a:t>牙龈颜色正常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B69FD84-9CBB-4832-BA0F-58D095A6329C}"/>
              </a:ext>
            </a:extLst>
          </p:cNvPr>
          <p:cNvSpPr/>
          <p:nvPr/>
        </p:nvSpPr>
        <p:spPr>
          <a:xfrm>
            <a:off x="10018099" y="4732466"/>
            <a:ext cx="986117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>
                <a:cs typeface="+mn-ea"/>
                <a:sym typeface="+mn-lt"/>
              </a:rPr>
              <a:t>无龋洞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026FE7-B7B4-42F0-BE02-A8A38743E784}"/>
              </a:ext>
            </a:extLst>
          </p:cNvPr>
          <p:cNvSpPr/>
          <p:nvPr/>
        </p:nvSpPr>
        <p:spPr>
          <a:xfrm>
            <a:off x="8523326" y="2256315"/>
            <a:ext cx="753035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 标准</a:t>
            </a:r>
          </a:p>
        </p:txBody>
      </p:sp>
      <p:sp>
        <p:nvSpPr>
          <p:cNvPr id="17" name="空心弧 16">
            <a:extLst>
              <a:ext uri="{FF2B5EF4-FFF2-40B4-BE49-F238E27FC236}">
                <a16:creationId xmlns:a16="http://schemas.microsoft.com/office/drawing/2014/main" id="{62E033A2-F55A-401B-B174-CF5ADE12596C}"/>
              </a:ext>
            </a:extLst>
          </p:cNvPr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fmla="val 16872980" name="adj1"/>
              <a:gd fmla="val 19309807" name="adj2"/>
              <a:gd fmla="val 0" name="adj3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空心弧 17">
            <a:extLst>
              <a:ext uri="{FF2B5EF4-FFF2-40B4-BE49-F238E27FC236}">
                <a16:creationId xmlns:a16="http://schemas.microsoft.com/office/drawing/2014/main" id="{4C13F487-C027-4F7A-BDBA-F9EEA6A76D61}"/>
              </a:ext>
            </a:extLst>
          </p:cNvPr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fmla="val 20347938" name="adj1"/>
              <a:gd fmla="val 1108843" name="adj2"/>
              <a:gd fmla="val 0" name="adj3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空心弧 18">
            <a:extLst>
              <a:ext uri="{FF2B5EF4-FFF2-40B4-BE49-F238E27FC236}">
                <a16:creationId xmlns:a16="http://schemas.microsoft.com/office/drawing/2014/main" id="{15C666BB-7C39-4E49-8F70-4FD91A2C37C3}"/>
              </a:ext>
            </a:extLst>
          </p:cNvPr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fmla="val 2106151" name="adj1"/>
              <a:gd fmla="val 4198358" name="adj2"/>
              <a:gd fmla="val 0" name="adj3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空心弧 19">
            <a:extLst>
              <a:ext uri="{FF2B5EF4-FFF2-40B4-BE49-F238E27FC236}">
                <a16:creationId xmlns:a16="http://schemas.microsoft.com/office/drawing/2014/main" id="{A670DD06-49EF-411C-B010-84D7D6CA5FA1}"/>
              </a:ext>
            </a:extLst>
          </p:cNvPr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fmla="val 6443880" name="adj1"/>
              <a:gd fmla="val 8750303" name="adj2"/>
              <a:gd fmla="val 0" name="adj3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空心弧 20">
            <a:extLst>
              <a:ext uri="{FF2B5EF4-FFF2-40B4-BE49-F238E27FC236}">
                <a16:creationId xmlns:a16="http://schemas.microsoft.com/office/drawing/2014/main" id="{1EEA9013-D835-4B0E-AF91-25B701F7705F}"/>
              </a:ext>
            </a:extLst>
          </p:cNvPr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fmla="val 9418388" name="adj1"/>
              <a:gd fmla="val 12152377" name="adj2"/>
              <a:gd fmla="val 0" name="adj3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2" name="空心弧 21">
            <a:extLst>
              <a:ext uri="{FF2B5EF4-FFF2-40B4-BE49-F238E27FC236}">
                <a16:creationId xmlns:a16="http://schemas.microsoft.com/office/drawing/2014/main" id="{00F3EF11-B34F-4B01-BA25-EC70CAF50E49}"/>
              </a:ext>
            </a:extLst>
          </p:cNvPr>
          <p:cNvSpPr/>
          <p:nvPr/>
        </p:nvSpPr>
        <p:spPr>
          <a:xfrm>
            <a:off x="7216889" y="2407308"/>
            <a:ext cx="3365911" cy="3365911"/>
          </a:xfrm>
          <a:prstGeom prst="blockArc">
            <a:avLst>
              <a:gd fmla="val 13214827" name="adj1"/>
              <a:gd fmla="val 15605370" name="adj2"/>
              <a:gd fmla="val 0" name="adj3"/>
            </a:avLst>
          </a:prstGeom>
          <a:noFill/>
          <a:ln>
            <a:solidFill>
              <a:srgbClr val="2CB2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3" name="文本占位符 2">
            <a:extLst>
              <a:ext uri="{FF2B5EF4-FFF2-40B4-BE49-F238E27FC236}">
                <a16:creationId xmlns:a16="http://schemas.microsoft.com/office/drawing/2014/main" id="{D177ED63-47E3-4B6A-A4A6-55376C5563A8}"/>
              </a:ext>
            </a:extLst>
          </p:cNvPr>
          <p:cNvSpPr txBox="1"/>
          <p:nvPr/>
        </p:nvSpPr>
        <p:spPr>
          <a:xfrm>
            <a:off x="621387" y="4917132"/>
            <a:ext cx="4575923" cy="1162719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800">
                <a:solidFill>
                  <a:schemeClr val="bg1"/>
                </a:solidFill>
                <a:cs typeface="+mn-ea"/>
                <a:sym typeface="+mn-lt"/>
              </a:rPr>
              <a:t>更多概念介绍文字内容输入文字内容输入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D083FD4E-C788-4508-8D94-064F356A06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05075" y="3259372"/>
            <a:ext cx="2139690" cy="1882701"/>
          </a:xfrm>
          <a:prstGeom prst="rect">
            <a:avLst/>
          </a:prstGeom>
        </p:spPr>
      </p:pic>
    </p:spTree>
    <p:extLst>
      <p:ext uri="{BB962C8B-B14F-4D97-AF65-F5344CB8AC3E}">
        <p14:creationId val="1840020815"/>
      </p:ext>
    </p:extLst>
  </p:cSld>
  <p:clrMapOvr>
    <a:masterClrMapping/>
  </p:clrMapOvr>
  <mc:AlternateContent>
    <mc:Choice Requires="p15">
      <p:transition advTm="2000" p14:dur="2000" spd="slow">
        <p15:prstTrans prst="fallOver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 nodeType="clickPar">
                      <p:stCondLst>
                        <p:cond delay="indefinite"/>
                        <p:cond delay="0" evt="onBegin">
                          <p:tn val="65"/>
                        </p:cond>
                      </p:stCondLst>
                      <p:childTnLst>
                        <p:par>
                          <p:cTn fill="hold" id="6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8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7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7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8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8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9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build="p" grpId="0" spid="10" uiExpand="1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build="p" grpId="0" spid="23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564969" y="658012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口臭病症的预防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659974C-69B9-4E0A-B21D-AE072043829D}"/>
              </a:ext>
            </a:extLst>
          </p:cNvPr>
          <p:cNvSpPr/>
          <p:nvPr/>
        </p:nvSpPr>
        <p:spPr>
          <a:xfrm>
            <a:off x="1067405" y="1629479"/>
            <a:ext cx="303074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altLang="en-US" b="1" lang="zh-CN" sz="2400">
                <a:cs typeface="+mn-ea"/>
                <a:sym typeface="+mn-lt"/>
              </a:rPr>
              <a:t>口臭是怎样引起的？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26C166EE-A260-4534-BAD1-35FE56577BFB}"/>
              </a:ext>
            </a:extLst>
          </p:cNvPr>
          <p:cNvSpPr txBox="1">
            <a:spLocks noChangeArrowheads="1"/>
          </p:cNvSpPr>
          <p:nvPr/>
        </p:nvSpPr>
        <p:spPr>
          <a:xfrm>
            <a:off x="1112920" y="2267439"/>
            <a:ext cx="9787690" cy="3985404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buFont charset="0" typeface="Wingdings"/>
              <a:buNone/>
            </a:pPr>
            <a:r>
              <a:rPr altLang="en-US" b="1" lang="zh-CN" sz="2400">
                <a:cs typeface="+mn-ea"/>
                <a:sym typeface="+mn-lt"/>
              </a:rPr>
              <a:t>全身性疾病</a:t>
            </a:r>
          </a:p>
          <a:p>
            <a:pPr algn="ctr">
              <a:lnSpc>
                <a:spcPct val="200000"/>
              </a:lnSpc>
              <a:buFont charset="0" typeface="Wingdings"/>
              <a:buNone/>
            </a:pPr>
            <a:r>
              <a:rPr altLang="en-US" b="1" lang="zh-CN" sz="2400">
                <a:cs typeface="+mn-ea"/>
                <a:sym typeface="+mn-lt"/>
              </a:rPr>
              <a:t>胃热症、胃阴虚症，其中由胃热症导致者居多，常并发严重口臭、牙龈肿痛、便秘、胃痛、消化不良、烦躁等症状，急慢性胃炎、十二指肠溃疡、肝炎、肺结核、糖尿病、癌症患者、接受化疗者亦会产生强烈口臭。 </a:t>
            </a:r>
          </a:p>
        </p:txBody>
      </p:sp>
    </p:spTree>
    <p:extLst>
      <p:ext uri="{BB962C8B-B14F-4D97-AF65-F5344CB8AC3E}">
        <p14:creationId val="2181075550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build="p" grpId="0" spid="15" uiExpand="1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564969" y="658012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口臭病症的预防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F544870-F08D-4FFC-849A-850F1F2964CD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1104181" y="2648563"/>
            <a:ext cx="5246298" cy="139747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吃韭菜、葱、蒜、饮酒后的口臭，可饮白糖水冲解，或用茶叶一小撮含口中咀嚼，还可以咀嚼口香糖除味。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D45A620-3042-4228-AFFA-FE9E51CBAA93}"/>
              </a:ext>
            </a:extLst>
          </p:cNvPr>
          <p:cNvSpPr/>
          <p:nvPr/>
        </p:nvSpPr>
        <p:spPr>
          <a:xfrm>
            <a:off x="1104181" y="1620157"/>
            <a:ext cx="406630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cs typeface="+mn-ea"/>
                <a:sym typeface="+mn-lt"/>
              </a:rPr>
              <a:t>如何防止口臭？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AD5B7CE-D95F-419B-9C20-F56424D80D36}"/>
              </a:ext>
            </a:extLst>
          </p:cNvPr>
          <p:cNvSpPr txBox="1">
            <a:spLocks noChangeArrowheads="1"/>
          </p:cNvSpPr>
          <p:nvPr/>
        </p:nvSpPr>
        <p:spPr>
          <a:xfrm>
            <a:off x="1104181" y="4408098"/>
            <a:ext cx="5246298" cy="1397479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如因伤食引起的口臭，可用鸡内金研末口服，每日3次 ，每次3克。也可用神曲15克，麦芽15克，山楂片15克， 一起煮水，日饮3次。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903B9B5-F029-438B-86A8-5F8316F024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10850" y="2662534"/>
            <a:ext cx="3231411" cy="2767016"/>
          </a:xfrm>
          <a:prstGeom prst="rect">
            <a:avLst/>
          </a:prstGeom>
        </p:spPr>
      </p:pic>
    </p:spTree>
    <p:extLst>
      <p:ext uri="{BB962C8B-B14F-4D97-AF65-F5344CB8AC3E}">
        <p14:creationId val="2028711997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/>
      <p:bldP build="p" grpId="0" spid="11"/>
      <p:bldP build="p" grpId="0" spid="12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4564969" y="658012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口臭病症的预防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A527C13-3D93-4EDC-8134-8D1D5A528C95}"/>
              </a:ext>
            </a:extLst>
          </p:cNvPr>
          <p:cNvSpPr>
            <a:spLocks noChangeArrowheads="1" noGrp="1"/>
          </p:cNvSpPr>
          <p:nvPr>
            <p:ph idx="1"/>
          </p:nvPr>
        </p:nvSpPr>
        <p:spPr>
          <a:xfrm>
            <a:off x="4677629" y="3020592"/>
            <a:ext cx="6324600" cy="2667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对于有龋齿、缺齿以及义齿修复不当引起的口臭，应该尽早到专业的口腔诊室进行治疗和义齿修复，避免食物残渣长时间存留在口腔中。 </a:t>
            </a:r>
          </a:p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积极治疗全身性疾病，只要全身性疾病得到治愈，口臭也就会消失。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82C6743-B188-4A7C-A54D-BF464F4D4633}"/>
              </a:ext>
            </a:extLst>
          </p:cNvPr>
          <p:cNvSpPr/>
          <p:nvPr/>
        </p:nvSpPr>
        <p:spPr>
          <a:xfrm>
            <a:off x="4844381" y="2070000"/>
            <a:ext cx="4066301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altLang="en-US" b="1" lang="zh-CN" sz="2800">
                <a:cs typeface="+mn-ea"/>
                <a:sym typeface="+mn-lt"/>
              </a:rPr>
              <a:t>如何防止口臭？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BF68522-6EE6-453E-8C8A-0D24D08927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4592" y="2078046"/>
            <a:ext cx="3624278" cy="3624278"/>
          </a:xfrm>
          <a:prstGeom prst="rect">
            <a:avLst/>
          </a:prstGeom>
        </p:spPr>
      </p:pic>
    </p:spTree>
    <p:extLst>
      <p:ext uri="{BB962C8B-B14F-4D97-AF65-F5344CB8AC3E}">
        <p14:creationId val="3820542059"/>
      </p:ext>
    </p:extLst>
  </p:cSld>
  <p:clrMapOvr>
    <a:masterClrMapping/>
  </p:clrMapOvr>
  <mc:AlternateContent>
    <mc:Choice Requires="p15">
      <p:transition advTm="2000" p14:dur="1250" spd="slow">
        <p15:prstTrans prst="peelOff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 uiExpand="1"/>
      <p:bldP grpId="0" spid="11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6221A1E-DB52-40E9-AA61-EF11D1B08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7" name="标题 1">
            <a:extLst>
              <a:ext uri="{FF2B5EF4-FFF2-40B4-BE49-F238E27FC236}">
                <a16:creationId xmlns:a16="http://schemas.microsoft.com/office/drawing/2014/main" id="{B46EF2D3-C22E-48E0-80EB-231BFB1C591E}"/>
              </a:ext>
            </a:extLst>
          </p:cNvPr>
          <p:cNvSpPr txBox="1"/>
          <p:nvPr/>
        </p:nvSpPr>
        <p:spPr>
          <a:xfrm rot="21105560">
            <a:off x="2096229" y="1202775"/>
            <a:ext cx="1449460" cy="161260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b="1" kumimoji="1" lang="zh-CN" sz="16600">
                <a:solidFill>
                  <a:srgbClr val="2CB2B7"/>
                </a:solidFill>
                <a:latin charset="-122" panose="02010601030101010101" pitchFamily="2" typeface="字体视界-萌妹字体"/>
                <a:ea charset="-122" panose="02010601030101010101" pitchFamily="2" typeface="字体视界-萌妹字体"/>
                <a:cs typeface="+mn-ea"/>
                <a:sym typeface="+mn-lt"/>
              </a:rPr>
              <a:t>口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3CD5A0AB-FF1F-4EEF-8E7B-EE24EDDC79F1}"/>
              </a:ext>
            </a:extLst>
          </p:cNvPr>
          <p:cNvGrpSpPr/>
          <p:nvPr/>
        </p:nvGrpSpPr>
        <p:grpSpPr>
          <a:xfrm>
            <a:off x="3653775" y="1202774"/>
            <a:ext cx="1817014" cy="1612607"/>
            <a:chOff x="3634287" y="2298611"/>
            <a:chExt cx="1817014" cy="1612607"/>
          </a:xfrm>
        </p:grpSpPr>
        <p:sp>
          <p:nvSpPr>
            <p:cNvPr id="9" name="标题 1">
              <a:extLst>
                <a:ext uri="{FF2B5EF4-FFF2-40B4-BE49-F238E27FC236}">
                  <a16:creationId xmlns:a16="http://schemas.microsoft.com/office/drawing/2014/main" id="{F43E9DAC-9B9E-4AF4-885E-60091231F1C9}"/>
                </a:ext>
              </a:extLst>
            </p:cNvPr>
            <p:cNvSpPr txBox="1"/>
            <p:nvPr/>
          </p:nvSpPr>
          <p:spPr>
            <a:xfrm>
              <a:off x="3634287" y="2298611"/>
              <a:ext cx="1817013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13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腔</a:t>
              </a:r>
            </a:p>
          </p:txBody>
        </p:sp>
        <p:sp>
          <p:nvSpPr>
            <p:cNvPr id="10" name="标题 1">
              <a:extLst>
                <a:ext uri="{FF2B5EF4-FFF2-40B4-BE49-F238E27FC236}">
                  <a16:creationId xmlns:a16="http://schemas.microsoft.com/office/drawing/2014/main" id="{9A5DF2A4-164F-4D30-884C-A180449A5E5D}"/>
                </a:ext>
              </a:extLst>
            </p:cNvPr>
            <p:cNvSpPr txBox="1"/>
            <p:nvPr/>
          </p:nvSpPr>
          <p:spPr>
            <a:xfrm>
              <a:off x="3634288" y="2298611"/>
              <a:ext cx="1817013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13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腔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330E796-A6B5-4A3B-9736-1DB494EBACE8}"/>
              </a:ext>
            </a:extLst>
          </p:cNvPr>
          <p:cNvGrpSpPr/>
          <p:nvPr/>
        </p:nvGrpSpPr>
        <p:grpSpPr>
          <a:xfrm>
            <a:off x="5265270" y="1239494"/>
            <a:ext cx="1516694" cy="1403587"/>
            <a:chOff x="5102544" y="2320526"/>
            <a:chExt cx="1516694" cy="1403587"/>
          </a:xfrm>
        </p:grpSpPr>
        <p:sp>
          <p:nvSpPr>
            <p:cNvPr id="12" name="标题 1">
              <a:extLst>
                <a:ext uri="{FF2B5EF4-FFF2-40B4-BE49-F238E27FC236}">
                  <a16:creationId xmlns:a16="http://schemas.microsoft.com/office/drawing/2014/main" id="{A224F583-6BFA-4BC4-8157-90630F02D70F}"/>
                </a:ext>
              </a:extLst>
            </p:cNvPr>
            <p:cNvSpPr txBox="1"/>
            <p:nvPr/>
          </p:nvSpPr>
          <p:spPr>
            <a:xfrm rot="21192424">
              <a:off x="5102544" y="2320526"/>
              <a:ext cx="1516693" cy="140358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护</a:t>
              </a:r>
            </a:p>
          </p:txBody>
        </p:sp>
        <p:sp>
          <p:nvSpPr>
            <p:cNvPr id="13" name="标题 1">
              <a:extLst>
                <a:ext uri="{FF2B5EF4-FFF2-40B4-BE49-F238E27FC236}">
                  <a16:creationId xmlns:a16="http://schemas.microsoft.com/office/drawing/2014/main" id="{60594786-BDDA-4F4C-A0DC-05EB06DADAA5}"/>
                </a:ext>
              </a:extLst>
            </p:cNvPr>
            <p:cNvSpPr txBox="1"/>
            <p:nvPr/>
          </p:nvSpPr>
          <p:spPr>
            <a:xfrm rot="21192424">
              <a:off x="5102545" y="2320526"/>
              <a:ext cx="1516693" cy="140358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护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F18F4DC0-857F-4D0A-87F2-23B0D2D9D15A}"/>
              </a:ext>
            </a:extLst>
          </p:cNvPr>
          <p:cNvGrpSpPr/>
          <p:nvPr/>
        </p:nvGrpSpPr>
        <p:grpSpPr>
          <a:xfrm>
            <a:off x="6352593" y="1035089"/>
            <a:ext cx="1690608" cy="1612607"/>
            <a:chOff x="6173825" y="2116121"/>
            <a:chExt cx="1690608" cy="1612607"/>
          </a:xfrm>
        </p:grpSpPr>
        <p:sp>
          <p:nvSpPr>
            <p:cNvPr id="15" name="标题 1">
              <a:extLst>
                <a:ext uri="{FF2B5EF4-FFF2-40B4-BE49-F238E27FC236}">
                  <a16:creationId xmlns:a16="http://schemas.microsoft.com/office/drawing/2014/main" id="{AE4BA4EA-E2CB-443D-AF57-A747B8902EFA}"/>
                </a:ext>
              </a:extLst>
            </p:cNvPr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理</a:t>
              </a:r>
            </a:p>
          </p:txBody>
        </p:sp>
        <p:sp>
          <p:nvSpPr>
            <p:cNvPr id="16" name="标题 1">
              <a:extLst>
                <a:ext uri="{FF2B5EF4-FFF2-40B4-BE49-F238E27FC236}">
                  <a16:creationId xmlns:a16="http://schemas.microsoft.com/office/drawing/2014/main" id="{F4B42CF8-014F-4D4F-9228-4F3A90F0D0EA}"/>
                </a:ext>
              </a:extLst>
            </p:cNvPr>
            <p:cNvSpPr txBox="1"/>
            <p:nvPr/>
          </p:nvSpPr>
          <p:spPr>
            <a:xfrm rot="357558">
              <a:off x="6173825" y="2116121"/>
              <a:ext cx="1690608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理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02B2A269-7780-4722-8DE5-AE9FE848507E}"/>
              </a:ext>
            </a:extLst>
          </p:cNvPr>
          <p:cNvGrpSpPr/>
          <p:nvPr/>
        </p:nvGrpSpPr>
        <p:grpSpPr>
          <a:xfrm>
            <a:off x="7495969" y="1080763"/>
            <a:ext cx="1606343" cy="1612607"/>
            <a:chOff x="7301159" y="2161795"/>
            <a:chExt cx="1606343" cy="1612607"/>
          </a:xfrm>
        </p:grpSpPr>
        <p:sp>
          <p:nvSpPr>
            <p:cNvPr id="18" name="标题 1">
              <a:extLst>
                <a:ext uri="{FF2B5EF4-FFF2-40B4-BE49-F238E27FC236}">
                  <a16:creationId xmlns:a16="http://schemas.microsoft.com/office/drawing/2014/main" id="{355E2F14-4D8B-4228-89C4-E3FF94F2C35A}"/>
                </a:ext>
              </a:extLst>
            </p:cNvPr>
            <p:cNvSpPr txBox="1"/>
            <p:nvPr/>
          </p:nvSpPr>
          <p:spPr>
            <a:xfrm rot="21392464">
              <a:off x="7301159" y="2161795"/>
              <a:ext cx="1606342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保</a:t>
              </a:r>
            </a:p>
          </p:txBody>
        </p:sp>
        <p:sp>
          <p:nvSpPr>
            <p:cNvPr id="19" name="标题 1">
              <a:extLst>
                <a:ext uri="{FF2B5EF4-FFF2-40B4-BE49-F238E27FC236}">
                  <a16:creationId xmlns:a16="http://schemas.microsoft.com/office/drawing/2014/main" id="{A1077D53-C02D-4A73-B869-DE4672C3CA16}"/>
                </a:ext>
              </a:extLst>
            </p:cNvPr>
            <p:cNvSpPr txBox="1"/>
            <p:nvPr/>
          </p:nvSpPr>
          <p:spPr>
            <a:xfrm rot="21392464">
              <a:off x="7301160" y="2161795"/>
              <a:ext cx="1606342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保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61265235-CAC0-42A6-A993-7751823574AE}"/>
              </a:ext>
            </a:extLst>
          </p:cNvPr>
          <p:cNvGrpSpPr/>
          <p:nvPr/>
        </p:nvGrpSpPr>
        <p:grpSpPr>
          <a:xfrm>
            <a:off x="8607680" y="951685"/>
            <a:ext cx="1678061" cy="1612607"/>
            <a:chOff x="8332660" y="2032717"/>
            <a:chExt cx="1678061" cy="1612607"/>
          </a:xfrm>
        </p:grpSpPr>
        <p:sp>
          <p:nvSpPr>
            <p:cNvPr id="21" name="标题 1">
              <a:extLst>
                <a:ext uri="{FF2B5EF4-FFF2-40B4-BE49-F238E27FC236}">
                  <a16:creationId xmlns:a16="http://schemas.microsoft.com/office/drawing/2014/main" id="{440B0072-9085-4B33-8F06-D4ACF88C9874}"/>
                </a:ext>
              </a:extLst>
            </p:cNvPr>
            <p:cNvSpPr txBox="1"/>
            <p:nvPr/>
          </p:nvSpPr>
          <p:spPr>
            <a:xfrm rot="366738">
              <a:off x="8332660" y="2032717"/>
              <a:ext cx="1678060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健</a:t>
              </a:r>
            </a:p>
          </p:txBody>
        </p:sp>
        <p:sp>
          <p:nvSpPr>
            <p:cNvPr id="22" name="标题 1">
              <a:extLst>
                <a:ext uri="{FF2B5EF4-FFF2-40B4-BE49-F238E27FC236}">
                  <a16:creationId xmlns:a16="http://schemas.microsoft.com/office/drawing/2014/main" id="{4A8643F1-03AA-49DE-A353-76E9D45F4C78}"/>
                </a:ext>
              </a:extLst>
            </p:cNvPr>
            <p:cNvSpPr txBox="1"/>
            <p:nvPr/>
          </p:nvSpPr>
          <p:spPr>
            <a:xfrm rot="366738">
              <a:off x="8332661" y="2032717"/>
              <a:ext cx="1678060" cy="1612607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rm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88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健</a:t>
              </a:r>
            </a:p>
          </p:txBody>
        </p:sp>
      </p:grp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FA0372A8-694D-4A5C-B97F-825E1DCA01E8}"/>
              </a:ext>
            </a:extLst>
          </p:cNvPr>
          <p:cNvSpPr/>
          <p:nvPr/>
        </p:nvSpPr>
        <p:spPr>
          <a:xfrm>
            <a:off x="0" y="2422358"/>
            <a:ext cx="12192000" cy="4435642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FC68F7E-6C21-4583-8A42-1B13D81E88B1}"/>
              </a:ext>
            </a:extLst>
          </p:cNvPr>
          <p:cNvSpPr txBox="1"/>
          <p:nvPr/>
        </p:nvSpPr>
        <p:spPr>
          <a:xfrm>
            <a:off x="1492872" y="3028491"/>
            <a:ext cx="9206253" cy="396240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rtlCol="0"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altLang="zh-CN" lang="en-US" sz="4000">
                <a:solidFill>
                  <a:schemeClr val="tx1">
                    <a:lumMod val="95000"/>
                    <a:lumOff val="5000"/>
                  </a:schemeClr>
                </a:solidFill>
                <a:latin charset="-122" panose="03000509000000000000" pitchFamily="65" typeface="迷你简准圆"/>
                <a:ea charset="-122" panose="03000509000000000000" pitchFamily="65" typeface="迷你简准圆"/>
                <a:cs typeface="+mn-ea"/>
                <a:sym typeface="+mn-lt"/>
              </a:rPr>
              <a:t>-关注口腔健康 提高生命质量-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C58F29B-7C6D-41D8-A9AD-7DAB6CD72545}"/>
              </a:ext>
            </a:extLst>
          </p:cNvPr>
          <p:cNvSpPr txBox="1"/>
          <p:nvPr/>
        </p:nvSpPr>
        <p:spPr>
          <a:xfrm>
            <a:off x="2426016" y="3810064"/>
            <a:ext cx="7020694" cy="27432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altLang="en-US" lang="zh-CN" sz="2400">
                <a:solidFill>
                  <a:schemeClr val="tx1">
                    <a:lumMod val="95000"/>
                    <a:lumOff val="5000"/>
                  </a:schemeClr>
                </a:solidFill>
                <a:latin charset="-122" panose="03000509000000000000" pitchFamily="65" typeface="迷你简准圆"/>
                <a:ea charset="-122" panose="03000509000000000000" pitchFamily="65" typeface="迷你简准圆"/>
                <a:cs typeface="+mn-ea"/>
                <a:sym typeface="+mn-lt"/>
              </a:rPr>
              <a:t>主讲人：优页PPT      20xx.x.xx</a:t>
            </a: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36DC7335-219B-4C62-8572-36DCB6974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2362" y="3623737"/>
            <a:ext cx="4268250" cy="4268250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1843BE09-86BD-47DA-A35E-8E1F4348E5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02552" y="3770566"/>
            <a:ext cx="4508727" cy="4508727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CB90F6EE-FF84-4893-9AF8-57497C441B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95799" y="4115853"/>
            <a:ext cx="3155299" cy="3155299"/>
          </a:xfrm>
          <a:prstGeom prst="rect">
            <a:avLst/>
          </a:prstGeom>
        </p:spPr>
      </p:pic>
      <p:pic>
        <p:nvPicPr>
          <p:cNvPr id="42" name="图片 41">
            <a:extLst>
              <a:ext uri="{FF2B5EF4-FFF2-40B4-BE49-F238E27FC236}">
                <a16:creationId xmlns:a16="http://schemas.microsoft.com/office/drawing/2014/main" id="{CE74A709-B9E4-4C4E-BCAC-04568F108F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02552" y="339778"/>
            <a:ext cx="1361024" cy="1361024"/>
          </a:xfrm>
          <a:prstGeom prst="rect">
            <a:avLst/>
          </a:prstGeom>
        </p:spPr>
      </p:pic>
    </p:spTree>
    <p:extLst>
      <p:ext uri="{BB962C8B-B14F-4D97-AF65-F5344CB8AC3E}">
        <p14:creationId val="2926436882"/>
      </p:ext>
    </p:extLst>
  </p:cSld>
  <p:clrMapOvr>
    <a:masterClrMapping/>
  </p:clrMapOvr>
  <mc:AlternateContent>
    <mc:Choice Requires="p14">
      <p:transition advTm="9000" p14:dur="700" spd="med">
        <p:fade/>
      </p:transition>
    </mc:Choice>
    <mc:Fallback>
      <p:transition advTm="9000"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  <p:cond delay="0" evt="onBegin">
                          <p:tn val="50"/>
                        </p:cond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 nodeType="clickPar">
                      <p:stCondLst>
                        <p:cond delay="indefinite"/>
                        <p:cond delay="0" evt="onBegin">
                          <p:tn val="55"/>
                        </p:cond>
                      </p:stCondLst>
                      <p:childTnLst>
                        <p:par>
                          <p:cTn fill="hold" id="5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 nodeType="clickPar">
                      <p:stCondLst>
                        <p:cond delay="indefinite"/>
                        <p:cond delay="0" evt="onBegin">
                          <p:tn val="61"/>
                        </p:cond>
                      </p:stCondLst>
                      <p:childTnLst>
                        <p:par>
                          <p:cTn fill="hold" id="6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28"/>
      <p:bldP grpId="0" spid="2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FC82141F-25C3-424B-BC58-22F754F71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CE950C03-F0C3-427C-A464-D1DB94311648}"/>
              </a:ext>
            </a:extLst>
          </p:cNvPr>
          <p:cNvSpPr/>
          <p:nvPr/>
        </p:nvSpPr>
        <p:spPr>
          <a:xfrm rot="5400000">
            <a:off x="314097" y="-335607"/>
            <a:ext cx="6858003" cy="7529210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标题 2">
            <a:extLst>
              <a:ext uri="{FF2B5EF4-FFF2-40B4-BE49-F238E27FC236}">
                <a16:creationId xmlns:a16="http://schemas.microsoft.com/office/drawing/2014/main" id="{DFF090E8-863E-4F28-A957-34AB67C2763C}"/>
              </a:ext>
            </a:extLst>
          </p:cNvPr>
          <p:cNvSpPr txBox="1"/>
          <p:nvPr/>
        </p:nvSpPr>
        <p:spPr>
          <a:xfrm>
            <a:off x="236342" y="2941026"/>
            <a:ext cx="3232588" cy="1096962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altLang="en-US" lang="zh-CN" sz="72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目录</a:t>
            </a:r>
          </a:p>
          <a:p>
            <a:pPr algn="ctr"/>
            <a:r>
              <a:rPr altLang="en-US" lang="zh-CN" sz="72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content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17B464FA-E93D-4B84-AA6F-1158B5EA22C1}"/>
              </a:ext>
            </a:extLst>
          </p:cNvPr>
          <p:cNvSpPr/>
          <p:nvPr/>
        </p:nvSpPr>
        <p:spPr>
          <a:xfrm>
            <a:off x="5634783" y="1309185"/>
            <a:ext cx="778045" cy="778045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000"/>
              <a:t>1</a:t>
            </a: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8EC9D0D9-07D1-4970-813E-DCAE172D0309}"/>
              </a:ext>
            </a:extLst>
          </p:cNvPr>
          <p:cNvSpPr/>
          <p:nvPr/>
        </p:nvSpPr>
        <p:spPr>
          <a:xfrm>
            <a:off x="5624860" y="2884882"/>
            <a:ext cx="778045" cy="778045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000"/>
              <a:t>2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4BB87AE-B636-49BB-A4DC-7E4B3755782C}"/>
              </a:ext>
            </a:extLst>
          </p:cNvPr>
          <p:cNvSpPr/>
          <p:nvPr/>
        </p:nvSpPr>
        <p:spPr>
          <a:xfrm>
            <a:off x="5624859" y="4460579"/>
            <a:ext cx="778045" cy="778045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000"/>
              <a:t>3</a:t>
            </a:r>
          </a:p>
        </p:txBody>
      </p:sp>
      <p:sp>
        <p:nvSpPr>
          <p:cNvPr id="22" name="标题 2">
            <a:extLst>
              <a:ext uri="{FF2B5EF4-FFF2-40B4-BE49-F238E27FC236}">
                <a16:creationId xmlns:a16="http://schemas.microsoft.com/office/drawing/2014/main" id="{E68D8597-65EE-4877-8748-7E4247325423}"/>
              </a:ext>
            </a:extLst>
          </p:cNvPr>
          <p:cNvSpPr txBox="1"/>
          <p:nvPr/>
        </p:nvSpPr>
        <p:spPr>
          <a:xfrm>
            <a:off x="6728206" y="1149726"/>
            <a:ext cx="5002579" cy="1096962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z="4000">
                <a:solidFill>
                  <a:srgbClr val="2CB2B7"/>
                </a:solidFill>
                <a:latin typeface="+mn-lt"/>
                <a:ea typeface="+mn-ea"/>
                <a:cs typeface="+mn-ea"/>
                <a:sym typeface="+mn-lt"/>
              </a:rPr>
              <a:t>口腔常见疾病预防</a:t>
            </a:r>
          </a:p>
        </p:txBody>
      </p:sp>
      <p:sp>
        <p:nvSpPr>
          <p:cNvPr id="23" name="标题 2">
            <a:extLst>
              <a:ext uri="{FF2B5EF4-FFF2-40B4-BE49-F238E27FC236}">
                <a16:creationId xmlns:a16="http://schemas.microsoft.com/office/drawing/2014/main" id="{828293C9-9A63-499D-85E0-56AC4D8F8AE6}"/>
              </a:ext>
            </a:extLst>
          </p:cNvPr>
          <p:cNvSpPr txBox="1"/>
          <p:nvPr/>
        </p:nvSpPr>
        <p:spPr>
          <a:xfrm>
            <a:off x="6825690" y="2685827"/>
            <a:ext cx="5002579" cy="1096962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z="4000">
                <a:solidFill>
                  <a:srgbClr val="2CB2B7"/>
                </a:solidFill>
                <a:latin typeface="+mn-lt"/>
                <a:ea typeface="+mn-ea"/>
                <a:cs typeface="+mn-ea"/>
                <a:sym typeface="+mn-lt"/>
              </a:rPr>
              <a:t>科学保护牙齿</a:t>
            </a:r>
          </a:p>
        </p:txBody>
      </p:sp>
      <p:sp>
        <p:nvSpPr>
          <p:cNvPr id="24" name="标题 2">
            <a:extLst>
              <a:ext uri="{FF2B5EF4-FFF2-40B4-BE49-F238E27FC236}">
                <a16:creationId xmlns:a16="http://schemas.microsoft.com/office/drawing/2014/main" id="{B191BEA1-F953-40A2-A378-1FE53366D62B}"/>
              </a:ext>
            </a:extLst>
          </p:cNvPr>
          <p:cNvSpPr txBox="1"/>
          <p:nvPr/>
        </p:nvSpPr>
        <p:spPr>
          <a:xfrm>
            <a:off x="6823356" y="4301120"/>
            <a:ext cx="5002579" cy="1096962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z="4000">
                <a:solidFill>
                  <a:srgbClr val="2CB2B7"/>
                </a:solidFill>
                <a:latin typeface="+mn-lt"/>
                <a:ea typeface="+mn-ea"/>
                <a:cs typeface="+mn-ea"/>
                <a:sym typeface="+mn-lt"/>
              </a:rPr>
              <a:t>口臭病症的预防</a:t>
            </a:r>
          </a:p>
        </p:txBody>
      </p:sp>
      <p:pic>
        <p:nvPicPr>
          <p:cNvPr id="28" name="图片 27">
            <a:extLst>
              <a:ext uri="{FF2B5EF4-FFF2-40B4-BE49-F238E27FC236}">
                <a16:creationId xmlns:a16="http://schemas.microsoft.com/office/drawing/2014/main" id="{3C89A4C4-2617-4ABB-B1F9-AEF6C03562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141394" y="1321281"/>
            <a:ext cx="1400201" cy="1400201"/>
          </a:xfrm>
          <a:prstGeom prst="rect">
            <a:avLst/>
          </a:prstGeom>
        </p:spPr>
      </p:pic>
    </p:spTree>
    <p:extLst>
      <p:ext uri="{BB962C8B-B14F-4D97-AF65-F5344CB8AC3E}">
        <p14:creationId val="2678069239"/>
      </p:ext>
    </p:extLst>
  </p:cSld>
  <p:clrMapOvr>
    <a:masterClrMapping/>
  </p:clrMapOvr>
  <p:transition advTm="2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22"/>
      <p:bldP grpId="0" spid="23"/>
      <p:bldP grpId="0" spid="2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6221A1E-DB52-40E9-AA61-EF11D1B08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3CD5A0AB-FF1F-4EEF-8E7B-EE24EDDC79F1}"/>
              </a:ext>
            </a:extLst>
          </p:cNvPr>
          <p:cNvGrpSpPr/>
          <p:nvPr/>
        </p:nvGrpSpPr>
        <p:grpSpPr>
          <a:xfrm>
            <a:off x="1095903" y="4356570"/>
            <a:ext cx="10000192" cy="1612607"/>
            <a:chOff x="3634287" y="2298611"/>
            <a:chExt cx="5964179" cy="1612607"/>
          </a:xfrm>
        </p:grpSpPr>
        <p:sp>
          <p:nvSpPr>
            <p:cNvPr id="9" name="标题 1">
              <a:extLst>
                <a:ext uri="{FF2B5EF4-FFF2-40B4-BE49-F238E27FC236}">
                  <a16:creationId xmlns:a16="http://schemas.microsoft.com/office/drawing/2014/main" id="{F43E9DAC-9B9E-4AF4-885E-60091231F1C9}"/>
                </a:ext>
              </a:extLst>
            </p:cNvPr>
            <p:cNvSpPr txBox="1"/>
            <p:nvPr/>
          </p:nvSpPr>
          <p:spPr>
            <a:xfrm>
              <a:off x="3634287" y="2298611"/>
              <a:ext cx="5964179" cy="1612607"/>
            </a:xfrm>
            <a:prstGeom prst="rect">
              <a:avLst/>
            </a:prstGeom>
            <a:noFill/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7200">
                  <a:ln w="101600">
                    <a:solidFill>
                      <a:schemeClr val="bg1"/>
                    </a:solidFill>
                  </a:ln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口腔常见疾病预防</a:t>
              </a:r>
            </a:p>
          </p:txBody>
        </p:sp>
        <p:sp>
          <p:nvSpPr>
            <p:cNvPr id="10" name="标题 1">
              <a:extLst>
                <a:ext uri="{FF2B5EF4-FFF2-40B4-BE49-F238E27FC236}">
                  <a16:creationId xmlns:a16="http://schemas.microsoft.com/office/drawing/2014/main" id="{9A5DF2A4-164F-4D30-884C-A180449A5E5D}"/>
                </a:ext>
              </a:extLst>
            </p:cNvPr>
            <p:cNvSpPr txBox="1"/>
            <p:nvPr/>
          </p:nvSpPr>
          <p:spPr>
            <a:xfrm flipH="1">
              <a:off x="3946422" y="2931129"/>
              <a:ext cx="5301637" cy="980089"/>
            </a:xfrm>
            <a:prstGeom prst="rect">
              <a:avLst/>
            </a:prstGeom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b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lnSpc>
                  <a:spcPct val="90000"/>
                </a:lnSpc>
                <a:spcBef>
                  <a:spcPct val="0"/>
                </a:spcBef>
                <a:buNone/>
                <a:defRPr kern="1200"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en-US" b="1" kumimoji="1" lang="zh-CN" sz="7200">
                  <a:solidFill>
                    <a:srgbClr val="2CB2B7"/>
                  </a:solidFill>
                  <a:latin charset="-122" panose="02010601030101010101" pitchFamily="2" typeface="字体视界-萌妹字体"/>
                  <a:ea charset="-122" panose="02010601030101010101" pitchFamily="2" typeface="字体视界-萌妹字体"/>
                  <a:cs typeface="+mn-ea"/>
                  <a:sym typeface="+mn-lt"/>
                </a:rPr>
                <a:t>口腔常见疾病预防</a:t>
              </a:r>
            </a:p>
          </p:txBody>
        </p:sp>
      </p:grp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FA0372A8-694D-4A5C-B97F-825E1DCA01E8}"/>
              </a:ext>
            </a:extLst>
          </p:cNvPr>
          <p:cNvSpPr/>
          <p:nvPr/>
        </p:nvSpPr>
        <p:spPr>
          <a:xfrm flipV="1">
            <a:off x="0" y="-1"/>
            <a:ext cx="12192000" cy="6655162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BDA0830C-2612-40D4-8284-128F4BB14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950491" y="-1003994"/>
            <a:ext cx="5553076" cy="5553076"/>
          </a:xfrm>
          <a:prstGeom prst="rect">
            <a:avLst/>
          </a:prstGeom>
        </p:spPr>
      </p:pic>
      <p:sp>
        <p:nvSpPr>
          <p:cNvPr id="27" name="椭圆 26">
            <a:extLst>
              <a:ext uri="{FF2B5EF4-FFF2-40B4-BE49-F238E27FC236}">
                <a16:creationId xmlns:a16="http://schemas.microsoft.com/office/drawing/2014/main" id="{AB50AB1A-BB3B-46C4-81DE-06EBAFDF7E71}"/>
              </a:ext>
            </a:extLst>
          </p:cNvPr>
          <p:cNvSpPr/>
          <p:nvPr/>
        </p:nvSpPr>
        <p:spPr>
          <a:xfrm>
            <a:off x="5362652" y="2836410"/>
            <a:ext cx="1466694" cy="1466694"/>
          </a:xfrm>
          <a:prstGeom prst="ellipse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8000"/>
              <a:t>1</a:t>
            </a:r>
          </a:p>
        </p:txBody>
      </p:sp>
    </p:spTree>
    <p:extLst>
      <p:ext uri="{BB962C8B-B14F-4D97-AF65-F5344CB8AC3E}">
        <p14:creationId val="2364155612"/>
      </p:ext>
    </p:extLst>
  </p:cSld>
  <p:clrMapOvr>
    <a:masterClrMapping/>
  </p:clrMapOvr>
  <mc:AlternateContent>
    <mc:Choice Requires="p14">
      <p:transition advTm="2000" p14:dur="1500" spd="slow">
        <p:split orient="vert"/>
      </p:transition>
    </mc:Choice>
    <mc:Fallback>
      <p:transition advTm="2000"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0" name="竖排文本占位符 2">
            <a:extLst>
              <a:ext uri="{FF2B5EF4-FFF2-40B4-BE49-F238E27FC236}">
                <a16:creationId xmlns:a16="http://schemas.microsoft.com/office/drawing/2014/main" id="{2113D078-379D-42EF-AD08-4D54B72C4ED4}"/>
              </a:ext>
            </a:extLst>
          </p:cNvPr>
          <p:cNvSpPr txBox="1"/>
          <p:nvPr/>
        </p:nvSpPr>
        <p:spPr>
          <a:xfrm>
            <a:off x="7688624" y="5292318"/>
            <a:ext cx="3035288" cy="461666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buFont charset="0" panose="020b0604020202020204" pitchFamily="34" typeface="Arial"/>
              <a:buNone/>
            </a:pPr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牙周病预防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6BDAC43-15A7-43F3-B6B0-FAEA10616238}"/>
              </a:ext>
            </a:extLst>
          </p:cNvPr>
          <p:cNvGrpSpPr/>
          <p:nvPr/>
        </p:nvGrpSpPr>
        <p:grpSpPr>
          <a:xfrm>
            <a:off x="1179095" y="3287318"/>
            <a:ext cx="2099866" cy="1158665"/>
            <a:chOff x="1392918" y="4382188"/>
            <a:chExt cx="2099866" cy="1158665"/>
          </a:xfrm>
        </p:grpSpPr>
        <p:sp>
          <p:nvSpPr>
            <p:cNvPr id="12" name="竖排文本占位符 2">
              <a:extLst>
                <a:ext uri="{FF2B5EF4-FFF2-40B4-BE49-F238E27FC236}">
                  <a16:creationId xmlns:a16="http://schemas.microsoft.com/office/drawing/2014/main" id="{0510F527-B2F6-4CB4-B936-1DD1D3EF2589}"/>
                </a:ext>
              </a:extLst>
            </p:cNvPr>
            <p:cNvSpPr txBox="1"/>
            <p:nvPr/>
          </p:nvSpPr>
          <p:spPr>
            <a:xfrm rot="16200000">
              <a:off x="2124989" y="4173059"/>
              <a:ext cx="635723" cy="2099866"/>
            </a:xfrm>
            <a:prstGeom prst="rect">
              <a:avLst/>
            </a:prstGeom>
          </p:spPr>
          <p:txBody>
            <a:bodyPr bIns="45720" lIns="91440" rIns="91440" rtlCol="0" tIns="45720" vert="eaVert">
              <a:normAutofit fontScale="22500" lnSpcReduction="20000"/>
            </a:bodyPr>
            <a:lstStyle>
              <a:lvl1pPr algn="l" defTabSz="914400" eaLnBrk="1" hangingPunct="1" indent="-228600" latinLnBrk="0" marL="228600" rtl="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28600" latinLnBrk="0" marL="685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b="1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共性预防措施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FE330C2-BACE-4A37-A5C2-8490A4131220}"/>
                </a:ext>
              </a:extLst>
            </p:cNvPr>
            <p:cNvSpPr txBox="1"/>
            <p:nvPr/>
          </p:nvSpPr>
          <p:spPr>
            <a:xfrm>
              <a:off x="1856254" y="4382188"/>
              <a:ext cx="1173192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AD2F577F-6A36-48ED-8CDC-33FF35181704}"/>
              </a:ext>
            </a:extLst>
          </p:cNvPr>
          <p:cNvGrpSpPr/>
          <p:nvPr/>
        </p:nvGrpSpPr>
        <p:grpSpPr>
          <a:xfrm>
            <a:off x="8792132" y="2140206"/>
            <a:ext cx="2099866" cy="1158665"/>
            <a:chOff x="5046068" y="4382188"/>
            <a:chExt cx="2099866" cy="1158665"/>
          </a:xfrm>
        </p:grpSpPr>
        <p:sp>
          <p:nvSpPr>
            <p:cNvPr id="15" name="竖排文本占位符 2">
              <a:extLst>
                <a:ext uri="{FF2B5EF4-FFF2-40B4-BE49-F238E27FC236}">
                  <a16:creationId xmlns:a16="http://schemas.microsoft.com/office/drawing/2014/main" id="{6ECE40E5-23DB-494B-AE06-975DD7E16D52}"/>
                </a:ext>
              </a:extLst>
            </p:cNvPr>
            <p:cNvSpPr txBox="1"/>
            <p:nvPr/>
          </p:nvSpPr>
          <p:spPr>
            <a:xfrm rot="16200000">
              <a:off x="5778139" y="4173059"/>
              <a:ext cx="635723" cy="2099866"/>
            </a:xfrm>
            <a:prstGeom prst="rect">
              <a:avLst/>
            </a:prstGeom>
          </p:spPr>
          <p:txBody>
            <a:bodyPr bIns="45720" lIns="91440" rIns="91440" rtlCol="0" tIns="45720" vert="eaVert">
              <a:normAutofit fontScale="22500" lnSpcReduction="20000"/>
            </a:bodyPr>
            <a:lstStyle>
              <a:lvl1pPr algn="l" defTabSz="914400" eaLnBrk="1" hangingPunct="1" indent="-228600" latinLnBrk="0" marL="228600" rtl="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28600" latinLnBrk="0" marL="685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b="1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龋齿预防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F2AFA515-773E-4B46-8458-F94D99EF6EAC}"/>
                </a:ext>
              </a:extLst>
            </p:cNvPr>
            <p:cNvSpPr txBox="1"/>
            <p:nvPr/>
          </p:nvSpPr>
          <p:spPr>
            <a:xfrm>
              <a:off x="5509404" y="4382188"/>
              <a:ext cx="1173192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FD94B5AE-1D4C-4D2D-A729-649C019DE993}"/>
              </a:ext>
            </a:extLst>
          </p:cNvPr>
          <p:cNvSpPr txBox="1"/>
          <p:nvPr/>
        </p:nvSpPr>
        <p:spPr>
          <a:xfrm>
            <a:off x="8619672" y="4717794"/>
            <a:ext cx="117319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F188FE7D-A680-44BC-8179-C782BFF83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25906" y="1227339"/>
            <a:ext cx="7393730" cy="5278623"/>
          </a:xfrm>
          <a:prstGeom prst="rect">
            <a:avLst/>
          </a:prstGeom>
        </p:spPr>
      </p:pic>
    </p:spTree>
    <p:extLst>
      <p:ext uri="{BB962C8B-B14F-4D97-AF65-F5344CB8AC3E}">
        <p14:creationId val="713628508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/>
      <p:bldP grpId="0" spid="1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3C595FAA-8E2A-4DC6-BE9E-27D7EFA81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5019" y="1772781"/>
            <a:ext cx="4619464" cy="720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en-US" lang="zh-CN" sz="2400">
                <a:cs typeface="+mn-ea"/>
                <a:sym typeface="+mn-lt"/>
              </a:rPr>
              <a:t>一般成年人一年检查一次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E541C164-75E2-4519-9786-D69BC804EAB2}"/>
              </a:ext>
            </a:extLst>
          </p:cNvPr>
          <p:cNvSpPr txBox="1"/>
          <p:nvPr/>
        </p:nvSpPr>
        <p:spPr>
          <a:xfrm>
            <a:off x="6995019" y="5188818"/>
            <a:ext cx="4619464" cy="7200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en-US" lang="zh-CN" sz="2400">
                <a:cs typeface="+mn-ea"/>
                <a:sym typeface="+mn-lt"/>
              </a:rPr>
              <a:t>牙周病、结石较重者 一季度检查一次</a:t>
            </a:r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D049BFA4-B1CD-44D9-9210-262EE976BA73}"/>
              </a:ext>
            </a:extLst>
          </p:cNvPr>
          <p:cNvSpPr txBox="1"/>
          <p:nvPr/>
        </p:nvSpPr>
        <p:spPr>
          <a:xfrm>
            <a:off x="6995019" y="2911460"/>
            <a:ext cx="4619464" cy="7200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zh-CN" lang="en-US" sz="2400">
                <a:cs typeface="+mn-ea"/>
                <a:sym typeface="+mn-lt"/>
              </a:rPr>
              <a:t>2-12岁儿童，半年检查一次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615B1581-AD15-42AE-957C-8289FCD2A13A}"/>
              </a:ext>
            </a:extLst>
          </p:cNvPr>
          <p:cNvSpPr txBox="1"/>
          <p:nvPr/>
        </p:nvSpPr>
        <p:spPr>
          <a:xfrm>
            <a:off x="6995019" y="4050139"/>
            <a:ext cx="4619464" cy="7200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en-US" lang="zh-CN" sz="2400">
                <a:cs typeface="+mn-ea"/>
                <a:sym typeface="+mn-lt"/>
              </a:rPr>
              <a:t>孕妇2-3个月检查一次</a:t>
            </a: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263998D6-7B9E-466E-B470-4C93940AC312}"/>
              </a:ext>
            </a:extLst>
          </p:cNvPr>
          <p:cNvSpPr/>
          <p:nvPr/>
        </p:nvSpPr>
        <p:spPr>
          <a:xfrm>
            <a:off x="5334660" y="1846731"/>
            <a:ext cx="1371600" cy="572100"/>
          </a:xfrm>
          <a:prstGeom prst="roundRect">
            <a:avLst>
              <a:gd fmla="val 39500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/>
              <a:t>成年人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76524489-12DB-45D8-B041-62DDE0EEFF6E}"/>
              </a:ext>
            </a:extLst>
          </p:cNvPr>
          <p:cNvSpPr/>
          <p:nvPr/>
        </p:nvSpPr>
        <p:spPr>
          <a:xfrm>
            <a:off x="5334660" y="2985410"/>
            <a:ext cx="1371600" cy="572100"/>
          </a:xfrm>
          <a:prstGeom prst="roundRect">
            <a:avLst>
              <a:gd fmla="val 39500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/>
              <a:t>儿童</a:t>
            </a: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52663692-434E-4ED5-B8E8-C0382D226C1C}"/>
              </a:ext>
            </a:extLst>
          </p:cNvPr>
          <p:cNvSpPr/>
          <p:nvPr/>
        </p:nvSpPr>
        <p:spPr>
          <a:xfrm>
            <a:off x="5334660" y="4167844"/>
            <a:ext cx="1371600" cy="572100"/>
          </a:xfrm>
          <a:prstGeom prst="roundRect">
            <a:avLst>
              <a:gd fmla="val 39500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/>
              <a:t>孕妇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F409ED7A-2DCE-4BF3-BCFA-F5A668CA0DBA}"/>
              </a:ext>
            </a:extLst>
          </p:cNvPr>
          <p:cNvSpPr/>
          <p:nvPr/>
        </p:nvSpPr>
        <p:spPr>
          <a:xfrm>
            <a:off x="5334660" y="5161049"/>
            <a:ext cx="1371600" cy="572100"/>
          </a:xfrm>
          <a:prstGeom prst="roundRect">
            <a:avLst>
              <a:gd fmla="val 39500" name="adj"/>
            </a:avLst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/>
              <a:t>患者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54B410CF-4D5B-4F20-AEDB-D4A18F6FB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8837" y="1604653"/>
            <a:ext cx="5105400" cy="5105400"/>
          </a:xfrm>
          <a:prstGeom prst="rect">
            <a:avLst/>
          </a:prstGeom>
        </p:spPr>
      </p:pic>
    </p:spTree>
    <p:extLst>
      <p:ext uri="{BB962C8B-B14F-4D97-AF65-F5344CB8AC3E}">
        <p14:creationId val="860165596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/>
      <p:bldP grpId="0" spid="11"/>
      <p:bldP grpId="0" spid="12"/>
      <p:bldP grpId="0" spid="13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1C74122F-3843-4651-8D92-7F37D332F05C}"/>
              </a:ext>
            </a:extLst>
          </p:cNvPr>
          <p:cNvSpPr txBox="1"/>
          <p:nvPr/>
        </p:nvSpPr>
        <p:spPr>
          <a:xfrm>
            <a:off x="-2012513" y="4793161"/>
            <a:ext cx="6162153" cy="502279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altLang="en-US" kumimoji="1" lang="zh-CN" sz="2400">
              <a:cs typeface="+mn-ea"/>
              <a:sym typeface="+mn-lt"/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88A1FD9A-08D8-46F4-9636-4527CA4AA522}"/>
              </a:ext>
            </a:extLst>
          </p:cNvPr>
          <p:cNvSpPr txBox="1"/>
          <p:nvPr/>
        </p:nvSpPr>
        <p:spPr>
          <a:xfrm>
            <a:off x="1340854" y="2050093"/>
            <a:ext cx="2610167" cy="687298"/>
          </a:xfrm>
          <a:prstGeom prst="rect">
            <a:avLst/>
          </a:prstGeom>
        </p:spPr>
        <p:txBody>
          <a:bodyPr bIns="45720" lIns="91440" rIns="91440" rtlCol="0" tIns="45720" vert="horz">
            <a:normAutofit fontScale="92500" lnSpcReduction="2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en-US" b="1" lang="zh-CN" sz="3200">
                <a:cs typeface="+mn-ea"/>
                <a:sym typeface="+mn-lt"/>
              </a:rPr>
              <a:t>纠正不良习惯</a:t>
            </a:r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30BB224F-A6EF-4267-885E-44186C54885F}"/>
              </a:ext>
            </a:extLst>
          </p:cNvPr>
          <p:cNvSpPr txBox="1"/>
          <p:nvPr/>
        </p:nvSpPr>
        <p:spPr>
          <a:xfrm>
            <a:off x="1341115" y="3090701"/>
            <a:ext cx="4754885" cy="2551361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影响口腔自然防御能力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导致牙周病、错牙合畸形</a:t>
            </a:r>
          </a:p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如口呼吸、单侧咀嚼、吮唇、咬唇、咬颊、咬指、伸舌等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2657BA2B-DBDB-41CC-8128-6D4A3EDF4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741089" y="906399"/>
            <a:ext cx="6162153" cy="6162153"/>
          </a:xfrm>
          <a:prstGeom prst="rect">
            <a:avLst/>
          </a:prstGeom>
        </p:spPr>
      </p:pic>
    </p:spTree>
    <p:extLst>
      <p:ext uri="{BB962C8B-B14F-4D97-AF65-F5344CB8AC3E}">
        <p14:creationId val="3690231279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build="p" grpId="0" spid="12" uiExpand="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613CBFB2-B645-498E-915B-C72D56F34474}"/>
              </a:ext>
            </a:extLst>
          </p:cNvPr>
          <p:cNvSpPr txBox="1"/>
          <p:nvPr/>
        </p:nvSpPr>
        <p:spPr>
          <a:xfrm>
            <a:off x="1340854" y="2050093"/>
            <a:ext cx="2610167" cy="687298"/>
          </a:xfrm>
          <a:prstGeom prst="rect">
            <a:avLst/>
          </a:prstGeom>
        </p:spPr>
        <p:txBody>
          <a:bodyPr bIns="45720" lIns="91440" rIns="91440" rtlCol="0" tIns="45720" vert="horz">
            <a:normAutofit fontScale="92500" lnSpcReduction="20000"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en-US" b="1" lang="zh-CN" sz="3200">
                <a:cs typeface="+mn-ea"/>
                <a:sym typeface="+mn-lt"/>
              </a:rPr>
              <a:t>合理营养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34702D0A-6684-41B2-A415-D494BE97688D}"/>
              </a:ext>
            </a:extLst>
          </p:cNvPr>
          <p:cNvSpPr txBox="1"/>
          <p:nvPr/>
        </p:nvSpPr>
        <p:spPr>
          <a:xfrm>
            <a:off x="1290172" y="2836293"/>
            <a:ext cx="5834469" cy="720000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800">
                <a:cs typeface="+mn-ea"/>
                <a:sym typeface="+mn-lt"/>
              </a:rPr>
              <a:t>加强牙颌系统生长发育期的营养，如钙、磷、维生素A、D、C和微量元素氟的供给。</a:t>
            </a:r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8F98D3C5-D859-4762-B2C8-0AAC17A02159}"/>
              </a:ext>
            </a:extLst>
          </p:cNvPr>
          <p:cNvSpPr txBox="1"/>
          <p:nvPr/>
        </p:nvSpPr>
        <p:spPr>
          <a:xfrm>
            <a:off x="1290171" y="3987225"/>
            <a:ext cx="5834469" cy="720000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800">
                <a:cs typeface="+mn-ea"/>
                <a:sym typeface="+mn-lt"/>
              </a:rPr>
              <a:t>多吃具有适当硬度和粗糙而富纤维的食品，以利牙面清洁，增强牙周组织的防御力。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98F45A30-EC5B-4D60-9D59-FF4AE3DE121B}"/>
              </a:ext>
            </a:extLst>
          </p:cNvPr>
          <p:cNvSpPr txBox="1"/>
          <p:nvPr/>
        </p:nvSpPr>
        <p:spPr>
          <a:xfrm>
            <a:off x="1290171" y="5152582"/>
            <a:ext cx="5834469" cy="720000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控制糖和精制碳水化合物的摄取，以减少致龋因素。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778A6B9-2B10-458C-B711-0D5DA218D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798431" y="1579199"/>
            <a:ext cx="4816052" cy="4816052"/>
          </a:xfrm>
          <a:prstGeom prst="rect">
            <a:avLst/>
          </a:prstGeom>
        </p:spPr>
      </p:pic>
    </p:spTree>
    <p:extLst>
      <p:ext uri="{BB962C8B-B14F-4D97-AF65-F5344CB8AC3E}">
        <p14:creationId val="3623756068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2"/>
      <p:bldP grpId="0" spid="13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70A356A5-CC2E-4546-8B80-ED0F20DCB4A7}"/>
              </a:ext>
            </a:extLst>
          </p:cNvPr>
          <p:cNvSpPr/>
          <p:nvPr/>
        </p:nvSpPr>
        <p:spPr>
          <a:xfrm rot="5400000">
            <a:off x="-2137613" y="2137609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C3DB3C-101B-40EB-8109-B0329D0360A1}"/>
              </a:ext>
            </a:extLst>
          </p:cNvPr>
          <p:cNvSpPr/>
          <p:nvPr/>
        </p:nvSpPr>
        <p:spPr>
          <a:xfrm flipH="1" rot="16200000">
            <a:off x="7471609" y="2137608"/>
            <a:ext cx="6858003" cy="2582779"/>
          </a:xfrm>
          <a:custGeom>
            <a:gdLst>
              <a:gd fmla="*/ 0 w 12192000" name="connsiteX0"/>
              <a:gd fmla="*/ 0 h 3553326" name="connsiteY0"/>
              <a:gd fmla="*/ 33972 w 12192000" name="connsiteX1"/>
              <a:gd fmla="*/ 0 h 3553326" name="connsiteY1"/>
              <a:gd fmla="*/ 30688 w 12192000" name="connsiteX2"/>
              <a:gd fmla="*/ 18900 h 3553326" name="connsiteY2"/>
              <a:gd fmla="*/ 6144125 w 12192000" name="connsiteX3"/>
              <a:gd fmla="*/ 1795563 h 3553326" name="connsiteY3"/>
              <a:gd fmla="*/ 12133359 w 12192000" name="connsiteX4"/>
              <a:gd fmla="*/ 376960 h 3553326" name="connsiteY4"/>
              <a:gd fmla="*/ 12192000 w 12192000" name="connsiteX5"/>
              <a:gd fmla="*/ 265295 h 3553326" name="connsiteY5"/>
              <a:gd fmla="*/ 12192000 w 12192000" name="connsiteX6"/>
              <a:gd fmla="*/ 3553326 h 3553326" name="connsiteY6"/>
              <a:gd fmla="*/ 0 w 12192000" name="connsiteX7"/>
              <a:gd fmla="*/ 3553326 h 355332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553326" w="12192000">
                <a:moveTo>
                  <a:pt x="0" y="0"/>
                </a:moveTo>
                <a:lnTo>
                  <a:pt x="33972" y="0"/>
                </a:lnTo>
                <a:lnTo>
                  <a:pt x="30688" y="18900"/>
                </a:lnTo>
                <a:cubicBezTo>
                  <a:pt x="30688" y="1000124"/>
                  <a:pt x="2767767" y="1795563"/>
                  <a:pt x="6144125" y="1795563"/>
                </a:cubicBezTo>
                <a:cubicBezTo>
                  <a:pt x="9098438" y="1795563"/>
                  <a:pt x="11563304" y="1186555"/>
                  <a:pt x="12133359" y="376960"/>
                </a:cubicBezTo>
                <a:lnTo>
                  <a:pt x="12192000" y="265295"/>
                </a:lnTo>
                <a:lnTo>
                  <a:pt x="12192000" y="3553326"/>
                </a:lnTo>
                <a:lnTo>
                  <a:pt x="0" y="3553326"/>
                </a:lnTo>
                <a:close/>
              </a:path>
            </a:pathLst>
          </a:cu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4D3340-3236-4628-B6B5-4D01553BF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9566"/>
          <a:stretch>
            <a:fillRect/>
          </a:stretch>
        </p:blipFill>
        <p:spPr>
          <a:xfrm rot="16200000">
            <a:off x="2629201" y="-2667000"/>
            <a:ext cx="6933598" cy="12192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AA12FAD-78A1-4E23-BE82-64A19445FF9E}"/>
              </a:ext>
            </a:extLst>
          </p:cNvPr>
          <p:cNvSpPr/>
          <p:nvPr/>
        </p:nvSpPr>
        <p:spPr>
          <a:xfrm>
            <a:off x="577517" y="421102"/>
            <a:ext cx="11036968" cy="60157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152400" rotWithShape="0" sx="103000" sy="10300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B3B1A17-6747-47CB-A748-764A6A0E4F92}"/>
              </a:ext>
            </a:extLst>
          </p:cNvPr>
          <p:cNvSpPr txBox="1"/>
          <p:nvPr/>
        </p:nvSpPr>
        <p:spPr>
          <a:xfrm>
            <a:off x="3951021" y="641684"/>
            <a:ext cx="4246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anose="02010601030101010101" pitchFamily="2" typeface="字体视界-萌妹字体"/>
                <a:ea charset="-122" panose="02010601030101010101" pitchFamily="2" typeface="字体视界-萌妹字体"/>
              </a:rPr>
              <a:t>口腔常见疾病预防方式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FF35196C-8561-4B9F-A7DE-B2295EF17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658" y="2792864"/>
            <a:ext cx="2932902" cy="952630"/>
          </a:xfrm>
        </p:spPr>
        <p:txBody>
          <a:bodyPr>
            <a:noAutofit/>
          </a:bodyPr>
          <a:lstStyle/>
          <a:p>
            <a:pPr indent="0" marL="0">
              <a:lnSpc>
                <a:spcPct val="150000"/>
              </a:lnSpc>
              <a:buNone/>
            </a:pPr>
            <a:r>
              <a:rPr altLang="en-US" lang="zh-CN" sz="2400">
                <a:cs typeface="+mn-ea"/>
                <a:sym typeface="+mn-lt"/>
              </a:rPr>
              <a:t>与口腔疾病的发生有很大关系，特别是牙周病和龋病。保持口腔卫生的方法中，刷牙最为重要。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0BD1C902-AA8D-447A-824E-09C083CEA1F4}"/>
              </a:ext>
            </a:extLst>
          </p:cNvPr>
          <p:cNvSpPr txBox="1"/>
          <p:nvPr/>
        </p:nvSpPr>
        <p:spPr>
          <a:xfrm>
            <a:off x="1058654" y="1940124"/>
            <a:ext cx="2940906" cy="166026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0" typeface="Wingdings"/>
              <a:buNone/>
            </a:pPr>
            <a:r>
              <a:rPr altLang="en-US" b="1" lang="zh-CN">
                <a:cs typeface="+mn-ea"/>
                <a:sym typeface="+mn-lt"/>
              </a:rPr>
              <a:t>口腔卫生</a:t>
            </a:r>
          </a:p>
        </p:txBody>
      </p:sp>
      <p:sp>
        <p:nvSpPr>
          <p:cNvPr id="12" name="圆角矩形 14">
            <a:extLst>
              <a:ext uri="{FF2B5EF4-FFF2-40B4-BE49-F238E27FC236}">
                <a16:creationId xmlns:a16="http://schemas.microsoft.com/office/drawing/2014/main" id="{CAD80225-6898-4A93-9350-086FC11F7344}"/>
              </a:ext>
            </a:extLst>
          </p:cNvPr>
          <p:cNvSpPr/>
          <p:nvPr/>
        </p:nvSpPr>
        <p:spPr>
          <a:xfrm>
            <a:off x="8629345" y="2116475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000">
                <a:cs typeface="+mn-ea"/>
                <a:sym typeface="+mn-lt"/>
              </a:rPr>
              <a:t>饭后漱口</a:t>
            </a:r>
          </a:p>
        </p:txBody>
      </p:sp>
      <p:sp>
        <p:nvSpPr>
          <p:cNvPr id="13" name="圆角矩形 15">
            <a:extLst>
              <a:ext uri="{FF2B5EF4-FFF2-40B4-BE49-F238E27FC236}">
                <a16:creationId xmlns:a16="http://schemas.microsoft.com/office/drawing/2014/main" id="{70C523E0-562D-4245-9C7C-566743345E12}"/>
              </a:ext>
            </a:extLst>
          </p:cNvPr>
          <p:cNvSpPr/>
          <p:nvPr/>
        </p:nvSpPr>
        <p:spPr>
          <a:xfrm>
            <a:off x="8629345" y="2770258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000">
                <a:cs typeface="+mn-ea"/>
                <a:sym typeface="+mn-lt"/>
              </a:rPr>
              <a:t>刷牙</a:t>
            </a:r>
          </a:p>
        </p:txBody>
      </p:sp>
      <p:sp>
        <p:nvSpPr>
          <p:cNvPr id="14" name="圆角矩形 16">
            <a:extLst>
              <a:ext uri="{FF2B5EF4-FFF2-40B4-BE49-F238E27FC236}">
                <a16:creationId xmlns:a16="http://schemas.microsoft.com/office/drawing/2014/main" id="{20D4C3AA-FAF3-4ECC-9FD9-AF2EC64D4AB8}"/>
              </a:ext>
            </a:extLst>
          </p:cNvPr>
          <p:cNvSpPr/>
          <p:nvPr/>
        </p:nvSpPr>
        <p:spPr>
          <a:xfrm>
            <a:off x="8629345" y="3424041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000">
                <a:cs typeface="+mn-ea"/>
                <a:sym typeface="+mn-lt"/>
              </a:rPr>
              <a:t>牙间洁净</a:t>
            </a:r>
          </a:p>
        </p:txBody>
      </p:sp>
      <p:sp>
        <p:nvSpPr>
          <p:cNvPr id="15" name="圆角矩形 17">
            <a:extLst>
              <a:ext uri="{FF2B5EF4-FFF2-40B4-BE49-F238E27FC236}">
                <a16:creationId xmlns:a16="http://schemas.microsoft.com/office/drawing/2014/main" id="{24452C4B-E680-4CA4-A231-0081BEB31331}"/>
              </a:ext>
            </a:extLst>
          </p:cNvPr>
          <p:cNvSpPr/>
          <p:nvPr/>
        </p:nvSpPr>
        <p:spPr>
          <a:xfrm>
            <a:off x="8629345" y="4077824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000">
                <a:cs typeface="+mn-ea"/>
                <a:sym typeface="+mn-lt"/>
              </a:rPr>
              <a:t>牙龈按摩</a:t>
            </a:r>
          </a:p>
        </p:txBody>
      </p:sp>
      <p:sp>
        <p:nvSpPr>
          <p:cNvPr id="16" name="圆角矩形 18">
            <a:extLst>
              <a:ext uri="{FF2B5EF4-FFF2-40B4-BE49-F238E27FC236}">
                <a16:creationId xmlns:a16="http://schemas.microsoft.com/office/drawing/2014/main" id="{9338A253-6B4D-4CD8-84EB-4A73243853BB}"/>
              </a:ext>
            </a:extLst>
          </p:cNvPr>
          <p:cNvSpPr/>
          <p:nvPr/>
        </p:nvSpPr>
        <p:spPr>
          <a:xfrm>
            <a:off x="8629345" y="4731607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000">
                <a:cs typeface="+mn-ea"/>
                <a:sym typeface="+mn-lt"/>
              </a:rPr>
              <a:t>消除食物嵌塞</a:t>
            </a:r>
          </a:p>
        </p:txBody>
      </p:sp>
      <p:sp>
        <p:nvSpPr>
          <p:cNvPr id="17" name="圆角矩形 19">
            <a:extLst>
              <a:ext uri="{FF2B5EF4-FFF2-40B4-BE49-F238E27FC236}">
                <a16:creationId xmlns:a16="http://schemas.microsoft.com/office/drawing/2014/main" id="{36C009CF-7079-4F30-896D-CB371981777D}"/>
              </a:ext>
            </a:extLst>
          </p:cNvPr>
          <p:cNvSpPr/>
          <p:nvPr/>
        </p:nvSpPr>
        <p:spPr>
          <a:xfrm>
            <a:off x="8629345" y="5385392"/>
            <a:ext cx="2249699" cy="411287"/>
          </a:xfrm>
          <a:prstGeom prst="roundRect">
            <a:avLst/>
          </a:prstGeom>
          <a:solidFill>
            <a:srgbClr val="2CB2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000">
                <a:cs typeface="+mn-ea"/>
                <a:sym typeface="+mn-lt"/>
              </a:rPr>
              <a:t>去除牙结石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C4851DD-43E3-4F8A-AB56-AB16FB1F2A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99560" y="1426543"/>
            <a:ext cx="4778828" cy="4778826"/>
          </a:xfrm>
          <a:prstGeom prst="rect">
            <a:avLst/>
          </a:prstGeom>
        </p:spPr>
      </p:pic>
    </p:spTree>
    <p:extLst>
      <p:ext uri="{BB962C8B-B14F-4D97-AF65-F5344CB8AC3E}">
        <p14:creationId val="3048969703"/>
      </p:ext>
    </p:extLst>
  </p:cSld>
  <p:clrMapOvr>
    <a:masterClrMapping/>
  </p:clrMapOvr>
  <mc:AlternateContent>
    <mc:Choice Requires="p15">
      <p:transition advTm="2000" p14:dur="2000" spd="slow">
        <p15:prstTrans prst="wind"/>
      </p:transition>
    </mc:Choice>
    <mc:Fallback>
      <p:transition advTm="2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5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0"/>
      <p:bldP grpId="0" spid="11"/>
      <p:bldP grpId="0" spid="12"/>
      <p:bldP grpId="0" spid="13"/>
      <p:bldP grpId="0" spid="14"/>
      <p:bldP grpId="0" spid="15"/>
      <p:bldP grpId="0" spid="16"/>
      <p:bldP grpId="0" spid="17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154</Paragraphs>
  <Slides>23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3">
      <vt:lpstr>Arial</vt:lpstr>
      <vt:lpstr>等线 Light</vt:lpstr>
      <vt:lpstr>等线</vt:lpstr>
      <vt:lpstr>Calibri Light</vt:lpstr>
      <vt:lpstr>Calibri</vt:lpstr>
      <vt:lpstr>字体视界-萌妹字体</vt:lpstr>
      <vt:lpstr>迷你简准圆</vt:lpstr>
      <vt:lpstr>微软雅黑</vt:lpstr>
      <vt:lpstr>Wingdings</vt:lpstr>
      <vt:lpstr>Office 主题​​</vt:lpstr>
      <vt:lpstr>PowerPoint Presentation</vt:lpstr>
      <vt:lpstr>什么是口腔健康？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2021-08-22T12:01:33Z</dcterms:created>
  <cp:lastPrinted>2021-08-22T12:01:33Z</cp:lastPrinted>
  <dcterms:modified xsi:type="dcterms:W3CDTF">2021-08-22T05:50:54Z</dcterms:modified>
  <cp:revision>1</cp:revision>
</cp:coreProperties>
</file>