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22.xml"/>
  <Override ContentType="application/vnd.openxmlformats-officedocument.presentationml.slideMaster+xml" PartName="/ppt/slideMasters/slideMaster1.xml"/>
  <Override ContentType="application/vnd.openxmlformats-officedocument.presentationml.slideMaster+xml" PartName="/ppt/slideMasters/slideMaster2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tableStyles+xml" PartName="/ppt/tableStyles.xml"/>
  <Override ContentType="application/vnd.openxmlformats-officedocument.presentationml.tags+xml" PartName="/ppt/tags/tag1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core.xml" Type="http://schemas.openxmlformats.org/package/2006/relationships/metadata/core-properties"/><Relationship Id="rId3" Target="docProps/app.xml" Type="http://schemas.openxmlformats.org/officeDocument/2006/relationships/extended-properties"/><Relationship Id="rId4" Target="docProps/thumbnail.jpeg" Type="http://schemas.openxmlformats.org/package/2006/relationships/metadata/thumbnail"/></Relationships>
</file>

<file path=ppt/presentation.xml><?xml version="1.0" encoding="utf-8"?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"/>
  </p:notesMasterIdLst>
  <p:sldIdLst>
    <p:sldId id="341" r:id="rId4"/>
    <p:sldId id="343" r:id="rId5"/>
    <p:sldId id="344" r:id="rId6"/>
    <p:sldId id="345" r:id="rId7"/>
    <p:sldId id="348" r:id="rId8"/>
    <p:sldId id="350" r:id="rId9"/>
    <p:sldId id="351" r:id="rId10"/>
    <p:sldId id="352" r:id="rId11"/>
    <p:sldId id="349" r:id="rId12"/>
    <p:sldId id="364" r:id="rId13"/>
    <p:sldId id="366" r:id="rId14"/>
    <p:sldId id="365" r:id="rId15"/>
    <p:sldId id="346" r:id="rId16"/>
    <p:sldId id="353" r:id="rId17"/>
    <p:sldId id="354" r:id="rId18"/>
    <p:sldId id="355" r:id="rId19"/>
    <p:sldId id="347" r:id="rId20"/>
    <p:sldId id="359" r:id="rId21"/>
    <p:sldId id="360" r:id="rId22"/>
    <p:sldId id="361" r:id="rId23"/>
    <p:sldId id="362" r:id="rId24"/>
    <p:sldId id="363" r:id="rId25"/>
    <p:sldId id="342" r:id="rId26"/>
  </p:sldIdLst>
  <p:sldSz cx="12192000" cy="6858000"/>
  <p:notesSz cx="6858000" cy="9144000"/>
  <p:custDataLst>
    <p:tags r:id="rId2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41" autoAdjust="0"/>
    <p:restoredTop sz="96314" autoAdjust="0"/>
  </p:normalViewPr>
  <p:slideViewPr>
    <p:cSldViewPr snapToGrid="0">
      <p:cViewPr varScale="1">
        <p:scale>
          <a:sx n="108" d="100"/>
          <a:sy n="108" d="100"/>
        </p:scale>
        <p:origin x="78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10" Target="slides/slide7.xml" Type="http://schemas.openxmlformats.org/officeDocument/2006/relationships/slide"/><Relationship Id="rId11" Target="slides/slide8.xml" Type="http://schemas.openxmlformats.org/officeDocument/2006/relationships/slide"/><Relationship Id="rId12" Target="slides/slide9.xml" Type="http://schemas.openxmlformats.org/officeDocument/2006/relationships/slide"/><Relationship Id="rId13" Target="slides/slide10.xml" Type="http://schemas.openxmlformats.org/officeDocument/2006/relationships/slide"/><Relationship Id="rId14" Target="slides/slide11.xml" Type="http://schemas.openxmlformats.org/officeDocument/2006/relationships/slide"/><Relationship Id="rId15" Target="slides/slide12.xml" Type="http://schemas.openxmlformats.org/officeDocument/2006/relationships/slide"/><Relationship Id="rId16" Target="slides/slide13.xml" Type="http://schemas.openxmlformats.org/officeDocument/2006/relationships/slide"/><Relationship Id="rId17" Target="slides/slide14.xml" Type="http://schemas.openxmlformats.org/officeDocument/2006/relationships/slide"/><Relationship Id="rId18" Target="slides/slide15.xml" Type="http://schemas.openxmlformats.org/officeDocument/2006/relationships/slide"/><Relationship Id="rId19" Target="slides/slide16.xml" Type="http://schemas.openxmlformats.org/officeDocument/2006/relationships/slide"/><Relationship Id="rId2" Target="slideMasters/slideMaster2.xml" Type="http://schemas.openxmlformats.org/officeDocument/2006/relationships/slideMaster"/><Relationship Id="rId20" Target="slides/slide17.xml" Type="http://schemas.openxmlformats.org/officeDocument/2006/relationships/slide"/><Relationship Id="rId21" Target="slides/slide18.xml" Type="http://schemas.openxmlformats.org/officeDocument/2006/relationships/slide"/><Relationship Id="rId22" Target="slides/slide19.xml" Type="http://schemas.openxmlformats.org/officeDocument/2006/relationships/slide"/><Relationship Id="rId23" Target="slides/slide20.xml" Type="http://schemas.openxmlformats.org/officeDocument/2006/relationships/slide"/><Relationship Id="rId24" Target="slides/slide21.xml" Type="http://schemas.openxmlformats.org/officeDocument/2006/relationships/slide"/><Relationship Id="rId25" Target="slides/slide22.xml" Type="http://schemas.openxmlformats.org/officeDocument/2006/relationships/slide"/><Relationship Id="rId26" Target="slides/slide23.xml" Type="http://schemas.openxmlformats.org/officeDocument/2006/relationships/slide"/><Relationship Id="rId27" Target="tags/tag1.xml" Type="http://schemas.openxmlformats.org/officeDocument/2006/relationships/tags"/><Relationship Id="rId28" Target="presProps.xml" Type="http://schemas.openxmlformats.org/officeDocument/2006/relationships/presProps"/><Relationship Id="rId29" Target="viewProps.xml" Type="http://schemas.openxmlformats.org/officeDocument/2006/relationships/viewProps"/><Relationship Id="rId3" Target="notesMasters/notesMaster1.xml" Type="http://schemas.openxmlformats.org/officeDocument/2006/relationships/notesMaster"/><Relationship Id="rId30" Target="theme/theme1.xml" Type="http://schemas.openxmlformats.org/officeDocument/2006/relationships/theme"/><Relationship Id="rId31" Target="tableStyles.xml" Type="http://schemas.openxmlformats.org/officeDocument/2006/relationships/tableStyles"/><Relationship Id="rId4" Target="slides/slide1.xml" Type="http://schemas.openxmlformats.org/officeDocument/2006/relationships/slide"/><Relationship Id="rId5" Target="slides/slide2.xml" Type="http://schemas.openxmlformats.org/officeDocument/2006/relationships/slide"/><Relationship Id="rId6" Target="slides/slide3.xml" Type="http://schemas.openxmlformats.org/officeDocument/2006/relationships/slide"/><Relationship Id="rId7" Target="slides/slide4.xml" Type="http://schemas.openxmlformats.org/officeDocument/2006/relationships/slide"/><Relationship Id="rId8" Target="slides/slide5.xml" Type="http://schemas.openxmlformats.org/officeDocument/2006/relationships/slide"/><Relationship Id="rId9" Target="slides/slide6.xml" Type="http://schemas.openxmlformats.org/officeDocument/2006/relationships/slide"/></Relationships>
</file>

<file path=ppt/notesMasters/_rels/notesMaster1.xml.rels><?xml version="1.0" encoding="UTF-8" standalone="yes"?><Relationships xmlns="http://schemas.openxmlformats.org/package/2006/relationships"><Relationship Id="rId1" Target="../theme/theme3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DFC243-3E68-4BFF-A505-ADDF9D7195A4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67D84A-3049-44F6-8517-64F0971FDD2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51077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3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4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5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6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7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8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19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0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1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22.xml.rels><?xml version="1.0" encoding="UTF-8" standalone="yes"?><Relationships xmlns="http://schemas.openxmlformats.org/package/2006/relationships"><Relationship Id="rId1" Target="../slideMasters/slideMaster2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5A646B-F117-4928-A8A2-1716300C34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5781FEE-C1F4-469A-9E36-8F4601D2EC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C8552C6-A02E-47D7-A268-DC48634E35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A628B0-905E-46AF-9C51-C2B5AF892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1B8A775-5E37-4409-A4E7-F0814E9F7A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623593532"/>
      </p:ext>
    </p:extLst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7816F80-4702-44BD-867F-324A473EAB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62F0CDC5-CE5D-4691-97FD-895FAEEA2B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AECE9BBA-8B26-464A-893C-B296D43FA6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4601B33-B587-4FB0-85AB-DDC1F4A34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610712C-C969-4C2A-8ABC-CCD2466F8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960334169"/>
      </p:ext>
    </p:extLst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65EEDC4F-CF6F-4F5A-B7D5-5DDA55C295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1E88988E-73BA-47A0-9593-2824B50A45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2CE60E4-1A17-46B8-BD11-6895D1EA9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69CB261-00A7-4DFD-8566-0F34AD0B2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51146E0-61EB-40A0-AEB0-9AAA4858C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83403801"/>
      </p:ext>
    </p:extLst>
  </p:cSld>
  <p:clrMapOvr>
    <a:masterClrMapping/>
  </p:clrMapOvr>
  <p:transition/>
  <p:timing/>
</p:sldLayout>
</file>

<file path=ppt/slideLayouts/slideLayout1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119240230"/>
      </p:ext>
    </p:extLst>
  </p:cSld>
  <p:clrMapOvr>
    <a:masterClrMapping/>
  </p:clrMapOvr>
  <p:transition/>
  <p:timing/>
</p:sldLayout>
</file>

<file path=ppt/slideLayouts/slideLayout1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71628700"/>
      </p:ext>
    </p:extLst>
  </p:cSld>
  <p:clrMapOvr>
    <a:masterClrMapping/>
  </p:clrMapOvr>
  <p:transition/>
  <p:timing/>
</p:sldLayout>
</file>

<file path=ppt/slideLayouts/slideLayout1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035101371"/>
      </p:ext>
    </p:extLst>
  </p:cSld>
  <p:clrMapOvr>
    <a:masterClrMapping/>
  </p:clrMapOvr>
  <p:transition/>
  <p:timing/>
</p:sldLayout>
</file>

<file path=ppt/slideLayouts/slideLayout1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4146873657"/>
      </p:ext>
    </p:extLst>
  </p:cSld>
  <p:clrMapOvr>
    <a:masterClrMapping/>
  </p:clrMapOvr>
  <p:transition/>
  <p:timing/>
</p:sldLayout>
</file>

<file path=ppt/slideLayouts/slideLayout1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494854338"/>
      </p:ext>
    </p:extLst>
  </p:cSld>
  <p:clrMapOvr>
    <a:masterClrMapping/>
  </p:clrMapOvr>
  <p:transition/>
  <p:timing/>
</p:sldLayout>
</file>

<file path=ppt/slideLayouts/slideLayout1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793089423"/>
      </p:ext>
    </p:extLst>
  </p:cSld>
  <p:clrMapOvr>
    <a:masterClrMapping/>
  </p:clrMapOvr>
  <p:transition/>
  <p:timing/>
</p:sldLayout>
</file>

<file path=ppt/slideLayouts/slideLayout1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34083740"/>
      </p:ext>
    </p:extLst>
  </p:cSld>
  <p:clrMapOvr>
    <a:masterClrMapping/>
  </p:clrMapOvr>
  <p:transition/>
  <p:timing/>
</p:sldLayout>
</file>

<file path=ppt/slideLayouts/slideLayout1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1508088824"/>
      </p:ext>
    </p:extLst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B29B327-6DC4-489C-A130-8CF667D3C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86EB504-E0E5-46C5-B6D0-95B1660E27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030CF13-8903-4992-88F7-C55D7F4E7C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C41C592-991D-4A88-81B0-FA07E26D1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516A61AE-DFB6-4E40-B78C-76E64498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192824453"/>
      </p:ext>
    </p:extLst>
  </p:cSld>
  <p:clrMapOvr>
    <a:masterClrMapping/>
  </p:clrMapOvr>
  <p:transition/>
  <p:timing/>
</p:sldLayout>
</file>

<file path=ppt/slideLayouts/slideLayout2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525061992"/>
      </p:ext>
    </p:extLst>
  </p:cSld>
  <p:clrMapOvr>
    <a:masterClrMapping/>
  </p:clrMapOvr>
  <p:transition/>
  <p:timing/>
</p:sldLayout>
</file>

<file path=ppt/slideLayouts/slideLayout2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613749914"/>
      </p:ext>
    </p:extLst>
  </p:cSld>
  <p:clrMapOvr>
    <a:masterClrMapping/>
  </p:clrMapOvr>
  <p:transition/>
  <p:timing/>
</p:sldLayout>
</file>

<file path=ppt/slideLayouts/slideLayout2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 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2346223363"/>
      </p:ext>
    </p:extLst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11CEF327-DE46-4FD7-851C-CAD5A20AC8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0308B61-6FAC-4108-97CC-3ACD182B93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0E0CB1DC-8355-42C5-AF00-8E36F02E5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DA65AD0-D1B3-49A8-9F94-E603B5BA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F33DBE1-743B-438D-92D3-E40E206AC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1117130441"/>
      </p:ext>
    </p:extLst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6DA7060-857A-4930-832C-C09BFD4FC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F7FF8F7-2B15-4A01-A575-53845FA96B4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B9701E7A-8C68-4E20-A803-855BD0F40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4C615B9C-5EC5-4D9B-B5D9-BB297278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22F8F48-9F51-4F97-9DA9-9E015ACE4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A7C295-EAAA-41B7-986C-D8AFF63FD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907778901"/>
      </p:ext>
    </p:extLst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10F4CDC-4DFE-4DB1-972E-CE28FCB9A1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09ECFB-135A-4BF2-82FE-C099094248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C4914377-BA6A-4199-BDEB-7EFD3B82FC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CA16539-559F-474B-992A-1331A0355B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29C14912-C4A7-47EF-A8EC-B0F50FA654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71CC34F-E9B9-4EFD-A3C4-0BA19D4EA5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A0306A62-EAF9-495D-B60F-8B898B61F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5351980E-AD6D-4890-B2E1-61420E5AA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782407290"/>
      </p:ext>
    </p:extLst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2366452-93AB-427B-9625-F906CB897E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19FD17F3-7053-4148-800C-FB4B3C05E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6709179-9F05-4ED9-898C-DD1E14C4E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89DE3C05-79FC-42A5-B9A2-AC8CCD3D2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046590728"/>
      </p:ext>
    </p:extLst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3BF4A8C-F0F4-41A6-BF41-876FEF21A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5F4BE2DC-A408-49B2-A4F8-EE9769AFF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03A16DA8-302B-4AE1-AF88-B9CFFEEEB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673900251"/>
      </p:ext>
    </p:extLst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8940FE9-4853-4B02-9ACB-5CAF188470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58361D0-290C-442A-8B44-B0642C42D6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DAEF0013-B4AF-4C3C-AB98-C192E7C391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0A2650F-35B1-4222-8E3D-55C4DBD2B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D6E7498D-7297-4B92-A228-86A6C90602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62A8D0AA-D078-408B-B714-3CE8EF0C9B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450467501"/>
      </p:ext>
    </p:extLst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7FEBB0-8B3B-410D-A075-42A14BE621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8B37B9B3-435A-479F-8455-3BFE235CA0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2EB4E751-9289-4C4E-9418-EE2ED45DDF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37B3CBA-A6F8-46D2-B8FE-0FCC383C94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7364EF54-A7CA-4392-9234-4DDE22D71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43F75E53-F65D-44C7-939C-A76A1D47C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2497119359"/>
      </p:ext>
    </p:extLst>
  </p:cSld>
  <p:clrMapOvr>
    <a:masterClrMapping/>
  </p:clrMapOvr>
  <p:transition/>
  <p:timing/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_rels/slideMaster2.xml.rels><?xml version="1.0" encoding="UTF-8" standalone="yes"?><Relationships xmlns="http://schemas.openxmlformats.org/package/2006/relationships"><Relationship Id="rId1" Target="../slideLayouts/slideLayout12.xml" Type="http://schemas.openxmlformats.org/officeDocument/2006/relationships/slideLayout"/><Relationship Id="rId10" Target="../slideLayouts/slideLayout21.xml" Type="http://schemas.openxmlformats.org/officeDocument/2006/relationships/slideLayout"/><Relationship Id="rId11" Target="../slideLayouts/slideLayout22.xml" Type="http://schemas.openxmlformats.org/officeDocument/2006/relationships/slideLayout"/><Relationship Id="rId12" Target="../theme/theme2.xml" Type="http://schemas.openxmlformats.org/officeDocument/2006/relationships/theme"/><Relationship Id="rId2" Target="../slideLayouts/slideLayout13.xml" Type="http://schemas.openxmlformats.org/officeDocument/2006/relationships/slideLayout"/><Relationship Id="rId3" Target="../slideLayouts/slideLayout14.xml" Type="http://schemas.openxmlformats.org/officeDocument/2006/relationships/slideLayout"/><Relationship Id="rId4" Target="../slideLayouts/slideLayout15.xml" Type="http://schemas.openxmlformats.org/officeDocument/2006/relationships/slideLayout"/><Relationship Id="rId5" Target="../slideLayouts/slideLayout16.xml" Type="http://schemas.openxmlformats.org/officeDocument/2006/relationships/slideLayout"/><Relationship Id="rId6" Target="../slideLayouts/slideLayout17.xml" Type="http://schemas.openxmlformats.org/officeDocument/2006/relationships/slideLayout"/><Relationship Id="rId7" Target="../slideLayouts/slideLayout18.xml" Type="http://schemas.openxmlformats.org/officeDocument/2006/relationships/slideLayout"/><Relationship Id="rId8" Target="../slideLayouts/slideLayout19.xml" Type="http://schemas.openxmlformats.org/officeDocument/2006/relationships/slideLayout"/><Relationship Id="rId9" Target="../slideLayouts/slideLayout20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CF24FEF5-80E6-49C9-85D6-2BC4782981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AF9174-E843-4ABD-B37E-7C4FA3D21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27DB30D1-E683-4A0D-B10E-812E5E4C65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FDAE1-EB67-42CF-B593-56AA292DA8C8}" type="datetimeFigureOut">
              <a:rPr lang="zh-CN" altLang="en-US" smtClean="0"/>
              <a:t>2020/12/17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E056DC2-E1F5-4995-85FF-140FC7BF94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04F22-1EEB-4F3C-8EF1-26E3E5B27B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E6056-67A1-460C-8D55-8E079809267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val="3900243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5758D-A3C3-4E88-8AC0-22500507BD7E}" type="datetimeFigureOut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2020/12/17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4E786F-588D-4932-A7B2-AE3451FA4ACA}" type="slidenum">
              <a:rPr lang="zh-CN" altLang="en-US" smtClean="0">
                <a:solidFill>
                  <a:prstClr val="black">
                    <a:tint val="75000"/>
                  </a:prstClr>
                </a:solidFill>
              </a:rPr>
              <a:t>‹#›</a:t>
            </a:fld>
            <a:endParaRPr lang="zh-CN" alt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val="331740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1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4.png" Type="http://schemas.openxmlformats.org/officeDocument/2006/relationships/image"/></Relationships>
</file>

<file path=ppt/slides/_rels/slide1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5.png" Type="http://schemas.openxmlformats.org/officeDocument/2006/relationships/image"/></Relationships>
</file>

<file path=ppt/slides/_rels/slide1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4.png" Type="http://schemas.openxmlformats.org/officeDocument/2006/relationships/image"/></Relationships>
</file>

<file path=ppt/slides/_rels/slide1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6.png" Type="http://schemas.openxmlformats.org/officeDocument/2006/relationships/image"/></Relationships>
</file>

<file path=ppt/slides/_rels/slide1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7.png" Type="http://schemas.openxmlformats.org/officeDocument/2006/relationships/image"/></Relationships>
</file>

<file path=ppt/slides/_rels/slide1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8.png" Type="http://schemas.openxmlformats.org/officeDocument/2006/relationships/image"/></Relationships>
</file>

<file path=ppt/slides/_rels/slide1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1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6.png" Type="http://schemas.openxmlformats.org/officeDocument/2006/relationships/image"/></Relationships>
</file>

<file path=ppt/slides/_rels/slide20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/Relationships>
</file>

<file path=ppt/slides/_rels/slide2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9.png" Type="http://schemas.openxmlformats.org/officeDocument/2006/relationships/image"/></Relationships>
</file>

<file path=ppt/slides/_rels/slide22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0.png" Type="http://schemas.openxmlformats.org/officeDocument/2006/relationships/image"/></Relationships>
</file>

<file path=ppt/slides/_rels/slide2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2.png" Type="http://schemas.openxmlformats.org/officeDocument/2006/relationships/image"/><Relationship Id="rId4" Target="../media/image3.png" Type="http://schemas.openxmlformats.org/officeDocument/2006/relationships/image"/><Relationship Id="rId5" Target="../media/image4.png" Type="http://schemas.openxmlformats.org/officeDocument/2006/relationships/image"/><Relationship Id="rId6" Target="../media/image5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7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8.png" Type="http://schemas.openxmlformats.org/officeDocument/2006/relationships/image"/></Relationships>
</file>

<file path=ppt/slides/_rels/slide5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9.png" Type="http://schemas.openxmlformats.org/officeDocument/2006/relationships/image"/></Relationships>
</file>

<file path=ppt/slides/_rels/slide6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0.png" Type="http://schemas.openxmlformats.org/officeDocument/2006/relationships/image"/></Relationships>
</file>

<file path=ppt/slides/_rels/slide7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1.png" Type="http://schemas.openxmlformats.org/officeDocument/2006/relationships/image"/></Relationships>
</file>

<file path=ppt/slides/_rels/slide8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2.png" Type="http://schemas.openxmlformats.org/officeDocument/2006/relationships/image"/></Relationships>
</file>

<file path=ppt/slides/_rels/slide9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Relationship Id="rId2" Target="../media/image1.png" Type="http://schemas.openxmlformats.org/officeDocument/2006/relationships/image"/><Relationship Id="rId3" Target="../media/image13.png" Type="http://schemas.openxmlformats.org/officeDocument/2006/relationships/image"/></Relationships>
</file>

<file path=ppt/slides/slide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6221A1E-DB52-40E9-AA61-EF11D1B08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7" name="标题 1">
            <a:extLst>
              <a:ext uri="{FF2B5EF4-FFF2-40B4-BE49-F238E27FC236}">
                <a16:creationId xmlns:a16="http://schemas.microsoft.com/office/drawing/2014/main" id="{B46EF2D3-C22E-48E0-80EB-231BFB1C591E}"/>
              </a:ext>
            </a:extLst>
          </p:cNvPr>
          <p:cNvSpPr txBox="1"/>
          <p:nvPr/>
        </p:nvSpPr>
        <p:spPr>
          <a:xfrm rot="21105560">
            <a:off x="2096229" y="1202775"/>
            <a:ext cx="1449460" cy="161260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b="1" kumimoji="1" lang="zh-CN" sz="16600">
                <a:solidFill>
                  <a:srgbClr val="2CB2B7"/>
                </a:solidFill>
                <a:latin charset="-122" panose="02010601030101010101" pitchFamily="2" typeface="字体视界-萌妹字体"/>
                <a:ea charset="-122" panose="02010601030101010101" pitchFamily="2" typeface="字体视界-萌妹字体"/>
                <a:cs typeface="+mn-ea"/>
                <a:sym typeface="+mn-lt"/>
              </a:rPr>
              <a:t>口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3CD5A0AB-FF1F-4EEF-8E7B-EE24EDDC79F1}"/>
              </a:ext>
            </a:extLst>
          </p:cNvPr>
          <p:cNvGrpSpPr/>
          <p:nvPr/>
        </p:nvGrpSpPr>
        <p:grpSpPr>
          <a:xfrm>
            <a:off x="3653775" y="1202774"/>
            <a:ext cx="1817014" cy="1612607"/>
            <a:chOff x="3634287" y="2298611"/>
            <a:chExt cx="1817014" cy="1612607"/>
          </a:xfrm>
        </p:grpSpPr>
        <p:sp>
          <p:nvSpPr>
            <p:cNvPr id="9" name="标题 1">
              <a:extLst>
                <a:ext uri="{FF2B5EF4-FFF2-40B4-BE49-F238E27FC236}">
                  <a16:creationId xmlns:a16="http://schemas.microsoft.com/office/drawing/2014/main" id="{F43E9DAC-9B9E-4AF4-885E-60091231F1C9}"/>
                </a:ext>
              </a:extLst>
            </p:cNvPr>
            <p:cNvSpPr txBox="1"/>
            <p:nvPr/>
          </p:nvSpPr>
          <p:spPr>
            <a:xfrm>
              <a:off x="3634287" y="2298611"/>
              <a:ext cx="1817013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13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腔</a:t>
              </a:r>
            </a:p>
          </p:txBody>
        </p:sp>
        <p:sp>
          <p:nvSpPr>
            <p:cNvPr id="10" name="标题 1">
              <a:extLst>
                <a:ext uri="{FF2B5EF4-FFF2-40B4-BE49-F238E27FC236}">
                  <a16:creationId xmlns:a16="http://schemas.microsoft.com/office/drawing/2014/main" id="{9A5DF2A4-164F-4D30-884C-A180449A5E5D}"/>
                </a:ext>
              </a:extLst>
            </p:cNvPr>
            <p:cNvSpPr txBox="1"/>
            <p:nvPr/>
          </p:nvSpPr>
          <p:spPr>
            <a:xfrm>
              <a:off x="3634288" y="2298611"/>
              <a:ext cx="1817013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13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腔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330E796-A6B5-4A3B-9736-1DB494EBACE8}"/>
              </a:ext>
            </a:extLst>
          </p:cNvPr>
          <p:cNvGrpSpPr/>
          <p:nvPr/>
        </p:nvGrpSpPr>
        <p:grpSpPr>
          <a:xfrm>
            <a:off x="5265270" y="1239494"/>
            <a:ext cx="1516694" cy="1403587"/>
            <a:chOff x="5102544" y="2320526"/>
            <a:chExt cx="1516694" cy="1403587"/>
          </a:xfrm>
        </p:grpSpPr>
        <p:sp>
          <p:nvSpPr>
            <p:cNvPr id="12" name="标题 1">
              <a:extLst>
                <a:ext uri="{FF2B5EF4-FFF2-40B4-BE49-F238E27FC236}">
                  <a16:creationId xmlns:a16="http://schemas.microsoft.com/office/drawing/2014/main" id="{A224F583-6BFA-4BC4-8157-90630F02D70F}"/>
                </a:ext>
              </a:extLst>
            </p:cNvPr>
            <p:cNvSpPr txBox="1"/>
            <p:nvPr/>
          </p:nvSpPr>
          <p:spPr>
            <a:xfrm rot="21192424">
              <a:off x="5102544" y="2320526"/>
              <a:ext cx="1516693" cy="140358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护</a:t>
              </a:r>
            </a:p>
          </p:txBody>
        </p:sp>
        <p:sp>
          <p:nvSpPr>
            <p:cNvPr id="13" name="标题 1">
              <a:extLst>
                <a:ext uri="{FF2B5EF4-FFF2-40B4-BE49-F238E27FC236}">
                  <a16:creationId xmlns:a16="http://schemas.microsoft.com/office/drawing/2014/main" id="{60594786-BDDA-4F4C-A0DC-05EB06DADAA5}"/>
                </a:ext>
              </a:extLst>
            </p:cNvPr>
            <p:cNvSpPr txBox="1"/>
            <p:nvPr/>
          </p:nvSpPr>
          <p:spPr>
            <a:xfrm rot="21192424">
              <a:off x="5102545" y="2320526"/>
              <a:ext cx="1516693" cy="140358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护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F18F4DC0-857F-4D0A-87F2-23B0D2D9D15A}"/>
              </a:ext>
            </a:extLst>
          </p:cNvPr>
          <p:cNvGrpSpPr/>
          <p:nvPr/>
        </p:nvGrpSpPr>
        <p:grpSpPr>
          <a:xfrm>
            <a:off x="6352593" y="1035089"/>
            <a:ext cx="1690608" cy="1612607"/>
            <a:chOff x="6173825" y="2116121"/>
            <a:chExt cx="1690608" cy="1612607"/>
          </a:xfrm>
        </p:grpSpPr>
        <p:sp>
          <p:nvSpPr>
            <p:cNvPr id="15" name="标题 1">
              <a:extLst>
                <a:ext uri="{FF2B5EF4-FFF2-40B4-BE49-F238E27FC236}">
                  <a16:creationId xmlns:a16="http://schemas.microsoft.com/office/drawing/2014/main" id="{AE4BA4EA-E2CB-443D-AF57-A747B8902EFA}"/>
                </a:ext>
              </a:extLst>
            </p:cNvPr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理</a:t>
              </a:r>
            </a:p>
          </p:txBody>
        </p:sp>
        <p:sp>
          <p:nvSpPr>
            <p:cNvPr id="16" name="标题 1">
              <a:extLst>
                <a:ext uri="{FF2B5EF4-FFF2-40B4-BE49-F238E27FC236}">
                  <a16:creationId xmlns:a16="http://schemas.microsoft.com/office/drawing/2014/main" id="{F4B42CF8-014F-4D4F-9228-4F3A90F0D0EA}"/>
                </a:ext>
              </a:extLst>
            </p:cNvPr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理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02B2A269-7780-4722-8DE5-AE9FE848507E}"/>
              </a:ext>
            </a:extLst>
          </p:cNvPr>
          <p:cNvGrpSpPr/>
          <p:nvPr/>
        </p:nvGrpSpPr>
        <p:grpSpPr>
          <a:xfrm>
            <a:off x="7495969" y="1080763"/>
            <a:ext cx="1606343" cy="1612607"/>
            <a:chOff x="7301159" y="2161795"/>
            <a:chExt cx="1606343" cy="1612607"/>
          </a:xfrm>
        </p:grpSpPr>
        <p:sp>
          <p:nvSpPr>
            <p:cNvPr id="18" name="标题 1">
              <a:extLst>
                <a:ext uri="{FF2B5EF4-FFF2-40B4-BE49-F238E27FC236}">
                  <a16:creationId xmlns:a16="http://schemas.microsoft.com/office/drawing/2014/main" id="{355E2F14-4D8B-4228-89C4-E3FF94F2C35A}"/>
                </a:ext>
              </a:extLst>
            </p:cNvPr>
            <p:cNvSpPr txBox="1"/>
            <p:nvPr/>
          </p:nvSpPr>
          <p:spPr>
            <a:xfrm rot="21392464">
              <a:off x="7301159" y="2161795"/>
              <a:ext cx="1606342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保</a:t>
              </a:r>
            </a:p>
          </p:txBody>
        </p:sp>
        <p:sp>
          <p:nvSpPr>
            <p:cNvPr id="19" name="标题 1">
              <a:extLst>
                <a:ext uri="{FF2B5EF4-FFF2-40B4-BE49-F238E27FC236}">
                  <a16:creationId xmlns:a16="http://schemas.microsoft.com/office/drawing/2014/main" id="{A1077D53-C02D-4A73-B869-DE4672C3CA16}"/>
                </a:ext>
              </a:extLst>
            </p:cNvPr>
            <p:cNvSpPr txBox="1"/>
            <p:nvPr/>
          </p:nvSpPr>
          <p:spPr>
            <a:xfrm rot="21392464">
              <a:off x="7301160" y="2161795"/>
              <a:ext cx="1606342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保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61265235-CAC0-42A6-A993-7751823574AE}"/>
              </a:ext>
            </a:extLst>
          </p:cNvPr>
          <p:cNvGrpSpPr/>
          <p:nvPr/>
        </p:nvGrpSpPr>
        <p:grpSpPr>
          <a:xfrm>
            <a:off x="8607680" y="951685"/>
            <a:ext cx="1678061" cy="1612607"/>
            <a:chOff x="8332660" y="2032717"/>
            <a:chExt cx="1678061" cy="1612607"/>
          </a:xfrm>
        </p:grpSpPr>
        <p:sp>
          <p:nvSpPr>
            <p:cNvPr id="21" name="标题 1">
              <a:extLst>
                <a:ext uri="{FF2B5EF4-FFF2-40B4-BE49-F238E27FC236}">
                  <a16:creationId xmlns:a16="http://schemas.microsoft.com/office/drawing/2014/main" id="{440B0072-9085-4B33-8F06-D4ACF88C9874}"/>
                </a:ext>
              </a:extLst>
            </p:cNvPr>
            <p:cNvSpPr txBox="1"/>
            <p:nvPr/>
          </p:nvSpPr>
          <p:spPr>
            <a:xfrm rot="366738">
              <a:off x="8332660" y="2032717"/>
              <a:ext cx="1678060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健</a:t>
              </a:r>
            </a:p>
          </p:txBody>
        </p:sp>
        <p:sp>
          <p:nvSpPr>
            <p:cNvPr id="22" name="标题 1">
              <a:extLst>
                <a:ext uri="{FF2B5EF4-FFF2-40B4-BE49-F238E27FC236}">
                  <a16:creationId xmlns:a16="http://schemas.microsoft.com/office/drawing/2014/main" id="{4A8643F1-03AA-49DE-A353-76E9D45F4C78}"/>
                </a:ext>
              </a:extLst>
            </p:cNvPr>
            <p:cNvSpPr txBox="1"/>
            <p:nvPr/>
          </p:nvSpPr>
          <p:spPr>
            <a:xfrm rot="366738">
              <a:off x="8332661" y="2032717"/>
              <a:ext cx="1678060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健</a:t>
              </a:r>
            </a:p>
          </p:txBody>
        </p:sp>
      </p:grp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FA0372A8-694D-4A5C-B97F-825E1DCA01E8}"/>
              </a:ext>
            </a:extLst>
          </p:cNvPr>
          <p:cNvSpPr/>
          <p:nvPr/>
        </p:nvSpPr>
        <p:spPr>
          <a:xfrm>
            <a:off x="0" y="2422358"/>
            <a:ext cx="12192000" cy="4435642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FC68F7E-6C21-4583-8A42-1B13D81E88B1}"/>
              </a:ext>
            </a:extLst>
          </p:cNvPr>
          <p:cNvSpPr txBox="1"/>
          <p:nvPr/>
        </p:nvSpPr>
        <p:spPr>
          <a:xfrm>
            <a:off x="1492872" y="3028491"/>
            <a:ext cx="9206253" cy="396240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rtlCol="0"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altLang="zh-CN" lang="en-US" sz="4000">
                <a:solidFill>
                  <a:schemeClr val="tx1">
                    <a:lumMod val="95000"/>
                    <a:lumOff val="5000"/>
                  </a:schemeClr>
                </a:solidFill>
                <a:latin charset="-122" panose="03000509000000000000" pitchFamily="65" typeface="迷你简准圆"/>
                <a:ea charset="-122" panose="03000509000000000000" pitchFamily="65" typeface="迷你简准圆"/>
                <a:cs typeface="+mn-ea"/>
                <a:sym typeface="+mn-lt"/>
              </a:rPr>
              <a:t>-关注口腔健康 提高生命质量-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C58F29B-7C6D-41D8-A9AD-7DAB6CD72545}"/>
              </a:ext>
            </a:extLst>
          </p:cNvPr>
          <p:cNvSpPr txBox="1"/>
          <p:nvPr/>
        </p:nvSpPr>
        <p:spPr>
          <a:xfrm>
            <a:off x="2426016" y="3810064"/>
            <a:ext cx="7020694" cy="27432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altLang="en-US" lang="zh-CN" sz="2400">
                <a:solidFill>
                  <a:schemeClr val="tx1">
                    <a:lumMod val="95000"/>
                    <a:lumOff val="5000"/>
                  </a:schemeClr>
                </a:solidFill>
                <a:latin charset="-122" panose="03000509000000000000" pitchFamily="65" typeface="迷你简准圆"/>
                <a:ea charset="-122" panose="03000509000000000000" pitchFamily="65" typeface="迷你简准圆"/>
                <a:cs typeface="+mn-ea"/>
                <a:sym typeface="+mn-lt"/>
              </a:rPr>
              <a:t>主讲人：优页PPT      20xx.x.xx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36DC7335-219B-4C62-8572-36DCB6974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2362" y="3623737"/>
            <a:ext cx="4268250" cy="4268250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1843BE09-86BD-47DA-A35E-8E1F4348E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02552" y="3770566"/>
            <a:ext cx="4508727" cy="4508727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CB90F6EE-FF84-4893-9AF8-57497C441B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95799" y="4115853"/>
            <a:ext cx="3155299" cy="3155299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CE74A709-B9E4-4C4E-BCAC-04568F108F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02552" y="339778"/>
            <a:ext cx="1361024" cy="1361024"/>
          </a:xfrm>
          <a:prstGeom prst="rect">
            <a:avLst/>
          </a:prstGeom>
        </p:spPr>
      </p:pic>
    </p:spTree>
    <p:extLst>
      <p:ext uri="{BB962C8B-B14F-4D97-AF65-F5344CB8AC3E}">
        <p14:creationId val="3740868302"/>
      </p:ext>
    </p:extLst>
  </p:cSld>
  <p:clrMapOvr>
    <a:masterClrMapping/>
  </p:clrMapOvr>
  <mc:AlternateContent>
    <mc:Choice Requires="p14">
      <p:transition advTm="2000" p14:dur="0"/>
    </mc:Choice>
    <mc:Fallback>
      <p:transition advTm="2000"/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  <p:cond delay="0" evt="onBegin">
                          <p:tn val="39"/>
                        </p:cond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  <p:cond delay="0" evt="onBegin">
                          <p:tn val="50"/>
                        </p:cond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 nodeType="clickPar">
                      <p:stCondLst>
                        <p:cond delay="indefinite"/>
                        <p:cond delay="0" evt="onBegin">
                          <p:tn val="55"/>
                        </p:cond>
                      </p:stCondLst>
                      <p:childTnLst>
                        <p:par>
                          <p:cTn fill="hold" id="5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 nodeType="clickPar">
                      <p:stCondLst>
                        <p:cond delay="indefinite"/>
                        <p:cond delay="0" evt="onBegin">
                          <p:tn val="61"/>
                        </p:cond>
                      </p:stCondLst>
                      <p:childTnLst>
                        <p:par>
                          <p:cTn fill="hold" id="6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28"/>
      <p:bldP grpId="0" spid="29"/>
    </p:bldLst>
  </p:timing>
</p:sld>
</file>

<file path=ppt/slides/slide1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4765D25F-1172-4FE0-B17D-98F02A3CD892}"/>
              </a:ext>
            </a:extLst>
          </p:cNvPr>
          <p:cNvSpPr/>
          <p:nvPr/>
        </p:nvSpPr>
        <p:spPr>
          <a:xfrm>
            <a:off x="1049939" y="2166161"/>
            <a:ext cx="3034920" cy="3331029"/>
          </a:xfrm>
          <a:prstGeom prst="roundRect">
            <a:avLst>
              <a:gd fmla="val 9237" name="adj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27C75525-62DA-48AC-9242-F1A0E3D5A5D9}"/>
              </a:ext>
            </a:extLst>
          </p:cNvPr>
          <p:cNvSpPr/>
          <p:nvPr/>
        </p:nvSpPr>
        <p:spPr>
          <a:xfrm>
            <a:off x="4425873" y="2193323"/>
            <a:ext cx="3034920" cy="3331029"/>
          </a:xfrm>
          <a:prstGeom prst="roundRect">
            <a:avLst>
              <a:gd fmla="val 9237" name="adj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7" name="矩形: 圆角 16">
            <a:extLst>
              <a:ext uri="{FF2B5EF4-FFF2-40B4-BE49-F238E27FC236}">
                <a16:creationId xmlns:a16="http://schemas.microsoft.com/office/drawing/2014/main" id="{3DCA6CD7-14CA-487E-B05B-7E710219CC45}"/>
              </a:ext>
            </a:extLst>
          </p:cNvPr>
          <p:cNvSpPr/>
          <p:nvPr/>
        </p:nvSpPr>
        <p:spPr>
          <a:xfrm>
            <a:off x="7803003" y="2193323"/>
            <a:ext cx="3034920" cy="3331029"/>
          </a:xfrm>
          <a:prstGeom prst="roundRect">
            <a:avLst>
              <a:gd fmla="val 9237" name="adj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48661DF-B515-4FBF-BA3D-0265570010BF}"/>
              </a:ext>
            </a:extLst>
          </p:cNvPr>
          <p:cNvSpPr txBox="1"/>
          <p:nvPr/>
        </p:nvSpPr>
        <p:spPr>
          <a:xfrm>
            <a:off x="1685775" y="2564338"/>
            <a:ext cx="170803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800">
                <a:solidFill>
                  <a:schemeClr val="bg1"/>
                </a:solidFill>
                <a:cs typeface="+mn-ea"/>
                <a:sym typeface="+mn-lt"/>
              </a:rPr>
              <a:t>刷牙态度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20D77DF1-D974-449D-BB1D-C5D57F7AD785}"/>
              </a:ext>
            </a:extLst>
          </p:cNvPr>
          <p:cNvSpPr/>
          <p:nvPr/>
        </p:nvSpPr>
        <p:spPr>
          <a:xfrm>
            <a:off x="1099790" y="3230653"/>
            <a:ext cx="2880000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刷牙时应该认真、仔细</a:t>
            </a:r>
          </a:p>
          <a:p>
            <a:pPr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依次刷到颊面（外面）、舌面（内面）、合面（上面），并重复刷洗。</a:t>
            </a: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48604EFC-152F-4354-AE24-57219CE6CD32}"/>
              </a:ext>
            </a:extLst>
          </p:cNvPr>
          <p:cNvSpPr txBox="1"/>
          <p:nvPr/>
        </p:nvSpPr>
        <p:spPr>
          <a:xfrm>
            <a:off x="5202415" y="2553479"/>
            <a:ext cx="170803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800">
                <a:solidFill>
                  <a:schemeClr val="bg1"/>
                </a:solidFill>
                <a:cs typeface="+mn-ea"/>
                <a:sym typeface="+mn-lt"/>
              </a:rPr>
              <a:t>刷牙次数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224BA995-022B-45D3-8274-5F5C0732CD22}"/>
              </a:ext>
            </a:extLst>
          </p:cNvPr>
          <p:cNvSpPr/>
          <p:nvPr/>
        </p:nvSpPr>
        <p:spPr>
          <a:xfrm>
            <a:off x="4647931" y="3256378"/>
            <a:ext cx="2880000" cy="19202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一般要求早晚刷牙，饭后漱口，每次刷牙可不少于3分钟。最好每次饭后也刷。</a:t>
            </a: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C6F67171-E241-4EDE-881E-FD05E793E112}"/>
              </a:ext>
            </a:extLst>
          </p:cNvPr>
          <p:cNvSpPr txBox="1"/>
          <p:nvPr/>
        </p:nvSpPr>
        <p:spPr>
          <a:xfrm>
            <a:off x="8510520" y="2553479"/>
            <a:ext cx="1708031" cy="51816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en-US" b="1" lang="zh-CN" sz="2800">
                <a:solidFill>
                  <a:schemeClr val="bg1"/>
                </a:solidFill>
                <a:cs typeface="+mn-ea"/>
                <a:sym typeface="+mn-lt"/>
              </a:rPr>
              <a:t>刷牙方法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7CABF2EA-5DA1-452D-B9E3-D07C94081F2E}"/>
              </a:ext>
            </a:extLst>
          </p:cNvPr>
          <p:cNvSpPr/>
          <p:nvPr/>
        </p:nvSpPr>
        <p:spPr>
          <a:xfrm>
            <a:off x="7924534" y="3256378"/>
            <a:ext cx="2880000" cy="14630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solidFill>
                  <a:schemeClr val="bg1"/>
                </a:solidFill>
                <a:cs typeface="+mn-ea"/>
                <a:sym typeface="+mn-lt"/>
              </a:rPr>
              <a:t>有人主张“三三三”制刷牙法，即每日3次，每次3分钟，刷洗三个牙面。 </a:t>
            </a:r>
          </a:p>
        </p:txBody>
      </p:sp>
    </p:spTree>
    <p:extLst>
      <p:ext uri="{BB962C8B-B14F-4D97-AF65-F5344CB8AC3E}">
        <p14:creationId val="391974327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9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1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2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1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6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7" nodeType="clickPar">
                      <p:stCondLst>
                        <p:cond delay="indefinite"/>
                      </p:stCondLst>
                      <p:childTnLst>
                        <p:par>
                          <p:cTn fill="hold" id="18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9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5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6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9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31" nodeType="clickPar">
                      <p:stCondLst>
                        <p:cond delay="indefinite"/>
                      </p:stCondLst>
                      <p:childTnLst>
                        <p:par>
                          <p:cTn fill="hold" id="3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3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5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36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7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3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1" nodeType="with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43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4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"/>
      <p:bldP grpId="0" spid="16"/>
      <p:bldP grpId="0" spid="17"/>
      <p:bldP grpId="0" spid="10"/>
      <p:bldP grpId="0" spid="11"/>
      <p:bldP grpId="0" spid="12"/>
      <p:bldP grpId="0" spid="13"/>
      <p:bldP grpId="0" spid="14"/>
      <p:bldP grpId="0" spid="15"/>
    </p:bldLst>
  </p:timing>
</p:sld>
</file>

<file path=ppt/slides/slide1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087A787B-970A-4B9C-87D9-34982D78C9D5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5465330" y="3838151"/>
            <a:ext cx="5943600" cy="183311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刷牙、牙间洁净（剔牙）、洁牙去除牙菌斑。</a:t>
            </a:r>
          </a:p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刷完牙后，可以适当用一些漱口水漱口。</a:t>
            </a:r>
          </a:p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牙膏可选用含氟牙膏。      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E4818714-45C9-4BA5-A48B-7BB990361B87}"/>
              </a:ext>
            </a:extLst>
          </p:cNvPr>
          <p:cNvSpPr/>
          <p:nvPr/>
        </p:nvSpPr>
        <p:spPr>
          <a:xfrm>
            <a:off x="5465330" y="1976842"/>
            <a:ext cx="3254127" cy="13716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altLang="en-US" b="1" lang="zh-CN" sz="2800">
                <a:cs typeface="+mn-ea"/>
                <a:sym typeface="+mn-lt"/>
              </a:rPr>
              <a:t>消除有关致龋因素</a:t>
            </a:r>
          </a:p>
          <a:p>
            <a:pPr>
              <a:lnSpc>
                <a:spcPct val="150000"/>
              </a:lnSpc>
              <a:buNone/>
            </a:pPr>
            <a:r>
              <a:rPr altLang="en-US" b="1" lang="zh-CN" sz="2800">
                <a:cs typeface="+mn-ea"/>
                <a:sym typeface="+mn-lt"/>
              </a:rPr>
              <a:t>改善口腔环境     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574DB53-9357-4FB0-809E-9249505B889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843359" y="1264256"/>
            <a:ext cx="3867005" cy="5437975"/>
          </a:xfrm>
          <a:prstGeom prst="rect">
            <a:avLst/>
          </a:prstGeom>
        </p:spPr>
      </p:pic>
    </p:spTree>
    <p:extLst>
      <p:ext uri="{BB962C8B-B14F-4D97-AF65-F5344CB8AC3E}">
        <p14:creationId val="2094131634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0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 uiExpand="1"/>
      <p:bldP build="p" grpId="0" spid="11" uiExpand="1"/>
    </p:bldLst>
  </p:timing>
</p:sld>
</file>

<file path=ppt/slides/slide1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5D6FA0A3-2388-4D00-B7E6-E7135206D28F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1263262" y="3011037"/>
            <a:ext cx="8603151" cy="2247058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要有良好的口腔卫生习惯。</a:t>
            </a: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作龈上和龈下洁治，去除牙结石。</a:t>
            </a: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调整咬合，消除创伤 和食物嵌塞。</a:t>
            </a: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后两项一般在专业的口腔诊室进行。 </a:t>
            </a: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EA2545DF-7B1B-44D3-8A32-A8BF0BC00E9F}"/>
              </a:ext>
            </a:extLst>
          </p:cNvPr>
          <p:cNvSpPr/>
          <p:nvPr/>
        </p:nvSpPr>
        <p:spPr>
          <a:xfrm>
            <a:off x="1263262" y="2036505"/>
            <a:ext cx="3221355" cy="51816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buFont charset="0" typeface="Wingdings"/>
              <a:buNone/>
            </a:pPr>
            <a:r>
              <a:rPr altLang="zh-CN" lang="en-US" sz="2800">
                <a:cs typeface="+mn-ea"/>
                <a:sym typeface="+mn-lt"/>
              </a:rPr>
              <a:t> 消除局部刺激因素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85C82AA-776D-4F76-ACCC-D400244EF03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312952" y="1711323"/>
            <a:ext cx="4850053" cy="4946151"/>
          </a:xfrm>
          <a:prstGeom prst="rect">
            <a:avLst/>
          </a:prstGeom>
        </p:spPr>
      </p:pic>
    </p:spTree>
    <p:extLst>
      <p:ext uri="{BB962C8B-B14F-4D97-AF65-F5344CB8AC3E}">
        <p14:creationId val="4015605109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6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6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9"/>
                                        <p:tgtEl>
                                          <p:spTgt spid="16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3"/>
                                        <p:tgtEl>
                                          <p:spTgt spid="16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4" nodeType="clickPar">
                      <p:stCondLst>
                        <p:cond delay="indefinite"/>
                        <p:cond delay="0" evt="onBegin">
                          <p:tn val="23"/>
                        </p:cond>
                      </p:stCondLst>
                      <p:childTnLst>
                        <p:par>
                          <p:cTn fill="hold" id="25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6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8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6" uiExpand="1"/>
      <p:bldP build="p" grpId="0" spid="17"/>
    </p:bldLst>
  </p:timing>
</p:sld>
</file>

<file path=ppt/slides/slide1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6221A1E-DB52-40E9-AA61-EF11D1B08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3CD5A0AB-FF1F-4EEF-8E7B-EE24EDDC79F1}"/>
              </a:ext>
            </a:extLst>
          </p:cNvPr>
          <p:cNvGrpSpPr/>
          <p:nvPr/>
        </p:nvGrpSpPr>
        <p:grpSpPr>
          <a:xfrm>
            <a:off x="1095903" y="4356570"/>
            <a:ext cx="10000192" cy="1612607"/>
            <a:chOff x="3634287" y="2298611"/>
            <a:chExt cx="5964179" cy="1612607"/>
          </a:xfrm>
        </p:grpSpPr>
        <p:sp>
          <p:nvSpPr>
            <p:cNvPr id="9" name="标题 1">
              <a:extLst>
                <a:ext uri="{FF2B5EF4-FFF2-40B4-BE49-F238E27FC236}">
                  <a16:creationId xmlns:a16="http://schemas.microsoft.com/office/drawing/2014/main" id="{F43E9DAC-9B9E-4AF4-885E-60091231F1C9}"/>
                </a:ext>
              </a:extLst>
            </p:cNvPr>
            <p:cNvSpPr txBox="1"/>
            <p:nvPr/>
          </p:nvSpPr>
          <p:spPr>
            <a:xfrm>
              <a:off x="3634287" y="2298611"/>
              <a:ext cx="5964179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72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科学保护牙齿</a:t>
              </a:r>
            </a:p>
          </p:txBody>
        </p:sp>
        <p:sp>
          <p:nvSpPr>
            <p:cNvPr id="10" name="标题 1">
              <a:extLst>
                <a:ext uri="{FF2B5EF4-FFF2-40B4-BE49-F238E27FC236}">
                  <a16:creationId xmlns:a16="http://schemas.microsoft.com/office/drawing/2014/main" id="{9A5DF2A4-164F-4D30-884C-A180449A5E5D}"/>
                </a:ext>
              </a:extLst>
            </p:cNvPr>
            <p:cNvSpPr txBox="1"/>
            <p:nvPr/>
          </p:nvSpPr>
          <p:spPr>
            <a:xfrm flipH="1">
              <a:off x="3946422" y="2931129"/>
              <a:ext cx="5301637" cy="980089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72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科学保护牙齿</a:t>
              </a:r>
            </a:p>
          </p:txBody>
        </p:sp>
      </p:grp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FA0372A8-694D-4A5C-B97F-825E1DCA01E8}"/>
              </a:ext>
            </a:extLst>
          </p:cNvPr>
          <p:cNvSpPr/>
          <p:nvPr/>
        </p:nvSpPr>
        <p:spPr>
          <a:xfrm flipV="1">
            <a:off x="0" y="-1"/>
            <a:ext cx="12192000" cy="6655162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AB50AB1A-BB3B-46C4-81DE-06EBAFDF7E71}"/>
              </a:ext>
            </a:extLst>
          </p:cNvPr>
          <p:cNvSpPr/>
          <p:nvPr/>
        </p:nvSpPr>
        <p:spPr>
          <a:xfrm>
            <a:off x="5362652" y="2836410"/>
            <a:ext cx="1466694" cy="1466694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8000"/>
              <a:t>2</a:t>
            </a:r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96F4C660-5422-46FA-867E-5246C23407B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358915" y="172281"/>
            <a:ext cx="3155299" cy="3155299"/>
          </a:xfrm>
          <a:prstGeom prst="rect">
            <a:avLst/>
          </a:prstGeom>
        </p:spPr>
      </p:pic>
    </p:spTree>
    <p:extLst>
      <p:ext uri="{BB962C8B-B14F-4D97-AF65-F5344CB8AC3E}">
        <p14:creationId val="2709226109"/>
      </p:ext>
    </p:extLst>
  </p:cSld>
  <p:clrMapOvr>
    <a:masterClrMapping/>
  </p:clrMapOvr>
  <mc:AlternateContent>
    <mc:Choice Requires="p14">
      <p:transition advTm="2000" p14:dur="1500" spd="slow">
        <p:split orient="vert"/>
      </p:transition>
    </mc:Choice>
    <mc:Fallback>
      <p:transition advTm="2000"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9" nodeType="clickPar">
                      <p:stCondLst>
                        <p:cond delay="indefinite"/>
                      </p:stCondLst>
                      <p:childTnLst>
                        <p:par>
                          <p:cTn fill="hold" id="10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1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3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4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</p:bldLst>
  </p:timing>
</p:sld>
</file>

<file path=ppt/slides/slide1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773362" y="658012"/>
            <a:ext cx="26212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科学保护牙齿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441D2CC9-ED12-41DA-94F1-3D900CE93B4D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5518483" y="2540332"/>
            <a:ext cx="5029200" cy="468845"/>
          </a:xfrm>
        </p:spPr>
        <p:txBody>
          <a:bodyPr>
            <a:normAutofit/>
          </a:bodyPr>
          <a:lstStyle/>
          <a:p>
            <a:r>
              <a:rPr altLang="en-US" lang="zh-CN" sz="2000">
                <a:cs typeface="+mn-ea"/>
                <a:sym typeface="+mn-lt"/>
              </a:rPr>
              <a:t>两侧或两侧牙齿交替进行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7C8181F-3A56-46A4-A778-D1C3CB35D3F9}"/>
              </a:ext>
            </a:extLst>
          </p:cNvPr>
          <p:cNvSpPr/>
          <p:nvPr/>
        </p:nvSpPr>
        <p:spPr>
          <a:xfrm>
            <a:off x="5518483" y="1840473"/>
            <a:ext cx="16052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altLang="en-US" b="1" lang="zh-CN" sz="2800">
                <a:solidFill>
                  <a:srgbClr val="2CB2B7"/>
                </a:solidFill>
                <a:cs typeface="+mn-ea"/>
                <a:sym typeface="+mn-lt"/>
              </a:rPr>
              <a:t>正确咀嚼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EFA1BDC7-EABF-4BF5-8488-E0E216FDAD07}"/>
              </a:ext>
            </a:extLst>
          </p:cNvPr>
          <p:cNvSpPr/>
          <p:nvPr/>
        </p:nvSpPr>
        <p:spPr>
          <a:xfrm>
            <a:off x="5518483" y="2986066"/>
            <a:ext cx="16052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altLang="en-US" b="1" lang="zh-CN" sz="2800">
                <a:solidFill>
                  <a:srgbClr val="2CB2B7"/>
                </a:solidFill>
                <a:cs typeface="+mn-ea"/>
                <a:sym typeface="+mn-lt"/>
              </a:rPr>
              <a:t>错误方式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B811D031-F819-4830-8624-F29F95BB90A6}"/>
              </a:ext>
            </a:extLst>
          </p:cNvPr>
          <p:cNvSpPr txBox="1">
            <a:spLocks noChangeArrowheads="1"/>
          </p:cNvSpPr>
          <p:nvPr/>
        </p:nvSpPr>
        <p:spPr>
          <a:xfrm>
            <a:off x="5518483" y="3631484"/>
            <a:ext cx="5719331" cy="423294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altLang="en-US" lang="zh-CN" sz="2000">
                <a:cs typeface="+mn-ea"/>
                <a:sym typeface="+mn-lt"/>
              </a:rPr>
              <a:t>长期习惯用一侧吃东西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D2C0D22E-DB3E-4D68-8906-899CAB961677}"/>
              </a:ext>
            </a:extLst>
          </p:cNvPr>
          <p:cNvSpPr/>
          <p:nvPr/>
        </p:nvSpPr>
        <p:spPr>
          <a:xfrm>
            <a:off x="5518483" y="4735130"/>
            <a:ext cx="6096000" cy="1005840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000">
                <a:cs typeface="+mn-ea"/>
                <a:sym typeface="+mn-lt"/>
              </a:rPr>
              <a:t>使用侧的咀嚼肌发达，影响脸型</a:t>
            </a:r>
          </a:p>
          <a:p>
            <a:pPr indent="-285750" marL="285750">
              <a:lnSpc>
                <a:spcPct val="150000"/>
              </a:lnSpc>
              <a:buFont charset="0" panose="020b0604020202020204" pitchFamily="34" typeface="Arial"/>
              <a:buChar char="•"/>
            </a:pPr>
            <a:r>
              <a:rPr altLang="en-US" lang="zh-CN" sz="2000">
                <a:cs typeface="+mn-ea"/>
                <a:sym typeface="+mn-lt"/>
              </a:rPr>
              <a:t>另一侧的牙齿会聚积食物软垢，形成牙结石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1D327F5B-EB63-4E06-A50E-0AFD2EFE3CBE}"/>
              </a:ext>
            </a:extLst>
          </p:cNvPr>
          <p:cNvSpPr/>
          <p:nvPr/>
        </p:nvSpPr>
        <p:spPr>
          <a:xfrm>
            <a:off x="5518483" y="4042001"/>
            <a:ext cx="16052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altLang="en-US" b="1" lang="zh-CN" sz="2800">
                <a:solidFill>
                  <a:srgbClr val="2CB2B7"/>
                </a:solidFill>
                <a:cs typeface="+mn-ea"/>
                <a:sym typeface="+mn-lt"/>
              </a:rPr>
              <a:t>影响结果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DEBFF96B-1BD3-423B-8B93-569C3CFCCB0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4892" y="1788096"/>
            <a:ext cx="4317668" cy="4317668"/>
          </a:xfrm>
          <a:prstGeom prst="rect">
            <a:avLst/>
          </a:prstGeom>
        </p:spPr>
      </p:pic>
    </p:spTree>
    <p:extLst>
      <p:ext uri="{BB962C8B-B14F-4D97-AF65-F5344CB8AC3E}">
        <p14:creationId val="1980711394"/>
      </p:ext>
    </p:extLst>
  </p:cSld>
  <p:clrMapOvr>
    <a:masterClrMapping/>
  </p:clrMapOvr>
  <mc:AlternateContent>
    <mc:Choice Requires="p15">
      <p:transition advTm="2000" p14:dur="2000" spd="slow">
        <p15:prstTrans prst="prestige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3"/>
                                        <p:tgtEl>
                                          <p:spTgt spid="14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3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37"/>
                                        <p:tgtEl>
                                          <p:spTgt spid="14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/>
      <p:bldP build="p" grpId="0" spid="11"/>
      <p:bldP build="p" grpId="0" spid="12"/>
      <p:bldP build="p" grpId="0" spid="13"/>
      <p:bldP build="p" grpId="0" spid="14" uiExpand="1"/>
      <p:bldP build="p" grpId="0" spid="15"/>
    </p:bldLst>
  </p:timing>
</p:sld>
</file>

<file path=ppt/slides/slide1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773362" y="658012"/>
            <a:ext cx="26212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科学保护牙齿</a:t>
            </a:r>
          </a:p>
        </p:txBody>
      </p:sp>
      <p:sp>
        <p:nvSpPr>
          <p:cNvPr id="10" name="矩形 9">
            <a:extLst>
              <a:ext uri="{FF2B5EF4-FFF2-40B4-BE49-F238E27FC236}">
                <a16:creationId xmlns:a16="http://schemas.microsoft.com/office/drawing/2014/main" id="{A71BD371-D1CB-4FF3-BD9E-9D9EF91CE09B}"/>
              </a:ext>
            </a:extLst>
          </p:cNvPr>
          <p:cNvSpPr/>
          <p:nvPr/>
        </p:nvSpPr>
        <p:spPr>
          <a:xfrm>
            <a:off x="5048928" y="3323314"/>
            <a:ext cx="2185358" cy="11887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altLang="en-US" b="1" lang="zh-CN" sz="2400">
                <a:cs typeface="+mn-ea"/>
                <a:sym typeface="+mn-lt"/>
              </a:rPr>
              <a:t>食谱广</a:t>
            </a:r>
          </a:p>
          <a:p>
            <a:pPr algn="ctr">
              <a:lnSpc>
                <a:spcPct val="150000"/>
              </a:lnSpc>
              <a:buNone/>
            </a:pPr>
            <a:r>
              <a:rPr altLang="en-US" b="1" lang="zh-CN" sz="2400">
                <a:cs typeface="+mn-ea"/>
                <a:sym typeface="+mn-lt"/>
              </a:rPr>
              <a:t>营养好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3C852675-D3E3-44EE-BA2C-863B11CA0A40}"/>
              </a:ext>
            </a:extLst>
          </p:cNvPr>
          <p:cNvGrpSpPr/>
          <p:nvPr/>
        </p:nvGrpSpPr>
        <p:grpSpPr>
          <a:xfrm>
            <a:off x="2076543" y="2095742"/>
            <a:ext cx="8038911" cy="3488195"/>
            <a:chOff x="1166389" y="1679084"/>
            <a:chExt cx="8038911" cy="3488195"/>
          </a:xfrm>
          <a:solidFill>
            <a:srgbClr val="2CB2B7"/>
          </a:solidFill>
        </p:grpSpPr>
        <p:sp>
          <p:nvSpPr>
            <p:cNvPr id="12" name="圆角矩形 20">
              <a:extLst>
                <a:ext uri="{FF2B5EF4-FFF2-40B4-BE49-F238E27FC236}">
                  <a16:creationId xmlns:a16="http://schemas.microsoft.com/office/drawing/2014/main" id="{3D0AB806-6705-4003-9E1B-404354F55498}"/>
                </a:ext>
              </a:extLst>
            </p:cNvPr>
            <p:cNvSpPr/>
            <p:nvPr/>
          </p:nvSpPr>
          <p:spPr>
            <a:xfrm>
              <a:off x="1166389" y="3100846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cs typeface="+mn-ea"/>
                  <a:sym typeface="+mn-lt"/>
                </a:rPr>
                <a:t>多样化饮食</a:t>
              </a:r>
            </a:p>
          </p:txBody>
        </p:sp>
        <p:sp>
          <p:nvSpPr>
            <p:cNvPr id="13" name="圆角矩形 21">
              <a:extLst>
                <a:ext uri="{FF2B5EF4-FFF2-40B4-BE49-F238E27FC236}">
                  <a16:creationId xmlns:a16="http://schemas.microsoft.com/office/drawing/2014/main" id="{FB324B9C-9B1B-4EC0-990C-B33965CB608D}"/>
                </a:ext>
              </a:extLst>
            </p:cNvPr>
            <p:cNvSpPr/>
            <p:nvPr/>
          </p:nvSpPr>
          <p:spPr>
            <a:xfrm>
              <a:off x="4664323" y="1679084"/>
              <a:ext cx="1125238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cs typeface="+mn-ea"/>
                  <a:sym typeface="+mn-lt"/>
                </a:rPr>
                <a:t>不偏食</a:t>
              </a:r>
            </a:p>
          </p:txBody>
        </p:sp>
        <p:sp>
          <p:nvSpPr>
            <p:cNvPr id="14" name="圆角矩形 22">
              <a:extLst>
                <a:ext uri="{FF2B5EF4-FFF2-40B4-BE49-F238E27FC236}">
                  <a16:creationId xmlns:a16="http://schemas.microsoft.com/office/drawing/2014/main" id="{B72E1E2C-6E54-4D6F-A9E4-E97CDE99ACDD}"/>
                </a:ext>
              </a:extLst>
            </p:cNvPr>
            <p:cNvSpPr/>
            <p:nvPr/>
          </p:nvSpPr>
          <p:spPr>
            <a:xfrm>
              <a:off x="1803653" y="4755992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cs typeface="+mn-ea"/>
                  <a:sym typeface="+mn-lt"/>
                </a:rPr>
                <a:t>多粗粮食物</a:t>
              </a:r>
            </a:p>
          </p:txBody>
        </p:sp>
        <p:sp>
          <p:nvSpPr>
            <p:cNvPr id="15" name="圆角矩形 23">
              <a:extLst>
                <a:ext uri="{FF2B5EF4-FFF2-40B4-BE49-F238E27FC236}">
                  <a16:creationId xmlns:a16="http://schemas.microsoft.com/office/drawing/2014/main" id="{59A19BD8-CF9B-4A43-9BE9-DC5981420262}"/>
                </a:ext>
              </a:extLst>
            </p:cNvPr>
            <p:cNvSpPr/>
            <p:nvPr/>
          </p:nvSpPr>
          <p:spPr>
            <a:xfrm>
              <a:off x="6206216" y="4755991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cs typeface="+mn-ea"/>
                  <a:sym typeface="+mn-lt"/>
                </a:rPr>
                <a:t>多食硬纤维食物</a:t>
              </a:r>
            </a:p>
          </p:txBody>
        </p:sp>
        <p:sp>
          <p:nvSpPr>
            <p:cNvPr id="16" name="圆角矩形 24">
              <a:extLst>
                <a:ext uri="{FF2B5EF4-FFF2-40B4-BE49-F238E27FC236}">
                  <a16:creationId xmlns:a16="http://schemas.microsoft.com/office/drawing/2014/main" id="{1DFE2D03-0D78-42EA-8F44-59B2A45D0B33}"/>
                </a:ext>
              </a:extLst>
            </p:cNvPr>
            <p:cNvSpPr/>
            <p:nvPr/>
          </p:nvSpPr>
          <p:spPr>
            <a:xfrm>
              <a:off x="6955601" y="3100847"/>
              <a:ext cx="2249699" cy="411287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 rtlCol="0"/>
            <a:lstStyle/>
            <a:p>
              <a:pPr algn="ctr"/>
              <a:r>
                <a:rPr altLang="en-US" lang="zh-CN">
                  <a:cs typeface="+mn-ea"/>
                  <a:sym typeface="+mn-lt"/>
                </a:rPr>
                <a:t>适量食用硬度食物</a:t>
              </a:r>
            </a:p>
          </p:txBody>
        </p:sp>
      </p:grpSp>
      <p:sp>
        <p:nvSpPr>
          <p:cNvPr id="2" name="椭圆 1">
            <a:extLst>
              <a:ext uri="{FF2B5EF4-FFF2-40B4-BE49-F238E27FC236}">
                <a16:creationId xmlns:a16="http://schemas.microsoft.com/office/drawing/2014/main" id="{D6922130-EB0D-4374-A9D2-40599D73537C}"/>
              </a:ext>
            </a:extLst>
          </p:cNvPr>
          <p:cNvSpPr/>
          <p:nvPr/>
        </p:nvSpPr>
        <p:spPr>
          <a:xfrm>
            <a:off x="5215241" y="3048032"/>
            <a:ext cx="1761517" cy="1761517"/>
          </a:xfrm>
          <a:prstGeom prst="ellipse">
            <a:avLst/>
          </a:prstGeom>
          <a:noFill/>
          <a:ln w="38100"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2419864686"/>
      </p:ext>
    </p:extLst>
  </p:cSld>
  <p:clrMapOvr>
    <a:masterClrMapping/>
  </p:clrMapOvr>
  <mc:AlternateContent>
    <mc:Choice Requires="p15">
      <p:transition advTm="2000" p14:dur="2000" spd="slow">
        <p15:prstTrans prst="prestige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9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11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</p:bldLst>
  </p:timing>
</p:sld>
</file>

<file path=ppt/slides/slide1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773362" y="658012"/>
            <a:ext cx="26212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科学保护牙齿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CB19021F-B5C5-4F6D-A1A6-0B712CE803DD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1439994" y="3087843"/>
            <a:ext cx="5108275" cy="1778479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不要用牙齿启瓶盖等坚硬物品，防止牙齿损伤。</a:t>
            </a: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不慎将牙齿损伤折断，应及时保护好损伤牙到口腔诊室进行就诊。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FBC30AE5-DBD0-418E-987C-046E3CF3CAB6}"/>
              </a:ext>
            </a:extLst>
          </p:cNvPr>
          <p:cNvSpPr/>
          <p:nvPr/>
        </p:nvSpPr>
        <p:spPr>
          <a:xfrm>
            <a:off x="1439994" y="1862590"/>
            <a:ext cx="1605280" cy="7315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altLang="en-US" b="1" lang="zh-CN" sz="2800">
                <a:cs typeface="+mn-ea"/>
                <a:sym typeface="+mn-lt"/>
              </a:rPr>
              <a:t>防止外伤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487E50DB-47B0-49F0-BDA2-C4CD2D0474F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049611" y="1862590"/>
            <a:ext cx="4322405" cy="4322405"/>
          </a:xfrm>
          <a:prstGeom prst="rect">
            <a:avLst/>
          </a:prstGeom>
        </p:spPr>
      </p:pic>
    </p:spTree>
    <p:extLst>
      <p:ext uri="{BB962C8B-B14F-4D97-AF65-F5344CB8AC3E}">
        <p14:creationId val="4210252395"/>
      </p:ext>
    </p:extLst>
  </p:cSld>
  <p:clrMapOvr>
    <a:masterClrMapping/>
  </p:clrMapOvr>
  <mc:AlternateContent>
    <mc:Choice Requires="p15">
      <p:transition advTm="2000" p14:dur="2000" spd="slow">
        <p15:prstTrans prst="prestige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 uiExpand="1"/>
      <p:bldP build="p" grpId="0" spid="11"/>
    </p:bldLst>
  </p:timing>
</p:sld>
</file>

<file path=ppt/slides/slide1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6221A1E-DB52-40E9-AA61-EF11D1B08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3CD5A0AB-FF1F-4EEF-8E7B-EE24EDDC79F1}"/>
              </a:ext>
            </a:extLst>
          </p:cNvPr>
          <p:cNvGrpSpPr/>
          <p:nvPr/>
        </p:nvGrpSpPr>
        <p:grpSpPr>
          <a:xfrm>
            <a:off x="1095903" y="4356570"/>
            <a:ext cx="10000192" cy="1612607"/>
            <a:chOff x="3634287" y="2298611"/>
            <a:chExt cx="5964179" cy="1612607"/>
          </a:xfrm>
        </p:grpSpPr>
        <p:sp>
          <p:nvSpPr>
            <p:cNvPr id="9" name="标题 1">
              <a:extLst>
                <a:ext uri="{FF2B5EF4-FFF2-40B4-BE49-F238E27FC236}">
                  <a16:creationId xmlns:a16="http://schemas.microsoft.com/office/drawing/2014/main" id="{F43E9DAC-9B9E-4AF4-885E-60091231F1C9}"/>
                </a:ext>
              </a:extLst>
            </p:cNvPr>
            <p:cNvSpPr txBox="1"/>
            <p:nvPr/>
          </p:nvSpPr>
          <p:spPr>
            <a:xfrm>
              <a:off x="3634287" y="2298611"/>
              <a:ext cx="5964179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72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口臭病症的预防</a:t>
              </a:r>
            </a:p>
          </p:txBody>
        </p:sp>
        <p:sp>
          <p:nvSpPr>
            <p:cNvPr id="10" name="标题 1">
              <a:extLst>
                <a:ext uri="{FF2B5EF4-FFF2-40B4-BE49-F238E27FC236}">
                  <a16:creationId xmlns:a16="http://schemas.microsoft.com/office/drawing/2014/main" id="{9A5DF2A4-164F-4D30-884C-A180449A5E5D}"/>
                </a:ext>
              </a:extLst>
            </p:cNvPr>
            <p:cNvSpPr txBox="1"/>
            <p:nvPr/>
          </p:nvSpPr>
          <p:spPr>
            <a:xfrm flipH="1">
              <a:off x="3946422" y="2931129"/>
              <a:ext cx="5301637" cy="980089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72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口臭病症的预防</a:t>
              </a:r>
            </a:p>
          </p:txBody>
        </p:sp>
      </p:grp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FA0372A8-694D-4A5C-B97F-825E1DCA01E8}"/>
              </a:ext>
            </a:extLst>
          </p:cNvPr>
          <p:cNvSpPr/>
          <p:nvPr/>
        </p:nvSpPr>
        <p:spPr>
          <a:xfrm flipV="1">
            <a:off x="0" y="-1"/>
            <a:ext cx="12192000" cy="6655162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7" name="椭圆 26">
            <a:extLst>
              <a:ext uri="{FF2B5EF4-FFF2-40B4-BE49-F238E27FC236}">
                <a16:creationId xmlns:a16="http://schemas.microsoft.com/office/drawing/2014/main" id="{AB50AB1A-BB3B-46C4-81DE-06EBAFDF7E71}"/>
              </a:ext>
            </a:extLst>
          </p:cNvPr>
          <p:cNvSpPr/>
          <p:nvPr/>
        </p:nvSpPr>
        <p:spPr>
          <a:xfrm>
            <a:off x="5362652" y="2836410"/>
            <a:ext cx="1466694" cy="1466694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8000"/>
              <a:t>3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62E98C09-F362-46A1-BC3F-0A615182F6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508985" y="-785374"/>
            <a:ext cx="5174028" cy="5174028"/>
          </a:xfrm>
          <a:prstGeom prst="rect">
            <a:avLst/>
          </a:prstGeom>
        </p:spPr>
      </p:pic>
    </p:spTree>
    <p:extLst>
      <p:ext uri="{BB962C8B-B14F-4D97-AF65-F5344CB8AC3E}">
        <p14:creationId val="887265497"/>
      </p:ext>
    </p:extLst>
  </p:cSld>
  <p:clrMapOvr>
    <a:masterClrMapping/>
  </p:clrMapOvr>
  <mc:AlternateContent>
    <mc:Choice Requires="p14">
      <p:transition advTm="2000" p14:dur="1500" spd="slow">
        <p:split orient="vert"/>
      </p:transition>
    </mc:Choice>
    <mc:Fallback>
      <p:transition advTm="2000"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</p:bldLst>
  </p:timing>
</p:sld>
</file>

<file path=ppt/slides/slide1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564969" y="658012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口臭病症的预防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8BC1A04-0D75-4BE7-9415-D30DE47A9E21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4107704" y="2008988"/>
            <a:ext cx="7038646" cy="4191000"/>
          </a:xfrm>
        </p:spPr>
        <p:txBody>
          <a:bodyPr>
            <a:noAutofit/>
          </a:bodyPr>
          <a:lstStyle/>
          <a:p>
            <a:pPr indent="0" marL="0">
              <a:lnSpc>
                <a:spcPct val="200000"/>
              </a:lnSpc>
              <a:buFont charset="0" typeface="Wingdings"/>
              <a:buNone/>
            </a:pPr>
            <a:r>
              <a:rPr altLang="en-US" lang="zh-CN" sz="2000">
                <a:cs typeface="+mn-ea"/>
                <a:sym typeface="+mn-lt"/>
              </a:rPr>
              <a:t>医学界认为，口臭的产生源于人体的各种急慢性疾病，它本身虽不是病，却是一种病征。    </a:t>
            </a:r>
          </a:p>
          <a:p>
            <a:pPr indent="0" marL="0">
              <a:lnSpc>
                <a:spcPct val="200000"/>
              </a:lnSpc>
              <a:buFont charset="0" typeface="Wingdings"/>
              <a:buNone/>
            </a:pPr>
            <a:r>
              <a:rPr altLang="en-US" lang="zh-CN" sz="2000">
                <a:cs typeface="+mn-ea"/>
                <a:sym typeface="+mn-lt"/>
              </a:rPr>
              <a:t>一般人认为:  口臭是由于口腔不卫生引起的，为了消除口臭每天增加刷牙次数，嚼食口香糖、用漱口药水漱口等，但这些办法都是暂时的，不能从根本上解决问题。</a:t>
            </a:r>
          </a:p>
        </p:txBody>
      </p:sp>
    </p:spTree>
    <p:extLst>
      <p:ext uri="{BB962C8B-B14F-4D97-AF65-F5344CB8AC3E}">
        <p14:creationId val="4158182038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 uiExpand="1"/>
    </p:bldLst>
  </p:timing>
</p:sld>
</file>

<file path=ppt/slides/slide1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564969" y="658012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口臭病症的预防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FDAD6479-D495-4EC3-84E6-634F3BF0D6C7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1209376" y="3107006"/>
            <a:ext cx="2920068" cy="2314887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Font charset="0" typeface="Wingdings"/>
              <a:buNone/>
            </a:pPr>
            <a:r>
              <a:rPr altLang="en-US" b="1" lang="zh-CN" sz="2000">
                <a:cs typeface="+mn-ea"/>
                <a:sym typeface="+mn-lt"/>
              </a:rPr>
              <a:t>吃东西引起的口臭</a:t>
            </a:r>
          </a:p>
          <a:p>
            <a:pPr algn="ctr">
              <a:lnSpc>
                <a:spcPct val="150000"/>
              </a:lnSpc>
              <a:buFont charset="0" typeface="Wingdings"/>
              <a:buNone/>
            </a:pPr>
            <a:r>
              <a:rPr altLang="en-US" b="1" lang="zh-CN" sz="2000">
                <a:cs typeface="+mn-ea"/>
                <a:sym typeface="+mn-lt"/>
              </a:rPr>
              <a:t>包括吃大蒜、洋葱、韭菜等，短时间即可消除。           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BCD1C73C-51FC-41C0-9DB8-70DD27086C60}"/>
              </a:ext>
            </a:extLst>
          </p:cNvPr>
          <p:cNvSpPr/>
          <p:nvPr/>
        </p:nvSpPr>
        <p:spPr>
          <a:xfrm>
            <a:off x="1067405" y="1629479"/>
            <a:ext cx="303074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altLang="en-US" b="1" lang="zh-CN" sz="2400">
                <a:cs typeface="+mn-ea"/>
                <a:sym typeface="+mn-lt"/>
              </a:rPr>
              <a:t>口臭是怎样引起的？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B61F5008-0D40-4E43-8186-2C42B886C71F}"/>
              </a:ext>
            </a:extLst>
          </p:cNvPr>
          <p:cNvSpPr txBox="1">
            <a:spLocks noChangeArrowheads="1"/>
          </p:cNvSpPr>
          <p:nvPr/>
        </p:nvSpPr>
        <p:spPr>
          <a:xfrm>
            <a:off x="4706959" y="3129210"/>
            <a:ext cx="2920068" cy="2314887"/>
          </a:xfrm>
          <a:prstGeom prst="rect">
            <a:avLst/>
          </a:prstGeom>
        </p:spPr>
        <p:txBody>
          <a:bodyPr bIns="45720" lIns="91440" rIns="91440" rtlCol="0" tIns="45720" vert="horz">
            <a:normAutofit fontScale="92500" lnSpcReduction="1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charset="0" typeface="Wingdings"/>
              <a:buNone/>
            </a:pPr>
            <a:r>
              <a:rPr altLang="en-US" b="1" lang="zh-CN" sz="2000">
                <a:cs typeface="+mn-ea"/>
                <a:sym typeface="+mn-lt"/>
              </a:rPr>
              <a:t>未经治疗的龋齿</a:t>
            </a:r>
          </a:p>
          <a:p>
            <a:pPr algn="ctr">
              <a:lnSpc>
                <a:spcPct val="150000"/>
              </a:lnSpc>
              <a:buFont charset="0" typeface="Wingdings"/>
              <a:buNone/>
            </a:pPr>
            <a:r>
              <a:rPr altLang="en-US" b="1" lang="zh-CN" sz="2000">
                <a:cs typeface="+mn-ea"/>
                <a:sym typeface="+mn-lt"/>
              </a:rPr>
              <a:t>在龋洞内常积存食物残渣，由于细菌丛生，则腐败分解而生臭味。及时修补龋齿，则可消除口臭。　</a:t>
            </a:r>
          </a:p>
        </p:txBody>
      </p:sp>
      <p:sp>
        <p:nvSpPr>
          <p:cNvPr id="13" name="Rectangle 3">
            <a:extLst>
              <a:ext uri="{FF2B5EF4-FFF2-40B4-BE49-F238E27FC236}">
                <a16:creationId xmlns:a16="http://schemas.microsoft.com/office/drawing/2014/main" id="{81BEFA0B-15D3-4B86-99DD-D8CBDD0A6713}"/>
              </a:ext>
            </a:extLst>
          </p:cNvPr>
          <p:cNvSpPr txBox="1">
            <a:spLocks noChangeArrowheads="1"/>
          </p:cNvSpPr>
          <p:nvPr/>
        </p:nvSpPr>
        <p:spPr>
          <a:xfrm>
            <a:off x="7980542" y="3019487"/>
            <a:ext cx="2920068" cy="2314887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  <a:buFont charset="0" typeface="Wingdings"/>
              <a:buNone/>
            </a:pPr>
            <a:r>
              <a:rPr altLang="en-US" b="1" lang="zh-CN" sz="2000">
                <a:cs typeface="+mn-ea"/>
                <a:sym typeface="+mn-lt"/>
              </a:rPr>
              <a:t>牙周炎患者</a:t>
            </a:r>
          </a:p>
          <a:p>
            <a:pPr algn="ctr">
              <a:lnSpc>
                <a:spcPct val="150000"/>
              </a:lnSpc>
              <a:buFont charset="0" typeface="Wingdings"/>
              <a:buNone/>
            </a:pPr>
            <a:r>
              <a:rPr altLang="en-US" b="1" lang="zh-CN" sz="2000">
                <a:cs typeface="+mn-ea"/>
                <a:sym typeface="+mn-lt"/>
              </a:rPr>
              <a:t>牙周袋内呈化脓性炎症，口腔内的唾液混有脓液，也使口内有臭味。</a:t>
            </a:r>
          </a:p>
          <a:p>
            <a:pPr algn="ctr">
              <a:lnSpc>
                <a:spcPct val="150000"/>
              </a:lnSpc>
              <a:buFont charset="0" typeface="Wingdings"/>
              <a:buNone/>
            </a:pPr>
            <a:r>
              <a:rPr altLang="en-US" b="1" lang="zh-CN" sz="2000">
                <a:cs typeface="+mn-ea"/>
                <a:sym typeface="+mn-lt"/>
              </a:rPr>
              <a:t>            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9CAE2B04-FE0B-4859-A355-0F2FF981B9E8}"/>
              </a:ext>
            </a:extLst>
          </p:cNvPr>
          <p:cNvSpPr/>
          <p:nvPr/>
        </p:nvSpPr>
        <p:spPr>
          <a:xfrm>
            <a:off x="1097376" y="2941185"/>
            <a:ext cx="3144068" cy="2646527"/>
          </a:xfrm>
          <a:prstGeom prst="roundRect">
            <a:avLst>
              <a:gd fmla="val 10497" name="adj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4E052262-423B-42BA-B1E5-38E9534A329B}"/>
              </a:ext>
            </a:extLst>
          </p:cNvPr>
          <p:cNvSpPr/>
          <p:nvPr/>
        </p:nvSpPr>
        <p:spPr>
          <a:xfrm>
            <a:off x="4523966" y="2941184"/>
            <a:ext cx="3144068" cy="2646527"/>
          </a:xfrm>
          <a:prstGeom prst="roundRect">
            <a:avLst>
              <a:gd fmla="val 10497" name="adj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000ACA9B-DEEA-4F11-9A1D-A0C09A4671AC}"/>
              </a:ext>
            </a:extLst>
          </p:cNvPr>
          <p:cNvSpPr/>
          <p:nvPr/>
        </p:nvSpPr>
        <p:spPr>
          <a:xfrm>
            <a:off x="7838556" y="2907109"/>
            <a:ext cx="3144068" cy="2646527"/>
          </a:xfrm>
          <a:prstGeom prst="roundRect">
            <a:avLst>
              <a:gd fmla="val 10497" name="adj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</p:spTree>
    <p:extLst>
      <p:ext uri="{BB962C8B-B14F-4D97-AF65-F5344CB8AC3E}">
        <p14:creationId val="4264069279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1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2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3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7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8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9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3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4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5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2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9"/>
                                        <p:tgtEl>
                                          <p:spTgt spid="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0"/>
                                        <p:tgtEl>
                                          <p:spTgt spid="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1"/>
                                        <p:tgtEl>
                                          <p:spTgt spid="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3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5"/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6"/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7"/>
                                        <p:tgtEl>
                                          <p:spTgt spid="1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3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1"/>
                                        <p:tgtEl>
                                          <p:spTgt spid="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2"/>
                                        <p:tgtEl>
                                          <p:spTgt spid="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3"/>
                                        <p:tgtEl>
                                          <p:spTgt spid="13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fill="hold" grpId="0" id="4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7"/>
                                        <p:tgtEl>
                                          <p:spTgt spid="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8"/>
                                        <p:tgtEl>
                                          <p:spTgt spid="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9"/>
                                        <p:tgtEl>
                                          <p:spTgt spid="13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 uiExpand="1"/>
      <p:bldP grpId="0" spid="11"/>
      <p:bldP build="p" grpId="0" spid="12" uiExpand="1"/>
      <p:bldP build="p" grpId="0" spid="13" uiExpand="1"/>
    </p:bldLst>
  </p:timing>
</p:sld>
</file>

<file path=ppt/slides/slide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B0C012B6-0F0C-4DBA-A951-858F350C2E8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5" name="组合 4">
            <a:extLst>
              <a:ext uri="{FF2B5EF4-FFF2-40B4-BE49-F238E27FC236}">
                <a16:creationId xmlns:a16="http://schemas.microsoft.com/office/drawing/2014/main" id="{A1014628-38BA-44C7-A454-533642D87074}"/>
              </a:ext>
            </a:extLst>
          </p:cNvPr>
          <p:cNvGrpSpPr/>
          <p:nvPr/>
        </p:nvGrpSpPr>
        <p:grpSpPr>
          <a:xfrm>
            <a:off x="4006702" y="513348"/>
            <a:ext cx="3741636" cy="1259297"/>
            <a:chOff x="3634287" y="2298611"/>
            <a:chExt cx="1817013" cy="1612607"/>
          </a:xfrm>
        </p:grpSpPr>
        <p:sp>
          <p:nvSpPr>
            <p:cNvPr id="6" name="标题 1">
              <a:extLst>
                <a:ext uri="{FF2B5EF4-FFF2-40B4-BE49-F238E27FC236}">
                  <a16:creationId xmlns:a16="http://schemas.microsoft.com/office/drawing/2014/main" id="{5C021CC2-9CDC-4B24-9FA5-9280FAE38464}"/>
                </a:ext>
              </a:extLst>
            </p:cNvPr>
            <p:cNvSpPr txBox="1"/>
            <p:nvPr/>
          </p:nvSpPr>
          <p:spPr>
            <a:xfrm>
              <a:off x="3634287" y="2298611"/>
              <a:ext cx="1817013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前言</a:t>
              </a:r>
            </a:p>
          </p:txBody>
        </p:sp>
        <p:sp>
          <p:nvSpPr>
            <p:cNvPr id="7" name="标题 1">
              <a:extLst>
                <a:ext uri="{FF2B5EF4-FFF2-40B4-BE49-F238E27FC236}">
                  <a16:creationId xmlns:a16="http://schemas.microsoft.com/office/drawing/2014/main" id="{5D85A81A-016B-42E5-9370-CBF321423046}"/>
                </a:ext>
              </a:extLst>
            </p:cNvPr>
            <p:cNvSpPr txBox="1"/>
            <p:nvPr/>
          </p:nvSpPr>
          <p:spPr>
            <a:xfrm>
              <a:off x="3634288" y="2571711"/>
              <a:ext cx="1817012" cy="13395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前言</a:t>
              </a:r>
            </a:p>
          </p:txBody>
        </p:sp>
      </p:grpSp>
      <p:sp>
        <p:nvSpPr>
          <p:cNvPr id="8" name="矩形 7">
            <a:extLst>
              <a:ext uri="{FF2B5EF4-FFF2-40B4-BE49-F238E27FC236}">
                <a16:creationId xmlns:a16="http://schemas.microsoft.com/office/drawing/2014/main" id="{E77925A9-5723-4011-A37B-0193608B1525}"/>
              </a:ext>
            </a:extLst>
          </p:cNvPr>
          <p:cNvSpPr/>
          <p:nvPr/>
        </p:nvSpPr>
        <p:spPr>
          <a:xfrm>
            <a:off x="-1" y="2256315"/>
            <a:ext cx="5698804" cy="3658373"/>
          </a:xfrm>
          <a:prstGeom prst="rect">
            <a:avLst/>
          </a:prstGeom>
          <a:solidFill>
            <a:srgbClr val="2CB2B7"/>
          </a:solidFill>
          <a:ln>
            <a:noFill/>
          </a:ln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cs typeface="+mn-ea"/>
              <a:sym typeface="+mn-lt"/>
            </a:endParaRPr>
          </a:p>
        </p:txBody>
      </p:sp>
      <p:sp>
        <p:nvSpPr>
          <p:cNvPr id="9" name="标题 3">
            <a:extLst>
              <a:ext uri="{FF2B5EF4-FFF2-40B4-BE49-F238E27FC236}">
                <a16:creationId xmlns:a16="http://schemas.microsoft.com/office/drawing/2014/main" id="{7575A4F2-CD1A-4AAB-85FD-F22E94CF8F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661" y="2535752"/>
            <a:ext cx="4151439" cy="723620"/>
          </a:xfrm>
        </p:spPr>
        <p:txBody>
          <a:bodyPr/>
          <a:lstStyle/>
          <a:p>
            <a:r>
              <a:rPr altLang="en-US" kumimoji="1" lang="zh-CN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什么是口腔健康？</a:t>
            </a:r>
          </a:p>
        </p:txBody>
      </p:sp>
      <p:sp>
        <p:nvSpPr>
          <p:cNvPr id="10" name="文本占位符 2">
            <a:extLst>
              <a:ext uri="{FF2B5EF4-FFF2-40B4-BE49-F238E27FC236}">
                <a16:creationId xmlns:a16="http://schemas.microsoft.com/office/drawing/2014/main" id="{2C530DC3-5B5A-430F-AFD9-0FAAE8BD4D38}"/>
              </a:ext>
            </a:extLst>
          </p:cNvPr>
          <p:cNvSpPr txBox="1"/>
          <p:nvPr/>
        </p:nvSpPr>
        <p:spPr>
          <a:xfrm>
            <a:off x="632661" y="3444038"/>
            <a:ext cx="4575923" cy="1162719"/>
          </a:xfrm>
          <a:prstGeom prst="rect">
            <a:avLst/>
          </a:prstGeom>
        </p:spPr>
        <p:txBody>
          <a:bodyPr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800">
                <a:solidFill>
                  <a:schemeClr val="bg1"/>
                </a:solidFill>
                <a:cs typeface="+mn-ea"/>
                <a:sym typeface="+mn-lt"/>
              </a:rPr>
              <a:t>指牙齿、牙周组织、口腔邻近部位及颌面部</a:t>
            </a:r>
          </a:p>
          <a:p>
            <a:pPr>
              <a:lnSpc>
                <a:spcPct val="150000"/>
              </a:lnSpc>
            </a:pPr>
            <a:r>
              <a:rPr altLang="en-US" lang="zh-CN" sz="1800">
                <a:solidFill>
                  <a:schemeClr val="bg1"/>
                </a:solidFill>
                <a:cs typeface="+mn-ea"/>
                <a:sym typeface="+mn-lt"/>
              </a:rPr>
              <a:t>均无组织结构与功能性异常。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5CE10F6E-8024-4DB5-A0F3-FF3B16135236}"/>
              </a:ext>
            </a:extLst>
          </p:cNvPr>
          <p:cNvSpPr/>
          <p:nvPr/>
        </p:nvSpPr>
        <p:spPr>
          <a:xfrm>
            <a:off x="10018099" y="3074706"/>
            <a:ext cx="1183341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>
                <a:cs typeface="+mn-ea"/>
                <a:sym typeface="+mn-lt"/>
              </a:rPr>
              <a:t>牙齿清洁</a:t>
            </a:r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2F286D9C-0882-4CCC-92D7-B0254824D4ED}"/>
              </a:ext>
            </a:extLst>
          </p:cNvPr>
          <p:cNvSpPr/>
          <p:nvPr/>
        </p:nvSpPr>
        <p:spPr>
          <a:xfrm>
            <a:off x="6317442" y="3074706"/>
            <a:ext cx="1464147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en-US" b="1" lang="zh-CN">
                <a:cs typeface="+mn-ea"/>
                <a:sym typeface="+mn-lt"/>
              </a:rPr>
              <a:t>无出血现象</a:t>
            </a:r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F7849D31-B3AE-46BD-82F5-3E80E63E74A9}"/>
              </a:ext>
            </a:extLst>
          </p:cNvPr>
          <p:cNvSpPr/>
          <p:nvPr/>
        </p:nvSpPr>
        <p:spPr>
          <a:xfrm>
            <a:off x="8215450" y="5545356"/>
            <a:ext cx="1368785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en-US" b="1" lang="zh-CN">
                <a:cs typeface="+mn-ea"/>
                <a:sym typeface="+mn-lt"/>
              </a:rPr>
              <a:t>无疼痛感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19F22125-A447-4C82-B715-89C8DADEE5E2}"/>
              </a:ext>
            </a:extLst>
          </p:cNvPr>
          <p:cNvSpPr/>
          <p:nvPr/>
        </p:nvSpPr>
        <p:spPr>
          <a:xfrm>
            <a:off x="5986096" y="4732466"/>
            <a:ext cx="1795495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altLang="en-US" b="1" lang="zh-CN">
                <a:cs typeface="+mn-ea"/>
                <a:sym typeface="+mn-lt"/>
              </a:rPr>
              <a:t>牙龈颜色正常</a:t>
            </a:r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5B69FD84-9CBB-4832-BA0F-58D095A6329C}"/>
              </a:ext>
            </a:extLst>
          </p:cNvPr>
          <p:cNvSpPr/>
          <p:nvPr/>
        </p:nvSpPr>
        <p:spPr>
          <a:xfrm>
            <a:off x="10018099" y="4732466"/>
            <a:ext cx="986117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altLang="en-US" b="1" lang="zh-CN">
                <a:cs typeface="+mn-ea"/>
                <a:sym typeface="+mn-lt"/>
              </a:rPr>
              <a:t>无龋洞</a:t>
            </a: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3B026FE7-B7B4-42F0-BE02-A8A38743E784}"/>
              </a:ext>
            </a:extLst>
          </p:cNvPr>
          <p:cNvSpPr/>
          <p:nvPr/>
        </p:nvSpPr>
        <p:spPr>
          <a:xfrm>
            <a:off x="8523326" y="2256315"/>
            <a:ext cx="753035" cy="365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altLang="zh-CN" b="1" lang="en-US">
                <a:cs typeface="+mn-ea"/>
                <a:sym typeface="+mn-lt"/>
              </a:rPr>
              <a:t> 标准</a:t>
            </a:r>
          </a:p>
        </p:txBody>
      </p:sp>
      <p:sp>
        <p:nvSpPr>
          <p:cNvPr id="17" name="空心弧 16">
            <a:extLst>
              <a:ext uri="{FF2B5EF4-FFF2-40B4-BE49-F238E27FC236}">
                <a16:creationId xmlns:a16="http://schemas.microsoft.com/office/drawing/2014/main" id="{62E033A2-F55A-401B-B174-CF5ADE12596C}"/>
              </a:ext>
            </a:extLst>
          </p:cNvPr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fmla="val 16872980" name="adj1"/>
              <a:gd fmla="val 19309807" name="adj2"/>
              <a:gd fmla="val 0" name="adj3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8" name="空心弧 17">
            <a:extLst>
              <a:ext uri="{FF2B5EF4-FFF2-40B4-BE49-F238E27FC236}">
                <a16:creationId xmlns:a16="http://schemas.microsoft.com/office/drawing/2014/main" id="{4C13F487-C027-4F7A-BDBA-F9EEA6A76D61}"/>
              </a:ext>
            </a:extLst>
          </p:cNvPr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fmla="val 20347938" name="adj1"/>
              <a:gd fmla="val 1108843" name="adj2"/>
              <a:gd fmla="val 0" name="adj3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19" name="空心弧 18">
            <a:extLst>
              <a:ext uri="{FF2B5EF4-FFF2-40B4-BE49-F238E27FC236}">
                <a16:creationId xmlns:a16="http://schemas.microsoft.com/office/drawing/2014/main" id="{15C666BB-7C39-4E49-8F70-4FD91A2C37C3}"/>
              </a:ext>
            </a:extLst>
          </p:cNvPr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fmla="val 2106151" name="adj1"/>
              <a:gd fmla="val 4198358" name="adj2"/>
              <a:gd fmla="val 0" name="adj3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0" name="空心弧 19">
            <a:extLst>
              <a:ext uri="{FF2B5EF4-FFF2-40B4-BE49-F238E27FC236}">
                <a16:creationId xmlns:a16="http://schemas.microsoft.com/office/drawing/2014/main" id="{A670DD06-49EF-411C-B010-84D7D6CA5FA1}"/>
              </a:ext>
            </a:extLst>
          </p:cNvPr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fmla="val 6443880" name="adj1"/>
              <a:gd fmla="val 8750303" name="adj2"/>
              <a:gd fmla="val 0" name="adj3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1" name="空心弧 20">
            <a:extLst>
              <a:ext uri="{FF2B5EF4-FFF2-40B4-BE49-F238E27FC236}">
                <a16:creationId xmlns:a16="http://schemas.microsoft.com/office/drawing/2014/main" id="{1EEA9013-D835-4B0E-AF91-25B701F7705F}"/>
              </a:ext>
            </a:extLst>
          </p:cNvPr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fmla="val 9418388" name="adj1"/>
              <a:gd fmla="val 12152377" name="adj2"/>
              <a:gd fmla="val 0" name="adj3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2" name="空心弧 21">
            <a:extLst>
              <a:ext uri="{FF2B5EF4-FFF2-40B4-BE49-F238E27FC236}">
                <a16:creationId xmlns:a16="http://schemas.microsoft.com/office/drawing/2014/main" id="{00F3EF11-B34F-4B01-BA25-EC70CAF50E49}"/>
              </a:ext>
            </a:extLst>
          </p:cNvPr>
          <p:cNvSpPr/>
          <p:nvPr/>
        </p:nvSpPr>
        <p:spPr>
          <a:xfrm>
            <a:off x="7216889" y="2407308"/>
            <a:ext cx="3365911" cy="3365911"/>
          </a:xfrm>
          <a:prstGeom prst="blockArc">
            <a:avLst>
              <a:gd fmla="val 13214827" name="adj1"/>
              <a:gd fmla="val 15605370" name="adj2"/>
              <a:gd fmla="val 0" name="adj3"/>
            </a:avLst>
          </a:prstGeom>
          <a:noFill/>
          <a:ln>
            <a:solidFill>
              <a:srgbClr val="2CB2B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>
              <a:solidFill>
                <a:schemeClr val="tx1"/>
              </a:solidFill>
              <a:cs typeface="+mn-ea"/>
              <a:sym typeface="+mn-lt"/>
            </a:endParaRPr>
          </a:p>
        </p:txBody>
      </p:sp>
      <p:sp>
        <p:nvSpPr>
          <p:cNvPr id="23" name="文本占位符 2">
            <a:extLst>
              <a:ext uri="{FF2B5EF4-FFF2-40B4-BE49-F238E27FC236}">
                <a16:creationId xmlns:a16="http://schemas.microsoft.com/office/drawing/2014/main" id="{D177ED63-47E3-4B6A-A4A6-55376C5563A8}"/>
              </a:ext>
            </a:extLst>
          </p:cNvPr>
          <p:cNvSpPr txBox="1"/>
          <p:nvPr/>
        </p:nvSpPr>
        <p:spPr>
          <a:xfrm>
            <a:off x="621387" y="4917132"/>
            <a:ext cx="4575923" cy="1162719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0" latinLnBrk="0" marL="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None/>
              <a:defRPr kern="1200"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0" latinLnBrk="0" marL="457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0" latinLnBrk="0" marL="914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0" latinLnBrk="0" marL="1371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0" latinLnBrk="0" marL="1828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0" latinLnBrk="0" marL="2286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0" latinLnBrk="0" marL="2743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0" latinLnBrk="0" marL="3200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0" latinLnBrk="0" marL="3657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None/>
              <a:defRPr kern="1200" sz="1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800">
                <a:solidFill>
                  <a:schemeClr val="bg1"/>
                </a:solidFill>
                <a:cs typeface="+mn-ea"/>
                <a:sym typeface="+mn-lt"/>
              </a:rPr>
              <a:t>更多概念介绍文字内容输入文字内容输入</a:t>
            </a:r>
          </a:p>
        </p:txBody>
      </p:sp>
      <p:pic>
        <p:nvPicPr>
          <p:cNvPr id="25" name="图片 24">
            <a:extLst>
              <a:ext uri="{FF2B5EF4-FFF2-40B4-BE49-F238E27FC236}">
                <a16:creationId xmlns:a16="http://schemas.microsoft.com/office/drawing/2014/main" id="{D083FD4E-C788-4508-8D94-064F356A062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805075" y="3259372"/>
            <a:ext cx="2139690" cy="1882701"/>
          </a:xfrm>
          <a:prstGeom prst="rect">
            <a:avLst/>
          </a:prstGeom>
        </p:spPr>
      </p:pic>
    </p:spTree>
    <p:extLst>
      <p:ext uri="{BB962C8B-B14F-4D97-AF65-F5344CB8AC3E}">
        <p14:creationId val="1840020815"/>
      </p:ext>
    </p:extLst>
  </p:cSld>
  <p:clrMapOvr>
    <a:masterClrMapping/>
  </p:clrMapOvr>
  <mc:AlternateContent>
    <mc:Choice Requires="p15">
      <p:transition advTm="2000" p14:dur="2000" spd="slow">
        <p15:prstTrans prst="fallOver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5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9"/>
                                        <p:tgtEl>
                                          <p:spTgt spid="23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0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4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6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3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0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5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6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fill="hold" grpId="0" id="4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49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0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fill="hold" grpId="0" id="5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53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54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56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fill="hold" grpId="0" id="57" nodeType="afterEffect" presetClass="entr" presetID="22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up)" transition="in">
                                      <p:cBhvr>
                                        <p:cTn dur="500" id="59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60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fill="hold" grpId="0" id="6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63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6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65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6" nodeType="clickPar">
                      <p:stCondLst>
                        <p:cond delay="indefinite"/>
                        <p:cond delay="0" evt="onBegin">
                          <p:tn val="65"/>
                        </p:cond>
                      </p:stCondLst>
                      <p:childTnLst>
                        <p:par>
                          <p:cTn fill="hold" id="6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8" nodeType="clickEffect" presetClass="entr" presetID="21" presetSubtype="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heel(1)" transition="in">
                                      <p:cBhvr>
                                        <p:cTn dur="2000" id="7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7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74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75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7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8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7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8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1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8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84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5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8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8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88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1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92" nodeType="after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9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94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8"/>
      <p:bldP grpId="0" spid="9"/>
      <p:bldP build="p" grpId="0" spid="10" uiExpand="1"/>
      <p:bldP grpId="0" spid="11"/>
      <p:bldP grpId="0" spid="12"/>
      <p:bldP grpId="0" spid="13"/>
      <p:bldP grpId="0" spid="14"/>
      <p:bldP grpId="0" spid="15"/>
      <p:bldP grpId="0" spid="16"/>
      <p:bldP grpId="0" spid="17"/>
      <p:bldP grpId="0" spid="18"/>
      <p:bldP grpId="0" spid="19"/>
      <p:bldP grpId="0" spid="20"/>
      <p:bldP grpId="0" spid="21"/>
      <p:bldP grpId="0" spid="22"/>
      <p:bldP build="p" grpId="0" spid="23"/>
    </p:bldLst>
  </p:timing>
</p:sld>
</file>

<file path=ppt/slides/slide20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564969" y="658012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口臭病症的预防</a:t>
            </a:r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E659974C-69B9-4E0A-B21D-AE072043829D}"/>
              </a:ext>
            </a:extLst>
          </p:cNvPr>
          <p:cNvSpPr/>
          <p:nvPr/>
        </p:nvSpPr>
        <p:spPr>
          <a:xfrm>
            <a:off x="1067405" y="1629479"/>
            <a:ext cx="3030748" cy="6400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buNone/>
            </a:pPr>
            <a:r>
              <a:rPr altLang="en-US" b="1" lang="zh-CN" sz="2400">
                <a:cs typeface="+mn-ea"/>
                <a:sym typeface="+mn-lt"/>
              </a:rPr>
              <a:t>口臭是怎样引起的？</a:t>
            </a:r>
          </a:p>
        </p:txBody>
      </p:sp>
      <p:sp>
        <p:nvSpPr>
          <p:cNvPr id="15" name="Rectangle 3">
            <a:extLst>
              <a:ext uri="{FF2B5EF4-FFF2-40B4-BE49-F238E27FC236}">
                <a16:creationId xmlns:a16="http://schemas.microsoft.com/office/drawing/2014/main" id="{26C166EE-A260-4534-BAD1-35FE56577BFB}"/>
              </a:ext>
            </a:extLst>
          </p:cNvPr>
          <p:cNvSpPr txBox="1">
            <a:spLocks noChangeArrowheads="1"/>
          </p:cNvSpPr>
          <p:nvPr/>
        </p:nvSpPr>
        <p:spPr>
          <a:xfrm>
            <a:off x="1112920" y="2267439"/>
            <a:ext cx="9787690" cy="3985404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200000"/>
              </a:lnSpc>
              <a:buFont charset="0" typeface="Wingdings"/>
              <a:buNone/>
            </a:pPr>
            <a:r>
              <a:rPr altLang="en-US" b="1" lang="zh-CN" sz="2400">
                <a:cs typeface="+mn-ea"/>
                <a:sym typeface="+mn-lt"/>
              </a:rPr>
              <a:t>全身性疾病</a:t>
            </a:r>
          </a:p>
          <a:p>
            <a:pPr algn="ctr">
              <a:lnSpc>
                <a:spcPct val="200000"/>
              </a:lnSpc>
              <a:buFont charset="0" typeface="Wingdings"/>
              <a:buNone/>
            </a:pPr>
            <a:r>
              <a:rPr altLang="en-US" b="1" lang="zh-CN" sz="2400">
                <a:cs typeface="+mn-ea"/>
                <a:sym typeface="+mn-lt"/>
              </a:rPr>
              <a:t>胃热症、胃阴虚症，其中由胃热症导致者居多，常并发严重口臭、牙龈肿痛、便秘、胃痛、消化不良、烦躁等症状，急慢性胃炎、十二指肠溃疡、肝炎、肺结核、糖尿病、癌症患者、接受化疗者亦会产生强烈口臭。 </a:t>
            </a:r>
          </a:p>
        </p:txBody>
      </p:sp>
    </p:spTree>
    <p:extLst>
      <p:ext uri="{BB962C8B-B14F-4D97-AF65-F5344CB8AC3E}">
        <p14:creationId val="2181075550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5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5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4"/>
      <p:bldP build="p" grpId="0" spid="15" uiExpand="1"/>
    </p:bldLst>
  </p:timing>
</p:sld>
</file>

<file path=ppt/slides/slide21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564969" y="658012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口臭病症的预防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AF544870-F08D-4FFC-849A-850F1F2964CD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1104181" y="2648563"/>
            <a:ext cx="5246298" cy="1397479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吃韭菜、葱、蒜、饮酒后的口臭，可饮白糖水冲解，或用茶叶一小撮含口中咀嚼，还可以咀嚼口香糖除味。 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D45A620-3042-4228-AFFA-FE9E51CBAA93}"/>
              </a:ext>
            </a:extLst>
          </p:cNvPr>
          <p:cNvSpPr/>
          <p:nvPr/>
        </p:nvSpPr>
        <p:spPr>
          <a:xfrm>
            <a:off x="1104181" y="1620157"/>
            <a:ext cx="406630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altLang="en-US" b="1" lang="zh-CN" sz="2800">
                <a:cs typeface="+mn-ea"/>
                <a:sym typeface="+mn-lt"/>
              </a:rPr>
              <a:t>如何防止口臭？</a:t>
            </a: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AAD5B7CE-D95F-419B-9C20-F56424D80D36}"/>
              </a:ext>
            </a:extLst>
          </p:cNvPr>
          <p:cNvSpPr txBox="1">
            <a:spLocks noChangeArrowheads="1"/>
          </p:cNvSpPr>
          <p:nvPr/>
        </p:nvSpPr>
        <p:spPr>
          <a:xfrm>
            <a:off x="1104181" y="4408098"/>
            <a:ext cx="5246298" cy="1397479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如因伤食引起的口臭，可用鸡内金研末口服，每日3次 ，每次3克。也可用神曲15克，麦芽15克，山楂片15克， 一起煮水，日饮3次。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7903B9B5-F029-438B-86A8-5F8316F024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410850" y="2662534"/>
            <a:ext cx="3231411" cy="2767016"/>
          </a:xfrm>
          <a:prstGeom prst="rect">
            <a:avLst/>
          </a:prstGeom>
        </p:spPr>
      </p:pic>
    </p:spTree>
    <p:extLst>
      <p:ext uri="{BB962C8B-B14F-4D97-AF65-F5344CB8AC3E}">
        <p14:creationId val="2028711997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7"/>
                                        <p:tgtEl>
                                          <p:spTgt spid="1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8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1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2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3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5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/>
      <p:bldP build="p" grpId="0" spid="11"/>
      <p:bldP build="p" grpId="0" spid="12"/>
    </p:bldLst>
  </p:timing>
</p:sld>
</file>

<file path=ppt/slides/slide22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4564969" y="658012"/>
            <a:ext cx="30276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口臭病症的预防</a:t>
            </a: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EA527C13-3D93-4EDC-8134-8D1D5A528C95}"/>
              </a:ext>
            </a:extLst>
          </p:cNvPr>
          <p:cNvSpPr>
            <a:spLocks noChangeArrowheads="1" noGrp="1"/>
          </p:cNvSpPr>
          <p:nvPr>
            <p:ph idx="1"/>
          </p:nvPr>
        </p:nvSpPr>
        <p:spPr>
          <a:xfrm>
            <a:off x="4677629" y="3020592"/>
            <a:ext cx="6324600" cy="2667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对于有龋齿、缺齿以及义齿修复不当引起的口臭，应该尽早到专业的口腔诊室进行治疗和义齿修复，避免食物残渣长时间存留在口腔中。 </a:t>
            </a:r>
          </a:p>
          <a:p>
            <a:pPr>
              <a:lnSpc>
                <a:spcPct val="150000"/>
              </a:lnSpc>
            </a:pPr>
            <a:r>
              <a:rPr altLang="en-US" lang="zh-CN" sz="2000">
                <a:cs typeface="+mn-ea"/>
                <a:sym typeface="+mn-lt"/>
              </a:rPr>
              <a:t>积极治疗全身性疾病，只要全身性疾病得到治愈，口臭也就会消失。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A82C6743-B188-4A7C-A54D-BF464F4D4633}"/>
              </a:ext>
            </a:extLst>
          </p:cNvPr>
          <p:cNvSpPr/>
          <p:nvPr/>
        </p:nvSpPr>
        <p:spPr>
          <a:xfrm>
            <a:off x="4844381" y="2070000"/>
            <a:ext cx="4066301" cy="731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buNone/>
            </a:pPr>
            <a:r>
              <a:rPr altLang="en-US" b="1" lang="zh-CN" sz="2800">
                <a:cs typeface="+mn-ea"/>
                <a:sym typeface="+mn-lt"/>
              </a:rPr>
              <a:t>如何防止口臭？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6BF68522-6EE6-453E-8C8A-0D24D08927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64592" y="2078046"/>
            <a:ext cx="3624278" cy="3624278"/>
          </a:xfrm>
          <a:prstGeom prst="rect">
            <a:avLst/>
          </a:prstGeom>
        </p:spPr>
      </p:pic>
    </p:spTree>
    <p:extLst>
      <p:ext uri="{BB962C8B-B14F-4D97-AF65-F5344CB8AC3E}">
        <p14:creationId val="3820542059"/>
      </p:ext>
    </p:extLst>
  </p:cSld>
  <p:clrMapOvr>
    <a:masterClrMapping/>
  </p:clrMapOvr>
  <mc:AlternateContent>
    <mc:Choice Requires="p15">
      <p:transition advTm="2000" p14:dur="1250" spd="slow">
        <p15:prstTrans prst="peelOff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2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0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 uiExpand="1"/>
      <p:bldP grpId="0" spid="11"/>
    </p:bldLst>
  </p:timing>
</p:sld>
</file>

<file path=ppt/slides/slide2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6221A1E-DB52-40E9-AA61-EF11D1B08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7" name="标题 1">
            <a:extLst>
              <a:ext uri="{FF2B5EF4-FFF2-40B4-BE49-F238E27FC236}">
                <a16:creationId xmlns:a16="http://schemas.microsoft.com/office/drawing/2014/main" id="{B46EF2D3-C22E-48E0-80EB-231BFB1C591E}"/>
              </a:ext>
            </a:extLst>
          </p:cNvPr>
          <p:cNvSpPr txBox="1"/>
          <p:nvPr/>
        </p:nvSpPr>
        <p:spPr>
          <a:xfrm rot="21105560">
            <a:off x="2096229" y="1202775"/>
            <a:ext cx="1449460" cy="1612607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b" bIns="45720" lIns="91440" rIns="91440" rtlCol="0" tIns="45720" vert="horz">
            <a:noAutofit/>
          </a:bodyPr>
          <a:lstStyle>
            <a:lvl1pPr algn="ctr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60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b="1" kumimoji="1" lang="zh-CN" sz="16600">
                <a:solidFill>
                  <a:srgbClr val="2CB2B7"/>
                </a:solidFill>
                <a:latin charset="-122" panose="02010601030101010101" pitchFamily="2" typeface="字体视界-萌妹字体"/>
                <a:ea charset="-122" panose="02010601030101010101" pitchFamily="2" typeface="字体视界-萌妹字体"/>
                <a:cs typeface="+mn-ea"/>
                <a:sym typeface="+mn-lt"/>
              </a:rPr>
              <a:t>口</a:t>
            </a:r>
          </a:p>
        </p:txBody>
      </p:sp>
      <p:grpSp>
        <p:nvGrpSpPr>
          <p:cNvPr id="8" name="组合 7">
            <a:extLst>
              <a:ext uri="{FF2B5EF4-FFF2-40B4-BE49-F238E27FC236}">
                <a16:creationId xmlns:a16="http://schemas.microsoft.com/office/drawing/2014/main" id="{3CD5A0AB-FF1F-4EEF-8E7B-EE24EDDC79F1}"/>
              </a:ext>
            </a:extLst>
          </p:cNvPr>
          <p:cNvGrpSpPr/>
          <p:nvPr/>
        </p:nvGrpSpPr>
        <p:grpSpPr>
          <a:xfrm>
            <a:off x="3653775" y="1202774"/>
            <a:ext cx="1817014" cy="1612607"/>
            <a:chOff x="3634287" y="2298611"/>
            <a:chExt cx="1817014" cy="1612607"/>
          </a:xfrm>
        </p:grpSpPr>
        <p:sp>
          <p:nvSpPr>
            <p:cNvPr id="9" name="标题 1">
              <a:extLst>
                <a:ext uri="{FF2B5EF4-FFF2-40B4-BE49-F238E27FC236}">
                  <a16:creationId xmlns:a16="http://schemas.microsoft.com/office/drawing/2014/main" id="{F43E9DAC-9B9E-4AF4-885E-60091231F1C9}"/>
                </a:ext>
              </a:extLst>
            </p:cNvPr>
            <p:cNvSpPr txBox="1"/>
            <p:nvPr/>
          </p:nvSpPr>
          <p:spPr>
            <a:xfrm>
              <a:off x="3634287" y="2298611"/>
              <a:ext cx="1817013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13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腔</a:t>
              </a:r>
            </a:p>
          </p:txBody>
        </p:sp>
        <p:sp>
          <p:nvSpPr>
            <p:cNvPr id="10" name="标题 1">
              <a:extLst>
                <a:ext uri="{FF2B5EF4-FFF2-40B4-BE49-F238E27FC236}">
                  <a16:creationId xmlns:a16="http://schemas.microsoft.com/office/drawing/2014/main" id="{9A5DF2A4-164F-4D30-884C-A180449A5E5D}"/>
                </a:ext>
              </a:extLst>
            </p:cNvPr>
            <p:cNvSpPr txBox="1"/>
            <p:nvPr/>
          </p:nvSpPr>
          <p:spPr>
            <a:xfrm>
              <a:off x="3634288" y="2298611"/>
              <a:ext cx="1817013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13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腔</a:t>
              </a:r>
            </a:p>
          </p:txBody>
        </p:sp>
      </p:grp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330E796-A6B5-4A3B-9736-1DB494EBACE8}"/>
              </a:ext>
            </a:extLst>
          </p:cNvPr>
          <p:cNvGrpSpPr/>
          <p:nvPr/>
        </p:nvGrpSpPr>
        <p:grpSpPr>
          <a:xfrm>
            <a:off x="5265270" y="1239494"/>
            <a:ext cx="1516694" cy="1403587"/>
            <a:chOff x="5102544" y="2320526"/>
            <a:chExt cx="1516694" cy="1403587"/>
          </a:xfrm>
        </p:grpSpPr>
        <p:sp>
          <p:nvSpPr>
            <p:cNvPr id="12" name="标题 1">
              <a:extLst>
                <a:ext uri="{FF2B5EF4-FFF2-40B4-BE49-F238E27FC236}">
                  <a16:creationId xmlns:a16="http://schemas.microsoft.com/office/drawing/2014/main" id="{A224F583-6BFA-4BC4-8157-90630F02D70F}"/>
                </a:ext>
              </a:extLst>
            </p:cNvPr>
            <p:cNvSpPr txBox="1"/>
            <p:nvPr/>
          </p:nvSpPr>
          <p:spPr>
            <a:xfrm rot="21192424">
              <a:off x="5102544" y="2320526"/>
              <a:ext cx="1516693" cy="140358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护</a:t>
              </a:r>
            </a:p>
          </p:txBody>
        </p:sp>
        <p:sp>
          <p:nvSpPr>
            <p:cNvPr id="13" name="标题 1">
              <a:extLst>
                <a:ext uri="{FF2B5EF4-FFF2-40B4-BE49-F238E27FC236}">
                  <a16:creationId xmlns:a16="http://schemas.microsoft.com/office/drawing/2014/main" id="{60594786-BDDA-4F4C-A0DC-05EB06DADAA5}"/>
                </a:ext>
              </a:extLst>
            </p:cNvPr>
            <p:cNvSpPr txBox="1"/>
            <p:nvPr/>
          </p:nvSpPr>
          <p:spPr>
            <a:xfrm rot="21192424">
              <a:off x="5102545" y="2320526"/>
              <a:ext cx="1516693" cy="140358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护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F18F4DC0-857F-4D0A-87F2-23B0D2D9D15A}"/>
              </a:ext>
            </a:extLst>
          </p:cNvPr>
          <p:cNvGrpSpPr/>
          <p:nvPr/>
        </p:nvGrpSpPr>
        <p:grpSpPr>
          <a:xfrm>
            <a:off x="6352593" y="1035089"/>
            <a:ext cx="1690608" cy="1612607"/>
            <a:chOff x="6173825" y="2116121"/>
            <a:chExt cx="1690608" cy="1612607"/>
          </a:xfrm>
        </p:grpSpPr>
        <p:sp>
          <p:nvSpPr>
            <p:cNvPr id="15" name="标题 1">
              <a:extLst>
                <a:ext uri="{FF2B5EF4-FFF2-40B4-BE49-F238E27FC236}">
                  <a16:creationId xmlns:a16="http://schemas.microsoft.com/office/drawing/2014/main" id="{AE4BA4EA-E2CB-443D-AF57-A747B8902EFA}"/>
                </a:ext>
              </a:extLst>
            </p:cNvPr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理</a:t>
              </a:r>
            </a:p>
          </p:txBody>
        </p:sp>
        <p:sp>
          <p:nvSpPr>
            <p:cNvPr id="16" name="标题 1">
              <a:extLst>
                <a:ext uri="{FF2B5EF4-FFF2-40B4-BE49-F238E27FC236}">
                  <a16:creationId xmlns:a16="http://schemas.microsoft.com/office/drawing/2014/main" id="{F4B42CF8-014F-4D4F-9228-4F3A90F0D0EA}"/>
                </a:ext>
              </a:extLst>
            </p:cNvPr>
            <p:cNvSpPr txBox="1"/>
            <p:nvPr/>
          </p:nvSpPr>
          <p:spPr>
            <a:xfrm rot="357558">
              <a:off x="6173825" y="2116121"/>
              <a:ext cx="1690608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理</a:t>
              </a:r>
            </a:p>
          </p:txBody>
        </p: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02B2A269-7780-4722-8DE5-AE9FE848507E}"/>
              </a:ext>
            </a:extLst>
          </p:cNvPr>
          <p:cNvGrpSpPr/>
          <p:nvPr/>
        </p:nvGrpSpPr>
        <p:grpSpPr>
          <a:xfrm>
            <a:off x="7495969" y="1080763"/>
            <a:ext cx="1606343" cy="1612607"/>
            <a:chOff x="7301159" y="2161795"/>
            <a:chExt cx="1606343" cy="1612607"/>
          </a:xfrm>
        </p:grpSpPr>
        <p:sp>
          <p:nvSpPr>
            <p:cNvPr id="18" name="标题 1">
              <a:extLst>
                <a:ext uri="{FF2B5EF4-FFF2-40B4-BE49-F238E27FC236}">
                  <a16:creationId xmlns:a16="http://schemas.microsoft.com/office/drawing/2014/main" id="{355E2F14-4D8B-4228-89C4-E3FF94F2C35A}"/>
                </a:ext>
              </a:extLst>
            </p:cNvPr>
            <p:cNvSpPr txBox="1"/>
            <p:nvPr/>
          </p:nvSpPr>
          <p:spPr>
            <a:xfrm rot="21392464">
              <a:off x="7301159" y="2161795"/>
              <a:ext cx="1606342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保</a:t>
              </a:r>
            </a:p>
          </p:txBody>
        </p:sp>
        <p:sp>
          <p:nvSpPr>
            <p:cNvPr id="19" name="标题 1">
              <a:extLst>
                <a:ext uri="{FF2B5EF4-FFF2-40B4-BE49-F238E27FC236}">
                  <a16:creationId xmlns:a16="http://schemas.microsoft.com/office/drawing/2014/main" id="{A1077D53-C02D-4A73-B869-DE4672C3CA16}"/>
                </a:ext>
              </a:extLst>
            </p:cNvPr>
            <p:cNvSpPr txBox="1"/>
            <p:nvPr/>
          </p:nvSpPr>
          <p:spPr>
            <a:xfrm rot="21392464">
              <a:off x="7301160" y="2161795"/>
              <a:ext cx="1606342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保</a:t>
              </a:r>
            </a:p>
          </p:txBody>
        </p:sp>
      </p:grpSp>
      <p:grpSp>
        <p:nvGrpSpPr>
          <p:cNvPr id="20" name="组合 19">
            <a:extLst>
              <a:ext uri="{FF2B5EF4-FFF2-40B4-BE49-F238E27FC236}">
                <a16:creationId xmlns:a16="http://schemas.microsoft.com/office/drawing/2014/main" id="{61265235-CAC0-42A6-A993-7751823574AE}"/>
              </a:ext>
            </a:extLst>
          </p:cNvPr>
          <p:cNvGrpSpPr/>
          <p:nvPr/>
        </p:nvGrpSpPr>
        <p:grpSpPr>
          <a:xfrm>
            <a:off x="8607680" y="951685"/>
            <a:ext cx="1678061" cy="1612607"/>
            <a:chOff x="8332660" y="2032717"/>
            <a:chExt cx="1678061" cy="1612607"/>
          </a:xfrm>
        </p:grpSpPr>
        <p:sp>
          <p:nvSpPr>
            <p:cNvPr id="21" name="标题 1">
              <a:extLst>
                <a:ext uri="{FF2B5EF4-FFF2-40B4-BE49-F238E27FC236}">
                  <a16:creationId xmlns:a16="http://schemas.microsoft.com/office/drawing/2014/main" id="{440B0072-9085-4B33-8F06-D4ACF88C9874}"/>
                </a:ext>
              </a:extLst>
            </p:cNvPr>
            <p:cNvSpPr txBox="1"/>
            <p:nvPr/>
          </p:nvSpPr>
          <p:spPr>
            <a:xfrm rot="366738">
              <a:off x="8332660" y="2032717"/>
              <a:ext cx="1678060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健</a:t>
              </a:r>
            </a:p>
          </p:txBody>
        </p:sp>
        <p:sp>
          <p:nvSpPr>
            <p:cNvPr id="22" name="标题 1">
              <a:extLst>
                <a:ext uri="{FF2B5EF4-FFF2-40B4-BE49-F238E27FC236}">
                  <a16:creationId xmlns:a16="http://schemas.microsoft.com/office/drawing/2014/main" id="{4A8643F1-03AA-49DE-A353-76E9D45F4C78}"/>
                </a:ext>
              </a:extLst>
            </p:cNvPr>
            <p:cNvSpPr txBox="1"/>
            <p:nvPr/>
          </p:nvSpPr>
          <p:spPr>
            <a:xfrm rot="366738">
              <a:off x="8332661" y="2032717"/>
              <a:ext cx="1678060" cy="1612607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rm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88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健</a:t>
              </a:r>
            </a:p>
          </p:txBody>
        </p:sp>
      </p:grp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FA0372A8-694D-4A5C-B97F-825E1DCA01E8}"/>
              </a:ext>
            </a:extLst>
          </p:cNvPr>
          <p:cNvSpPr/>
          <p:nvPr/>
        </p:nvSpPr>
        <p:spPr>
          <a:xfrm>
            <a:off x="0" y="2422358"/>
            <a:ext cx="12192000" cy="4435642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DFC68F7E-6C21-4583-8A42-1B13D81E88B1}"/>
              </a:ext>
            </a:extLst>
          </p:cNvPr>
          <p:cNvSpPr txBox="1"/>
          <p:nvPr/>
        </p:nvSpPr>
        <p:spPr>
          <a:xfrm>
            <a:off x="1492872" y="3028491"/>
            <a:ext cx="9206253" cy="396240"/>
          </a:xfrm>
          <a:prstGeom prst="rect">
            <a:avLst/>
          </a:prstGeom>
          <a:noFill/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rtlCol="0"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altLang="zh-CN" lang="en-US" sz="4000">
                <a:solidFill>
                  <a:schemeClr val="tx1">
                    <a:lumMod val="95000"/>
                    <a:lumOff val="5000"/>
                  </a:schemeClr>
                </a:solidFill>
                <a:latin charset="-122" panose="03000509000000000000" pitchFamily="65" typeface="迷你简准圆"/>
                <a:ea charset="-122" panose="03000509000000000000" pitchFamily="65" typeface="迷你简准圆"/>
                <a:cs typeface="+mn-ea"/>
                <a:sym typeface="+mn-lt"/>
              </a:rPr>
              <a:t>-关注口腔健康 提高生命质量-</a:t>
            </a: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2C58F29B-7C6D-41D8-A9AD-7DAB6CD72545}"/>
              </a:ext>
            </a:extLst>
          </p:cNvPr>
          <p:cNvSpPr txBox="1"/>
          <p:nvPr/>
        </p:nvSpPr>
        <p:spPr>
          <a:xfrm>
            <a:off x="2426016" y="3810064"/>
            <a:ext cx="7020694" cy="274320"/>
          </a:xfrm>
          <a:prstGeom prst="rect">
            <a:avLst/>
          </a:prstGeom>
          <a:noFill/>
          <a:effectLst/>
        </p:spPr>
        <p:txBody>
          <a:bodyPr rtlCol="0" wrap="square">
            <a:spAutoFit/>
          </a:bodyPr>
          <a:lstStyle/>
          <a:p>
            <a:pPr algn="ctr">
              <a:lnSpc>
                <a:spcPct val="50000"/>
              </a:lnSpc>
              <a:spcBef>
                <a:spcPct val="50000"/>
              </a:spcBef>
            </a:pPr>
            <a:r>
              <a:rPr altLang="en-US" lang="zh-CN" sz="2400">
                <a:solidFill>
                  <a:schemeClr val="tx1">
                    <a:lumMod val="95000"/>
                    <a:lumOff val="5000"/>
                  </a:schemeClr>
                </a:solidFill>
                <a:latin charset="-122" panose="03000509000000000000" pitchFamily="65" typeface="迷你简准圆"/>
                <a:ea charset="-122" panose="03000509000000000000" pitchFamily="65" typeface="迷你简准圆"/>
                <a:cs typeface="+mn-ea"/>
                <a:sym typeface="+mn-lt"/>
              </a:rPr>
              <a:t>主讲人：优页PPT      20xx.x.xx</a:t>
            </a:r>
          </a:p>
        </p:txBody>
      </p:sp>
      <p:pic>
        <p:nvPicPr>
          <p:cNvPr id="34" name="图片 33">
            <a:extLst>
              <a:ext uri="{FF2B5EF4-FFF2-40B4-BE49-F238E27FC236}">
                <a16:creationId xmlns:a16="http://schemas.microsoft.com/office/drawing/2014/main" id="{36DC7335-219B-4C62-8572-36DCB69741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12362" y="3623737"/>
            <a:ext cx="4268250" cy="4268250"/>
          </a:xfrm>
          <a:prstGeom prst="rect">
            <a:avLst/>
          </a:prstGeom>
        </p:spPr>
      </p:pic>
      <p:pic>
        <p:nvPicPr>
          <p:cNvPr id="36" name="图片 35">
            <a:extLst>
              <a:ext uri="{FF2B5EF4-FFF2-40B4-BE49-F238E27FC236}">
                <a16:creationId xmlns:a16="http://schemas.microsoft.com/office/drawing/2014/main" id="{1843BE09-86BD-47DA-A35E-8E1F4348E5E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02552" y="3770566"/>
            <a:ext cx="4508727" cy="4508727"/>
          </a:xfrm>
          <a:prstGeom prst="rect">
            <a:avLst/>
          </a:prstGeom>
        </p:spPr>
      </p:pic>
      <p:pic>
        <p:nvPicPr>
          <p:cNvPr id="38" name="图片 37">
            <a:extLst>
              <a:ext uri="{FF2B5EF4-FFF2-40B4-BE49-F238E27FC236}">
                <a16:creationId xmlns:a16="http://schemas.microsoft.com/office/drawing/2014/main" id="{CB90F6EE-FF84-4893-9AF8-57497C441B9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4695799" y="4115853"/>
            <a:ext cx="3155299" cy="3155299"/>
          </a:xfrm>
          <a:prstGeom prst="rect">
            <a:avLst/>
          </a:prstGeom>
        </p:spPr>
      </p:pic>
      <p:pic>
        <p:nvPicPr>
          <p:cNvPr id="42" name="图片 41">
            <a:extLst>
              <a:ext uri="{FF2B5EF4-FFF2-40B4-BE49-F238E27FC236}">
                <a16:creationId xmlns:a16="http://schemas.microsoft.com/office/drawing/2014/main" id="{CE74A709-B9E4-4C4E-BCAC-04568F108FC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7302552" y="339778"/>
            <a:ext cx="1361024" cy="1361024"/>
          </a:xfrm>
          <a:prstGeom prst="rect">
            <a:avLst/>
          </a:prstGeom>
        </p:spPr>
      </p:pic>
    </p:spTree>
    <p:extLst>
      <p:ext uri="{BB962C8B-B14F-4D97-AF65-F5344CB8AC3E}">
        <p14:creationId val="2926436882"/>
      </p:ext>
    </p:extLst>
  </p:cSld>
  <p:clrMapOvr>
    <a:masterClrMapping/>
  </p:clrMapOvr>
  <mc:AlternateContent>
    <mc:Choice Requires="p14">
      <p:transition advTm="9000" p14:dur="700" spd="med">
        <p:fade/>
      </p:transition>
    </mc:Choice>
    <mc:Fallback>
      <p:transition advTm="9000" spd="med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id="11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14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5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6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7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2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23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6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7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id="29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2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3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4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id="35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38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9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  <p:cond delay="0" evt="onBegin">
                          <p:tn val="39"/>
                        </p:cond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16" presetSubtype="21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arn(inVertical)" transition="in">
                                      <p:cBhvr>
                                        <p:cTn dur="500" id="44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5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46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48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49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5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1" nodeType="clickPar">
                      <p:stCondLst>
                        <p:cond delay="indefinite"/>
                        <p:cond delay="0" evt="onBegin">
                          <p:tn val="50"/>
                        </p:cond>
                      </p:stCondLst>
                      <p:childTnLst>
                        <p:par>
                          <p:cTn fill="hold" id="52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3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55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56" nodeType="clickPar">
                      <p:stCondLst>
                        <p:cond delay="indefinite"/>
                        <p:cond delay="0" evt="onBegin">
                          <p:tn val="55"/>
                        </p:cond>
                      </p:stCondLst>
                      <p:childTnLst>
                        <p:par>
                          <p:cTn fill="hold" id="5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8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6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61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62" nodeType="clickPar">
                      <p:stCondLst>
                        <p:cond delay="indefinite"/>
                        <p:cond delay="0" evt="onBegin">
                          <p:tn val="61"/>
                        </p:cond>
                      </p:stCondLst>
                      <p:childTnLst>
                        <p:par>
                          <p:cTn fill="hold" id="6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6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66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67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68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id="69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7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1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72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73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7"/>
      <p:bldP grpId="0" spid="28"/>
      <p:bldP grpId="0" spid="29"/>
    </p:bldLst>
  </p:timing>
</p:sld>
</file>

<file path=ppt/slides/slide3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FC82141F-25C3-424B-BC58-22F754F716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CE950C03-F0C3-427C-A464-D1DB94311648}"/>
              </a:ext>
            </a:extLst>
          </p:cNvPr>
          <p:cNvSpPr/>
          <p:nvPr/>
        </p:nvSpPr>
        <p:spPr>
          <a:xfrm rot="5400000">
            <a:off x="314097" y="-335607"/>
            <a:ext cx="6858003" cy="7529210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标题 2">
            <a:extLst>
              <a:ext uri="{FF2B5EF4-FFF2-40B4-BE49-F238E27FC236}">
                <a16:creationId xmlns:a16="http://schemas.microsoft.com/office/drawing/2014/main" id="{DFF090E8-863E-4F28-A957-34AB67C2763C}"/>
              </a:ext>
            </a:extLst>
          </p:cNvPr>
          <p:cNvSpPr txBox="1"/>
          <p:nvPr/>
        </p:nvSpPr>
        <p:spPr>
          <a:xfrm>
            <a:off x="236342" y="2941026"/>
            <a:ext cx="3232588" cy="1096962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altLang="en-US" lang="zh-CN" sz="7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目录</a:t>
            </a:r>
          </a:p>
          <a:p>
            <a:pPr algn="ctr"/>
            <a:r>
              <a:rPr altLang="en-US" lang="zh-CN" sz="7200">
                <a:solidFill>
                  <a:schemeClr val="bg1"/>
                </a:solidFill>
                <a:latin typeface="+mn-lt"/>
                <a:ea typeface="+mn-ea"/>
                <a:cs typeface="+mn-ea"/>
                <a:sym typeface="+mn-lt"/>
              </a:rPr>
              <a:t>content</a:t>
            </a: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17B464FA-E93D-4B84-AA6F-1158B5EA22C1}"/>
              </a:ext>
            </a:extLst>
          </p:cNvPr>
          <p:cNvSpPr/>
          <p:nvPr/>
        </p:nvSpPr>
        <p:spPr>
          <a:xfrm>
            <a:off x="5634783" y="1309185"/>
            <a:ext cx="778045" cy="778045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000"/>
              <a:t>1</a:t>
            </a:r>
          </a:p>
        </p:txBody>
      </p:sp>
      <p:sp>
        <p:nvSpPr>
          <p:cNvPr id="8" name="椭圆 7">
            <a:extLst>
              <a:ext uri="{FF2B5EF4-FFF2-40B4-BE49-F238E27FC236}">
                <a16:creationId xmlns:a16="http://schemas.microsoft.com/office/drawing/2014/main" id="{8EC9D0D9-07D1-4970-813E-DCAE172D0309}"/>
              </a:ext>
            </a:extLst>
          </p:cNvPr>
          <p:cNvSpPr/>
          <p:nvPr/>
        </p:nvSpPr>
        <p:spPr>
          <a:xfrm>
            <a:off x="5624860" y="2884882"/>
            <a:ext cx="778045" cy="778045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000"/>
              <a:t>2</a:t>
            </a: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C4BB87AE-B636-49BB-A4DC-7E4B3755782C}"/>
              </a:ext>
            </a:extLst>
          </p:cNvPr>
          <p:cNvSpPr/>
          <p:nvPr/>
        </p:nvSpPr>
        <p:spPr>
          <a:xfrm>
            <a:off x="5624859" y="4460579"/>
            <a:ext cx="778045" cy="778045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4000"/>
              <a:t>3</a:t>
            </a:r>
          </a:p>
        </p:txBody>
      </p:sp>
      <p:sp>
        <p:nvSpPr>
          <p:cNvPr id="22" name="标题 2">
            <a:extLst>
              <a:ext uri="{FF2B5EF4-FFF2-40B4-BE49-F238E27FC236}">
                <a16:creationId xmlns:a16="http://schemas.microsoft.com/office/drawing/2014/main" id="{E68D8597-65EE-4877-8748-7E4247325423}"/>
              </a:ext>
            </a:extLst>
          </p:cNvPr>
          <p:cNvSpPr txBox="1"/>
          <p:nvPr/>
        </p:nvSpPr>
        <p:spPr>
          <a:xfrm>
            <a:off x="6728206" y="1149726"/>
            <a:ext cx="5002579" cy="1096962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z="4000">
                <a:solidFill>
                  <a:srgbClr val="2CB2B7"/>
                </a:solidFill>
                <a:latin typeface="+mn-lt"/>
                <a:ea typeface="+mn-ea"/>
                <a:cs typeface="+mn-ea"/>
                <a:sym typeface="+mn-lt"/>
              </a:rPr>
              <a:t>口腔常见疾病预防</a:t>
            </a:r>
          </a:p>
        </p:txBody>
      </p:sp>
      <p:sp>
        <p:nvSpPr>
          <p:cNvPr id="23" name="标题 2">
            <a:extLst>
              <a:ext uri="{FF2B5EF4-FFF2-40B4-BE49-F238E27FC236}">
                <a16:creationId xmlns:a16="http://schemas.microsoft.com/office/drawing/2014/main" id="{828293C9-9A63-499D-85E0-56AC4D8F8AE6}"/>
              </a:ext>
            </a:extLst>
          </p:cNvPr>
          <p:cNvSpPr txBox="1"/>
          <p:nvPr/>
        </p:nvSpPr>
        <p:spPr>
          <a:xfrm>
            <a:off x="6825690" y="2685827"/>
            <a:ext cx="5002579" cy="1096962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z="4000">
                <a:solidFill>
                  <a:srgbClr val="2CB2B7"/>
                </a:solidFill>
                <a:latin typeface="+mn-lt"/>
                <a:ea typeface="+mn-ea"/>
                <a:cs typeface="+mn-ea"/>
                <a:sym typeface="+mn-lt"/>
              </a:rPr>
              <a:t>科学保护牙齿</a:t>
            </a:r>
          </a:p>
        </p:txBody>
      </p:sp>
      <p:sp>
        <p:nvSpPr>
          <p:cNvPr id="24" name="标题 2">
            <a:extLst>
              <a:ext uri="{FF2B5EF4-FFF2-40B4-BE49-F238E27FC236}">
                <a16:creationId xmlns:a16="http://schemas.microsoft.com/office/drawing/2014/main" id="{B191BEA1-F953-40A2-A378-1FE53366D62B}"/>
              </a:ext>
            </a:extLst>
          </p:cNvPr>
          <p:cNvSpPr txBox="1"/>
          <p:nvPr/>
        </p:nvSpPr>
        <p:spPr>
          <a:xfrm>
            <a:off x="6823356" y="4301120"/>
            <a:ext cx="5002579" cy="1096962"/>
          </a:xfrm>
          <a:prstGeom prst="rect">
            <a:avLst/>
          </a:prstGeom>
          <a:effectLst>
            <a:outerShdw algn="tl" blurRad="50800" dir="2700000" dist="38100" rotWithShape="0">
              <a:prstClr val="black">
                <a:alpha val="40000"/>
              </a:prstClr>
            </a:outerShdw>
          </a:effectLst>
        </p:spPr>
        <p:txBody>
          <a:bodyPr anchor="ctr" bIns="45720" lIns="91440" rIns="91440" rtlCol="0" tIns="45720" vert="horz">
            <a:noAutofit/>
          </a:bodyPr>
          <a:lstStyle>
            <a:lvl1pPr algn="l" defTabSz="914400" eaLnBrk="1" hangingPunct="1" latinLnBrk="0" rtl="0">
              <a:lnSpc>
                <a:spcPct val="90000"/>
              </a:lnSpc>
              <a:spcBef>
                <a:spcPct val="0"/>
              </a:spcBef>
              <a:buNone/>
              <a:defRPr kern="1200"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altLang="en-US" lang="zh-CN" sz="4000">
                <a:solidFill>
                  <a:srgbClr val="2CB2B7"/>
                </a:solidFill>
                <a:latin typeface="+mn-lt"/>
                <a:ea typeface="+mn-ea"/>
                <a:cs typeface="+mn-ea"/>
                <a:sym typeface="+mn-lt"/>
              </a:rPr>
              <a:t>口臭病症的预防</a:t>
            </a:r>
          </a:p>
        </p:txBody>
      </p:sp>
      <p:pic>
        <p:nvPicPr>
          <p:cNvPr id="28" name="图片 27">
            <a:extLst>
              <a:ext uri="{FF2B5EF4-FFF2-40B4-BE49-F238E27FC236}">
                <a16:creationId xmlns:a16="http://schemas.microsoft.com/office/drawing/2014/main" id="{3C89A4C4-2617-4ABB-B1F9-AEF6C03562D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141394" y="1321281"/>
            <a:ext cx="1400201" cy="1400201"/>
          </a:xfrm>
          <a:prstGeom prst="rect">
            <a:avLst/>
          </a:prstGeom>
        </p:spPr>
      </p:pic>
    </p:spTree>
    <p:extLst>
      <p:ext uri="{BB962C8B-B14F-4D97-AF65-F5344CB8AC3E}">
        <p14:creationId val="2678069239"/>
      </p:ext>
    </p:extLst>
  </p:cSld>
  <p:clrMapOvr>
    <a:masterClrMapping/>
  </p:clrMapOvr>
  <p:transition advTm="2000" spd="slow">
    <p:push dir="u"/>
  </p:transition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  <p:cond delay="0" evt="onBegin">
                          <p:tn val="2"/>
                        </p:cond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7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8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9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  <p:cond delay="0" evt="onBegin">
                          <p:tn val="9"/>
                        </p:cond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12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5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6" nodeType="clickPar">
                      <p:stCondLst>
                        <p:cond delay="indefinite"/>
                        <p:cond delay="0" evt="onBegin">
                          <p:tn val="15"/>
                        </p:cond>
                      </p:stCondLst>
                      <p:childTnLst>
                        <p:par>
                          <p:cTn fill="hold" id="17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8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2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23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5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6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8" nodeType="clickPar">
                      <p:stCondLst>
                        <p:cond delay="indefinite"/>
                        <p:cond delay="0" evt="onBegin">
                          <p:tn val="27"/>
                        </p:cond>
                      </p:stCondLst>
                      <p:childTnLst>
                        <p:par>
                          <p:cTn fill="hold" id="29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30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2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3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4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35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37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38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39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40" nodeType="clickPar">
                      <p:stCondLst>
                        <p:cond delay="indefinite"/>
                        <p:cond delay="0" evt="onBegin">
                          <p:tn val="39"/>
                        </p:cond>
                      </p:stCondLst>
                      <p:childTnLst>
                        <p:par>
                          <p:cTn fill="hold" id="4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4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4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45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46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fill="hold" grpId="0" id="47" nodeType="with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49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5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51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6"/>
      <p:bldP grpId="0" spid="7"/>
      <p:bldP grpId="0" spid="8"/>
      <p:bldP grpId="0" spid="9"/>
      <p:bldP grpId="0" spid="22"/>
      <p:bldP grpId="0" spid="23"/>
      <p:bldP grpId="0" spid="24"/>
    </p:bldLst>
  </p:timing>
</p:sld>
</file>

<file path=ppt/slides/slide4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4" name="图片 3">
            <a:extLst>
              <a:ext uri="{FF2B5EF4-FFF2-40B4-BE49-F238E27FC236}">
                <a16:creationId xmlns:a16="http://schemas.microsoft.com/office/drawing/2014/main" id="{96221A1E-DB52-40E9-AA61-EF11D1B080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grpSp>
        <p:nvGrpSpPr>
          <p:cNvPr id="8" name="组合 7">
            <a:extLst>
              <a:ext uri="{FF2B5EF4-FFF2-40B4-BE49-F238E27FC236}">
                <a16:creationId xmlns:a16="http://schemas.microsoft.com/office/drawing/2014/main" id="{3CD5A0AB-FF1F-4EEF-8E7B-EE24EDDC79F1}"/>
              </a:ext>
            </a:extLst>
          </p:cNvPr>
          <p:cNvGrpSpPr/>
          <p:nvPr/>
        </p:nvGrpSpPr>
        <p:grpSpPr>
          <a:xfrm>
            <a:off x="1095903" y="4356570"/>
            <a:ext cx="10000192" cy="1612607"/>
            <a:chOff x="3634287" y="2298611"/>
            <a:chExt cx="5964179" cy="1612607"/>
          </a:xfrm>
        </p:grpSpPr>
        <p:sp>
          <p:nvSpPr>
            <p:cNvPr id="9" name="标题 1">
              <a:extLst>
                <a:ext uri="{FF2B5EF4-FFF2-40B4-BE49-F238E27FC236}">
                  <a16:creationId xmlns:a16="http://schemas.microsoft.com/office/drawing/2014/main" id="{F43E9DAC-9B9E-4AF4-885E-60091231F1C9}"/>
                </a:ext>
              </a:extLst>
            </p:cNvPr>
            <p:cNvSpPr txBox="1"/>
            <p:nvPr/>
          </p:nvSpPr>
          <p:spPr>
            <a:xfrm>
              <a:off x="3634287" y="2298611"/>
              <a:ext cx="5964179" cy="1612607"/>
            </a:xfrm>
            <a:prstGeom prst="rect">
              <a:avLst/>
            </a:prstGeom>
            <a:noFill/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7200">
                  <a:ln w="101600">
                    <a:solidFill>
                      <a:schemeClr val="bg1"/>
                    </a:solidFill>
                  </a:ln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口腔常见疾病预防</a:t>
              </a:r>
            </a:p>
          </p:txBody>
        </p:sp>
        <p:sp>
          <p:nvSpPr>
            <p:cNvPr id="10" name="标题 1">
              <a:extLst>
                <a:ext uri="{FF2B5EF4-FFF2-40B4-BE49-F238E27FC236}">
                  <a16:creationId xmlns:a16="http://schemas.microsoft.com/office/drawing/2014/main" id="{9A5DF2A4-164F-4D30-884C-A180449A5E5D}"/>
                </a:ext>
              </a:extLst>
            </p:cNvPr>
            <p:cNvSpPr txBox="1"/>
            <p:nvPr/>
          </p:nvSpPr>
          <p:spPr>
            <a:xfrm flipH="1">
              <a:off x="3946422" y="2931129"/>
              <a:ext cx="5301637" cy="980089"/>
            </a:xfrm>
            <a:prstGeom prst="rect">
              <a:avLst/>
            </a:prstGeom>
            <a:effectLst>
              <a:outerShdw algn="tl" blurRad="50800" dir="2700000" dist="38100" rotWithShape="0">
                <a:prstClr val="black">
                  <a:alpha val="40000"/>
                </a:prstClr>
              </a:outerShdw>
            </a:effectLst>
          </p:spPr>
          <p:txBody>
            <a:bodyPr anchor="b" bIns="45720" lIns="91440" rIns="91440" rtlCol="0" tIns="45720" vert="horz">
              <a:noAutofit/>
            </a:bodyPr>
            <a:lstStyle>
              <a:lvl1pPr algn="ctr" defTabSz="914400" eaLnBrk="1" hangingPunct="1" latinLnBrk="0" rtl="0">
                <a:lnSpc>
                  <a:spcPct val="90000"/>
                </a:lnSpc>
                <a:spcBef>
                  <a:spcPct val="0"/>
                </a:spcBef>
                <a:buNone/>
                <a:defRPr kern="1200" sz="60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r>
                <a:rPr altLang="en-US" b="1" kumimoji="1" lang="zh-CN" sz="7200">
                  <a:solidFill>
                    <a:srgbClr val="2CB2B7"/>
                  </a:solidFill>
                  <a:latin charset="-122" panose="02010601030101010101" pitchFamily="2" typeface="字体视界-萌妹字体"/>
                  <a:ea charset="-122" panose="02010601030101010101" pitchFamily="2" typeface="字体视界-萌妹字体"/>
                  <a:cs typeface="+mn-ea"/>
                  <a:sym typeface="+mn-lt"/>
                </a:rPr>
                <a:t>口腔常见疾病预防</a:t>
              </a:r>
            </a:p>
          </p:txBody>
        </p:sp>
      </p:grpSp>
      <p:sp>
        <p:nvSpPr>
          <p:cNvPr id="25" name="任意多边形: 形状 24">
            <a:extLst>
              <a:ext uri="{FF2B5EF4-FFF2-40B4-BE49-F238E27FC236}">
                <a16:creationId xmlns:a16="http://schemas.microsoft.com/office/drawing/2014/main" id="{FA0372A8-694D-4A5C-B97F-825E1DCA01E8}"/>
              </a:ext>
            </a:extLst>
          </p:cNvPr>
          <p:cNvSpPr/>
          <p:nvPr/>
        </p:nvSpPr>
        <p:spPr>
          <a:xfrm flipV="1">
            <a:off x="0" y="-1"/>
            <a:ext cx="12192000" cy="6655162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26" name="图片 25">
            <a:extLst>
              <a:ext uri="{FF2B5EF4-FFF2-40B4-BE49-F238E27FC236}">
                <a16:creationId xmlns:a16="http://schemas.microsoft.com/office/drawing/2014/main" id="{BDA0830C-2612-40D4-8284-128F4BB14E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950491" y="-1003994"/>
            <a:ext cx="5553076" cy="5553076"/>
          </a:xfrm>
          <a:prstGeom prst="rect">
            <a:avLst/>
          </a:prstGeom>
        </p:spPr>
      </p:pic>
      <p:sp>
        <p:nvSpPr>
          <p:cNvPr id="27" name="椭圆 26">
            <a:extLst>
              <a:ext uri="{FF2B5EF4-FFF2-40B4-BE49-F238E27FC236}">
                <a16:creationId xmlns:a16="http://schemas.microsoft.com/office/drawing/2014/main" id="{AB50AB1A-BB3B-46C4-81DE-06EBAFDF7E71}"/>
              </a:ext>
            </a:extLst>
          </p:cNvPr>
          <p:cNvSpPr/>
          <p:nvPr/>
        </p:nvSpPr>
        <p:spPr>
          <a:xfrm>
            <a:off x="5362652" y="2836410"/>
            <a:ext cx="1466694" cy="1466694"/>
          </a:xfrm>
          <a:prstGeom prst="ellipse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zh-CN" b="1" lang="en-US" sz="8000"/>
              <a:t>1</a:t>
            </a:r>
          </a:p>
        </p:txBody>
      </p:sp>
    </p:spTree>
    <p:extLst>
      <p:ext uri="{BB962C8B-B14F-4D97-AF65-F5344CB8AC3E}">
        <p14:creationId val="2364155612"/>
      </p:ext>
    </p:extLst>
  </p:cSld>
  <p:clrMapOvr>
    <a:masterClrMapping/>
  </p:clrMapOvr>
  <mc:AlternateContent>
    <mc:Choice Requires="p14">
      <p:transition advTm="2000" p14:dur="1500" spd="slow">
        <p:split orient="vert"/>
      </p:transition>
    </mc:Choice>
    <mc:Fallback>
      <p:transition advTm="2000" spd="slow">
        <p:split orient="vert"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10" nodeType="clickPar">
                      <p:stCondLst>
                        <p:cond delay="indefinite"/>
                      </p:stCondLst>
                      <p:childTnLst>
                        <p:par>
                          <p:cTn fill="hold" id="11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12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14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15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16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8" nodeType="after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500" fill="hold" id="21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2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27"/>
    </p:bldLst>
  </p:timing>
</p:sld>
</file>

<file path=ppt/slides/slide5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10" name="竖排文本占位符 2">
            <a:extLst>
              <a:ext uri="{FF2B5EF4-FFF2-40B4-BE49-F238E27FC236}">
                <a16:creationId xmlns:a16="http://schemas.microsoft.com/office/drawing/2014/main" id="{2113D078-379D-42EF-AD08-4D54B72C4ED4}"/>
              </a:ext>
            </a:extLst>
          </p:cNvPr>
          <p:cNvSpPr txBox="1"/>
          <p:nvPr/>
        </p:nvSpPr>
        <p:spPr>
          <a:xfrm>
            <a:off x="7688624" y="5292318"/>
            <a:ext cx="3035288" cy="461666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indent="0" marL="0">
              <a:buFont charset="0" panose="020b0604020202020204" pitchFamily="34" typeface="Arial"/>
              <a:buNone/>
            </a:pPr>
            <a:r>
              <a:rPr altLang="en-US" b="1" lang="zh-CN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牙周病预防</a:t>
            </a:r>
          </a:p>
        </p:txBody>
      </p:sp>
      <p:grpSp>
        <p:nvGrpSpPr>
          <p:cNvPr id="11" name="组合 10">
            <a:extLst>
              <a:ext uri="{FF2B5EF4-FFF2-40B4-BE49-F238E27FC236}">
                <a16:creationId xmlns:a16="http://schemas.microsoft.com/office/drawing/2014/main" id="{E6BDAC43-15A7-43F3-B6B0-FAEA10616238}"/>
              </a:ext>
            </a:extLst>
          </p:cNvPr>
          <p:cNvGrpSpPr/>
          <p:nvPr/>
        </p:nvGrpSpPr>
        <p:grpSpPr>
          <a:xfrm>
            <a:off x="1179095" y="3287318"/>
            <a:ext cx="2099866" cy="1158665"/>
            <a:chOff x="1392918" y="4382188"/>
            <a:chExt cx="2099866" cy="1158665"/>
          </a:xfrm>
        </p:grpSpPr>
        <p:sp>
          <p:nvSpPr>
            <p:cNvPr id="12" name="竖排文本占位符 2">
              <a:extLst>
                <a:ext uri="{FF2B5EF4-FFF2-40B4-BE49-F238E27FC236}">
                  <a16:creationId xmlns:a16="http://schemas.microsoft.com/office/drawing/2014/main" id="{0510F527-B2F6-4CB4-B936-1DD1D3EF2589}"/>
                </a:ext>
              </a:extLst>
            </p:cNvPr>
            <p:cNvSpPr txBox="1"/>
            <p:nvPr/>
          </p:nvSpPr>
          <p:spPr>
            <a:xfrm rot="16200000">
              <a:off x="2124989" y="4173059"/>
              <a:ext cx="635723" cy="2099866"/>
            </a:xfrm>
            <a:prstGeom prst="rect">
              <a:avLst/>
            </a:prstGeom>
          </p:spPr>
          <p:txBody>
            <a:bodyPr bIns="45720" lIns="91440" rIns="91440" rtlCol="0" tIns="45720" vert="eaVert">
              <a:normAutofit fontScale="22500" lnSpcReduction="20000"/>
            </a:bodyPr>
            <a:lstStyle>
              <a:lvl1pPr algn="l" defTabSz="914400" eaLnBrk="1" hangingPunct="1" indent="-228600" latinLnBrk="0" marL="228600" rtl="0"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28600" latinLnBrk="0" marL="685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b="1" 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共性预防措施</a:t>
              </a:r>
            </a:p>
          </p:txBody>
        </p:sp>
        <p:sp>
          <p:nvSpPr>
            <p:cNvPr id="13" name="文本框 12">
              <a:extLst>
                <a:ext uri="{FF2B5EF4-FFF2-40B4-BE49-F238E27FC236}">
                  <a16:creationId xmlns:a16="http://schemas.microsoft.com/office/drawing/2014/main" id="{2FE330C2-BACE-4A37-A5C2-8490A4131220}"/>
                </a:ext>
              </a:extLst>
            </p:cNvPr>
            <p:cNvSpPr txBox="1"/>
            <p:nvPr/>
          </p:nvSpPr>
          <p:spPr>
            <a:xfrm>
              <a:off x="1856254" y="4382188"/>
              <a:ext cx="1173192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01</a:t>
              </a:r>
            </a:p>
          </p:txBody>
        </p:sp>
      </p:grpSp>
      <p:grpSp>
        <p:nvGrpSpPr>
          <p:cNvPr id="14" name="组合 13">
            <a:extLst>
              <a:ext uri="{FF2B5EF4-FFF2-40B4-BE49-F238E27FC236}">
                <a16:creationId xmlns:a16="http://schemas.microsoft.com/office/drawing/2014/main" id="{AD2F577F-6A36-48ED-8CDC-33FF35181704}"/>
              </a:ext>
            </a:extLst>
          </p:cNvPr>
          <p:cNvGrpSpPr/>
          <p:nvPr/>
        </p:nvGrpSpPr>
        <p:grpSpPr>
          <a:xfrm>
            <a:off x="8792132" y="2140206"/>
            <a:ext cx="2099866" cy="1158665"/>
            <a:chOff x="5046068" y="4382188"/>
            <a:chExt cx="2099866" cy="1158665"/>
          </a:xfrm>
        </p:grpSpPr>
        <p:sp>
          <p:nvSpPr>
            <p:cNvPr id="15" name="竖排文本占位符 2">
              <a:extLst>
                <a:ext uri="{FF2B5EF4-FFF2-40B4-BE49-F238E27FC236}">
                  <a16:creationId xmlns:a16="http://schemas.microsoft.com/office/drawing/2014/main" id="{6ECE40E5-23DB-494B-AE06-975DD7E16D52}"/>
                </a:ext>
              </a:extLst>
            </p:cNvPr>
            <p:cNvSpPr txBox="1"/>
            <p:nvPr/>
          </p:nvSpPr>
          <p:spPr>
            <a:xfrm rot="16200000">
              <a:off x="5778139" y="4173059"/>
              <a:ext cx="635723" cy="2099866"/>
            </a:xfrm>
            <a:prstGeom prst="rect">
              <a:avLst/>
            </a:prstGeom>
          </p:spPr>
          <p:txBody>
            <a:bodyPr bIns="45720" lIns="91440" rIns="91440" rtlCol="0" tIns="45720" vert="eaVert">
              <a:normAutofit fontScale="22500" lnSpcReduction="20000"/>
            </a:bodyPr>
            <a:lstStyle>
              <a:lvl1pPr algn="l" defTabSz="914400" eaLnBrk="1" hangingPunct="1" indent="-228600" latinLnBrk="0" marL="228600" rtl="0">
                <a:lnSpc>
                  <a:spcPct val="90000"/>
                </a:lnSpc>
                <a:spcBef>
                  <a:spcPts val="1000"/>
                </a:spcBef>
                <a:buFont charset="0" panose="020b0604020202020204" pitchFamily="34" typeface="Arial"/>
                <a:buChar char="•"/>
                <a:defRPr kern="1200" sz="2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algn="l" defTabSz="914400" eaLnBrk="1" hangingPunct="1" indent="-228600" latinLnBrk="0" marL="685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4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algn="l" defTabSz="914400" eaLnBrk="1" hangingPunct="1" indent="-228600" latinLnBrk="0" marL="1143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20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algn="l" defTabSz="914400" eaLnBrk="1" hangingPunct="1" indent="-228600" latinLnBrk="0" marL="1600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algn="l" defTabSz="914400" eaLnBrk="1" hangingPunct="1" indent="-228600" latinLnBrk="0" marL="20574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algn="l" defTabSz="914400" eaLnBrk="1" hangingPunct="1" indent="-228600" latinLnBrk="0" marL="25146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algn="l" defTabSz="914400" eaLnBrk="1" hangingPunct="1" indent="-228600" latinLnBrk="0" marL="29718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algn="l" defTabSz="914400" eaLnBrk="1" hangingPunct="1" indent="-228600" latinLnBrk="0" marL="34290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algn="l" defTabSz="914400" eaLnBrk="1" hangingPunct="1" indent="-228600" latinLnBrk="0" marL="3886200" rtl="0">
                <a:lnSpc>
                  <a:spcPct val="90000"/>
                </a:lnSpc>
                <a:spcBef>
                  <a:spcPts val="500"/>
                </a:spcBef>
                <a:buFont charset="0" panose="020b0604020202020204" pitchFamily="34" typeface="Arial"/>
                <a:buChar char="•"/>
                <a:defRPr kern="1200" sz="18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indent="0" marL="0">
                <a:buNone/>
              </a:pPr>
              <a:r>
                <a:rPr altLang="en-US" b="1" lang="zh-CN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龋齿预防</a:t>
              </a:r>
            </a:p>
          </p:txBody>
        </p:sp>
        <p:sp>
          <p:nvSpPr>
            <p:cNvPr id="16" name="文本框 15">
              <a:extLst>
                <a:ext uri="{FF2B5EF4-FFF2-40B4-BE49-F238E27FC236}">
                  <a16:creationId xmlns:a16="http://schemas.microsoft.com/office/drawing/2014/main" id="{F2AFA515-773E-4B46-8458-F94D99EF6EAC}"/>
                </a:ext>
              </a:extLst>
            </p:cNvPr>
            <p:cNvSpPr txBox="1"/>
            <p:nvPr/>
          </p:nvSpPr>
          <p:spPr>
            <a:xfrm>
              <a:off x="5509404" y="4382188"/>
              <a:ext cx="1173192" cy="457200"/>
            </a:xfrm>
            <a:prstGeom prst="rect">
              <a:avLst/>
            </a:prstGeom>
            <a:noFill/>
          </p:spPr>
          <p:txBody>
            <a:bodyPr rtlCol="0" wrap="square">
              <a:spAutoFit/>
            </a:bodyPr>
            <a:lstStyle/>
            <a:p>
              <a:pPr algn="ctr"/>
              <a:r>
                <a:rPr altLang="zh-CN" b="1" lang="en-US" sz="2400">
                  <a:solidFill>
                    <a:schemeClr val="tx1">
                      <a:lumMod val="85000"/>
                      <a:lumOff val="15000"/>
                    </a:schemeClr>
                  </a:solidFill>
                  <a:cs typeface="+mn-ea"/>
                  <a:sym typeface="+mn-lt"/>
                </a:rPr>
                <a:t>02</a:t>
              </a:r>
            </a:p>
          </p:txBody>
        </p:sp>
      </p:grpSp>
      <p:sp>
        <p:nvSpPr>
          <p:cNvPr id="17" name="文本框 16">
            <a:extLst>
              <a:ext uri="{FF2B5EF4-FFF2-40B4-BE49-F238E27FC236}">
                <a16:creationId xmlns:a16="http://schemas.microsoft.com/office/drawing/2014/main" id="{FD94B5AE-1D4C-4D2D-A729-649C019DE993}"/>
              </a:ext>
            </a:extLst>
          </p:cNvPr>
          <p:cNvSpPr txBox="1"/>
          <p:nvPr/>
        </p:nvSpPr>
        <p:spPr>
          <a:xfrm>
            <a:off x="8619672" y="4717794"/>
            <a:ext cx="1173192" cy="457200"/>
          </a:xfrm>
          <a:prstGeom prst="rect">
            <a:avLst/>
          </a:prstGeom>
          <a:noFill/>
        </p:spPr>
        <p:txBody>
          <a:bodyPr rtlCol="0" wrap="square">
            <a:spAutoFit/>
          </a:bodyPr>
          <a:lstStyle/>
          <a:p>
            <a:pPr algn="ctr"/>
            <a:r>
              <a:rPr altLang="zh-CN" b="1" lang="en-US" sz="24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03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F188FE7D-A680-44BC-8179-C782BFF834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2425906" y="1227339"/>
            <a:ext cx="7393730" cy="5278623"/>
          </a:xfrm>
          <a:prstGeom prst="rect">
            <a:avLst/>
          </a:prstGeom>
        </p:spPr>
      </p:pic>
    </p:spTree>
    <p:extLst>
      <p:ext uri="{BB962C8B-B14F-4D97-AF65-F5344CB8AC3E}">
        <p14:creationId val="713628508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id="11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3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id="15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17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1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grpId="0" id="22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500" id="24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/>
      <p:bldP grpId="0" spid="17"/>
    </p:bldLst>
  </p:timing>
</p:sld>
</file>

<file path=ppt/slides/slide6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3C595FAA-8E2A-4DC6-BE9E-27D7EFA819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5019" y="1772781"/>
            <a:ext cx="4619464" cy="7200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charset="0" typeface="Wingdings"/>
              <a:buNone/>
            </a:pPr>
            <a:r>
              <a:rPr altLang="en-US" lang="zh-CN" sz="2400">
                <a:cs typeface="+mn-ea"/>
                <a:sym typeface="+mn-lt"/>
              </a:rPr>
              <a:t>一般成年人一年检查一次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E541C164-75E2-4519-9786-D69BC804EAB2}"/>
              </a:ext>
            </a:extLst>
          </p:cNvPr>
          <p:cNvSpPr txBox="1"/>
          <p:nvPr/>
        </p:nvSpPr>
        <p:spPr>
          <a:xfrm>
            <a:off x="6995019" y="5188818"/>
            <a:ext cx="4619464" cy="7200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0" typeface="Wingdings"/>
              <a:buNone/>
            </a:pPr>
            <a:r>
              <a:rPr altLang="en-US" lang="zh-CN" sz="2400">
                <a:cs typeface="+mn-ea"/>
                <a:sym typeface="+mn-lt"/>
              </a:rPr>
              <a:t>牙周病、结石较重者 一季度检查一次</a:t>
            </a:r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D049BFA4-B1CD-44D9-9210-262EE976BA73}"/>
              </a:ext>
            </a:extLst>
          </p:cNvPr>
          <p:cNvSpPr txBox="1"/>
          <p:nvPr/>
        </p:nvSpPr>
        <p:spPr>
          <a:xfrm>
            <a:off x="6995019" y="2911460"/>
            <a:ext cx="4619464" cy="7200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0" typeface="Wingdings"/>
              <a:buNone/>
            </a:pPr>
            <a:r>
              <a:rPr altLang="zh-CN" lang="en-US" sz="2400">
                <a:cs typeface="+mn-ea"/>
                <a:sym typeface="+mn-lt"/>
              </a:rPr>
              <a:t>2-12岁儿童，半年检查一次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615B1581-AD15-42AE-957C-8289FCD2A13A}"/>
              </a:ext>
            </a:extLst>
          </p:cNvPr>
          <p:cNvSpPr txBox="1"/>
          <p:nvPr/>
        </p:nvSpPr>
        <p:spPr>
          <a:xfrm>
            <a:off x="6995019" y="4050139"/>
            <a:ext cx="4619464" cy="720000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0" typeface="Wingdings"/>
              <a:buNone/>
            </a:pPr>
            <a:r>
              <a:rPr altLang="en-US" lang="zh-CN" sz="2400">
                <a:cs typeface="+mn-ea"/>
                <a:sym typeface="+mn-lt"/>
              </a:rPr>
              <a:t>孕妇2-3个月检查一次</a:t>
            </a:r>
          </a:p>
        </p:txBody>
      </p:sp>
      <p:sp>
        <p:nvSpPr>
          <p:cNvPr id="2" name="矩形: 圆角 1">
            <a:extLst>
              <a:ext uri="{FF2B5EF4-FFF2-40B4-BE49-F238E27FC236}">
                <a16:creationId xmlns:a16="http://schemas.microsoft.com/office/drawing/2014/main" id="{263998D6-7B9E-466E-B470-4C93940AC312}"/>
              </a:ext>
            </a:extLst>
          </p:cNvPr>
          <p:cNvSpPr/>
          <p:nvPr/>
        </p:nvSpPr>
        <p:spPr>
          <a:xfrm>
            <a:off x="5334660" y="1846731"/>
            <a:ext cx="1371600" cy="572100"/>
          </a:xfrm>
          <a:prstGeom prst="roundRect">
            <a:avLst>
              <a:gd fmla="val 39500" name="adj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/>
              <a:t>成年人</a:t>
            </a:r>
          </a:p>
        </p:txBody>
      </p:sp>
      <p:sp>
        <p:nvSpPr>
          <p:cNvPr id="14" name="矩形: 圆角 13">
            <a:extLst>
              <a:ext uri="{FF2B5EF4-FFF2-40B4-BE49-F238E27FC236}">
                <a16:creationId xmlns:a16="http://schemas.microsoft.com/office/drawing/2014/main" id="{76524489-12DB-45D8-B041-62DDE0EEFF6E}"/>
              </a:ext>
            </a:extLst>
          </p:cNvPr>
          <p:cNvSpPr/>
          <p:nvPr/>
        </p:nvSpPr>
        <p:spPr>
          <a:xfrm>
            <a:off x="5334660" y="2985410"/>
            <a:ext cx="1371600" cy="572100"/>
          </a:xfrm>
          <a:prstGeom prst="roundRect">
            <a:avLst>
              <a:gd fmla="val 39500" name="adj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/>
              <a:t>儿童</a:t>
            </a:r>
          </a:p>
        </p:txBody>
      </p:sp>
      <p:sp>
        <p:nvSpPr>
          <p:cNvPr id="15" name="矩形: 圆角 14">
            <a:extLst>
              <a:ext uri="{FF2B5EF4-FFF2-40B4-BE49-F238E27FC236}">
                <a16:creationId xmlns:a16="http://schemas.microsoft.com/office/drawing/2014/main" id="{52663692-434E-4ED5-B8E8-C0382D226C1C}"/>
              </a:ext>
            </a:extLst>
          </p:cNvPr>
          <p:cNvSpPr/>
          <p:nvPr/>
        </p:nvSpPr>
        <p:spPr>
          <a:xfrm>
            <a:off x="5334660" y="4167844"/>
            <a:ext cx="1371600" cy="572100"/>
          </a:xfrm>
          <a:prstGeom prst="roundRect">
            <a:avLst>
              <a:gd fmla="val 39500" name="adj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/>
              <a:t>孕妇</a:t>
            </a:r>
          </a:p>
        </p:txBody>
      </p:sp>
      <p:sp>
        <p:nvSpPr>
          <p:cNvPr id="16" name="矩形: 圆角 15">
            <a:extLst>
              <a:ext uri="{FF2B5EF4-FFF2-40B4-BE49-F238E27FC236}">
                <a16:creationId xmlns:a16="http://schemas.microsoft.com/office/drawing/2014/main" id="{F409ED7A-2DCE-4BF3-BCFA-F5A668CA0DBA}"/>
              </a:ext>
            </a:extLst>
          </p:cNvPr>
          <p:cNvSpPr/>
          <p:nvPr/>
        </p:nvSpPr>
        <p:spPr>
          <a:xfrm>
            <a:off x="5334660" y="5161049"/>
            <a:ext cx="1371600" cy="572100"/>
          </a:xfrm>
          <a:prstGeom prst="roundRect">
            <a:avLst>
              <a:gd fmla="val 39500" name="adj"/>
            </a:avLst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400"/>
              <a:t>患者</a:t>
            </a:r>
          </a:p>
        </p:txBody>
      </p:sp>
      <p:pic>
        <p:nvPicPr>
          <p:cNvPr id="18" name="图片 17">
            <a:extLst>
              <a:ext uri="{FF2B5EF4-FFF2-40B4-BE49-F238E27FC236}">
                <a16:creationId xmlns:a16="http://schemas.microsoft.com/office/drawing/2014/main" id="{54B410CF-4D5B-4F20-AEDB-D4A18F6FB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18837" y="1604653"/>
            <a:ext cx="5105400" cy="5105400"/>
          </a:xfrm>
          <a:prstGeom prst="rect">
            <a:avLst/>
          </a:prstGeom>
        </p:spPr>
      </p:pic>
    </p:spTree>
    <p:extLst>
      <p:ext uri="{BB962C8B-B14F-4D97-AF65-F5344CB8AC3E}">
        <p14:creationId val="860165596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5" nodeType="click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7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8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9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fill="hold" grpId="0" id="10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2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3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4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6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7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8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9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1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2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3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4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/>
      <p:bldP grpId="0" spid="11"/>
      <p:bldP grpId="0" spid="12"/>
      <p:bldP grpId="0" spid="13"/>
    </p:bldLst>
  </p:timing>
</p:sld>
</file>

<file path=ppt/slides/slide7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1C74122F-3843-4651-8D92-7F37D332F05C}"/>
              </a:ext>
            </a:extLst>
          </p:cNvPr>
          <p:cNvSpPr txBox="1"/>
          <p:nvPr/>
        </p:nvSpPr>
        <p:spPr>
          <a:xfrm>
            <a:off x="-2012513" y="4793161"/>
            <a:ext cx="6162153" cy="502279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endParaRPr altLang="en-US" kumimoji="1" lang="zh-CN" sz="2400">
              <a:cs typeface="+mn-ea"/>
              <a:sym typeface="+mn-lt"/>
            </a:endParaRP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88A1FD9A-08D8-46F4-9636-4527CA4AA522}"/>
              </a:ext>
            </a:extLst>
          </p:cNvPr>
          <p:cNvSpPr txBox="1"/>
          <p:nvPr/>
        </p:nvSpPr>
        <p:spPr>
          <a:xfrm>
            <a:off x="1340854" y="2050093"/>
            <a:ext cx="2610167" cy="687298"/>
          </a:xfrm>
          <a:prstGeom prst="rect">
            <a:avLst/>
          </a:prstGeom>
        </p:spPr>
        <p:txBody>
          <a:bodyPr bIns="45720" lIns="91440" rIns="91440" rtlCol="0" tIns="45720" vert="horz">
            <a:normAutofit fontScale="92500" lnSpcReduction="2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0" typeface="Wingdings"/>
              <a:buNone/>
            </a:pPr>
            <a:r>
              <a:rPr altLang="en-US" b="1" lang="zh-CN" sz="3200">
                <a:cs typeface="+mn-ea"/>
                <a:sym typeface="+mn-lt"/>
              </a:rPr>
              <a:t>纠正不良习惯</a:t>
            </a:r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30BB224F-A6EF-4267-885E-44186C54885F}"/>
              </a:ext>
            </a:extLst>
          </p:cNvPr>
          <p:cNvSpPr txBox="1"/>
          <p:nvPr/>
        </p:nvSpPr>
        <p:spPr>
          <a:xfrm>
            <a:off x="1341115" y="3090701"/>
            <a:ext cx="4754885" cy="2551361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影响口腔自然防御能力</a:t>
            </a: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导致牙周病、错牙合畸形</a:t>
            </a:r>
          </a:p>
          <a:p>
            <a:pPr>
              <a:lnSpc>
                <a:spcPct val="150000"/>
              </a:lnSpc>
            </a:pPr>
            <a:r>
              <a:rPr altLang="en-US" lang="zh-CN" sz="2400">
                <a:cs typeface="+mn-ea"/>
                <a:sym typeface="+mn-lt"/>
              </a:rPr>
              <a:t>如口呼吸、单侧咀嚼、吮唇、咬唇、咬颊、咬指、伸舌等</a:t>
            </a:r>
          </a:p>
        </p:txBody>
      </p:sp>
      <p:pic>
        <p:nvPicPr>
          <p:cNvPr id="13" name="图片 12">
            <a:extLst>
              <a:ext uri="{FF2B5EF4-FFF2-40B4-BE49-F238E27FC236}">
                <a16:creationId xmlns:a16="http://schemas.microsoft.com/office/drawing/2014/main" id="{2657BA2B-DBDB-41CC-8128-6D4A3EDF4EC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5741089" y="906399"/>
            <a:ext cx="6162153" cy="6162153"/>
          </a:xfrm>
          <a:prstGeom prst="rect">
            <a:avLst/>
          </a:prstGeom>
        </p:spPr>
      </p:pic>
    </p:spTree>
    <p:extLst>
      <p:ext uri="{BB962C8B-B14F-4D97-AF65-F5344CB8AC3E}">
        <p14:creationId val="3690231279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2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7"/>
                                        <p:tgtEl>
                                          <p:spTgt spid="12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8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19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21"/>
                                        <p:tgtEl>
                                          <p:spTgt spid="12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2" nodeType="clickPar">
                      <p:stCondLst>
                        <p:cond delay="indefinite"/>
                      </p:stCondLst>
                      <p:childTnLst>
                        <p:par>
                          <p:cTn fill="hold" id="23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4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26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27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28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1"/>
      <p:bldP build="p" grpId="0" spid="12" uiExpand="1"/>
    </p:bldLst>
  </p:timing>
</p:sld>
</file>

<file path=ppt/slides/slide8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613CBFB2-B645-498E-915B-C72D56F34474}"/>
              </a:ext>
            </a:extLst>
          </p:cNvPr>
          <p:cNvSpPr txBox="1"/>
          <p:nvPr/>
        </p:nvSpPr>
        <p:spPr>
          <a:xfrm>
            <a:off x="1340854" y="2050093"/>
            <a:ext cx="2610167" cy="687298"/>
          </a:xfrm>
          <a:prstGeom prst="rect">
            <a:avLst/>
          </a:prstGeom>
        </p:spPr>
        <p:txBody>
          <a:bodyPr bIns="45720" lIns="91440" rIns="91440" rtlCol="0" tIns="45720" vert="horz">
            <a:normAutofit fontScale="92500" lnSpcReduction="20000"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0" typeface="Wingdings"/>
              <a:buNone/>
            </a:pPr>
            <a:r>
              <a:rPr altLang="en-US" b="1" lang="zh-CN" sz="3200">
                <a:cs typeface="+mn-ea"/>
                <a:sym typeface="+mn-lt"/>
              </a:rPr>
              <a:t>合理营养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34702D0A-6684-41B2-A415-D494BE97688D}"/>
              </a:ext>
            </a:extLst>
          </p:cNvPr>
          <p:cNvSpPr txBox="1"/>
          <p:nvPr/>
        </p:nvSpPr>
        <p:spPr>
          <a:xfrm>
            <a:off x="1290172" y="2836293"/>
            <a:ext cx="5834469" cy="720000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800">
                <a:cs typeface="+mn-ea"/>
                <a:sym typeface="+mn-lt"/>
              </a:rPr>
              <a:t>加强牙颌系统生长发育期的营养，如钙、磷、维生素A、D、C和微量元素氟的供给。</a:t>
            </a:r>
          </a:p>
        </p:txBody>
      </p:sp>
      <p:sp>
        <p:nvSpPr>
          <p:cNvPr id="12" name="内容占位符 2">
            <a:extLst>
              <a:ext uri="{FF2B5EF4-FFF2-40B4-BE49-F238E27FC236}">
                <a16:creationId xmlns:a16="http://schemas.microsoft.com/office/drawing/2014/main" id="{8F98D3C5-D859-4762-B2C8-0AAC17A02159}"/>
              </a:ext>
            </a:extLst>
          </p:cNvPr>
          <p:cNvSpPr txBox="1"/>
          <p:nvPr/>
        </p:nvSpPr>
        <p:spPr>
          <a:xfrm>
            <a:off x="1290171" y="3987225"/>
            <a:ext cx="5834469" cy="720000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800">
                <a:cs typeface="+mn-ea"/>
                <a:sym typeface="+mn-lt"/>
              </a:rPr>
              <a:t>多吃具有适当硬度和粗糙而富纤维的食品，以利牙面清洁，增强牙周组织的防御力。</a:t>
            </a:r>
          </a:p>
        </p:txBody>
      </p:sp>
      <p:sp>
        <p:nvSpPr>
          <p:cNvPr id="13" name="内容占位符 2">
            <a:extLst>
              <a:ext uri="{FF2B5EF4-FFF2-40B4-BE49-F238E27FC236}">
                <a16:creationId xmlns:a16="http://schemas.microsoft.com/office/drawing/2014/main" id="{98F45A30-EC5B-4D60-9D59-FF4AE3DE121B}"/>
              </a:ext>
            </a:extLst>
          </p:cNvPr>
          <p:cNvSpPr txBox="1"/>
          <p:nvPr/>
        </p:nvSpPr>
        <p:spPr>
          <a:xfrm>
            <a:off x="1290171" y="5152582"/>
            <a:ext cx="5834469" cy="720000"/>
          </a:xfrm>
          <a:prstGeom prst="rect">
            <a:avLst/>
          </a:prstGeom>
        </p:spPr>
        <p:txBody>
          <a:bodyPr bIns="45720" lIns="91440" rIns="91440" rtlCol="0" tIns="45720" vert="horz">
            <a:no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altLang="en-US" lang="zh-CN" sz="180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控制糖和精制碳水化合物的摄取，以减少致龋因素。 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3778A6B9-2B10-458C-B711-0D5DA218DB6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6798431" y="1579199"/>
            <a:ext cx="4816052" cy="4816052"/>
          </a:xfrm>
          <a:prstGeom prst="rect">
            <a:avLst/>
          </a:prstGeom>
        </p:spPr>
      </p:pic>
    </p:spTree>
    <p:extLst>
      <p:ext uri="{BB962C8B-B14F-4D97-AF65-F5344CB8AC3E}">
        <p14:creationId val="3623756068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3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4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5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6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7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1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19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dur="500" fill="hold" id="2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dur="5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 id="25" nodeType="clickPar">
                      <p:stCondLst>
                        <p:cond delay="indefinite"/>
                      </p:stCondLst>
                      <p:childTnLst>
                        <p:par>
                          <p:cTn fill="hold" id="26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id="27" nodeType="clickEffect" presetClass="entr" presetID="22" presetSubtype="4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down)" transition="in">
                                      <p:cBhvr>
                                        <p:cTn dur="500" id="29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grpId="0" spid="10"/>
      <p:bldP grpId="0" spid="11"/>
      <p:bldP grpId="0" spid="12"/>
      <p:bldP grpId="0" spid="13"/>
    </p:bldLst>
  </p:timing>
</p:sld>
</file>

<file path=ppt/slides/slide9.xml><?xml version="1.0" encoding="utf-8"?>
<p:sld xmlns:a="http://schemas.openxmlformats.org/drawingml/2006/main" xmlns:a14="http://schemas.microsoft.com/office/drawing/2010/main" xmlns:m="http://schemas.openxmlformats.org/officeDocument/2006/math" xmlns:mc="http://schemas.openxmlformats.org/markup-compatibility/2006" xmlns:p="http://schemas.openxmlformats.org/presentationml/2006/main" xmlns:p14="http://schemas.microsoft.com/office/powerpoint/2010/main" xmlns:p15="http://schemas.microsoft.com/office/powerpoint/2012/main" xmlns:p159="http://schemas.microsoft.com/office/powerpoint/2015/09/main" xmlns:r="http://schemas.openxmlformats.org/officeDocument/2006/relationships" xmlns:w="http://schemas.openxmlformats.org/wordprocessingml/2006/main" xmlns:wp="http://schemas.openxmlformats.org/drawingml/2006/wordprocessingDrawing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" name="任意多边形: 形状 4">
            <a:extLst>
              <a:ext uri="{FF2B5EF4-FFF2-40B4-BE49-F238E27FC236}">
                <a16:creationId xmlns:a16="http://schemas.microsoft.com/office/drawing/2014/main" id="{70A356A5-CC2E-4546-8B80-ED0F20DCB4A7}"/>
              </a:ext>
            </a:extLst>
          </p:cNvPr>
          <p:cNvSpPr/>
          <p:nvPr/>
        </p:nvSpPr>
        <p:spPr>
          <a:xfrm rot="5400000">
            <a:off x="-2137613" y="2137609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sp>
        <p:nvSpPr>
          <p:cNvPr id="6" name="任意多边形: 形状 5">
            <a:extLst>
              <a:ext uri="{FF2B5EF4-FFF2-40B4-BE49-F238E27FC236}">
                <a16:creationId xmlns:a16="http://schemas.microsoft.com/office/drawing/2014/main" id="{D1C3DB3C-101B-40EB-8109-B0329D0360A1}"/>
              </a:ext>
            </a:extLst>
          </p:cNvPr>
          <p:cNvSpPr/>
          <p:nvPr/>
        </p:nvSpPr>
        <p:spPr>
          <a:xfrm flipH="1" rot="16200000">
            <a:off x="7471609" y="2137608"/>
            <a:ext cx="6858003" cy="2582779"/>
          </a:xfrm>
          <a:custGeom>
            <a:gdLst>
              <a:gd fmla="*/ 0 w 12192000" name="connsiteX0"/>
              <a:gd fmla="*/ 0 h 3553326" name="connsiteY0"/>
              <a:gd fmla="*/ 33972 w 12192000" name="connsiteX1"/>
              <a:gd fmla="*/ 0 h 3553326" name="connsiteY1"/>
              <a:gd fmla="*/ 30688 w 12192000" name="connsiteX2"/>
              <a:gd fmla="*/ 18900 h 3553326" name="connsiteY2"/>
              <a:gd fmla="*/ 6144125 w 12192000" name="connsiteX3"/>
              <a:gd fmla="*/ 1795563 h 3553326" name="connsiteY3"/>
              <a:gd fmla="*/ 12133359 w 12192000" name="connsiteX4"/>
              <a:gd fmla="*/ 376960 h 3553326" name="connsiteY4"/>
              <a:gd fmla="*/ 12192000 w 12192000" name="connsiteX5"/>
              <a:gd fmla="*/ 265295 h 3553326" name="connsiteY5"/>
              <a:gd fmla="*/ 12192000 w 12192000" name="connsiteX6"/>
              <a:gd fmla="*/ 3553326 h 3553326" name="connsiteY6"/>
              <a:gd fmla="*/ 0 w 12192000" name="connsiteX7"/>
              <a:gd fmla="*/ 3553326 h 3553326" name="connsiteY7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b="b" l="l" r="r" t="t"/>
            <a:pathLst>
              <a:path h="3553326" w="12192000">
                <a:moveTo>
                  <a:pt x="0" y="0"/>
                </a:moveTo>
                <a:lnTo>
                  <a:pt x="33972" y="0"/>
                </a:lnTo>
                <a:lnTo>
                  <a:pt x="30688" y="18900"/>
                </a:lnTo>
                <a:cubicBezTo>
                  <a:pt x="30688" y="1000124"/>
                  <a:pt x="2767767" y="1795563"/>
                  <a:pt x="6144125" y="1795563"/>
                </a:cubicBezTo>
                <a:cubicBezTo>
                  <a:pt x="9098438" y="1795563"/>
                  <a:pt x="11563304" y="1186555"/>
                  <a:pt x="12133359" y="376960"/>
                </a:cubicBezTo>
                <a:lnTo>
                  <a:pt x="12192000" y="265295"/>
                </a:lnTo>
                <a:lnTo>
                  <a:pt x="12192000" y="3553326"/>
                </a:lnTo>
                <a:lnTo>
                  <a:pt x="0" y="3553326"/>
                </a:lnTo>
                <a:close/>
              </a:path>
            </a:pathLst>
          </a:cu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 wrap="square">
            <a:noAutofit/>
          </a:bodyPr>
          <a:lstStyle/>
          <a:p>
            <a:pPr algn="ctr"/>
            <a:endParaRPr altLang="en-US" lang="zh-CN"/>
          </a:p>
        </p:txBody>
      </p:sp>
      <p:pic>
        <p:nvPicPr>
          <p:cNvPr id="7" name="图片 6">
            <a:extLst>
              <a:ext uri="{FF2B5EF4-FFF2-40B4-BE49-F238E27FC236}">
                <a16:creationId xmlns:a16="http://schemas.microsoft.com/office/drawing/2014/main" id="{E14D3340-3236-4628-B6B5-4D01553BF79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val="0"/>
              </a:ext>
            </a:extLst>
          </a:blip>
          <a:srcRect b="29566"/>
          <a:stretch>
            <a:fillRect/>
          </a:stretch>
        </p:blipFill>
        <p:spPr>
          <a:xfrm rot="16200000">
            <a:off x="2629201" y="-2667000"/>
            <a:ext cx="6933598" cy="12192000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6AA12FAD-78A1-4E23-BE82-64A19445FF9E}"/>
              </a:ext>
            </a:extLst>
          </p:cNvPr>
          <p:cNvSpPr/>
          <p:nvPr/>
        </p:nvSpPr>
        <p:spPr>
          <a:xfrm>
            <a:off x="577517" y="421102"/>
            <a:ext cx="11036968" cy="601579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ctr" blurRad="152400" rotWithShape="0" sx="103000" sy="10300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endParaRPr altLang="en-US" lang="zh-CN"/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CB3B1A17-6747-47CB-A748-764A6A0E4F92}"/>
              </a:ext>
            </a:extLst>
          </p:cNvPr>
          <p:cNvSpPr txBox="1"/>
          <p:nvPr/>
        </p:nvSpPr>
        <p:spPr>
          <a:xfrm>
            <a:off x="3951021" y="641684"/>
            <a:ext cx="4246880" cy="579120"/>
          </a:xfrm>
          <a:prstGeom prst="rect">
            <a:avLst/>
          </a:prstGeom>
          <a:noFill/>
        </p:spPr>
        <p:txBody>
          <a:bodyPr rtlCol="0" wrap="none">
            <a:spAutoFit/>
          </a:bodyPr>
          <a:lstStyle/>
          <a:p>
            <a:r>
              <a:rPr altLang="en-US" lang="zh-CN" sz="3200">
                <a:latin charset="-122" panose="02010601030101010101" pitchFamily="2" typeface="字体视界-萌妹字体"/>
                <a:ea charset="-122" panose="02010601030101010101" pitchFamily="2" typeface="字体视界-萌妹字体"/>
              </a:rPr>
              <a:t>口腔常见疾病预防方式</a:t>
            </a:r>
          </a:p>
        </p:txBody>
      </p:sp>
      <p:sp>
        <p:nvSpPr>
          <p:cNvPr id="10" name="内容占位符 2">
            <a:extLst>
              <a:ext uri="{FF2B5EF4-FFF2-40B4-BE49-F238E27FC236}">
                <a16:creationId xmlns:a16="http://schemas.microsoft.com/office/drawing/2014/main" id="{FF35196C-8561-4B9F-A7DE-B2295EF17D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658" y="2792864"/>
            <a:ext cx="2932902" cy="952630"/>
          </a:xfrm>
        </p:spPr>
        <p:txBody>
          <a:bodyPr>
            <a:noAutofit/>
          </a:bodyPr>
          <a:lstStyle/>
          <a:p>
            <a:pPr indent="0" marL="0">
              <a:lnSpc>
                <a:spcPct val="150000"/>
              </a:lnSpc>
              <a:buNone/>
            </a:pPr>
            <a:r>
              <a:rPr altLang="en-US" lang="zh-CN" sz="2400">
                <a:cs typeface="+mn-ea"/>
                <a:sym typeface="+mn-lt"/>
              </a:rPr>
              <a:t>与口腔疾病的发生有很大关系，特别是牙周病和龋病。保持口腔卫生的方法中，刷牙最为重要。</a:t>
            </a:r>
          </a:p>
        </p:txBody>
      </p:sp>
      <p:sp>
        <p:nvSpPr>
          <p:cNvPr id="11" name="内容占位符 2">
            <a:extLst>
              <a:ext uri="{FF2B5EF4-FFF2-40B4-BE49-F238E27FC236}">
                <a16:creationId xmlns:a16="http://schemas.microsoft.com/office/drawing/2014/main" id="{0BD1C902-AA8D-447A-824E-09C083CEA1F4}"/>
              </a:ext>
            </a:extLst>
          </p:cNvPr>
          <p:cNvSpPr txBox="1"/>
          <p:nvPr/>
        </p:nvSpPr>
        <p:spPr>
          <a:xfrm>
            <a:off x="1058654" y="1940124"/>
            <a:ext cx="2940906" cy="1660268"/>
          </a:xfrm>
          <a:prstGeom prst="rect">
            <a:avLst/>
          </a:prstGeom>
        </p:spPr>
        <p:txBody>
          <a:bodyPr bIns="45720" lIns="91440" rIns="91440" rtlCol="0" tIns="45720" vert="horz">
            <a:normAutofit/>
          </a:bodyPr>
          <a:lstStyle>
            <a:lvl1pPr algn="l" defTabSz="914400" eaLnBrk="1" hangingPunct="1" indent="-228600" latinLnBrk="0" marL="228600" rtl="0">
              <a:lnSpc>
                <a:spcPct val="90000"/>
              </a:lnSpc>
              <a:spcBef>
                <a:spcPts val="1000"/>
              </a:spcBef>
              <a:buFont charset="0" panose="020b0604020202020204" pitchFamily="34" typeface="Arial"/>
              <a:buChar char="•"/>
              <a:defRPr kern="1200"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algn="l" defTabSz="914400" eaLnBrk="1" hangingPunct="1" indent="-228600" latinLnBrk="0" marL="685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algn="l" defTabSz="914400" eaLnBrk="1" hangingPunct="1" indent="-228600" latinLnBrk="0" marL="1143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algn="l" defTabSz="914400" eaLnBrk="1" hangingPunct="1" indent="-228600" latinLnBrk="0" marL="1600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algn="l" defTabSz="914400" eaLnBrk="1" hangingPunct="1" indent="-228600" latinLnBrk="0" marL="20574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algn="l" defTabSz="914400" eaLnBrk="1" hangingPunct="1" indent="-228600" latinLnBrk="0" marL="25146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algn="l" defTabSz="914400" eaLnBrk="1" hangingPunct="1" indent="-228600" latinLnBrk="0" marL="29718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algn="l" defTabSz="914400" eaLnBrk="1" hangingPunct="1" indent="-228600" latinLnBrk="0" marL="34290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algn="l" defTabSz="914400" eaLnBrk="1" hangingPunct="1" indent="-228600" latinLnBrk="0" marL="3886200" rtl="0">
              <a:lnSpc>
                <a:spcPct val="90000"/>
              </a:lnSpc>
              <a:spcBef>
                <a:spcPts val="500"/>
              </a:spcBef>
              <a:buFont charset="0" panose="020b0604020202020204" pitchFamily="34" typeface="Arial"/>
              <a:buChar char="•"/>
              <a:defRPr kern="1200"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charset="0" typeface="Wingdings"/>
              <a:buNone/>
            </a:pPr>
            <a:r>
              <a:rPr altLang="en-US" b="1" lang="zh-CN">
                <a:cs typeface="+mn-ea"/>
                <a:sym typeface="+mn-lt"/>
              </a:rPr>
              <a:t>口腔卫生</a:t>
            </a:r>
          </a:p>
        </p:txBody>
      </p:sp>
      <p:sp>
        <p:nvSpPr>
          <p:cNvPr id="12" name="圆角矩形 14">
            <a:extLst>
              <a:ext uri="{FF2B5EF4-FFF2-40B4-BE49-F238E27FC236}">
                <a16:creationId xmlns:a16="http://schemas.microsoft.com/office/drawing/2014/main" id="{CAD80225-6898-4A93-9350-086FC11F7344}"/>
              </a:ext>
            </a:extLst>
          </p:cNvPr>
          <p:cNvSpPr/>
          <p:nvPr/>
        </p:nvSpPr>
        <p:spPr>
          <a:xfrm>
            <a:off x="8629345" y="2116475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000">
                <a:cs typeface="+mn-ea"/>
                <a:sym typeface="+mn-lt"/>
              </a:rPr>
              <a:t>饭后漱口</a:t>
            </a:r>
          </a:p>
        </p:txBody>
      </p:sp>
      <p:sp>
        <p:nvSpPr>
          <p:cNvPr id="13" name="圆角矩形 15">
            <a:extLst>
              <a:ext uri="{FF2B5EF4-FFF2-40B4-BE49-F238E27FC236}">
                <a16:creationId xmlns:a16="http://schemas.microsoft.com/office/drawing/2014/main" id="{70C523E0-562D-4245-9C7C-566743345E12}"/>
              </a:ext>
            </a:extLst>
          </p:cNvPr>
          <p:cNvSpPr/>
          <p:nvPr/>
        </p:nvSpPr>
        <p:spPr>
          <a:xfrm>
            <a:off x="8629345" y="2770258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000">
                <a:cs typeface="+mn-ea"/>
                <a:sym typeface="+mn-lt"/>
              </a:rPr>
              <a:t>刷牙</a:t>
            </a:r>
          </a:p>
        </p:txBody>
      </p:sp>
      <p:sp>
        <p:nvSpPr>
          <p:cNvPr id="14" name="圆角矩形 16">
            <a:extLst>
              <a:ext uri="{FF2B5EF4-FFF2-40B4-BE49-F238E27FC236}">
                <a16:creationId xmlns:a16="http://schemas.microsoft.com/office/drawing/2014/main" id="{20D4C3AA-FAF3-4ECC-9FD9-AF2EC64D4AB8}"/>
              </a:ext>
            </a:extLst>
          </p:cNvPr>
          <p:cNvSpPr/>
          <p:nvPr/>
        </p:nvSpPr>
        <p:spPr>
          <a:xfrm>
            <a:off x="8629345" y="3424041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000">
                <a:cs typeface="+mn-ea"/>
                <a:sym typeface="+mn-lt"/>
              </a:rPr>
              <a:t>牙间洁净</a:t>
            </a:r>
          </a:p>
        </p:txBody>
      </p:sp>
      <p:sp>
        <p:nvSpPr>
          <p:cNvPr id="15" name="圆角矩形 17">
            <a:extLst>
              <a:ext uri="{FF2B5EF4-FFF2-40B4-BE49-F238E27FC236}">
                <a16:creationId xmlns:a16="http://schemas.microsoft.com/office/drawing/2014/main" id="{24452C4B-E680-4CA4-A231-0081BEB31331}"/>
              </a:ext>
            </a:extLst>
          </p:cNvPr>
          <p:cNvSpPr/>
          <p:nvPr/>
        </p:nvSpPr>
        <p:spPr>
          <a:xfrm>
            <a:off x="8629345" y="4077824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000">
                <a:cs typeface="+mn-ea"/>
                <a:sym typeface="+mn-lt"/>
              </a:rPr>
              <a:t>牙龈按摩</a:t>
            </a:r>
          </a:p>
        </p:txBody>
      </p:sp>
      <p:sp>
        <p:nvSpPr>
          <p:cNvPr id="16" name="圆角矩形 18">
            <a:extLst>
              <a:ext uri="{FF2B5EF4-FFF2-40B4-BE49-F238E27FC236}">
                <a16:creationId xmlns:a16="http://schemas.microsoft.com/office/drawing/2014/main" id="{9338A253-6B4D-4CD8-84EB-4A73243853BB}"/>
              </a:ext>
            </a:extLst>
          </p:cNvPr>
          <p:cNvSpPr/>
          <p:nvPr/>
        </p:nvSpPr>
        <p:spPr>
          <a:xfrm>
            <a:off x="8629345" y="4731607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000">
                <a:cs typeface="+mn-ea"/>
                <a:sym typeface="+mn-lt"/>
              </a:rPr>
              <a:t>消除食物嵌塞</a:t>
            </a:r>
          </a:p>
        </p:txBody>
      </p:sp>
      <p:sp>
        <p:nvSpPr>
          <p:cNvPr id="17" name="圆角矩形 19">
            <a:extLst>
              <a:ext uri="{FF2B5EF4-FFF2-40B4-BE49-F238E27FC236}">
                <a16:creationId xmlns:a16="http://schemas.microsoft.com/office/drawing/2014/main" id="{36C009CF-7079-4F30-896D-CB371981777D}"/>
              </a:ext>
            </a:extLst>
          </p:cNvPr>
          <p:cNvSpPr/>
          <p:nvPr/>
        </p:nvSpPr>
        <p:spPr>
          <a:xfrm>
            <a:off x="8629345" y="5385392"/>
            <a:ext cx="2249699" cy="411287"/>
          </a:xfrm>
          <a:prstGeom prst="roundRect">
            <a:avLst/>
          </a:prstGeom>
          <a:solidFill>
            <a:srgbClr val="2CB2B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rtlCol="0"/>
          <a:lstStyle/>
          <a:p>
            <a:pPr algn="ctr"/>
            <a:r>
              <a:rPr altLang="en-US" b="1" lang="zh-CN" sz="2000">
                <a:cs typeface="+mn-ea"/>
                <a:sym typeface="+mn-lt"/>
              </a:rPr>
              <a:t>去除牙结石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2C4851DD-43E3-4F8A-AB56-AB16FB1F2A2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val="0"/>
              </a:ext>
            </a:extLst>
          </a:blip>
          <a:stretch>
            <a:fillRect/>
          </a:stretch>
        </p:blipFill>
        <p:spPr>
          <a:xfrm>
            <a:off x="3999560" y="1426543"/>
            <a:ext cx="4778828" cy="4778826"/>
          </a:xfrm>
          <a:prstGeom prst="rect">
            <a:avLst/>
          </a:prstGeom>
        </p:spPr>
      </p:pic>
    </p:spTree>
    <p:extLst>
      <p:ext uri="{BB962C8B-B14F-4D97-AF65-F5344CB8AC3E}">
        <p14:creationId val="3048969703"/>
      </p:ext>
    </p:extLst>
  </p:cSld>
  <p:clrMapOvr>
    <a:masterClrMapping/>
  </p:clrMapOvr>
  <mc:AlternateContent>
    <mc:Choice Requires="p15">
      <p:transition advTm="2000" p14:dur="2000" spd="slow">
        <p15:prstTrans prst="wind"/>
      </p:transition>
    </mc:Choice>
    <mc:Fallback>
      <p:transition advTm="2000" spd="slow">
        <p:fade/>
      </p:transition>
    </mc:Fallback>
  </mc:AlternateContent>
  <p:timing>
    <p:tnLst>
      <p:par>
        <p:cTn dur="indefinite" id="1" nodeType="tmRoot" restart="never">
          <p:childTnLst>
            <p:seq concurrent="1" nextAc="seek">
              <p:cTn dur="indefinite" id="2" nodeType="mainSeq">
                <p:childTnLst>
                  <p:par>
                    <p:cTn fill="hold" id="3" nodeType="clickPar">
                      <p:stCondLst>
                        <p:cond delay="indefinite"/>
                      </p:stCondLst>
                      <p:childTnLst>
                        <p:par>
                          <p:cTn fill="hold" id="4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fill="hold" grpId="0" id="5" nodeType="clickEffect" presetClass="entr" presetID="42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 id="7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dur="1000" fill="hold" id="8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1000" fill="hold" id="9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0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fill="hold" grpId="0" id="11" nodeType="afterEffect" presetClass="entr" presetID="22" presetSubtype="8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wipe(left)" transition="in">
                                      <p:cBhvr>
                                        <p:cTn dur="500" id="13"/>
                                        <p:tgtEl>
                                          <p:spTgt spid="10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14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fill="hold" grpId="0" id="1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1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17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18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19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0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fill="hold" grpId="0" id="21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2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3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24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25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26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fill="hold" grpId="0" id="27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28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29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1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2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fill="hold" grpId="0" id="33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34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35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36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37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38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fill="hold" grpId="0" id="39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1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2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3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 id="44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fill="hold" grpId="0" id="45" nodeType="afterEffect" presetClass="entr" presetID="53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46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dur="500" fill="hold" id="47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dur="500" fill="hold" id="48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filter="fade" transition="in">
                                      <p:cBhvr>
                                        <p:cTn dur="500" id="49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id="50" nodeType="withEffect" presetClass="entr" presetID="6" presetSubtype="16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 id="5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circle(in)" transition="in">
                                      <p:cBhvr>
                                        <p:cTn dur="2000" id="52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grpId="0" spid="10"/>
      <p:bldP grpId="0" spid="11"/>
      <p:bldP grpId="0" spid="12"/>
      <p:bldP grpId="0" spid="13"/>
      <p:bldP grpId="0" spid="14"/>
      <p:bldP grpId="0" spid="15"/>
      <p:bldP grpId="0" spid="16"/>
      <p:bldP grpId="0" spid="17"/>
    </p:bld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0.04.14"/>
  <p:tag name="AS_TITLE" val="Aspose.Slides for .NET 4.0 Client Profile"/>
  <p:tag name="AS_VERSION" val="20.4"/>
</p:tagLst>
</file>

<file path=ppt/theme/theme1.xml><?xml version="1.0" encoding="utf-8"?>
<a:theme xmlns:r="http://schemas.openxmlformats.org/officeDocument/2006/relationships" xmlns:a="http://schemas.openxmlformats.org/drawingml/2006/main" name="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">
  <a:themeElements>
    <a:clrScheme name="Office 主题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 panose="020f03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id="{62F939B6-93AF-4DB8-9C6B-D6C7DFDC589F}" name="Office Theme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aragraphs>154</Paragraphs>
  <Slides>23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baseType="lpstr" size="33">
      <vt:lpstr>Arial</vt:lpstr>
      <vt:lpstr>等线 Light</vt:lpstr>
      <vt:lpstr>等线</vt:lpstr>
      <vt:lpstr>Calibri Light</vt:lpstr>
      <vt:lpstr>Calibri</vt:lpstr>
      <vt:lpstr>字体视界-萌妹字体</vt:lpstr>
      <vt:lpstr>迷你简准圆</vt:lpstr>
      <vt:lpstr>微软雅黑</vt:lpstr>
      <vt:lpstr>Wingdings</vt:lpstr>
      <vt:lpstr>Office 主题​​</vt:lpstr>
      <vt:lpstr>PowerPoint Presentation</vt:lpstr>
      <vt:lpstr>什么是口腔健康？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20.0400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2021-08-22T12:01:33Z</dcterms:created>
  <cp:lastPrinted>2021-08-22T12:01:33Z</cp:lastPrinted>
  <dcterms:modified xsi:type="dcterms:W3CDTF">2021-08-22T05:50:54Z</dcterms:modified>
  <cp:revision>1</cp:revision>
</cp:coreProperties>
</file>