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 id="2147483665" r:id="rId3"/>
  </p:sldMasterIdLst>
  <p:notesMasterIdLst>
    <p:notesMasterId r:id="rId4"/>
  </p:notesMasterIdLst>
  <p:sldIdLst>
    <p:sldId id="336" r:id="rId5"/>
    <p:sldId id="258" r:id="rId6"/>
    <p:sldId id="301" r:id="rId7"/>
    <p:sldId id="306" r:id="rId8"/>
    <p:sldId id="307" r:id="rId9"/>
    <p:sldId id="302" r:id="rId10"/>
    <p:sldId id="308" r:id="rId11"/>
    <p:sldId id="309" r:id="rId12"/>
    <p:sldId id="310" r:id="rId13"/>
    <p:sldId id="311" r:id="rId14"/>
    <p:sldId id="312" r:id="rId15"/>
    <p:sldId id="313" r:id="rId16"/>
    <p:sldId id="314" r:id="rId17"/>
    <p:sldId id="315" r:id="rId18"/>
    <p:sldId id="316" r:id="rId19"/>
    <p:sldId id="317" r:id="rId20"/>
    <p:sldId id="318" r:id="rId21"/>
    <p:sldId id="303" r:id="rId22"/>
    <p:sldId id="319" r:id="rId23"/>
    <p:sldId id="320" r:id="rId24"/>
    <p:sldId id="321" r:id="rId25"/>
    <p:sldId id="322" r:id="rId26"/>
    <p:sldId id="304" r:id="rId27"/>
    <p:sldId id="323" r:id="rId28"/>
    <p:sldId id="324" r:id="rId29"/>
    <p:sldId id="305" r:id="rId30"/>
    <p:sldId id="325" r:id="rId31"/>
    <p:sldId id="326" r:id="rId32"/>
    <p:sldId id="327" r:id="rId33"/>
    <p:sldId id="328" r:id="rId34"/>
    <p:sldId id="329" r:id="rId35"/>
    <p:sldId id="330" r:id="rId36"/>
    <p:sldId id="331" r:id="rId37"/>
    <p:sldId id="332" r:id="rId38"/>
    <p:sldId id="333" r:id="rId39"/>
    <p:sldId id="334" r:id="rId40"/>
    <p:sldId id="256" r:id="rId41"/>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notesMasters/notesMaster1.xml" Type="http://schemas.openxmlformats.org/officeDocument/2006/relationships/notesMaster"/><Relationship Id="rId40" Target="slides/slide36.xml" Type="http://schemas.openxmlformats.org/officeDocument/2006/relationships/slide"/><Relationship Id="rId41" Target="slides/slide37.xml" Type="http://schemas.openxmlformats.org/officeDocument/2006/relationships/slide"/><Relationship Id="rId42" Target="tags/tag1.xml" Type="http://schemas.openxmlformats.org/officeDocument/2006/relationships/tags"/><Relationship Id="rId43" Target="presProps.xml" Type="http://schemas.openxmlformats.org/officeDocument/2006/relationships/presProps"/><Relationship Id="rId44" Target="viewProps.xml" Type="http://schemas.openxmlformats.org/officeDocument/2006/relationships/viewProps"/><Relationship Id="rId45" Target="theme/theme1.xml" Type="http://schemas.openxmlformats.org/officeDocument/2006/relationships/theme"/><Relationship Id="rId46"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506B6-5CCB-43F6-BA18-F94BF02FCC1E}" type="datetimeFigureOut">
              <a:rPr lang="zh-CN" altLang="en-US" smtClean="0"/>
              <a:t>2021/6/20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044D5-4361-4805-BBA7-0640E46195EA}" type="slidenum">
              <a:rPr lang="zh-CN" altLang="en-US" smtClean="0"/>
              <a:t>‹#›</a:t>
            </a:fld>
            <a:endParaRPr lang="zh-CN" altLang="en-US"/>
          </a:p>
        </p:txBody>
      </p:sp>
    </p:spTree>
    <p:extLst>
      <p:ext uri="{BB962C8B-B14F-4D97-AF65-F5344CB8AC3E}">
        <p14:creationId val="32414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390476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644845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075956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501131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660580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96263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482637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419874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415402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449122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051143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780310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037451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278919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359451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588992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978204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122358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955895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713167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324666"/>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925942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114577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863153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304807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325844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224730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290675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292632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839977"/>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776273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259269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864151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838132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465825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621393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402529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http://www.1ppt.com/xiazai/" TargetMode="External" Type="http://schemas.openxmlformats.org/officeDocument/2006/relationships/hyperlink"/><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94379955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17735111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22728368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36116789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2021/6/20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367305537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2021/6/20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215402772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07381663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090042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80437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038683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60341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9256118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99282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802131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65758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639838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61612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949091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0211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33632494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30770082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32822872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1_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622D34-8C2F-4DA8-80DC-217356DF3B80}" type="slidenum">
              <a:rPr lang="zh-CN" altLang="en-US" smtClean="0"/>
              <a:t>‹#›</a:t>
            </a:fld>
            <a:endParaRPr lang="zh-CN" altLang="en-US"/>
          </a:p>
        </p:txBody>
      </p:sp>
      <p:sp>
        <p:nvSpPr>
          <p:cNvPr id="11" name="TextBox 10"/>
          <p:cNvSpPr txBox="1"/>
          <p:nvPr userDrawn="1"/>
        </p:nvSpPr>
        <p:spPr>
          <a:xfrm>
            <a:off x="2519772" y="678418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下载</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http://www.1ppt.com/xiazai/</a:t>
            </a:r>
          </a:p>
        </p:txBody>
      </p:sp>
    </p:spTree>
    <p:extLst>
      <p:ext uri="{BB962C8B-B14F-4D97-AF65-F5344CB8AC3E}">
        <p14:creationId val="386098707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38419518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25328555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81EAEF-8777-412E-A809-A779F6674788}" type="datetimeFigureOut">
              <a:rPr lang="zh-CN" altLang="en-US" smtClean="0"/>
              <a:t>2021/6/20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622D34-8C2F-4DA8-80DC-217356DF3B80}" type="slidenum">
              <a:rPr lang="zh-CN" altLang="en-US" smtClean="0"/>
              <a:t>‹#›</a:t>
            </a:fld>
            <a:endParaRPr lang="zh-CN" altLang="en-US"/>
          </a:p>
        </p:txBody>
      </p:sp>
    </p:spTree>
    <p:extLst>
      <p:ext uri="{BB962C8B-B14F-4D97-AF65-F5344CB8AC3E}">
        <p14:creationId val="130538139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3.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1EAEF-8777-412E-A809-A779F6674788}" type="datetimeFigureOut">
              <a:rPr lang="zh-CN" altLang="en-US" smtClean="0"/>
              <a:t>2021/6/20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22D34-8C2F-4DA8-80DC-217356DF3B80}" type="slidenum">
              <a:rPr lang="zh-CN" altLang="en-US" smtClean="0"/>
              <a:t>‹#›</a:t>
            </a:fld>
            <a:endParaRPr lang="zh-CN" altLang="en-US"/>
          </a:p>
        </p:txBody>
      </p:sp>
    </p:spTree>
    <p:extLst>
      <p:ext uri="{BB962C8B-B14F-4D97-AF65-F5344CB8AC3E}">
        <p14:creationId val="23452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7528115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2021/6/20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203568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1.jpeg" Type="http://schemas.openxmlformats.org/officeDocument/2006/relationships/image"/><Relationship Id="rId4"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1.jpeg" Type="http://schemas.openxmlformats.org/officeDocument/2006/relationships/image"/><Relationship Id="rId4"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1.jpeg" Type="http://schemas.openxmlformats.org/officeDocument/2006/relationships/image"/><Relationship Id="rId4"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4.jpeg" Type="http://schemas.openxmlformats.org/officeDocument/2006/relationships/image"/><Relationship Id="rId4"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4.jpeg" Type="http://schemas.openxmlformats.org/officeDocument/2006/relationships/image"/><Relationship Id="rId4"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5.jpeg" Type="http://schemas.openxmlformats.org/officeDocument/2006/relationships/image"/><Relationship Id="rId4"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6.jpeg" Type="http://schemas.openxmlformats.org/officeDocument/2006/relationships/image"/><Relationship Id="rId4"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7.jpeg" Type="http://schemas.openxmlformats.org/officeDocument/2006/relationships/image"/><Relationship Id="rId4"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8.jpeg" Type="http://schemas.openxmlformats.org/officeDocument/2006/relationships/image"/><Relationship Id="rId4"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7.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8.png" Type="http://schemas.openxmlformats.org/officeDocument/2006/relationships/image"/><Relationship Id="rId8"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9.jpeg" Type="http://schemas.openxmlformats.org/officeDocument/2006/relationships/image"/><Relationship Id="rId4"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0.jpeg" Type="http://schemas.openxmlformats.org/officeDocument/2006/relationships/image"/><Relationship Id="rId4"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1.jpeg" Type="http://schemas.openxmlformats.org/officeDocument/2006/relationships/image"/><Relationship Id="rId4" Target="../media/image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2.jpeg" Type="http://schemas.openxmlformats.org/officeDocument/2006/relationships/image"/><Relationship Id="rId4" Target="../media/image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3.jpeg" Type="http://schemas.openxmlformats.org/officeDocument/2006/relationships/image"/><Relationship Id="rId4"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4.jpeg" Type="http://schemas.openxmlformats.org/officeDocument/2006/relationships/image"/><Relationship Id="rId4" Target="../media/image6.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25.jpeg" Type="http://schemas.openxmlformats.org/officeDocument/2006/relationships/image"/><Relationship Id="rId4"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26.jpeg" Type="http://schemas.openxmlformats.org/officeDocument/2006/relationships/image"/><Relationship Id="rId4" Target="../media/image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27.jpeg" Type="http://schemas.openxmlformats.org/officeDocument/2006/relationships/image"/><Relationship Id="rId4" Target="../media/image6.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media/image6.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28.png" Type="http://schemas.openxmlformats.org/officeDocument/2006/relationships/image"/><Relationship Id="rId4" Target="../media/image6.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29.jpeg" Type="http://schemas.openxmlformats.org/officeDocument/2006/relationships/image"/><Relationship Id="rId4" Target="../media/image6.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media/image30.jpeg" Type="http://schemas.openxmlformats.org/officeDocument/2006/relationships/image"/><Relationship Id="rId4" Target="../media/image6.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9.jpeg" Type="http://schemas.openxmlformats.org/officeDocument/2006/relationships/image"/><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1.jpeg" Type="http://schemas.openxmlformats.org/officeDocument/2006/relationships/image"/><Relationship Id="rId4"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2.jpe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3.jpeg" Type="http://schemas.openxmlformats.org/officeDocument/2006/relationships/image"/><Relationship Id="rId4"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l="7313"/>
          <a:stretch>
            <a:fillRect/>
          </a:stretch>
        </p:blipFill>
        <p:spPr>
          <a:xfrm>
            <a:off x="6807199" y="2423132"/>
            <a:ext cx="5384801" cy="4434868"/>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pic>
        <p:nvPicPr>
          <p:cNvPr id="14" name="图片 13"/>
          <p:cNvPicPr>
            <a:picLocks noChangeAspect="1"/>
          </p:cNvPicPr>
          <p:nvPr/>
        </p:nvPicPr>
        <p:blipFill>
          <a:blip r:embed="rId4">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sp>
        <p:nvSpPr>
          <p:cNvPr id="27" name="矩形 26"/>
          <p:cNvSpPr/>
          <p:nvPr/>
        </p:nvSpPr>
        <p:spPr>
          <a:xfrm>
            <a:off x="3660062" y="3331497"/>
            <a:ext cx="4897916" cy="1097280"/>
          </a:xfrm>
          <a:prstGeom prst="rect">
            <a:avLst/>
          </a:prstGeom>
        </p:spPr>
        <p:txBody>
          <a:bodyPr wrap="square">
            <a:spAutoFit/>
          </a:bodyPr>
          <a:lstStyle/>
          <a:p>
            <a:pPr algn="dist"/>
            <a:r>
              <a:rPr altLang="en-US" b="1" lang="zh-CN" smtClean="0" sz="6600">
                <a:cs typeface="+mn-ea"/>
                <a:sym typeface="+mn-lt"/>
              </a:rPr>
              <a:t>知识讲座 </a:t>
            </a:r>
          </a:p>
        </p:txBody>
      </p:sp>
      <p:grpSp>
        <p:nvGrpSpPr>
          <p:cNvPr id="58" name="组合 57"/>
          <p:cNvGrpSpPr/>
          <p:nvPr/>
        </p:nvGrpSpPr>
        <p:grpSpPr>
          <a:xfrm>
            <a:off x="4920912" y="629263"/>
            <a:ext cx="2350176" cy="2350176"/>
            <a:chOff x="4920912" y="629263"/>
            <a:chExt cx="2350176" cy="2350176"/>
          </a:xfrm>
        </p:grpSpPr>
        <p:pic>
          <p:nvPicPr>
            <p:cNvPr id="29" name="图片 28"/>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4920912" y="629263"/>
              <a:ext cx="2350176" cy="2350176"/>
            </a:xfrm>
            <a:prstGeom prst="rect">
              <a:avLst/>
            </a:prstGeom>
          </p:spPr>
        </p:pic>
        <p:sp>
          <p:nvSpPr>
            <p:cNvPr id="28" name="矩形 27"/>
            <p:cNvSpPr/>
            <p:nvPr/>
          </p:nvSpPr>
          <p:spPr>
            <a:xfrm>
              <a:off x="5157282" y="1826287"/>
              <a:ext cx="1859280" cy="1097280"/>
            </a:xfrm>
            <a:prstGeom prst="rect">
              <a:avLst/>
            </a:prstGeom>
          </p:spPr>
          <p:txBody>
            <a:bodyPr wrap="none">
              <a:spAutoFit/>
            </a:bodyPr>
            <a:lstStyle/>
            <a:p>
              <a:r>
                <a:rPr altLang="en-US" b="1" lang="zh-CN" smtClean="0"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保密</a:t>
              </a:r>
            </a:p>
          </p:txBody>
        </p:sp>
      </p:grpSp>
      <p:sp>
        <p:nvSpPr>
          <p:cNvPr id="32" name="文本框 31"/>
          <p:cNvSpPr txBox="1"/>
          <p:nvPr/>
        </p:nvSpPr>
        <p:spPr>
          <a:xfrm>
            <a:off x="4841446" y="2979439"/>
            <a:ext cx="2429643" cy="304800"/>
          </a:xfrm>
          <a:prstGeom prst="rect">
            <a:avLst/>
          </a:prstGeom>
          <a:noFill/>
        </p:spPr>
        <p:txBody>
          <a:bodyPr rtlCol="0" wrap="square">
            <a:spAutoFit/>
          </a:bodyPr>
          <a:lstStyle/>
          <a:p>
            <a:pPr algn="dist"/>
            <a:r>
              <a:rPr altLang="zh-CN" lang="en-US" smtClean="0" sz="1400">
                <a:cs typeface="+mn-ea"/>
                <a:sym typeface="+mn-lt"/>
              </a:rPr>
              <a:t>MAINTAIN  SECRECY</a:t>
            </a:r>
          </a:p>
        </p:txBody>
      </p:sp>
      <p:grpSp>
        <p:nvGrpSpPr>
          <p:cNvPr id="51" name="组合 50"/>
          <p:cNvGrpSpPr/>
          <p:nvPr/>
        </p:nvGrpSpPr>
        <p:grpSpPr>
          <a:xfrm>
            <a:off x="4533354" y="4376389"/>
            <a:ext cx="3118179" cy="365760"/>
            <a:chOff x="4504267" y="4491906"/>
            <a:chExt cx="3118179" cy="365760"/>
          </a:xfrm>
        </p:grpSpPr>
        <p:sp>
          <p:nvSpPr>
            <p:cNvPr id="36" name="矩形 35"/>
            <p:cNvSpPr/>
            <p:nvPr/>
          </p:nvSpPr>
          <p:spPr>
            <a:xfrm>
              <a:off x="4753101" y="4491906"/>
              <a:ext cx="2620511" cy="365760"/>
            </a:xfrm>
            <a:prstGeom prst="rect">
              <a:avLst/>
            </a:prstGeom>
          </p:spPr>
          <p:txBody>
            <a:bodyPr wrap="square">
              <a:spAutoFit/>
            </a:bodyPr>
            <a:lstStyle/>
            <a:p>
              <a:pPr algn="dist"/>
              <a:r>
                <a:rPr altLang="en-US" lang="zh-CN" smtClean="0">
                  <a:cs typeface="+mn-ea"/>
                  <a:sym typeface="+mn-lt"/>
                </a:rPr>
                <a:t>专业知识学习</a:t>
              </a:r>
            </a:p>
          </p:txBody>
        </p:sp>
        <p:cxnSp>
          <p:nvCxnSpPr>
            <p:cNvPr id="38" name="直接连接符 37"/>
            <p:cNvCxnSpPr/>
            <p:nvPr/>
          </p:nvCxnSpPr>
          <p:spPr>
            <a:xfrm flipH="1">
              <a:off x="5134704"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6" idx="1"/>
            </p:cNvCxnSpPr>
            <p:nvPr/>
          </p:nvCxnSpPr>
          <p:spPr>
            <a:xfrm>
              <a:off x="4504267" y="4674786"/>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73612" y="4676572"/>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575326"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15948"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456570"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897193"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图片 53"/>
          <p:cNvPicPr>
            <a:picLocks noChangeAspect="1"/>
          </p:cNvPicPr>
          <p:nvPr/>
        </p:nvPicPr>
        <p:blipFill>
          <a:blip r:embed="rId6">
            <a:extLst>
              <a:ext uri="{28A0092B-C50C-407E-A947-70E740481C1C}">
                <a14:useLocalDpi val="0"/>
              </a:ext>
            </a:extLst>
          </a:blip>
          <a:stretch>
            <a:fillRect/>
          </a:stretch>
        </p:blipFill>
        <p:spPr>
          <a:xfrm>
            <a:off x="117726" y="4540930"/>
            <a:ext cx="4323761" cy="2073036"/>
          </a:xfrm>
          <a:prstGeom prst="rect">
            <a:avLst/>
          </a:prstGeom>
        </p:spPr>
      </p:pic>
      <p:sp>
        <p:nvSpPr>
          <p:cNvPr id="55" name="矩形 54"/>
          <p:cNvSpPr/>
          <p:nvPr/>
        </p:nvSpPr>
        <p:spPr>
          <a:xfrm>
            <a:off x="281297" y="4599886"/>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p:cNvPicPr>
            <a:picLocks noChangeAspect="1"/>
          </p:cNvPicPr>
          <p:nvPr/>
        </p:nvPicPr>
        <p:blipFill>
          <a:blip r:embed="rId7">
            <a:extLst>
              <a:ext uri="{28A0092B-C50C-407E-A947-70E740481C1C}">
                <a14:useLocalDpi val="0"/>
              </a:ext>
            </a:extLst>
          </a:blip>
          <a:stretch>
            <a:fillRect/>
          </a:stretch>
        </p:blipFill>
        <p:spPr>
          <a:xfrm>
            <a:off x="8953500" y="238908"/>
            <a:ext cx="2857500" cy="1071563"/>
          </a:xfrm>
          <a:prstGeom prst="rect">
            <a:avLst/>
          </a:prstGeom>
        </p:spPr>
      </p:pic>
      <p:sp>
        <p:nvSpPr>
          <p:cNvPr id="57" name="矩形 56"/>
          <p:cNvSpPr/>
          <p:nvPr/>
        </p:nvSpPr>
        <p:spPr>
          <a:xfrm>
            <a:off x="8031810" y="20873"/>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4875894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ppt_x"/>
                                          </p:val>
                                        </p:tav>
                                        <p:tav tm="100000">
                                          <p:val>
                                            <p:strVal val="#ppt_x"/>
                                          </p:val>
                                        </p:tav>
                                      </p:tavLst>
                                    </p:anim>
                                    <p:anim calcmode="lin" valueType="num">
                                      <p:cBhvr additive="base">
                                        <p:cTn dur="500" fill="hold" id="8"/>
                                        <p:tgtEl>
                                          <p:spTgt spid="5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6" presetSubtype="21">
                                  <p:stCondLst>
                                    <p:cond delay="0"/>
                                  </p:stCondLst>
                                  <p:childTnLst>
                                    <p:set>
                                      <p:cBhvr>
                                        <p:cTn dur="1" fill="hold" id="11">
                                          <p:stCondLst>
                                            <p:cond delay="0"/>
                                          </p:stCondLst>
                                        </p:cTn>
                                        <p:tgtEl>
                                          <p:spTgt spid="32"/>
                                        </p:tgtEl>
                                        <p:attrNameLst>
                                          <p:attrName>style.visibility</p:attrName>
                                        </p:attrNameLst>
                                      </p:cBhvr>
                                      <p:to>
                                        <p:strVal val="visible"/>
                                      </p:to>
                                    </p:set>
                                    <p:animEffect filter="barn(inVertical)" transition="in">
                                      <p:cBhvr>
                                        <p:cTn dur="500" id="12"/>
                                        <p:tgtEl>
                                          <p:spTgt spid="32"/>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7"/>
                                        </p:tgtEl>
                                        <p:attrNameLst>
                                          <p:attrName>style.visibility</p:attrName>
                                        </p:attrNameLst>
                                      </p:cBhvr>
                                      <p:to>
                                        <p:strVal val="visible"/>
                                      </p:to>
                                    </p:set>
                                    <p:anim calcmode="lin" valueType="num">
                                      <p:cBhvr>
                                        <p:cTn dur="500" fill="hold" id="16"/>
                                        <p:tgtEl>
                                          <p:spTgt spid="27"/>
                                        </p:tgtEl>
                                        <p:attrNameLst>
                                          <p:attrName>ppt_w</p:attrName>
                                        </p:attrNameLst>
                                      </p:cBhvr>
                                      <p:tavLst>
                                        <p:tav tm="0">
                                          <p:val>
                                            <p:fltVal val="0"/>
                                          </p:val>
                                        </p:tav>
                                        <p:tav tm="100000">
                                          <p:val>
                                            <p:strVal val="#ppt_w"/>
                                          </p:val>
                                        </p:tav>
                                      </p:tavLst>
                                    </p:anim>
                                    <p:anim calcmode="lin" valueType="num">
                                      <p:cBhvr>
                                        <p:cTn dur="500" fill="hold" id="17"/>
                                        <p:tgtEl>
                                          <p:spTgt spid="27"/>
                                        </p:tgtEl>
                                        <p:attrNameLst>
                                          <p:attrName>ppt_h</p:attrName>
                                        </p:attrNameLst>
                                      </p:cBhvr>
                                      <p:tavLst>
                                        <p:tav tm="0">
                                          <p:val>
                                            <p:fltVal val="0"/>
                                          </p:val>
                                        </p:tav>
                                        <p:tav tm="100000">
                                          <p:val>
                                            <p:strVal val="#ppt_h"/>
                                          </p:val>
                                        </p:tav>
                                      </p:tavLst>
                                    </p:anim>
                                    <p:animEffect filter="fade" transition="in">
                                      <p:cBhvr>
                                        <p:cTn dur="500" id="18"/>
                                        <p:tgtEl>
                                          <p:spTgt spid="27"/>
                                        </p:tgtEl>
                                      </p:cBhvr>
                                    </p:animEffect>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51"/>
                                        </p:tgtEl>
                                        <p:attrNameLst>
                                          <p:attrName>style.visibility</p:attrName>
                                        </p:attrNameLst>
                                      </p:cBhvr>
                                      <p:to>
                                        <p:strVal val="visible"/>
                                      </p:to>
                                    </p:set>
                                    <p:anim calcmode="lin" valueType="num">
                                      <p:cBhvr additive="base">
                                        <p:cTn dur="500" fill="hold" id="22"/>
                                        <p:tgtEl>
                                          <p:spTgt spid="51"/>
                                        </p:tgtEl>
                                        <p:attrNameLst>
                                          <p:attrName>ppt_x</p:attrName>
                                        </p:attrNameLst>
                                      </p:cBhvr>
                                      <p:tavLst>
                                        <p:tav tm="0">
                                          <p:val>
                                            <p:strVal val="#ppt_x"/>
                                          </p:val>
                                        </p:tav>
                                        <p:tav tm="100000">
                                          <p:val>
                                            <p:strVal val="#ppt_x"/>
                                          </p:val>
                                        </p:tav>
                                      </p:tavLst>
                                    </p:anim>
                                    <p:anim calcmode="lin" valueType="num">
                                      <p:cBhvr additive="base">
                                        <p:cTn dur="500" fill="hold" id="23"/>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7548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（三）国家秘密的保护</a:t>
            </a:r>
          </a:p>
        </p:txBody>
      </p:sp>
      <p:sp>
        <p:nvSpPr>
          <p:cNvPr id="10" name="矩形 9"/>
          <p:cNvSpPr/>
          <p:nvPr/>
        </p:nvSpPr>
        <p:spPr>
          <a:xfrm>
            <a:off x="1197907" y="1281331"/>
            <a:ext cx="10498793" cy="3749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国家秘密的标识方式：</a:t>
            </a:r>
          </a:p>
          <a:p>
            <a:pPr>
              <a:lnSpc>
                <a:spcPct val="150000"/>
              </a:lnSpc>
            </a:pPr>
            <a:r>
              <a:rPr altLang="en-US" b="1" lang="zh-CN" smtClean="0" sz="2000">
                <a:solidFill>
                  <a:srgbClr val="2E6CA4"/>
                </a:solidFill>
                <a:cs typeface="+mn-ea"/>
                <a:sym typeface="+mn-lt"/>
              </a:rPr>
              <a:t>    机密★10年     绝密★长期    绝密     机密    秘密标识专用于国家秘密载体</a:t>
            </a:r>
          </a:p>
          <a:p>
            <a:pPr>
              <a:lnSpc>
                <a:spcPct val="150000"/>
              </a:lnSpc>
            </a:pPr>
            <a:r>
              <a:rPr altLang="en-US" b="1" lang="zh-CN" smtClean="0" sz="2000">
                <a:solidFill>
                  <a:srgbClr val="2E6CA4"/>
                </a:solidFill>
                <a:cs typeface="+mn-ea"/>
                <a:sym typeface="+mn-lt"/>
              </a:rPr>
              <a:t>    标识：书面形式的密件，其国家秘密的标识为“★”，“★”前标密级，“★”后标保密期限，标志的位置应在密件封面或首页的左上角</a:t>
            </a:r>
          </a:p>
          <a:p>
            <a:pPr>
              <a:lnSpc>
                <a:spcPct val="150000"/>
              </a:lnSpc>
            </a:pPr>
            <a:r>
              <a:rPr altLang="en-US" b="1" lang="zh-CN" smtClean="0" sz="2000">
                <a:solidFill>
                  <a:srgbClr val="2E6CA4"/>
                </a:solidFill>
                <a:cs typeface="+mn-ea"/>
                <a:sym typeface="+mn-lt"/>
              </a:rPr>
              <a:t>传统纸质国家秘密载体保护：</a:t>
            </a:r>
          </a:p>
          <a:p>
            <a:pPr>
              <a:lnSpc>
                <a:spcPct val="150000"/>
              </a:lnSpc>
            </a:pPr>
            <a:r>
              <a:rPr altLang="en-US" b="1" lang="zh-CN" smtClean="0" sz="2000">
                <a:solidFill>
                  <a:srgbClr val="2E6CA4"/>
                </a:solidFill>
                <a:cs typeface="+mn-ea"/>
                <a:sym typeface="+mn-lt"/>
              </a:rPr>
              <a:t>   专人机要交换、登记、分发、传阅</a:t>
            </a:r>
          </a:p>
          <a:p>
            <a:pPr>
              <a:lnSpc>
                <a:spcPct val="150000"/>
              </a:lnSpc>
            </a:pPr>
            <a:r>
              <a:rPr altLang="en-US" b="1" lang="zh-CN" smtClean="0" sz="2000">
                <a:solidFill>
                  <a:srgbClr val="2E6CA4"/>
                </a:solidFill>
                <a:cs typeface="+mn-ea"/>
                <a:sym typeface="+mn-lt"/>
              </a:rPr>
              <a:t>   统一回收、存档、销毁</a:t>
            </a:r>
          </a:p>
          <a:p>
            <a:pPr>
              <a:lnSpc>
                <a:spcPct val="150000"/>
              </a:lnSpc>
            </a:pPr>
            <a:r>
              <a:rPr altLang="en-US" b="1" lang="zh-CN" smtClean="0" sz="2000">
                <a:solidFill>
                  <a:srgbClr val="2E6CA4"/>
                </a:solidFill>
                <a:cs typeface="+mn-ea"/>
                <a:sym typeface="+mn-lt"/>
              </a:rPr>
              <a:t>   使用统一文件交换袋</a:t>
            </a:r>
          </a:p>
        </p:txBody>
      </p:sp>
      <p:pic>
        <p:nvPicPr>
          <p:cNvPr id="2" name="图片 1"/>
          <p:cNvPicPr>
            <a:picLocks noChangeAspect="1"/>
          </p:cNvPicPr>
          <p:nvPr/>
        </p:nvPicPr>
        <p:blipFill>
          <a:blip r:embed="rId3">
            <a:extLst>
              <a:ext uri="{28A0092B-C50C-407E-A947-70E740481C1C}">
                <a14:useLocalDpi val="0"/>
              </a:ext>
            </a:extLst>
          </a:blip>
          <a:srcRect r="55556" t="59333"/>
          <a:stretch>
            <a:fillRect/>
          </a:stretch>
        </p:blipFill>
        <p:spPr>
          <a:xfrm>
            <a:off x="7086600" y="3111500"/>
            <a:ext cx="2984708" cy="2844800"/>
          </a:xfrm>
          <a:prstGeom prst="rect">
            <a:avLst/>
          </a:prstGeom>
        </p:spPr>
      </p:pic>
    </p:spTree>
    <p:extLst>
      <p:ext uri="{BB962C8B-B14F-4D97-AF65-F5344CB8AC3E}">
        <p14:creationId val="750181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7548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（三）国家秘密的保护</a:t>
            </a:r>
          </a:p>
        </p:txBody>
      </p:sp>
      <p:sp>
        <p:nvSpPr>
          <p:cNvPr id="10" name="矩形 9"/>
          <p:cNvSpPr/>
          <p:nvPr/>
        </p:nvSpPr>
        <p:spPr>
          <a:xfrm>
            <a:off x="1477307" y="1878231"/>
            <a:ext cx="6422093" cy="32918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纸质复印件视同原件管理：</a:t>
            </a:r>
          </a:p>
          <a:p>
            <a:pPr>
              <a:lnSpc>
                <a:spcPct val="150000"/>
              </a:lnSpc>
            </a:pPr>
            <a:r>
              <a:rPr altLang="en-US" b="1" lang="zh-CN" smtClean="0" sz="2000">
                <a:solidFill>
                  <a:srgbClr val="2E6CA4"/>
                </a:solidFill>
                <a:cs typeface="+mn-ea"/>
                <a:sym typeface="+mn-lt"/>
              </a:rPr>
              <a:t>  不得改变其密级、保密期限和知悉范围</a:t>
            </a:r>
          </a:p>
          <a:p>
            <a:pPr>
              <a:lnSpc>
                <a:spcPct val="150000"/>
              </a:lnSpc>
            </a:pPr>
            <a:r>
              <a:rPr altLang="en-US" b="1" lang="zh-CN" smtClean="0" sz="2000">
                <a:solidFill>
                  <a:srgbClr val="2E6CA4"/>
                </a:solidFill>
                <a:cs typeface="+mn-ea"/>
                <a:sym typeface="+mn-lt"/>
              </a:rPr>
              <a:t>  严格履行审批、登记手续</a:t>
            </a:r>
          </a:p>
          <a:p>
            <a:pPr>
              <a:lnSpc>
                <a:spcPct val="150000"/>
              </a:lnSpc>
            </a:pPr>
            <a:r>
              <a:rPr altLang="en-US" b="1" lang="zh-CN" smtClean="0" sz="2000">
                <a:solidFill>
                  <a:srgbClr val="2E6CA4"/>
                </a:solidFill>
                <a:cs typeface="+mn-ea"/>
                <a:sym typeface="+mn-lt"/>
              </a:rPr>
              <a:t>  加盖复制机关、单位的戳记</a:t>
            </a:r>
          </a:p>
          <a:p>
            <a:pPr>
              <a:lnSpc>
                <a:spcPct val="150000"/>
              </a:lnSpc>
            </a:pPr>
            <a:r>
              <a:rPr altLang="en-US" b="1" lang="zh-CN" smtClean="0" sz="2000">
                <a:solidFill>
                  <a:srgbClr val="2E6CA4"/>
                </a:solidFill>
                <a:cs typeface="+mn-ea"/>
                <a:sym typeface="+mn-lt"/>
              </a:rPr>
              <a:t>信息化条件下国家秘密载体保护：</a:t>
            </a:r>
          </a:p>
          <a:p>
            <a:pPr>
              <a:lnSpc>
                <a:spcPct val="150000"/>
              </a:lnSpc>
            </a:pPr>
            <a:r>
              <a:rPr altLang="en-US" b="1" lang="zh-CN" smtClean="0" sz="2000">
                <a:solidFill>
                  <a:srgbClr val="2E6CA4"/>
                </a:solidFill>
                <a:cs typeface="+mn-ea"/>
                <a:sym typeface="+mn-lt"/>
              </a:rPr>
              <a:t>  上网不涉密、涉密不上网、电脑不混用、U盘不乱插</a:t>
            </a:r>
          </a:p>
          <a:p>
            <a:pPr>
              <a:lnSpc>
                <a:spcPct val="150000"/>
              </a:lnSpc>
            </a:pPr>
            <a:r>
              <a:rPr altLang="en-US" b="1" lang="zh-CN" smtClean="0" sz="2000">
                <a:solidFill>
                  <a:srgbClr val="2E6CA4"/>
                </a:solidFill>
                <a:cs typeface="+mn-ea"/>
                <a:sym typeface="+mn-lt"/>
              </a:rPr>
              <a:t>  加装防护系统</a:t>
            </a:r>
          </a:p>
        </p:txBody>
      </p:sp>
      <p:pic>
        <p:nvPicPr>
          <p:cNvPr id="2" name="图片 1"/>
          <p:cNvPicPr>
            <a:picLocks noChangeAspect="1"/>
          </p:cNvPicPr>
          <p:nvPr/>
        </p:nvPicPr>
        <p:blipFill>
          <a:blip r:embed="rId3">
            <a:extLst>
              <a:ext uri="{28A0092B-C50C-407E-A947-70E740481C1C}">
                <a14:useLocalDpi val="0"/>
              </a:ext>
            </a:extLst>
          </a:blip>
          <a:srcRect l="56250" t="47556"/>
          <a:stretch>
            <a:fillRect/>
          </a:stretch>
        </p:blipFill>
        <p:spPr>
          <a:xfrm>
            <a:off x="8026400" y="2005232"/>
            <a:ext cx="2679700" cy="3346080"/>
          </a:xfrm>
          <a:prstGeom prst="rect">
            <a:avLst/>
          </a:prstGeom>
        </p:spPr>
      </p:pic>
    </p:spTree>
    <p:extLst>
      <p:ext uri="{BB962C8B-B14F-4D97-AF65-F5344CB8AC3E}">
        <p14:creationId val="20795771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297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（四）保密违法行为</a:t>
            </a:r>
          </a:p>
        </p:txBody>
      </p:sp>
      <p:sp>
        <p:nvSpPr>
          <p:cNvPr id="10" name="矩形 9"/>
          <p:cNvSpPr/>
          <p:nvPr/>
        </p:nvSpPr>
        <p:spPr>
          <a:xfrm>
            <a:off x="1197907" y="1281331"/>
            <a:ext cx="10498793" cy="1463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保密违法行为：</a:t>
            </a:r>
          </a:p>
          <a:p>
            <a:pPr>
              <a:lnSpc>
                <a:spcPct val="150000"/>
              </a:lnSpc>
            </a:pPr>
            <a:r>
              <a:rPr altLang="en-US" b="1" lang="zh-CN" smtClean="0" sz="2000">
                <a:solidFill>
                  <a:srgbClr val="2E6CA4"/>
                </a:solidFill>
                <a:cs typeface="+mn-ea"/>
                <a:sym typeface="+mn-lt"/>
              </a:rPr>
              <a:t>是指单位或个人违反保密法律法规的规定，实施可能导致国家秘密泄露或严重威胁国家秘密安全，以及导致保密措施失效或保密防护体系受到破坏，尚不构成犯罪的行为。</a:t>
            </a:r>
          </a:p>
        </p:txBody>
      </p:sp>
      <p:sp>
        <p:nvSpPr>
          <p:cNvPr id="2" name="矩形 1"/>
          <p:cNvSpPr/>
          <p:nvPr/>
        </p:nvSpPr>
        <p:spPr>
          <a:xfrm>
            <a:off x="5283200" y="2758659"/>
            <a:ext cx="6096000" cy="2377440"/>
          </a:xfrm>
          <a:prstGeom prst="rect">
            <a:avLst/>
          </a:prstGeom>
        </p:spPr>
        <p:txBody>
          <a:bodyPr>
            <a:spAutoFit/>
          </a:bodyPr>
          <a:lstStyle/>
          <a:p>
            <a:pPr>
              <a:lnSpc>
                <a:spcPct val="150000"/>
              </a:lnSpc>
            </a:pPr>
            <a:r>
              <a:rPr altLang="en-US" b="1" lang="zh-CN" smtClean="0" sz="2000">
                <a:solidFill>
                  <a:srgbClr val="2E6CA4"/>
                </a:solidFill>
                <a:cs typeface="+mn-ea"/>
                <a:sym typeface="+mn-lt"/>
              </a:rPr>
              <a:t>保密违法行为从产生后果上分为两类：</a:t>
            </a:r>
          </a:p>
          <a:p>
            <a:pPr>
              <a:lnSpc>
                <a:spcPct val="150000"/>
              </a:lnSpc>
            </a:pPr>
            <a:r>
              <a:rPr altLang="en-US" b="1" lang="zh-CN" smtClean="0" sz="2000">
                <a:solidFill>
                  <a:srgbClr val="2E6CA4"/>
                </a:solidFill>
                <a:cs typeface="+mn-ea"/>
                <a:sym typeface="+mn-lt"/>
              </a:rPr>
              <a:t>一是实施保密违法行为，导致国家秘密泄露的，称为泄密行为。</a:t>
            </a:r>
          </a:p>
          <a:p>
            <a:pPr>
              <a:lnSpc>
                <a:spcPct val="150000"/>
              </a:lnSpc>
            </a:pPr>
            <a:r>
              <a:rPr altLang="en-US" b="1" lang="zh-CN" smtClean="0" sz="2000">
                <a:solidFill>
                  <a:srgbClr val="2E6CA4"/>
                </a:solidFill>
                <a:cs typeface="+mn-ea"/>
                <a:sym typeface="+mn-lt"/>
              </a:rPr>
              <a:t>二是实施保密违法行为，尚不能确定国家秘密泄露，但存在泄密隐患的，称为违规行为。</a:t>
            </a:r>
          </a:p>
        </p:txBody>
      </p:sp>
      <p:pic>
        <p:nvPicPr>
          <p:cNvPr id="3" name="图片 2"/>
          <p:cNvPicPr>
            <a:picLocks noChangeAspect="1"/>
          </p:cNvPicPr>
          <p:nvPr/>
        </p:nvPicPr>
        <p:blipFill>
          <a:blip r:embed="rId3">
            <a:extLst>
              <a:ext uri="{28A0092B-C50C-407E-A947-70E740481C1C}">
                <a14:useLocalDpi val="0"/>
              </a:ext>
            </a:extLst>
          </a:blip>
          <a:srcRect b="45778" l="1" r="45138" t="444"/>
          <a:stretch>
            <a:fillRect/>
          </a:stretch>
        </p:blipFill>
        <p:spPr>
          <a:xfrm>
            <a:off x="1778357" y="2758659"/>
            <a:ext cx="3009900" cy="3073400"/>
          </a:xfrm>
          <a:prstGeom prst="rect">
            <a:avLst/>
          </a:prstGeom>
        </p:spPr>
      </p:pic>
    </p:spTree>
    <p:extLst>
      <p:ext uri="{BB962C8B-B14F-4D97-AF65-F5344CB8AC3E}">
        <p14:creationId val="9668430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297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（四）保密违法行为</a:t>
            </a:r>
          </a:p>
        </p:txBody>
      </p:sp>
      <p:sp>
        <p:nvSpPr>
          <p:cNvPr id="10" name="矩形 9"/>
          <p:cNvSpPr/>
          <p:nvPr/>
        </p:nvSpPr>
        <p:spPr>
          <a:xfrm>
            <a:off x="1236007" y="1779086"/>
            <a:ext cx="10714693" cy="3749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保密违法的13种行为：</a:t>
            </a:r>
          </a:p>
          <a:p>
            <a:pPr>
              <a:lnSpc>
                <a:spcPct val="150000"/>
              </a:lnSpc>
            </a:pPr>
            <a:r>
              <a:rPr altLang="en-US" b="1" lang="zh-CN" smtClean="0" sz="2000">
                <a:solidFill>
                  <a:srgbClr val="2E6CA4"/>
                </a:solidFill>
                <a:cs typeface="+mn-ea"/>
                <a:sym typeface="+mn-lt"/>
              </a:rPr>
              <a:t>1.非法获取、持有国家秘密载体</a:t>
            </a:r>
          </a:p>
          <a:p>
            <a:pPr>
              <a:lnSpc>
                <a:spcPct val="150000"/>
              </a:lnSpc>
            </a:pPr>
            <a:r>
              <a:rPr altLang="en-US" b="1" lang="zh-CN" smtClean="0" sz="2000">
                <a:solidFill>
                  <a:srgbClr val="2E6CA4"/>
                </a:solidFill>
                <a:cs typeface="+mn-ea"/>
                <a:sym typeface="+mn-lt"/>
              </a:rPr>
              <a:t>2.买卖、转送或者私自销毁国家秘密载体</a:t>
            </a:r>
          </a:p>
          <a:p>
            <a:pPr>
              <a:lnSpc>
                <a:spcPct val="150000"/>
              </a:lnSpc>
            </a:pPr>
            <a:r>
              <a:rPr altLang="en-US" b="1" lang="zh-CN" smtClean="0" sz="2000">
                <a:solidFill>
                  <a:srgbClr val="2E6CA4"/>
                </a:solidFill>
                <a:cs typeface="+mn-ea"/>
                <a:sym typeface="+mn-lt"/>
              </a:rPr>
              <a:t>3.通过普通邮政、快递等无保密措施的渠道传递国家秘密载体</a:t>
            </a:r>
          </a:p>
          <a:p>
            <a:pPr>
              <a:lnSpc>
                <a:spcPct val="150000"/>
              </a:lnSpc>
            </a:pPr>
            <a:r>
              <a:rPr altLang="en-US" b="1" lang="zh-CN" smtClean="0" sz="2000">
                <a:solidFill>
                  <a:srgbClr val="2E6CA4"/>
                </a:solidFill>
                <a:cs typeface="+mn-ea"/>
                <a:sym typeface="+mn-lt"/>
              </a:rPr>
              <a:t>4.邮寄、托运国家秘密载体出境，或者未经有关主管部门批准，携带、传递国家秘密载体出境</a:t>
            </a:r>
          </a:p>
          <a:p>
            <a:pPr>
              <a:lnSpc>
                <a:spcPct val="150000"/>
              </a:lnSpc>
            </a:pPr>
            <a:r>
              <a:rPr altLang="en-US" b="1" lang="zh-CN" smtClean="0" sz="2000">
                <a:solidFill>
                  <a:srgbClr val="2E6CA4"/>
                </a:solidFill>
                <a:cs typeface="+mn-ea"/>
                <a:sym typeface="+mn-lt"/>
              </a:rPr>
              <a:t>5.非法复制、记录、存储国家秘密</a:t>
            </a:r>
          </a:p>
          <a:p>
            <a:pPr>
              <a:lnSpc>
                <a:spcPct val="150000"/>
              </a:lnSpc>
            </a:pPr>
            <a:r>
              <a:rPr altLang="en-US" b="1" lang="zh-CN" smtClean="0" sz="2000">
                <a:solidFill>
                  <a:srgbClr val="2E6CA4"/>
                </a:solidFill>
                <a:cs typeface="+mn-ea"/>
                <a:sym typeface="+mn-lt"/>
              </a:rPr>
              <a:t>6.在私人交往和通信中涉及国家秘密</a:t>
            </a:r>
          </a:p>
          <a:p>
            <a:pPr>
              <a:lnSpc>
                <a:spcPct val="150000"/>
              </a:lnSpc>
            </a:pPr>
            <a:r>
              <a:rPr altLang="en-US" b="1" lang="zh-CN" smtClean="0" sz="2000">
                <a:solidFill>
                  <a:srgbClr val="2E6CA4"/>
                </a:solidFill>
                <a:cs typeface="+mn-ea"/>
                <a:sym typeface="+mn-lt"/>
              </a:rPr>
              <a:t>7.在互联网及其他公共网络或者未采取保密措施的有线和无线通信中传递国家秘密</a:t>
            </a:r>
          </a:p>
        </p:txBody>
      </p:sp>
      <p:pic>
        <p:nvPicPr>
          <p:cNvPr id="2" name="图片 1"/>
          <p:cNvPicPr>
            <a:picLocks noChangeAspect="1"/>
          </p:cNvPicPr>
          <p:nvPr/>
        </p:nvPicPr>
        <p:blipFill>
          <a:blip r:embed="rId3">
            <a:extLst>
              <a:ext uri="{28A0092B-C50C-407E-A947-70E740481C1C}">
                <a14:useLocalDpi val="0"/>
              </a:ext>
            </a:extLst>
          </a:blip>
          <a:srcRect b="13509" r="71421"/>
          <a:stretch>
            <a:fillRect/>
          </a:stretch>
        </p:blipFill>
        <p:spPr>
          <a:xfrm>
            <a:off x="8651875" y="1268631"/>
            <a:ext cx="2549525" cy="2403281"/>
          </a:xfrm>
          <a:prstGeom prst="rect">
            <a:avLst/>
          </a:prstGeom>
        </p:spPr>
      </p:pic>
    </p:spTree>
    <p:extLst>
      <p:ext uri="{BB962C8B-B14F-4D97-AF65-F5344CB8AC3E}">
        <p14:creationId val="18779310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297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（四）保密违法行为</a:t>
            </a:r>
          </a:p>
        </p:txBody>
      </p:sp>
      <p:sp>
        <p:nvSpPr>
          <p:cNvPr id="10" name="矩形 9"/>
          <p:cNvSpPr/>
          <p:nvPr/>
        </p:nvSpPr>
        <p:spPr>
          <a:xfrm>
            <a:off x="601007" y="1306731"/>
            <a:ext cx="11705293" cy="2834640"/>
          </a:xfrm>
          <a:prstGeom prst="rect">
            <a:avLst/>
          </a:prstGeom>
        </p:spPr>
        <p:txBody>
          <a:bodyPr wrap="square">
            <a:spAutoFit/>
          </a:bodyPr>
          <a:lstStyle/>
          <a:p>
            <a:pPr>
              <a:lnSpc>
                <a:spcPct val="150000"/>
              </a:lnSpc>
            </a:pPr>
            <a:r>
              <a:rPr altLang="zh-CN" lang="en-US" smtClean="0" sz="2000">
                <a:cs typeface="+mn-ea"/>
                <a:sym typeface="+mn-lt"/>
              </a:rPr>
              <a:t>8.将涉密计算机、涉密存储设备接入互联网及其他公共信息网络</a:t>
            </a:r>
          </a:p>
          <a:p>
            <a:pPr>
              <a:lnSpc>
                <a:spcPct val="150000"/>
              </a:lnSpc>
            </a:pPr>
            <a:r>
              <a:rPr altLang="zh-CN" lang="en-US" smtClean="0" sz="2000">
                <a:cs typeface="+mn-ea"/>
                <a:sym typeface="+mn-lt"/>
              </a:rPr>
              <a:t>9.在未采取防护措施的情况下，在涉密信息系统与互联网及其他公共信息网络之间进行信息交换</a:t>
            </a:r>
          </a:p>
          <a:p>
            <a:pPr>
              <a:lnSpc>
                <a:spcPct val="150000"/>
              </a:lnSpc>
            </a:pPr>
            <a:r>
              <a:rPr altLang="zh-CN" lang="en-US" smtClean="0" sz="2000">
                <a:cs typeface="+mn-ea"/>
                <a:sym typeface="+mn-lt"/>
              </a:rPr>
              <a:t>10.使用非涉密计算机、非涉密存储设备存储、处理国家秘密信息</a:t>
            </a:r>
          </a:p>
          <a:p>
            <a:pPr>
              <a:lnSpc>
                <a:spcPct val="150000"/>
              </a:lnSpc>
            </a:pPr>
            <a:r>
              <a:rPr altLang="zh-CN" lang="en-US" smtClean="0" sz="2000">
                <a:cs typeface="+mn-ea"/>
                <a:sym typeface="+mn-lt"/>
              </a:rPr>
              <a:t>11.擅自卸载、修改涉密信息系统的安全技术程序、管理程序</a:t>
            </a:r>
          </a:p>
          <a:p>
            <a:pPr>
              <a:lnSpc>
                <a:spcPct val="150000"/>
              </a:lnSpc>
            </a:pPr>
            <a:r>
              <a:rPr altLang="zh-CN" lang="en-US" smtClean="0" sz="2000">
                <a:cs typeface="+mn-ea"/>
                <a:sym typeface="+mn-lt"/>
              </a:rPr>
              <a:t>12.将未经安全技术处理的退出使用的涉密计算机、涉密存储设备赠送、出售、丢弃或者改作其他用途</a:t>
            </a:r>
          </a:p>
          <a:p>
            <a:pPr>
              <a:lnSpc>
                <a:spcPct val="150000"/>
              </a:lnSpc>
            </a:pPr>
            <a:r>
              <a:rPr altLang="zh-CN" lang="en-US" smtClean="0" sz="2000">
                <a:cs typeface="+mn-ea"/>
                <a:sym typeface="+mn-lt"/>
              </a:rPr>
              <a:t>13.对应当定密的事项不定密，或者对不应当定密的事项定密，造成严重后果的</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305175" y="4352925"/>
            <a:ext cx="5810250" cy="1809750"/>
          </a:xfrm>
          <a:prstGeom prst="rect">
            <a:avLst/>
          </a:prstGeom>
        </p:spPr>
      </p:pic>
    </p:spTree>
    <p:extLst>
      <p:ext uri="{BB962C8B-B14F-4D97-AF65-F5344CB8AC3E}">
        <p14:creationId val="10164674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297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（四）保密违法行为</a:t>
            </a:r>
          </a:p>
        </p:txBody>
      </p:sp>
      <p:sp>
        <p:nvSpPr>
          <p:cNvPr id="10" name="矩形 9"/>
          <p:cNvSpPr/>
          <p:nvPr/>
        </p:nvSpPr>
        <p:spPr>
          <a:xfrm>
            <a:off x="1299507" y="1192431"/>
            <a:ext cx="6447493" cy="46634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侵犯国家秘密罪：</a:t>
            </a:r>
          </a:p>
          <a:p>
            <a:pPr>
              <a:lnSpc>
                <a:spcPct val="150000"/>
              </a:lnSpc>
            </a:pPr>
            <a:r>
              <a:rPr altLang="en-US" b="1" lang="zh-CN" smtClean="0" sz="2000">
                <a:solidFill>
                  <a:srgbClr val="2E6CA4"/>
                </a:solidFill>
                <a:cs typeface="+mn-ea"/>
                <a:sym typeface="+mn-lt"/>
              </a:rPr>
              <a:t>为境外窃取、刺探、收买、非法提供国家秘密、情报罪</a:t>
            </a:r>
          </a:p>
          <a:p>
            <a:pPr>
              <a:lnSpc>
                <a:spcPct val="150000"/>
              </a:lnSpc>
            </a:pPr>
            <a:r>
              <a:rPr altLang="en-US" b="1" lang="zh-CN" smtClean="0" sz="2000">
                <a:solidFill>
                  <a:srgbClr val="2E6CA4"/>
                </a:solidFill>
                <a:cs typeface="+mn-ea"/>
                <a:sym typeface="+mn-lt"/>
              </a:rPr>
              <a:t>非法获取国家秘密罪</a:t>
            </a:r>
          </a:p>
          <a:p>
            <a:pPr>
              <a:lnSpc>
                <a:spcPct val="150000"/>
              </a:lnSpc>
            </a:pPr>
            <a:r>
              <a:rPr altLang="en-US" b="1" lang="zh-CN" smtClean="0" sz="2000">
                <a:solidFill>
                  <a:srgbClr val="2E6CA4"/>
                </a:solidFill>
                <a:cs typeface="+mn-ea"/>
                <a:sym typeface="+mn-lt"/>
              </a:rPr>
              <a:t>非法持有国家绝密、机密文件、资料、物品罪</a:t>
            </a:r>
          </a:p>
          <a:p>
            <a:pPr>
              <a:lnSpc>
                <a:spcPct val="150000"/>
              </a:lnSpc>
            </a:pPr>
            <a:r>
              <a:rPr altLang="en-US" b="1" lang="zh-CN" smtClean="0" sz="2000">
                <a:solidFill>
                  <a:srgbClr val="2E6CA4"/>
                </a:solidFill>
                <a:cs typeface="+mn-ea"/>
                <a:sym typeface="+mn-lt"/>
              </a:rPr>
              <a:t>故意泄露国家秘密罪</a:t>
            </a:r>
          </a:p>
          <a:p>
            <a:pPr>
              <a:lnSpc>
                <a:spcPct val="150000"/>
              </a:lnSpc>
            </a:pPr>
            <a:r>
              <a:rPr altLang="en-US" b="1" lang="zh-CN" smtClean="0" sz="2000">
                <a:solidFill>
                  <a:srgbClr val="2E6CA4"/>
                </a:solidFill>
                <a:cs typeface="+mn-ea"/>
                <a:sym typeface="+mn-lt"/>
              </a:rPr>
              <a:t>过失泄露国家秘密罪</a:t>
            </a:r>
          </a:p>
          <a:p>
            <a:pPr>
              <a:lnSpc>
                <a:spcPct val="150000"/>
              </a:lnSpc>
            </a:pPr>
            <a:r>
              <a:rPr altLang="en-US" b="1" lang="zh-CN" smtClean="0" sz="2000">
                <a:solidFill>
                  <a:srgbClr val="2E6CA4"/>
                </a:solidFill>
                <a:cs typeface="+mn-ea"/>
                <a:sym typeface="+mn-lt"/>
              </a:rPr>
              <a:t>非法获取军事秘密罪</a:t>
            </a:r>
          </a:p>
          <a:p>
            <a:pPr>
              <a:lnSpc>
                <a:spcPct val="150000"/>
              </a:lnSpc>
            </a:pPr>
            <a:r>
              <a:rPr altLang="en-US" b="1" lang="zh-CN" smtClean="0" sz="2000">
                <a:solidFill>
                  <a:srgbClr val="2E6CA4"/>
                </a:solidFill>
                <a:cs typeface="+mn-ea"/>
                <a:sym typeface="+mn-lt"/>
              </a:rPr>
              <a:t>为境外窃取、刺探、收买、非法提供军事秘密罪</a:t>
            </a:r>
          </a:p>
          <a:p>
            <a:pPr>
              <a:lnSpc>
                <a:spcPct val="150000"/>
              </a:lnSpc>
            </a:pPr>
            <a:r>
              <a:rPr altLang="en-US" b="1" lang="zh-CN" smtClean="0" sz="2000">
                <a:solidFill>
                  <a:srgbClr val="2E6CA4"/>
                </a:solidFill>
                <a:cs typeface="+mn-ea"/>
                <a:sym typeface="+mn-lt"/>
              </a:rPr>
              <a:t>故意泄露军事秘密罪</a:t>
            </a:r>
          </a:p>
          <a:p>
            <a:pPr>
              <a:lnSpc>
                <a:spcPct val="150000"/>
              </a:lnSpc>
            </a:pPr>
            <a:r>
              <a:rPr altLang="en-US" b="1" lang="zh-CN" smtClean="0" sz="2000">
                <a:solidFill>
                  <a:srgbClr val="2E6CA4"/>
                </a:solidFill>
                <a:cs typeface="+mn-ea"/>
                <a:sym typeface="+mn-lt"/>
              </a:rPr>
              <a:t>过失泄露军事秘密罪</a:t>
            </a:r>
          </a:p>
        </p:txBody>
      </p:sp>
      <p:pic>
        <p:nvPicPr>
          <p:cNvPr id="2" name="图片 1"/>
          <p:cNvPicPr>
            <a:picLocks noChangeAspect="1"/>
          </p:cNvPicPr>
          <p:nvPr/>
        </p:nvPicPr>
        <p:blipFill>
          <a:blip r:embed="rId3">
            <a:clrChange>
              <a:clrFrom>
                <a:srgbClr val="F6F6F6"/>
              </a:clrFrom>
              <a:clrTo>
                <a:srgbClr val="F6F6F6">
                  <a:alpha val="0"/>
                </a:srgbClr>
              </a:clrTo>
            </a:clrChange>
            <a:extLst>
              <a:ext uri="{28A0092B-C50C-407E-A947-70E740481C1C}">
                <a14:useLocalDpi val="0"/>
              </a:ext>
            </a:extLst>
          </a:blip>
          <a:stretch>
            <a:fillRect/>
          </a:stretch>
        </p:blipFill>
        <p:spPr>
          <a:xfrm>
            <a:off x="8499075" y="2070100"/>
            <a:ext cx="2017347" cy="3541932"/>
          </a:xfrm>
          <a:prstGeom prst="rect">
            <a:avLst/>
          </a:prstGeom>
        </p:spPr>
      </p:pic>
    </p:spTree>
    <p:extLst>
      <p:ext uri="{BB962C8B-B14F-4D97-AF65-F5344CB8AC3E}">
        <p14:creationId val="7731418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721793"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泄密案例之---违规处理密码电报</a:t>
            </a:r>
          </a:p>
        </p:txBody>
      </p:sp>
      <p:sp>
        <p:nvSpPr>
          <p:cNvPr id="10" name="矩形 9"/>
          <p:cNvSpPr/>
          <p:nvPr/>
        </p:nvSpPr>
        <p:spPr>
          <a:xfrm>
            <a:off x="1887793" y="1493806"/>
            <a:ext cx="3247093" cy="1920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案例特点：</a:t>
            </a:r>
          </a:p>
          <a:p>
            <a:pPr>
              <a:lnSpc>
                <a:spcPct val="150000"/>
              </a:lnSpc>
            </a:pPr>
            <a:r>
              <a:rPr altLang="en-US" b="1" lang="zh-CN" smtClean="0" sz="2000">
                <a:solidFill>
                  <a:srgbClr val="2E6CA4"/>
                </a:solidFill>
                <a:cs typeface="+mn-ea"/>
                <a:sym typeface="+mn-lt"/>
              </a:rPr>
              <a:t>1.违规复印密码电报</a:t>
            </a:r>
          </a:p>
          <a:p>
            <a:pPr>
              <a:lnSpc>
                <a:spcPct val="150000"/>
              </a:lnSpc>
            </a:pPr>
            <a:r>
              <a:rPr altLang="en-US" b="1" lang="zh-CN" smtClean="0" sz="2000">
                <a:solidFill>
                  <a:srgbClr val="2E6CA4"/>
                </a:solidFill>
                <a:cs typeface="+mn-ea"/>
                <a:sym typeface="+mn-lt"/>
              </a:rPr>
              <a:t>2.违规携带密件出境</a:t>
            </a:r>
          </a:p>
          <a:p>
            <a:pPr>
              <a:lnSpc>
                <a:spcPct val="150000"/>
              </a:lnSpc>
            </a:pPr>
            <a:r>
              <a:rPr altLang="en-US" b="1" lang="zh-CN" smtClean="0" sz="2000">
                <a:solidFill>
                  <a:srgbClr val="2E6CA4"/>
                </a:solidFill>
                <a:cs typeface="+mn-ea"/>
                <a:sym typeface="+mn-lt"/>
              </a:rPr>
              <a:t>3.违规通过互联网发送</a:t>
            </a:r>
          </a:p>
        </p:txBody>
      </p:sp>
      <p:sp>
        <p:nvSpPr>
          <p:cNvPr id="5" name="矩形 4"/>
          <p:cNvSpPr/>
          <p:nvPr/>
        </p:nvSpPr>
        <p:spPr>
          <a:xfrm>
            <a:off x="1887793" y="3809003"/>
            <a:ext cx="3247093" cy="1463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案例分析：</a:t>
            </a:r>
          </a:p>
          <a:p>
            <a:pPr>
              <a:lnSpc>
                <a:spcPct val="150000"/>
              </a:lnSpc>
            </a:pPr>
            <a:r>
              <a:rPr altLang="en-US" b="1" lang="zh-CN" smtClean="0" sz="2000">
                <a:solidFill>
                  <a:srgbClr val="2E6CA4"/>
                </a:solidFill>
                <a:cs typeface="+mn-ea"/>
                <a:sym typeface="+mn-lt"/>
              </a:rPr>
              <a:t>1.禁止非法复印</a:t>
            </a:r>
          </a:p>
          <a:p>
            <a:pPr>
              <a:lnSpc>
                <a:spcPct val="150000"/>
              </a:lnSpc>
            </a:pPr>
            <a:r>
              <a:rPr altLang="en-US" b="1" lang="zh-CN" smtClean="0" sz="2000">
                <a:solidFill>
                  <a:srgbClr val="2E6CA4"/>
                </a:solidFill>
                <a:cs typeface="+mn-ea"/>
                <a:sym typeface="+mn-lt"/>
              </a:rPr>
              <a:t>2.携带、传输违法</a:t>
            </a:r>
          </a:p>
        </p:txBody>
      </p:sp>
      <p:pic>
        <p:nvPicPr>
          <p:cNvPr descr="012" id="7" name="Picture 4"/>
          <p:cNvPicPr>
            <a:picLocks noChangeArrowheads="1" noChangeAspect="1"/>
          </p:cNvPicPr>
          <p:nvPr/>
        </p:nvPicPr>
        <p:blipFill>
          <a:blip r:embed="rId3"/>
          <a:stretch>
            <a:fillRect/>
          </a:stretch>
        </p:blipFill>
        <p:spPr bwMode="auto">
          <a:xfrm>
            <a:off x="4610100" y="1005714"/>
            <a:ext cx="5987590" cy="4854168"/>
          </a:xfrm>
          <a:prstGeom prst="rect">
            <a:avLst/>
          </a:prstGeom>
          <a:noFill/>
          <a:ln w="9525">
            <a:noFill/>
            <a:miter lim="800000"/>
          </a:ln>
        </p:spPr>
      </p:pic>
    </p:spTree>
    <p:extLst>
      <p:ext uri="{BB962C8B-B14F-4D97-AF65-F5344CB8AC3E}">
        <p14:creationId val="14200181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737743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泄密案例----违规使用涉密存储介质</a:t>
            </a:r>
          </a:p>
        </p:txBody>
      </p:sp>
      <p:sp>
        <p:nvSpPr>
          <p:cNvPr id="10" name="矩形 9"/>
          <p:cNvSpPr/>
          <p:nvPr/>
        </p:nvSpPr>
        <p:spPr>
          <a:xfrm>
            <a:off x="7247193" y="1471831"/>
            <a:ext cx="4284407" cy="1920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案例特点：</a:t>
            </a:r>
          </a:p>
          <a:p>
            <a:pPr>
              <a:lnSpc>
                <a:spcPct val="150000"/>
              </a:lnSpc>
            </a:pPr>
            <a:r>
              <a:rPr altLang="en-US" b="1" lang="zh-CN" smtClean="0" sz="2000">
                <a:solidFill>
                  <a:srgbClr val="2E6CA4"/>
                </a:solidFill>
                <a:cs typeface="+mn-ea"/>
                <a:sym typeface="+mn-lt"/>
              </a:rPr>
              <a:t>1.非涉密计算机被植入“木马”病毒</a:t>
            </a:r>
          </a:p>
          <a:p>
            <a:pPr>
              <a:lnSpc>
                <a:spcPct val="150000"/>
              </a:lnSpc>
            </a:pPr>
            <a:r>
              <a:rPr altLang="en-US" b="1" lang="zh-CN" smtClean="0" sz="2000">
                <a:solidFill>
                  <a:srgbClr val="2E6CA4"/>
                </a:solidFill>
                <a:cs typeface="+mn-ea"/>
                <a:sym typeface="+mn-lt"/>
              </a:rPr>
              <a:t>2.涉密存储介质混用</a:t>
            </a:r>
          </a:p>
          <a:p>
            <a:pPr>
              <a:lnSpc>
                <a:spcPct val="150000"/>
              </a:lnSpc>
            </a:pPr>
            <a:r>
              <a:rPr altLang="en-US" b="1" lang="zh-CN" smtClean="0" sz="2000">
                <a:solidFill>
                  <a:srgbClr val="2E6CA4"/>
                </a:solidFill>
                <a:cs typeface="+mn-ea"/>
                <a:sym typeface="+mn-lt"/>
              </a:rPr>
              <a:t>3.介质被作为摆渡跳板</a:t>
            </a:r>
          </a:p>
        </p:txBody>
      </p:sp>
      <p:sp>
        <p:nvSpPr>
          <p:cNvPr id="5" name="矩形 4"/>
          <p:cNvSpPr/>
          <p:nvPr/>
        </p:nvSpPr>
        <p:spPr>
          <a:xfrm>
            <a:off x="7247193" y="3787027"/>
            <a:ext cx="3247093" cy="1463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预防措施：</a:t>
            </a:r>
          </a:p>
          <a:p>
            <a:pPr>
              <a:lnSpc>
                <a:spcPct val="150000"/>
              </a:lnSpc>
            </a:pPr>
            <a:r>
              <a:rPr altLang="en-US" b="1" lang="zh-CN" smtClean="0" sz="2000">
                <a:solidFill>
                  <a:srgbClr val="2E6CA4"/>
                </a:solidFill>
                <a:cs typeface="+mn-ea"/>
                <a:sym typeface="+mn-lt"/>
              </a:rPr>
              <a:t>电脑不混用</a:t>
            </a:r>
          </a:p>
          <a:p>
            <a:pPr>
              <a:lnSpc>
                <a:spcPct val="150000"/>
              </a:lnSpc>
            </a:pPr>
            <a:r>
              <a:rPr altLang="en-US" b="1" lang="zh-CN" smtClean="0" sz="2000">
                <a:solidFill>
                  <a:srgbClr val="2E6CA4"/>
                </a:solidFill>
                <a:cs typeface="+mn-ea"/>
                <a:sym typeface="+mn-lt"/>
              </a:rPr>
              <a:t>U盘不乱插</a:t>
            </a:r>
          </a:p>
        </p:txBody>
      </p:sp>
      <p:pic>
        <p:nvPicPr>
          <p:cNvPr descr="020" id="8" name="Picture 4"/>
          <p:cNvPicPr>
            <a:picLocks noChangeArrowheads="1" noChangeAspect="1"/>
          </p:cNvPicPr>
          <p:nvPr/>
        </p:nvPicPr>
        <p:blipFill>
          <a:blip r:embed="rId3"/>
          <a:stretch>
            <a:fillRect/>
          </a:stretch>
        </p:blipFill>
        <p:spPr bwMode="auto">
          <a:xfrm>
            <a:off x="1417638" y="1285876"/>
            <a:ext cx="5275262" cy="4482307"/>
          </a:xfrm>
          <a:prstGeom prst="rect">
            <a:avLst/>
          </a:prstGeom>
          <a:noFill/>
          <a:ln w="9525">
            <a:noFill/>
            <a:miter lim="800000"/>
          </a:ln>
        </p:spPr>
      </p:pic>
    </p:spTree>
    <p:extLst>
      <p:ext uri="{BB962C8B-B14F-4D97-AF65-F5344CB8AC3E}">
        <p14:creationId val="42442359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2">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1+#ppt_w/2"/>
                                          </p:val>
                                        </p:tav>
                                        <p:tav tm="100000">
                                          <p:val>
                                            <p:strVal val="#ppt_x"/>
                                          </p:val>
                                        </p:tav>
                                      </p:tavLst>
                                    </p:anim>
                                    <p:anim calcmode="lin" valueType="num">
                                      <p:cBhvr additive="base">
                                        <p:cTn dur="500" fill="hold" id="17"/>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l="7313"/>
          <a:stretch>
            <a:fillRect/>
          </a:stretch>
        </p:blipFill>
        <p:spPr>
          <a:xfrm>
            <a:off x="6807199" y="2423132"/>
            <a:ext cx="5384801" cy="4434868"/>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pic>
        <p:nvPicPr>
          <p:cNvPr id="14" name="图片 13"/>
          <p:cNvPicPr>
            <a:picLocks noChangeAspect="1"/>
          </p:cNvPicPr>
          <p:nvPr/>
        </p:nvPicPr>
        <p:blipFill>
          <a:blip r:embed="rId4">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sp>
        <p:nvSpPr>
          <p:cNvPr id="27" name="矩形 26"/>
          <p:cNvSpPr/>
          <p:nvPr/>
        </p:nvSpPr>
        <p:spPr>
          <a:xfrm>
            <a:off x="3070237" y="3187333"/>
            <a:ext cx="6351901" cy="1005840"/>
          </a:xfrm>
          <a:prstGeom prst="rect">
            <a:avLst/>
          </a:prstGeom>
        </p:spPr>
        <p:txBody>
          <a:bodyPr wrap="square">
            <a:spAutoFit/>
          </a:bodyPr>
          <a:lstStyle/>
          <a:p>
            <a:pPr algn="dist"/>
            <a:r>
              <a:rPr altLang="en-US" lang="zh-CN" smtClean="0" sz="6000">
                <a:cs typeface="+mn-ea"/>
                <a:sym typeface="+mn-lt"/>
              </a:rPr>
              <a:t>商业秘密及保护</a:t>
            </a:r>
          </a:p>
        </p:txBody>
      </p:sp>
      <p:grpSp>
        <p:nvGrpSpPr>
          <p:cNvPr id="2" name="组合 1"/>
          <p:cNvGrpSpPr/>
          <p:nvPr/>
        </p:nvGrpSpPr>
        <p:grpSpPr>
          <a:xfrm>
            <a:off x="5163791" y="699556"/>
            <a:ext cx="2069087" cy="2093431"/>
            <a:chOff x="5291431" y="1026391"/>
            <a:chExt cx="1634849" cy="1654084"/>
          </a:xfrm>
        </p:grpSpPr>
        <p:pic>
          <p:nvPicPr>
            <p:cNvPr id="29" name="图片 28"/>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5291431" y="1026391"/>
              <a:ext cx="1634849" cy="1634849"/>
            </a:xfrm>
            <a:prstGeom prst="rect">
              <a:avLst/>
            </a:prstGeom>
          </p:spPr>
        </p:pic>
        <p:sp>
          <p:nvSpPr>
            <p:cNvPr id="28" name="矩形 27"/>
            <p:cNvSpPr/>
            <p:nvPr/>
          </p:nvSpPr>
          <p:spPr>
            <a:xfrm>
              <a:off x="5668842" y="1805013"/>
              <a:ext cx="833766" cy="866995"/>
            </a:xfrm>
            <a:prstGeom prst="rect">
              <a:avLst/>
            </a:prstGeom>
          </p:spPr>
          <p:txBody>
            <a:bodyPr wrap="square">
              <a:spAutoFit/>
            </a:bodyPr>
            <a:lstStyle/>
            <a:p>
              <a:r>
                <a:rPr altLang="en-US" b="1" lang="zh-CN" smtClean="0"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三</a:t>
              </a:r>
            </a:p>
          </p:txBody>
        </p:sp>
      </p:grpSp>
      <p:grpSp>
        <p:nvGrpSpPr>
          <p:cNvPr id="51" name="组合 50"/>
          <p:cNvGrpSpPr/>
          <p:nvPr/>
        </p:nvGrpSpPr>
        <p:grpSpPr>
          <a:xfrm>
            <a:off x="4533354" y="4376390"/>
            <a:ext cx="3118179" cy="369332"/>
            <a:chOff x="4504267" y="4491906"/>
            <a:chExt cx="3118179" cy="369332"/>
          </a:xfrm>
        </p:grpSpPr>
        <p:sp>
          <p:nvSpPr>
            <p:cNvPr id="36" name="矩形 35"/>
            <p:cNvSpPr/>
            <p:nvPr/>
          </p:nvSpPr>
          <p:spPr>
            <a:xfrm>
              <a:off x="4753101" y="4491906"/>
              <a:ext cx="2620511" cy="365760"/>
            </a:xfrm>
            <a:prstGeom prst="rect">
              <a:avLst/>
            </a:prstGeom>
          </p:spPr>
          <p:txBody>
            <a:bodyPr wrap="square">
              <a:spAutoFit/>
            </a:bodyPr>
            <a:lstStyle/>
            <a:p>
              <a:pPr algn="dist"/>
              <a:r>
                <a:rPr altLang="en-US" lang="zh-CN" smtClean="0">
                  <a:cs typeface="+mn-ea"/>
                  <a:sym typeface="+mn-lt"/>
                </a:rPr>
                <a:t>专业知识学习</a:t>
              </a:r>
            </a:p>
          </p:txBody>
        </p:sp>
        <p:cxnSp>
          <p:nvCxnSpPr>
            <p:cNvPr id="38" name="直接连接符 37"/>
            <p:cNvCxnSpPr/>
            <p:nvPr/>
          </p:nvCxnSpPr>
          <p:spPr>
            <a:xfrm flipH="1">
              <a:off x="5134704"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6" idx="1"/>
            </p:cNvCxnSpPr>
            <p:nvPr/>
          </p:nvCxnSpPr>
          <p:spPr>
            <a:xfrm>
              <a:off x="4504267" y="4674786"/>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73612" y="4676572"/>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575326"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15948"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456570"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897193"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图片 53"/>
          <p:cNvPicPr>
            <a:picLocks noChangeAspect="1"/>
          </p:cNvPicPr>
          <p:nvPr/>
        </p:nvPicPr>
        <p:blipFill>
          <a:blip r:embed="rId6">
            <a:extLst>
              <a:ext uri="{28A0092B-C50C-407E-A947-70E740481C1C}">
                <a14:useLocalDpi val="0"/>
              </a:ext>
            </a:extLst>
          </a:blip>
          <a:stretch>
            <a:fillRect/>
          </a:stretch>
        </p:blipFill>
        <p:spPr>
          <a:xfrm>
            <a:off x="117726" y="4540930"/>
            <a:ext cx="4323761" cy="2073036"/>
          </a:xfrm>
          <a:prstGeom prst="rect">
            <a:avLst/>
          </a:prstGeom>
        </p:spPr>
      </p:pic>
      <p:sp>
        <p:nvSpPr>
          <p:cNvPr id="55" name="矩形 54"/>
          <p:cNvSpPr/>
          <p:nvPr/>
        </p:nvSpPr>
        <p:spPr>
          <a:xfrm>
            <a:off x="281297" y="4599886"/>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p:cNvPicPr>
            <a:picLocks noChangeAspect="1"/>
          </p:cNvPicPr>
          <p:nvPr/>
        </p:nvPicPr>
        <p:blipFill>
          <a:blip r:embed="rId7">
            <a:extLst>
              <a:ext uri="{28A0092B-C50C-407E-A947-70E740481C1C}">
                <a14:useLocalDpi val="0"/>
              </a:ext>
            </a:extLst>
          </a:blip>
          <a:stretch>
            <a:fillRect/>
          </a:stretch>
        </p:blipFill>
        <p:spPr>
          <a:xfrm>
            <a:off x="8953500" y="238908"/>
            <a:ext cx="2857500" cy="1071563"/>
          </a:xfrm>
          <a:prstGeom prst="rect">
            <a:avLst/>
          </a:prstGeom>
        </p:spPr>
      </p:pic>
      <p:sp>
        <p:nvSpPr>
          <p:cNvPr id="57" name="矩形 56"/>
          <p:cNvSpPr/>
          <p:nvPr/>
        </p:nvSpPr>
        <p:spPr>
          <a:xfrm>
            <a:off x="8031810" y="20873"/>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42586673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51"/>
                                        </p:tgtEl>
                                        <p:attrNameLst>
                                          <p:attrName>style.visibility</p:attrName>
                                        </p:attrNameLst>
                                      </p:cBhvr>
                                      <p:to>
                                        <p:strVal val="visible"/>
                                      </p:to>
                                    </p:set>
                                    <p:animEffect filter="barn(inVertical)" transition="in">
                                      <p:cBhvr>
                                        <p:cTn dur="500" id="19"/>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126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（一）商业秘密的产生及密级</a:t>
            </a:r>
          </a:p>
        </p:txBody>
      </p:sp>
      <p:sp>
        <p:nvSpPr>
          <p:cNvPr id="10" name="矩形 9"/>
          <p:cNvSpPr/>
          <p:nvPr/>
        </p:nvSpPr>
        <p:spPr>
          <a:xfrm>
            <a:off x="1197907" y="1611531"/>
            <a:ext cx="10384493" cy="10058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商业秘密：是指不为公众所知悉，能为集团公司带来经济利益，具有实际或潜在实用价值，并经集团公司以及各单位采取保密措施的技术信息和经营信息</a:t>
            </a:r>
          </a:p>
        </p:txBody>
      </p:sp>
      <p:sp>
        <p:nvSpPr>
          <p:cNvPr id="2" name="矩形 1"/>
          <p:cNvSpPr/>
          <p:nvPr/>
        </p:nvSpPr>
        <p:spPr>
          <a:xfrm>
            <a:off x="5321300" y="2707839"/>
            <a:ext cx="6096000" cy="2834640"/>
          </a:xfrm>
          <a:prstGeom prst="rect">
            <a:avLst/>
          </a:prstGeom>
        </p:spPr>
        <p:txBody>
          <a:bodyPr>
            <a:spAutoFit/>
          </a:bodyPr>
          <a:lstStyle/>
          <a:p>
            <a:pPr>
              <a:lnSpc>
                <a:spcPct val="150000"/>
              </a:lnSpc>
            </a:pPr>
            <a:r>
              <a:rPr altLang="en-US" b="1" lang="zh-CN" smtClean="0" sz="2000">
                <a:solidFill>
                  <a:srgbClr val="2E6CA4"/>
                </a:solidFill>
                <a:cs typeface="+mn-ea"/>
                <a:sym typeface="+mn-lt"/>
              </a:rPr>
              <a:t>商业秘密的密级按经济利益受损害程度</a:t>
            </a:r>
          </a:p>
          <a:p>
            <a:pPr>
              <a:lnSpc>
                <a:spcPct val="150000"/>
              </a:lnSpc>
            </a:pPr>
            <a:r>
              <a:rPr altLang="en-US" b="1" lang="zh-CN" smtClean="0" sz="2000">
                <a:solidFill>
                  <a:srgbClr val="2E6CA4"/>
                </a:solidFill>
                <a:cs typeface="+mn-ea"/>
                <a:sym typeface="+mn-lt"/>
              </a:rPr>
              <a:t>分为核心商业秘密、普通商业秘密两级</a:t>
            </a:r>
          </a:p>
          <a:p>
            <a:pPr>
              <a:lnSpc>
                <a:spcPct val="150000"/>
              </a:lnSpc>
            </a:pPr>
            <a:r>
              <a:rPr altLang="en-US" b="1" lang="zh-CN" smtClean="0" sz="2000">
                <a:solidFill>
                  <a:srgbClr val="2E6CA4"/>
                </a:solidFill>
                <a:cs typeface="+mn-ea"/>
                <a:sym typeface="+mn-lt"/>
              </a:rPr>
              <a:t>核心商业秘密，简称核心商密，是特别重要的商业秘密，泄露会使企业的经济利益遭受特别严重损害普通商业秘密，简称普通商密，是一般的商业秘密，泄露会使企业的经济利益遭受损害 </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1565275" y="2707839"/>
            <a:ext cx="3502654" cy="2985869"/>
          </a:xfrm>
          <a:prstGeom prst="rect">
            <a:avLst/>
          </a:prstGeom>
        </p:spPr>
      </p:pic>
    </p:spTree>
    <p:extLst>
      <p:ext uri="{BB962C8B-B14F-4D97-AF65-F5344CB8AC3E}">
        <p14:creationId val="16283639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sp>
        <p:nvSpPr>
          <p:cNvPr id="3" name="矩形 2"/>
          <p:cNvSpPr/>
          <p:nvPr/>
        </p:nvSpPr>
        <p:spPr>
          <a:xfrm>
            <a:off x="6057900" y="1237432"/>
            <a:ext cx="4191000" cy="3749041"/>
          </a:xfrm>
          <a:prstGeom prst="rect">
            <a:avLst/>
          </a:prstGeom>
        </p:spPr>
        <p:txBody>
          <a:bodyPr wrap="square">
            <a:spAutoFit/>
          </a:bodyPr>
          <a:lstStyle/>
          <a:p>
            <a:pPr eaLnBrk="0" fontAlgn="base" hangingPunct="0" lvl="0">
              <a:lnSpc>
                <a:spcPct val="150000"/>
              </a:lnSpc>
              <a:spcAft>
                <a:spcPct val="0"/>
              </a:spcAft>
              <a:buClr>
                <a:srgbClr val="0000CC"/>
              </a:buClr>
              <a:buSzPct val="80000"/>
            </a:pPr>
            <a:r>
              <a:rPr altLang="zh-CN" baseline="0" cap="none" i="0" kern="0" kumimoji="0" lang="en-US" noProof="0" normalizeH="0" smtClean="0" spc="0" strike="noStrike" sz="3200" u="none">
                <a:ln>
                  <a:noFill/>
                </a:ln>
                <a:solidFill>
                  <a:srgbClr val="000000"/>
                </a:solidFill>
                <a:effectLst/>
                <a:uLnTx/>
                <a:uFillTx/>
                <a:cs typeface="+mn-ea"/>
                <a:sym typeface="+mn-lt"/>
              </a:rPr>
              <a:t>1、秘密的概念及分类</a:t>
            </a:r>
          </a:p>
          <a:p>
            <a:pPr eaLnBrk="0" fontAlgn="base" hangingPunct="0" lvl="0">
              <a:lnSpc>
                <a:spcPct val="150000"/>
              </a:lnSpc>
              <a:spcAft>
                <a:spcPct val="0"/>
              </a:spcAft>
              <a:buClr>
                <a:srgbClr val="0000CC"/>
              </a:buClr>
              <a:buSzPct val="80000"/>
            </a:pPr>
            <a:r>
              <a:rPr altLang="zh-CN" baseline="0" cap="none" i="0" kern="0" kumimoji="0" lang="en-US" noProof="0" normalizeH="0" smtClean="0" spc="0" strike="noStrike" sz="3200" u="none">
                <a:ln>
                  <a:noFill/>
                </a:ln>
                <a:solidFill>
                  <a:srgbClr val="000000"/>
                </a:solidFill>
                <a:effectLst/>
                <a:uLnTx/>
                <a:uFillTx/>
                <a:cs typeface="+mn-ea"/>
                <a:sym typeface="+mn-lt"/>
              </a:rPr>
              <a:t>2、国家秘密及保护</a:t>
            </a:r>
          </a:p>
          <a:p>
            <a:pPr eaLnBrk="0" fontAlgn="base" hangingPunct="0" lvl="0">
              <a:lnSpc>
                <a:spcPct val="150000"/>
              </a:lnSpc>
              <a:spcAft>
                <a:spcPct val="0"/>
              </a:spcAft>
              <a:buClr>
                <a:srgbClr val="0000CC"/>
              </a:buClr>
              <a:buSzPct val="80000"/>
            </a:pPr>
            <a:r>
              <a:rPr altLang="zh-CN" baseline="0" cap="none" i="0" kern="0" kumimoji="0" lang="en-US" noProof="0" normalizeH="0" smtClean="0" spc="0" strike="noStrike" sz="3200" u="none">
                <a:ln>
                  <a:noFill/>
                </a:ln>
                <a:solidFill>
                  <a:srgbClr val="000000"/>
                </a:solidFill>
                <a:effectLst/>
                <a:uLnTx/>
                <a:uFillTx/>
                <a:cs typeface="+mn-ea"/>
                <a:sym typeface="+mn-lt"/>
              </a:rPr>
              <a:t>3、商业秘密及保护</a:t>
            </a:r>
          </a:p>
          <a:p>
            <a:pPr eaLnBrk="0" fontAlgn="base" hangingPunct="0" lvl="0">
              <a:lnSpc>
                <a:spcPct val="150000"/>
              </a:lnSpc>
              <a:spcAft>
                <a:spcPct val="0"/>
              </a:spcAft>
              <a:buClr>
                <a:srgbClr val="0000CC"/>
              </a:buClr>
              <a:buSzPct val="80000"/>
            </a:pPr>
            <a:r>
              <a:rPr altLang="zh-CN" baseline="0" cap="none" i="0" kern="0" kumimoji="0" lang="en-US" noProof="0" normalizeH="0" smtClean="0" spc="0" strike="noStrike" sz="3200" u="none">
                <a:ln>
                  <a:noFill/>
                </a:ln>
                <a:solidFill>
                  <a:srgbClr val="000000"/>
                </a:solidFill>
                <a:effectLst/>
                <a:uLnTx/>
                <a:uFillTx/>
                <a:cs typeface="+mn-ea"/>
                <a:sym typeface="+mn-lt"/>
              </a:rPr>
              <a:t>4、工作秘密</a:t>
            </a:r>
          </a:p>
          <a:p>
            <a:pPr eaLnBrk="0" fontAlgn="base" hangingPunct="0" lvl="0">
              <a:lnSpc>
                <a:spcPct val="150000"/>
              </a:lnSpc>
              <a:spcAft>
                <a:spcPct val="0"/>
              </a:spcAft>
              <a:buClr>
                <a:srgbClr val="0000CC"/>
              </a:buClr>
              <a:buSzPct val="80000"/>
            </a:pPr>
            <a:r>
              <a:rPr altLang="zh-CN" baseline="0" cap="none" i="0" kern="0" kumimoji="0" lang="en-US" noProof="0" normalizeH="0" smtClean="0" spc="0" strike="noStrike" sz="3200" u="none">
                <a:ln>
                  <a:noFill/>
                </a:ln>
                <a:solidFill>
                  <a:srgbClr val="000000"/>
                </a:solidFill>
                <a:effectLst/>
                <a:uLnTx/>
                <a:uFillTx/>
                <a:cs typeface="+mn-ea"/>
                <a:sym typeface="+mn-lt"/>
              </a:rPr>
              <a:t>5、日常保密注意事项</a:t>
            </a:r>
          </a:p>
        </p:txBody>
      </p:sp>
      <p:pic>
        <p:nvPicPr>
          <p:cNvPr id="23" name="图片 22"/>
          <p:cNvPicPr>
            <a:picLocks noChangeAspect="1"/>
          </p:cNvPicPr>
          <p:nvPr/>
        </p:nvPicPr>
        <p:blipFill>
          <a:blip r:embed="rId3">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pic>
        <p:nvPicPr>
          <p:cNvPr id="24" name="图片 23"/>
          <p:cNvPicPr>
            <a:picLocks noChangeAspect="1"/>
          </p:cNvPicPr>
          <p:nvPr/>
        </p:nvPicPr>
        <p:blipFill>
          <a:blip r:embed="rId4">
            <a:extLst>
              <a:ext uri="{28A0092B-C50C-407E-A947-70E740481C1C}">
                <a14:useLocalDpi val="0"/>
              </a:ext>
            </a:extLst>
          </a:blip>
          <a:srcRect l="7313"/>
          <a:stretch>
            <a:fillRect/>
          </a:stretch>
        </p:blipFill>
        <p:spPr>
          <a:xfrm>
            <a:off x="8674100" y="3960692"/>
            <a:ext cx="3517900" cy="2897307"/>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grpSp>
        <p:nvGrpSpPr>
          <p:cNvPr id="2" name="组合 1"/>
          <p:cNvGrpSpPr/>
          <p:nvPr/>
        </p:nvGrpSpPr>
        <p:grpSpPr>
          <a:xfrm>
            <a:off x="3050491" y="2292963"/>
            <a:ext cx="2350176" cy="2350176"/>
            <a:chOff x="3050491" y="2292963"/>
            <a:chExt cx="2350176" cy="2350176"/>
          </a:xfrm>
        </p:grpSpPr>
        <p:pic>
          <p:nvPicPr>
            <p:cNvPr id="30" name="图片 29"/>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3050491" y="2292963"/>
              <a:ext cx="2350176" cy="2350176"/>
            </a:xfrm>
            <a:prstGeom prst="rect">
              <a:avLst/>
            </a:prstGeom>
          </p:spPr>
        </p:pic>
        <p:sp>
          <p:nvSpPr>
            <p:cNvPr id="31" name="矩形 30"/>
            <p:cNvSpPr/>
            <p:nvPr/>
          </p:nvSpPr>
          <p:spPr>
            <a:xfrm>
              <a:off x="3286861" y="3489987"/>
              <a:ext cx="1859280" cy="1097280"/>
            </a:xfrm>
            <a:prstGeom prst="rect">
              <a:avLst/>
            </a:prstGeom>
          </p:spPr>
          <p:txBody>
            <a:bodyPr wrap="none">
              <a:spAutoFit/>
            </a:bodyPr>
            <a:lstStyle/>
            <a:p>
              <a:r>
                <a:rPr altLang="en-US" b="1" lang="zh-CN" smtClean="0"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目录</a:t>
              </a:r>
            </a:p>
          </p:txBody>
        </p:sp>
      </p:grpSp>
      <p:pic>
        <p:nvPicPr>
          <p:cNvPr id="33" name="图片 32"/>
          <p:cNvPicPr>
            <a:picLocks noChangeAspect="1"/>
          </p:cNvPicPr>
          <p:nvPr/>
        </p:nvPicPr>
        <p:blipFill>
          <a:blip r:embed="rId6">
            <a:extLst>
              <a:ext uri="{28A0092B-C50C-407E-A947-70E740481C1C}">
                <a14:useLocalDpi val="0"/>
              </a:ext>
            </a:extLst>
          </a:blip>
          <a:stretch>
            <a:fillRect/>
          </a:stretch>
        </p:blipFill>
        <p:spPr>
          <a:xfrm>
            <a:off x="117727" y="5422156"/>
            <a:ext cx="2485774" cy="1191809"/>
          </a:xfrm>
          <a:prstGeom prst="rect">
            <a:avLst/>
          </a:prstGeom>
        </p:spPr>
      </p:pic>
      <p:pic>
        <p:nvPicPr>
          <p:cNvPr id="35" name="图片 34"/>
          <p:cNvPicPr>
            <a:picLocks noChangeAspect="1"/>
          </p:cNvPicPr>
          <p:nvPr/>
        </p:nvPicPr>
        <p:blipFill>
          <a:blip r:embed="rId7">
            <a:extLst>
              <a:ext uri="{28A0092B-C50C-407E-A947-70E740481C1C}">
                <a14:useLocalDpi val="0"/>
              </a:ext>
            </a:extLst>
          </a:blip>
          <a:stretch>
            <a:fillRect/>
          </a:stretch>
        </p:blipFill>
        <p:spPr>
          <a:xfrm>
            <a:off x="10248900" y="175409"/>
            <a:ext cx="1778000" cy="666750"/>
          </a:xfrm>
          <a:prstGeom prst="rect">
            <a:avLst/>
          </a:prstGeom>
        </p:spPr>
      </p:pic>
      <p:sp>
        <p:nvSpPr>
          <p:cNvPr id="4" name="文本框 3"/>
          <p:cNvSpPr txBox="1"/>
          <p:nvPr/>
        </p:nvSpPr>
        <p:spPr>
          <a:xfrm>
            <a:off x="6622743" y="461639"/>
            <a:ext cx="3036163" cy="64008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37070563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1+#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297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（二）商业秘密范围</a:t>
            </a:r>
          </a:p>
        </p:txBody>
      </p:sp>
      <p:sp>
        <p:nvSpPr>
          <p:cNvPr id="10" name="矩形 9"/>
          <p:cNvSpPr/>
          <p:nvPr/>
        </p:nvSpPr>
        <p:spPr>
          <a:xfrm>
            <a:off x="1058207" y="1179731"/>
            <a:ext cx="10384493" cy="1920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商业秘密的范围包括：经营信息和技术信息</a:t>
            </a:r>
          </a:p>
          <a:p>
            <a:pPr>
              <a:lnSpc>
                <a:spcPct val="150000"/>
              </a:lnSpc>
            </a:pPr>
            <a:r>
              <a:rPr altLang="en-US" b="1" lang="zh-CN" smtClean="0" sz="2000">
                <a:solidFill>
                  <a:srgbClr val="2E6CA4"/>
                </a:solidFill>
                <a:cs typeface="+mn-ea"/>
                <a:sym typeface="+mn-lt"/>
              </a:rPr>
              <a:t>    经营信息：战略规划、管理方法、商业模式、改制上市、并购重组、产权交易、财务信息、投融资决策、产购销策略、资源储备、客户信息、招投标事项等</a:t>
            </a:r>
          </a:p>
          <a:p>
            <a:pPr>
              <a:lnSpc>
                <a:spcPct val="150000"/>
              </a:lnSpc>
            </a:pPr>
            <a:r>
              <a:rPr altLang="en-US" b="1" lang="zh-CN" smtClean="0" sz="2000">
                <a:solidFill>
                  <a:srgbClr val="2E6CA4"/>
                </a:solidFill>
                <a:cs typeface="+mn-ea"/>
                <a:sym typeface="+mn-lt"/>
              </a:rPr>
              <a:t>    技术信息：科研、设计、程序、流程、产品配方、制作工艺、制作方法、技术诀窍等</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686175" y="3168650"/>
            <a:ext cx="4733925" cy="3368071"/>
          </a:xfrm>
          <a:prstGeom prst="rect">
            <a:avLst/>
          </a:prstGeom>
        </p:spPr>
      </p:pic>
    </p:spTree>
    <p:extLst>
      <p:ext uri="{BB962C8B-B14F-4D97-AF65-F5344CB8AC3E}">
        <p14:creationId val="34170848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297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（二）商业秘密范围</a:t>
            </a:r>
          </a:p>
        </p:txBody>
      </p:sp>
      <p:sp>
        <p:nvSpPr>
          <p:cNvPr id="10" name="矩形 9"/>
          <p:cNvSpPr/>
          <p:nvPr/>
        </p:nvSpPr>
        <p:spPr>
          <a:xfrm>
            <a:off x="1058207" y="1179731"/>
            <a:ext cx="10816293" cy="4206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集团公司核心商业秘密事项：</a:t>
            </a:r>
          </a:p>
          <a:p>
            <a:pPr>
              <a:lnSpc>
                <a:spcPct val="150000"/>
              </a:lnSpc>
            </a:pPr>
            <a:r>
              <a:rPr altLang="en-US" b="1" lang="zh-CN" smtClean="0" sz="2000">
                <a:solidFill>
                  <a:srgbClr val="2E6CA4"/>
                </a:solidFill>
                <a:cs typeface="+mn-ea"/>
                <a:sym typeface="+mn-lt"/>
              </a:rPr>
              <a:t>对国家经济、能源重大方针政策走向的分析、建议及对策 </a:t>
            </a:r>
          </a:p>
          <a:p>
            <a:pPr>
              <a:lnSpc>
                <a:spcPct val="150000"/>
              </a:lnSpc>
            </a:pPr>
            <a:r>
              <a:rPr altLang="en-US" b="1" lang="zh-CN" smtClean="0" sz="2000">
                <a:solidFill>
                  <a:srgbClr val="2E6CA4"/>
                </a:solidFill>
                <a:cs typeface="+mn-ea"/>
                <a:sym typeface="+mn-lt"/>
              </a:rPr>
              <a:t>公司酝酿、实施过程中的重大改革方案 </a:t>
            </a:r>
          </a:p>
          <a:p>
            <a:pPr>
              <a:lnSpc>
                <a:spcPct val="150000"/>
              </a:lnSpc>
            </a:pPr>
            <a:r>
              <a:rPr altLang="en-US" b="1" lang="zh-CN" smtClean="0" sz="2000">
                <a:solidFill>
                  <a:srgbClr val="2E6CA4"/>
                </a:solidFill>
                <a:cs typeface="+mn-ea"/>
                <a:sym typeface="+mn-lt"/>
              </a:rPr>
              <a:t>对外经济合作等重要谈判的谈判意图、底数和策略 </a:t>
            </a:r>
          </a:p>
          <a:p>
            <a:pPr>
              <a:lnSpc>
                <a:spcPct val="150000"/>
              </a:lnSpc>
            </a:pPr>
            <a:r>
              <a:rPr altLang="en-US" b="1" lang="zh-CN" smtClean="0" sz="2000">
                <a:solidFill>
                  <a:srgbClr val="2E6CA4"/>
                </a:solidFill>
                <a:cs typeface="+mn-ea"/>
                <a:sym typeface="+mn-lt"/>
              </a:rPr>
              <a:t>同与我国未建交或敏感国家、地区签订的经济技术协议和项目计划 </a:t>
            </a:r>
          </a:p>
          <a:p>
            <a:pPr>
              <a:lnSpc>
                <a:spcPct val="150000"/>
              </a:lnSpc>
            </a:pPr>
            <a:r>
              <a:rPr altLang="en-US" b="1" lang="zh-CN" smtClean="0" sz="2000">
                <a:solidFill>
                  <a:srgbClr val="2E6CA4"/>
                </a:solidFill>
                <a:cs typeface="+mn-ea"/>
                <a:sym typeface="+mn-lt"/>
              </a:rPr>
              <a:t>国家战略储备原油采购整体情况 </a:t>
            </a:r>
          </a:p>
          <a:p>
            <a:pPr>
              <a:lnSpc>
                <a:spcPct val="150000"/>
              </a:lnSpc>
            </a:pPr>
            <a:r>
              <a:rPr altLang="en-US" b="1" lang="zh-CN" smtClean="0" sz="2000">
                <a:solidFill>
                  <a:srgbClr val="2E6CA4"/>
                </a:solidFill>
                <a:cs typeface="+mn-ea"/>
                <a:sym typeface="+mn-lt"/>
              </a:rPr>
              <a:t>海外、海洋及敏感地区矿权评价资料 </a:t>
            </a:r>
          </a:p>
          <a:p>
            <a:pPr>
              <a:lnSpc>
                <a:spcPct val="150000"/>
              </a:lnSpc>
            </a:pPr>
            <a:r>
              <a:rPr altLang="en-US" b="1" lang="zh-CN" smtClean="0" sz="2000">
                <a:solidFill>
                  <a:srgbClr val="2E6CA4"/>
                </a:solidFill>
                <a:cs typeface="+mn-ea"/>
                <a:sym typeface="+mn-lt"/>
              </a:rPr>
              <a:t>重大科研开发专题计划，新产品开发和产品结构调整计划 </a:t>
            </a:r>
          </a:p>
          <a:p>
            <a:pPr>
              <a:lnSpc>
                <a:spcPct val="150000"/>
              </a:lnSpc>
            </a:pPr>
            <a:r>
              <a:rPr altLang="en-US" b="1" lang="zh-CN" smtClean="0" sz="2000">
                <a:solidFill>
                  <a:srgbClr val="2E6CA4"/>
                </a:solidFill>
                <a:cs typeface="+mn-ea"/>
                <a:sym typeface="+mn-lt"/>
              </a:rPr>
              <a:t>在国内外同行业属于领先或独有的技术、工艺、配方、技术诀窍以及基础理论研究成果 等22项</a:t>
            </a:r>
          </a:p>
        </p:txBody>
      </p:sp>
      <p:pic>
        <p:nvPicPr>
          <p:cNvPr id="2" name="图片 1"/>
          <p:cNvPicPr>
            <a:picLocks noChangeAspect="1"/>
          </p:cNvPicPr>
          <p:nvPr/>
        </p:nvPicPr>
        <p:blipFill>
          <a:blip r:embed="rId3">
            <a:clrChange>
              <a:clrFrom>
                <a:srgbClr val="F6F6F6"/>
              </a:clrFrom>
              <a:clrTo>
                <a:srgbClr val="F6F6F6">
                  <a:alpha val="0"/>
                </a:srgbClr>
              </a:clrTo>
            </a:clrChange>
            <a:extLst>
              <a:ext uri="{28A0092B-C50C-407E-A947-70E740481C1C}">
                <a14:useLocalDpi val="0"/>
              </a:ext>
            </a:extLst>
          </a:blip>
          <a:stretch>
            <a:fillRect/>
          </a:stretch>
        </p:blipFill>
        <p:spPr>
          <a:xfrm>
            <a:off x="8331200" y="1471832"/>
            <a:ext cx="3543300" cy="3543300"/>
          </a:xfrm>
          <a:prstGeom prst="rect">
            <a:avLst/>
          </a:prstGeom>
        </p:spPr>
      </p:pic>
    </p:spTree>
    <p:extLst>
      <p:ext uri="{BB962C8B-B14F-4D97-AF65-F5344CB8AC3E}">
        <p14:creationId val="26048663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297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（二）商业秘密范围</a:t>
            </a:r>
          </a:p>
        </p:txBody>
      </p:sp>
      <p:sp>
        <p:nvSpPr>
          <p:cNvPr id="10" name="矩形 9"/>
          <p:cNvSpPr/>
          <p:nvPr/>
        </p:nvSpPr>
        <p:spPr>
          <a:xfrm>
            <a:off x="1094610" y="1128931"/>
            <a:ext cx="7971493" cy="5029200"/>
          </a:xfrm>
          <a:prstGeom prst="rect">
            <a:avLst/>
          </a:prstGeom>
        </p:spPr>
        <p:txBody>
          <a:bodyPr wrap="square">
            <a:spAutoFit/>
          </a:bodyPr>
          <a:lstStyle/>
          <a:p>
            <a:pPr>
              <a:lnSpc>
                <a:spcPct val="150000"/>
              </a:lnSpc>
            </a:pPr>
            <a:r>
              <a:rPr altLang="en-US" b="1" lang="zh-CN" smtClean="0">
                <a:solidFill>
                  <a:srgbClr val="2E6CA4"/>
                </a:solidFill>
                <a:cs typeface="+mn-ea"/>
                <a:sym typeface="+mn-lt"/>
              </a:rPr>
              <a:t>集团公司普通商业秘密事项：</a:t>
            </a:r>
          </a:p>
          <a:p>
            <a:pPr>
              <a:lnSpc>
                <a:spcPct val="150000"/>
              </a:lnSpc>
            </a:pPr>
            <a:r>
              <a:rPr altLang="en-US" b="1" lang="zh-CN" smtClean="0">
                <a:solidFill>
                  <a:srgbClr val="2E6CA4"/>
                </a:solidFill>
                <a:cs typeface="+mn-ea"/>
                <a:sym typeface="+mn-lt"/>
              </a:rPr>
              <a:t>公司中长期发展规划以及中长期业务发展计划</a:t>
            </a:r>
          </a:p>
          <a:p>
            <a:pPr>
              <a:lnSpc>
                <a:spcPct val="150000"/>
              </a:lnSpc>
            </a:pPr>
            <a:r>
              <a:rPr altLang="en-US" b="1" lang="zh-CN" smtClean="0">
                <a:solidFill>
                  <a:srgbClr val="2E6CA4"/>
                </a:solidFill>
                <a:cs typeface="+mn-ea"/>
                <a:sym typeface="+mn-lt"/>
              </a:rPr>
              <a:t>各单位中长期发展计划的主要经济技术指标和措施</a:t>
            </a:r>
          </a:p>
          <a:p>
            <a:pPr>
              <a:lnSpc>
                <a:spcPct val="150000"/>
              </a:lnSpc>
            </a:pPr>
            <a:r>
              <a:rPr altLang="en-US" b="1" lang="zh-CN" smtClean="0">
                <a:solidFill>
                  <a:srgbClr val="2E6CA4"/>
                </a:solidFill>
                <a:cs typeface="+mn-ea"/>
                <a:sym typeface="+mn-lt"/>
              </a:rPr>
              <a:t>尚未公布的改革方案</a:t>
            </a:r>
          </a:p>
          <a:p>
            <a:pPr>
              <a:lnSpc>
                <a:spcPct val="150000"/>
              </a:lnSpc>
            </a:pPr>
            <a:r>
              <a:rPr altLang="en-US" b="1" lang="zh-CN" smtClean="0">
                <a:solidFill>
                  <a:srgbClr val="2E6CA4"/>
                </a:solidFill>
                <a:cs typeface="+mn-ea"/>
                <a:sym typeface="+mn-lt"/>
              </a:rPr>
              <a:t>工程建设招投标项目的标底，对外承包、反承包的底价</a:t>
            </a:r>
          </a:p>
          <a:p>
            <a:pPr>
              <a:lnSpc>
                <a:spcPct val="150000"/>
              </a:lnSpc>
            </a:pPr>
            <a:r>
              <a:rPr altLang="en-US" b="1" lang="zh-CN" smtClean="0">
                <a:solidFill>
                  <a:srgbClr val="2E6CA4"/>
                </a:solidFill>
                <a:cs typeface="+mn-ea"/>
                <a:sym typeface="+mn-lt"/>
              </a:rPr>
              <a:t>技术、设备引进项目的意向、内部批复、项目确认文书及招投标文件</a:t>
            </a:r>
          </a:p>
          <a:p>
            <a:pPr>
              <a:lnSpc>
                <a:spcPct val="150000"/>
              </a:lnSpc>
            </a:pPr>
            <a:r>
              <a:rPr altLang="en-US" b="1" lang="zh-CN" smtClean="0">
                <a:solidFill>
                  <a:srgbClr val="2E6CA4"/>
                </a:solidFill>
                <a:cs typeface="+mn-ea"/>
                <a:sym typeface="+mn-lt"/>
              </a:rPr>
              <a:t>年度固定资产投资项目实施计划</a:t>
            </a:r>
          </a:p>
          <a:p>
            <a:pPr>
              <a:lnSpc>
                <a:spcPct val="150000"/>
              </a:lnSpc>
            </a:pPr>
            <a:r>
              <a:rPr altLang="en-US" b="1" lang="zh-CN" smtClean="0">
                <a:solidFill>
                  <a:srgbClr val="2E6CA4"/>
                </a:solidFill>
                <a:cs typeface="+mn-ea"/>
                <a:sym typeface="+mn-lt"/>
              </a:rPr>
              <a:t>经济活动分析会形成的重要意见和决定</a:t>
            </a:r>
          </a:p>
          <a:p>
            <a:pPr>
              <a:lnSpc>
                <a:spcPct val="150000"/>
              </a:lnSpc>
            </a:pPr>
            <a:r>
              <a:rPr altLang="en-US" b="1" lang="zh-CN" smtClean="0">
                <a:solidFill>
                  <a:srgbClr val="2E6CA4"/>
                </a:solidFill>
                <a:cs typeface="+mn-ea"/>
                <a:sym typeface="+mn-lt"/>
              </a:rPr>
              <a:t>年度效益预测、资金预算及其一般投资计划</a:t>
            </a:r>
          </a:p>
          <a:p>
            <a:pPr>
              <a:lnSpc>
                <a:spcPct val="150000"/>
              </a:lnSpc>
            </a:pPr>
            <a:r>
              <a:rPr altLang="en-US" b="1" lang="zh-CN" smtClean="0">
                <a:solidFill>
                  <a:srgbClr val="2E6CA4"/>
                </a:solidFill>
                <a:cs typeface="+mn-ea"/>
                <a:sym typeface="+mn-lt"/>
              </a:rPr>
              <a:t>年度财务预算和年度财务决算情况</a:t>
            </a:r>
          </a:p>
          <a:p>
            <a:pPr>
              <a:lnSpc>
                <a:spcPct val="150000"/>
              </a:lnSpc>
            </a:pPr>
            <a:r>
              <a:rPr altLang="en-US" b="1" lang="zh-CN" smtClean="0">
                <a:solidFill>
                  <a:srgbClr val="2E6CA4"/>
                </a:solidFill>
                <a:cs typeface="+mn-ea"/>
                <a:sym typeface="+mn-lt"/>
              </a:rPr>
              <a:t>新产品、新工艺、新配方、新技术、新发现的相关技术资料</a:t>
            </a:r>
          </a:p>
          <a:p>
            <a:pPr>
              <a:lnSpc>
                <a:spcPct val="150000"/>
              </a:lnSpc>
            </a:pPr>
            <a:r>
              <a:rPr altLang="en-US" b="1" lang="zh-CN" smtClean="0">
                <a:solidFill>
                  <a:srgbClr val="2E6CA4"/>
                </a:solidFill>
                <a:cs typeface="+mn-ea"/>
                <a:sym typeface="+mn-lt"/>
              </a:rPr>
              <a:t>技术攻关项目合同、研究报告、验收报告等64项</a:t>
            </a:r>
          </a:p>
        </p:txBody>
      </p:sp>
      <p:pic>
        <p:nvPicPr>
          <p:cNvPr id="2" name="图片 1"/>
          <p:cNvPicPr>
            <a:picLocks noChangeAspect="1"/>
          </p:cNvPicPr>
          <p:nvPr/>
        </p:nvPicPr>
        <p:blipFill>
          <a:blip r:embed="rId3">
            <a:clrChange>
              <a:clrFrom>
                <a:srgbClr val="EFF3F6"/>
              </a:clrFrom>
              <a:clrTo>
                <a:srgbClr val="EFF3F6">
                  <a:alpha val="0"/>
                </a:srgbClr>
              </a:clrTo>
            </a:clrChange>
            <a:extLst>
              <a:ext uri="{28A0092B-C50C-407E-A947-70E740481C1C}">
                <a14:useLocalDpi val="0"/>
              </a:ext>
            </a:extLst>
          </a:blip>
          <a:stretch>
            <a:fillRect/>
          </a:stretch>
        </p:blipFill>
        <p:spPr>
          <a:xfrm>
            <a:off x="8574088" y="2081526"/>
            <a:ext cx="2634952" cy="3455674"/>
          </a:xfrm>
          <a:prstGeom prst="rect">
            <a:avLst/>
          </a:prstGeom>
        </p:spPr>
      </p:pic>
    </p:spTree>
    <p:extLst>
      <p:ext uri="{BB962C8B-B14F-4D97-AF65-F5344CB8AC3E}">
        <p14:creationId val="7265291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l="7313"/>
          <a:stretch>
            <a:fillRect/>
          </a:stretch>
        </p:blipFill>
        <p:spPr>
          <a:xfrm>
            <a:off x="6807199" y="2423132"/>
            <a:ext cx="5384801" cy="4434868"/>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pic>
        <p:nvPicPr>
          <p:cNvPr id="14" name="图片 13"/>
          <p:cNvPicPr>
            <a:picLocks noChangeAspect="1"/>
          </p:cNvPicPr>
          <p:nvPr/>
        </p:nvPicPr>
        <p:blipFill>
          <a:blip r:embed="rId4">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sp>
        <p:nvSpPr>
          <p:cNvPr id="27" name="矩形 26"/>
          <p:cNvSpPr/>
          <p:nvPr/>
        </p:nvSpPr>
        <p:spPr>
          <a:xfrm>
            <a:off x="3070237" y="3187333"/>
            <a:ext cx="6351901" cy="1005840"/>
          </a:xfrm>
          <a:prstGeom prst="rect">
            <a:avLst/>
          </a:prstGeom>
        </p:spPr>
        <p:txBody>
          <a:bodyPr wrap="square">
            <a:spAutoFit/>
          </a:bodyPr>
          <a:lstStyle/>
          <a:p>
            <a:pPr algn="dist"/>
            <a:r>
              <a:rPr altLang="en-US" lang="zh-CN" smtClean="0" sz="6000">
                <a:cs typeface="+mn-ea"/>
                <a:sym typeface="+mn-lt"/>
              </a:rPr>
              <a:t>工作秘密</a:t>
            </a:r>
          </a:p>
        </p:txBody>
      </p:sp>
      <p:grpSp>
        <p:nvGrpSpPr>
          <p:cNvPr id="2" name="组合 1"/>
          <p:cNvGrpSpPr/>
          <p:nvPr/>
        </p:nvGrpSpPr>
        <p:grpSpPr>
          <a:xfrm>
            <a:off x="5163791" y="699556"/>
            <a:ext cx="2069087" cy="2093431"/>
            <a:chOff x="5291431" y="1026391"/>
            <a:chExt cx="1634849" cy="1654084"/>
          </a:xfrm>
        </p:grpSpPr>
        <p:pic>
          <p:nvPicPr>
            <p:cNvPr id="29" name="图片 28"/>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5291431" y="1026391"/>
              <a:ext cx="1634849" cy="1634849"/>
            </a:xfrm>
            <a:prstGeom prst="rect">
              <a:avLst/>
            </a:prstGeom>
          </p:spPr>
        </p:pic>
        <p:sp>
          <p:nvSpPr>
            <p:cNvPr id="28" name="矩形 27"/>
            <p:cNvSpPr/>
            <p:nvPr/>
          </p:nvSpPr>
          <p:spPr>
            <a:xfrm>
              <a:off x="5668842" y="1805013"/>
              <a:ext cx="833766" cy="866995"/>
            </a:xfrm>
            <a:prstGeom prst="rect">
              <a:avLst/>
            </a:prstGeom>
          </p:spPr>
          <p:txBody>
            <a:bodyPr wrap="square">
              <a:spAutoFit/>
            </a:bodyPr>
            <a:lstStyle/>
            <a:p>
              <a:r>
                <a:rPr altLang="en-US" b="1" lang="zh-CN"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四</a:t>
              </a:r>
            </a:p>
          </p:txBody>
        </p:sp>
      </p:grpSp>
      <p:grpSp>
        <p:nvGrpSpPr>
          <p:cNvPr id="51" name="组合 50"/>
          <p:cNvGrpSpPr/>
          <p:nvPr/>
        </p:nvGrpSpPr>
        <p:grpSpPr>
          <a:xfrm>
            <a:off x="4533354" y="4376390"/>
            <a:ext cx="3118179" cy="369332"/>
            <a:chOff x="4504267" y="4491906"/>
            <a:chExt cx="3118179" cy="369332"/>
          </a:xfrm>
        </p:grpSpPr>
        <p:sp>
          <p:nvSpPr>
            <p:cNvPr id="36" name="矩形 35"/>
            <p:cNvSpPr/>
            <p:nvPr/>
          </p:nvSpPr>
          <p:spPr>
            <a:xfrm>
              <a:off x="4753101" y="4491906"/>
              <a:ext cx="2620511" cy="365760"/>
            </a:xfrm>
            <a:prstGeom prst="rect">
              <a:avLst/>
            </a:prstGeom>
          </p:spPr>
          <p:txBody>
            <a:bodyPr wrap="square">
              <a:spAutoFit/>
            </a:bodyPr>
            <a:lstStyle/>
            <a:p>
              <a:pPr algn="dist"/>
              <a:r>
                <a:rPr altLang="en-US" lang="zh-CN" smtClean="0">
                  <a:cs typeface="+mn-ea"/>
                  <a:sym typeface="+mn-lt"/>
                </a:rPr>
                <a:t>专业知识学习</a:t>
              </a:r>
            </a:p>
          </p:txBody>
        </p:sp>
        <p:cxnSp>
          <p:nvCxnSpPr>
            <p:cNvPr id="38" name="直接连接符 37"/>
            <p:cNvCxnSpPr/>
            <p:nvPr/>
          </p:nvCxnSpPr>
          <p:spPr>
            <a:xfrm flipH="1">
              <a:off x="5134704"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6" idx="1"/>
            </p:cNvCxnSpPr>
            <p:nvPr/>
          </p:nvCxnSpPr>
          <p:spPr>
            <a:xfrm>
              <a:off x="4504267" y="4674786"/>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73612" y="4676572"/>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575326"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15948"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456570"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897193"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图片 53"/>
          <p:cNvPicPr>
            <a:picLocks noChangeAspect="1"/>
          </p:cNvPicPr>
          <p:nvPr/>
        </p:nvPicPr>
        <p:blipFill>
          <a:blip r:embed="rId6">
            <a:extLst>
              <a:ext uri="{28A0092B-C50C-407E-A947-70E740481C1C}">
                <a14:useLocalDpi val="0"/>
              </a:ext>
            </a:extLst>
          </a:blip>
          <a:stretch>
            <a:fillRect/>
          </a:stretch>
        </p:blipFill>
        <p:spPr>
          <a:xfrm>
            <a:off x="117726" y="4540930"/>
            <a:ext cx="4323761" cy="2073036"/>
          </a:xfrm>
          <a:prstGeom prst="rect">
            <a:avLst/>
          </a:prstGeom>
        </p:spPr>
      </p:pic>
      <p:sp>
        <p:nvSpPr>
          <p:cNvPr id="55" name="矩形 54"/>
          <p:cNvSpPr/>
          <p:nvPr/>
        </p:nvSpPr>
        <p:spPr>
          <a:xfrm>
            <a:off x="281297" y="4599886"/>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p:cNvPicPr>
            <a:picLocks noChangeAspect="1"/>
          </p:cNvPicPr>
          <p:nvPr/>
        </p:nvPicPr>
        <p:blipFill>
          <a:blip r:embed="rId7">
            <a:extLst>
              <a:ext uri="{28A0092B-C50C-407E-A947-70E740481C1C}">
                <a14:useLocalDpi val="0"/>
              </a:ext>
            </a:extLst>
          </a:blip>
          <a:stretch>
            <a:fillRect/>
          </a:stretch>
        </p:blipFill>
        <p:spPr>
          <a:xfrm>
            <a:off x="8953500" y="238908"/>
            <a:ext cx="2857500" cy="1071563"/>
          </a:xfrm>
          <a:prstGeom prst="rect">
            <a:avLst/>
          </a:prstGeom>
        </p:spPr>
      </p:pic>
      <p:sp>
        <p:nvSpPr>
          <p:cNvPr id="57" name="矩形 56"/>
          <p:cNvSpPr/>
          <p:nvPr/>
        </p:nvSpPr>
        <p:spPr>
          <a:xfrm>
            <a:off x="8031810" y="20873"/>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42658246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51"/>
                                        </p:tgtEl>
                                        <p:attrNameLst>
                                          <p:attrName>style.visibility</p:attrName>
                                        </p:attrNameLst>
                                      </p:cBhvr>
                                      <p:to>
                                        <p:strVal val="visible"/>
                                      </p:to>
                                    </p:set>
                                    <p:animEffect filter="barn(inVertical)" transition="in">
                                      <p:cBhvr>
                                        <p:cTn dur="500" id="19"/>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2011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工作秘密</a:t>
            </a:r>
          </a:p>
        </p:txBody>
      </p:sp>
      <p:sp>
        <p:nvSpPr>
          <p:cNvPr id="10" name="矩形 9"/>
          <p:cNvSpPr/>
          <p:nvPr/>
        </p:nvSpPr>
        <p:spPr>
          <a:xfrm>
            <a:off x="993010" y="1751231"/>
            <a:ext cx="10792590" cy="28346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工作秘密：是指各单位在生产经营及其他活动中产生的不属于国家秘密和商业秘密，但是一旦泄漏会给工作造成被动和损失的内部事项。</a:t>
            </a:r>
          </a:p>
          <a:p>
            <a:pPr>
              <a:lnSpc>
                <a:spcPct val="150000"/>
              </a:lnSpc>
            </a:pPr>
            <a:r>
              <a:rPr altLang="en-US" b="1" lang="zh-CN" smtClean="0" sz="2000">
                <a:solidFill>
                  <a:srgbClr val="2E6CA4"/>
                </a:solidFill>
                <a:cs typeface="+mn-ea"/>
                <a:sym typeface="+mn-lt"/>
              </a:rPr>
              <a:t>   纪检、维稳信息</a:t>
            </a:r>
          </a:p>
          <a:p>
            <a:pPr>
              <a:lnSpc>
                <a:spcPct val="150000"/>
              </a:lnSpc>
            </a:pPr>
            <a:r>
              <a:rPr altLang="en-US" b="1" lang="zh-CN" smtClean="0" sz="2000">
                <a:solidFill>
                  <a:srgbClr val="2E6CA4"/>
                </a:solidFill>
                <a:cs typeface="+mn-ea"/>
                <a:sym typeface="+mn-lt"/>
              </a:rPr>
              <a:t>   领导重要日程安排</a:t>
            </a:r>
          </a:p>
          <a:p>
            <a:pPr>
              <a:lnSpc>
                <a:spcPct val="150000"/>
              </a:lnSpc>
            </a:pPr>
            <a:r>
              <a:rPr altLang="en-US" b="1" lang="zh-CN" smtClean="0" sz="2000">
                <a:solidFill>
                  <a:srgbClr val="2E6CA4"/>
                </a:solidFill>
                <a:cs typeface="+mn-ea"/>
                <a:sym typeface="+mn-lt"/>
              </a:rPr>
              <a:t>   人事、审计资料等</a:t>
            </a:r>
          </a:p>
          <a:p>
            <a:pPr>
              <a:lnSpc>
                <a:spcPct val="150000"/>
              </a:lnSpc>
            </a:pPr>
            <a:r>
              <a:rPr altLang="en-US" b="1" lang="zh-CN" smtClean="0" sz="2000">
                <a:solidFill>
                  <a:srgbClr val="2E6CA4"/>
                </a:solidFill>
                <a:cs typeface="+mn-ea"/>
                <a:sym typeface="+mn-lt"/>
              </a:rPr>
              <a:t>标注：“内部资料”、“内部信息”等</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6657975" y="2336284"/>
            <a:ext cx="4873625" cy="3411538"/>
          </a:xfrm>
          <a:prstGeom prst="rect">
            <a:avLst/>
          </a:prstGeom>
        </p:spPr>
      </p:pic>
    </p:spTree>
    <p:extLst>
      <p:ext uri="{BB962C8B-B14F-4D97-AF65-F5344CB8AC3E}">
        <p14:creationId val="31588872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2011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工作秘密</a:t>
            </a:r>
          </a:p>
        </p:txBody>
      </p:sp>
      <p:sp>
        <p:nvSpPr>
          <p:cNvPr id="10" name="矩形 9"/>
          <p:cNvSpPr/>
          <p:nvPr/>
        </p:nvSpPr>
        <p:spPr>
          <a:xfrm>
            <a:off x="904110" y="1116231"/>
            <a:ext cx="10792590" cy="3749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工作秘密与国家秘密的区别：</a:t>
            </a:r>
          </a:p>
          <a:p>
            <a:pPr>
              <a:lnSpc>
                <a:spcPct val="150000"/>
              </a:lnSpc>
            </a:pPr>
            <a:r>
              <a:rPr altLang="en-US" b="1" lang="zh-CN" smtClean="0" sz="2000">
                <a:solidFill>
                  <a:srgbClr val="2E6CA4"/>
                </a:solidFill>
                <a:cs typeface="+mn-ea"/>
                <a:sym typeface="+mn-lt"/>
              </a:rPr>
              <a:t> 1.关系的利益主体不同。机关单位利益与国家安全和利益</a:t>
            </a:r>
          </a:p>
          <a:p>
            <a:pPr>
              <a:lnSpc>
                <a:spcPct val="150000"/>
              </a:lnSpc>
            </a:pPr>
            <a:r>
              <a:rPr altLang="en-US" b="1" lang="zh-CN" smtClean="0" sz="2000">
                <a:solidFill>
                  <a:srgbClr val="2E6CA4"/>
                </a:solidFill>
                <a:cs typeface="+mn-ea"/>
                <a:sym typeface="+mn-lt"/>
              </a:rPr>
              <a:t> 2.确定方式不同。工作秘密由机关单位自行确定；国家秘密依法确定</a:t>
            </a:r>
          </a:p>
          <a:p>
            <a:pPr>
              <a:lnSpc>
                <a:spcPct val="150000"/>
              </a:lnSpc>
            </a:pPr>
            <a:r>
              <a:rPr altLang="en-US" b="1" lang="zh-CN" smtClean="0" sz="2000">
                <a:solidFill>
                  <a:srgbClr val="2E6CA4"/>
                </a:solidFill>
                <a:cs typeface="+mn-ea"/>
                <a:sym typeface="+mn-lt"/>
              </a:rPr>
              <a:t> 3.秘密标志不同。工作秘密没有专属标志，一般标“内部文件”“内部资料”等；国家秘密有专属标志</a:t>
            </a:r>
          </a:p>
          <a:p>
            <a:pPr>
              <a:lnSpc>
                <a:spcPct val="150000"/>
              </a:lnSpc>
            </a:pPr>
            <a:r>
              <a:rPr altLang="en-US" b="1" lang="zh-CN" smtClean="0" sz="2000">
                <a:solidFill>
                  <a:srgbClr val="2E6CA4"/>
                </a:solidFill>
                <a:cs typeface="+mn-ea"/>
                <a:sym typeface="+mn-lt"/>
              </a:rPr>
              <a:t> 4.管理方式不同。工作秘密没有统一的规范；国家秘密有明确的法律规定</a:t>
            </a:r>
          </a:p>
          <a:p>
            <a:pPr>
              <a:lnSpc>
                <a:spcPct val="150000"/>
              </a:lnSpc>
            </a:pPr>
            <a:r>
              <a:rPr altLang="en-US" b="1" lang="zh-CN" smtClean="0" sz="2000">
                <a:solidFill>
                  <a:srgbClr val="2E6CA4"/>
                </a:solidFill>
                <a:cs typeface="+mn-ea"/>
                <a:sym typeface="+mn-lt"/>
              </a:rPr>
              <a:t> 5.法律责任不同。泄露工作秘密是行政责任；泄露国家秘密不仅承担行政责任，情节严重的还要承担法律责任</a:t>
            </a:r>
          </a:p>
        </p:txBody>
      </p:sp>
      <p:pic>
        <p:nvPicPr>
          <p:cNvPr id="2" name="图片 1"/>
          <p:cNvPicPr>
            <a:picLocks noChangeAspect="1"/>
          </p:cNvPicPr>
          <p:nvPr/>
        </p:nvPicPr>
        <p:blipFill>
          <a:blip r:embed="rId3">
            <a:clrChange>
              <a:clrFrom>
                <a:srgbClr val="F6F6F6"/>
              </a:clrFrom>
              <a:clrTo>
                <a:srgbClr val="F6F6F6">
                  <a:alpha val="0"/>
                </a:srgbClr>
              </a:clrTo>
            </a:clrChange>
            <a:extLst>
              <a:ext uri="{28A0092B-C50C-407E-A947-70E740481C1C}">
                <a14:useLocalDpi val="0"/>
              </a:ext>
            </a:extLst>
          </a:blip>
          <a:stretch>
            <a:fillRect/>
          </a:stretch>
        </p:blipFill>
        <p:spPr>
          <a:xfrm>
            <a:off x="8426662" y="4368800"/>
            <a:ext cx="2406437" cy="2358308"/>
          </a:xfrm>
          <a:prstGeom prst="rect">
            <a:avLst/>
          </a:prstGeom>
        </p:spPr>
      </p:pic>
    </p:spTree>
    <p:extLst>
      <p:ext uri="{BB962C8B-B14F-4D97-AF65-F5344CB8AC3E}">
        <p14:creationId val="35775108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l="7313"/>
          <a:stretch>
            <a:fillRect/>
          </a:stretch>
        </p:blipFill>
        <p:spPr>
          <a:xfrm>
            <a:off x="6807199" y="2423132"/>
            <a:ext cx="5384801" cy="4434868"/>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pic>
        <p:nvPicPr>
          <p:cNvPr id="14" name="图片 13"/>
          <p:cNvPicPr>
            <a:picLocks noChangeAspect="1"/>
          </p:cNvPicPr>
          <p:nvPr/>
        </p:nvPicPr>
        <p:blipFill>
          <a:blip r:embed="rId4">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sp>
        <p:nvSpPr>
          <p:cNvPr id="27" name="矩形 26"/>
          <p:cNvSpPr/>
          <p:nvPr/>
        </p:nvSpPr>
        <p:spPr>
          <a:xfrm>
            <a:off x="3070237" y="3187333"/>
            <a:ext cx="6351901" cy="1005840"/>
          </a:xfrm>
          <a:prstGeom prst="rect">
            <a:avLst/>
          </a:prstGeom>
        </p:spPr>
        <p:txBody>
          <a:bodyPr wrap="square">
            <a:spAutoFit/>
          </a:bodyPr>
          <a:lstStyle/>
          <a:p>
            <a:pPr algn="dist"/>
            <a:r>
              <a:rPr altLang="en-US" lang="zh-CN" smtClean="0" sz="6000">
                <a:cs typeface="+mn-ea"/>
                <a:sym typeface="+mn-lt"/>
              </a:rPr>
              <a:t>日常保密注意事项</a:t>
            </a:r>
          </a:p>
        </p:txBody>
      </p:sp>
      <p:grpSp>
        <p:nvGrpSpPr>
          <p:cNvPr id="2" name="组合 1"/>
          <p:cNvGrpSpPr/>
          <p:nvPr/>
        </p:nvGrpSpPr>
        <p:grpSpPr>
          <a:xfrm>
            <a:off x="5163791" y="699556"/>
            <a:ext cx="2069087" cy="2093431"/>
            <a:chOff x="5291431" y="1026391"/>
            <a:chExt cx="1634849" cy="1654084"/>
          </a:xfrm>
        </p:grpSpPr>
        <p:pic>
          <p:nvPicPr>
            <p:cNvPr id="29" name="图片 28"/>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5291431" y="1026391"/>
              <a:ext cx="1634849" cy="1634849"/>
            </a:xfrm>
            <a:prstGeom prst="rect">
              <a:avLst/>
            </a:prstGeom>
          </p:spPr>
        </p:pic>
        <p:sp>
          <p:nvSpPr>
            <p:cNvPr id="28" name="矩形 27"/>
            <p:cNvSpPr/>
            <p:nvPr/>
          </p:nvSpPr>
          <p:spPr>
            <a:xfrm>
              <a:off x="5668842" y="1805013"/>
              <a:ext cx="833766" cy="866995"/>
            </a:xfrm>
            <a:prstGeom prst="rect">
              <a:avLst/>
            </a:prstGeom>
          </p:spPr>
          <p:txBody>
            <a:bodyPr wrap="square">
              <a:spAutoFit/>
            </a:bodyPr>
            <a:lstStyle/>
            <a:p>
              <a:r>
                <a:rPr altLang="en-US" b="1" lang="zh-CN" smtClean="0"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五</a:t>
              </a:r>
            </a:p>
          </p:txBody>
        </p:sp>
      </p:grpSp>
      <p:grpSp>
        <p:nvGrpSpPr>
          <p:cNvPr id="51" name="组合 50"/>
          <p:cNvGrpSpPr/>
          <p:nvPr/>
        </p:nvGrpSpPr>
        <p:grpSpPr>
          <a:xfrm>
            <a:off x="4533354" y="4376390"/>
            <a:ext cx="3118179" cy="369332"/>
            <a:chOff x="4504267" y="4491906"/>
            <a:chExt cx="3118179" cy="369332"/>
          </a:xfrm>
        </p:grpSpPr>
        <p:sp>
          <p:nvSpPr>
            <p:cNvPr id="36" name="矩形 35"/>
            <p:cNvSpPr/>
            <p:nvPr/>
          </p:nvSpPr>
          <p:spPr>
            <a:xfrm>
              <a:off x="4753101" y="4491906"/>
              <a:ext cx="2620511" cy="365760"/>
            </a:xfrm>
            <a:prstGeom prst="rect">
              <a:avLst/>
            </a:prstGeom>
          </p:spPr>
          <p:txBody>
            <a:bodyPr wrap="square">
              <a:spAutoFit/>
            </a:bodyPr>
            <a:lstStyle/>
            <a:p>
              <a:pPr algn="dist"/>
              <a:r>
                <a:rPr altLang="en-US" lang="zh-CN" smtClean="0">
                  <a:cs typeface="+mn-ea"/>
                  <a:sym typeface="+mn-lt"/>
                </a:rPr>
                <a:t>专业知识学习</a:t>
              </a:r>
            </a:p>
          </p:txBody>
        </p:sp>
        <p:cxnSp>
          <p:nvCxnSpPr>
            <p:cNvPr id="38" name="直接连接符 37"/>
            <p:cNvCxnSpPr/>
            <p:nvPr/>
          </p:nvCxnSpPr>
          <p:spPr>
            <a:xfrm flipH="1">
              <a:off x="5134704"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6" idx="1"/>
            </p:cNvCxnSpPr>
            <p:nvPr/>
          </p:nvCxnSpPr>
          <p:spPr>
            <a:xfrm>
              <a:off x="4504267" y="4674786"/>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73612" y="4676572"/>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575326"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15948"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456570"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897193"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图片 53"/>
          <p:cNvPicPr>
            <a:picLocks noChangeAspect="1"/>
          </p:cNvPicPr>
          <p:nvPr/>
        </p:nvPicPr>
        <p:blipFill>
          <a:blip r:embed="rId6">
            <a:extLst>
              <a:ext uri="{28A0092B-C50C-407E-A947-70E740481C1C}">
                <a14:useLocalDpi val="0"/>
              </a:ext>
            </a:extLst>
          </a:blip>
          <a:stretch>
            <a:fillRect/>
          </a:stretch>
        </p:blipFill>
        <p:spPr>
          <a:xfrm>
            <a:off x="117726" y="4540930"/>
            <a:ext cx="4323761" cy="2073036"/>
          </a:xfrm>
          <a:prstGeom prst="rect">
            <a:avLst/>
          </a:prstGeom>
        </p:spPr>
      </p:pic>
      <p:sp>
        <p:nvSpPr>
          <p:cNvPr id="55" name="矩形 54"/>
          <p:cNvSpPr/>
          <p:nvPr/>
        </p:nvSpPr>
        <p:spPr>
          <a:xfrm>
            <a:off x="281297" y="4599886"/>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p:cNvPicPr>
            <a:picLocks noChangeAspect="1"/>
          </p:cNvPicPr>
          <p:nvPr/>
        </p:nvPicPr>
        <p:blipFill>
          <a:blip r:embed="rId7">
            <a:extLst>
              <a:ext uri="{28A0092B-C50C-407E-A947-70E740481C1C}">
                <a14:useLocalDpi val="0"/>
              </a:ext>
            </a:extLst>
          </a:blip>
          <a:stretch>
            <a:fillRect/>
          </a:stretch>
        </p:blipFill>
        <p:spPr>
          <a:xfrm>
            <a:off x="8953500" y="238908"/>
            <a:ext cx="2857500" cy="1071563"/>
          </a:xfrm>
          <a:prstGeom prst="rect">
            <a:avLst/>
          </a:prstGeom>
        </p:spPr>
      </p:pic>
      <p:sp>
        <p:nvSpPr>
          <p:cNvPr id="57" name="矩形 56"/>
          <p:cNvSpPr/>
          <p:nvPr/>
        </p:nvSpPr>
        <p:spPr>
          <a:xfrm>
            <a:off x="8031810" y="20873"/>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35341563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51"/>
                                        </p:tgtEl>
                                        <p:attrNameLst>
                                          <p:attrName>style.visibility</p:attrName>
                                        </p:attrNameLst>
                                      </p:cBhvr>
                                      <p:to>
                                        <p:strVal val="visible"/>
                                      </p:to>
                                    </p:set>
                                    <p:animEffect filter="barn(inVertical)" transition="in">
                                      <p:cBhvr>
                                        <p:cTn dur="500" id="19"/>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126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日常保密管理之一：定密工作</a:t>
            </a:r>
          </a:p>
        </p:txBody>
      </p:sp>
      <p:sp>
        <p:nvSpPr>
          <p:cNvPr id="10" name="矩形 9"/>
          <p:cNvSpPr/>
          <p:nvPr/>
        </p:nvSpPr>
        <p:spPr>
          <a:xfrm>
            <a:off x="904110" y="1116231"/>
            <a:ext cx="10792590" cy="4206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国家秘密定密工作原则：</a:t>
            </a:r>
          </a:p>
          <a:p>
            <a:pPr>
              <a:lnSpc>
                <a:spcPct val="150000"/>
              </a:lnSpc>
            </a:pPr>
            <a:r>
              <a:rPr altLang="en-US" b="1" lang="zh-CN" smtClean="0" sz="2000">
                <a:solidFill>
                  <a:srgbClr val="2E6CA4"/>
                </a:solidFill>
                <a:cs typeface="+mn-ea"/>
                <a:sym typeface="+mn-lt"/>
              </a:rPr>
              <a:t> 主体合法：机关单位需有定密权，定密责任人有资格</a:t>
            </a:r>
          </a:p>
          <a:p>
            <a:pPr>
              <a:lnSpc>
                <a:spcPct val="150000"/>
              </a:lnSpc>
            </a:pPr>
            <a:r>
              <a:rPr altLang="en-US" b="1" lang="zh-CN" smtClean="0" sz="2000">
                <a:solidFill>
                  <a:srgbClr val="2E6CA4"/>
                </a:solidFill>
                <a:cs typeface="+mn-ea"/>
                <a:sym typeface="+mn-lt"/>
              </a:rPr>
              <a:t> 依据充分：依据保密法律法规及保密事项范围确定</a:t>
            </a:r>
          </a:p>
          <a:p>
            <a:pPr>
              <a:lnSpc>
                <a:spcPct val="150000"/>
              </a:lnSpc>
            </a:pPr>
            <a:r>
              <a:rPr altLang="en-US" b="1" lang="zh-CN" smtClean="0" sz="2000">
                <a:solidFill>
                  <a:srgbClr val="2E6CA4"/>
                </a:solidFill>
                <a:cs typeface="+mn-ea"/>
                <a:sym typeface="+mn-lt"/>
              </a:rPr>
              <a:t> 程序规范：定密要遵循法定程序</a:t>
            </a:r>
          </a:p>
          <a:p>
            <a:pPr>
              <a:lnSpc>
                <a:spcPct val="150000"/>
              </a:lnSpc>
            </a:pPr>
            <a:r>
              <a:rPr altLang="en-US" b="1" lang="zh-CN" smtClean="0" sz="2000">
                <a:solidFill>
                  <a:srgbClr val="2E6CA4"/>
                </a:solidFill>
                <a:cs typeface="+mn-ea"/>
                <a:sym typeface="+mn-lt"/>
              </a:rPr>
              <a:t> 定密及时：注重实效性，及时定密</a:t>
            </a:r>
          </a:p>
          <a:p>
            <a:pPr>
              <a:lnSpc>
                <a:spcPct val="150000"/>
              </a:lnSpc>
            </a:pPr>
            <a:r>
              <a:rPr altLang="en-US" b="1" lang="zh-CN" smtClean="0" sz="2000">
                <a:solidFill>
                  <a:srgbClr val="2E6CA4"/>
                </a:solidFill>
                <a:cs typeface="+mn-ea"/>
                <a:sym typeface="+mn-lt"/>
              </a:rPr>
              <a:t>定密工作内容：</a:t>
            </a:r>
          </a:p>
          <a:p>
            <a:pPr>
              <a:lnSpc>
                <a:spcPct val="150000"/>
              </a:lnSpc>
            </a:pPr>
            <a:r>
              <a:rPr altLang="en-US" b="1" lang="zh-CN" smtClean="0" sz="2000">
                <a:solidFill>
                  <a:srgbClr val="2E6CA4"/>
                </a:solidFill>
                <a:cs typeface="+mn-ea"/>
                <a:sym typeface="+mn-lt"/>
              </a:rPr>
              <a:t>  确定秘密事项的分类、密级、保密期限、知悉范围</a:t>
            </a:r>
          </a:p>
          <a:p>
            <a:pPr>
              <a:lnSpc>
                <a:spcPct val="150000"/>
              </a:lnSpc>
            </a:pPr>
            <a:r>
              <a:rPr altLang="en-US" b="1" lang="zh-CN" smtClean="0" sz="2000">
                <a:solidFill>
                  <a:srgbClr val="2E6CA4"/>
                </a:solidFill>
                <a:cs typeface="+mn-ea"/>
                <a:sym typeface="+mn-lt"/>
              </a:rPr>
              <a:t>  做出准确标注</a:t>
            </a:r>
          </a:p>
          <a:p>
            <a:pPr>
              <a:lnSpc>
                <a:spcPct val="150000"/>
              </a:lnSpc>
            </a:pPr>
            <a:r>
              <a:rPr altLang="en-US" b="1" lang="zh-CN" smtClean="0" sz="2000">
                <a:solidFill>
                  <a:srgbClr val="2E6CA4"/>
                </a:solidFill>
                <a:cs typeface="+mn-ea"/>
                <a:sym typeface="+mn-lt"/>
              </a:rPr>
              <a:t>  密级变更、解密或公开</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251700" y="1698625"/>
            <a:ext cx="3932796" cy="3762375"/>
          </a:xfrm>
          <a:prstGeom prst="rect">
            <a:avLst/>
          </a:prstGeom>
        </p:spPr>
      </p:pic>
    </p:spTree>
    <p:extLst>
      <p:ext uri="{BB962C8B-B14F-4D97-AF65-F5344CB8AC3E}">
        <p14:creationId val="32433252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126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日常保密管理之一：定密工作</a:t>
            </a:r>
          </a:p>
        </p:txBody>
      </p:sp>
      <p:sp>
        <p:nvSpPr>
          <p:cNvPr id="10" name="矩形 9"/>
          <p:cNvSpPr/>
          <p:nvPr/>
        </p:nvSpPr>
        <p:spPr>
          <a:xfrm>
            <a:off x="904110" y="1281331"/>
            <a:ext cx="10792590" cy="4206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国家秘密定密工作程序：</a:t>
            </a:r>
          </a:p>
          <a:p>
            <a:pPr>
              <a:lnSpc>
                <a:spcPct val="150000"/>
              </a:lnSpc>
            </a:pPr>
            <a:r>
              <a:rPr altLang="en-US" b="1" lang="zh-CN" smtClean="0" sz="2000">
                <a:solidFill>
                  <a:srgbClr val="2E6CA4"/>
                </a:solidFill>
                <a:cs typeface="+mn-ea"/>
                <a:sym typeface="+mn-lt"/>
              </a:rPr>
              <a:t>       机关、单位应当在国家秘密产生的同时，由承办人依据有关保密事项范围拟定密级、保密期限和知悉范围，报定密责任人审核批准，并采取相应保密措施。（保密法实施条例）</a:t>
            </a:r>
          </a:p>
          <a:p>
            <a:pPr>
              <a:lnSpc>
                <a:spcPct val="150000"/>
              </a:lnSpc>
            </a:pPr>
            <a:r>
              <a:rPr altLang="en-US" b="1" lang="zh-CN" smtClean="0" sz="2000">
                <a:solidFill>
                  <a:srgbClr val="2E6CA4"/>
                </a:solidFill>
                <a:cs typeface="+mn-ea"/>
                <a:sym typeface="+mn-lt"/>
              </a:rPr>
              <a:t>       承办人对照《石油石化行业国家秘密范围的规定》及其他《保密范围》“对号入座”，拟定密级、保密期限、知悉（下发）范围等，并作出标志；定密责任人对相关事项进行审核确定</a:t>
            </a:r>
          </a:p>
          <a:p>
            <a:pPr>
              <a:lnSpc>
                <a:spcPct val="150000"/>
              </a:lnSpc>
            </a:pPr>
            <a:r>
              <a:rPr altLang="en-US" b="1" lang="zh-CN" smtClean="0" sz="2000">
                <a:solidFill>
                  <a:srgbClr val="2E6CA4"/>
                </a:solidFill>
                <a:cs typeface="+mn-ea"/>
                <a:sym typeface="+mn-lt"/>
              </a:rPr>
              <a:t>       1.明确定密授权，县级以下单位没有定密权</a:t>
            </a:r>
          </a:p>
          <a:p>
            <a:pPr>
              <a:lnSpc>
                <a:spcPct val="150000"/>
              </a:lnSpc>
            </a:pPr>
            <a:r>
              <a:rPr altLang="en-US" b="1" lang="zh-CN" smtClean="0" sz="2000">
                <a:solidFill>
                  <a:srgbClr val="2E6CA4"/>
                </a:solidFill>
                <a:cs typeface="+mn-ea"/>
                <a:sym typeface="+mn-lt"/>
              </a:rPr>
              <a:t>       2.明确定密责任人。</a:t>
            </a:r>
          </a:p>
          <a:p>
            <a:pPr>
              <a:lnSpc>
                <a:spcPct val="150000"/>
              </a:lnSpc>
            </a:pPr>
            <a:r>
              <a:rPr altLang="en-US" b="1" lang="zh-CN" smtClean="0" sz="2000">
                <a:solidFill>
                  <a:srgbClr val="2E6CA4"/>
                </a:solidFill>
                <a:cs typeface="+mn-ea"/>
                <a:sym typeface="+mn-lt"/>
              </a:rPr>
              <a:t>       3.用3号黑体字，顶格编排在版心左上角第二行，保密期限中的数字用阿拉伯数字标注。《党政机关公文格式国家标准》（GB/T9704-2012）</a:t>
            </a:r>
          </a:p>
        </p:txBody>
      </p:sp>
    </p:spTree>
    <p:extLst>
      <p:ext uri="{BB962C8B-B14F-4D97-AF65-F5344CB8AC3E}">
        <p14:creationId val="15881050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126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日常保密管理之一：定密工作</a:t>
            </a:r>
          </a:p>
        </p:txBody>
      </p:sp>
      <p:sp>
        <p:nvSpPr>
          <p:cNvPr id="10" name="矩形 9"/>
          <p:cNvSpPr/>
          <p:nvPr/>
        </p:nvSpPr>
        <p:spPr>
          <a:xfrm>
            <a:off x="929510" y="1471831"/>
            <a:ext cx="10792590" cy="32918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商业秘密定密工作程序：</a:t>
            </a:r>
          </a:p>
          <a:p>
            <a:pPr>
              <a:lnSpc>
                <a:spcPct val="150000"/>
              </a:lnSpc>
            </a:pPr>
            <a:r>
              <a:rPr altLang="en-US" b="1" lang="zh-CN" smtClean="0" sz="2000">
                <a:solidFill>
                  <a:srgbClr val="2E6CA4"/>
                </a:solidFill>
                <a:cs typeface="+mn-ea"/>
                <a:sym typeface="+mn-lt"/>
              </a:rPr>
              <a:t> 1. 承办人对照《中国石化商业秘密保护基本范围目录》或本单位商业秘密保护范围，对所产生的涉密事项提出是否涉及商业秘密的意见，包括密级、保密期限、知悉（下发）范围等，并作出标志</a:t>
            </a:r>
          </a:p>
          <a:p>
            <a:pPr>
              <a:lnSpc>
                <a:spcPct val="150000"/>
              </a:lnSpc>
            </a:pPr>
            <a:r>
              <a:rPr altLang="en-US" b="1" lang="zh-CN" smtClean="0" sz="2000">
                <a:solidFill>
                  <a:srgbClr val="2E6CA4"/>
                </a:solidFill>
                <a:cs typeface="+mn-ea"/>
                <a:sym typeface="+mn-lt"/>
              </a:rPr>
              <a:t> 2.各部门保密联络员（办公室主任）负责对承办人提出的定密意见进行复核</a:t>
            </a:r>
          </a:p>
          <a:p>
            <a:pPr>
              <a:lnSpc>
                <a:spcPct val="150000"/>
              </a:lnSpc>
            </a:pPr>
            <a:r>
              <a:rPr altLang="en-US" b="1" lang="zh-CN" smtClean="0" sz="2000">
                <a:solidFill>
                  <a:srgbClr val="2E6CA4"/>
                </a:solidFill>
                <a:cs typeface="+mn-ea"/>
                <a:sym typeface="+mn-lt"/>
              </a:rPr>
              <a:t> 3.部门主管领导负责审核批准</a:t>
            </a:r>
          </a:p>
          <a:p>
            <a:pPr>
              <a:lnSpc>
                <a:spcPct val="150000"/>
              </a:lnSpc>
            </a:pPr>
            <a:r>
              <a:rPr altLang="en-US" b="1" lang="zh-CN" smtClean="0" sz="2000">
                <a:solidFill>
                  <a:srgbClr val="2E6CA4"/>
                </a:solidFill>
                <a:cs typeface="+mn-ea"/>
                <a:sym typeface="+mn-lt"/>
              </a:rPr>
              <a:t> 4.办公厅文件处负责集团公司、股份公司级文档标密的程序审核</a:t>
            </a:r>
          </a:p>
        </p:txBody>
      </p:sp>
      <p:pic>
        <p:nvPicPr>
          <p:cNvPr id="2" name="图片 1"/>
          <p:cNvPicPr>
            <a:picLocks noChangeAspect="1"/>
          </p:cNvPicPr>
          <p:nvPr/>
        </p:nvPicPr>
        <p:blipFill>
          <a:blip r:embed="rId3">
            <a:clrChange>
              <a:clrFrom>
                <a:srgbClr val="F6F6F6"/>
              </a:clrFrom>
              <a:clrTo>
                <a:srgbClr val="F6F6F6">
                  <a:alpha val="0"/>
                </a:srgbClr>
              </a:clrTo>
            </a:clrChange>
            <a:extLst>
              <a:ext uri="{28A0092B-C50C-407E-A947-70E740481C1C}">
                <a14:useLocalDpi val="0"/>
              </a:ext>
            </a:extLst>
          </a:blip>
          <a:stretch>
            <a:fillRect/>
          </a:stretch>
        </p:blipFill>
        <p:spPr>
          <a:xfrm>
            <a:off x="8509000" y="2841625"/>
            <a:ext cx="3683000" cy="3683000"/>
          </a:xfrm>
          <a:prstGeom prst="rect">
            <a:avLst/>
          </a:prstGeom>
        </p:spPr>
      </p:pic>
    </p:spTree>
    <p:extLst>
      <p:ext uri="{BB962C8B-B14F-4D97-AF65-F5344CB8AC3E}">
        <p14:creationId val="20900059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l="7313"/>
          <a:stretch>
            <a:fillRect/>
          </a:stretch>
        </p:blipFill>
        <p:spPr>
          <a:xfrm>
            <a:off x="6807199" y="2423132"/>
            <a:ext cx="5384801" cy="4434868"/>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pic>
        <p:nvPicPr>
          <p:cNvPr id="14" name="图片 13"/>
          <p:cNvPicPr>
            <a:picLocks noChangeAspect="1"/>
          </p:cNvPicPr>
          <p:nvPr/>
        </p:nvPicPr>
        <p:blipFill>
          <a:blip r:embed="rId4">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sp>
        <p:nvSpPr>
          <p:cNvPr id="27" name="矩形 26"/>
          <p:cNvSpPr/>
          <p:nvPr/>
        </p:nvSpPr>
        <p:spPr>
          <a:xfrm>
            <a:off x="3070237" y="3187333"/>
            <a:ext cx="6351901" cy="1005840"/>
          </a:xfrm>
          <a:prstGeom prst="rect">
            <a:avLst/>
          </a:prstGeom>
        </p:spPr>
        <p:txBody>
          <a:bodyPr wrap="square">
            <a:spAutoFit/>
          </a:bodyPr>
          <a:lstStyle/>
          <a:p>
            <a:pPr algn="dist"/>
            <a:r>
              <a:rPr altLang="en-US" lang="zh-CN" smtClean="0" sz="6000">
                <a:cs typeface="+mn-ea"/>
                <a:sym typeface="+mn-lt"/>
              </a:rPr>
              <a:t>秘密的概念及分类</a:t>
            </a:r>
          </a:p>
        </p:txBody>
      </p:sp>
      <p:grpSp>
        <p:nvGrpSpPr>
          <p:cNvPr id="2" name="组合 1"/>
          <p:cNvGrpSpPr/>
          <p:nvPr/>
        </p:nvGrpSpPr>
        <p:grpSpPr>
          <a:xfrm>
            <a:off x="5163791" y="699556"/>
            <a:ext cx="2069087" cy="2093431"/>
            <a:chOff x="5291431" y="1026391"/>
            <a:chExt cx="1634849" cy="1654084"/>
          </a:xfrm>
        </p:grpSpPr>
        <p:pic>
          <p:nvPicPr>
            <p:cNvPr id="29" name="图片 28"/>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5291431" y="1026391"/>
              <a:ext cx="1634849" cy="1634849"/>
            </a:xfrm>
            <a:prstGeom prst="rect">
              <a:avLst/>
            </a:prstGeom>
          </p:spPr>
        </p:pic>
        <p:sp>
          <p:nvSpPr>
            <p:cNvPr id="28" name="矩形 27"/>
            <p:cNvSpPr/>
            <p:nvPr/>
          </p:nvSpPr>
          <p:spPr>
            <a:xfrm>
              <a:off x="5668842" y="1805013"/>
              <a:ext cx="833766" cy="866995"/>
            </a:xfrm>
            <a:prstGeom prst="rect">
              <a:avLst/>
            </a:prstGeom>
          </p:spPr>
          <p:txBody>
            <a:bodyPr wrap="square">
              <a:spAutoFit/>
            </a:bodyPr>
            <a:lstStyle/>
            <a:p>
              <a:r>
                <a:rPr altLang="en-US" b="1" lang="zh-CN" smtClean="0"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一</a:t>
              </a:r>
            </a:p>
          </p:txBody>
        </p:sp>
      </p:grpSp>
      <p:grpSp>
        <p:nvGrpSpPr>
          <p:cNvPr id="51" name="组合 50"/>
          <p:cNvGrpSpPr/>
          <p:nvPr/>
        </p:nvGrpSpPr>
        <p:grpSpPr>
          <a:xfrm>
            <a:off x="4533354" y="4376390"/>
            <a:ext cx="3118179" cy="369332"/>
            <a:chOff x="4504267" y="4491906"/>
            <a:chExt cx="3118179" cy="369332"/>
          </a:xfrm>
        </p:grpSpPr>
        <p:sp>
          <p:nvSpPr>
            <p:cNvPr id="36" name="矩形 35"/>
            <p:cNvSpPr/>
            <p:nvPr/>
          </p:nvSpPr>
          <p:spPr>
            <a:xfrm>
              <a:off x="4753101" y="4491906"/>
              <a:ext cx="2620511" cy="365760"/>
            </a:xfrm>
            <a:prstGeom prst="rect">
              <a:avLst/>
            </a:prstGeom>
          </p:spPr>
          <p:txBody>
            <a:bodyPr wrap="square">
              <a:spAutoFit/>
            </a:bodyPr>
            <a:lstStyle/>
            <a:p>
              <a:pPr algn="dist"/>
              <a:r>
                <a:rPr altLang="en-US" lang="zh-CN" smtClean="0">
                  <a:cs typeface="+mn-ea"/>
                  <a:sym typeface="+mn-lt"/>
                </a:rPr>
                <a:t>专业知识学习</a:t>
              </a:r>
            </a:p>
          </p:txBody>
        </p:sp>
        <p:cxnSp>
          <p:nvCxnSpPr>
            <p:cNvPr id="38" name="直接连接符 37"/>
            <p:cNvCxnSpPr/>
            <p:nvPr/>
          </p:nvCxnSpPr>
          <p:spPr>
            <a:xfrm flipH="1">
              <a:off x="5134704"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6" idx="1"/>
            </p:cNvCxnSpPr>
            <p:nvPr/>
          </p:nvCxnSpPr>
          <p:spPr>
            <a:xfrm>
              <a:off x="4504267" y="4674786"/>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73612" y="4676572"/>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575326"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15948"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456570"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897193"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图片 53"/>
          <p:cNvPicPr>
            <a:picLocks noChangeAspect="1"/>
          </p:cNvPicPr>
          <p:nvPr/>
        </p:nvPicPr>
        <p:blipFill>
          <a:blip r:embed="rId6">
            <a:extLst>
              <a:ext uri="{28A0092B-C50C-407E-A947-70E740481C1C}">
                <a14:useLocalDpi val="0"/>
              </a:ext>
            </a:extLst>
          </a:blip>
          <a:stretch>
            <a:fillRect/>
          </a:stretch>
        </p:blipFill>
        <p:spPr>
          <a:xfrm>
            <a:off x="117726" y="4540930"/>
            <a:ext cx="4323761" cy="2073036"/>
          </a:xfrm>
          <a:prstGeom prst="rect">
            <a:avLst/>
          </a:prstGeom>
        </p:spPr>
      </p:pic>
      <p:sp>
        <p:nvSpPr>
          <p:cNvPr id="55" name="矩形 54"/>
          <p:cNvSpPr/>
          <p:nvPr/>
        </p:nvSpPr>
        <p:spPr>
          <a:xfrm>
            <a:off x="281297" y="4599886"/>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p:cNvPicPr>
            <a:picLocks noChangeAspect="1"/>
          </p:cNvPicPr>
          <p:nvPr/>
        </p:nvPicPr>
        <p:blipFill>
          <a:blip r:embed="rId7">
            <a:extLst>
              <a:ext uri="{28A0092B-C50C-407E-A947-70E740481C1C}">
                <a14:useLocalDpi val="0"/>
              </a:ext>
            </a:extLst>
          </a:blip>
          <a:stretch>
            <a:fillRect/>
          </a:stretch>
        </p:blipFill>
        <p:spPr>
          <a:xfrm>
            <a:off x="8953500" y="238908"/>
            <a:ext cx="2857500" cy="1071563"/>
          </a:xfrm>
          <a:prstGeom prst="rect">
            <a:avLst/>
          </a:prstGeom>
        </p:spPr>
      </p:pic>
      <p:sp>
        <p:nvSpPr>
          <p:cNvPr id="57" name="矩形 56"/>
          <p:cNvSpPr/>
          <p:nvPr/>
        </p:nvSpPr>
        <p:spPr>
          <a:xfrm>
            <a:off x="8031810" y="20873"/>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8949751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51"/>
                                        </p:tgtEl>
                                        <p:attrNameLst>
                                          <p:attrName>style.visibility</p:attrName>
                                        </p:attrNameLst>
                                      </p:cBhvr>
                                      <p:to>
                                        <p:strVal val="visible"/>
                                      </p:to>
                                    </p:set>
                                    <p:animEffect filter="barn(inVertical)" transition="in">
                                      <p:cBhvr>
                                        <p:cTn dur="500" id="19"/>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126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日常保密管理之一：定密工作</a:t>
            </a:r>
          </a:p>
        </p:txBody>
      </p:sp>
      <p:sp>
        <p:nvSpPr>
          <p:cNvPr id="10" name="矩形 9"/>
          <p:cNvSpPr/>
          <p:nvPr/>
        </p:nvSpPr>
        <p:spPr>
          <a:xfrm>
            <a:off x="1932810" y="2106831"/>
            <a:ext cx="3693290" cy="23774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定密工作存在问题：</a:t>
            </a:r>
          </a:p>
          <a:p>
            <a:pPr>
              <a:lnSpc>
                <a:spcPct val="150000"/>
              </a:lnSpc>
            </a:pPr>
            <a:r>
              <a:rPr altLang="en-US" b="1" lang="zh-CN" smtClean="0" sz="2000">
                <a:solidFill>
                  <a:srgbClr val="2E6CA4"/>
                </a:solidFill>
                <a:cs typeface="+mn-ea"/>
                <a:sym typeface="+mn-lt"/>
              </a:rPr>
              <a:t>定密不准</a:t>
            </a:r>
          </a:p>
          <a:p>
            <a:pPr>
              <a:lnSpc>
                <a:spcPct val="150000"/>
              </a:lnSpc>
            </a:pPr>
            <a:r>
              <a:rPr altLang="en-US" b="1" lang="zh-CN" smtClean="0" sz="2000">
                <a:solidFill>
                  <a:srgbClr val="2E6CA4"/>
                </a:solidFill>
                <a:cs typeface="+mn-ea"/>
                <a:sym typeface="+mn-lt"/>
              </a:rPr>
              <a:t>标密不规范</a:t>
            </a:r>
          </a:p>
          <a:p>
            <a:pPr>
              <a:lnSpc>
                <a:spcPct val="150000"/>
              </a:lnSpc>
            </a:pPr>
            <a:r>
              <a:rPr altLang="en-US" b="1" lang="zh-CN" smtClean="0" sz="2000">
                <a:solidFill>
                  <a:srgbClr val="2E6CA4"/>
                </a:solidFill>
                <a:cs typeface="+mn-ea"/>
                <a:sym typeface="+mn-lt"/>
              </a:rPr>
              <a:t>定密意识淡薄</a:t>
            </a:r>
          </a:p>
          <a:p>
            <a:pPr>
              <a:lnSpc>
                <a:spcPct val="150000"/>
              </a:lnSpc>
            </a:pPr>
            <a:r>
              <a:rPr altLang="en-US" b="1" lang="zh-CN" smtClean="0" sz="2000">
                <a:solidFill>
                  <a:srgbClr val="2E6CA4"/>
                </a:solidFill>
                <a:cs typeface="+mn-ea"/>
                <a:sym typeface="+mn-lt"/>
              </a:rPr>
              <a:t>缺乏保护措施</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5626100" y="2106830"/>
            <a:ext cx="3463924" cy="2447461"/>
          </a:xfrm>
          <a:prstGeom prst="rect">
            <a:avLst/>
          </a:prstGeom>
        </p:spPr>
      </p:pic>
    </p:spTree>
    <p:extLst>
      <p:ext uri="{BB962C8B-B14F-4D97-AF65-F5344CB8AC3E}">
        <p14:creationId val="22001385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ppt_x"/>
                                          </p:val>
                                        </p:tav>
                                        <p:tav tm="100000">
                                          <p:val>
                                            <p:strVal val="#ppt_x"/>
                                          </p:val>
                                        </p:tav>
                                      </p:tavLst>
                                    </p:anim>
                                    <p:anim calcmode="lin" valueType="num">
                                      <p:cBhvr additive="base">
                                        <p:cTn dur="500" fill="hold" id="13"/>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126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日常保密管理之二：涉密人员</a:t>
            </a:r>
          </a:p>
        </p:txBody>
      </p:sp>
      <p:sp>
        <p:nvSpPr>
          <p:cNvPr id="10" name="矩形 9"/>
          <p:cNvSpPr/>
          <p:nvPr/>
        </p:nvSpPr>
        <p:spPr>
          <a:xfrm>
            <a:off x="1424810" y="2475131"/>
            <a:ext cx="1254890" cy="1920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上岗前：</a:t>
            </a:r>
          </a:p>
          <a:p>
            <a:pPr>
              <a:lnSpc>
                <a:spcPct val="150000"/>
              </a:lnSpc>
            </a:pPr>
            <a:r>
              <a:rPr altLang="en-US" b="1" lang="zh-CN" smtClean="0" sz="2000">
                <a:solidFill>
                  <a:srgbClr val="2E6CA4"/>
                </a:solidFill>
                <a:cs typeface="+mn-ea"/>
                <a:sym typeface="+mn-lt"/>
              </a:rPr>
              <a:t>审查</a:t>
            </a:r>
          </a:p>
          <a:p>
            <a:pPr>
              <a:lnSpc>
                <a:spcPct val="150000"/>
              </a:lnSpc>
            </a:pPr>
            <a:r>
              <a:rPr altLang="en-US" b="1" lang="zh-CN" smtClean="0" sz="2000">
                <a:solidFill>
                  <a:srgbClr val="2E6CA4"/>
                </a:solidFill>
                <a:cs typeface="+mn-ea"/>
                <a:sym typeface="+mn-lt"/>
              </a:rPr>
              <a:t>培训</a:t>
            </a:r>
          </a:p>
          <a:p>
            <a:pPr>
              <a:lnSpc>
                <a:spcPct val="150000"/>
              </a:lnSpc>
            </a:pPr>
            <a:r>
              <a:rPr altLang="en-US" b="1" lang="zh-CN" smtClean="0" sz="2000">
                <a:solidFill>
                  <a:srgbClr val="2E6CA4"/>
                </a:solidFill>
                <a:cs typeface="+mn-ea"/>
                <a:sym typeface="+mn-lt"/>
              </a:rPr>
              <a:t>承诺书</a:t>
            </a:r>
          </a:p>
        </p:txBody>
      </p:sp>
      <p:sp>
        <p:nvSpPr>
          <p:cNvPr id="5" name="矩形 4"/>
          <p:cNvSpPr/>
          <p:nvPr/>
        </p:nvSpPr>
        <p:spPr>
          <a:xfrm>
            <a:off x="3170290" y="2475131"/>
            <a:ext cx="1254890" cy="19202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在岗时：</a:t>
            </a:r>
          </a:p>
          <a:p>
            <a:pPr>
              <a:lnSpc>
                <a:spcPct val="150000"/>
              </a:lnSpc>
            </a:pPr>
            <a:r>
              <a:rPr altLang="en-US" b="1" lang="zh-CN" smtClean="0" sz="2000">
                <a:solidFill>
                  <a:srgbClr val="2E6CA4"/>
                </a:solidFill>
                <a:cs typeface="+mn-ea"/>
                <a:sym typeface="+mn-lt"/>
              </a:rPr>
              <a:t>管理</a:t>
            </a:r>
          </a:p>
          <a:p>
            <a:pPr>
              <a:lnSpc>
                <a:spcPct val="150000"/>
              </a:lnSpc>
            </a:pPr>
            <a:r>
              <a:rPr altLang="en-US" b="1" lang="zh-CN" smtClean="0" sz="2000">
                <a:solidFill>
                  <a:srgbClr val="2E6CA4"/>
                </a:solidFill>
                <a:cs typeface="+mn-ea"/>
                <a:sym typeface="+mn-lt"/>
              </a:rPr>
              <a:t>培训</a:t>
            </a:r>
          </a:p>
          <a:p>
            <a:pPr>
              <a:lnSpc>
                <a:spcPct val="150000"/>
              </a:lnSpc>
            </a:pPr>
            <a:r>
              <a:rPr altLang="en-US" b="1" lang="zh-CN" smtClean="0" sz="2000">
                <a:solidFill>
                  <a:srgbClr val="2E6CA4"/>
                </a:solidFill>
                <a:cs typeface="+mn-ea"/>
                <a:sym typeface="+mn-lt"/>
              </a:rPr>
              <a:t>监管</a:t>
            </a:r>
          </a:p>
        </p:txBody>
      </p:sp>
      <p:sp>
        <p:nvSpPr>
          <p:cNvPr id="7" name="矩形 6"/>
          <p:cNvSpPr/>
          <p:nvPr/>
        </p:nvSpPr>
        <p:spPr>
          <a:xfrm>
            <a:off x="4915770" y="2475131"/>
            <a:ext cx="1535829" cy="1463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离岗时：</a:t>
            </a:r>
          </a:p>
          <a:p>
            <a:pPr>
              <a:lnSpc>
                <a:spcPct val="150000"/>
              </a:lnSpc>
            </a:pPr>
            <a:r>
              <a:rPr altLang="en-US" b="1" lang="zh-CN" smtClean="0" sz="2000">
                <a:solidFill>
                  <a:srgbClr val="2E6CA4"/>
                </a:solidFill>
                <a:cs typeface="+mn-ea"/>
                <a:sym typeface="+mn-lt"/>
              </a:rPr>
              <a:t>脱密期</a:t>
            </a:r>
          </a:p>
          <a:p>
            <a:pPr>
              <a:lnSpc>
                <a:spcPct val="150000"/>
              </a:lnSpc>
            </a:pPr>
            <a:r>
              <a:rPr altLang="en-US" b="1" lang="zh-CN" smtClean="0" sz="2000">
                <a:solidFill>
                  <a:srgbClr val="2E6CA4"/>
                </a:solidFill>
                <a:cs typeface="+mn-ea"/>
                <a:sym typeface="+mn-lt"/>
              </a:rPr>
              <a:t>离岗承诺书</a:t>
            </a:r>
          </a:p>
        </p:txBody>
      </p:sp>
      <p:pic>
        <p:nvPicPr>
          <p:cNvPr descr="009" id="8" name="Picture 4"/>
          <p:cNvPicPr>
            <a:picLocks noChangeArrowheads="1" noChangeAspect="1"/>
          </p:cNvPicPr>
          <p:nvPr/>
        </p:nvPicPr>
        <p:blipFill>
          <a:blip r:embed="rId3"/>
          <a:stretch>
            <a:fillRect/>
          </a:stretch>
        </p:blipFill>
        <p:spPr bwMode="auto">
          <a:xfrm>
            <a:off x="7158024" y="1590576"/>
            <a:ext cx="4095750" cy="3246438"/>
          </a:xfrm>
          <a:prstGeom prst="rect">
            <a:avLst/>
          </a:prstGeom>
          <a:noFill/>
          <a:ln w="9525">
            <a:noFill/>
            <a:miter lim="800000"/>
          </a:ln>
        </p:spPr>
      </p:pic>
    </p:spTree>
    <p:extLst>
      <p:ext uri="{BB962C8B-B14F-4D97-AF65-F5344CB8AC3E}">
        <p14:creationId val="30015963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ppt_x"/>
                                          </p:val>
                                        </p:tav>
                                        <p:tav tm="100000">
                                          <p:val>
                                            <p:strVal val="#ppt_x"/>
                                          </p:val>
                                        </p:tav>
                                      </p:tavLst>
                                    </p:anim>
                                    <p:anim calcmode="lin" valueType="num">
                                      <p:cBhvr additive="base">
                                        <p:cTn dur="500" fill="hold" id="18"/>
                                        <p:tgtEl>
                                          <p:spTgt spid="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10"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
      <p:bldP grpId="0" spid="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583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日常保密管理之三：计算机管理</a:t>
            </a:r>
          </a:p>
        </p:txBody>
      </p:sp>
      <p:sp>
        <p:nvSpPr>
          <p:cNvPr id="10" name="矩形 9"/>
          <p:cNvSpPr/>
          <p:nvPr/>
        </p:nvSpPr>
        <p:spPr>
          <a:xfrm>
            <a:off x="1170810" y="1027331"/>
            <a:ext cx="10640190" cy="51206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涉密计算机保密管理</a:t>
            </a:r>
          </a:p>
          <a:p>
            <a:pPr>
              <a:lnSpc>
                <a:spcPct val="150000"/>
              </a:lnSpc>
            </a:pPr>
            <a:r>
              <a:rPr altLang="en-US" b="1" lang="zh-CN" smtClean="0" sz="2000">
                <a:solidFill>
                  <a:srgbClr val="2E6CA4"/>
                </a:solidFill>
                <a:cs typeface="+mn-ea"/>
                <a:sym typeface="+mn-lt"/>
              </a:rPr>
              <a:t>  1.涉密计算机启用前，应进行保密技术检测</a:t>
            </a:r>
          </a:p>
          <a:p>
            <a:pPr>
              <a:lnSpc>
                <a:spcPct val="150000"/>
              </a:lnSpc>
            </a:pPr>
            <a:r>
              <a:rPr altLang="en-US" b="1" lang="zh-CN" smtClean="0" sz="2000">
                <a:solidFill>
                  <a:srgbClr val="2E6CA4"/>
                </a:solidFill>
                <a:cs typeface="+mn-ea"/>
                <a:sym typeface="+mn-lt"/>
              </a:rPr>
              <a:t>  2.涉密计算机应当按照所存储、处理信息的最高密级标注密级标志，并登记在册</a:t>
            </a:r>
          </a:p>
          <a:p>
            <a:pPr>
              <a:lnSpc>
                <a:spcPct val="150000"/>
              </a:lnSpc>
            </a:pPr>
            <a:r>
              <a:rPr altLang="en-US" b="1" lang="zh-CN" smtClean="0" sz="2000">
                <a:solidFill>
                  <a:srgbClr val="2E6CA4"/>
                </a:solidFill>
                <a:cs typeface="+mn-ea"/>
                <a:sym typeface="+mn-lt"/>
              </a:rPr>
              <a:t>  3.涉密计算机所在场所应采取相关的电磁泄漏发射防护措施</a:t>
            </a:r>
          </a:p>
          <a:p>
            <a:pPr>
              <a:lnSpc>
                <a:spcPct val="150000"/>
              </a:lnSpc>
            </a:pPr>
            <a:r>
              <a:rPr altLang="en-US" b="1" lang="zh-CN" smtClean="0" sz="2000">
                <a:solidFill>
                  <a:srgbClr val="2E6CA4"/>
                </a:solidFill>
                <a:cs typeface="+mn-ea"/>
                <a:sym typeface="+mn-lt"/>
              </a:rPr>
              <a:t>  4.涉密计算机应严格按照国家保密规定和标准设置口令</a:t>
            </a:r>
          </a:p>
          <a:p>
            <a:pPr>
              <a:lnSpc>
                <a:spcPct val="150000"/>
              </a:lnSpc>
            </a:pPr>
            <a:r>
              <a:rPr altLang="en-US" b="1" lang="zh-CN" smtClean="0" sz="2000">
                <a:solidFill>
                  <a:srgbClr val="2E6CA4"/>
                </a:solidFill>
                <a:cs typeface="+mn-ea"/>
                <a:sym typeface="+mn-lt"/>
              </a:rPr>
              <a:t>  5.不得擅自卸载、修改涉密计算机安全保密防护软件和设备</a:t>
            </a:r>
          </a:p>
          <a:p>
            <a:pPr>
              <a:lnSpc>
                <a:spcPct val="150000"/>
              </a:lnSpc>
            </a:pPr>
            <a:r>
              <a:rPr altLang="en-US" b="1" lang="zh-CN" smtClean="0" sz="2000">
                <a:solidFill>
                  <a:srgbClr val="2E6CA4"/>
                </a:solidFill>
                <a:cs typeface="+mn-ea"/>
                <a:sym typeface="+mn-lt"/>
              </a:rPr>
              <a:t>  6.涉密计算机因故障需请外来人员进行调试、维修、维护时，应当由有关人员全程监督，严禁维修人员读取或复制涉密信息</a:t>
            </a:r>
          </a:p>
          <a:p>
            <a:pPr>
              <a:lnSpc>
                <a:spcPct val="150000"/>
              </a:lnSpc>
            </a:pPr>
            <a:r>
              <a:rPr altLang="en-US" b="1" lang="zh-CN" smtClean="0" sz="2000">
                <a:solidFill>
                  <a:srgbClr val="2E6CA4"/>
                </a:solidFill>
                <a:cs typeface="+mn-ea"/>
                <a:sym typeface="+mn-lt"/>
              </a:rPr>
              <a:t>  7.涉密计算机应当专机专用，不得处理与工作无关的事务</a:t>
            </a:r>
          </a:p>
          <a:p>
            <a:pPr>
              <a:lnSpc>
                <a:spcPct val="150000"/>
              </a:lnSpc>
            </a:pPr>
            <a:r>
              <a:rPr altLang="en-US" b="1" lang="zh-CN" smtClean="0" sz="2000">
                <a:solidFill>
                  <a:srgbClr val="2E6CA4"/>
                </a:solidFill>
                <a:cs typeface="+mn-ea"/>
                <a:sym typeface="+mn-lt"/>
              </a:rPr>
              <a:t>  8.涉密计算机的软硬件和保密设施的更新、升级、报废等，必须进行保密技术处理</a:t>
            </a:r>
          </a:p>
          <a:p>
            <a:pPr>
              <a:lnSpc>
                <a:spcPct val="150000"/>
              </a:lnSpc>
            </a:pPr>
            <a:r>
              <a:rPr altLang="en-US" b="1" lang="zh-CN" smtClean="0" sz="2000">
                <a:solidFill>
                  <a:srgbClr val="2E6CA4"/>
                </a:solidFill>
                <a:cs typeface="+mn-ea"/>
                <a:sym typeface="+mn-lt"/>
              </a:rPr>
              <a:t>  9.严格涉密笔记本保密管理，确保其始终处于有效控制之下</a:t>
            </a:r>
          </a:p>
        </p:txBody>
      </p:sp>
    </p:spTree>
    <p:extLst>
      <p:ext uri="{BB962C8B-B14F-4D97-AF65-F5344CB8AC3E}">
        <p14:creationId val="11446483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5836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日常保密管理之三：计算机管理</a:t>
            </a:r>
          </a:p>
        </p:txBody>
      </p:sp>
      <p:sp>
        <p:nvSpPr>
          <p:cNvPr id="10" name="矩形 9"/>
          <p:cNvSpPr/>
          <p:nvPr/>
        </p:nvSpPr>
        <p:spPr>
          <a:xfrm>
            <a:off x="1170810" y="1027331"/>
            <a:ext cx="10640190" cy="23774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非涉密计算机保密管理</a:t>
            </a:r>
          </a:p>
          <a:p>
            <a:pPr>
              <a:lnSpc>
                <a:spcPct val="150000"/>
              </a:lnSpc>
            </a:pPr>
            <a:r>
              <a:rPr altLang="en-US" b="1" lang="zh-CN" smtClean="0" sz="2000">
                <a:solidFill>
                  <a:srgbClr val="2E6CA4"/>
                </a:solidFill>
                <a:cs typeface="+mn-ea"/>
                <a:sym typeface="+mn-lt"/>
              </a:rPr>
              <a:t> 1.严格非涉密计算机管理，禁止使用非涉密计算机存储、处理、传输涉密信息</a:t>
            </a:r>
          </a:p>
          <a:p>
            <a:pPr>
              <a:lnSpc>
                <a:spcPct val="150000"/>
              </a:lnSpc>
            </a:pPr>
            <a:r>
              <a:rPr altLang="en-US" b="1" lang="zh-CN" smtClean="0" sz="2000">
                <a:solidFill>
                  <a:srgbClr val="2E6CA4"/>
                </a:solidFill>
                <a:cs typeface="+mn-ea"/>
                <a:sym typeface="+mn-lt"/>
              </a:rPr>
              <a:t> 2.明确非涉密计算机和涉密计算机之间的信息交换机制，采取安全保密技术防护措施</a:t>
            </a:r>
          </a:p>
          <a:p>
            <a:pPr>
              <a:lnSpc>
                <a:spcPct val="150000"/>
              </a:lnSpc>
            </a:pPr>
            <a:r>
              <a:rPr altLang="en-US" b="1" lang="zh-CN" smtClean="0" sz="2000">
                <a:solidFill>
                  <a:srgbClr val="2E6CA4"/>
                </a:solidFill>
                <a:cs typeface="+mn-ea"/>
                <a:sym typeface="+mn-lt"/>
              </a:rPr>
              <a:t> 3.“涉密不上网，上网不涉密”</a:t>
            </a:r>
          </a:p>
          <a:p>
            <a:pPr>
              <a:lnSpc>
                <a:spcPct val="150000"/>
              </a:lnSpc>
            </a:pPr>
            <a:r>
              <a:rPr altLang="en-US" b="1" lang="zh-CN" smtClean="0" sz="2000">
                <a:solidFill>
                  <a:srgbClr val="2E6CA4"/>
                </a:solidFill>
                <a:cs typeface="+mn-ea"/>
                <a:sym typeface="+mn-lt"/>
              </a:rPr>
              <a:t> 4.经常开展计算机保密检查</a:t>
            </a:r>
          </a:p>
        </p:txBody>
      </p:sp>
      <p:pic>
        <p:nvPicPr>
          <p:cNvPr id="5" name="Picture 2"/>
          <p:cNvPicPr>
            <a:picLocks noChangeArrowheads="1" noChangeAspect="1"/>
          </p:cNvPicPr>
          <p:nvPr/>
        </p:nvPicPr>
        <p:blipFill>
          <a:blip r:embed="rId3"/>
          <a:stretch>
            <a:fillRect/>
          </a:stretch>
        </p:blipFill>
        <p:spPr bwMode="auto">
          <a:xfrm>
            <a:off x="5489576" y="2639280"/>
            <a:ext cx="4214842" cy="3458331"/>
          </a:xfrm>
          <a:prstGeom prst="rect">
            <a:avLst/>
          </a:prstGeom>
          <a:noFill/>
          <a:ln w="9525">
            <a:noFill/>
            <a:miter lim="800000"/>
          </a:ln>
          <a:effectLst/>
        </p:spPr>
      </p:pic>
    </p:spTree>
    <p:extLst>
      <p:ext uri="{BB962C8B-B14F-4D97-AF65-F5344CB8AC3E}">
        <p14:creationId val="12437760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70408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日常保密管理之四：涉密中央文件</a:t>
            </a:r>
          </a:p>
        </p:txBody>
      </p:sp>
      <p:sp>
        <p:nvSpPr>
          <p:cNvPr id="10" name="矩形 9"/>
          <p:cNvSpPr/>
          <p:nvPr/>
        </p:nvSpPr>
        <p:spPr>
          <a:xfrm>
            <a:off x="1148232" y="1471831"/>
            <a:ext cx="10640190" cy="37490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涉密中央文件管理制度：</a:t>
            </a:r>
          </a:p>
          <a:p>
            <a:pPr>
              <a:lnSpc>
                <a:spcPct val="150000"/>
              </a:lnSpc>
            </a:pPr>
            <a:r>
              <a:rPr altLang="en-US" b="1" lang="zh-CN" smtClean="0" sz="2000">
                <a:solidFill>
                  <a:srgbClr val="2E6CA4"/>
                </a:solidFill>
                <a:cs typeface="+mn-ea"/>
                <a:sym typeface="+mn-lt"/>
              </a:rPr>
              <a:t>    中共中央办公厅、国务院办公厅印发：《中央文件发布、阅读和管理工作暂行规定》、《涉密文件信息资料保密管理规定》</a:t>
            </a:r>
          </a:p>
          <a:p>
            <a:pPr>
              <a:lnSpc>
                <a:spcPct val="150000"/>
              </a:lnSpc>
            </a:pPr>
            <a:r>
              <a:rPr altLang="en-US" b="1" lang="zh-CN" smtClean="0" sz="2000">
                <a:solidFill>
                  <a:srgbClr val="2E6CA4"/>
                </a:solidFill>
                <a:cs typeface="+mn-ea"/>
                <a:sym typeface="+mn-lt"/>
              </a:rPr>
              <a:t>涉密中央文件管理四个环节：</a:t>
            </a:r>
          </a:p>
          <a:p>
            <a:pPr>
              <a:lnSpc>
                <a:spcPct val="150000"/>
              </a:lnSpc>
            </a:pPr>
            <a:r>
              <a:rPr altLang="en-US" b="1" lang="zh-CN" smtClean="0" sz="2000">
                <a:solidFill>
                  <a:srgbClr val="2E6CA4"/>
                </a:solidFill>
                <a:cs typeface="+mn-ea"/>
                <a:sym typeface="+mn-lt"/>
              </a:rPr>
              <a:t> 印发发布：不得擅自变更密级、公开发布、印制设备符合保密要求</a:t>
            </a:r>
          </a:p>
          <a:p>
            <a:pPr>
              <a:lnSpc>
                <a:spcPct val="150000"/>
              </a:lnSpc>
            </a:pPr>
            <a:r>
              <a:rPr altLang="en-US" b="1" lang="zh-CN" smtClean="0" sz="2000">
                <a:solidFill>
                  <a:srgbClr val="2E6CA4"/>
                </a:solidFill>
                <a:cs typeface="+mn-ea"/>
                <a:sym typeface="+mn-lt"/>
              </a:rPr>
              <a:t> 阅读传达：严控阅读范围、设立阅读场所、做好传阅登记</a:t>
            </a:r>
          </a:p>
          <a:p>
            <a:pPr>
              <a:lnSpc>
                <a:spcPct val="150000"/>
              </a:lnSpc>
            </a:pPr>
            <a:r>
              <a:rPr altLang="en-US" b="1" lang="zh-CN" smtClean="0" sz="2000">
                <a:solidFill>
                  <a:srgbClr val="2E6CA4"/>
                </a:solidFill>
                <a:cs typeface="+mn-ea"/>
                <a:sym typeface="+mn-lt"/>
              </a:rPr>
              <a:t> 签收保管：专人管理、专柜存放、专门记录、不得用非涉密计算机登记</a:t>
            </a:r>
          </a:p>
          <a:p>
            <a:pPr>
              <a:lnSpc>
                <a:spcPct val="150000"/>
              </a:lnSpc>
            </a:pPr>
            <a:r>
              <a:rPr altLang="en-US" b="1" lang="zh-CN" smtClean="0" sz="2000">
                <a:solidFill>
                  <a:srgbClr val="2E6CA4"/>
                </a:solidFill>
                <a:cs typeface="+mn-ea"/>
                <a:sym typeface="+mn-lt"/>
              </a:rPr>
              <a:t> 清退销毁：不得擅自销毁、留存涉密中央文件、清退及时不漏件</a:t>
            </a:r>
          </a:p>
        </p:txBody>
      </p:sp>
      <p:sp>
        <p:nvSpPr>
          <p:cNvPr id="7" name="TextBox 6"/>
          <p:cNvSpPr txBox="1"/>
          <p:nvPr/>
        </p:nvSpPr>
        <p:spPr>
          <a:xfrm>
            <a:off x="2851133" y="6755243"/>
            <a:ext cx="1224136" cy="142240"/>
          </a:xfrm>
          <a:prstGeom prst="rect">
            <a:avLst/>
          </a:prstGeom>
          <a:noFill/>
        </p:spPr>
        <p:txBody>
          <a:bodyPr rtlCol="0" wrap="square">
            <a:spAutoFit/>
          </a:bodyPr>
          <a:lstStyle/>
          <a:p>
            <a:pPr defTabSz="914400" eaLnBrk="1" fontAlgn="auto" hangingPunct="1" indent="0" latinLnBrk="0" lvl="0" marL="0" marR="0">
              <a:lnSpc>
                <a:spcPct val="200000"/>
              </a:lnSpc>
              <a:spcBef>
                <a:spcPct val="0"/>
              </a:spcBef>
              <a:spcAft>
                <a:spcPct val="0"/>
              </a:spcAft>
              <a:buClrTx/>
              <a:buSzTx/>
              <a:buFontTx/>
              <a:buNone/>
              <a:defRPr/>
            </a:pPr>
            <a:r>
              <a:rPr altLang="zh-CN" b="0" baseline="0" cap="none" i="0" kern="0" kumimoji="0" lang="en-US" noProof="0" normalizeH="0" smtClean="0" spc="0" strike="noStrike" sz="100" u="none">
                <a:ln>
                  <a:noFill/>
                </a:ln>
                <a:solidFill>
                  <a:schemeClr val="bg1"/>
                </a:solidFill>
                <a:effectLst/>
                <a:uLnTx/>
                <a:uFillTx/>
              </a:rPr>
              <a:t>PPT下载 http://www.1ppt.com/xiazai/</a:t>
            </a:r>
          </a:p>
        </p:txBody>
      </p:sp>
    </p:spTree>
    <p:extLst>
      <p:ext uri="{BB962C8B-B14F-4D97-AF65-F5344CB8AC3E}">
        <p14:creationId val="28754916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8412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日常保密管理之五：涉密会议、外事活动</a:t>
            </a:r>
          </a:p>
        </p:txBody>
      </p:sp>
      <p:sp>
        <p:nvSpPr>
          <p:cNvPr id="10" name="矩形 9"/>
          <p:cNvSpPr/>
          <p:nvPr/>
        </p:nvSpPr>
        <p:spPr>
          <a:xfrm>
            <a:off x="1170810" y="1827431"/>
            <a:ext cx="5911028" cy="32918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涉密会议</a:t>
            </a:r>
          </a:p>
          <a:p>
            <a:pPr>
              <a:lnSpc>
                <a:spcPct val="150000"/>
              </a:lnSpc>
            </a:pPr>
            <a:r>
              <a:rPr altLang="en-US" b="1" lang="zh-CN" smtClean="0" sz="2000">
                <a:solidFill>
                  <a:srgbClr val="2E6CA4"/>
                </a:solidFill>
                <a:cs typeface="+mn-ea"/>
                <a:sym typeface="+mn-lt"/>
              </a:rPr>
              <a:t>1.不得使用无线话筒扩音、录音</a:t>
            </a:r>
          </a:p>
          <a:p>
            <a:pPr>
              <a:lnSpc>
                <a:spcPct val="150000"/>
              </a:lnSpc>
            </a:pPr>
            <a:r>
              <a:rPr altLang="en-US" b="1" lang="zh-CN" smtClean="0" sz="2000">
                <a:solidFill>
                  <a:srgbClr val="2E6CA4"/>
                </a:solidFill>
                <a:cs typeface="+mn-ea"/>
                <a:sym typeface="+mn-lt"/>
              </a:rPr>
              <a:t>2.严格控制规模，限定参会人员及接待、服务人员</a:t>
            </a:r>
          </a:p>
          <a:p>
            <a:pPr>
              <a:lnSpc>
                <a:spcPct val="150000"/>
              </a:lnSpc>
            </a:pPr>
            <a:r>
              <a:rPr altLang="en-US" b="1" lang="zh-CN" smtClean="0" sz="2000">
                <a:solidFill>
                  <a:srgbClr val="2E6CA4"/>
                </a:solidFill>
                <a:cs typeface="+mn-ea"/>
                <a:sym typeface="+mn-lt"/>
              </a:rPr>
              <a:t>3.严格控制密级文件印发</a:t>
            </a:r>
          </a:p>
          <a:p>
            <a:pPr>
              <a:lnSpc>
                <a:spcPct val="150000"/>
              </a:lnSpc>
            </a:pPr>
            <a:r>
              <a:rPr altLang="en-US" b="1" lang="zh-CN" smtClean="0" sz="2000">
                <a:solidFill>
                  <a:srgbClr val="2E6CA4"/>
                </a:solidFill>
                <a:cs typeface="+mn-ea"/>
                <a:sym typeface="+mn-lt"/>
              </a:rPr>
              <a:t>4.不准擅自记录、录音、录像，不得带入手机</a:t>
            </a:r>
          </a:p>
          <a:p>
            <a:pPr>
              <a:lnSpc>
                <a:spcPct val="150000"/>
              </a:lnSpc>
            </a:pPr>
            <a:r>
              <a:rPr altLang="en-US" b="1" lang="zh-CN" smtClean="0" sz="2000">
                <a:solidFill>
                  <a:srgbClr val="2E6CA4"/>
                </a:solidFill>
                <a:cs typeface="+mn-ea"/>
                <a:sym typeface="+mn-lt"/>
              </a:rPr>
              <a:t>  （采取安装干扰器、配备手机屏蔽柜等措施）</a:t>
            </a:r>
          </a:p>
          <a:p>
            <a:pPr>
              <a:lnSpc>
                <a:spcPct val="150000"/>
              </a:lnSpc>
            </a:pPr>
            <a:r>
              <a:rPr altLang="en-US" b="1" lang="zh-CN" smtClean="0" sz="2000">
                <a:solidFill>
                  <a:srgbClr val="2E6CA4"/>
                </a:solidFill>
                <a:cs typeface="+mn-ea"/>
                <a:sym typeface="+mn-lt"/>
              </a:rPr>
              <a:t>5.安排专人负责音响、监控等设备操作</a:t>
            </a:r>
          </a:p>
        </p:txBody>
      </p:sp>
      <p:pic>
        <p:nvPicPr>
          <p:cNvPr descr="018" id="5" name="Picture 4"/>
          <p:cNvPicPr>
            <a:picLocks noChangeArrowheads="1" noChangeAspect="1"/>
          </p:cNvPicPr>
          <p:nvPr/>
        </p:nvPicPr>
        <p:blipFill>
          <a:blip r:embed="rId3"/>
          <a:stretch>
            <a:fillRect/>
          </a:stretch>
        </p:blipFill>
        <p:spPr bwMode="auto">
          <a:xfrm>
            <a:off x="7386638" y="2144511"/>
            <a:ext cx="4095750" cy="3433763"/>
          </a:xfrm>
          <a:prstGeom prst="rect">
            <a:avLst/>
          </a:prstGeom>
          <a:noFill/>
          <a:ln w="9525">
            <a:noFill/>
            <a:miter lim="800000"/>
          </a:ln>
        </p:spPr>
      </p:pic>
    </p:spTree>
    <p:extLst>
      <p:ext uri="{BB962C8B-B14F-4D97-AF65-F5344CB8AC3E}">
        <p14:creationId val="36654196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8412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日常保密管理之五：涉密会议、外事活动</a:t>
            </a:r>
          </a:p>
        </p:txBody>
      </p:sp>
      <p:sp>
        <p:nvSpPr>
          <p:cNvPr id="10" name="矩形 9"/>
          <p:cNvSpPr/>
          <p:nvPr/>
        </p:nvSpPr>
        <p:spPr>
          <a:xfrm>
            <a:off x="6377810" y="1890931"/>
            <a:ext cx="5911028" cy="32918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外事活动</a:t>
            </a:r>
          </a:p>
          <a:p>
            <a:pPr>
              <a:lnSpc>
                <a:spcPct val="150000"/>
              </a:lnSpc>
            </a:pPr>
            <a:r>
              <a:rPr altLang="en-US" b="1" lang="zh-CN" smtClean="0" sz="2000">
                <a:solidFill>
                  <a:srgbClr val="2E6CA4"/>
                </a:solidFill>
                <a:cs typeface="+mn-ea"/>
                <a:sym typeface="+mn-lt"/>
              </a:rPr>
              <a:t>1.外事保密教育、保密提醒、签订承诺书</a:t>
            </a:r>
          </a:p>
          <a:p>
            <a:pPr>
              <a:lnSpc>
                <a:spcPct val="150000"/>
              </a:lnSpc>
            </a:pPr>
            <a:r>
              <a:rPr altLang="en-US" b="1" lang="zh-CN" smtClean="0" sz="2000">
                <a:solidFill>
                  <a:srgbClr val="2E6CA4"/>
                </a:solidFill>
                <a:cs typeface="+mn-ea"/>
                <a:sym typeface="+mn-lt"/>
              </a:rPr>
              <a:t>2.不得擅自携带涉密载体出境</a:t>
            </a:r>
          </a:p>
          <a:p>
            <a:pPr>
              <a:lnSpc>
                <a:spcPct val="150000"/>
              </a:lnSpc>
            </a:pPr>
            <a:r>
              <a:rPr altLang="en-US" b="1" lang="zh-CN" smtClean="0" sz="2000">
                <a:solidFill>
                  <a:srgbClr val="2E6CA4"/>
                </a:solidFill>
                <a:cs typeface="+mn-ea"/>
                <a:sym typeface="+mn-lt"/>
              </a:rPr>
              <a:t>3.不得擅自对外发表涉密成果</a:t>
            </a:r>
          </a:p>
          <a:p>
            <a:pPr>
              <a:lnSpc>
                <a:spcPct val="150000"/>
              </a:lnSpc>
            </a:pPr>
            <a:r>
              <a:rPr altLang="en-US" b="1" lang="zh-CN" smtClean="0" sz="2000">
                <a:solidFill>
                  <a:srgbClr val="2E6CA4"/>
                </a:solidFill>
                <a:cs typeface="+mn-ea"/>
                <a:sym typeface="+mn-lt"/>
              </a:rPr>
              <a:t>4.对外提供资料要严格保密审查</a:t>
            </a:r>
          </a:p>
          <a:p>
            <a:pPr>
              <a:lnSpc>
                <a:spcPct val="150000"/>
              </a:lnSpc>
            </a:pPr>
            <a:r>
              <a:rPr altLang="en-US" b="1" lang="zh-CN" smtClean="0" sz="2000">
                <a:solidFill>
                  <a:srgbClr val="2E6CA4"/>
                </a:solidFill>
                <a:cs typeface="+mn-ea"/>
                <a:sym typeface="+mn-lt"/>
              </a:rPr>
              <a:t>5.聘请人员要进行保密资格审查</a:t>
            </a:r>
          </a:p>
          <a:p>
            <a:pPr>
              <a:lnSpc>
                <a:spcPct val="150000"/>
              </a:lnSpc>
            </a:pPr>
            <a:r>
              <a:rPr altLang="en-US" b="1" lang="zh-CN" smtClean="0" sz="2000">
                <a:solidFill>
                  <a:srgbClr val="2E6CA4"/>
                </a:solidFill>
                <a:cs typeface="+mn-ea"/>
                <a:sym typeface="+mn-lt"/>
              </a:rPr>
              <a:t>                            签订保密协议</a:t>
            </a:r>
          </a:p>
        </p:txBody>
      </p:sp>
      <p:pic>
        <p:nvPicPr>
          <p:cNvPr descr="外事图片2" id="7" name="Picture 8"/>
          <p:cNvPicPr>
            <a:picLocks noChangeArrowheads="1" noChangeAspect="1"/>
          </p:cNvPicPr>
          <p:nvPr/>
        </p:nvPicPr>
        <p:blipFill>
          <a:blip r:embed="rId3"/>
          <a:stretch>
            <a:fillRect/>
          </a:stretch>
        </p:blipFill>
        <p:spPr bwMode="auto">
          <a:xfrm>
            <a:off x="1752600" y="1890931"/>
            <a:ext cx="3929090" cy="2967037"/>
          </a:xfrm>
          <a:prstGeom prst="rect">
            <a:avLst/>
          </a:prstGeom>
          <a:noFill/>
          <a:ln w="9525">
            <a:noFill/>
            <a:miter lim="800000"/>
          </a:ln>
        </p:spPr>
      </p:pic>
    </p:spTree>
    <p:extLst>
      <p:ext uri="{BB962C8B-B14F-4D97-AF65-F5344CB8AC3E}">
        <p14:creationId val="37940053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ppt_x"/>
                                          </p:val>
                                        </p:tav>
                                        <p:tav tm="100000">
                                          <p:val>
                                            <p:strVal val="#ppt_x"/>
                                          </p:val>
                                        </p:tav>
                                      </p:tavLst>
                                    </p:anim>
                                    <p:anim calcmode="lin" valueType="num">
                                      <p:cBhvr additive="base">
                                        <p:cTn dur="500" fill="hold" id="14"/>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l="7313"/>
          <a:stretch>
            <a:fillRect/>
          </a:stretch>
        </p:blipFill>
        <p:spPr>
          <a:xfrm>
            <a:off x="6807199" y="2423132"/>
            <a:ext cx="5384801" cy="4434868"/>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pic>
        <p:nvPicPr>
          <p:cNvPr id="14" name="图片 13"/>
          <p:cNvPicPr>
            <a:picLocks noChangeAspect="1"/>
          </p:cNvPicPr>
          <p:nvPr/>
        </p:nvPicPr>
        <p:blipFill>
          <a:blip r:embed="rId4">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sp>
        <p:nvSpPr>
          <p:cNvPr id="27" name="矩形 26"/>
          <p:cNvSpPr/>
          <p:nvPr/>
        </p:nvSpPr>
        <p:spPr>
          <a:xfrm>
            <a:off x="3660062" y="3389554"/>
            <a:ext cx="4897916" cy="1097280"/>
          </a:xfrm>
          <a:prstGeom prst="rect">
            <a:avLst/>
          </a:prstGeom>
        </p:spPr>
        <p:txBody>
          <a:bodyPr wrap="square">
            <a:spAutoFit/>
          </a:bodyPr>
          <a:lstStyle/>
          <a:p>
            <a:pPr algn="dist"/>
            <a:r>
              <a:rPr altLang="en-US" b="1" lang="zh-CN" smtClean="0" sz="6600">
                <a:cs typeface="+mn-ea"/>
                <a:sym typeface="+mn-lt"/>
              </a:rPr>
              <a:t>知识讲座 </a:t>
            </a:r>
          </a:p>
        </p:txBody>
      </p:sp>
      <p:grpSp>
        <p:nvGrpSpPr>
          <p:cNvPr id="58" name="组合 57"/>
          <p:cNvGrpSpPr/>
          <p:nvPr/>
        </p:nvGrpSpPr>
        <p:grpSpPr>
          <a:xfrm>
            <a:off x="4920912" y="629263"/>
            <a:ext cx="2350176" cy="2350176"/>
            <a:chOff x="4920912" y="629263"/>
            <a:chExt cx="2350176" cy="2350176"/>
          </a:xfrm>
        </p:grpSpPr>
        <p:pic>
          <p:nvPicPr>
            <p:cNvPr id="29" name="图片 28"/>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4920912" y="629263"/>
              <a:ext cx="2350176" cy="2350176"/>
            </a:xfrm>
            <a:prstGeom prst="rect">
              <a:avLst/>
            </a:prstGeom>
          </p:spPr>
        </p:pic>
        <p:sp>
          <p:nvSpPr>
            <p:cNvPr id="28" name="矩形 27"/>
            <p:cNvSpPr/>
            <p:nvPr/>
          </p:nvSpPr>
          <p:spPr>
            <a:xfrm>
              <a:off x="5157282" y="1826287"/>
              <a:ext cx="1859280" cy="1097280"/>
            </a:xfrm>
            <a:prstGeom prst="rect">
              <a:avLst/>
            </a:prstGeom>
          </p:spPr>
          <p:txBody>
            <a:bodyPr wrap="none">
              <a:spAutoFit/>
            </a:bodyPr>
            <a:lstStyle/>
            <a:p>
              <a:r>
                <a:rPr altLang="en-US" b="1" lang="zh-CN" smtClean="0"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保密</a:t>
              </a:r>
            </a:p>
          </p:txBody>
        </p:sp>
      </p:grpSp>
      <p:sp>
        <p:nvSpPr>
          <p:cNvPr id="32" name="文本框 31"/>
          <p:cNvSpPr txBox="1"/>
          <p:nvPr/>
        </p:nvSpPr>
        <p:spPr>
          <a:xfrm>
            <a:off x="4841446" y="2979439"/>
            <a:ext cx="2429643" cy="304800"/>
          </a:xfrm>
          <a:prstGeom prst="rect">
            <a:avLst/>
          </a:prstGeom>
          <a:noFill/>
        </p:spPr>
        <p:txBody>
          <a:bodyPr rtlCol="0" wrap="square">
            <a:spAutoFit/>
          </a:bodyPr>
          <a:lstStyle/>
          <a:p>
            <a:pPr algn="dist"/>
            <a:r>
              <a:rPr altLang="zh-CN" lang="en-US" smtClean="0" sz="1400">
                <a:cs typeface="+mn-ea"/>
                <a:sym typeface="+mn-lt"/>
              </a:rPr>
              <a:t>MAINTAIN  SECRECY</a:t>
            </a:r>
          </a:p>
        </p:txBody>
      </p:sp>
      <p:grpSp>
        <p:nvGrpSpPr>
          <p:cNvPr id="51" name="组合 50"/>
          <p:cNvGrpSpPr/>
          <p:nvPr/>
        </p:nvGrpSpPr>
        <p:grpSpPr>
          <a:xfrm>
            <a:off x="4533354" y="4463474"/>
            <a:ext cx="3118179" cy="369332"/>
            <a:chOff x="4504267" y="4491906"/>
            <a:chExt cx="3118179" cy="369332"/>
          </a:xfrm>
        </p:grpSpPr>
        <p:sp>
          <p:nvSpPr>
            <p:cNvPr id="36" name="矩形 35"/>
            <p:cNvSpPr/>
            <p:nvPr/>
          </p:nvSpPr>
          <p:spPr>
            <a:xfrm>
              <a:off x="4753101" y="4491906"/>
              <a:ext cx="2620511" cy="365760"/>
            </a:xfrm>
            <a:prstGeom prst="rect">
              <a:avLst/>
            </a:prstGeom>
          </p:spPr>
          <p:txBody>
            <a:bodyPr wrap="square">
              <a:spAutoFit/>
            </a:bodyPr>
            <a:lstStyle/>
            <a:p>
              <a:pPr algn="dist"/>
              <a:r>
                <a:rPr altLang="en-US" lang="zh-CN" smtClean="0">
                  <a:cs typeface="+mn-ea"/>
                  <a:sym typeface="+mn-lt"/>
                </a:rPr>
                <a:t>专业知识学习</a:t>
              </a:r>
            </a:p>
          </p:txBody>
        </p:sp>
        <p:cxnSp>
          <p:nvCxnSpPr>
            <p:cNvPr id="38" name="直接连接符 37"/>
            <p:cNvCxnSpPr/>
            <p:nvPr/>
          </p:nvCxnSpPr>
          <p:spPr>
            <a:xfrm flipH="1">
              <a:off x="5134704"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6" idx="1"/>
            </p:cNvCxnSpPr>
            <p:nvPr/>
          </p:nvCxnSpPr>
          <p:spPr>
            <a:xfrm>
              <a:off x="4504267" y="4674786"/>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73612" y="4676572"/>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575326"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15948"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456570"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897193"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图片 53"/>
          <p:cNvPicPr>
            <a:picLocks noChangeAspect="1"/>
          </p:cNvPicPr>
          <p:nvPr/>
        </p:nvPicPr>
        <p:blipFill>
          <a:blip r:embed="rId6">
            <a:extLst>
              <a:ext uri="{28A0092B-C50C-407E-A947-70E740481C1C}">
                <a14:useLocalDpi val="0"/>
              </a:ext>
            </a:extLst>
          </a:blip>
          <a:stretch>
            <a:fillRect/>
          </a:stretch>
        </p:blipFill>
        <p:spPr>
          <a:xfrm>
            <a:off x="117726" y="4540930"/>
            <a:ext cx="4323761" cy="2073036"/>
          </a:xfrm>
          <a:prstGeom prst="rect">
            <a:avLst/>
          </a:prstGeom>
        </p:spPr>
      </p:pic>
      <p:sp>
        <p:nvSpPr>
          <p:cNvPr id="55" name="矩形 54"/>
          <p:cNvSpPr/>
          <p:nvPr/>
        </p:nvSpPr>
        <p:spPr>
          <a:xfrm>
            <a:off x="281297" y="4599886"/>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p:cNvPicPr>
            <a:picLocks noChangeAspect="1"/>
          </p:cNvPicPr>
          <p:nvPr/>
        </p:nvPicPr>
        <p:blipFill>
          <a:blip r:embed="rId7">
            <a:extLst>
              <a:ext uri="{28A0092B-C50C-407E-A947-70E740481C1C}">
                <a14:useLocalDpi val="0"/>
              </a:ext>
            </a:extLst>
          </a:blip>
          <a:stretch>
            <a:fillRect/>
          </a:stretch>
        </p:blipFill>
        <p:spPr>
          <a:xfrm>
            <a:off x="8953500" y="238908"/>
            <a:ext cx="2857500" cy="1071563"/>
          </a:xfrm>
          <a:prstGeom prst="rect">
            <a:avLst/>
          </a:prstGeom>
        </p:spPr>
      </p:pic>
      <p:sp>
        <p:nvSpPr>
          <p:cNvPr id="57" name="矩形 56"/>
          <p:cNvSpPr/>
          <p:nvPr/>
        </p:nvSpPr>
        <p:spPr>
          <a:xfrm>
            <a:off x="8031810" y="20873"/>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3003592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ppt_x"/>
                                          </p:val>
                                        </p:tav>
                                        <p:tav tm="100000">
                                          <p:val>
                                            <p:strVal val="#ppt_x"/>
                                          </p:val>
                                        </p:tav>
                                      </p:tavLst>
                                    </p:anim>
                                    <p:anim calcmode="lin" valueType="num">
                                      <p:cBhvr additive="base">
                                        <p:cTn dur="500" fill="hold" id="8"/>
                                        <p:tgtEl>
                                          <p:spTgt spid="5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6" presetSubtype="21">
                                  <p:stCondLst>
                                    <p:cond delay="0"/>
                                  </p:stCondLst>
                                  <p:childTnLst>
                                    <p:set>
                                      <p:cBhvr>
                                        <p:cTn dur="1" fill="hold" id="11">
                                          <p:stCondLst>
                                            <p:cond delay="0"/>
                                          </p:stCondLst>
                                        </p:cTn>
                                        <p:tgtEl>
                                          <p:spTgt spid="32"/>
                                        </p:tgtEl>
                                        <p:attrNameLst>
                                          <p:attrName>style.visibility</p:attrName>
                                        </p:attrNameLst>
                                      </p:cBhvr>
                                      <p:to>
                                        <p:strVal val="visible"/>
                                      </p:to>
                                    </p:set>
                                    <p:animEffect filter="barn(inVertical)" transition="in">
                                      <p:cBhvr>
                                        <p:cTn dur="500" id="12"/>
                                        <p:tgtEl>
                                          <p:spTgt spid="32"/>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7"/>
                                        </p:tgtEl>
                                        <p:attrNameLst>
                                          <p:attrName>style.visibility</p:attrName>
                                        </p:attrNameLst>
                                      </p:cBhvr>
                                      <p:to>
                                        <p:strVal val="visible"/>
                                      </p:to>
                                    </p:set>
                                    <p:anim calcmode="lin" valueType="num">
                                      <p:cBhvr>
                                        <p:cTn dur="500" fill="hold" id="16"/>
                                        <p:tgtEl>
                                          <p:spTgt spid="27"/>
                                        </p:tgtEl>
                                        <p:attrNameLst>
                                          <p:attrName>ppt_w</p:attrName>
                                        </p:attrNameLst>
                                      </p:cBhvr>
                                      <p:tavLst>
                                        <p:tav tm="0">
                                          <p:val>
                                            <p:fltVal val="0"/>
                                          </p:val>
                                        </p:tav>
                                        <p:tav tm="100000">
                                          <p:val>
                                            <p:strVal val="#ppt_w"/>
                                          </p:val>
                                        </p:tav>
                                      </p:tavLst>
                                    </p:anim>
                                    <p:anim calcmode="lin" valueType="num">
                                      <p:cBhvr>
                                        <p:cTn dur="500" fill="hold" id="17"/>
                                        <p:tgtEl>
                                          <p:spTgt spid="27"/>
                                        </p:tgtEl>
                                        <p:attrNameLst>
                                          <p:attrName>ppt_h</p:attrName>
                                        </p:attrNameLst>
                                      </p:cBhvr>
                                      <p:tavLst>
                                        <p:tav tm="0">
                                          <p:val>
                                            <p:fltVal val="0"/>
                                          </p:val>
                                        </p:tav>
                                        <p:tav tm="100000">
                                          <p:val>
                                            <p:strVal val="#ppt_h"/>
                                          </p:val>
                                        </p:tav>
                                      </p:tavLst>
                                    </p:anim>
                                    <p:animEffect filter="fade" transition="in">
                                      <p:cBhvr>
                                        <p:cTn dur="500" id="18"/>
                                        <p:tgtEl>
                                          <p:spTgt spid="27"/>
                                        </p:tgtEl>
                                      </p:cBhvr>
                                    </p:animEffect>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51"/>
                                        </p:tgtEl>
                                        <p:attrNameLst>
                                          <p:attrName>style.visibility</p:attrName>
                                        </p:attrNameLst>
                                      </p:cBhvr>
                                      <p:to>
                                        <p:strVal val="visible"/>
                                      </p:to>
                                    </p:set>
                                    <p:anim calcmode="lin" valueType="num">
                                      <p:cBhvr additive="base">
                                        <p:cTn dur="500" fill="hold" id="22"/>
                                        <p:tgtEl>
                                          <p:spTgt spid="51"/>
                                        </p:tgtEl>
                                        <p:attrNameLst>
                                          <p:attrName>ppt_x</p:attrName>
                                        </p:attrNameLst>
                                      </p:cBhvr>
                                      <p:tavLst>
                                        <p:tav tm="0">
                                          <p:val>
                                            <p:strVal val="#ppt_x"/>
                                          </p:val>
                                        </p:tav>
                                        <p:tav tm="100000">
                                          <p:val>
                                            <p:strVal val="#ppt_x"/>
                                          </p:val>
                                        </p:tav>
                                      </p:tavLst>
                                    </p:anim>
                                    <p:anim calcmode="lin" valueType="num">
                                      <p:cBhvr additive="base">
                                        <p:cTn dur="500" fill="hold" id="23"/>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3840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秘密的概念及分类</a:t>
            </a:r>
          </a:p>
        </p:txBody>
      </p:sp>
      <p:sp>
        <p:nvSpPr>
          <p:cNvPr id="10" name="矩形 9"/>
          <p:cNvSpPr/>
          <p:nvPr/>
        </p:nvSpPr>
        <p:spPr>
          <a:xfrm>
            <a:off x="906522" y="1471831"/>
            <a:ext cx="10718801" cy="1920240"/>
          </a:xfrm>
          <a:prstGeom prst="rect">
            <a:avLst/>
          </a:prstGeom>
        </p:spPr>
        <p:txBody>
          <a:bodyPr wrap="square">
            <a:spAutoFit/>
          </a:bodyPr>
          <a:lstStyle/>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保       密：保守秘密</a:t>
            </a:r>
          </a:p>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秘       密：意指不得外传的机要事宜，也就是几微、紧要之事（说文解字）</a:t>
            </a:r>
          </a:p>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秘密分类：根据涉及内容不同，分为：国家秘密、商业秘密、工作秘密、个人隐私</a:t>
            </a:r>
          </a:p>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保密工作：是围绕秘密信息的保护而开展的专门性工作</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2686111" y="4069101"/>
            <a:ext cx="7159624" cy="2171361"/>
          </a:xfrm>
          <a:prstGeom prst="rect">
            <a:avLst/>
          </a:prstGeom>
        </p:spPr>
      </p:pic>
    </p:spTree>
    <p:extLst>
      <p:ext uri="{BB962C8B-B14F-4D97-AF65-F5344CB8AC3E}">
        <p14:creationId val="40376790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500" id="1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3840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秘密的概念及分类</a:t>
            </a:r>
          </a:p>
        </p:txBody>
      </p:sp>
      <p:sp>
        <p:nvSpPr>
          <p:cNvPr id="10" name="矩形 9"/>
          <p:cNvSpPr/>
          <p:nvPr/>
        </p:nvSpPr>
        <p:spPr>
          <a:xfrm>
            <a:off x="740707" y="1256624"/>
            <a:ext cx="10718801" cy="3291840"/>
          </a:xfrm>
          <a:prstGeom prst="rect">
            <a:avLst/>
          </a:prstGeom>
        </p:spPr>
        <p:txBody>
          <a:bodyPr wrap="square">
            <a:spAutoFit/>
          </a:bodyPr>
          <a:lstStyle/>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国家秘密：是指关系国家的安全和利益，依照法定程序确定，在一定时间内只限一定范围人员知悉的事项</a:t>
            </a:r>
          </a:p>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商业秘密：是指不为公众所知悉，能为权利人（企业）带来经济利益，具有实际或潜在实用价值，并经权利人（企业）采取保密措施的技术信息和经营信息</a:t>
            </a:r>
          </a:p>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工作秘密：是指各单位在生产经营及其他活动中产生的不属于国家秘密和商业秘密，但是一旦泄漏会给工作造成被动和损失的内部事项和信息</a:t>
            </a:r>
          </a:p>
          <a:p>
            <a:pPr indent="-457200" marL="457200">
              <a:lnSpc>
                <a:spcPct val="150000"/>
              </a:lnSpc>
              <a:buFont charset="2" panose="05000000000000000000" pitchFamily="2" typeface="Wingdings"/>
              <a:buChar char="u"/>
            </a:pPr>
            <a:r>
              <a:rPr altLang="en-US" b="1" lang="zh-CN" smtClean="0" sz="2000">
                <a:solidFill>
                  <a:srgbClr val="2E6CA4"/>
                </a:solidFill>
                <a:cs typeface="+mn-ea"/>
                <a:sym typeface="+mn-lt"/>
              </a:rPr>
              <a:t>个人隐私：是指公民个人生活中不愿为他人知悉或公开的信息</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3508375" y="5011737"/>
            <a:ext cx="5810250" cy="1228725"/>
          </a:xfrm>
          <a:prstGeom prst="rect">
            <a:avLst/>
          </a:prstGeom>
        </p:spPr>
      </p:pic>
    </p:spTree>
    <p:extLst>
      <p:ext uri="{BB962C8B-B14F-4D97-AF65-F5344CB8AC3E}">
        <p14:creationId val="20489482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rcRect l="7313"/>
          <a:stretch>
            <a:fillRect/>
          </a:stretch>
        </p:blipFill>
        <p:spPr>
          <a:xfrm>
            <a:off x="6807199" y="2423132"/>
            <a:ext cx="5384801" cy="4434868"/>
          </a:xfrm>
          <a:custGeom>
            <a:gdLst>
              <a:gd fmla="*/ 4635923 w 5020960" name="connsiteX0"/>
              <a:gd fmla="*/ 0 h 4135212" name="connsiteY0"/>
              <a:gd fmla="*/ 4832455 w 5020960" name="connsiteX1"/>
              <a:gd fmla="*/ 0 h 4135212" name="connsiteY1"/>
              <a:gd fmla="*/ 4846165 w 5020960" name="connsiteX2"/>
              <a:gd fmla="*/ 3822 h 4135212" name="connsiteY2"/>
              <a:gd fmla="*/ 4861633 w 5020960" name="connsiteX3"/>
              <a:gd fmla="*/ 9835 h 4135212" name="connsiteY3"/>
              <a:gd fmla="*/ 4913587 w 5020960" name="connsiteX4"/>
              <a:gd fmla="*/ 20226 h 4135212" name="connsiteY4"/>
              <a:gd fmla="*/ 4975933 w 5020960" name="connsiteX5"/>
              <a:gd fmla="*/ 41008 h 4135212" name="connsiteY5"/>
              <a:gd fmla="*/ 5007105 w 5020960" name="connsiteX6"/>
              <a:gd fmla="*/ 72181 h 4135212" name="connsiteY6"/>
              <a:gd fmla="*/ 5020960 w 5020960" name="connsiteX7"/>
              <a:gd fmla="*/ 79060 h 4135212" name="connsiteY7"/>
              <a:gd fmla="*/ 5020960 w 5020960" name="connsiteX8"/>
              <a:gd fmla="*/ 3743243 h 4135212" name="connsiteY8"/>
              <a:gd fmla="*/ 5006473 w 5020960" name="connsiteX9"/>
              <a:gd fmla="*/ 3749664 h 4135212" name="connsiteY9"/>
              <a:gd fmla="*/ 4986324 w 5020960" name="connsiteX10"/>
              <a:gd fmla="*/ 3760953 h 4135212" name="connsiteY10"/>
              <a:gd fmla="*/ 4955151 w 5020960" name="connsiteX11"/>
              <a:gd fmla="*/ 3802517 h 4135212" name="connsiteY11"/>
              <a:gd fmla="*/ 4923978 w 5020960" name="connsiteX12"/>
              <a:gd fmla="*/ 3833690 h 4135212" name="connsiteY12"/>
              <a:gd fmla="*/ 4892805 w 5020960" name="connsiteX13"/>
              <a:gd fmla="*/ 3854472 h 4135212" name="connsiteY13"/>
              <a:gd fmla="*/ 4882415 w 5020960" name="connsiteX14"/>
              <a:gd fmla="*/ 3896035 h 4135212" name="connsiteY14"/>
              <a:gd fmla="*/ 4840851 w 5020960" name="connsiteX15"/>
              <a:gd fmla="*/ 3906426 h 4135212" name="connsiteY15"/>
              <a:gd fmla="*/ 4809678 w 5020960" name="connsiteX16"/>
              <a:gd fmla="*/ 3947990 h 4135212" name="connsiteY16"/>
              <a:gd fmla="*/ 4768115 w 5020960" name="connsiteX17"/>
              <a:gd fmla="*/ 3968772 h 4135212" name="connsiteY17"/>
              <a:gd fmla="*/ 4674596 w 5020960" name="connsiteX18"/>
              <a:gd fmla="*/ 4010335 h 4135212" name="connsiteY18"/>
              <a:gd fmla="*/ 4643424 w 5020960" name="connsiteX19"/>
              <a:gd fmla="*/ 4020726 h 4135212" name="connsiteY19"/>
              <a:gd fmla="*/ 4612251 w 5020960" name="connsiteX20"/>
              <a:gd fmla="*/ 4041508 h 4135212" name="connsiteY20"/>
              <a:gd fmla="*/ 4529124 w 5020960" name="connsiteX21"/>
              <a:gd fmla="*/ 4072681 h 4135212" name="connsiteY21"/>
              <a:gd fmla="*/ 4466778 w 5020960" name="connsiteX22"/>
              <a:gd fmla="*/ 4083072 h 4135212" name="connsiteY22"/>
              <a:gd fmla="*/ 4435605 w 5020960" name="connsiteX23"/>
              <a:gd fmla="*/ 4093462 h 4135212" name="connsiteY23"/>
              <a:gd fmla="*/ 4352478 w 5020960" name="connsiteX24"/>
              <a:gd fmla="*/ 4124635 h 4135212" name="connsiteY24"/>
              <a:gd fmla="*/ 4315459 w 5020960" name="connsiteX25"/>
              <a:gd fmla="*/ 4135212 h 4135212" name="connsiteY25"/>
              <a:gd fmla="*/ 165122 w 5020960" name="connsiteX26"/>
              <a:gd fmla="*/ 4135212 h 4135212" name="connsiteY26"/>
              <a:gd fmla="*/ 164942 w 5020960" name="connsiteX27"/>
              <a:gd fmla="*/ 4135026 h 4135212" name="connsiteY27"/>
              <a:gd fmla="*/ 92205 w 5020960" name="connsiteX28"/>
              <a:gd fmla="*/ 4093462 h 4135212" name="connsiteY28"/>
              <a:gd fmla="*/ 40251 w 5020960" name="connsiteX29"/>
              <a:gd fmla="*/ 4062290 h 4135212" name="connsiteY29"/>
              <a:gd fmla="*/ 29860 w 5020960" name="connsiteX30"/>
              <a:gd fmla="*/ 3999944 h 4135212" name="connsiteY30"/>
              <a:gd fmla="*/ 9078 w 5020960" name="connsiteX31"/>
              <a:gd fmla="*/ 3625872 h 4135212" name="connsiteY31"/>
              <a:gd fmla="*/ 29860 w 5020960" name="connsiteX32"/>
              <a:gd fmla="*/ 3521962 h 4135212" name="connsiteY32"/>
              <a:gd fmla="*/ 40251 w 5020960" name="connsiteX33"/>
              <a:gd fmla="*/ 3438835 h 4135212" name="connsiteY33"/>
              <a:gd fmla="*/ 81815 w 5020960" name="connsiteX34"/>
              <a:gd fmla="*/ 3334926 h 4135212" name="connsiteY34"/>
              <a:gd fmla="*/ 123378 w 5020960" name="connsiteX35"/>
              <a:gd fmla="*/ 3303753 h 4135212" name="connsiteY35"/>
              <a:gd fmla="*/ 144160 w 5020960" name="connsiteX36"/>
              <a:gd fmla="*/ 3272581 h 4135212" name="connsiteY36"/>
              <a:gd fmla="*/ 185724 w 5020960" name="connsiteX37"/>
              <a:gd fmla="*/ 3210235 h 4135212" name="connsiteY37"/>
              <a:gd fmla="*/ 248069 w 5020960" name="connsiteX38"/>
              <a:gd fmla="*/ 3168672 h 4135212" name="connsiteY38"/>
              <a:gd fmla="*/ 268851 w 5020960" name="connsiteX39"/>
              <a:gd fmla="*/ 3137499 h 4135212" name="connsiteY39"/>
              <a:gd fmla="*/ 331196 w 5020960" name="connsiteX40"/>
              <a:gd fmla="*/ 3116717 h 4135212" name="connsiteY40"/>
              <a:gd fmla="*/ 351978 w 5020960" name="connsiteX41"/>
              <a:gd fmla="*/ 3085544 h 4135212" name="connsiteY41"/>
              <a:gd fmla="*/ 414324 w 5020960" name="connsiteX42"/>
              <a:gd fmla="*/ 3043981 h 4135212" name="connsiteY42"/>
              <a:gd fmla="*/ 445496 w 5020960" name="connsiteX43"/>
              <a:gd fmla="*/ 3033590 h 4135212" name="connsiteY43"/>
              <a:gd fmla="*/ 476669 w 5020960" name="connsiteX44"/>
              <a:gd fmla="*/ 2992026 h 4135212" name="connsiteY44"/>
              <a:gd fmla="*/ 507842 w 5020960" name="connsiteX45"/>
              <a:gd fmla="*/ 2971244 h 4135212" name="connsiteY45"/>
              <a:gd fmla="*/ 549405 w 5020960" name="connsiteX46"/>
              <a:gd fmla="*/ 2940072 h 4135212" name="connsiteY46"/>
              <a:gd fmla="*/ 580578 w 5020960" name="connsiteX47"/>
              <a:gd fmla="*/ 2929681 h 4135212" name="connsiteY47"/>
              <a:gd fmla="*/ 611751 w 5020960" name="connsiteX48"/>
              <a:gd fmla="*/ 2898508 h 4135212" name="connsiteY48"/>
              <a:gd fmla="*/ 653315 w 5020960" name="connsiteX49"/>
              <a:gd fmla="*/ 2867335 h 4135212" name="connsiteY49"/>
              <a:gd fmla="*/ 694878 w 5020960" name="connsiteX50"/>
              <a:gd fmla="*/ 2846553 h 4135212" name="connsiteY50"/>
              <a:gd fmla="*/ 757224 w 5020960" name="connsiteX51"/>
              <a:gd fmla="*/ 2804990 h 4135212" name="connsiteY51"/>
              <a:gd fmla="*/ 798787 w 5020960" name="connsiteX52"/>
              <a:gd fmla="*/ 2794599 h 4135212" name="connsiteY52"/>
              <a:gd fmla="*/ 881915 w 5020960" name="connsiteX53"/>
              <a:gd fmla="*/ 2763426 h 4135212" name="connsiteY53"/>
              <a:gd fmla="*/ 913087 w 5020960" name="connsiteX54"/>
              <a:gd fmla="*/ 2742644 h 4135212" name="connsiteY54"/>
              <a:gd fmla="*/ 975433 w 5020960" name="connsiteX55"/>
              <a:gd fmla="*/ 2721862 h 4135212" name="connsiteY55"/>
              <a:gd fmla="*/ 1006605 w 5020960" name="connsiteX56"/>
              <a:gd fmla="*/ 2701081 h 4135212" name="connsiteY56"/>
              <a:gd fmla="*/ 1048169 w 5020960" name="connsiteX57"/>
              <a:gd fmla="*/ 2659517 h 4135212" name="connsiteY57"/>
              <a:gd fmla="*/ 1110515 w 5020960" name="connsiteX58"/>
              <a:gd fmla="*/ 2617953 h 4135212" name="connsiteY58"/>
              <a:gd fmla="*/ 1183251 w 5020960" name="connsiteX59"/>
              <a:gd fmla="*/ 2586781 h 4135212" name="connsiteY59"/>
              <a:gd fmla="*/ 1204033 w 5020960" name="connsiteX60"/>
              <a:gd fmla="*/ 2555608 h 4135212" name="connsiteY60"/>
              <a:gd fmla="*/ 1266378 w 5020960" name="connsiteX61"/>
              <a:gd fmla="*/ 2514044 h 4135212" name="connsiteY61"/>
              <a:gd fmla="*/ 1297551 w 5020960" name="connsiteX62"/>
              <a:gd fmla="*/ 2503653 h 4135212" name="connsiteY62"/>
              <a:gd fmla="*/ 1328724 w 5020960" name="connsiteX63"/>
              <a:gd fmla="*/ 2482872 h 4135212" name="connsiteY63"/>
              <a:gd fmla="*/ 1391069 w 5020960" name="connsiteX64"/>
              <a:gd fmla="*/ 2441308 h 4135212" name="connsiteY64"/>
              <a:gd fmla="*/ 1422242 w 5020960" name="connsiteX65"/>
              <a:gd fmla="*/ 2430917 h 4135212" name="connsiteY65"/>
              <a:gd fmla="*/ 1453415 w 5020960" name="connsiteX66"/>
              <a:gd fmla="*/ 2410135 h 4135212" name="connsiteY66"/>
              <a:gd fmla="*/ 1515760 w 5020960" name="connsiteX67"/>
              <a:gd fmla="*/ 2389353 h 4135212" name="connsiteY67"/>
              <a:gd fmla="*/ 1546933 w 5020960" name="connsiteX68"/>
              <a:gd fmla="*/ 2368572 h 4135212" name="connsiteY68"/>
              <a:gd fmla="*/ 1640451 w 5020960" name="connsiteX69"/>
              <a:gd fmla="*/ 2327008 h 4135212" name="connsiteY69"/>
              <a:gd fmla="*/ 1765142 w 5020960" name="connsiteX70"/>
              <a:gd fmla="*/ 2295835 h 4135212" name="connsiteY70"/>
              <a:gd fmla="*/ 1910615 w 5020960" name="connsiteX71"/>
              <a:gd fmla="*/ 2275053 h 4135212" name="connsiteY71"/>
              <a:gd fmla="*/ 1962569 w 5020960" name="connsiteX72"/>
              <a:gd fmla="*/ 2254272 h 4135212" name="connsiteY72"/>
              <a:gd fmla="*/ 1993742 w 5020960" name="connsiteX73"/>
              <a:gd fmla="*/ 2243881 h 4135212" name="connsiteY73"/>
              <a:gd fmla="*/ 2035305 w 5020960" name="connsiteX74"/>
              <a:gd fmla="*/ 2233490 h 4135212" name="connsiteY74"/>
              <a:gd fmla="*/ 2087260 w 5020960" name="connsiteX75"/>
              <a:gd fmla="*/ 2223099 h 4135212" name="connsiteY75"/>
              <a:gd fmla="*/ 2118433 w 5020960" name="connsiteX76"/>
              <a:gd fmla="*/ 2202317 h 4135212" name="connsiteY76"/>
              <a:gd fmla="*/ 2253515 w 5020960" name="connsiteX77"/>
              <a:gd fmla="*/ 2171144 h 4135212" name="connsiteY77"/>
              <a:gd fmla="*/ 2284687 w 5020960" name="connsiteX78"/>
              <a:gd fmla="*/ 2150362 h 4135212" name="connsiteY78"/>
              <a:gd fmla="*/ 2315860 w 5020960" name="connsiteX79"/>
              <a:gd fmla="*/ 2139972 h 4135212" name="connsiteY79"/>
              <a:gd fmla="*/ 2419769 w 5020960" name="connsiteX80"/>
              <a:gd fmla="*/ 2088017 h 4135212" name="connsiteY80"/>
              <a:gd fmla="*/ 2534069 w 5020960" name="connsiteX81"/>
              <a:gd fmla="*/ 2025672 h 4135212" name="connsiteY81"/>
              <a:gd fmla="*/ 2575633 w 5020960" name="connsiteX82"/>
              <a:gd fmla="*/ 1994499 h 4135212" name="connsiteY82"/>
              <a:gd fmla="*/ 2679542 w 5020960" name="connsiteX83"/>
              <a:gd fmla="*/ 1911372 h 4135212" name="connsiteY83"/>
              <a:gd fmla="*/ 2689933 w 5020960" name="connsiteX84"/>
              <a:gd fmla="*/ 1880199 h 4135212" name="connsiteY84"/>
              <a:gd fmla="*/ 2762669 w 5020960" name="connsiteX85"/>
              <a:gd fmla="*/ 1828244 h 4135212" name="connsiteY85"/>
              <a:gd fmla="*/ 2773060 w 5020960" name="connsiteX86"/>
              <a:gd fmla="*/ 1797072 h 4135212" name="connsiteY86"/>
              <a:gd fmla="*/ 2804233 w 5020960" name="connsiteX87"/>
              <a:gd fmla="*/ 1786681 h 4135212" name="connsiteY87"/>
              <a:gd fmla="*/ 2835405 w 5020960" name="connsiteX88"/>
              <a:gd fmla="*/ 1713944 h 4135212" name="connsiteY88"/>
              <a:gd fmla="*/ 2866578 w 5020960" name="connsiteX89"/>
              <a:gd fmla="*/ 1630817 h 4135212" name="connsiteY89"/>
              <a:gd fmla="*/ 2897751 w 5020960" name="connsiteX90"/>
              <a:gd fmla="*/ 1599644 h 4135212" name="connsiteY90"/>
              <a:gd fmla="*/ 2918533 w 5020960" name="connsiteX91"/>
              <a:gd fmla="*/ 1558081 h 4135212" name="connsiteY91"/>
              <a:gd fmla="*/ 2949705 w 5020960" name="connsiteX92"/>
              <a:gd fmla="*/ 1537299 h 4135212" name="connsiteY92"/>
              <a:gd fmla="*/ 2980878 w 5020960" name="connsiteX93"/>
              <a:gd fmla="*/ 1506126 h 4135212" name="connsiteY93"/>
              <a:gd fmla="*/ 3053615 w 5020960" name="connsiteX94"/>
              <a:gd fmla="*/ 1474953 h 4135212" name="connsiteY94"/>
              <a:gd fmla="*/ 3084787 w 5020960" name="connsiteX95"/>
              <a:gd fmla="*/ 1464562 h 4135212" name="connsiteY95"/>
              <a:gd fmla="*/ 3105569 w 5020960" name="connsiteX96"/>
              <a:gd fmla="*/ 1433390 h 4135212" name="connsiteY96"/>
              <a:gd fmla="*/ 3141721 w 5020960" name="connsiteX97"/>
              <a:gd fmla="*/ 1424393 h 4135212" name="connsiteY97"/>
              <a:gd fmla="*/ 3151229 w 5020960" name="connsiteX98"/>
              <a:gd fmla="*/ 1422064 h 4135212" name="connsiteY98"/>
              <a:gd fmla="*/ 3151533 w 5020960" name="connsiteX99"/>
              <a:gd fmla="*/ 1421997 h 4135212" name="connsiteY99"/>
              <a:gd fmla="*/ 3157078 w 5020960" name="connsiteX100"/>
              <a:gd fmla="*/ 1420631 h 4135212" name="connsiteY100"/>
              <a:gd fmla="*/ 3151229 w 5020960" name="connsiteX101"/>
              <a:gd fmla="*/ 1422064 h 4135212" name="connsiteY101"/>
              <a:gd fmla="*/ 3143695 w 5020960" name="connsiteX102"/>
              <a:gd fmla="*/ 1423720 h 4135212" name="connsiteY102"/>
              <a:gd fmla="*/ 3178305 w 5020960" name="connsiteX103"/>
              <a:gd fmla="*/ 1412608 h 4135212" name="connsiteY103"/>
              <a:gd fmla="*/ 3219869 w 5020960" name="connsiteX104"/>
              <a:gd fmla="*/ 1402217 h 4135212" name="connsiteY104"/>
              <a:gd fmla="*/ 3240651 w 5020960" name="connsiteX105"/>
              <a:gd fmla="*/ 1371044 h 4135212" name="connsiteY105"/>
              <a:gd fmla="*/ 3271824 w 5020960" name="connsiteX106"/>
              <a:gd fmla="*/ 1360653 h 4135212" name="connsiteY106"/>
              <a:gd fmla="*/ 3323778 w 5020960" name="connsiteX107"/>
              <a:gd fmla="*/ 1298308 h 4135212" name="connsiteY107"/>
              <a:gd fmla="*/ 3354951 w 5020960" name="connsiteX108"/>
              <a:gd fmla="*/ 1287917 h 4135212" name="connsiteY108"/>
              <a:gd fmla="*/ 3417296 w 5020960" name="connsiteX109"/>
              <a:gd fmla="*/ 1329481 h 4135212" name="connsiteY109"/>
              <a:gd fmla="*/ 3469251 w 5020960" name="connsiteX110"/>
              <a:gd fmla="*/ 1339872 h 4135212" name="connsiteY110"/>
              <a:gd fmla="*/ 3500424 w 5020960" name="connsiteX111"/>
              <a:gd fmla="*/ 1360653 h 4135212" name="connsiteY111"/>
              <a:gd fmla="*/ 3614724 w 5020960" name="connsiteX112"/>
              <a:gd fmla="*/ 1371044 h 4135212" name="connsiteY112"/>
              <a:gd fmla="*/ 3656287 w 5020960" name="connsiteX113"/>
              <a:gd fmla="*/ 1360653 h 4135212" name="connsiteY113"/>
              <a:gd fmla="*/ 3687460 w 5020960" name="connsiteX114"/>
              <a:gd fmla="*/ 1350262 h 4135212" name="connsiteY114"/>
              <a:gd fmla="*/ 3791369 w 5020960" name="connsiteX115"/>
              <a:gd fmla="*/ 1339872 h 4135212" name="connsiteY115"/>
              <a:gd fmla="*/ 4019969 w 5020960" name="connsiteX116"/>
              <a:gd fmla="*/ 1329481 h 4135212" name="connsiteY116"/>
              <a:gd fmla="*/ 4092705 w 5020960" name="connsiteX117"/>
              <a:gd fmla="*/ 1319090 h 4135212" name="connsiteY117"/>
              <a:gd fmla="*/ 4123878 w 5020960" name="connsiteX118"/>
              <a:gd fmla="*/ 1298308 h 4135212" name="connsiteY118"/>
              <a:gd fmla="*/ 4165442 w 5020960" name="connsiteX119"/>
              <a:gd fmla="*/ 1225572 h 4135212" name="connsiteY119"/>
              <a:gd fmla="*/ 4207005 w 5020960" name="connsiteX120"/>
              <a:gd fmla="*/ 1152835 h 4135212" name="connsiteY120"/>
              <a:gd fmla="*/ 4227787 w 5020960" name="connsiteX121"/>
              <a:gd fmla="*/ 1121662 h 4135212" name="connsiteY121"/>
              <a:gd fmla="*/ 4258960 w 5020960" name="connsiteX122"/>
              <a:gd fmla="*/ 1090490 h 4135212" name="connsiteY122"/>
              <a:gd fmla="*/ 4269351 w 5020960" name="connsiteX123"/>
              <a:gd fmla="*/ 1059317 h 4135212" name="connsiteY123"/>
              <a:gd fmla="*/ 4290133 w 5020960" name="connsiteX124"/>
              <a:gd fmla="*/ 1028144 h 4135212" name="connsiteY124"/>
              <a:gd fmla="*/ 4300524 w 5020960" name="connsiteX125"/>
              <a:gd fmla="*/ 986581 h 4135212" name="connsiteY125"/>
              <a:gd fmla="*/ 4310915 w 5020960" name="connsiteX126"/>
              <a:gd fmla="*/ 955408 h 4135212" name="connsiteY126"/>
              <a:gd fmla="*/ 4331696 w 5020960" name="connsiteX127"/>
              <a:gd fmla="*/ 903453 h 4135212" name="connsiteY127"/>
              <a:gd fmla="*/ 4352478 w 5020960" name="connsiteX128"/>
              <a:gd fmla="*/ 809935 h 4135212" name="connsiteY128"/>
              <a:gd fmla="*/ 4383651 w 5020960" name="connsiteX129"/>
              <a:gd fmla="*/ 695635 h 4135212" name="connsiteY129"/>
              <a:gd fmla="*/ 4404433 w 5020960" name="connsiteX130"/>
              <a:gd fmla="*/ 622899 h 4135212" name="connsiteY130"/>
              <a:gd fmla="*/ 4435605 w 5020960" name="connsiteX131"/>
              <a:gd fmla="*/ 477426 h 4135212" name="connsiteY131"/>
              <a:gd fmla="*/ 4456387 w 5020960" name="connsiteX132"/>
              <a:gd fmla="*/ 425472 h 4135212" name="connsiteY132"/>
              <a:gd fmla="*/ 4477169 w 5020960" name="connsiteX133"/>
              <a:gd fmla="*/ 352735 h 4135212" name="connsiteY133"/>
              <a:gd fmla="*/ 4487560 w 5020960" name="connsiteX134"/>
              <a:gd fmla="*/ 321562 h 4135212" name="connsiteY134"/>
              <a:gd fmla="*/ 4529124 w 5020960" name="connsiteX135"/>
              <a:gd fmla="*/ 217653 h 4135212" name="connsiteY135"/>
              <a:gd fmla="*/ 4591469 w 5020960" name="connsiteX136"/>
              <a:gd fmla="*/ 72181 h 4135212" name="connsiteY136"/>
              <a:gd fmla="*/ 4612251 w 5020960" name="connsiteX137"/>
              <a:gd fmla="*/ 30617 h 4135212" name="connsiteY137"/>
              <a:gd fmla="*/ 4623385 w 5020960" name="connsiteX138"/>
              <a:gd fmla="*/ 929 h 4135212" name="connsiteY138"/>
              <a:gd fmla="*/ 4633033 w 5020960" name="connsiteX139"/>
              <a:gd fmla="*/ 20226 h 4135212" name="connsiteY139"/>
              <a:gd fmla="*/ 4635923 w 5020960" name="connsiteX140"/>
              <a:gd fmla="*/ 0 h 4135212" name="connsiteY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b="b" l="l" r="r" t="t"/>
            <a:pathLst>
              <a:path h="4135212" w="5020960">
                <a:moveTo>
                  <a:pt x="4635923" y="0"/>
                </a:moveTo>
                <a:lnTo>
                  <a:pt x="4832455" y="0"/>
                </a:lnTo>
                <a:lnTo>
                  <a:pt x="4846165" y="3822"/>
                </a:lnTo>
                <a:cubicBezTo>
                  <a:pt x="4851263" y="6028"/>
                  <a:pt x="4856320" y="8507"/>
                  <a:pt x="4861633" y="9835"/>
                </a:cubicBezTo>
                <a:cubicBezTo>
                  <a:pt x="4878767" y="14118"/>
                  <a:pt x="4896269" y="16762"/>
                  <a:pt x="4913587" y="20226"/>
                </a:cubicBezTo>
                <a:cubicBezTo>
                  <a:pt x="4935068" y="24522"/>
                  <a:pt x="4956784" y="30369"/>
                  <a:pt x="4975933" y="41008"/>
                </a:cubicBezTo>
                <a:cubicBezTo>
                  <a:pt x="4988779" y="48145"/>
                  <a:pt x="4996714" y="61790"/>
                  <a:pt x="5007105" y="72181"/>
                </a:cubicBezTo>
                <a:lnTo>
                  <a:pt x="5020960" y="79060"/>
                </a:lnTo>
                <a:lnTo>
                  <a:pt x="5020960" y="3743243"/>
                </a:lnTo>
                <a:lnTo>
                  <a:pt x="5006473" y="3749664"/>
                </a:lnTo>
                <a:cubicBezTo>
                  <a:pt x="4999233" y="3752639"/>
                  <a:pt x="4992205" y="3755913"/>
                  <a:pt x="4986324" y="3760953"/>
                </a:cubicBezTo>
                <a:cubicBezTo>
                  <a:pt x="4973175" y="3772224"/>
                  <a:pt x="4966422" y="3789368"/>
                  <a:pt x="4955151" y="3802517"/>
                </a:cubicBezTo>
                <a:cubicBezTo>
                  <a:pt x="4945588" y="3813674"/>
                  <a:pt x="4935267" y="3824282"/>
                  <a:pt x="4923978" y="3833690"/>
                </a:cubicBezTo>
                <a:cubicBezTo>
                  <a:pt x="4914384" y="3841685"/>
                  <a:pt x="4899732" y="3844081"/>
                  <a:pt x="4892805" y="3854472"/>
                </a:cubicBezTo>
                <a:cubicBezTo>
                  <a:pt x="4884884" y="3866354"/>
                  <a:pt x="4885878" y="3882181"/>
                  <a:pt x="4882415" y="3896035"/>
                </a:cubicBezTo>
                <a:cubicBezTo>
                  <a:pt x="4868560" y="3899499"/>
                  <a:pt x="4852472" y="3898125"/>
                  <a:pt x="4840851" y="3906426"/>
                </a:cubicBezTo>
                <a:cubicBezTo>
                  <a:pt x="4826758" y="3916492"/>
                  <a:pt x="4822827" y="3936719"/>
                  <a:pt x="4809678" y="3947990"/>
                </a:cubicBezTo>
                <a:cubicBezTo>
                  <a:pt x="4797917" y="3958071"/>
                  <a:pt x="4781969" y="3961845"/>
                  <a:pt x="4768115" y="3968772"/>
                </a:cubicBezTo>
                <a:cubicBezTo>
                  <a:pt x="4688802" y="3988598"/>
                  <a:pt x="4764473" y="3965396"/>
                  <a:pt x="4674596" y="4010335"/>
                </a:cubicBezTo>
                <a:cubicBezTo>
                  <a:pt x="4664800" y="4015233"/>
                  <a:pt x="4653220" y="4015828"/>
                  <a:pt x="4643424" y="4020726"/>
                </a:cubicBezTo>
                <a:cubicBezTo>
                  <a:pt x="4632254" y="4026311"/>
                  <a:pt x="4623944" y="4037123"/>
                  <a:pt x="4612251" y="4041508"/>
                </a:cubicBezTo>
                <a:cubicBezTo>
                  <a:pt x="4509533" y="4080027"/>
                  <a:pt x="4602226" y="4023945"/>
                  <a:pt x="4529124" y="4072681"/>
                </a:cubicBezTo>
                <a:cubicBezTo>
                  <a:pt x="4508342" y="4076145"/>
                  <a:pt x="4487345" y="4078502"/>
                  <a:pt x="4466778" y="4083072"/>
                </a:cubicBezTo>
                <a:cubicBezTo>
                  <a:pt x="4456086" y="4085448"/>
                  <a:pt x="4445899" y="4089719"/>
                  <a:pt x="4435605" y="4093462"/>
                </a:cubicBezTo>
                <a:cubicBezTo>
                  <a:pt x="4407793" y="4103575"/>
                  <a:pt x="4380553" y="4115277"/>
                  <a:pt x="4352478" y="4124635"/>
                </a:cubicBezTo>
                <a:lnTo>
                  <a:pt x="4315459" y="4135212"/>
                </a:lnTo>
                <a:lnTo>
                  <a:pt x="165122" y="4135212"/>
                </a:lnTo>
                <a:lnTo>
                  <a:pt x="164942" y="4135026"/>
                </a:lnTo>
                <a:cubicBezTo>
                  <a:pt x="89067" y="4116057"/>
                  <a:pt x="154112" y="4139892"/>
                  <a:pt x="92205" y="4093462"/>
                </a:cubicBezTo>
                <a:cubicBezTo>
                  <a:pt x="76048" y="4081344"/>
                  <a:pt x="51454" y="4079094"/>
                  <a:pt x="40251" y="4062290"/>
                </a:cubicBezTo>
                <a:cubicBezTo>
                  <a:pt x="28564" y="4044760"/>
                  <a:pt x="33324" y="4020726"/>
                  <a:pt x="29860" y="3999944"/>
                </a:cubicBezTo>
                <a:cubicBezTo>
                  <a:pt x="-14997" y="3865378"/>
                  <a:pt x="2085" y="3926574"/>
                  <a:pt x="9078" y="3625872"/>
                </a:cubicBezTo>
                <a:cubicBezTo>
                  <a:pt x="9899" y="3590559"/>
                  <a:pt x="24053" y="3556804"/>
                  <a:pt x="29860" y="3521962"/>
                </a:cubicBezTo>
                <a:cubicBezTo>
                  <a:pt x="34451" y="3494417"/>
                  <a:pt x="36787" y="3466544"/>
                  <a:pt x="40251" y="3438835"/>
                </a:cubicBezTo>
                <a:cubicBezTo>
                  <a:pt x="70830" y="3377679"/>
                  <a:pt x="56135" y="3411967"/>
                  <a:pt x="81815" y="3334926"/>
                </a:cubicBezTo>
                <a:lnTo>
                  <a:pt x="123378" y="3303753"/>
                </a:lnTo>
                <a:cubicBezTo>
                  <a:pt x="133368" y="3296260"/>
                  <a:pt x="137233" y="3282972"/>
                  <a:pt x="144160" y="3272581"/>
                </a:cubicBezTo>
                <a:lnTo>
                  <a:pt x="185724" y="3210235"/>
                </a:lnTo>
                <a:cubicBezTo>
                  <a:pt x="185724" y="3210235"/>
                  <a:pt x="229272" y="3185119"/>
                  <a:pt x="248069" y="3168672"/>
                </a:cubicBezTo>
                <a:cubicBezTo>
                  <a:pt x="257468" y="3160448"/>
                  <a:pt x="261924" y="3147890"/>
                  <a:pt x="268851" y="3137499"/>
                </a:cubicBezTo>
                <a:cubicBezTo>
                  <a:pt x="268851" y="3137499"/>
                  <a:pt x="312620" y="3128327"/>
                  <a:pt x="331196" y="3116717"/>
                </a:cubicBezTo>
                <a:cubicBezTo>
                  <a:pt x="341786" y="3110098"/>
                  <a:pt x="345051" y="3095935"/>
                  <a:pt x="351978" y="3085544"/>
                </a:cubicBezTo>
                <a:cubicBezTo>
                  <a:pt x="351978" y="3085544"/>
                  <a:pt x="392490" y="3056111"/>
                  <a:pt x="414324" y="3043981"/>
                </a:cubicBezTo>
                <a:cubicBezTo>
                  <a:pt x="423898" y="3038662"/>
                  <a:pt x="437082" y="3040602"/>
                  <a:pt x="445496" y="3033590"/>
                </a:cubicBezTo>
                <a:cubicBezTo>
                  <a:pt x="458800" y="3022503"/>
                  <a:pt x="464423" y="3004272"/>
                  <a:pt x="476669" y="2992026"/>
                </a:cubicBezTo>
                <a:cubicBezTo>
                  <a:pt x="485500" y="2983195"/>
                  <a:pt x="497680" y="2978503"/>
                  <a:pt x="507842" y="2971244"/>
                </a:cubicBezTo>
                <a:cubicBezTo>
                  <a:pt x="521934" y="2961178"/>
                  <a:pt x="535551" y="2950463"/>
                  <a:pt x="549405" y="2940072"/>
                </a:cubicBezTo>
                <a:cubicBezTo>
                  <a:pt x="559796" y="2936608"/>
                  <a:pt x="571464" y="2935757"/>
                  <a:pt x="580578" y="2929681"/>
                </a:cubicBezTo>
                <a:cubicBezTo>
                  <a:pt x="592805" y="2921530"/>
                  <a:pt x="600594" y="2908071"/>
                  <a:pt x="611751" y="2898508"/>
                </a:cubicBezTo>
                <a:cubicBezTo>
                  <a:pt x="624900" y="2887237"/>
                  <a:pt x="638629" y="2876514"/>
                  <a:pt x="653315" y="2867335"/>
                </a:cubicBezTo>
                <a:cubicBezTo>
                  <a:pt x="666450" y="2859125"/>
                  <a:pt x="681024" y="2853480"/>
                  <a:pt x="694878" y="2846553"/>
                </a:cubicBezTo>
                <a:cubicBezTo>
                  <a:pt x="717218" y="2835383"/>
                  <a:pt x="736442" y="2818844"/>
                  <a:pt x="757224" y="2804990"/>
                </a:cubicBezTo>
                <a:cubicBezTo>
                  <a:pt x="771078" y="2801526"/>
                  <a:pt x="785056" y="2798522"/>
                  <a:pt x="798787" y="2794599"/>
                </a:cubicBezTo>
                <a:cubicBezTo>
                  <a:pt x="819771" y="2788603"/>
                  <a:pt x="867275" y="2770746"/>
                  <a:pt x="881915" y="2763426"/>
                </a:cubicBezTo>
                <a:cubicBezTo>
                  <a:pt x="893085" y="2757841"/>
                  <a:pt x="902696" y="2749571"/>
                  <a:pt x="913087" y="2742644"/>
                </a:cubicBezTo>
                <a:cubicBezTo>
                  <a:pt x="913087" y="2742644"/>
                  <a:pt x="955415" y="2730759"/>
                  <a:pt x="975433" y="2721862"/>
                </a:cubicBezTo>
                <a:cubicBezTo>
                  <a:pt x="986845" y="2716790"/>
                  <a:pt x="995435" y="2706666"/>
                  <a:pt x="1006605" y="2701081"/>
                </a:cubicBezTo>
                <a:cubicBezTo>
                  <a:pt x="1050940" y="2678914"/>
                  <a:pt x="1031544" y="2709393"/>
                  <a:pt x="1048169" y="2659517"/>
                </a:cubicBezTo>
                <a:cubicBezTo>
                  <a:pt x="1056067" y="2635822"/>
                  <a:pt x="1089733" y="2631808"/>
                  <a:pt x="1110515" y="2617953"/>
                </a:cubicBezTo>
                <a:cubicBezTo>
                  <a:pt x="1142309" y="2610004"/>
                  <a:pt x="1159333" y="2610699"/>
                  <a:pt x="1183251" y="2586781"/>
                </a:cubicBezTo>
                <a:cubicBezTo>
                  <a:pt x="1192082" y="2577950"/>
                  <a:pt x="1197106" y="2565999"/>
                  <a:pt x="1204033" y="2555608"/>
                </a:cubicBezTo>
                <a:cubicBezTo>
                  <a:pt x="1204033" y="2555608"/>
                  <a:pt x="1244545" y="2526174"/>
                  <a:pt x="1266378" y="2514044"/>
                </a:cubicBezTo>
                <a:cubicBezTo>
                  <a:pt x="1275953" y="2508725"/>
                  <a:pt x="1287160" y="2507117"/>
                  <a:pt x="1297551" y="2503653"/>
                </a:cubicBezTo>
                <a:cubicBezTo>
                  <a:pt x="1309398" y="2499704"/>
                  <a:pt x="1318333" y="2489799"/>
                  <a:pt x="1328724" y="2482872"/>
                </a:cubicBezTo>
                <a:cubicBezTo>
                  <a:pt x="1349506" y="2469018"/>
                  <a:pt x="1369236" y="2453438"/>
                  <a:pt x="1391069" y="2441308"/>
                </a:cubicBezTo>
                <a:cubicBezTo>
                  <a:pt x="1400644" y="2435989"/>
                  <a:pt x="1412445" y="2435815"/>
                  <a:pt x="1422242" y="2430917"/>
                </a:cubicBezTo>
                <a:cubicBezTo>
                  <a:pt x="1433412" y="2425332"/>
                  <a:pt x="1443024" y="2417062"/>
                  <a:pt x="1453415" y="2410135"/>
                </a:cubicBezTo>
                <a:cubicBezTo>
                  <a:pt x="1471642" y="2397984"/>
                  <a:pt x="1495742" y="2398250"/>
                  <a:pt x="1515760" y="2389353"/>
                </a:cubicBezTo>
                <a:cubicBezTo>
                  <a:pt x="1527172" y="2384281"/>
                  <a:pt x="1535521" y="2373644"/>
                  <a:pt x="1546933" y="2368572"/>
                </a:cubicBezTo>
                <a:cubicBezTo>
                  <a:pt x="1658217" y="2319113"/>
                  <a:pt x="1569906" y="2374038"/>
                  <a:pt x="1640451" y="2327008"/>
                </a:cubicBezTo>
                <a:cubicBezTo>
                  <a:pt x="1803587" y="2299818"/>
                  <a:pt x="1600477" y="2337002"/>
                  <a:pt x="1765142" y="2295835"/>
                </a:cubicBezTo>
                <a:cubicBezTo>
                  <a:pt x="1897164" y="2262829"/>
                  <a:pt x="1750738" y="2311947"/>
                  <a:pt x="1910615" y="2275053"/>
                </a:cubicBezTo>
                <a:cubicBezTo>
                  <a:pt x="1928789" y="2270859"/>
                  <a:pt x="1945105" y="2260821"/>
                  <a:pt x="1962569" y="2254272"/>
                </a:cubicBezTo>
                <a:cubicBezTo>
                  <a:pt x="1972825" y="2250426"/>
                  <a:pt x="1983210" y="2246890"/>
                  <a:pt x="1993742" y="2243881"/>
                </a:cubicBezTo>
                <a:cubicBezTo>
                  <a:pt x="2007473" y="2239958"/>
                  <a:pt x="2021364" y="2236588"/>
                  <a:pt x="2035305" y="2233490"/>
                </a:cubicBezTo>
                <a:cubicBezTo>
                  <a:pt x="2052546" y="2229659"/>
                  <a:pt x="2070723" y="2229300"/>
                  <a:pt x="2087260" y="2223099"/>
                </a:cubicBezTo>
                <a:cubicBezTo>
                  <a:pt x="2098953" y="2218714"/>
                  <a:pt x="2108042" y="2209244"/>
                  <a:pt x="2118433" y="2202317"/>
                </a:cubicBezTo>
                <a:cubicBezTo>
                  <a:pt x="2155341" y="2194935"/>
                  <a:pt x="2222882" y="2182283"/>
                  <a:pt x="2253515" y="2171144"/>
                </a:cubicBezTo>
                <a:cubicBezTo>
                  <a:pt x="2265251" y="2166876"/>
                  <a:pt x="2274296" y="2157289"/>
                  <a:pt x="2284687" y="2150362"/>
                </a:cubicBezTo>
                <a:lnTo>
                  <a:pt x="2315860" y="2139972"/>
                </a:lnTo>
                <a:cubicBezTo>
                  <a:pt x="2401639" y="2111380"/>
                  <a:pt x="2355143" y="2134178"/>
                  <a:pt x="2419769" y="2088017"/>
                </a:cubicBezTo>
                <a:cubicBezTo>
                  <a:pt x="2480200" y="2044852"/>
                  <a:pt x="2431135" y="2085717"/>
                  <a:pt x="2534069" y="2025672"/>
                </a:cubicBezTo>
                <a:cubicBezTo>
                  <a:pt x="2549028" y="2016946"/>
                  <a:pt x="2561778" y="2004890"/>
                  <a:pt x="2575633" y="1994499"/>
                </a:cubicBezTo>
                <a:cubicBezTo>
                  <a:pt x="2617900" y="1962798"/>
                  <a:pt x="2648856" y="1954332"/>
                  <a:pt x="2679542" y="1911372"/>
                </a:cubicBezTo>
                <a:cubicBezTo>
                  <a:pt x="2685908" y="1902459"/>
                  <a:pt x="2686469" y="1890590"/>
                  <a:pt x="2689933" y="1880199"/>
                </a:cubicBezTo>
                <a:cubicBezTo>
                  <a:pt x="2704147" y="1870723"/>
                  <a:pt x="2754615" y="1837909"/>
                  <a:pt x="2762669" y="1828244"/>
                </a:cubicBezTo>
                <a:cubicBezTo>
                  <a:pt x="2769681" y="1819830"/>
                  <a:pt x="2769596" y="1807463"/>
                  <a:pt x="2773060" y="1797072"/>
                </a:cubicBezTo>
                <a:cubicBezTo>
                  <a:pt x="2783451" y="1793608"/>
                  <a:pt x="2795680" y="1793523"/>
                  <a:pt x="2804233" y="1786681"/>
                </a:cubicBezTo>
                <a:cubicBezTo>
                  <a:pt x="2832590" y="1763995"/>
                  <a:pt x="2822383" y="1744330"/>
                  <a:pt x="2835405" y="1713944"/>
                </a:cubicBezTo>
                <a:cubicBezTo>
                  <a:pt x="2875541" y="1620291"/>
                  <a:pt x="2840222" y="1762598"/>
                  <a:pt x="2866578" y="1630817"/>
                </a:cubicBezTo>
                <a:cubicBezTo>
                  <a:pt x="2876969" y="1620426"/>
                  <a:pt x="2889210" y="1611602"/>
                  <a:pt x="2897751" y="1599644"/>
                </a:cubicBezTo>
                <a:cubicBezTo>
                  <a:pt x="2906754" y="1587040"/>
                  <a:pt x="2908617" y="1569981"/>
                  <a:pt x="2918533" y="1558081"/>
                </a:cubicBezTo>
                <a:cubicBezTo>
                  <a:pt x="2926528" y="1548487"/>
                  <a:pt x="2940111" y="1545294"/>
                  <a:pt x="2949705" y="1537299"/>
                </a:cubicBezTo>
                <a:cubicBezTo>
                  <a:pt x="2960994" y="1527891"/>
                  <a:pt x="2970487" y="1516517"/>
                  <a:pt x="2980878" y="1506126"/>
                </a:cubicBezTo>
                <a:cubicBezTo>
                  <a:pt x="3053980" y="1481759"/>
                  <a:pt x="2963739" y="1513472"/>
                  <a:pt x="3053615" y="1474953"/>
                </a:cubicBezTo>
                <a:cubicBezTo>
                  <a:pt x="3063682" y="1470638"/>
                  <a:pt x="3076234" y="1471404"/>
                  <a:pt x="3084787" y="1464562"/>
                </a:cubicBezTo>
                <a:cubicBezTo>
                  <a:pt x="3094539" y="1456761"/>
                  <a:pt x="3098642" y="1443781"/>
                  <a:pt x="3105569" y="1433390"/>
                </a:cubicBezTo>
                <a:cubicBezTo>
                  <a:pt x="3121811" y="1429329"/>
                  <a:pt x="3133499" y="1426425"/>
                  <a:pt x="3141721" y="1424393"/>
                </a:cubicBezTo>
                <a:lnTo>
                  <a:pt x="3151229" y="1422064"/>
                </a:lnTo>
                <a:lnTo>
                  <a:pt x="3151533" y="1421997"/>
                </a:lnTo>
                <a:cubicBezTo>
                  <a:pt x="3157084" y="1420702"/>
                  <a:pt x="3161835" y="1419489"/>
                  <a:pt x="3157078" y="1420631"/>
                </a:cubicBezTo>
                <a:lnTo>
                  <a:pt x="3151229" y="1422064"/>
                </a:lnTo>
                <a:lnTo>
                  <a:pt x="3143695" y="1423720"/>
                </a:lnTo>
                <a:cubicBezTo>
                  <a:pt x="3137436" y="1424938"/>
                  <a:pt x="3139174" y="1423788"/>
                  <a:pt x="3178305" y="1412608"/>
                </a:cubicBezTo>
                <a:cubicBezTo>
                  <a:pt x="3192037" y="1408685"/>
                  <a:pt x="3207986" y="1410139"/>
                  <a:pt x="3219869" y="1402217"/>
                </a:cubicBezTo>
                <a:cubicBezTo>
                  <a:pt x="3230260" y="1395290"/>
                  <a:pt x="3233724" y="1381435"/>
                  <a:pt x="3240651" y="1371044"/>
                </a:cubicBezTo>
                <a:cubicBezTo>
                  <a:pt x="3251042" y="1367580"/>
                  <a:pt x="3262710" y="1366729"/>
                  <a:pt x="3271824" y="1360653"/>
                </a:cubicBezTo>
                <a:cubicBezTo>
                  <a:pt x="3295825" y="1344652"/>
                  <a:pt x="3308444" y="1321309"/>
                  <a:pt x="3323778" y="1298308"/>
                </a:cubicBezTo>
                <a:cubicBezTo>
                  <a:pt x="3334169" y="1294844"/>
                  <a:pt x="3343998" y="1287917"/>
                  <a:pt x="3354951" y="1287917"/>
                </a:cubicBezTo>
                <a:cubicBezTo>
                  <a:pt x="3385027" y="1287917"/>
                  <a:pt x="3398554" y="1310738"/>
                  <a:pt x="3417296" y="1329481"/>
                </a:cubicBezTo>
                <a:cubicBezTo>
                  <a:pt x="3434614" y="1332945"/>
                  <a:pt x="3452714" y="1333671"/>
                  <a:pt x="3469251" y="1339872"/>
                </a:cubicBezTo>
                <a:cubicBezTo>
                  <a:pt x="3480944" y="1344257"/>
                  <a:pt x="3488213" y="1358036"/>
                  <a:pt x="3500424" y="1360653"/>
                </a:cubicBezTo>
                <a:cubicBezTo>
                  <a:pt x="3537832" y="1368669"/>
                  <a:pt x="3576624" y="1367580"/>
                  <a:pt x="3614724" y="1371044"/>
                </a:cubicBezTo>
                <a:cubicBezTo>
                  <a:pt x="3628578" y="1367580"/>
                  <a:pt x="3642556" y="1364576"/>
                  <a:pt x="3656287" y="1360653"/>
                </a:cubicBezTo>
                <a:cubicBezTo>
                  <a:pt x="3666819" y="1357644"/>
                  <a:pt x="3676634" y="1351927"/>
                  <a:pt x="3687460" y="1350262"/>
                </a:cubicBezTo>
                <a:cubicBezTo>
                  <a:pt x="3721864" y="1344969"/>
                  <a:pt x="3756733" y="1343335"/>
                  <a:pt x="3791369" y="1339872"/>
                </a:cubicBezTo>
                <a:cubicBezTo>
                  <a:pt x="3867569" y="1336408"/>
                  <a:pt x="3943871" y="1334729"/>
                  <a:pt x="4019969" y="1329481"/>
                </a:cubicBezTo>
                <a:cubicBezTo>
                  <a:pt x="4044402" y="1327796"/>
                  <a:pt x="4069246" y="1326128"/>
                  <a:pt x="4092705" y="1319090"/>
                </a:cubicBezTo>
                <a:cubicBezTo>
                  <a:pt x="4104667" y="1315501"/>
                  <a:pt x="4115047" y="1307139"/>
                  <a:pt x="4123878" y="1298308"/>
                </a:cubicBezTo>
                <a:cubicBezTo>
                  <a:pt x="4142944" y="1279242"/>
                  <a:pt x="4151860" y="1247303"/>
                  <a:pt x="4165442" y="1225572"/>
                </a:cubicBezTo>
                <a:cubicBezTo>
                  <a:pt x="4210374" y="1153681"/>
                  <a:pt x="4186593" y="1214076"/>
                  <a:pt x="4207005" y="1152835"/>
                </a:cubicBezTo>
                <a:cubicBezTo>
                  <a:pt x="4213932" y="1142444"/>
                  <a:pt x="4219792" y="1131256"/>
                  <a:pt x="4227787" y="1121662"/>
                </a:cubicBezTo>
                <a:cubicBezTo>
                  <a:pt x="4237195" y="1110373"/>
                  <a:pt x="4250809" y="1102717"/>
                  <a:pt x="4258960" y="1090490"/>
                </a:cubicBezTo>
                <a:cubicBezTo>
                  <a:pt x="4265036" y="1081377"/>
                  <a:pt x="4264453" y="1069114"/>
                  <a:pt x="4269351" y="1059317"/>
                </a:cubicBezTo>
                <a:cubicBezTo>
                  <a:pt x="4274936" y="1048147"/>
                  <a:pt x="4285214" y="1039623"/>
                  <a:pt x="4290133" y="1028144"/>
                </a:cubicBezTo>
                <a:cubicBezTo>
                  <a:pt x="4295759" y="1015018"/>
                  <a:pt x="4296601" y="1000312"/>
                  <a:pt x="4300524" y="986581"/>
                </a:cubicBezTo>
                <a:cubicBezTo>
                  <a:pt x="4303533" y="976049"/>
                  <a:pt x="4307069" y="965664"/>
                  <a:pt x="4310915" y="955408"/>
                </a:cubicBezTo>
                <a:cubicBezTo>
                  <a:pt x="4317464" y="937943"/>
                  <a:pt x="4325798" y="921148"/>
                  <a:pt x="4331696" y="903453"/>
                </a:cubicBezTo>
                <a:cubicBezTo>
                  <a:pt x="4339034" y="881438"/>
                  <a:pt x="4348359" y="830528"/>
                  <a:pt x="4352478" y="809935"/>
                </a:cubicBezTo>
                <a:cubicBezTo>
                  <a:pt x="4391916" y="711343"/>
                  <a:pt x="4357959" y="806964"/>
                  <a:pt x="4383651" y="695635"/>
                </a:cubicBezTo>
                <a:cubicBezTo>
                  <a:pt x="4389321" y="671065"/>
                  <a:pt x="4397936" y="647263"/>
                  <a:pt x="4404433" y="622899"/>
                </a:cubicBezTo>
                <a:cubicBezTo>
                  <a:pt x="4427449" y="536591"/>
                  <a:pt x="4422641" y="555215"/>
                  <a:pt x="4435605" y="477426"/>
                </a:cubicBezTo>
                <a:cubicBezTo>
                  <a:pt x="4442532" y="460108"/>
                  <a:pt x="4450489" y="443167"/>
                  <a:pt x="4456387" y="425472"/>
                </a:cubicBezTo>
                <a:cubicBezTo>
                  <a:pt x="4464361" y="401550"/>
                  <a:pt x="4469923" y="376887"/>
                  <a:pt x="4477169" y="352735"/>
                </a:cubicBezTo>
                <a:cubicBezTo>
                  <a:pt x="4480316" y="342244"/>
                  <a:pt x="4482662" y="331359"/>
                  <a:pt x="4487560" y="321562"/>
                </a:cubicBezTo>
                <a:cubicBezTo>
                  <a:pt x="4532293" y="232097"/>
                  <a:pt x="4510860" y="308972"/>
                  <a:pt x="4529124" y="217653"/>
                </a:cubicBezTo>
                <a:cubicBezTo>
                  <a:pt x="4602177" y="108072"/>
                  <a:pt x="4546736" y="206379"/>
                  <a:pt x="4591469" y="72181"/>
                </a:cubicBezTo>
                <a:cubicBezTo>
                  <a:pt x="4596367" y="57486"/>
                  <a:pt x="4606293" y="44915"/>
                  <a:pt x="4612251" y="30617"/>
                </a:cubicBezTo>
                <a:lnTo>
                  <a:pt x="4623385" y="929"/>
                </a:lnTo>
                <a:lnTo>
                  <a:pt x="4633033" y="20226"/>
                </a:lnTo>
                <a:lnTo>
                  <a:pt x="4635923" y="0"/>
                </a:lnTo>
                <a:close/>
              </a:path>
            </a:pathLst>
          </a:custGeom>
        </p:spPr>
      </p:pic>
      <p:pic>
        <p:nvPicPr>
          <p:cNvPr id="14" name="图片 13"/>
          <p:cNvPicPr>
            <a:picLocks noChangeAspect="1"/>
          </p:cNvPicPr>
          <p:nvPr/>
        </p:nvPicPr>
        <p:blipFill>
          <a:blip r:embed="rId4">
            <a:extLst>
              <a:ext uri="{28A0092B-C50C-407E-A947-70E740481C1C}">
                <a14:useLocalDpi val="0"/>
              </a:ext>
            </a:extLst>
          </a:blip>
          <a:srcRect b="-1002" r="6067" t="-1"/>
          <a:stretch>
            <a:fillRect/>
          </a:stretch>
        </p:blipFill>
        <p:spPr>
          <a:xfrm>
            <a:off x="223647" y="1"/>
            <a:ext cx="5177020" cy="4249374"/>
          </a:xfrm>
          <a:custGeom>
            <a:gdLst>
              <a:gd fmla="*/ 0 w 5019552" name="connsiteX0"/>
              <a:gd fmla="*/ 0 h 4135212" name="connsiteY0"/>
              <a:gd fmla="*/ 5019087 w 5019552" name="connsiteX1"/>
              <a:gd fmla="*/ 0 h 4135212" name="connsiteY1"/>
              <a:gd fmla="*/ 5019552 w 5019552" name="connsiteX2"/>
              <a:gd fmla="*/ 929 h 4135212" name="connsiteY2"/>
              <a:gd fmla="*/ 5008418 w 5019552" name="connsiteX3"/>
              <a:gd fmla="*/ 30617 h 4135212" name="connsiteY3"/>
              <a:gd fmla="*/ 4987636 w 5019552" name="connsiteX4"/>
              <a:gd fmla="*/ 72181 h 4135212" name="connsiteY4"/>
              <a:gd fmla="*/ 4925291 w 5019552" name="connsiteX5"/>
              <a:gd fmla="*/ 217653 h 4135212" name="connsiteY5"/>
              <a:gd fmla="*/ 4883727 w 5019552" name="connsiteX6"/>
              <a:gd fmla="*/ 321562 h 4135212" name="connsiteY6"/>
              <a:gd fmla="*/ 4873336 w 5019552" name="connsiteX7"/>
              <a:gd fmla="*/ 352735 h 4135212" name="connsiteY7"/>
              <a:gd fmla="*/ 4852554 w 5019552" name="connsiteX8"/>
              <a:gd fmla="*/ 425472 h 4135212" name="connsiteY8"/>
              <a:gd fmla="*/ 4831772 w 5019552" name="connsiteX9"/>
              <a:gd fmla="*/ 477426 h 4135212" name="connsiteY9"/>
              <a:gd fmla="*/ 4800600 w 5019552" name="connsiteX10"/>
              <a:gd fmla="*/ 622899 h 4135212" name="connsiteY10"/>
              <a:gd fmla="*/ 4779818 w 5019552" name="connsiteX11"/>
              <a:gd fmla="*/ 695635 h 4135212" name="connsiteY11"/>
              <a:gd fmla="*/ 4748645 w 5019552" name="connsiteX12"/>
              <a:gd fmla="*/ 809935 h 4135212" name="connsiteY12"/>
              <a:gd fmla="*/ 4727863 w 5019552" name="connsiteX13"/>
              <a:gd fmla="*/ 903453 h 4135212" name="connsiteY13"/>
              <a:gd fmla="*/ 4707082 w 5019552" name="connsiteX14"/>
              <a:gd fmla="*/ 955408 h 4135212" name="connsiteY14"/>
              <a:gd fmla="*/ 4696691 w 5019552" name="connsiteX15"/>
              <a:gd fmla="*/ 986581 h 4135212" name="connsiteY15"/>
              <a:gd fmla="*/ 4686300 w 5019552" name="connsiteX16"/>
              <a:gd fmla="*/ 1028144 h 4135212" name="connsiteY16"/>
              <a:gd fmla="*/ 4665518 w 5019552" name="connsiteX17"/>
              <a:gd fmla="*/ 1059317 h 4135212" name="connsiteY17"/>
              <a:gd fmla="*/ 4655127 w 5019552" name="connsiteX18"/>
              <a:gd fmla="*/ 1090490 h 4135212" name="connsiteY18"/>
              <a:gd fmla="*/ 4623954 w 5019552" name="connsiteX19"/>
              <a:gd fmla="*/ 1121662 h 4135212" name="connsiteY19"/>
              <a:gd fmla="*/ 4603172 w 5019552" name="connsiteX20"/>
              <a:gd fmla="*/ 1152835 h 4135212" name="connsiteY20"/>
              <a:gd fmla="*/ 4561609 w 5019552" name="connsiteX21"/>
              <a:gd fmla="*/ 1225572 h 4135212" name="connsiteY21"/>
              <a:gd fmla="*/ 4520045 w 5019552" name="connsiteX22"/>
              <a:gd fmla="*/ 1298308 h 4135212" name="connsiteY22"/>
              <a:gd fmla="*/ 4488872 w 5019552" name="connsiteX23"/>
              <a:gd fmla="*/ 1319090 h 4135212" name="connsiteY23"/>
              <a:gd fmla="*/ 4416136 w 5019552" name="connsiteX24"/>
              <a:gd fmla="*/ 1329481 h 4135212" name="connsiteY24"/>
              <a:gd fmla="*/ 4187536 w 5019552" name="connsiteX25"/>
              <a:gd fmla="*/ 1339872 h 4135212" name="connsiteY25"/>
              <a:gd fmla="*/ 4083627 w 5019552" name="connsiteX26"/>
              <a:gd fmla="*/ 1350262 h 4135212" name="connsiteY26"/>
              <a:gd fmla="*/ 4052454 w 5019552" name="connsiteX27"/>
              <a:gd fmla="*/ 1360653 h 4135212" name="connsiteY27"/>
              <a:gd fmla="*/ 4010891 w 5019552" name="connsiteX28"/>
              <a:gd fmla="*/ 1371044 h 4135212" name="connsiteY28"/>
              <a:gd fmla="*/ 3896591 w 5019552" name="connsiteX29"/>
              <a:gd fmla="*/ 1360653 h 4135212" name="connsiteY29"/>
              <a:gd fmla="*/ 3865418 w 5019552" name="connsiteX30"/>
              <a:gd fmla="*/ 1339872 h 4135212" name="connsiteY30"/>
              <a:gd fmla="*/ 3813463 w 5019552" name="connsiteX31"/>
              <a:gd fmla="*/ 1329481 h 4135212" name="connsiteY31"/>
              <a:gd fmla="*/ 3751118 w 5019552" name="connsiteX32"/>
              <a:gd fmla="*/ 1287917 h 4135212" name="connsiteY32"/>
              <a:gd fmla="*/ 3719945 w 5019552" name="connsiteX33"/>
              <a:gd fmla="*/ 1298308 h 4135212" name="connsiteY33"/>
              <a:gd fmla="*/ 3667991 w 5019552" name="connsiteX34"/>
              <a:gd fmla="*/ 1360653 h 4135212" name="connsiteY34"/>
              <a:gd fmla="*/ 3636818 w 5019552" name="connsiteX35"/>
              <a:gd fmla="*/ 1371044 h 4135212" name="connsiteY35"/>
              <a:gd fmla="*/ 3616036 w 5019552" name="connsiteX36"/>
              <a:gd fmla="*/ 1402217 h 4135212" name="connsiteY36"/>
              <a:gd fmla="*/ 3574472 w 5019552" name="connsiteX37"/>
              <a:gd fmla="*/ 1412608 h 4135212" name="connsiteY37"/>
              <a:gd fmla="*/ 3539862 w 5019552" name="connsiteX38"/>
              <a:gd fmla="*/ 1423720 h 4135212" name="connsiteY38"/>
              <a:gd fmla="*/ 3547396 w 5019552" name="connsiteX39"/>
              <a:gd fmla="*/ 1422064 h 4135212" name="connsiteY39"/>
              <a:gd fmla="*/ 3537888 w 5019552" name="connsiteX40"/>
              <a:gd fmla="*/ 1424393 h 4135212" name="connsiteY40"/>
              <a:gd fmla="*/ 3501736 w 5019552" name="connsiteX41"/>
              <a:gd fmla="*/ 1433390 h 4135212" name="connsiteY41"/>
              <a:gd fmla="*/ 3480954 w 5019552" name="connsiteX42"/>
              <a:gd fmla="*/ 1464562 h 4135212" name="connsiteY42"/>
              <a:gd fmla="*/ 3449782 w 5019552" name="connsiteX43"/>
              <a:gd fmla="*/ 1474953 h 4135212" name="connsiteY43"/>
              <a:gd fmla="*/ 3377045 w 5019552" name="connsiteX44"/>
              <a:gd fmla="*/ 1506126 h 4135212" name="connsiteY44"/>
              <a:gd fmla="*/ 3345872 w 5019552" name="connsiteX45"/>
              <a:gd fmla="*/ 1537299 h 4135212" name="connsiteY45"/>
              <a:gd fmla="*/ 3314700 w 5019552" name="connsiteX46"/>
              <a:gd fmla="*/ 1558081 h 4135212" name="connsiteY46"/>
              <a:gd fmla="*/ 3293918 w 5019552" name="connsiteX47"/>
              <a:gd fmla="*/ 1599644 h 4135212" name="connsiteY47"/>
              <a:gd fmla="*/ 3262745 w 5019552" name="connsiteX48"/>
              <a:gd fmla="*/ 1630817 h 4135212" name="connsiteY48"/>
              <a:gd fmla="*/ 3231572 w 5019552" name="connsiteX49"/>
              <a:gd fmla="*/ 1713944 h 4135212" name="connsiteY49"/>
              <a:gd fmla="*/ 3200400 w 5019552" name="connsiteX50"/>
              <a:gd fmla="*/ 1786681 h 4135212" name="connsiteY50"/>
              <a:gd fmla="*/ 3169227 w 5019552" name="connsiteX51"/>
              <a:gd fmla="*/ 1797072 h 4135212" name="connsiteY51"/>
              <a:gd fmla="*/ 3158836 w 5019552" name="connsiteX52"/>
              <a:gd fmla="*/ 1828244 h 4135212" name="connsiteY52"/>
              <a:gd fmla="*/ 3086100 w 5019552" name="connsiteX53"/>
              <a:gd fmla="*/ 1880199 h 4135212" name="connsiteY53"/>
              <a:gd fmla="*/ 3075709 w 5019552" name="connsiteX54"/>
              <a:gd fmla="*/ 1911372 h 4135212" name="connsiteY54"/>
              <a:gd fmla="*/ 2971800 w 5019552" name="connsiteX55"/>
              <a:gd fmla="*/ 1994499 h 4135212" name="connsiteY55"/>
              <a:gd fmla="*/ 2930236 w 5019552" name="connsiteX56"/>
              <a:gd fmla="*/ 2025672 h 4135212" name="connsiteY56"/>
              <a:gd fmla="*/ 2815936 w 5019552" name="connsiteX57"/>
              <a:gd fmla="*/ 2088017 h 4135212" name="connsiteY57"/>
              <a:gd fmla="*/ 2712027 w 5019552" name="connsiteX58"/>
              <a:gd fmla="*/ 2139972 h 4135212" name="connsiteY58"/>
              <a:gd fmla="*/ 2680854 w 5019552" name="connsiteX59"/>
              <a:gd fmla="*/ 2150362 h 4135212" name="connsiteY59"/>
              <a:gd fmla="*/ 2649682 w 5019552" name="connsiteX60"/>
              <a:gd fmla="*/ 2171144 h 4135212" name="connsiteY60"/>
              <a:gd fmla="*/ 2514600 w 5019552" name="connsiteX61"/>
              <a:gd fmla="*/ 2202317 h 4135212" name="connsiteY61"/>
              <a:gd fmla="*/ 2483427 w 5019552" name="connsiteX62"/>
              <a:gd fmla="*/ 2223099 h 4135212" name="connsiteY62"/>
              <a:gd fmla="*/ 2431472 w 5019552" name="connsiteX63"/>
              <a:gd fmla="*/ 2233490 h 4135212" name="connsiteY63"/>
              <a:gd fmla="*/ 2389909 w 5019552" name="connsiteX64"/>
              <a:gd fmla="*/ 2243881 h 4135212" name="connsiteY64"/>
              <a:gd fmla="*/ 2358736 w 5019552" name="connsiteX65"/>
              <a:gd fmla="*/ 2254272 h 4135212" name="connsiteY65"/>
              <a:gd fmla="*/ 2306782 w 5019552" name="connsiteX66"/>
              <a:gd fmla="*/ 2275053 h 4135212" name="connsiteY66"/>
              <a:gd fmla="*/ 2161309 w 5019552" name="connsiteX67"/>
              <a:gd fmla="*/ 2295835 h 4135212" name="connsiteY67"/>
              <a:gd fmla="*/ 2036618 w 5019552" name="connsiteX68"/>
              <a:gd fmla="*/ 2327008 h 4135212" name="connsiteY68"/>
              <a:gd fmla="*/ 1943100 w 5019552" name="connsiteX69"/>
              <a:gd fmla="*/ 2368572 h 4135212" name="connsiteY69"/>
              <a:gd fmla="*/ 1911927 w 5019552" name="connsiteX70"/>
              <a:gd fmla="*/ 2389353 h 4135212" name="connsiteY70"/>
              <a:gd fmla="*/ 1849582 w 5019552" name="connsiteX71"/>
              <a:gd fmla="*/ 2410135 h 4135212" name="connsiteY71"/>
              <a:gd fmla="*/ 1818409 w 5019552" name="connsiteX72"/>
              <a:gd fmla="*/ 2430917 h 4135212" name="connsiteY72"/>
              <a:gd fmla="*/ 1787236 w 5019552" name="connsiteX73"/>
              <a:gd fmla="*/ 2441308 h 4135212" name="connsiteY73"/>
              <a:gd fmla="*/ 1724891 w 5019552" name="connsiteX74"/>
              <a:gd fmla="*/ 2482872 h 4135212" name="connsiteY74"/>
              <a:gd fmla="*/ 1693718 w 5019552" name="connsiteX75"/>
              <a:gd fmla="*/ 2503653 h 4135212" name="connsiteY75"/>
              <a:gd fmla="*/ 1662545 w 5019552" name="connsiteX76"/>
              <a:gd fmla="*/ 2514044 h 4135212" name="connsiteY76"/>
              <a:gd fmla="*/ 1600200 w 5019552" name="connsiteX77"/>
              <a:gd fmla="*/ 2555608 h 4135212" name="connsiteY77"/>
              <a:gd fmla="*/ 1579418 w 5019552" name="connsiteX78"/>
              <a:gd fmla="*/ 2586781 h 4135212" name="connsiteY78"/>
              <a:gd fmla="*/ 1506682 w 5019552" name="connsiteX79"/>
              <a:gd fmla="*/ 2617953 h 4135212" name="connsiteY79"/>
              <a:gd fmla="*/ 1444336 w 5019552" name="connsiteX80"/>
              <a:gd fmla="*/ 2659517 h 4135212" name="connsiteY80"/>
              <a:gd fmla="*/ 1402772 w 5019552" name="connsiteX81"/>
              <a:gd fmla="*/ 2701081 h 4135212" name="connsiteY81"/>
              <a:gd fmla="*/ 1371600 w 5019552" name="connsiteX82"/>
              <a:gd fmla="*/ 2721862 h 4135212" name="connsiteY82"/>
              <a:gd fmla="*/ 1309254 w 5019552" name="connsiteX83"/>
              <a:gd fmla="*/ 2742644 h 4135212" name="connsiteY83"/>
              <a:gd fmla="*/ 1278082 w 5019552" name="connsiteX84"/>
              <a:gd fmla="*/ 2763426 h 4135212" name="connsiteY84"/>
              <a:gd fmla="*/ 1194954 w 5019552" name="connsiteX85"/>
              <a:gd fmla="*/ 2794599 h 4135212" name="connsiteY85"/>
              <a:gd fmla="*/ 1153391 w 5019552" name="connsiteX86"/>
              <a:gd fmla="*/ 2804990 h 4135212" name="connsiteY86"/>
              <a:gd fmla="*/ 1091045 w 5019552" name="connsiteX87"/>
              <a:gd fmla="*/ 2846553 h 4135212" name="connsiteY87"/>
              <a:gd fmla="*/ 1049482 w 5019552" name="connsiteX88"/>
              <a:gd fmla="*/ 2867335 h 4135212" name="connsiteY88"/>
              <a:gd fmla="*/ 1007918 w 5019552" name="connsiteX89"/>
              <a:gd fmla="*/ 2898508 h 4135212" name="connsiteY89"/>
              <a:gd fmla="*/ 976745 w 5019552" name="connsiteX90"/>
              <a:gd fmla="*/ 2929681 h 4135212" name="connsiteY90"/>
              <a:gd fmla="*/ 945572 w 5019552" name="connsiteX91"/>
              <a:gd fmla="*/ 2940072 h 4135212" name="connsiteY91"/>
              <a:gd fmla="*/ 904009 w 5019552" name="connsiteX92"/>
              <a:gd fmla="*/ 2971244 h 4135212" name="connsiteY92"/>
              <a:gd fmla="*/ 872836 w 5019552" name="connsiteX93"/>
              <a:gd fmla="*/ 2992026 h 4135212" name="connsiteY93"/>
              <a:gd fmla="*/ 841663 w 5019552" name="connsiteX94"/>
              <a:gd fmla="*/ 3033590 h 4135212" name="connsiteY94"/>
              <a:gd fmla="*/ 810491 w 5019552" name="connsiteX95"/>
              <a:gd fmla="*/ 3043981 h 4135212" name="connsiteY95"/>
              <a:gd fmla="*/ 748145 w 5019552" name="connsiteX96"/>
              <a:gd fmla="*/ 3085544 h 4135212" name="connsiteY96"/>
              <a:gd fmla="*/ 727363 w 5019552" name="connsiteX97"/>
              <a:gd fmla="*/ 3116717 h 4135212" name="connsiteY97"/>
              <a:gd fmla="*/ 665018 w 5019552" name="connsiteX98"/>
              <a:gd fmla="*/ 3137499 h 4135212" name="connsiteY98"/>
              <a:gd fmla="*/ 644236 w 5019552" name="connsiteX99"/>
              <a:gd fmla="*/ 3168672 h 4135212" name="connsiteY99"/>
              <a:gd fmla="*/ 581891 w 5019552" name="connsiteX100"/>
              <a:gd fmla="*/ 3210235 h 4135212" name="connsiteY100"/>
              <a:gd fmla="*/ 540327 w 5019552" name="connsiteX101"/>
              <a:gd fmla="*/ 3272581 h 4135212" name="connsiteY101"/>
              <a:gd fmla="*/ 519545 w 5019552" name="connsiteX102"/>
              <a:gd fmla="*/ 3303753 h 4135212" name="connsiteY102"/>
              <a:gd fmla="*/ 477982 w 5019552" name="connsiteX103"/>
              <a:gd fmla="*/ 3334926 h 4135212" name="connsiteY103"/>
              <a:gd fmla="*/ 436418 w 5019552" name="connsiteX104"/>
              <a:gd fmla="*/ 3438835 h 4135212" name="connsiteY104"/>
              <a:gd fmla="*/ 426027 w 5019552" name="connsiteX105"/>
              <a:gd fmla="*/ 3521962 h 4135212" name="connsiteY105"/>
              <a:gd fmla="*/ 405245 w 5019552" name="connsiteX106"/>
              <a:gd fmla="*/ 3625872 h 4135212" name="connsiteY106"/>
              <a:gd fmla="*/ 426027 w 5019552" name="connsiteX107"/>
              <a:gd fmla="*/ 3999944 h 4135212" name="connsiteY107"/>
              <a:gd fmla="*/ 436418 w 5019552" name="connsiteX108"/>
              <a:gd fmla="*/ 4062290 h 4135212" name="connsiteY108"/>
              <a:gd fmla="*/ 488372 w 5019552" name="connsiteX109"/>
              <a:gd fmla="*/ 4093462 h 4135212" name="connsiteY109"/>
              <a:gd fmla="*/ 561109 w 5019552" name="connsiteX110"/>
              <a:gd fmla="*/ 4135026 h 4135212" name="connsiteY110"/>
              <a:gd fmla="*/ 561289 w 5019552" name="connsiteX111"/>
              <a:gd fmla="*/ 4135212 h 4135212" name="connsiteY111"/>
              <a:gd fmla="*/ 0 w 5019552" name="connsiteX112"/>
              <a:gd fmla="*/ 4135212 h 4135212" name="connsiteY112"/>
              <a:gd fmla="*/ 0 w 5019552" name="connsiteX113"/>
              <a:gd fmla="*/ 0 h 4135212"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4135212" w="5019552">
                <a:moveTo>
                  <a:pt x="0" y="0"/>
                </a:moveTo>
                <a:lnTo>
                  <a:pt x="5019087" y="0"/>
                </a:lnTo>
                <a:lnTo>
                  <a:pt x="5019552" y="929"/>
                </a:lnTo>
                <a:lnTo>
                  <a:pt x="5008418" y="30617"/>
                </a:lnTo>
                <a:cubicBezTo>
                  <a:pt x="5002460" y="44915"/>
                  <a:pt x="4992534" y="57486"/>
                  <a:pt x="4987636" y="72181"/>
                </a:cubicBezTo>
                <a:cubicBezTo>
                  <a:pt x="4942903" y="206379"/>
                  <a:pt x="4998344" y="108072"/>
                  <a:pt x="4925291" y="217653"/>
                </a:cubicBezTo>
                <a:cubicBezTo>
                  <a:pt x="4907027" y="308972"/>
                  <a:pt x="4928460" y="232097"/>
                  <a:pt x="4883727" y="321562"/>
                </a:cubicBezTo>
                <a:cubicBezTo>
                  <a:pt x="4878829" y="331359"/>
                  <a:pt x="4876483" y="342244"/>
                  <a:pt x="4873336" y="352735"/>
                </a:cubicBezTo>
                <a:cubicBezTo>
                  <a:pt x="4866090" y="376887"/>
                  <a:pt x="4860528" y="401550"/>
                  <a:pt x="4852554" y="425472"/>
                </a:cubicBezTo>
                <a:cubicBezTo>
                  <a:pt x="4846656" y="443167"/>
                  <a:pt x="4838699" y="460108"/>
                  <a:pt x="4831772" y="477426"/>
                </a:cubicBezTo>
                <a:cubicBezTo>
                  <a:pt x="4818808" y="555215"/>
                  <a:pt x="4823616" y="536591"/>
                  <a:pt x="4800600" y="622899"/>
                </a:cubicBezTo>
                <a:cubicBezTo>
                  <a:pt x="4794103" y="647263"/>
                  <a:pt x="4785488" y="671065"/>
                  <a:pt x="4779818" y="695635"/>
                </a:cubicBezTo>
                <a:cubicBezTo>
                  <a:pt x="4754126" y="806964"/>
                  <a:pt x="4788083" y="711343"/>
                  <a:pt x="4748645" y="809935"/>
                </a:cubicBezTo>
                <a:cubicBezTo>
                  <a:pt x="4744526" y="830528"/>
                  <a:pt x="4735201" y="881438"/>
                  <a:pt x="4727863" y="903453"/>
                </a:cubicBezTo>
                <a:cubicBezTo>
                  <a:pt x="4721965" y="921148"/>
                  <a:pt x="4713631" y="937943"/>
                  <a:pt x="4707082" y="955408"/>
                </a:cubicBezTo>
                <a:cubicBezTo>
                  <a:pt x="4703236" y="965664"/>
                  <a:pt x="4699700" y="976049"/>
                  <a:pt x="4696691" y="986581"/>
                </a:cubicBezTo>
                <a:cubicBezTo>
                  <a:pt x="4692768" y="1000312"/>
                  <a:pt x="4691926" y="1015018"/>
                  <a:pt x="4686300" y="1028144"/>
                </a:cubicBezTo>
                <a:cubicBezTo>
                  <a:pt x="4681381" y="1039623"/>
                  <a:pt x="4671103" y="1048147"/>
                  <a:pt x="4665518" y="1059317"/>
                </a:cubicBezTo>
                <a:cubicBezTo>
                  <a:pt x="4660620" y="1069114"/>
                  <a:pt x="4661203" y="1081377"/>
                  <a:pt x="4655127" y="1090490"/>
                </a:cubicBezTo>
                <a:cubicBezTo>
                  <a:pt x="4646976" y="1102717"/>
                  <a:pt x="4633362" y="1110373"/>
                  <a:pt x="4623954" y="1121662"/>
                </a:cubicBezTo>
                <a:cubicBezTo>
                  <a:pt x="4615959" y="1131256"/>
                  <a:pt x="4610099" y="1142444"/>
                  <a:pt x="4603172" y="1152835"/>
                </a:cubicBezTo>
                <a:cubicBezTo>
                  <a:pt x="4582760" y="1214076"/>
                  <a:pt x="4606541" y="1153681"/>
                  <a:pt x="4561609" y="1225572"/>
                </a:cubicBezTo>
                <a:cubicBezTo>
                  <a:pt x="4548027" y="1247303"/>
                  <a:pt x="4539111" y="1279242"/>
                  <a:pt x="4520045" y="1298308"/>
                </a:cubicBezTo>
                <a:cubicBezTo>
                  <a:pt x="4511214" y="1307139"/>
                  <a:pt x="4500834" y="1315501"/>
                  <a:pt x="4488872" y="1319090"/>
                </a:cubicBezTo>
                <a:cubicBezTo>
                  <a:pt x="4465413" y="1326128"/>
                  <a:pt x="4440569" y="1327796"/>
                  <a:pt x="4416136" y="1329481"/>
                </a:cubicBezTo>
                <a:cubicBezTo>
                  <a:pt x="4340038" y="1334729"/>
                  <a:pt x="4263736" y="1336408"/>
                  <a:pt x="4187536" y="1339872"/>
                </a:cubicBezTo>
                <a:cubicBezTo>
                  <a:pt x="4152900" y="1343335"/>
                  <a:pt x="4118031" y="1344969"/>
                  <a:pt x="4083627" y="1350262"/>
                </a:cubicBezTo>
                <a:cubicBezTo>
                  <a:pt x="4072801" y="1351927"/>
                  <a:pt x="4062986" y="1357644"/>
                  <a:pt x="4052454" y="1360653"/>
                </a:cubicBezTo>
                <a:cubicBezTo>
                  <a:pt x="4038723" y="1364576"/>
                  <a:pt x="4024745" y="1367580"/>
                  <a:pt x="4010891" y="1371044"/>
                </a:cubicBezTo>
                <a:cubicBezTo>
                  <a:pt x="3972791" y="1367580"/>
                  <a:pt x="3933999" y="1368669"/>
                  <a:pt x="3896591" y="1360653"/>
                </a:cubicBezTo>
                <a:cubicBezTo>
                  <a:pt x="3884380" y="1358036"/>
                  <a:pt x="3877111" y="1344257"/>
                  <a:pt x="3865418" y="1339872"/>
                </a:cubicBezTo>
                <a:cubicBezTo>
                  <a:pt x="3848881" y="1333671"/>
                  <a:pt x="3830781" y="1332945"/>
                  <a:pt x="3813463" y="1329481"/>
                </a:cubicBezTo>
                <a:cubicBezTo>
                  <a:pt x="3794721" y="1310738"/>
                  <a:pt x="3781194" y="1287917"/>
                  <a:pt x="3751118" y="1287917"/>
                </a:cubicBezTo>
                <a:cubicBezTo>
                  <a:pt x="3740165" y="1287917"/>
                  <a:pt x="3730336" y="1294844"/>
                  <a:pt x="3719945" y="1298308"/>
                </a:cubicBezTo>
                <a:cubicBezTo>
                  <a:pt x="3704611" y="1321309"/>
                  <a:pt x="3691992" y="1344652"/>
                  <a:pt x="3667991" y="1360653"/>
                </a:cubicBezTo>
                <a:cubicBezTo>
                  <a:pt x="3658877" y="1366729"/>
                  <a:pt x="3647209" y="1367580"/>
                  <a:pt x="3636818" y="1371044"/>
                </a:cubicBezTo>
                <a:cubicBezTo>
                  <a:pt x="3629891" y="1381435"/>
                  <a:pt x="3626427" y="1395290"/>
                  <a:pt x="3616036" y="1402217"/>
                </a:cubicBezTo>
                <a:cubicBezTo>
                  <a:pt x="3604153" y="1410139"/>
                  <a:pt x="3588204" y="1408685"/>
                  <a:pt x="3574472" y="1412608"/>
                </a:cubicBezTo>
                <a:cubicBezTo>
                  <a:pt x="3535341" y="1423788"/>
                  <a:pt x="3533603" y="1424938"/>
                  <a:pt x="3539862" y="1423720"/>
                </a:cubicBezTo>
                <a:lnTo>
                  <a:pt x="3547396" y="1422064"/>
                </a:lnTo>
                <a:lnTo>
                  <a:pt x="3537888" y="1424393"/>
                </a:lnTo>
                <a:cubicBezTo>
                  <a:pt x="3529666" y="1426425"/>
                  <a:pt x="3517978" y="1429329"/>
                  <a:pt x="3501736" y="1433390"/>
                </a:cubicBezTo>
                <a:cubicBezTo>
                  <a:pt x="3494809" y="1443781"/>
                  <a:pt x="3490706" y="1456761"/>
                  <a:pt x="3480954" y="1464562"/>
                </a:cubicBezTo>
                <a:cubicBezTo>
                  <a:pt x="3472401" y="1471404"/>
                  <a:pt x="3459849" y="1470638"/>
                  <a:pt x="3449782" y="1474953"/>
                </a:cubicBezTo>
                <a:cubicBezTo>
                  <a:pt x="3359906" y="1513472"/>
                  <a:pt x="3450147" y="1481759"/>
                  <a:pt x="3377045" y="1506126"/>
                </a:cubicBezTo>
                <a:cubicBezTo>
                  <a:pt x="3366654" y="1516517"/>
                  <a:pt x="3357161" y="1527891"/>
                  <a:pt x="3345872" y="1537299"/>
                </a:cubicBezTo>
                <a:cubicBezTo>
                  <a:pt x="3336278" y="1545294"/>
                  <a:pt x="3322695" y="1548487"/>
                  <a:pt x="3314700" y="1558081"/>
                </a:cubicBezTo>
                <a:cubicBezTo>
                  <a:pt x="3304784" y="1569981"/>
                  <a:pt x="3302921" y="1587040"/>
                  <a:pt x="3293918" y="1599644"/>
                </a:cubicBezTo>
                <a:cubicBezTo>
                  <a:pt x="3285377" y="1611602"/>
                  <a:pt x="3273136" y="1620426"/>
                  <a:pt x="3262745" y="1630817"/>
                </a:cubicBezTo>
                <a:cubicBezTo>
                  <a:pt x="3236389" y="1762598"/>
                  <a:pt x="3271708" y="1620291"/>
                  <a:pt x="3231572" y="1713944"/>
                </a:cubicBezTo>
                <a:cubicBezTo>
                  <a:pt x="3218550" y="1744330"/>
                  <a:pt x="3228757" y="1763995"/>
                  <a:pt x="3200400" y="1786681"/>
                </a:cubicBezTo>
                <a:cubicBezTo>
                  <a:pt x="3191847" y="1793523"/>
                  <a:pt x="3179618" y="1793608"/>
                  <a:pt x="3169227" y="1797072"/>
                </a:cubicBezTo>
                <a:cubicBezTo>
                  <a:pt x="3165763" y="1807463"/>
                  <a:pt x="3165848" y="1819830"/>
                  <a:pt x="3158836" y="1828244"/>
                </a:cubicBezTo>
                <a:cubicBezTo>
                  <a:pt x="3150782" y="1837909"/>
                  <a:pt x="3100314" y="1870723"/>
                  <a:pt x="3086100" y="1880199"/>
                </a:cubicBezTo>
                <a:cubicBezTo>
                  <a:pt x="3082636" y="1890590"/>
                  <a:pt x="3082075" y="1902459"/>
                  <a:pt x="3075709" y="1911372"/>
                </a:cubicBezTo>
                <a:cubicBezTo>
                  <a:pt x="3045023" y="1954332"/>
                  <a:pt x="3014067" y="1962798"/>
                  <a:pt x="2971800" y="1994499"/>
                </a:cubicBezTo>
                <a:cubicBezTo>
                  <a:pt x="2957945" y="2004890"/>
                  <a:pt x="2945195" y="2016946"/>
                  <a:pt x="2930236" y="2025672"/>
                </a:cubicBezTo>
                <a:cubicBezTo>
                  <a:pt x="2827302" y="2085717"/>
                  <a:pt x="2876367" y="2044852"/>
                  <a:pt x="2815936" y="2088017"/>
                </a:cubicBezTo>
                <a:cubicBezTo>
                  <a:pt x="2751310" y="2134178"/>
                  <a:pt x="2797806" y="2111380"/>
                  <a:pt x="2712027" y="2139972"/>
                </a:cubicBezTo>
                <a:lnTo>
                  <a:pt x="2680854" y="2150362"/>
                </a:lnTo>
                <a:cubicBezTo>
                  <a:pt x="2670463" y="2157289"/>
                  <a:pt x="2661418" y="2166876"/>
                  <a:pt x="2649682" y="2171144"/>
                </a:cubicBezTo>
                <a:cubicBezTo>
                  <a:pt x="2619049" y="2182283"/>
                  <a:pt x="2551508" y="2194935"/>
                  <a:pt x="2514600" y="2202317"/>
                </a:cubicBezTo>
                <a:cubicBezTo>
                  <a:pt x="2504209" y="2209244"/>
                  <a:pt x="2495120" y="2218714"/>
                  <a:pt x="2483427" y="2223099"/>
                </a:cubicBezTo>
                <a:cubicBezTo>
                  <a:pt x="2466890" y="2229300"/>
                  <a:pt x="2448713" y="2229659"/>
                  <a:pt x="2431472" y="2233490"/>
                </a:cubicBezTo>
                <a:cubicBezTo>
                  <a:pt x="2417531" y="2236588"/>
                  <a:pt x="2403640" y="2239958"/>
                  <a:pt x="2389909" y="2243881"/>
                </a:cubicBezTo>
                <a:cubicBezTo>
                  <a:pt x="2379377" y="2246890"/>
                  <a:pt x="2368992" y="2250426"/>
                  <a:pt x="2358736" y="2254272"/>
                </a:cubicBezTo>
                <a:cubicBezTo>
                  <a:pt x="2341272" y="2260821"/>
                  <a:pt x="2324956" y="2270859"/>
                  <a:pt x="2306782" y="2275053"/>
                </a:cubicBezTo>
                <a:cubicBezTo>
                  <a:pt x="2146905" y="2311947"/>
                  <a:pt x="2293331" y="2262829"/>
                  <a:pt x="2161309" y="2295835"/>
                </a:cubicBezTo>
                <a:cubicBezTo>
                  <a:pt x="1996644" y="2337002"/>
                  <a:pt x="2199754" y="2299818"/>
                  <a:pt x="2036618" y="2327008"/>
                </a:cubicBezTo>
                <a:cubicBezTo>
                  <a:pt x="1966073" y="2374038"/>
                  <a:pt x="2054384" y="2319113"/>
                  <a:pt x="1943100" y="2368572"/>
                </a:cubicBezTo>
                <a:cubicBezTo>
                  <a:pt x="1931688" y="2373644"/>
                  <a:pt x="1923339" y="2384281"/>
                  <a:pt x="1911927" y="2389353"/>
                </a:cubicBezTo>
                <a:cubicBezTo>
                  <a:pt x="1891909" y="2398250"/>
                  <a:pt x="1867809" y="2397984"/>
                  <a:pt x="1849582" y="2410135"/>
                </a:cubicBezTo>
                <a:cubicBezTo>
                  <a:pt x="1839191" y="2417062"/>
                  <a:pt x="1829579" y="2425332"/>
                  <a:pt x="1818409" y="2430917"/>
                </a:cubicBezTo>
                <a:cubicBezTo>
                  <a:pt x="1808612" y="2435815"/>
                  <a:pt x="1796811" y="2435989"/>
                  <a:pt x="1787236" y="2441308"/>
                </a:cubicBezTo>
                <a:cubicBezTo>
                  <a:pt x="1765403" y="2453438"/>
                  <a:pt x="1745673" y="2469018"/>
                  <a:pt x="1724891" y="2482872"/>
                </a:cubicBezTo>
                <a:cubicBezTo>
                  <a:pt x="1714500" y="2489799"/>
                  <a:pt x="1705565" y="2499704"/>
                  <a:pt x="1693718" y="2503653"/>
                </a:cubicBezTo>
                <a:cubicBezTo>
                  <a:pt x="1683327" y="2507117"/>
                  <a:pt x="1672120" y="2508725"/>
                  <a:pt x="1662545" y="2514044"/>
                </a:cubicBezTo>
                <a:cubicBezTo>
                  <a:pt x="1640712" y="2526174"/>
                  <a:pt x="1600200" y="2555608"/>
                  <a:pt x="1600200" y="2555608"/>
                </a:cubicBezTo>
                <a:cubicBezTo>
                  <a:pt x="1593273" y="2565999"/>
                  <a:pt x="1588249" y="2577950"/>
                  <a:pt x="1579418" y="2586781"/>
                </a:cubicBezTo>
                <a:cubicBezTo>
                  <a:pt x="1555500" y="2610699"/>
                  <a:pt x="1538476" y="2610004"/>
                  <a:pt x="1506682" y="2617953"/>
                </a:cubicBezTo>
                <a:cubicBezTo>
                  <a:pt x="1485900" y="2631808"/>
                  <a:pt x="1452234" y="2635822"/>
                  <a:pt x="1444336" y="2659517"/>
                </a:cubicBezTo>
                <a:cubicBezTo>
                  <a:pt x="1427711" y="2709393"/>
                  <a:pt x="1447107" y="2678914"/>
                  <a:pt x="1402772" y="2701081"/>
                </a:cubicBezTo>
                <a:cubicBezTo>
                  <a:pt x="1391602" y="2706666"/>
                  <a:pt x="1383012" y="2716790"/>
                  <a:pt x="1371600" y="2721862"/>
                </a:cubicBezTo>
                <a:cubicBezTo>
                  <a:pt x="1351582" y="2730759"/>
                  <a:pt x="1309254" y="2742644"/>
                  <a:pt x="1309254" y="2742644"/>
                </a:cubicBezTo>
                <a:cubicBezTo>
                  <a:pt x="1298863" y="2749571"/>
                  <a:pt x="1289252" y="2757841"/>
                  <a:pt x="1278082" y="2763426"/>
                </a:cubicBezTo>
                <a:cubicBezTo>
                  <a:pt x="1263442" y="2770746"/>
                  <a:pt x="1215938" y="2788603"/>
                  <a:pt x="1194954" y="2794599"/>
                </a:cubicBezTo>
                <a:cubicBezTo>
                  <a:pt x="1181223" y="2798522"/>
                  <a:pt x="1167245" y="2801526"/>
                  <a:pt x="1153391" y="2804990"/>
                </a:cubicBezTo>
                <a:cubicBezTo>
                  <a:pt x="1132609" y="2818844"/>
                  <a:pt x="1113385" y="2835383"/>
                  <a:pt x="1091045" y="2846553"/>
                </a:cubicBezTo>
                <a:cubicBezTo>
                  <a:pt x="1077191" y="2853480"/>
                  <a:pt x="1062617" y="2859125"/>
                  <a:pt x="1049482" y="2867335"/>
                </a:cubicBezTo>
                <a:cubicBezTo>
                  <a:pt x="1034796" y="2876514"/>
                  <a:pt x="1021067" y="2887237"/>
                  <a:pt x="1007918" y="2898508"/>
                </a:cubicBezTo>
                <a:cubicBezTo>
                  <a:pt x="996761" y="2908071"/>
                  <a:pt x="988972" y="2921530"/>
                  <a:pt x="976745" y="2929681"/>
                </a:cubicBezTo>
                <a:cubicBezTo>
                  <a:pt x="967631" y="2935757"/>
                  <a:pt x="955963" y="2936608"/>
                  <a:pt x="945572" y="2940072"/>
                </a:cubicBezTo>
                <a:cubicBezTo>
                  <a:pt x="931718" y="2950463"/>
                  <a:pt x="918101" y="2961178"/>
                  <a:pt x="904009" y="2971244"/>
                </a:cubicBezTo>
                <a:cubicBezTo>
                  <a:pt x="893847" y="2978503"/>
                  <a:pt x="881667" y="2983195"/>
                  <a:pt x="872836" y="2992026"/>
                </a:cubicBezTo>
                <a:cubicBezTo>
                  <a:pt x="860590" y="3004272"/>
                  <a:pt x="854967" y="3022503"/>
                  <a:pt x="841663" y="3033590"/>
                </a:cubicBezTo>
                <a:cubicBezTo>
                  <a:pt x="833249" y="3040602"/>
                  <a:pt x="820065" y="3038662"/>
                  <a:pt x="810491" y="3043981"/>
                </a:cubicBezTo>
                <a:cubicBezTo>
                  <a:pt x="788657" y="3056111"/>
                  <a:pt x="748145" y="3085544"/>
                  <a:pt x="748145" y="3085544"/>
                </a:cubicBezTo>
                <a:cubicBezTo>
                  <a:pt x="741218" y="3095935"/>
                  <a:pt x="737953" y="3110098"/>
                  <a:pt x="727363" y="3116717"/>
                </a:cubicBezTo>
                <a:cubicBezTo>
                  <a:pt x="708787" y="3128327"/>
                  <a:pt x="665018" y="3137499"/>
                  <a:pt x="665018" y="3137499"/>
                </a:cubicBezTo>
                <a:cubicBezTo>
                  <a:pt x="658091" y="3147890"/>
                  <a:pt x="653635" y="3160448"/>
                  <a:pt x="644236" y="3168672"/>
                </a:cubicBezTo>
                <a:cubicBezTo>
                  <a:pt x="625439" y="3185119"/>
                  <a:pt x="581891" y="3210235"/>
                  <a:pt x="581891" y="3210235"/>
                </a:cubicBezTo>
                <a:lnTo>
                  <a:pt x="540327" y="3272581"/>
                </a:lnTo>
                <a:cubicBezTo>
                  <a:pt x="533400" y="3282972"/>
                  <a:pt x="529535" y="3296260"/>
                  <a:pt x="519545" y="3303753"/>
                </a:cubicBezTo>
                <a:lnTo>
                  <a:pt x="477982" y="3334926"/>
                </a:lnTo>
                <a:cubicBezTo>
                  <a:pt x="452302" y="3411967"/>
                  <a:pt x="466997" y="3377679"/>
                  <a:pt x="436418" y="3438835"/>
                </a:cubicBezTo>
                <a:cubicBezTo>
                  <a:pt x="432954" y="3466544"/>
                  <a:pt x="430618" y="3494417"/>
                  <a:pt x="426027" y="3521962"/>
                </a:cubicBezTo>
                <a:cubicBezTo>
                  <a:pt x="420220" y="3556804"/>
                  <a:pt x="406066" y="3590559"/>
                  <a:pt x="405245" y="3625872"/>
                </a:cubicBezTo>
                <a:cubicBezTo>
                  <a:pt x="398252" y="3926574"/>
                  <a:pt x="381170" y="3865378"/>
                  <a:pt x="426027" y="3999944"/>
                </a:cubicBezTo>
                <a:cubicBezTo>
                  <a:pt x="429491" y="4020726"/>
                  <a:pt x="424731" y="4044760"/>
                  <a:pt x="436418" y="4062290"/>
                </a:cubicBezTo>
                <a:cubicBezTo>
                  <a:pt x="447621" y="4079094"/>
                  <a:pt x="472215" y="4081344"/>
                  <a:pt x="488372" y="4093462"/>
                </a:cubicBezTo>
                <a:cubicBezTo>
                  <a:pt x="550279" y="4139892"/>
                  <a:pt x="485234" y="4116057"/>
                  <a:pt x="561109" y="4135026"/>
                </a:cubicBezTo>
                <a:lnTo>
                  <a:pt x="561289" y="4135212"/>
                </a:lnTo>
                <a:lnTo>
                  <a:pt x="0" y="4135212"/>
                </a:lnTo>
                <a:lnTo>
                  <a:pt x="0" y="0"/>
                </a:lnTo>
                <a:close/>
              </a:path>
            </a:pathLst>
          </a:custGeom>
        </p:spPr>
      </p:pic>
      <p:sp>
        <p:nvSpPr>
          <p:cNvPr id="27" name="矩形 26"/>
          <p:cNvSpPr/>
          <p:nvPr/>
        </p:nvSpPr>
        <p:spPr>
          <a:xfrm>
            <a:off x="3070237" y="3187333"/>
            <a:ext cx="6351901" cy="1005840"/>
          </a:xfrm>
          <a:prstGeom prst="rect">
            <a:avLst/>
          </a:prstGeom>
        </p:spPr>
        <p:txBody>
          <a:bodyPr wrap="square">
            <a:spAutoFit/>
          </a:bodyPr>
          <a:lstStyle/>
          <a:p>
            <a:pPr algn="dist"/>
            <a:r>
              <a:rPr altLang="en-US" lang="zh-CN" smtClean="0" sz="6000">
                <a:cs typeface="+mn-ea"/>
                <a:sym typeface="+mn-lt"/>
              </a:rPr>
              <a:t>国家秘密及保护</a:t>
            </a:r>
          </a:p>
        </p:txBody>
      </p:sp>
      <p:grpSp>
        <p:nvGrpSpPr>
          <p:cNvPr id="2" name="组合 1"/>
          <p:cNvGrpSpPr/>
          <p:nvPr/>
        </p:nvGrpSpPr>
        <p:grpSpPr>
          <a:xfrm>
            <a:off x="5163791" y="699556"/>
            <a:ext cx="2069087" cy="2093431"/>
            <a:chOff x="5291431" y="1026391"/>
            <a:chExt cx="1634849" cy="1654084"/>
          </a:xfrm>
        </p:grpSpPr>
        <p:pic>
          <p:nvPicPr>
            <p:cNvPr id="29" name="图片 28"/>
            <p:cNvPicPr>
              <a:picLocks noChangeAspect="1"/>
            </p:cNvPicPr>
            <p:nvPr/>
          </p:nvPicPr>
          <p:blipFill>
            <a:blip r:embed="rId5">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val="0"/>
                </a:ext>
              </a:extLst>
            </a:blip>
            <a:stretch>
              <a:fillRect/>
            </a:stretch>
          </p:blipFill>
          <p:spPr>
            <a:xfrm>
              <a:off x="5291431" y="1026391"/>
              <a:ext cx="1634849" cy="1634849"/>
            </a:xfrm>
            <a:prstGeom prst="rect">
              <a:avLst/>
            </a:prstGeom>
          </p:spPr>
        </p:pic>
        <p:sp>
          <p:nvSpPr>
            <p:cNvPr id="28" name="矩形 27"/>
            <p:cNvSpPr/>
            <p:nvPr/>
          </p:nvSpPr>
          <p:spPr>
            <a:xfrm>
              <a:off x="5668842" y="1805013"/>
              <a:ext cx="833766" cy="866995"/>
            </a:xfrm>
            <a:prstGeom prst="rect">
              <a:avLst/>
            </a:prstGeom>
          </p:spPr>
          <p:txBody>
            <a:bodyPr wrap="square">
              <a:spAutoFit/>
            </a:bodyPr>
            <a:lstStyle/>
            <a:p>
              <a:r>
                <a:rPr altLang="en-US" b="1" lang="zh-CN" sz="6600">
                  <a:ln w="9525">
                    <a:solidFill>
                      <a:schemeClr val="bg1"/>
                    </a:solidFill>
                    <a:prstDash val="solid"/>
                  </a:ln>
                  <a:solidFill>
                    <a:srgbClr val="2E6CA4"/>
                  </a:solidFill>
                  <a:effectLst>
                    <a:outerShdw algn="tl" blurRad="12700" dir="2700000" dist="38100" rotWithShape="0">
                      <a:schemeClr val="accent5">
                        <a:lumMod val="60000"/>
                        <a:lumOff val="40000"/>
                      </a:schemeClr>
                    </a:outerShdw>
                  </a:effectLst>
                  <a:cs typeface="+mn-ea"/>
                  <a:sym typeface="+mn-lt"/>
                </a:rPr>
                <a:t>二</a:t>
              </a:r>
            </a:p>
          </p:txBody>
        </p:sp>
      </p:grpSp>
      <p:grpSp>
        <p:nvGrpSpPr>
          <p:cNvPr id="51" name="组合 50"/>
          <p:cNvGrpSpPr/>
          <p:nvPr/>
        </p:nvGrpSpPr>
        <p:grpSpPr>
          <a:xfrm>
            <a:off x="4533354" y="4376390"/>
            <a:ext cx="3118179" cy="369332"/>
            <a:chOff x="4504267" y="4491906"/>
            <a:chExt cx="3118179" cy="369332"/>
          </a:xfrm>
        </p:grpSpPr>
        <p:sp>
          <p:nvSpPr>
            <p:cNvPr id="36" name="矩形 35"/>
            <p:cNvSpPr/>
            <p:nvPr/>
          </p:nvSpPr>
          <p:spPr>
            <a:xfrm>
              <a:off x="4753101" y="4491906"/>
              <a:ext cx="2620511" cy="365760"/>
            </a:xfrm>
            <a:prstGeom prst="rect">
              <a:avLst/>
            </a:prstGeom>
          </p:spPr>
          <p:txBody>
            <a:bodyPr wrap="square">
              <a:spAutoFit/>
            </a:bodyPr>
            <a:lstStyle/>
            <a:p>
              <a:pPr algn="dist"/>
              <a:r>
                <a:rPr altLang="en-US" lang="zh-CN" smtClean="0">
                  <a:cs typeface="+mn-ea"/>
                  <a:sym typeface="+mn-lt"/>
                </a:rPr>
                <a:t>专业知识学习</a:t>
              </a:r>
            </a:p>
          </p:txBody>
        </p:sp>
        <p:cxnSp>
          <p:nvCxnSpPr>
            <p:cNvPr id="38" name="直接连接符 37"/>
            <p:cNvCxnSpPr/>
            <p:nvPr/>
          </p:nvCxnSpPr>
          <p:spPr>
            <a:xfrm flipH="1">
              <a:off x="5134704"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6" idx="1"/>
            </p:cNvCxnSpPr>
            <p:nvPr/>
          </p:nvCxnSpPr>
          <p:spPr>
            <a:xfrm>
              <a:off x="4504267" y="4674786"/>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373612" y="4676572"/>
              <a:ext cx="248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575326"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15948"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456570"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897193" y="4527766"/>
              <a:ext cx="80762" cy="26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 name="图片 53"/>
          <p:cNvPicPr>
            <a:picLocks noChangeAspect="1"/>
          </p:cNvPicPr>
          <p:nvPr/>
        </p:nvPicPr>
        <p:blipFill>
          <a:blip r:embed="rId6">
            <a:extLst>
              <a:ext uri="{28A0092B-C50C-407E-A947-70E740481C1C}">
                <a14:useLocalDpi val="0"/>
              </a:ext>
            </a:extLst>
          </a:blip>
          <a:stretch>
            <a:fillRect/>
          </a:stretch>
        </p:blipFill>
        <p:spPr>
          <a:xfrm>
            <a:off x="117726" y="4540930"/>
            <a:ext cx="4323761" cy="2073036"/>
          </a:xfrm>
          <a:prstGeom prst="rect">
            <a:avLst/>
          </a:prstGeom>
        </p:spPr>
      </p:pic>
      <p:sp>
        <p:nvSpPr>
          <p:cNvPr id="55" name="矩形 54"/>
          <p:cNvSpPr/>
          <p:nvPr/>
        </p:nvSpPr>
        <p:spPr>
          <a:xfrm>
            <a:off x="281297" y="4599886"/>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p:cNvPicPr>
            <a:picLocks noChangeAspect="1"/>
          </p:cNvPicPr>
          <p:nvPr/>
        </p:nvPicPr>
        <p:blipFill>
          <a:blip r:embed="rId7">
            <a:extLst>
              <a:ext uri="{28A0092B-C50C-407E-A947-70E740481C1C}">
                <a14:useLocalDpi val="0"/>
              </a:ext>
            </a:extLst>
          </a:blip>
          <a:stretch>
            <a:fillRect/>
          </a:stretch>
        </p:blipFill>
        <p:spPr>
          <a:xfrm>
            <a:off x="8953500" y="238908"/>
            <a:ext cx="2857500" cy="1071563"/>
          </a:xfrm>
          <a:prstGeom prst="rect">
            <a:avLst/>
          </a:prstGeom>
        </p:spPr>
      </p:pic>
      <p:sp>
        <p:nvSpPr>
          <p:cNvPr id="57" name="矩形 56"/>
          <p:cNvSpPr/>
          <p:nvPr/>
        </p:nvSpPr>
        <p:spPr>
          <a:xfrm>
            <a:off x="8031810" y="20873"/>
            <a:ext cx="4160190" cy="19319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5865869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51"/>
                                        </p:tgtEl>
                                        <p:attrNameLst>
                                          <p:attrName>style.visibility</p:attrName>
                                        </p:attrNameLst>
                                      </p:cBhvr>
                                      <p:to>
                                        <p:strVal val="visible"/>
                                      </p:to>
                                    </p:set>
                                    <p:animEffect filter="barn(inVertical)" transition="in">
                                      <p:cBhvr>
                                        <p:cTn dur="500" id="19"/>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61264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（一）国家秘密的产生及密级</a:t>
            </a:r>
          </a:p>
        </p:txBody>
      </p:sp>
      <p:sp>
        <p:nvSpPr>
          <p:cNvPr id="10" name="矩形 9"/>
          <p:cNvSpPr/>
          <p:nvPr/>
        </p:nvSpPr>
        <p:spPr>
          <a:xfrm>
            <a:off x="880407" y="1471831"/>
            <a:ext cx="10718801" cy="1463040"/>
          </a:xfrm>
          <a:prstGeom prst="rect">
            <a:avLst/>
          </a:prstGeom>
        </p:spPr>
        <p:txBody>
          <a:bodyPr wrap="square">
            <a:spAutoFit/>
          </a:bodyPr>
          <a:lstStyle/>
          <a:p>
            <a:pPr indent="-457200" marL="457200">
              <a:lnSpc>
                <a:spcPct val="150000"/>
              </a:lnSpc>
              <a:buFont charset="2" panose="05000000000000000000" pitchFamily="2" typeface="Wingdings"/>
              <a:buChar char="u"/>
            </a:pPr>
            <a:r>
              <a:rPr altLang="en-US" lang="zh-CN" smtClean="0" sz="2000">
                <a:cs typeface="+mn-ea"/>
                <a:sym typeface="+mn-lt"/>
              </a:rPr>
              <a:t>国家秘密是随着国家的产生而产生的。</a:t>
            </a:r>
          </a:p>
          <a:p>
            <a:pPr indent="-457200" marL="457200">
              <a:lnSpc>
                <a:spcPct val="150000"/>
              </a:lnSpc>
              <a:buFont charset="2" panose="05000000000000000000" pitchFamily="2" typeface="Wingdings"/>
              <a:buChar char="u"/>
            </a:pPr>
            <a:r>
              <a:rPr altLang="en-US" lang="zh-CN" smtClean="0" sz="2000">
                <a:cs typeface="+mn-ea"/>
                <a:sym typeface="+mn-lt"/>
              </a:rPr>
              <a:t>国家秘密必须具备的三要素：一是关系国家安全和利益，二是依照法定程序确定，三是在一定时间内只限一定范围的人员知悉</a:t>
            </a:r>
          </a:p>
        </p:txBody>
      </p:sp>
      <p:pic>
        <p:nvPicPr>
          <p:cNvPr id="2" name="图片 1"/>
          <p:cNvPicPr>
            <a:picLocks noChangeAspect="1"/>
          </p:cNvPicPr>
          <p:nvPr/>
        </p:nvPicPr>
        <p:blipFill>
          <a:blip r:embed="rId3">
            <a:extLst>
              <a:ext uri="{28A0092B-C50C-407E-A947-70E740481C1C}">
                <a14:useLocalDpi val="0"/>
              </a:ext>
            </a:extLst>
          </a:blip>
          <a:srcRect b="54444" l="56018"/>
          <a:stretch>
            <a:fillRect/>
          </a:stretch>
        </p:blipFill>
        <p:spPr>
          <a:xfrm>
            <a:off x="9160808" y="2842990"/>
            <a:ext cx="2438400" cy="2630906"/>
          </a:xfrm>
          <a:prstGeom prst="rect">
            <a:avLst/>
          </a:prstGeom>
        </p:spPr>
      </p:pic>
      <p:sp>
        <p:nvSpPr>
          <p:cNvPr id="3" name="矩形 2"/>
          <p:cNvSpPr/>
          <p:nvPr/>
        </p:nvSpPr>
        <p:spPr>
          <a:xfrm>
            <a:off x="881816" y="2842990"/>
            <a:ext cx="7779584" cy="2834640"/>
          </a:xfrm>
          <a:prstGeom prst="rect">
            <a:avLst/>
          </a:prstGeom>
        </p:spPr>
        <p:txBody>
          <a:bodyPr wrap="square">
            <a:spAutoFit/>
          </a:bodyPr>
          <a:lstStyle/>
          <a:p>
            <a:pPr indent="-457200" marL="457200">
              <a:lnSpc>
                <a:spcPct val="150000"/>
              </a:lnSpc>
              <a:buFont charset="2" panose="05000000000000000000" pitchFamily="2" typeface="Wingdings"/>
              <a:buChar char="u"/>
            </a:pPr>
            <a:r>
              <a:rPr altLang="en-US" lang="zh-CN" smtClean="0" sz="2000">
                <a:cs typeface="+mn-ea"/>
                <a:sym typeface="+mn-lt"/>
              </a:rPr>
              <a:t>国家秘密三个基本属性：一是专属性。是国家财产的一种特殊形态，属于国家所有。二是法定性。其确定不以任何个人的意志为转移，而是依据法定程序确定的，国家秘密的保护同样是以国家的法律法规为依据。三是限定性。未经行使国家秘密管理权的机关、单位按照法定方式批准，知悉范围以外的组织好个人不得以任何方式知悉、占有、使用或处理</a:t>
            </a:r>
          </a:p>
        </p:txBody>
      </p:sp>
    </p:spTree>
    <p:extLst>
      <p:ext uri="{BB962C8B-B14F-4D97-AF65-F5344CB8AC3E}">
        <p14:creationId val="13835616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7548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（二）国家秘密的来源</a:t>
            </a:r>
          </a:p>
        </p:txBody>
      </p:sp>
      <p:sp>
        <p:nvSpPr>
          <p:cNvPr id="10" name="矩形 9"/>
          <p:cNvSpPr/>
          <p:nvPr/>
        </p:nvSpPr>
        <p:spPr>
          <a:xfrm>
            <a:off x="1566207" y="2009359"/>
            <a:ext cx="5202893" cy="23774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党和国家相关部门文件：通过机要文件交换</a:t>
            </a:r>
          </a:p>
          <a:p>
            <a:pPr>
              <a:lnSpc>
                <a:spcPct val="150000"/>
              </a:lnSpc>
            </a:pPr>
            <a:r>
              <a:rPr altLang="en-US" b="1" lang="zh-CN" smtClean="0" sz="2000">
                <a:solidFill>
                  <a:srgbClr val="2E6CA4"/>
                </a:solidFill>
                <a:cs typeface="+mn-ea"/>
                <a:sym typeface="+mn-lt"/>
              </a:rPr>
              <a:t>绝密级文件资料: 国务院办公厅《昨日要情》</a:t>
            </a:r>
          </a:p>
          <a:p>
            <a:pPr>
              <a:lnSpc>
                <a:spcPct val="150000"/>
              </a:lnSpc>
            </a:pPr>
            <a:r>
              <a:rPr altLang="en-US" b="1" lang="zh-CN" smtClean="0" sz="2000">
                <a:solidFill>
                  <a:srgbClr val="2E6CA4"/>
                </a:solidFill>
                <a:cs typeface="+mn-ea"/>
                <a:sym typeface="+mn-lt"/>
              </a:rPr>
              <a:t>机密级文件资料：中组部办公厅《工作通报》、新华社《参考清样》、《国内动态清样》</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7429500" y="2009359"/>
            <a:ext cx="3454400" cy="2182029"/>
          </a:xfrm>
          <a:prstGeom prst="rect">
            <a:avLst/>
          </a:prstGeom>
        </p:spPr>
      </p:pic>
    </p:spTree>
    <p:extLst>
      <p:ext uri="{BB962C8B-B14F-4D97-AF65-F5344CB8AC3E}">
        <p14:creationId val="20386583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cxnSp>
        <p:nvCxnSpPr>
          <p:cNvPr id="6" name="直接连接符 5"/>
          <p:cNvCxnSpPr/>
          <p:nvPr/>
        </p:nvCxnSpPr>
        <p:spPr>
          <a:xfrm>
            <a:off x="1752600" y="825500"/>
            <a:ext cx="10439400" cy="0"/>
          </a:xfrm>
          <a:prstGeom prst="line">
            <a:avLst/>
          </a:prstGeom>
          <a:ln w="76200">
            <a:gradFill flip="none" rotWithShape="1">
              <a:gsLst>
                <a:gs pos="0">
                  <a:schemeClr val="accent1">
                    <a:lumMod val="5000"/>
                    <a:lumOff val="95000"/>
                  </a:schemeClr>
                </a:gs>
                <a:gs pos="55000">
                  <a:srgbClr val="2E6CA4"/>
                </a:gs>
                <a:gs pos="100000">
                  <a:srgbClr val="2E6CA4"/>
                </a:gs>
              </a:gsLst>
              <a:lin ang="0" scaled="1"/>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40707" y="179169"/>
            <a:ext cx="4754880" cy="640080"/>
          </a:xfrm>
          <a:prstGeom prst="rect">
            <a:avLst/>
          </a:prstGeom>
        </p:spPr>
        <p:txBody>
          <a:bodyPr wrap="none">
            <a:spAutoFit/>
          </a:bodyPr>
          <a:lstStyle/>
          <a:p>
            <a:pPr fontAlgn="auto" indent="0" lvl="0" marR="0">
              <a:lnSpc>
                <a:spcPct val="100000"/>
              </a:lnSpc>
              <a:spcBef>
                <a:spcPct val="0"/>
              </a:spcBef>
              <a:spcAft>
                <a:spcPct val="0"/>
              </a:spcAft>
              <a:buClrTx/>
              <a:buSzTx/>
              <a:buFontTx/>
              <a:buNone/>
              <a:defRPr/>
            </a:pPr>
            <a:r>
              <a:rPr altLang="en-US" lang="zh-CN" smtClean="0" sz="3600">
                <a:ln w="9525">
                  <a:solidFill>
                    <a:schemeClr val="bg1"/>
                  </a:solidFill>
                  <a:prstDash val="solid"/>
                </a:ln>
                <a:solidFill>
                  <a:srgbClr val="2E6CA4"/>
                </a:solidFill>
                <a:effectLst>
                  <a:outerShdw algn="tl" blurRad="38100" dir="2700000" dist="38100">
                    <a:srgbClr val="000000">
                      <a:alpha val="43137"/>
                    </a:srgbClr>
                  </a:outerShdw>
                </a:effectLst>
                <a:cs typeface="+mn-ea"/>
                <a:sym typeface="+mn-lt"/>
              </a:rPr>
              <a:t>（二）国家秘密的来源</a:t>
            </a:r>
          </a:p>
        </p:txBody>
      </p:sp>
      <p:sp>
        <p:nvSpPr>
          <p:cNvPr id="10" name="矩形 9"/>
          <p:cNvSpPr/>
          <p:nvPr/>
        </p:nvSpPr>
        <p:spPr>
          <a:xfrm>
            <a:off x="1248707" y="2043331"/>
            <a:ext cx="7730193" cy="2834640"/>
          </a:xfrm>
          <a:prstGeom prst="rect">
            <a:avLst/>
          </a:prstGeom>
        </p:spPr>
        <p:txBody>
          <a:bodyPr wrap="square">
            <a:spAutoFit/>
          </a:bodyPr>
          <a:lstStyle/>
          <a:p>
            <a:pPr>
              <a:lnSpc>
                <a:spcPct val="150000"/>
              </a:lnSpc>
            </a:pPr>
            <a:r>
              <a:rPr altLang="en-US" b="1" lang="zh-CN" smtClean="0" sz="2000">
                <a:solidFill>
                  <a:srgbClr val="2E6CA4"/>
                </a:solidFill>
                <a:cs typeface="+mn-ea"/>
                <a:sym typeface="+mn-lt"/>
              </a:rPr>
              <a:t>秘密级文件资料：中共中央办公厅《工作情况交流》</a:t>
            </a:r>
          </a:p>
          <a:p>
            <a:pPr>
              <a:lnSpc>
                <a:spcPct val="150000"/>
              </a:lnSpc>
            </a:pPr>
            <a:r>
              <a:rPr altLang="en-US" b="1" lang="zh-CN" smtClean="0" sz="2000">
                <a:solidFill>
                  <a:srgbClr val="2E6CA4"/>
                </a:solidFill>
                <a:cs typeface="+mn-ea"/>
                <a:sym typeface="+mn-lt"/>
              </a:rPr>
              <a:t>                           国资委《国资委通报》</a:t>
            </a:r>
          </a:p>
          <a:p>
            <a:pPr>
              <a:lnSpc>
                <a:spcPct val="150000"/>
              </a:lnSpc>
            </a:pPr>
            <a:r>
              <a:rPr altLang="en-US" b="1" lang="zh-CN" smtClean="0" sz="2000">
                <a:solidFill>
                  <a:srgbClr val="2E6CA4"/>
                </a:solidFill>
                <a:cs typeface="+mn-ea"/>
                <a:sym typeface="+mn-lt"/>
              </a:rPr>
              <a:t>                           国家国防科技工业局《国防科技工业简报》</a:t>
            </a:r>
          </a:p>
          <a:p>
            <a:pPr>
              <a:lnSpc>
                <a:spcPct val="150000"/>
              </a:lnSpc>
            </a:pPr>
            <a:r>
              <a:rPr altLang="en-US" b="1" lang="zh-CN" smtClean="0" sz="2000">
                <a:solidFill>
                  <a:srgbClr val="2E6CA4"/>
                </a:solidFill>
                <a:cs typeface="+mn-ea"/>
                <a:sym typeface="+mn-lt"/>
              </a:rPr>
              <a:t>                           人民日报内参部《人民日报内参》</a:t>
            </a:r>
          </a:p>
          <a:p>
            <a:pPr>
              <a:lnSpc>
                <a:spcPct val="150000"/>
              </a:lnSpc>
            </a:pPr>
            <a:r>
              <a:rPr altLang="en-US" b="1" lang="zh-CN" smtClean="0" sz="2000">
                <a:solidFill>
                  <a:srgbClr val="2E6CA4"/>
                </a:solidFill>
                <a:cs typeface="+mn-ea"/>
                <a:sym typeface="+mn-lt"/>
              </a:rPr>
              <a:t>各单位通过机要交换接收的涉密文件</a:t>
            </a:r>
          </a:p>
          <a:p>
            <a:pPr>
              <a:lnSpc>
                <a:spcPct val="150000"/>
              </a:lnSpc>
            </a:pPr>
            <a:r>
              <a:rPr altLang="en-US" b="1" lang="zh-CN" smtClean="0" sz="2000">
                <a:solidFill>
                  <a:srgbClr val="2E6CA4"/>
                </a:solidFill>
                <a:cs typeface="+mn-ea"/>
                <a:sym typeface="+mn-lt"/>
              </a:rPr>
              <a:t>相关行业国家秘密：上游企业使用的地质资料等</a:t>
            </a:r>
          </a:p>
        </p:txBody>
      </p:sp>
      <p:pic>
        <p:nvPicPr>
          <p:cNvPr id="2" name="图片 1"/>
          <p:cNvPicPr>
            <a:picLocks noChangeAspect="1"/>
          </p:cNvPicPr>
          <p:nvPr/>
        </p:nvPicPr>
        <p:blipFill>
          <a:blip r:embed="rId3">
            <a:extLst>
              <a:ext uri="{28A0092B-C50C-407E-A947-70E740481C1C}">
                <a14:useLocalDpi val="0"/>
              </a:ext>
            </a:extLst>
          </a:blip>
          <a:srcRect b="28704" l="29444" r="25741" t="28518"/>
          <a:stretch>
            <a:fillRect/>
          </a:stretch>
        </p:blipFill>
        <p:spPr>
          <a:xfrm>
            <a:off x="8153400" y="2007642"/>
            <a:ext cx="3073400" cy="2933700"/>
          </a:xfrm>
          <a:prstGeom prst="rect">
            <a:avLst/>
          </a:prstGeom>
        </p:spPr>
      </p:pic>
    </p:spTree>
    <p:extLst>
      <p:ext uri="{BB962C8B-B14F-4D97-AF65-F5344CB8AC3E}">
        <p14:creationId val="16443553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e25nbkc">
      <a:majorFont>
        <a:latin typeface="微软雅黑" panose="020f0302020204030204"/>
        <a:ea typeface="微软雅黑"/>
        <a:cs typeface="Arial"/>
      </a:majorFont>
      <a:minorFont>
        <a:latin typeface="微软雅黑"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248</Paragraphs>
  <Slides>37</Slides>
  <Notes>37</Notes>
  <TotalTime>169</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37</vt:i4>
      </vt:variant>
    </vt:vector>
  </HeadingPairs>
  <TitlesOfParts>
    <vt:vector baseType="lpstr" size="43">
      <vt:lpstr>Arial</vt:lpstr>
      <vt:lpstr>微软雅黑</vt:lpstr>
      <vt:lpstr>Calibri</vt:lpstr>
      <vt:lpstr>Calibri Light</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2019-05-24T06:13:55Z</dcterms:created>
  <cp:lastModifiedBy>kan</cp:lastModifiedBy>
  <dcterms:modified xsi:type="dcterms:W3CDTF">2021-08-20T11:09:58Z</dcterms:modified>
  <cp:revision>106</cp:revision>
  <dc:subject>https://www.ypppt.com/</dc:subject>
  <dc:title>https://www.ypppt.com/</dc:title>
</cp:coreProperties>
</file>