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5" r:id="rId2"/>
    <p:sldMasterId id="2147483659" r:id="rId3"/>
  </p:sldMasterIdLst>
  <p:notesMasterIdLst>
    <p:notesMasterId r:id="rId4"/>
  </p:notesMasterIdLst>
  <p:handoutMasterIdLst>
    <p:handoutMasterId r:id="rId5"/>
  </p:handoutMasterIdLst>
  <p:sldIdLst>
    <p:sldId id="287" r:id="rId6"/>
    <p:sldId id="260" r:id="rId7"/>
    <p:sldId id="261" r:id="rId8"/>
    <p:sldId id="269" r:id="rId9"/>
    <p:sldId id="270" r:id="rId10"/>
    <p:sldId id="271" r:id="rId11"/>
    <p:sldId id="272" r:id="rId12"/>
    <p:sldId id="266" r:id="rId13"/>
    <p:sldId id="273" r:id="rId14"/>
    <p:sldId id="275" r:id="rId15"/>
    <p:sldId id="274" r:id="rId16"/>
    <p:sldId id="276" r:id="rId17"/>
    <p:sldId id="277" r:id="rId18"/>
    <p:sldId id="267" r:id="rId19"/>
    <p:sldId id="278" r:id="rId20"/>
    <p:sldId id="280" r:id="rId21"/>
    <p:sldId id="281" r:id="rId22"/>
    <p:sldId id="282" r:id="rId23"/>
    <p:sldId id="268" r:id="rId24"/>
    <p:sldId id="283" r:id="rId25"/>
    <p:sldId id="284" r:id="rId26"/>
    <p:sldId id="285" r:id="rId27"/>
    <p:sldId id="286" r:id="rId28"/>
    <p:sldId id="279" r:id="rId29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78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D7555-2E0D-41F6-8692-FC02B8A02F98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26EB-2494-47DD-9D8C-40B7A4D8A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740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47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608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462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2627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584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282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761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5850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1769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4455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576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6232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106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9955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6214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84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471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476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753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216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611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404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05337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cover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48459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82396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96553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339193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62269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7256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02674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88405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687456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34840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3957608" y="308133"/>
            <a:ext cx="4276783" cy="931334"/>
            <a:chOff x="3730285" y="406399"/>
            <a:chExt cx="4276783" cy="931334"/>
          </a:xfrm>
        </p:grpSpPr>
        <p:sp>
          <p:nvSpPr>
            <p:cNvPr id="4" name="六边形 3"/>
            <p:cNvSpPr/>
            <p:nvPr/>
          </p:nvSpPr>
          <p:spPr>
            <a:xfrm>
              <a:off x="4047068" y="555467"/>
              <a:ext cx="3960000" cy="684000"/>
            </a:xfrm>
            <a:prstGeom prst="hexagon">
              <a:avLst/>
            </a:prstGeom>
            <a:noFill/>
            <a:ln w="38100" cmpd="thickThin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730285" y="406399"/>
              <a:ext cx="879708" cy="931334"/>
              <a:chOff x="2367153" y="-1263534"/>
              <a:chExt cx="879708" cy="93133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93739" y="-1049867"/>
                <a:ext cx="504000" cy="504000"/>
              </a:xfrm>
              <a:prstGeom prst="ellipse">
                <a:avLst/>
              </a:prstGeom>
              <a:solidFill>
                <a:srgbClr val="AA1F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2367153" y="-1263534"/>
                <a:ext cx="879708" cy="931334"/>
              </a:xfrm>
              <a:prstGeom prst="rect">
                <a:avLst/>
              </a:prstGeom>
            </p:spPr>
          </p:pic>
        </p:grpSp>
      </p:grpSp>
      <p:grpSp>
        <p:nvGrpSpPr>
          <p:cNvPr id="9" name="组合 8"/>
          <p:cNvGrpSpPr/>
          <p:nvPr userDrawn="1"/>
        </p:nvGrpSpPr>
        <p:grpSpPr>
          <a:xfrm>
            <a:off x="5888649" y="6265333"/>
            <a:ext cx="414702" cy="414976"/>
            <a:chOff x="5808208" y="6104309"/>
            <a:chExt cx="541538" cy="576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811410" y="6104309"/>
              <a:ext cx="535135" cy="576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808208" y="6104309"/>
              <a:ext cx="541538" cy="576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283654" y="6330867"/>
            <a:ext cx="116246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spc="300">
                <a:solidFill>
                  <a:srgbClr val="B0825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谪仙当日事狂游，槌碎黄鹤夸风流。有无较版则且置，格高兴逸吞山邱。         故宫登楼名偶似，远眺欲见蓬瀛洲。陡思我祖开创艰，守成予责增惕愁。</a:t>
            </a:r>
          </a:p>
        </p:txBody>
      </p:sp>
    </p:spTree>
  </p:cSld>
  <p:clrMapOvr>
    <a:masterClrMapping/>
  </p:clrMapOvr>
  <p:transition spd="slow">
    <p:cover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209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65820943"/>
      </p:ext>
    </p:extLst>
  </p:cSld>
  <p:clrMapOvr>
    <a:masterClrMapping/>
  </p:clrMapOvr>
  <p:transition spd="slow">
    <p:cover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413577074"/>
      </p:ext>
    </p:extLst>
  </p:cSld>
  <p:clrMapOvr>
    <a:masterClrMapping/>
  </p:clrMapOvr>
  <p:transition spd="slow">
    <p:cover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5" y="506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模板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prstClr val="black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3473987055"/>
      </p:ext>
    </p:extLst>
  </p:cSld>
  <p:clrMapOvr>
    <a:masterClrMapping/>
  </p:clrMapOvr>
  <p:transition spd="slow">
    <p:cover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270558300"/>
      </p:ext>
    </p:extLst>
  </p:cSld>
  <p:clrMapOvr>
    <a:masterClrMapping/>
  </p:clrMapOvr>
  <p:transition spd="slow">
    <p:cover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2021/5/7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0868426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2021/5/7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0539298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653910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AA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cover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45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90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2.jpe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5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5557621" y="1659863"/>
            <a:ext cx="5426475" cy="4774297"/>
            <a:chOff x="7246121" y="465038"/>
            <a:chExt cx="3583999" cy="31532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518358" y="1147169"/>
              <a:ext cx="1039527" cy="236159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230308" y="1031013"/>
              <a:ext cx="1513482" cy="258728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93177" y="2263944"/>
              <a:ext cx="2627456" cy="1616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246121" y="465038"/>
              <a:ext cx="3583999" cy="291272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3839624" y="3821474"/>
            <a:ext cx="1717997" cy="4510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64213" y="4959594"/>
            <a:ext cx="1968198" cy="6056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70445" y="3312574"/>
            <a:ext cx="1717997" cy="4510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866394"/>
            <a:ext cx="33718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78923" y="1472702"/>
            <a:ext cx="9865078" cy="3951915"/>
            <a:chOff x="1278923" y="1472702"/>
            <a:chExt cx="9865078" cy="3951915"/>
          </a:xfrm>
        </p:grpSpPr>
        <p:sp>
          <p:nvSpPr>
            <p:cNvPr id="8" name="矩形 7"/>
            <p:cNvSpPr/>
            <p:nvPr/>
          </p:nvSpPr>
          <p:spPr>
            <a:xfrm>
              <a:off x="1278923" y="2137678"/>
              <a:ext cx="9619736" cy="3286939"/>
            </a:xfrm>
            <a:prstGeom prst="rect">
              <a:avLst/>
            </a:prstGeom>
            <a:noFill/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1607866" y="2698190"/>
              <a:ext cx="6739123" cy="222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在25000平方米的台面上有透雕栏板1415块，雕刻云龙翔凤的望柱1460个，龙头1138个。用这样多的汉白玉装饰的三台，造型重叠起伏，这是中国古代建筑上具有独特风格的装饰艺术。而这种装饰在结构功能上，又是台面的排水管道。在栏板地栿石下，刻有小洞口；在望柱下伸出的龙头也刻出小洞口。每到雨季，3台雨水逐层由各小洞口下泄，水由龙头流出。这是科学而又艺术的设计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928009" y="1472702"/>
              <a:ext cx="1889760" cy="3223396"/>
            </a:xfrm>
            <a:prstGeom prst="rect">
              <a:avLst/>
            </a:prstGeom>
            <a:solidFill>
              <a:srgbClr val="AA1F24"/>
            </a:solidFill>
          </p:spPr>
          <p:txBody>
            <a:bodyPr rtlCol="0" vert="eaVert" wrap="squar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            玉莹紫微人</a:t>
              </a:r>
            </a:p>
            <a:p>
              <a:r>
                <a:rPr altLang="en-US" lang="zh-CN" sz="2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        蔼和气</a:t>
              </a:r>
            </a:p>
            <a:p>
              <a:r>
                <a:rPr altLang="en-US" lang="zh-CN" sz="2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春融日煦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523037" y="2861771"/>
              <a:ext cx="319262" cy="2236572"/>
            </a:xfrm>
            <a:prstGeom prst="rect">
              <a:avLst/>
            </a:prstGeom>
            <a:solidFill>
              <a:srgbClr val="C5A37E"/>
            </a:solidFill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鱼沉秋水静，鸟宿暮山空。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9939" y="1803849"/>
            <a:ext cx="11212122" cy="3717401"/>
          </a:xfrm>
          <a:prstGeom prst="hexagon">
            <a:avLst>
              <a:gd fmla="val 31141" name="adj"/>
              <a:gd fmla="val 115470" name="vf"/>
            </a:avLst>
          </a:prstGeom>
        </p:spPr>
      </p:pic>
      <p:sp>
        <p:nvSpPr>
          <p:cNvPr id="16" name="六边形 15"/>
          <p:cNvSpPr/>
          <p:nvPr/>
        </p:nvSpPr>
        <p:spPr>
          <a:xfrm>
            <a:off x="489939" y="2463100"/>
            <a:ext cx="11212122" cy="2398899"/>
          </a:xfrm>
          <a:prstGeom prst="hexagon">
            <a:avLst>
              <a:gd fmla="val 30824" name="adj"/>
              <a:gd fmla="val 115470" name="vf"/>
            </a:avLst>
          </a:prstGeom>
          <a:solidFill>
            <a:srgbClr val="AA1F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12027" y="2525805"/>
            <a:ext cx="95679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太和门是紫禁城内最大的宫门，也是外朝宫殿的正门。建成于明永乐十八年（1420年），当时称奉天门。嘉靖四十一年（1562年）改称皇极门，清顺治二年（1645年）改今名。太和门面阔9间，进深3间，建筑面积1300平方米。上覆重檐歇山顶，下为汉白玉基座，梁枋等构件施以和玺彩画。门前列铜狮一对。太和门左右各设一门，东为昭德门（明代称弘政门），西为贞度门（明代称宣治门）。太和门在明代是“御门听政”之处。清初的皇帝也曾在太和门听政、赐宴，后来“御门听政”改在乾清门。顺治元年（1644年）九月，满族统治者定鼎北京后的第一个皇帝福临即在太和门颁布大赦令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415999" y="2991960"/>
            <a:ext cx="93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15999" y="3423759"/>
            <a:ext cx="93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15999" y="3855558"/>
            <a:ext cx="93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15999" y="4287357"/>
            <a:ext cx="93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15999" y="4719156"/>
            <a:ext cx="93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93517" y="1154748"/>
            <a:ext cx="9204965" cy="5065162"/>
            <a:chOff x="1423073" y="1160803"/>
            <a:chExt cx="9204965" cy="5065162"/>
          </a:xfrm>
        </p:grpSpPr>
        <p:sp>
          <p:nvSpPr>
            <p:cNvPr id="3" name="矩形 2"/>
            <p:cNvSpPr/>
            <p:nvPr/>
          </p:nvSpPr>
          <p:spPr>
            <a:xfrm>
              <a:off x="1563962" y="1728543"/>
              <a:ext cx="5943602" cy="44974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太和殿，俗称“金銮殿”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，明永乐十八年（1420年）建成，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称奉天殿。嘉靖四十一年（1562年）改称皇极殿。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清顺治二年（1645年）改今名。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是皇帝举行大典的地方。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自建成后屡遭焚毁，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又多次重建，今天所见为清代康熙三十四年（1695年）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重建后的形制。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太和殿面阔11间，进深5间，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建筑面积2377平方米，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高26.92米，连同台基通高35.05米，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为紫禁城内规模最大的殿宇，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檐角安放10个走兽。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明清两朝24个皇帝都在太和殿举行盛大典礼，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如皇帝登极即位、皇帝大婚、册立皇后、命将出征，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此外每年万寿节、元旦、冬至三大节，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皇帝在此接受文武官员的朝贺，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并向王公大臣赐宴。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423073" y="1719799"/>
              <a:ext cx="0" cy="180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0475228" y="1847975"/>
              <a:ext cx="0" cy="28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7005506" y="1160803"/>
              <a:ext cx="2286000" cy="165782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太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703869" y="2559364"/>
              <a:ext cx="1645920" cy="118110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96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319713" y="2971784"/>
              <a:ext cx="2286000" cy="165782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殿</a:t>
              </a:r>
            </a:p>
          </p:txBody>
        </p:sp>
        <p:sp>
          <p:nvSpPr>
            <p:cNvPr id="13" name="矩形: 剪去对角 12"/>
            <p:cNvSpPr/>
            <p:nvPr/>
          </p:nvSpPr>
          <p:spPr>
            <a:xfrm>
              <a:off x="7641395" y="3429000"/>
              <a:ext cx="319262" cy="2236572"/>
            </a:xfrm>
            <a:prstGeom prst="snip2DiagRect">
              <a:avLst>
                <a:gd fmla="val 0" name="adj1"/>
                <a:gd fmla="val 29944" name="adj2"/>
              </a:avLst>
            </a:prstGeom>
            <a:solidFill>
              <a:srgbClr val="C5A37E"/>
            </a:solidFill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荷叶桥边雨，芦花海上风。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857220" y="3036395"/>
            <a:ext cx="6060433" cy="26517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中和殿位于太和殿后，高27米，平面呈正方形，面阔、进深各为3间，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四面出廊，建筑面积580平方米。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黄琉璃瓦单檐四角攒尖顶，正中有鎏金宝顶。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中和殿是皇帝去太和殿举行大典前稍事休息和演习礼仪的地方。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皇帝在去太和殿之前先在此稍作停留，接受内阁大臣和礼部官员行礼，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然后进太和殿举行仪式。另外，皇帝祭祀天地和太庙之前，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也要先在这里审阅一下写有祭文的“祝版”；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在到中南海演耕前，也要在这里审视一下耕具。</a:t>
            </a:r>
          </a:p>
        </p:txBody>
      </p:sp>
      <p:sp>
        <p:nvSpPr>
          <p:cNvPr id="3" name="矩形 2"/>
          <p:cNvSpPr/>
          <p:nvPr/>
        </p:nvSpPr>
        <p:spPr>
          <a:xfrm>
            <a:off x="6588538" y="2134877"/>
            <a:ext cx="259779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Bef>
                <a:spcPts val="600"/>
              </a:spcBef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黄琉璃瓦，鎏金宝顶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987436" y="2107380"/>
            <a:ext cx="1800000" cy="0"/>
          </a:xfrm>
          <a:prstGeom prst="line">
            <a:avLst/>
          </a:prstGeom>
          <a:ln w="57150"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15724" y="1619194"/>
            <a:ext cx="3760320" cy="3888927"/>
            <a:chOff x="544245" y="1124923"/>
            <a:chExt cx="3760320" cy="3888927"/>
          </a:xfrm>
        </p:grpSpPr>
        <p:grpSp>
          <p:nvGrpSpPr>
            <p:cNvPr id="10" name="组合 9"/>
            <p:cNvGrpSpPr/>
            <p:nvPr/>
          </p:nvGrpSpPr>
          <p:grpSpPr>
            <a:xfrm>
              <a:off x="1433534" y="2071802"/>
              <a:ext cx="2279046" cy="2277604"/>
              <a:chOff x="1334605" y="1266404"/>
              <a:chExt cx="2279046" cy="227760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334605" y="2464008"/>
                <a:ext cx="1080000" cy="1080000"/>
              </a:xfrm>
              <a:prstGeom prst="rect">
                <a:avLst/>
              </a:prstGeom>
              <a:solidFill>
                <a:srgbClr val="C5A3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533651" y="2464008"/>
                <a:ext cx="1080000" cy="1080000"/>
              </a:xfrm>
              <a:prstGeom prst="rect">
                <a:avLst/>
              </a:prstGeom>
              <a:solidFill>
                <a:srgbClr val="C5A3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533651" y="1266404"/>
                <a:ext cx="1080000" cy="1080000"/>
              </a:xfrm>
              <a:prstGeom prst="rect">
                <a:avLst/>
              </a:prstGeom>
              <a:solidFill>
                <a:srgbClr val="C5A3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334605" y="1266404"/>
                <a:ext cx="1080000" cy="1080000"/>
              </a:xfrm>
              <a:prstGeom prst="rect">
                <a:avLst/>
              </a:prstGeom>
              <a:solidFill>
                <a:srgbClr val="C5A3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996242" y="1124923"/>
              <a:ext cx="2286000" cy="165782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中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818086" y="2281741"/>
              <a:ext cx="2286000" cy="165782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和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44245" y="3151801"/>
              <a:ext cx="2286000" cy="165782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殿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677798" y="4684907"/>
              <a:ext cx="294450" cy="32894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37483" y="833592"/>
            <a:ext cx="4717032" cy="2779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5330" y="930530"/>
            <a:ext cx="1602669" cy="6007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386666" y="3572939"/>
            <a:ext cx="5418667" cy="1202267"/>
            <a:chOff x="3386666" y="3572939"/>
            <a:chExt cx="5418667" cy="1202267"/>
          </a:xfrm>
        </p:grpSpPr>
        <p:sp>
          <p:nvSpPr>
            <p:cNvPr id="12" name="矩形: 圆角 11"/>
            <p:cNvSpPr/>
            <p:nvPr/>
          </p:nvSpPr>
          <p:spPr>
            <a:xfrm>
              <a:off x="3386666" y="3572939"/>
              <a:ext cx="5418667" cy="1202267"/>
            </a:xfrm>
            <a:prstGeom prst="roundRect">
              <a:avLst>
                <a:gd fmla="val 50000" name="adj"/>
              </a:avLst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/>
            <p:cNvSpPr>
              <a:spLocks noChangeAspect="1"/>
            </p:cNvSpPr>
            <p:nvPr/>
          </p:nvSpPr>
          <p:spPr>
            <a:xfrm>
              <a:off x="3443754" y="3613139"/>
              <a:ext cx="5304490" cy="1121867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90934" y="3724705"/>
            <a:ext cx="339090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800">
                <a:solidFill>
                  <a:srgbClr val="86181D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726000" y="4735006"/>
            <a:ext cx="740000" cy="1781795"/>
            <a:chOff x="5726000" y="4735006"/>
            <a:chExt cx="740000" cy="1781795"/>
          </a:xfrm>
        </p:grpSpPr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726000" y="5776801"/>
              <a:ext cx="740000" cy="740000"/>
              <a:chOff x="3715024" y="5545667"/>
              <a:chExt cx="972000" cy="972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15024" y="5545667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5A3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870201" y="5704114"/>
                <a:ext cx="695515" cy="739776"/>
              </a:xfrm>
              <a:prstGeom prst="rect">
                <a:avLst/>
              </a:prstGeom>
            </p:spPr>
          </p:pic>
        </p:grpSp>
        <p:cxnSp>
          <p:nvCxnSpPr>
            <p:cNvPr id="23" name="直接连接符 22"/>
            <p:cNvCxnSpPr>
              <a:stCxn id="14" idx="2"/>
              <a:endCxn id="20" idx="0"/>
            </p:cNvCxnSpPr>
            <p:nvPr/>
          </p:nvCxnSpPr>
          <p:spPr>
            <a:xfrm>
              <a:off x="6095999" y="4735006"/>
              <a:ext cx="1" cy="1041795"/>
            </a:xfrm>
            <a:prstGeom prst="line">
              <a:avLst/>
            </a:prstGeom>
            <a:ln w="1270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99925" y="4705695"/>
            <a:ext cx="2252020" cy="693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68083" y="1994153"/>
            <a:ext cx="1525752" cy="4006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59552" y="4600688"/>
            <a:ext cx="1314909" cy="34524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87085" y="4009504"/>
            <a:ext cx="286264" cy="360000"/>
            <a:chOff x="7587085" y="4009504"/>
            <a:chExt cx="286264" cy="360000"/>
          </a:xfrm>
        </p:grpSpPr>
        <p:sp>
          <p:nvSpPr>
            <p:cNvPr id="13" name="箭头: V 形 12"/>
            <p:cNvSpPr/>
            <p:nvPr/>
          </p:nvSpPr>
          <p:spPr>
            <a:xfrm>
              <a:off x="7587085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箭头: V 形 16"/>
            <p:cNvSpPr/>
            <p:nvPr/>
          </p:nvSpPr>
          <p:spPr>
            <a:xfrm>
              <a:off x="7684450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sp>
        <p:nvSpPr>
          <p:cNvPr id="4" name="矩形 3"/>
          <p:cNvSpPr/>
          <p:nvPr/>
        </p:nvSpPr>
        <p:spPr>
          <a:xfrm>
            <a:off x="1568078" y="3679830"/>
            <a:ext cx="9055843" cy="222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乾清门为紫禁城内廷的正宫门。建于明永乐十八年（1420年），清顺治十二年（1655年）重修。乾清门面阔5间，进深3间，高约16米，单檐歇山屋顶，座落在高1.5米的汉白玉石须弥座上，周围环以雕石栏杆。门前三出三阶，中为御路石，两侧列铜鎏金狮子一对，中开三门。乾清门东为内左门及九卿值房，西边内右门及军机处。门前广场东西两端为景运门、隆宗门。乾清门是连接内廷与外朝往来的重要通道，在清代又兼为处理政务的场所，清代的“御门听政”、斋戒、请宝接宝等典礼仪式都在乾清门举行</a:t>
            </a:r>
          </a:p>
        </p:txBody>
      </p:sp>
      <p:sp>
        <p:nvSpPr>
          <p:cNvPr id="5" name="矩形 4"/>
          <p:cNvSpPr/>
          <p:nvPr/>
        </p:nvSpPr>
        <p:spPr>
          <a:xfrm>
            <a:off x="1568079" y="3275598"/>
            <a:ext cx="9055842" cy="277843"/>
          </a:xfrm>
          <a:prstGeom prst="rect">
            <a:avLst/>
          </a:prstGeom>
          <a:solidFill>
            <a:srgbClr val="C5A37E"/>
          </a:solidFill>
          <a:ln>
            <a:solidFill>
              <a:srgbClr val="C5A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赤阑桥下记停桡，细雨菰蒲响莫潮。说与行人莫回首，故宫烟柳正萧萧。</a:t>
            </a:r>
          </a:p>
        </p:txBody>
      </p:sp>
      <p:sp>
        <p:nvSpPr>
          <p:cNvPr id="6" name="矩形 5"/>
          <p:cNvSpPr/>
          <p:nvPr/>
        </p:nvSpPr>
        <p:spPr>
          <a:xfrm>
            <a:off x="1376073" y="1308634"/>
            <a:ext cx="45643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1500">
                <a:solidFill>
                  <a:schemeClr val="bg1"/>
                </a:solidFill>
                <a:latin charset="-122" panose="02010601030101010101" pitchFamily="2" typeface="方正舒体"/>
                <a:ea charset="-122" panose="02010601030101010101" pitchFamily="2" typeface="方正舒体"/>
              </a:rPr>
              <a:t>乾清门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27112" y="2562900"/>
            <a:ext cx="417084" cy="465943"/>
          </a:xfrm>
          <a:prstGeom prst="rect">
            <a:avLst/>
          </a:prstGeom>
        </p:spPr>
      </p:pic>
      <p:pic>
        <p:nvPicPr>
          <p:cNvPr descr="https://timgsa.baidu.com/timg?image&amp;quality=80&amp;size=b9999_10000&amp;sec=1544693602430&amp;di=bd05939180f3d4814604f5efc9d09d47&amp;imgtype=0&amp;src=http%3A%2F%2Fimgsrc.baidu.com%2Fimgad%2Fpic%2Fitem%2F94cad1c8a786c917ae0887edc33d70cf3ac757df.jpg" id="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78387" l="10000" r="90000" t="8710">
                        <a14:foregroundMark x1="31667" x2="74000" y1="67375" y2="6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903" l="8445" r="10006" t="37162"/>
          <a:stretch>
            <a:fillRect/>
          </a:stretch>
        </p:blipFill>
        <p:spPr bwMode="auto">
          <a:xfrm>
            <a:off x="5856042" y="1733450"/>
            <a:ext cx="4767879" cy="1946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sp>
        <p:nvSpPr>
          <p:cNvPr id="3" name="矩形 2"/>
          <p:cNvSpPr/>
          <p:nvPr/>
        </p:nvSpPr>
        <p:spPr>
          <a:xfrm>
            <a:off x="1243425" y="2761727"/>
            <a:ext cx="5730241" cy="29957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乾清宫是内廷后三宫之一。始建于明永乐十八年（1420年），明清两代曾因数次被焚毁而重建，现有建筑为清嘉庆三年（1798年）所建。乾清宫为黄琉璃瓦重檐庑殿顶，座落在单层汉白玉石台基之上，连廊面阔9间，进深5间，建筑面积1400平方米，自台面至正脊高20余米 ，檐角置脊9个。殿前宽敞的月台上，左右分别有铜龟、铜鹤，日晷、嘉量，前设鎏金香炉4座，正中出丹陛，接高台甬路与乾清门相连。乾清宫建筑规模为内廷之首，明代共有14位皇帝曾在此居住。明代乾清宫也曾作为皇帝守丧之处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759353" y="1521205"/>
            <a:ext cx="2462464" cy="4377650"/>
            <a:chOff x="8002125" y="1266869"/>
            <a:chExt cx="2462464" cy="4377650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8053986" y="2336050"/>
              <a:ext cx="0" cy="3076260"/>
            </a:xfrm>
            <a:prstGeom prst="line">
              <a:avLst/>
            </a:prstGeom>
            <a:ln w="1905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9841402" y="2336050"/>
              <a:ext cx="0" cy="3076260"/>
            </a:xfrm>
            <a:prstGeom prst="line">
              <a:avLst/>
            </a:prstGeom>
            <a:ln w="1905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809976" y="2782197"/>
              <a:ext cx="1005840" cy="254317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荷叶桥边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002125" y="1266869"/>
              <a:ext cx="1188720" cy="299894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66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芦花海上。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983251" y="4614165"/>
              <a:ext cx="481338" cy="79814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091156" y="4731310"/>
              <a:ext cx="265527" cy="56385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pic>
        <p:nvPicPr>
          <p:cNvPr descr="https://ss0.bdstatic.com/70cFuHSh_Q1YnxGkpoWK1HF6hhy/it/u=1456562502,3476717438&amp;fm=26&amp;gp=0.jpg" id="4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58024" y="3884249"/>
            <a:ext cx="4421749" cy="1888375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5403953" y="2639930"/>
            <a:ext cx="6007513" cy="3458576"/>
            <a:chOff x="5008006" y="1677452"/>
            <a:chExt cx="6630914" cy="3458576"/>
          </a:xfrm>
        </p:grpSpPr>
        <p:sp>
          <p:nvSpPr>
            <p:cNvPr id="3" name="矩形 2"/>
            <p:cNvSpPr/>
            <p:nvPr/>
          </p:nvSpPr>
          <p:spPr>
            <a:xfrm>
              <a:off x="5008006" y="1677452"/>
              <a:ext cx="6630914" cy="307848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御花园位于紫禁城中轴线上，坤宁宫后方，明代称为“宫后苑”，清代称御花园。始建于明永乐十八年（1420年），以后曾有增修，现仍保留初建时的基本格局。全园南北纵80米，东西宽140米，占地面积12000㎡。园内主体建筑钦安殿为重檐盝顶式，座落于紫禁城的南北中轴线上，以其为中心，向前方及两侧铺展亭台楼阁。园内的松、柏、竹与山石，形成四季长青的园林景观。绎雪轩位于御花园东南角，养性斋位于御花园西南角，两斋遥遥相对。绎雪轩的门窗装饰均为楠木雕刻，窗棂雕有"万寿无疆"花纹。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045123" y="2163783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045123" y="2597580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045123" y="3031377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45123" y="3465174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045123" y="3898971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045123" y="4332768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045123" y="4766565"/>
              <a:ext cx="6498259" cy="0"/>
            </a:xfrm>
            <a:prstGeom prst="line">
              <a:avLst/>
            </a:prstGeom>
            <a:ln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https://ss0.bdstatic.com/70cFuHSh_Q1YnxGkpoWK1HF6hhy/it/u=52777920,2028383254&amp;fm=26&amp;gp=0.jpg" id="36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500" t="500"/>
          <a:stretch>
            <a:fillRect/>
          </a:stretch>
        </p:blipFill>
        <p:spPr bwMode="auto">
          <a:xfrm>
            <a:off x="558024" y="1802553"/>
            <a:ext cx="4421750" cy="1888375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5337748" y="1492136"/>
            <a:ext cx="56692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7200">
                <a:solidFill>
                  <a:schemeClr val="bg1"/>
                </a:solidFill>
                <a:latin charset="-122" panose="02010601030101010101" pitchFamily="2" typeface="方正舒体"/>
                <a:ea charset="-122" panose="02010601030101010101" pitchFamily="2" typeface="方正舒体"/>
              </a:rPr>
              <a:t>御花园·故宫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sp>
        <p:nvSpPr>
          <p:cNvPr id="4" name="矩形 3"/>
          <p:cNvSpPr/>
          <p:nvPr/>
        </p:nvSpPr>
        <p:spPr>
          <a:xfrm>
            <a:off x="4795517" y="3360350"/>
            <a:ext cx="5332641" cy="222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坤宁宫是内廷后三宫之一，始建于明永乐十八年（1420年），清沿明制于顺治二年（1645年）重修，顺治十二年（1655年）仿沈阳盛京清宁宫再次重修。坤宁宫座北面南，面阔连廊9间，进深3间，黄琉璃瓦重檐庑殿顶。明代是皇后的寝宫。清顺治十二年改建后，为萨满教祭神的主要场所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58259" y="1877597"/>
            <a:ext cx="2514040" cy="4092779"/>
            <a:chOff x="7905881" y="1869356"/>
            <a:chExt cx="2514040" cy="4092779"/>
          </a:xfrm>
        </p:grpSpPr>
        <p:sp>
          <p:nvSpPr>
            <p:cNvPr id="7" name="椭圆 6"/>
            <p:cNvSpPr/>
            <p:nvPr/>
          </p:nvSpPr>
          <p:spPr>
            <a:xfrm>
              <a:off x="8499583" y="3276169"/>
              <a:ext cx="1080000" cy="1080000"/>
            </a:xfrm>
            <a:prstGeom prst="ellipse">
              <a:avLst/>
            </a:prstGeom>
            <a:solidFill>
              <a:srgbClr val="C5A37E"/>
            </a:solidFill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8757928" y="1869356"/>
              <a:ext cx="1935480" cy="11959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b="1" lang="zh-CN" spc="600" sz="115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坤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905881" y="3219828"/>
              <a:ext cx="1524000" cy="274230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b="1" lang="zh-CN" spc="600" sz="88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宁宫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757928" y="3739969"/>
              <a:ext cx="141577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latin charset="0" panose="020f0502020204030204" pitchFamily="34" typeface="Calibri"/>
                  <a:cs charset="0" panose="020f0502020204030204" pitchFamily="34" typeface="Calibri"/>
                </a:rPr>
                <a:t>The</a:t>
              </a:r>
            </a:p>
            <a:p>
              <a:r>
                <a:rPr altLang="zh-CN" lang="en-US" sz="1200">
                  <a:latin charset="0" panose="020f0502020204030204" pitchFamily="34" typeface="Calibri"/>
                  <a:cs charset="0" panose="020f0502020204030204" pitchFamily="34" typeface="Calibri"/>
                </a:rPr>
                <a:t>Forbidden City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096001" y="2925670"/>
            <a:ext cx="2731675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坤宁宫是内廷后三宫之一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921837" y="2750751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37483" y="833592"/>
            <a:ext cx="4717032" cy="2779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5330" y="930530"/>
            <a:ext cx="1602669" cy="6007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386666" y="3572939"/>
            <a:ext cx="5418667" cy="1202267"/>
            <a:chOff x="3386666" y="3572939"/>
            <a:chExt cx="5418667" cy="1202267"/>
          </a:xfrm>
        </p:grpSpPr>
        <p:sp>
          <p:nvSpPr>
            <p:cNvPr id="12" name="矩形: 圆角 11"/>
            <p:cNvSpPr/>
            <p:nvPr/>
          </p:nvSpPr>
          <p:spPr>
            <a:xfrm>
              <a:off x="3386666" y="3572939"/>
              <a:ext cx="5418667" cy="1202267"/>
            </a:xfrm>
            <a:prstGeom prst="roundRect">
              <a:avLst>
                <a:gd fmla="val 50000" name="adj"/>
              </a:avLst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/>
            <p:cNvSpPr>
              <a:spLocks noChangeAspect="1"/>
            </p:cNvSpPr>
            <p:nvPr/>
          </p:nvSpPr>
          <p:spPr>
            <a:xfrm>
              <a:off x="3443754" y="3613139"/>
              <a:ext cx="5304490" cy="1121867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90934" y="3724705"/>
            <a:ext cx="339090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800">
                <a:solidFill>
                  <a:srgbClr val="86181D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726000" y="4735006"/>
            <a:ext cx="740000" cy="1781795"/>
            <a:chOff x="5726000" y="4735006"/>
            <a:chExt cx="740000" cy="1781795"/>
          </a:xfrm>
        </p:grpSpPr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726000" y="5776801"/>
              <a:ext cx="740000" cy="740000"/>
              <a:chOff x="3715024" y="5545667"/>
              <a:chExt cx="972000" cy="972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15024" y="5545667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5A3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870201" y="5704114"/>
                <a:ext cx="695515" cy="739776"/>
              </a:xfrm>
              <a:prstGeom prst="rect">
                <a:avLst/>
              </a:prstGeom>
            </p:spPr>
          </p:pic>
        </p:grpSp>
        <p:cxnSp>
          <p:nvCxnSpPr>
            <p:cNvPr id="23" name="直接连接符 22"/>
            <p:cNvCxnSpPr>
              <a:stCxn id="14" idx="2"/>
              <a:endCxn id="20" idx="0"/>
            </p:cNvCxnSpPr>
            <p:nvPr/>
          </p:nvCxnSpPr>
          <p:spPr>
            <a:xfrm>
              <a:off x="6095999" y="4735006"/>
              <a:ext cx="1" cy="1041795"/>
            </a:xfrm>
            <a:prstGeom prst="line">
              <a:avLst/>
            </a:prstGeom>
            <a:ln w="1270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99925" y="4705695"/>
            <a:ext cx="2252020" cy="693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68083" y="1994153"/>
            <a:ext cx="1525752" cy="4006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59552" y="4600688"/>
            <a:ext cx="1314909" cy="34524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87085" y="4009504"/>
            <a:ext cx="286264" cy="360000"/>
            <a:chOff x="7587085" y="4009504"/>
            <a:chExt cx="286264" cy="360000"/>
          </a:xfrm>
        </p:grpSpPr>
        <p:sp>
          <p:nvSpPr>
            <p:cNvPr id="13" name="箭头: V 形 12"/>
            <p:cNvSpPr/>
            <p:nvPr/>
          </p:nvSpPr>
          <p:spPr>
            <a:xfrm>
              <a:off x="7587085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箭头: V 形 16"/>
            <p:cNvSpPr/>
            <p:nvPr/>
          </p:nvSpPr>
          <p:spPr>
            <a:xfrm>
              <a:off x="7684450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700867" y="0"/>
            <a:ext cx="6741437" cy="5867400"/>
          </a:xfrm>
          <a:prstGeom prst="rect">
            <a:avLst/>
          </a:prstGeom>
          <a:blipFill>
            <a:blip r:embed="rId3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58" l="0" r="99892" t="9972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78466" y="772623"/>
            <a:ext cx="9635065" cy="6417960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08866" y="405825"/>
            <a:ext cx="140546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目   录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1763086" y="1823154"/>
            <a:ext cx="2723997" cy="1675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302982" y="920540"/>
            <a:ext cx="25579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latin charset="-122" panose="02010601030101010101" pitchFamily="2" typeface="方正姚体"/>
                <a:ea charset="-122" panose="02010601030101010101" pitchFamily="2" typeface="方正姚体"/>
              </a:rPr>
              <a:t>CONTENTS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1597" y="1517559"/>
            <a:ext cx="1800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84270" y="1517559"/>
            <a:ext cx="1800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11597" y="2761604"/>
            <a:ext cx="1800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10601030101010101" pitchFamily="2" typeface="方正姚体"/>
                <a:ea charset="-122" panose="02010601030101010101" pitchFamily="2" typeface="方正姚体"/>
              </a:rPr>
              <a:t>内廷中路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84616" y="2761604"/>
            <a:ext cx="179930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51663" y="1977727"/>
            <a:ext cx="23198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点击添加标题文本解释说明点击添加标题文本解释说明</a:t>
            </a:r>
          </a:p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24335" y="1977727"/>
            <a:ext cx="23198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点击添加标题文本解释说明点击添加标题文本解释说明</a:t>
            </a:r>
          </a:p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51663" y="3227978"/>
            <a:ext cx="23198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点击添加标题文本解释说明点击添加标题文本解释说明</a:t>
            </a:r>
          </a:p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24335" y="3227978"/>
            <a:ext cx="23198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点击添加标题文本解释说明点击添加标题文本解释说明</a:t>
            </a:r>
          </a:p>
          <a:p>
            <a:pPr algn="ctr"/>
            <a:r>
              <a:rPr altLang="en-US" lang="zh-CN" sz="1200">
                <a:latin charset="-122" panose="02010601030101010101" pitchFamily="2" typeface="方正姚体"/>
                <a:ea charset="-122" panose="02010601030101010101" pitchFamily="2" typeface="方正姚体"/>
              </a:rPr>
              <a:t>点击添加标题文本解释说明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596000" y="1809750"/>
            <a:ext cx="9042764" cy="3960000"/>
            <a:chOff x="1596000" y="1809750"/>
            <a:chExt cx="9042764" cy="3960000"/>
          </a:xfrm>
        </p:grpSpPr>
        <p:sp>
          <p:nvSpPr>
            <p:cNvPr id="4" name="矩形 3"/>
            <p:cNvSpPr/>
            <p:nvPr/>
          </p:nvSpPr>
          <p:spPr>
            <a:xfrm>
              <a:off x="1596000" y="1809750"/>
              <a:ext cx="9000000" cy="3960000"/>
            </a:xfrm>
            <a:prstGeom prst="rect">
              <a:avLst/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776000" y="1989750"/>
              <a:ext cx="86400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8121650" y="1989750"/>
              <a:ext cx="0" cy="36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8668662" y="2234513"/>
              <a:ext cx="1188720" cy="23388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66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养心殿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157426" y="4905863"/>
              <a:ext cx="481338" cy="79814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265331" y="5023008"/>
              <a:ext cx="265527" cy="56385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801398" y="2199005"/>
              <a:ext cx="4663441" cy="3181489"/>
            </a:xfrm>
            <a:prstGeom prst="rect">
              <a:avLst/>
            </a:prstGeom>
          </p:spPr>
          <p:txBody>
            <a:bodyPr anchor="b" vert="eaVert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养心殿位于内廷后三宫的西侧，西六宫的南面。初建于明嘉靖年间（16世纪中），一直做为皇帝的便殿。自从清雍正朝开始，这里做为皇帝的主要居所和日常理政之处，遂成清代皇帝实际上的正寝。“养心”意为涵养心性。养心殿在宫中的位置比较便利，殿内空间布局丰富而功能集中，厅堂、书房、寝室以及分别用来批阅奏折、密谈、休憩、礼佛的小室等一应俱全，比大殿宇更宜于宵衣旰食的君主周旋其间，是清代高度集权的政治体制下更适宜皇帝起居活动的场所。养心殿中最著名的是雍正皇帝的“勤政亲贤”室、乾隆皇帝的三希堂以及东暖阁的晚清垂帘听政处。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14673" y="2231408"/>
            <a:ext cx="3059027" cy="3287852"/>
            <a:chOff x="2414673" y="2231408"/>
            <a:chExt cx="3059027" cy="3287852"/>
          </a:xfrm>
        </p:grpSpPr>
        <p:sp>
          <p:nvSpPr>
            <p:cNvPr id="5" name="矩形 4"/>
            <p:cNvSpPr/>
            <p:nvPr/>
          </p:nvSpPr>
          <p:spPr>
            <a:xfrm>
              <a:off x="2414673" y="2231408"/>
              <a:ext cx="2316480" cy="328785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咸丰帝题额曰“体元殿”。长春宫、启祥宫两宫院由此连通。长春宫面阔5间，黄琉璃瓦歇山式顶。殿前左右设铜龟、铜鹤各1对。东配殿曰绥寿殿，西配殿曰承禧殿，各3间，前出廊，与转角廊相连，可通各殿。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092700" y="2288558"/>
              <a:ext cx="381000" cy="1352550"/>
            </a:xfrm>
            <a:prstGeom prst="rect">
              <a:avLst/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chemeClr val="tx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黄琉璃瓦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38900" y="1809750"/>
            <a:ext cx="4157100" cy="3960000"/>
            <a:chOff x="6438900" y="1809750"/>
            <a:chExt cx="4157100" cy="3960000"/>
          </a:xfrm>
        </p:grpSpPr>
        <p:sp>
          <p:nvSpPr>
            <p:cNvPr id="4" name="矩形 3"/>
            <p:cNvSpPr/>
            <p:nvPr/>
          </p:nvSpPr>
          <p:spPr>
            <a:xfrm>
              <a:off x="6438900" y="1809750"/>
              <a:ext cx="4157100" cy="3960000"/>
            </a:xfrm>
            <a:prstGeom prst="rect">
              <a:avLst/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7252460" y="2231408"/>
              <a:ext cx="2316480" cy="321945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长春宫，内廷西六宫之一，明永乐十八年（1420年）建成，清康熙二十二年（1683年）重修，后又多次修整。咸丰九年（1859年）拆除长春宫的宫门长春门，并将启祥宫后殿改为穿堂殿，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9461500" y="2288558"/>
              <a:ext cx="381000" cy="1352550"/>
            </a:xfrm>
            <a:prstGeom prst="rect">
              <a:avLst/>
            </a:prstGeom>
            <a:solidFill>
              <a:srgbClr val="AA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歇山式顶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sp>
        <p:nvSpPr>
          <p:cNvPr id="3" name="矩形 2"/>
          <p:cNvSpPr/>
          <p:nvPr/>
        </p:nvSpPr>
        <p:spPr>
          <a:xfrm>
            <a:off x="1283476" y="4547424"/>
            <a:ext cx="9625047" cy="13716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奉先殿，位于紫禁城内廷东侧，为明清皇室祭祀祖先的家庙，始建于明初。清沿明制，于清顺治十四年（1657年）重建，后又多次修缮。奉先殿建筑面积1225.00㎡。黄色琉璃瓦重檐庑殿顶，檐下彩绘金线大点金旋子彩画。按清制，凡遇朔望、万寿圣节、元旦及国家大庆等，大祭于前殿；遇列圣列后圣诞、忌辰及元宵、清明、中元、霜降、岁除等日，于后殿上香行礼；凡上徽号、册立、册封、御经筵、耕耤、谒陵、巡狩、回銮及诸庆典，均祗告于后殿。</a:t>
            </a:r>
          </a:p>
        </p:txBody>
      </p:sp>
      <p:sp>
        <p:nvSpPr>
          <p:cNvPr id="4" name="矩形 3"/>
          <p:cNvSpPr/>
          <p:nvPr/>
        </p:nvSpPr>
        <p:spPr>
          <a:xfrm>
            <a:off x="4636978" y="1863800"/>
            <a:ext cx="2918041" cy="457200"/>
          </a:xfrm>
          <a:prstGeom prst="rect">
            <a:avLst/>
          </a:prstGeom>
          <a:solidFill>
            <a:srgbClr val="C5A37E"/>
          </a:solidFill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奉先殿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599970"/>
            <a:ext cx="12192000" cy="1771209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内廷东西路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33550" y="1870968"/>
            <a:ext cx="8302065" cy="3236653"/>
            <a:chOff x="1733550" y="1870968"/>
            <a:chExt cx="8302065" cy="3236653"/>
          </a:xfrm>
        </p:grpSpPr>
        <p:sp>
          <p:nvSpPr>
            <p:cNvPr id="6" name="矩形 5"/>
            <p:cNvSpPr/>
            <p:nvPr/>
          </p:nvSpPr>
          <p:spPr>
            <a:xfrm>
              <a:off x="1733550" y="1870968"/>
              <a:ext cx="2965450" cy="2584583"/>
            </a:xfrm>
            <a:prstGeom prst="rect">
              <a:avLst/>
            </a:prstGeom>
            <a:noFill/>
            <a:ln w="38100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1767417" y="2871637"/>
              <a:ext cx="3473449" cy="2169551"/>
            </a:xfrm>
            <a:prstGeom prst="rect">
              <a:avLst/>
            </a:prstGeom>
            <a:solidFill>
              <a:srgbClr val="AA1F2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156385" y="3803481"/>
              <a:ext cx="7879230" cy="137160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承乾宫，内廷东六宫之一。明永乐十八年（1420年）建成，初曰永宁宫。宫为两进院，后院正殿5间，明间开门。此宫在明代为贵妃所居。清代为后妃所居，清顺治帝皇贵妃董鄂氏，道光帝孝全成皇后等都曾在此居住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56385" y="2813718"/>
              <a:ext cx="2965451" cy="1097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6600">
                  <a:solidFill>
                    <a:srgbClr val="C5A37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承乾宫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249518" y="2257902"/>
              <a:ext cx="1027082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故宫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951136" y="1934271"/>
              <a:ext cx="2908112" cy="181681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02213" y="395446"/>
            <a:ext cx="6787571" cy="399962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331135" y="4395074"/>
            <a:ext cx="9529729" cy="1794196"/>
            <a:chOff x="3386666" y="3572939"/>
            <a:chExt cx="5418667" cy="1202267"/>
          </a:xfrm>
        </p:grpSpPr>
        <p:sp>
          <p:nvSpPr>
            <p:cNvPr id="12" name="矩形: 圆角 11"/>
            <p:cNvSpPr/>
            <p:nvPr/>
          </p:nvSpPr>
          <p:spPr>
            <a:xfrm>
              <a:off x="3386666" y="3572939"/>
              <a:ext cx="5418667" cy="1202267"/>
            </a:xfrm>
            <a:prstGeom prst="roundRect">
              <a:avLst>
                <a:gd fmla="val 50000" name="adj"/>
              </a:avLst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/>
            <p:cNvSpPr>
              <a:spLocks noChangeAspect="1"/>
            </p:cNvSpPr>
            <p:nvPr/>
          </p:nvSpPr>
          <p:spPr>
            <a:xfrm>
              <a:off x="3443754" y="3613139"/>
              <a:ext cx="5304490" cy="1121867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851103" y="4455065"/>
            <a:ext cx="659672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9600">
                <a:solidFill>
                  <a:srgbClr val="86181D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谢谢观看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5556238"/>
            <a:ext cx="2252020" cy="693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4545" y="2179504"/>
            <a:ext cx="1525752" cy="4006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01989" y="1431180"/>
            <a:ext cx="1314909" cy="345242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37483" y="833592"/>
            <a:ext cx="4717032" cy="2779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5330" y="930530"/>
            <a:ext cx="1602669" cy="6007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386666" y="3572939"/>
            <a:ext cx="5418667" cy="1202267"/>
            <a:chOff x="3386666" y="3572939"/>
            <a:chExt cx="5418667" cy="1202267"/>
          </a:xfrm>
        </p:grpSpPr>
        <p:sp>
          <p:nvSpPr>
            <p:cNvPr id="12" name="矩形: 圆角 11"/>
            <p:cNvSpPr/>
            <p:nvPr/>
          </p:nvSpPr>
          <p:spPr>
            <a:xfrm>
              <a:off x="3386666" y="3572939"/>
              <a:ext cx="5418667" cy="1202267"/>
            </a:xfrm>
            <a:prstGeom prst="roundRect">
              <a:avLst>
                <a:gd fmla="val 50000" name="adj"/>
              </a:avLst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/>
            <p:cNvSpPr>
              <a:spLocks noChangeAspect="1"/>
            </p:cNvSpPr>
            <p:nvPr/>
          </p:nvSpPr>
          <p:spPr>
            <a:xfrm>
              <a:off x="3443754" y="3613139"/>
              <a:ext cx="5304490" cy="1121867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90934" y="3724705"/>
            <a:ext cx="339090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800">
                <a:solidFill>
                  <a:srgbClr val="86181D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726000" y="4735006"/>
            <a:ext cx="740000" cy="1781795"/>
            <a:chOff x="5726000" y="4735006"/>
            <a:chExt cx="740000" cy="1781795"/>
          </a:xfrm>
        </p:grpSpPr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726000" y="5776801"/>
              <a:ext cx="740000" cy="740000"/>
              <a:chOff x="3715024" y="5545667"/>
              <a:chExt cx="972000" cy="972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15024" y="5545667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5A3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870201" y="5704114"/>
                <a:ext cx="695515" cy="739776"/>
              </a:xfrm>
              <a:prstGeom prst="rect">
                <a:avLst/>
              </a:prstGeom>
            </p:spPr>
          </p:pic>
        </p:grpSp>
        <p:cxnSp>
          <p:nvCxnSpPr>
            <p:cNvPr id="23" name="直接连接符 22"/>
            <p:cNvCxnSpPr>
              <a:stCxn id="14" idx="2"/>
              <a:endCxn id="20" idx="0"/>
            </p:cNvCxnSpPr>
            <p:nvPr/>
          </p:nvCxnSpPr>
          <p:spPr>
            <a:xfrm>
              <a:off x="6095999" y="4735006"/>
              <a:ext cx="1" cy="1041795"/>
            </a:xfrm>
            <a:prstGeom prst="line">
              <a:avLst/>
            </a:prstGeom>
            <a:ln w="1270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99925" y="4705695"/>
            <a:ext cx="2252020" cy="693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68083" y="1994153"/>
            <a:ext cx="1525752" cy="4006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59552" y="4600688"/>
            <a:ext cx="1314909" cy="34524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87085" y="4009504"/>
            <a:ext cx="286264" cy="360000"/>
            <a:chOff x="7587085" y="4009504"/>
            <a:chExt cx="286264" cy="360000"/>
          </a:xfrm>
        </p:grpSpPr>
        <p:sp>
          <p:nvSpPr>
            <p:cNvPr id="13" name="箭头: V 形 12"/>
            <p:cNvSpPr/>
            <p:nvPr/>
          </p:nvSpPr>
          <p:spPr>
            <a:xfrm>
              <a:off x="7587085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箭头: V 形 16"/>
            <p:cNvSpPr/>
            <p:nvPr/>
          </p:nvSpPr>
          <p:spPr>
            <a:xfrm>
              <a:off x="7684450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73348" y="408373"/>
            <a:ext cx="285975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AA1F24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sp>
        <p:nvSpPr>
          <p:cNvPr id="3" name="矩形 2"/>
          <p:cNvSpPr/>
          <p:nvPr/>
        </p:nvSpPr>
        <p:spPr>
          <a:xfrm>
            <a:off x="1619250" y="1692468"/>
            <a:ext cx="895350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午门是故宫的正门。俗称五凤楼。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东西北三面以12米高的城台相连，环抱一个方形广场。有1组建筑。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正中有重楼，是9间面宽的大殿，重檐庑殿顶，在左右伸出两阙城墙上，建有联檐通脊的楼阁四座，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明廊相连，两翼各有13间的殿屋向南伸出，四隅各有高大的角亭，辅翼着正殿。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这组城上的建筑，是故宫宫殿群中第一高峰。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800" l="137" r="100000" t="6560">
                        <a14:foregroundMark x1="14457" x2="96985" y1="70240" y2="70240"/>
                        <a14:foregroundMark x1="9387" x2="30284" y1="72000" y2="81920"/>
                        <a14:foregroundMark x1="33265" x2="33779" y1="76320" y2="74560"/>
                        <a14:foregroundMark x1="34395" x2="34395" y1="71360" y2="71360"/>
                        <a14:foregroundMark x1="19048" x2="21857" y1="51040" y2="53760"/>
                        <a14:foregroundMark x1="2569" x2="10106" y1="68640" y2="79840"/>
                        <a14:foregroundMark x1="30456" x2="93183" y1="77440" y2="87520"/>
                        <a14:foregroundMark x1="3015" x2="97191" y1="89600" y2="92800"/>
                        <a14:backgroundMark x1="72662" x2="96540" y1="18400" y2="3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543310"/>
            <a:ext cx="12120916" cy="259502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sp>
        <p:nvSpPr>
          <p:cNvPr id="3" name="矩形 2"/>
          <p:cNvSpPr/>
          <p:nvPr/>
        </p:nvSpPr>
        <p:spPr>
          <a:xfrm>
            <a:off x="6473926" y="2608510"/>
            <a:ext cx="3787669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午门是皇帝下诏书、下令出征的地方。它当中的正门平时只有皇帝才可以出入；皇帝大婚时皇后进一次；殿试考中状元、榜眼、探花的三人可以从此门走出一次。文武大臣进出东侧门，宗室王公出入西侧门。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414333" y="3094140"/>
            <a:ext cx="39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414333" y="3525939"/>
            <a:ext cx="39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14333" y="3957738"/>
            <a:ext cx="39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14333" y="4389537"/>
            <a:ext cx="39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14333" y="4821336"/>
            <a:ext cx="3960000" cy="0"/>
          </a:xfrm>
          <a:prstGeom prst="line">
            <a:avLst/>
          </a:prstGeom>
          <a:ln>
            <a:solidFill>
              <a:srgbClr val="C5A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17667" y="1832270"/>
            <a:ext cx="3556000" cy="4250936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91734" y="1537503"/>
            <a:ext cx="9008532" cy="4550031"/>
            <a:chOff x="1507067" y="1537503"/>
            <a:chExt cx="9008532" cy="4550031"/>
          </a:xfrm>
        </p:grpSpPr>
        <p:pic>
          <p:nvPicPr>
            <p:cNvPr descr="https://timgsa.baidu.com/timg?image&amp;quality=80&amp;size=b9999_10000&amp;sec=1544680038589&amp;di=861c00f1cd44aa462644c99687fbebcf&amp;imgtype=0&amp;src=http%3A%2F%2Fimage.naic.org.cn%2Fuploadfile%2F2017%2F0915%2F1505443591306964.jpg" id="11" name="图片 1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35401" y="1537503"/>
              <a:ext cx="2023533" cy="4550031"/>
            </a:xfrm>
            <a:custGeom>
              <a:gdLst>
                <a:gd fmla="*/ 0 w 2023533" name="connsiteX0"/>
                <a:gd fmla="*/ 0 h 4550031" name="connsiteY0"/>
                <a:gd fmla="*/ 1686271 w 2023533" name="connsiteX1"/>
                <a:gd fmla="*/ 0 h 4550031" name="connsiteY1"/>
                <a:gd fmla="*/ 2023533 w 2023533" name="connsiteX2"/>
                <a:gd fmla="*/ 337262 h 4550031" name="connsiteY2"/>
                <a:gd fmla="*/ 2023533 w 2023533" name="connsiteX3"/>
                <a:gd fmla="*/ 4550031 h 4550031" name="connsiteY3"/>
                <a:gd fmla="*/ 337262 w 2023533" name="connsiteX4"/>
                <a:gd fmla="*/ 4550031 h 4550031" name="connsiteY4"/>
                <a:gd fmla="*/ 0 w 2023533" name="connsiteX5"/>
                <a:gd fmla="*/ 4212769 h 455003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550031" w="2023533">
                  <a:moveTo>
                    <a:pt x="0" y="0"/>
                  </a:moveTo>
                  <a:lnTo>
                    <a:pt x="1686271" y="0"/>
                  </a:lnTo>
                  <a:lnTo>
                    <a:pt x="2023533" y="337262"/>
                  </a:lnTo>
                  <a:lnTo>
                    <a:pt x="2023533" y="4550031"/>
                  </a:lnTo>
                  <a:lnTo>
                    <a:pt x="337262" y="4550031"/>
                  </a:lnTo>
                  <a:lnTo>
                    <a:pt x="0" y="4212769"/>
                  </a:lnTo>
                  <a:close/>
                </a:path>
              </a:pathLst>
            </a:custGeom>
            <a:noFill/>
            <a:ln w="28575">
              <a:solidFill>
                <a:srgbClr val="C5A37E"/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621368" y="2433741"/>
              <a:ext cx="1800000" cy="265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神武门在明朝时为“玄武门”，玄武为古代四神兽之一，从方位上讲，左青龙，右白虎，前朱雀，后玄武，玄武主北方，所以帝王宫殿的北宫门多取名“玄武”。</a:t>
              </a:r>
            </a:p>
          </p:txBody>
        </p:sp>
        <p:sp>
          <p:nvSpPr>
            <p:cNvPr id="4" name="矩形: 对角圆角 3"/>
            <p:cNvSpPr/>
            <p:nvPr/>
          </p:nvSpPr>
          <p:spPr>
            <a:xfrm>
              <a:off x="4182720" y="1782336"/>
              <a:ext cx="1291405" cy="304800"/>
            </a:xfrm>
            <a:prstGeom prst="round2DiagRect">
              <a:avLst>
                <a:gd fmla="val 7940" name="adj1"/>
                <a:gd fmla="val 50000" name="adj2"/>
              </a:avLst>
            </a:prstGeom>
            <a:solidFill>
              <a:srgbClr val="C5A37E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altLang="en-US" b="1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宫内出入门禁</a:t>
              </a:r>
            </a:p>
          </p:txBody>
        </p:sp>
        <p:sp>
          <p:nvSpPr>
            <p:cNvPr id="5" name="矩形: 剪去对角 4"/>
            <p:cNvSpPr/>
            <p:nvPr/>
          </p:nvSpPr>
          <p:spPr>
            <a:xfrm>
              <a:off x="1507067" y="1537503"/>
              <a:ext cx="2023533" cy="4550031"/>
            </a:xfrm>
            <a:prstGeom prst="snip2DiagRect">
              <a:avLst/>
            </a:prstGeom>
            <a:noFill/>
            <a:ln w="28575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: 剪去对角 6"/>
            <p:cNvSpPr/>
            <p:nvPr/>
          </p:nvSpPr>
          <p:spPr>
            <a:xfrm>
              <a:off x="6163733" y="1537503"/>
              <a:ext cx="2023533" cy="4550031"/>
            </a:xfrm>
            <a:prstGeom prst="snip2DiagRect">
              <a:avLst/>
            </a:prstGeom>
            <a:noFill/>
            <a:ln w="28575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: 剪去对角 7"/>
            <p:cNvSpPr/>
            <p:nvPr/>
          </p:nvSpPr>
          <p:spPr>
            <a:xfrm>
              <a:off x="8492066" y="1537503"/>
              <a:ext cx="2023533" cy="4550031"/>
            </a:xfrm>
            <a:prstGeom prst="snip2DiagRect">
              <a:avLst/>
            </a:prstGeom>
            <a:noFill/>
            <a:ln w="28575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8602126" y="2433741"/>
              <a:ext cx="1800000" cy="265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但它的大殿只有五开间加围廊，没有左右向前伸展的两翼，所以在形制上要比午门低一个等级。神武门是宫内日常出入的门禁。现神武门为故宫博物院正门。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86500" y="2433741"/>
              <a:ext cx="1800000" cy="265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清康熙年间因避讳改称“神武门”。神武门也是一座城门楼形式，用的最高等级的重檐庑殿式屋顶，但它的大殿只有五开间加围廊，没有左右向前伸展的两翼。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故宫四门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11185" y="1710267"/>
            <a:ext cx="10182935" cy="4275666"/>
            <a:chOff x="1411185" y="1710267"/>
            <a:chExt cx="10182935" cy="4275666"/>
          </a:xfrm>
        </p:grpSpPr>
        <p:sp>
          <p:nvSpPr>
            <p:cNvPr id="4" name="矩形 3"/>
            <p:cNvSpPr/>
            <p:nvPr/>
          </p:nvSpPr>
          <p:spPr>
            <a:xfrm>
              <a:off x="1411185" y="1710267"/>
              <a:ext cx="9369629" cy="4258733"/>
            </a:xfrm>
            <a:prstGeom prst="rect">
              <a:avLst/>
            </a:prstGeom>
            <a:noFill/>
            <a:ln w="28575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8568267" y="1727200"/>
              <a:ext cx="2212546" cy="4258733"/>
            </a:xfrm>
            <a:prstGeom prst="rect">
              <a:avLst/>
            </a:prstGeom>
            <a:solidFill>
              <a:srgbClr val="C5A37E"/>
            </a:solidFill>
            <a:ln w="28575"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406132" y="1898370"/>
              <a:ext cx="3383280" cy="21740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东华门与西华门遥相对应，门外设有下马碑石，门内金水河南北流向，上架石桥1座，桥北为三座门。东华门与西华门形制相同，平面矩形，红色城台，白玉须弥座，当中辟3座券门，券洞外方内圆。城台上建有城楼，黄琉璃瓦重檐庑殿顶，城楼面阔5间，进深3间，四周出廊。</a:t>
              </a:r>
            </a:p>
          </p:txBody>
        </p:sp>
        <p:sp>
          <p:nvSpPr>
            <p:cNvPr id="8" name="矩形: 剪去对角 7"/>
            <p:cNvSpPr/>
            <p:nvPr/>
          </p:nvSpPr>
          <p:spPr>
            <a:xfrm>
              <a:off x="8763001" y="1898370"/>
              <a:ext cx="355600" cy="1886230"/>
            </a:xfrm>
            <a:prstGeom prst="snip2DiagRect">
              <a:avLst>
                <a:gd fmla="val 26501" name="adj1"/>
                <a:gd fmla="val 28261" name="adj2"/>
              </a:avLst>
            </a:prstGeom>
            <a:solidFill>
              <a:srgbClr val="86181D"/>
            </a:solidFill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715346" y="1978247"/>
              <a:ext cx="426720" cy="19182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pc="300" sz="1600">
                  <a:solidFill>
                    <a:srgbClr val="C5A37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东华门与西华门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9910482">
              <a:off x="8454208" y="2651408"/>
              <a:ext cx="3139912" cy="3023619"/>
            </a:xfrm>
            <a:prstGeom prst="rect">
              <a:avLst/>
            </a:prstGeom>
          </p:spPr>
        </p:pic>
        <p:pic>
          <p:nvPicPr>
            <p:cNvPr descr="https://ss2.bdstatic.com/70cFvnSh_Q1YnxGkpoWK1HF6hhy/it/u=1960993487,4264288543&amp;fm=26&amp;gp=0.jpg" id="12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6667" l="9568" r="100000" t="0">
                          <a14:foregroundMark x1="64728" x2="73171" y1="31333" y2="40667"/>
                          <a14:foregroundMark x1="62664" x2="77486" y1="30000" y2="40000"/>
                          <a14:foregroundMark x1="64540" x2="82176" y1="36000" y2="43667"/>
                          <a14:foregroundMark x1="90056" x2="90056" y1="62000" y2="83333"/>
                          <a14:foregroundMark x1="86492" x2="86116" y1="59333" y2="83000"/>
                          <a14:foregroundMark x1="90994" x2="93809" y1="59000" y2="82000"/>
                          <a14:foregroundMark x1="74296" x2="96811" y1="68667" y2="77000"/>
                          <a14:foregroundMark x1="18011" x2="88555" y1="48667" y2="84333"/>
                          <a14:foregroundMark x1="24203" x2="77298" y1="68333" y2="84000"/>
                          <a14:foregroundMark x1="19887" x2="18011" y1="52000" y2="81333"/>
                          <a14:foregroundMark x1="16323" x2="15572" y1="49000" y2="82000"/>
                          <a14:foregroundMark x1="15572" x2="9756" y1="49667" y2="76667"/>
                          <a14:foregroundMark x1="13696" x2="66979" y1="69333" y2="87333"/>
                          <a14:foregroundMark x1="9568" x2="73171" y1="82667" y2="8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b="16485" l="14431" r="3287"/>
            <a:stretch>
              <a:fillRect/>
            </a:stretch>
          </p:blipFill>
          <p:spPr bwMode="auto">
            <a:xfrm>
              <a:off x="1440825" y="2925740"/>
              <a:ext cx="5290175" cy="3022230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37483" y="833592"/>
            <a:ext cx="4717032" cy="2779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5330" y="930530"/>
            <a:ext cx="1602669" cy="6007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386666" y="3572939"/>
            <a:ext cx="5418667" cy="1202267"/>
            <a:chOff x="3386666" y="3572939"/>
            <a:chExt cx="5418667" cy="1202267"/>
          </a:xfrm>
        </p:grpSpPr>
        <p:sp>
          <p:nvSpPr>
            <p:cNvPr id="12" name="矩形: 圆角 11"/>
            <p:cNvSpPr/>
            <p:nvPr/>
          </p:nvSpPr>
          <p:spPr>
            <a:xfrm>
              <a:off x="3386666" y="3572939"/>
              <a:ext cx="5418667" cy="1202267"/>
            </a:xfrm>
            <a:prstGeom prst="roundRect">
              <a:avLst>
                <a:gd fmla="val 50000" name="adj"/>
              </a:avLst>
            </a:prstGeom>
            <a:solidFill>
              <a:srgbClr val="C5A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/>
            <p:cNvSpPr>
              <a:spLocks noChangeAspect="1"/>
            </p:cNvSpPr>
            <p:nvPr/>
          </p:nvSpPr>
          <p:spPr>
            <a:xfrm>
              <a:off x="3443754" y="3613139"/>
              <a:ext cx="5304490" cy="1121867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B08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90934" y="3724705"/>
            <a:ext cx="339090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800">
                <a:solidFill>
                  <a:srgbClr val="86181D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726000" y="4735006"/>
            <a:ext cx="740000" cy="1781795"/>
            <a:chOff x="5726000" y="4735006"/>
            <a:chExt cx="740000" cy="1781795"/>
          </a:xfrm>
        </p:grpSpPr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726000" y="5776801"/>
              <a:ext cx="740000" cy="740000"/>
              <a:chOff x="3715024" y="5545667"/>
              <a:chExt cx="972000" cy="972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15024" y="5545667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5A3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870201" y="5704114"/>
                <a:ext cx="695515" cy="739776"/>
              </a:xfrm>
              <a:prstGeom prst="rect">
                <a:avLst/>
              </a:prstGeom>
            </p:spPr>
          </p:pic>
        </p:grpSp>
        <p:cxnSp>
          <p:nvCxnSpPr>
            <p:cNvPr id="23" name="直接连接符 22"/>
            <p:cNvCxnSpPr>
              <a:stCxn id="14" idx="2"/>
              <a:endCxn id="20" idx="0"/>
            </p:cNvCxnSpPr>
            <p:nvPr/>
          </p:nvCxnSpPr>
          <p:spPr>
            <a:xfrm>
              <a:off x="6095999" y="4735006"/>
              <a:ext cx="1" cy="1041795"/>
            </a:xfrm>
            <a:prstGeom prst="line">
              <a:avLst/>
            </a:prstGeom>
            <a:ln w="12700">
              <a:solidFill>
                <a:srgbClr val="C5A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99925" y="4705695"/>
            <a:ext cx="2252020" cy="6930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68083" y="1994153"/>
            <a:ext cx="1525752" cy="4006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59552" y="4600688"/>
            <a:ext cx="1314909" cy="34524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87085" y="4009504"/>
            <a:ext cx="286264" cy="360000"/>
            <a:chOff x="7587085" y="4009504"/>
            <a:chExt cx="286264" cy="360000"/>
          </a:xfrm>
        </p:grpSpPr>
        <p:sp>
          <p:nvSpPr>
            <p:cNvPr id="13" name="箭头: V 形 12"/>
            <p:cNvSpPr/>
            <p:nvPr/>
          </p:nvSpPr>
          <p:spPr>
            <a:xfrm>
              <a:off x="7587085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箭头: V 形 16"/>
            <p:cNvSpPr/>
            <p:nvPr/>
          </p:nvSpPr>
          <p:spPr>
            <a:xfrm>
              <a:off x="7684450" y="4009504"/>
              <a:ext cx="188899" cy="360000"/>
            </a:xfrm>
            <a:prstGeom prst="chevron">
              <a:avLst>
                <a:gd fmla="val 87143" name="adj"/>
              </a:avLst>
            </a:prstGeom>
            <a:solidFill>
              <a:srgbClr val="6F5233"/>
            </a:solidFill>
            <a:ln>
              <a:solidFill>
                <a:srgbClr val="6F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5154099" y="504867"/>
            <a:ext cx="24945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外廷建筑</a:t>
            </a:r>
          </a:p>
        </p:txBody>
      </p:sp>
      <p:sp>
        <p:nvSpPr>
          <p:cNvPr id="20" name="矩形 19"/>
          <p:cNvSpPr/>
          <p:nvPr/>
        </p:nvSpPr>
        <p:spPr>
          <a:xfrm>
            <a:off x="4891001" y="3299864"/>
            <a:ext cx="5869331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北京故宫的外廷以三大殿为主。太和殿和中和殿、保和殿都建在汉白玉砌成的8米高的工字形基台上，太和殿在前，中和居中，保和在后。基台三层重叠，每层台上边缘都装饰有汉白玉雕刻的栏板、望柱和龙头，三台当中有三层石阶雕有蟠龙，衬托以海浪和流云的“御路”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542407" y="1465176"/>
            <a:ext cx="2722548" cy="4688002"/>
            <a:chOff x="996613" y="1403393"/>
            <a:chExt cx="2722548" cy="4688002"/>
          </a:xfrm>
        </p:grpSpPr>
        <p:sp>
          <p:nvSpPr>
            <p:cNvPr id="8" name="矩形 7"/>
            <p:cNvSpPr/>
            <p:nvPr/>
          </p:nvSpPr>
          <p:spPr>
            <a:xfrm>
              <a:off x="1011290" y="1754618"/>
              <a:ext cx="2622087" cy="3699989"/>
            </a:xfrm>
            <a:prstGeom prst="rect">
              <a:avLst/>
            </a:prstGeom>
            <a:noFill/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1097074" y="1834346"/>
              <a:ext cx="2622087" cy="3699989"/>
            </a:xfrm>
            <a:prstGeom prst="rect">
              <a:avLst/>
            </a:prstGeom>
            <a:noFill/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2662" y="3459547"/>
              <a:ext cx="135997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雕栏玉砌应犹在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678034" y="3854823"/>
              <a:ext cx="319262" cy="2236572"/>
            </a:xfrm>
            <a:prstGeom prst="rect">
              <a:avLst/>
            </a:prstGeom>
            <a:solidFill>
              <a:srgbClr val="C5A37E"/>
            </a:solidFill>
            <a:ln>
              <a:solidFill>
                <a:srgbClr val="C5A3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香径小船通，菱歌绕故宫。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96613" y="3398453"/>
              <a:ext cx="1841052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15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廷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29441" y="1403393"/>
              <a:ext cx="1841052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3800">
                  <a:solidFill>
                    <a:schemeClr val="bg1"/>
                  </a:solidFill>
                  <a:latin charset="-122" panose="02010601030101010101" pitchFamily="2" typeface="方正舒体"/>
                  <a:ea charset="-122" panose="02010601030101010101" pitchFamily="2" typeface="方正舒体"/>
                </a:rPr>
                <a:t>外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119</Paragraphs>
  <Slides>24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 Light</vt:lpstr>
      <vt:lpstr>Calibri</vt:lpstr>
      <vt:lpstr>方正姚体</vt:lpstr>
      <vt:lpstr>微软雅黑</vt:lpstr>
      <vt:lpstr>等线 Light</vt:lpstr>
      <vt:lpstr>等线</vt:lpstr>
      <vt:lpstr>方正舒体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2021-08-22T11:56:56Z</dcterms:created>
  <cp:lastPrinted>2021-08-22T11:56:56Z</cp:lastPrinted>
  <dcterms:modified xsi:type="dcterms:W3CDTF">2021-08-22T05:39:31Z</dcterms:modified>
  <cp:revision>1</cp:revision>
</cp:coreProperties>
</file>