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58" r:id="rId6"/>
    <p:sldId id="263" r:id="rId7"/>
    <p:sldId id="264" r:id="rId8"/>
    <p:sldId id="265" r:id="rId9"/>
    <p:sldId id="266" r:id="rId10"/>
    <p:sldId id="267" r:id="rId11"/>
    <p:sldId id="268" r:id="rId12"/>
    <p:sldId id="269" r:id="rId13"/>
    <p:sldId id="271" r:id="rId14"/>
    <p:sldId id="270" r:id="rId15"/>
    <p:sldId id="272" r:id="rId16"/>
    <p:sldId id="273" r:id="rId17"/>
    <p:sldId id="274" r:id="rId18"/>
    <p:sldId id="275" r:id="rId19"/>
    <p:sldId id="259" r:id="rId20"/>
    <p:sldId id="276" r:id="rId21"/>
    <p:sldId id="277" r:id="rId22"/>
    <p:sldId id="278" r:id="rId23"/>
    <p:sldId id="260" r:id="rId24"/>
    <p:sldId id="280" r:id="rId25"/>
    <p:sldId id="283" r:id="rId26"/>
    <p:sldId id="262" r:id="rId27"/>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314" autoAdjust="0"/>
  </p:normalViewPr>
  <p:slideViewPr>
    <p:cSldViewPr snapToGrid="0">
      <p:cViewPr varScale="1">
        <p:scale>
          <a:sx n="106" d="100"/>
          <a:sy n="106" d="100"/>
        </p:scale>
        <p:origin x="78" y="78"/>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tags/tag1.xml" Type="http://schemas.openxmlformats.org/officeDocument/2006/relationships/tags"/><Relationship Id="rId29" Target="presProps.xml" Type="http://schemas.openxmlformats.org/officeDocument/2006/relationships/presProps"/><Relationship Id="rId3" Target="notesMasters/notesMaster1.xml" Type="http://schemas.openxmlformats.org/officeDocument/2006/relationships/notesMaster"/><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3422D6-1943-4723-B5CC-C5ACE3795156}" type="datetimeFigureOut">
              <a:rPr lang="zh-CN" altLang="en-US" smtClean="0"/>
              <a:t>2021/5/14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9067CA-EBF9-4CAF-A721-33AA140D84F5}" type="slidenum">
              <a:rPr lang="zh-CN" altLang="en-US" smtClean="0"/>
              <a:t>‹#›</a:t>
            </a:fld>
            <a:endParaRPr lang="zh-CN" altLang="en-US"/>
          </a:p>
        </p:txBody>
      </p:sp>
    </p:spTree>
    <p:extLst>
      <p:ext uri="{BB962C8B-B14F-4D97-AF65-F5344CB8AC3E}">
        <p14:creationId val="799415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82173271"/>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77277623"/>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71321892"/>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130656650"/>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05835442"/>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446536115"/>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9041043"/>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71129936"/>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50561635"/>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93320483"/>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82881514"/>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08118476"/>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626662270"/>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0116744"/>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945920784"/>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801166628"/>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678253711"/>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98755325"/>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61160597"/>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408712520"/>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68880219"/>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63534172"/>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0884387"/>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28243152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79F62B5-3949-4F27-912B-8CFAB4BBD933}" type="datetimeFigureOut">
              <a:rPr lang="zh-CN" altLang="en-US" smtClean="0"/>
              <a:t>2021/5/14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103A1A-1D2C-4507-9832-FFE76F43C4D5}" type="slidenum">
              <a:rPr lang="zh-CN" altLang="en-US" smtClean="0"/>
              <a:t>‹#›</a:t>
            </a:fld>
            <a:endParaRPr lang="zh-CN" altLang="en-US"/>
          </a:p>
        </p:txBody>
      </p:sp>
    </p:spTree>
    <p:extLst>
      <p:ext uri="{BB962C8B-B14F-4D97-AF65-F5344CB8AC3E}">
        <p14:creationId val="1417371346"/>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79F62B5-3949-4F27-912B-8CFAB4BBD933}" type="datetimeFigureOut">
              <a:rPr lang="zh-CN" altLang="en-US" smtClean="0"/>
              <a:t>2021/5/14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103A1A-1D2C-4507-9832-FFE76F43C4D5}" type="slidenum">
              <a:rPr lang="zh-CN" altLang="en-US" smtClean="0"/>
              <a:t>‹#›</a:t>
            </a:fld>
            <a:endParaRPr lang="zh-CN" altLang="en-US"/>
          </a:p>
        </p:txBody>
      </p:sp>
    </p:spTree>
    <p:extLst>
      <p:ext uri="{BB962C8B-B14F-4D97-AF65-F5344CB8AC3E}">
        <p14:creationId val="63403180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79F62B5-3949-4F27-912B-8CFAB4BBD933}" type="datetimeFigureOut">
              <a:rPr lang="zh-CN" altLang="en-US" smtClean="0"/>
              <a:t>2021/5/14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103A1A-1D2C-4507-9832-FFE76F43C4D5}" type="slidenum">
              <a:rPr lang="zh-CN" altLang="en-US" smtClean="0"/>
              <a:t>‹#›</a:t>
            </a:fld>
            <a:endParaRPr lang="zh-CN" altLang="en-US"/>
          </a:p>
        </p:txBody>
      </p:sp>
    </p:spTree>
    <p:extLst>
      <p:ext uri="{BB962C8B-B14F-4D97-AF65-F5344CB8AC3E}">
        <p14:creationId val="4125561452"/>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24156879"/>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92150239"/>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34056494"/>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94469479"/>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2021/5/14</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2900674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2021/5/14</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21041239"/>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2021/5/14</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30911180"/>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45327451"/>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79F62B5-3949-4F27-912B-8CFAB4BBD933}" type="datetimeFigureOut">
              <a:rPr lang="zh-CN" altLang="en-US" smtClean="0"/>
              <a:t>2021/5/14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103A1A-1D2C-4507-9832-FFE76F43C4D5}" type="slidenum">
              <a:rPr lang="zh-CN" altLang="en-US" smtClean="0"/>
              <a:t>‹#›</a:t>
            </a:fld>
            <a:endParaRPr lang="zh-CN" altLang="en-US"/>
          </a:p>
        </p:txBody>
      </p:sp>
    </p:spTree>
    <p:extLst>
      <p:ext uri="{BB962C8B-B14F-4D97-AF65-F5344CB8AC3E}">
        <p14:creationId val="705817469"/>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2021/5/14</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96417919"/>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98136420"/>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2021/5/14</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77089612"/>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779F62B5-3949-4F27-912B-8CFAB4BBD933}" type="datetimeFigureOut">
              <a:rPr lang="zh-CN" altLang="en-US" smtClean="0"/>
              <a:t>2021/5/14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103A1A-1D2C-4507-9832-FFE76F43C4D5}" type="slidenum">
              <a:rPr lang="zh-CN" altLang="en-US" smtClean="0"/>
              <a:t>‹#›</a:t>
            </a:fld>
            <a:endParaRPr lang="zh-CN" altLang="en-US"/>
          </a:p>
        </p:txBody>
      </p:sp>
    </p:spTree>
    <p:extLst>
      <p:ext uri="{BB962C8B-B14F-4D97-AF65-F5344CB8AC3E}">
        <p14:creationId val="263573664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79F62B5-3949-4F27-912B-8CFAB4BBD933}" type="datetimeFigureOut">
              <a:rPr lang="zh-CN" altLang="en-US" smtClean="0"/>
              <a:t>2021/5/14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103A1A-1D2C-4507-9832-FFE76F43C4D5}" type="slidenum">
              <a:rPr lang="zh-CN" altLang="en-US" smtClean="0"/>
              <a:t>‹#›</a:t>
            </a:fld>
            <a:endParaRPr lang="zh-CN" altLang="en-US"/>
          </a:p>
        </p:txBody>
      </p:sp>
    </p:spTree>
    <p:extLst>
      <p:ext uri="{BB962C8B-B14F-4D97-AF65-F5344CB8AC3E}">
        <p14:creationId val="3821208795"/>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79F62B5-3949-4F27-912B-8CFAB4BBD933}" type="datetimeFigureOut">
              <a:rPr lang="zh-CN" altLang="en-US" smtClean="0"/>
              <a:t>2021/5/14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103A1A-1D2C-4507-9832-FFE76F43C4D5}" type="slidenum">
              <a:rPr lang="zh-CN" altLang="en-US" smtClean="0"/>
              <a:t>‹#›</a:t>
            </a:fld>
            <a:endParaRPr lang="zh-CN" altLang="en-US"/>
          </a:p>
        </p:txBody>
      </p:sp>
    </p:spTree>
    <p:extLst>
      <p:ext uri="{BB962C8B-B14F-4D97-AF65-F5344CB8AC3E}">
        <p14:creationId val="972696017"/>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79F62B5-3949-4F27-912B-8CFAB4BBD933}" type="datetimeFigureOut">
              <a:rPr lang="zh-CN" altLang="en-US" smtClean="0"/>
              <a:t>2021/5/14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103A1A-1D2C-4507-9832-FFE76F43C4D5}" type="slidenum">
              <a:rPr lang="zh-CN" altLang="en-US" smtClean="0"/>
              <a:t>‹#›</a:t>
            </a:fld>
            <a:endParaRPr lang="zh-CN" altLang="en-US"/>
          </a:p>
        </p:txBody>
      </p:sp>
    </p:spTree>
    <p:extLst>
      <p:ext uri="{BB962C8B-B14F-4D97-AF65-F5344CB8AC3E}">
        <p14:creationId val="955397393"/>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779F62B5-3949-4F27-912B-8CFAB4BBD933}" type="datetimeFigureOut">
              <a:rPr lang="zh-CN" altLang="en-US" smtClean="0"/>
              <a:t>2021/5/14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103A1A-1D2C-4507-9832-FFE76F43C4D5}" type="slidenum">
              <a:rPr lang="zh-CN" altLang="en-US" smtClean="0"/>
              <a:t>‹#›</a:t>
            </a:fld>
            <a:endParaRPr lang="zh-CN" altLang="en-US"/>
          </a:p>
        </p:txBody>
      </p:sp>
    </p:spTree>
    <p:extLst>
      <p:ext uri="{BB962C8B-B14F-4D97-AF65-F5344CB8AC3E}">
        <p14:creationId val="334024753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79F62B5-3949-4F27-912B-8CFAB4BBD933}" type="datetimeFigureOut">
              <a:rPr lang="zh-CN" altLang="en-US" smtClean="0"/>
              <a:t>2021/5/14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103A1A-1D2C-4507-9832-FFE76F43C4D5}" type="slidenum">
              <a:rPr lang="zh-CN" altLang="en-US" smtClean="0"/>
              <a:t>‹#›</a:t>
            </a:fld>
            <a:endParaRPr lang="zh-CN" altLang="en-US"/>
          </a:p>
        </p:txBody>
      </p:sp>
    </p:spTree>
    <p:extLst>
      <p:ext uri="{BB962C8B-B14F-4D97-AF65-F5344CB8AC3E}">
        <p14:creationId val="2024203199"/>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79F62B5-3949-4F27-912B-8CFAB4BBD933}" type="datetimeFigureOut">
              <a:rPr lang="zh-CN" altLang="en-US" smtClean="0"/>
              <a:t>2021/5/14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103A1A-1D2C-4507-9832-FFE76F43C4D5}" type="slidenum">
              <a:rPr lang="zh-CN" altLang="en-US" smtClean="0"/>
              <a:t>‹#›</a:t>
            </a:fld>
            <a:endParaRPr lang="zh-CN" altLang="en-US"/>
          </a:p>
        </p:txBody>
      </p:sp>
    </p:spTree>
    <p:extLst>
      <p:ext uri="{BB962C8B-B14F-4D97-AF65-F5344CB8AC3E}">
        <p14:creationId val="3552259078"/>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9F62B5-3949-4F27-912B-8CFAB4BBD933}" type="datetimeFigureOut">
              <a:rPr lang="zh-CN" altLang="en-US" smtClean="0"/>
              <a:t>2021/5/14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103A1A-1D2C-4507-9832-FFE76F43C4D5}" type="slidenum">
              <a:rPr lang="zh-CN" altLang="en-US" smtClean="0"/>
              <a:t>‹#›</a:t>
            </a:fld>
            <a:endParaRPr lang="zh-CN" altLang="en-US"/>
          </a:p>
        </p:txBody>
      </p:sp>
    </p:spTree>
    <p:extLst>
      <p:ext uri="{BB962C8B-B14F-4D97-AF65-F5344CB8AC3E}">
        <p14:creationId val="1192235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2021/5/14</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339528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 Id="rId3" Target="../media/image4.png" Type="http://schemas.openxmlformats.org/officeDocument/2006/relationships/image"/><Relationship Id="rId4" Target="../media/image9.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 Id="rId3" Target="../media/image4.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 Id="rId3" Target="../media/image4.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 Id="rId3" Target="../media/image4.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 Id="rId3" Target="../media/image2.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8.xml" Type="http://schemas.openxmlformats.org/officeDocument/2006/relationships/notesSlide"/><Relationship Id="rId3" Target="../media/image4.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9.xml" Type="http://schemas.openxmlformats.org/officeDocument/2006/relationships/notesSlide"/><Relationship Id="rId3" Target="../media/image4.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2.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0.xml" Type="http://schemas.openxmlformats.org/officeDocument/2006/relationships/notesSlide"/><Relationship Id="rId3" Target="../media/image4.png" Type="http://schemas.openxmlformats.org/officeDocument/2006/relationships/image"/><Relationship Id="rId4" Target="../media/image10.jpe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1.xml" Type="http://schemas.openxmlformats.org/officeDocument/2006/relationships/notesSlide"/><Relationship Id="rId3" Target="../media/image2.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2.xml" Type="http://schemas.openxmlformats.org/officeDocument/2006/relationships/notesSlide"/><Relationship Id="rId3" Target="../media/image11.jpeg" Type="http://schemas.openxmlformats.org/officeDocument/2006/relationships/image"/><Relationship Id="rId4" Target="../media/image4.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3.xml" Type="http://schemas.openxmlformats.org/officeDocument/2006/relationships/notesSlide"/><Relationship Id="rId3" Target="../media/image12.jpeg" Type="http://schemas.openxmlformats.org/officeDocument/2006/relationships/image"/><Relationship Id="rId4" Target="../media/image13.jpeg" Type="http://schemas.openxmlformats.org/officeDocument/2006/relationships/image"/><Relationship Id="rId5" Target="../media/image14.jpe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4.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2.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 Id="rId3" Target="../media/image3.png" Type="http://schemas.openxmlformats.org/officeDocument/2006/relationships/image"/><Relationship Id="rId4" Target="../media/image4.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 Id="rId3" Target="../media/image4.png" Type="http://schemas.openxmlformats.org/officeDocument/2006/relationships/image"/><Relationship Id="rId4" Target="../media/image5.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 Id="rId3" Target="../media/image6.jpeg" Type="http://schemas.openxmlformats.org/officeDocument/2006/relationships/image"/><Relationship Id="rId4" Target="../media/image4.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 Id="rId3" Target="../media/image4.png" Type="http://schemas.openxmlformats.org/officeDocument/2006/relationships/image"/><Relationship Id="rId4" Target="../media/image7.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 Id="rId3" Target="../media/image4.png" Type="http://schemas.openxmlformats.org/officeDocument/2006/relationships/image"/><Relationship Id="rId4" Target="../media/image8.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腾讯方法：一个市值1500亿美元公司的产品真经" id="1028" name="Picture 4"/>
          <p:cNvPicPr>
            <a:picLocks noChangeArrowheads="1" noChangeAspect="1"/>
          </p:cNvPicPr>
          <p:nvPr/>
        </p:nvPicPr>
        <p:blipFill>
          <a:blip r:embed="rId3">
            <a:extLst>
              <a:ext uri="{28A0092B-C50C-407E-A947-70E740481C1C}">
                <a14:useLocalDpi val="0"/>
              </a:ext>
            </a:extLst>
          </a:blip>
          <a:srcRect b="14834" l="25959" r="25542" t="14832"/>
          <a:stretch>
            <a:fillRect/>
          </a:stretch>
        </p:blipFill>
        <p:spPr bwMode="auto">
          <a:xfrm>
            <a:off x="1184728" y="1192702"/>
            <a:ext cx="2690587" cy="3901813"/>
          </a:xfrm>
          <a:prstGeom prst="rect">
            <a:avLst/>
          </a:prstGeom>
          <a:noFill/>
          <a:extLst>
            <a:ext uri="{909E8E84-426E-40DD-AFC4-6F175D3DCCD1}">
              <a14:hiddenFill>
                <a:solidFill>
                  <a:srgbClr val="FFFFFF"/>
                </a:solidFill>
              </a14:hiddenFill>
            </a:ext>
          </a:extLst>
        </p:spPr>
      </p:pic>
      <p:sp>
        <p:nvSpPr>
          <p:cNvPr id="7" name="矩形 6"/>
          <p:cNvSpPr/>
          <p:nvPr/>
        </p:nvSpPr>
        <p:spPr>
          <a:xfrm>
            <a:off x="4502145" y="2881998"/>
            <a:ext cx="6037580" cy="518160"/>
          </a:xfrm>
          <a:prstGeom prst="rect">
            <a:avLst/>
          </a:prstGeom>
        </p:spPr>
        <p:txBody>
          <a:bodyPr wrap="none">
            <a:spAutoFit/>
          </a:bodyPr>
          <a:lstStyle/>
          <a:p>
            <a:r>
              <a:rPr altLang="en-US" b="1" lang="zh-CN" smtClean="0" sz="2800">
                <a:solidFill>
                  <a:srgbClr val="FFC000"/>
                </a:solidFill>
                <a:latin charset="-122" panose="020b0503020204020204" pitchFamily="34" typeface="微软雅黑"/>
                <a:ea charset="-122" panose="020b0503020204020204" pitchFamily="34" typeface="微软雅黑"/>
              </a:rPr>
              <a:t>一个市值1500亿美元公司的产品真经</a:t>
            </a:r>
          </a:p>
        </p:txBody>
      </p:sp>
      <p:sp>
        <p:nvSpPr>
          <p:cNvPr id="8" name="矩形 7"/>
          <p:cNvSpPr/>
          <p:nvPr/>
        </p:nvSpPr>
        <p:spPr>
          <a:xfrm>
            <a:off x="4502144" y="1604725"/>
            <a:ext cx="3230880" cy="1005840"/>
          </a:xfrm>
          <a:prstGeom prst="rect">
            <a:avLst/>
          </a:prstGeom>
        </p:spPr>
        <p:txBody>
          <a:bodyPr wrap="none">
            <a:spAutoFit/>
          </a:bodyPr>
          <a:lstStyle/>
          <a:p>
            <a:r>
              <a:rPr altLang="en-US" b="1" lang="zh-CN" smtClean="0" sz="6000">
                <a:solidFill>
                  <a:srgbClr val="1D5BA2"/>
                </a:solidFill>
                <a:latin charset="-122" panose="020b0809000000000000" pitchFamily="49" typeface="华康俪金黑W8"/>
                <a:ea charset="-122" panose="020b0809000000000000" pitchFamily="49" typeface="华康俪金黑W8"/>
              </a:rPr>
              <a:t>腾讯方法</a:t>
            </a:r>
          </a:p>
        </p:txBody>
      </p:sp>
      <p:sp>
        <p:nvSpPr>
          <p:cNvPr id="9" name="矩形 8"/>
          <p:cNvSpPr/>
          <p:nvPr/>
        </p:nvSpPr>
        <p:spPr>
          <a:xfrm>
            <a:off x="4502144" y="3690493"/>
            <a:ext cx="1987867" cy="365760"/>
          </a:xfrm>
          <a:prstGeom prst="rect">
            <a:avLst/>
          </a:prstGeom>
        </p:spPr>
        <p:txBody>
          <a:bodyPr wrap="none">
            <a:spAutoFit/>
          </a:bodyPr>
          <a:lstStyle/>
          <a:p>
            <a:r>
              <a:rPr altLang="en-US" lang="zh-CN" smtClean="0">
                <a:latin charset="-122" panose="020b0503020204020204" pitchFamily="34" typeface="微软雅黑"/>
                <a:ea charset="-122" panose="020b0503020204020204" pitchFamily="34" typeface="微软雅黑"/>
              </a:rPr>
              <a:t>潘东燕  王晓明 著</a:t>
            </a:r>
          </a:p>
        </p:txBody>
      </p:sp>
      <p:cxnSp>
        <p:nvCxnSpPr>
          <p:cNvPr id="11" name="直接连接符 10"/>
          <p:cNvCxnSpPr/>
          <p:nvPr/>
        </p:nvCxnSpPr>
        <p:spPr>
          <a:xfrm flipH="1">
            <a:off x="6652844" y="3690493"/>
            <a:ext cx="0" cy="3693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矩形 13"/>
          <p:cNvSpPr/>
          <p:nvPr/>
        </p:nvSpPr>
        <p:spPr>
          <a:xfrm>
            <a:off x="6727334" y="3690493"/>
            <a:ext cx="1783080" cy="365760"/>
          </a:xfrm>
          <a:prstGeom prst="rect">
            <a:avLst/>
          </a:prstGeom>
        </p:spPr>
        <p:txBody>
          <a:bodyPr wrap="none">
            <a:spAutoFit/>
          </a:bodyPr>
          <a:lstStyle/>
          <a:p>
            <a:r>
              <a:rPr altLang="en-US" lang="zh-CN" smtClean="0">
                <a:latin charset="-122" panose="020b0503020204020204" pitchFamily="34" typeface="微软雅黑"/>
                <a:ea charset="-122" panose="020b0503020204020204" pitchFamily="34" typeface="微软雅黑"/>
              </a:rPr>
              <a:t>机械工业出版社</a:t>
            </a:r>
          </a:p>
        </p:txBody>
      </p:sp>
      <p:cxnSp>
        <p:nvCxnSpPr>
          <p:cNvPr id="15" name="直接连接符 14"/>
          <p:cNvCxnSpPr/>
          <p:nvPr/>
        </p:nvCxnSpPr>
        <p:spPr>
          <a:xfrm flipH="1">
            <a:off x="8602319" y="3690493"/>
            <a:ext cx="0" cy="3693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8676808" y="3690493"/>
            <a:ext cx="1097280" cy="365760"/>
          </a:xfrm>
          <a:prstGeom prst="rect">
            <a:avLst/>
          </a:prstGeom>
        </p:spPr>
        <p:txBody>
          <a:bodyPr wrap="none">
            <a:spAutoFit/>
          </a:bodyPr>
          <a:lstStyle/>
          <a:p>
            <a:r>
              <a:rPr altLang="en-US" lang="zh-CN" smtClean="0">
                <a:latin charset="-122" panose="020b0503020204020204" pitchFamily="34" typeface="微软雅黑"/>
                <a:ea charset="-122" panose="020b0503020204020204" pitchFamily="34" typeface="微软雅黑"/>
              </a:rPr>
              <a:t>华章经管</a:t>
            </a:r>
          </a:p>
        </p:txBody>
      </p:sp>
      <p:sp>
        <p:nvSpPr>
          <p:cNvPr id="12" name="矩形 11"/>
          <p:cNvSpPr/>
          <p:nvPr/>
        </p:nvSpPr>
        <p:spPr>
          <a:xfrm>
            <a:off x="4503922" y="4345100"/>
            <a:ext cx="5285105" cy="365760"/>
          </a:xfrm>
          <a:prstGeom prst="rect">
            <a:avLst/>
          </a:prstGeom>
        </p:spPr>
        <p:txBody>
          <a:bodyPr wrap="none">
            <a:spAutoFit/>
          </a:bodyPr>
          <a:lstStyle/>
          <a:p>
            <a:r>
              <a:rPr altLang="zh-CN" lang="en-US">
                <a:latin charset="-122" panose="020b0503020204020204" pitchFamily="34" typeface="微软雅黑"/>
                <a:ea charset="-122" panose="020b0503020204020204" pitchFamily="34" typeface="微软雅黑"/>
              </a:rPr>
              <a:t>PPT读书笔记：顾嘉     新浪微博：@永远的嘉年华</a:t>
            </a:r>
          </a:p>
        </p:txBody>
      </p:sp>
      <p:sp>
        <p:nvSpPr>
          <p:cNvPr id="13" name="梯形 12"/>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9" name="梯形 18"/>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矩形 16"/>
          <p:cNvSpPr/>
          <p:nvPr/>
        </p:nvSpPr>
        <p:spPr>
          <a:xfrm>
            <a:off x="1188371" y="6279760"/>
            <a:ext cx="9995218"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故事书 | 有态度、有深度、有温度的通信业自媒体   微信公众号：故事书 （GFM1983）</a:t>
            </a:r>
          </a:p>
        </p:txBody>
      </p:sp>
      <p:sp>
        <p:nvSpPr>
          <p:cNvPr id="2" name="五边形 1"/>
          <p:cNvSpPr/>
          <p:nvPr/>
        </p:nvSpPr>
        <p:spPr>
          <a:xfrm rot="10800000">
            <a:off x="8705850" y="627119"/>
            <a:ext cx="3486150" cy="696667"/>
          </a:xfrm>
          <a:prstGeom prst="homePlate">
            <a:avLst>
              <a:gd fmla="val 18000"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矩形 2"/>
          <p:cNvSpPr/>
          <p:nvPr/>
        </p:nvSpPr>
        <p:spPr>
          <a:xfrm>
            <a:off x="9058037" y="762978"/>
            <a:ext cx="2245042" cy="457200"/>
          </a:xfrm>
          <a:prstGeom prst="rect">
            <a:avLst/>
          </a:prstGeom>
        </p:spPr>
        <p:txBody>
          <a:bodyPr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读书笔记001号</a:t>
            </a:r>
          </a:p>
        </p:txBody>
      </p:sp>
    </p:spTree>
    <p:extLst>
      <p:ext uri="{BB962C8B-B14F-4D97-AF65-F5344CB8AC3E}">
        <p14:creationId val="3994001839"/>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梯形 1"/>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a:xfrm>
            <a:off x="871469" y="1020102"/>
            <a:ext cx="8272531" cy="3017520"/>
          </a:xfrm>
          <a:prstGeom prst="rect">
            <a:avLst/>
          </a:prstGeom>
        </p:spPr>
        <p:txBody>
          <a:bodyPr wrap="square">
            <a:spAutoFit/>
          </a:bodyPr>
          <a:lstStyle/>
          <a:p>
            <a:pPr algn="just">
              <a:lnSpc>
                <a:spcPct val="150000"/>
              </a:lnSpc>
              <a:spcAft>
                <a:spcPct val="0"/>
              </a:spcAft>
            </a:pPr>
            <a:r>
              <a:rPr altLang="en-US" kern="100" lang="zh-CN" smtClean="0" sz="3200">
                <a:latin charset="-122" panose="02010600040101010101" pitchFamily="2" typeface="全新硬笔行书简"/>
                <a:ea charset="-122" panose="02010600040101010101" pitchFamily="2" typeface="全新硬笔行书简"/>
                <a:cs charset="0" panose="02020603050405020304" pitchFamily="18" typeface="Times New Roman"/>
              </a:rPr>
              <a:t>想要得到和生命类似的行为，不需创造出复杂的生活，而是给生物提供一个变异环境。</a:t>
            </a:r>
          </a:p>
          <a:p>
            <a:pPr algn="just">
              <a:lnSpc>
                <a:spcPct val="150000"/>
              </a:lnSpc>
              <a:spcAft>
                <a:spcPct val="0"/>
              </a:spcAft>
            </a:pPr>
            <a:r>
              <a:rPr altLang="en-US" kern="100" lang="zh-CN" smtClean="0" sz="3200">
                <a:latin charset="-122" panose="02010600040101010101" pitchFamily="2" typeface="全新硬笔行书简"/>
                <a:ea charset="-122" panose="02010600040101010101" pitchFamily="2" typeface="全新硬笔行书简"/>
                <a:cs charset="0" panose="02020603050405020304" pitchFamily="18" typeface="Times New Roman"/>
              </a:rPr>
              <a:t>                                            —— 戴维·阿克利</a:t>
            </a:r>
          </a:p>
        </p:txBody>
      </p:sp>
      <p:sp>
        <p:nvSpPr>
          <p:cNvPr id="5" name="矩形 4"/>
          <p:cNvSpPr/>
          <p:nvPr/>
        </p:nvSpPr>
        <p:spPr>
          <a:xfrm>
            <a:off x="1092707" y="3781865"/>
            <a:ext cx="1808480" cy="579120"/>
          </a:xfrm>
          <a:prstGeom prst="rect">
            <a:avLst/>
          </a:prstGeom>
        </p:spPr>
        <p:txBody>
          <a:bodyPr wrap="none">
            <a:spAutoFit/>
          </a:bodyPr>
          <a:lstStyle/>
          <a:p>
            <a:r>
              <a:rPr altLang="en-US" b="1" lang="zh-CN" smtClean="0" sz="3200">
                <a:latin charset="-122" panose="020b0503020204020204" pitchFamily="34" typeface="微软雅黑"/>
                <a:ea charset="-122" panose="020b0503020204020204" pitchFamily="34" typeface="微软雅黑"/>
              </a:rPr>
              <a:t>团队变革</a:t>
            </a:r>
          </a:p>
        </p:txBody>
      </p:sp>
      <p:grpSp>
        <p:nvGrpSpPr>
          <p:cNvPr id="12" name="组合 11"/>
          <p:cNvGrpSpPr/>
          <p:nvPr/>
        </p:nvGrpSpPr>
        <p:grpSpPr>
          <a:xfrm>
            <a:off x="6574664" y="3724595"/>
            <a:ext cx="5299657" cy="2148192"/>
            <a:chOff x="7456867" y="3777146"/>
            <a:chExt cx="3799268" cy="2148192"/>
          </a:xfrm>
        </p:grpSpPr>
        <p:sp>
          <p:nvSpPr>
            <p:cNvPr id="10" name="圆角矩形 9"/>
            <p:cNvSpPr/>
            <p:nvPr/>
          </p:nvSpPr>
          <p:spPr>
            <a:xfrm>
              <a:off x="7456867" y="3777146"/>
              <a:ext cx="3799268" cy="2148192"/>
            </a:xfrm>
            <a:prstGeom prst="roundRect">
              <a:avLst>
                <a:gd fmla="val 10335"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等腰三角形 10"/>
            <p:cNvSpPr/>
            <p:nvPr/>
          </p:nvSpPr>
          <p:spPr>
            <a:xfrm rot="10800000">
              <a:off x="7742215" y="5017570"/>
              <a:ext cx="664916" cy="482114"/>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 name="矩形 8"/>
          <p:cNvSpPr/>
          <p:nvPr/>
        </p:nvSpPr>
        <p:spPr>
          <a:xfrm>
            <a:off x="6728103" y="3702961"/>
            <a:ext cx="5020355" cy="2148841"/>
          </a:xfrm>
          <a:prstGeom prst="rect">
            <a:avLst/>
          </a:prstGeom>
        </p:spPr>
        <p:txBody>
          <a:bodyPr wrap="square">
            <a:spAutoFit/>
          </a:bodyPr>
          <a:lstStyle/>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读书笔记</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      变革并非难事，关键看领导者的决心。任何时候拿绩效和事实说话，才能服众。领导者改变环境，环境改变员工，让员工成长也是福利！</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——顾嘉</a:t>
            </a:r>
          </a:p>
        </p:txBody>
      </p:sp>
      <p:pic>
        <p:nvPicPr>
          <p:cNvPr id="16" name="图片 15"/>
          <p:cNvPicPr>
            <a:picLocks noChangeAspect="1"/>
          </p:cNvPicPr>
          <p:nvPr/>
        </p:nvPicPr>
        <p:blipFill>
          <a:blip r:embed="rId3">
            <a:extLst>
              <a:ext uri="{28A0092B-C50C-407E-A947-70E740481C1C}">
                <a14:useLocalDpi val="0"/>
              </a:ext>
            </a:extLst>
          </a:blip>
          <a:stretch>
            <a:fillRect/>
          </a:stretch>
        </p:blipFill>
        <p:spPr>
          <a:xfrm>
            <a:off x="11149322" y="3196948"/>
            <a:ext cx="878437" cy="878437"/>
          </a:xfrm>
          <a:prstGeom prst="rect">
            <a:avLst/>
          </a:prstGeom>
        </p:spPr>
      </p:pic>
      <p:sp>
        <p:nvSpPr>
          <p:cNvPr id="18" name="矩形 17"/>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19" name="矩形 18"/>
          <p:cNvSpPr/>
          <p:nvPr/>
        </p:nvSpPr>
        <p:spPr>
          <a:xfrm>
            <a:off x="10857364" y="6276587"/>
            <a:ext cx="817880"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- 8 -</a:t>
            </a:r>
          </a:p>
        </p:txBody>
      </p:sp>
      <p:sp>
        <p:nvSpPr>
          <p:cNvPr id="17" name="矩形 16"/>
          <p:cNvSpPr/>
          <p:nvPr/>
        </p:nvSpPr>
        <p:spPr>
          <a:xfrm>
            <a:off x="1092707" y="4473263"/>
            <a:ext cx="5090379" cy="1188720"/>
          </a:xfrm>
          <a:prstGeom prst="rect">
            <a:avLst/>
          </a:prstGeom>
        </p:spPr>
        <p:txBody>
          <a:bodyPr wrap="square">
            <a:spAutoFit/>
          </a:bodyPr>
          <a:lstStyle/>
          <a:p>
            <a:pPr>
              <a:lnSpc>
                <a:spcPct val="150000"/>
              </a:lnSpc>
            </a:pPr>
            <a:r>
              <a:rPr altLang="en-US" lang="zh-CN" smtClean="0" sz="2400">
                <a:latin charset="-122" panose="020b0503020204020204" pitchFamily="34" typeface="微软雅黑"/>
                <a:ea charset="-122" panose="020b0503020204020204" pitchFamily="34" typeface="微软雅黑"/>
              </a:rPr>
              <a:t>战略决定组织结构，组织结构决定权力分布和团队文化。</a:t>
            </a:r>
          </a:p>
        </p:txBody>
      </p:sp>
      <p:pic>
        <p:nvPicPr>
          <p:cNvPr descr="http://www.mshao.com/uploads/allimg/080518/12143554H3-1.jpg" id="14338" name="Picture 2"/>
          <p:cNvPicPr>
            <a:picLocks noChangeArrowheads="1" noChangeAspect="1"/>
          </p:cNvPicPr>
          <p:nvPr/>
        </p:nvPicPr>
        <p:blipFill>
          <a:blip r:embed="rId4">
            <a:extLst>
              <a:ext uri="{28A0092B-C50C-407E-A947-70E740481C1C}">
                <a14:useLocalDpi val="0"/>
              </a:ext>
            </a:extLst>
          </a:blip>
          <a:stretch>
            <a:fillRect/>
          </a:stretch>
        </p:blipFill>
        <p:spPr bwMode="auto">
          <a:xfrm>
            <a:off x="9553530" y="552520"/>
            <a:ext cx="1818368" cy="2644427"/>
          </a:xfrm>
          <a:prstGeom prst="rect">
            <a:avLst/>
          </a:prstGeom>
          <a:noFill/>
          <a:extLst>
            <a:ext uri="{909E8E84-426E-40DD-AFC4-6F175D3DCCD1}">
              <a14:hiddenFill>
                <a:solidFill>
                  <a:srgbClr val="FFFFFF"/>
                </a:solidFill>
              </a14:hiddenFill>
            </a:ext>
          </a:extLst>
        </p:spPr>
      </p:pic>
    </p:spTree>
    <p:extLst>
      <p:ext uri="{BB962C8B-B14F-4D97-AF65-F5344CB8AC3E}">
        <p14:creationId val="818345392"/>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梯形 1"/>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2" name="组合 11"/>
          <p:cNvGrpSpPr/>
          <p:nvPr/>
        </p:nvGrpSpPr>
        <p:grpSpPr>
          <a:xfrm>
            <a:off x="6574664" y="3389744"/>
            <a:ext cx="5299657" cy="2148192"/>
            <a:chOff x="7456867" y="3777146"/>
            <a:chExt cx="3799268" cy="2148192"/>
          </a:xfrm>
        </p:grpSpPr>
        <p:sp>
          <p:nvSpPr>
            <p:cNvPr id="10" name="圆角矩形 9"/>
            <p:cNvSpPr/>
            <p:nvPr/>
          </p:nvSpPr>
          <p:spPr>
            <a:xfrm>
              <a:off x="7456867" y="3777146"/>
              <a:ext cx="3799268" cy="2148192"/>
            </a:xfrm>
            <a:prstGeom prst="roundRect">
              <a:avLst>
                <a:gd fmla="val 10335"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等腰三角形 10"/>
            <p:cNvSpPr/>
            <p:nvPr/>
          </p:nvSpPr>
          <p:spPr>
            <a:xfrm rot="10800000">
              <a:off x="7742215" y="5017570"/>
              <a:ext cx="664916" cy="482114"/>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 name="矩形 8"/>
          <p:cNvSpPr/>
          <p:nvPr/>
        </p:nvSpPr>
        <p:spPr>
          <a:xfrm>
            <a:off x="6728103" y="3368109"/>
            <a:ext cx="5020355" cy="2148841"/>
          </a:xfrm>
          <a:prstGeom prst="rect">
            <a:avLst/>
          </a:prstGeom>
        </p:spPr>
        <p:txBody>
          <a:bodyPr wrap="square">
            <a:spAutoFit/>
          </a:bodyPr>
          <a:lstStyle/>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读书笔记</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      从专业能力维度建立人才梯队，不仅可以提升员工的成长感，还能做好专业人才储备。否则，就会出现人才断层！</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——顾嘉</a:t>
            </a:r>
          </a:p>
        </p:txBody>
      </p:sp>
      <p:pic>
        <p:nvPicPr>
          <p:cNvPr id="16" name="图片 15"/>
          <p:cNvPicPr>
            <a:picLocks noChangeAspect="1"/>
          </p:cNvPicPr>
          <p:nvPr/>
        </p:nvPicPr>
        <p:blipFill>
          <a:blip r:embed="rId3">
            <a:extLst>
              <a:ext uri="{28A0092B-C50C-407E-A947-70E740481C1C}">
                <a14:useLocalDpi val="0"/>
              </a:ext>
            </a:extLst>
          </a:blip>
          <a:stretch>
            <a:fillRect/>
          </a:stretch>
        </p:blipFill>
        <p:spPr>
          <a:xfrm>
            <a:off x="11149322" y="2862097"/>
            <a:ext cx="878437" cy="878437"/>
          </a:xfrm>
          <a:prstGeom prst="rect">
            <a:avLst/>
          </a:prstGeom>
        </p:spPr>
      </p:pic>
      <p:sp>
        <p:nvSpPr>
          <p:cNvPr id="18" name="矩形 17"/>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19" name="矩形 18"/>
          <p:cNvSpPr/>
          <p:nvPr/>
        </p:nvSpPr>
        <p:spPr>
          <a:xfrm>
            <a:off x="10857364" y="6276587"/>
            <a:ext cx="817880"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- 9 -</a:t>
            </a:r>
          </a:p>
        </p:txBody>
      </p:sp>
      <p:sp>
        <p:nvSpPr>
          <p:cNvPr id="15" name="矩形 14"/>
          <p:cNvSpPr/>
          <p:nvPr/>
        </p:nvSpPr>
        <p:spPr>
          <a:xfrm>
            <a:off x="612954" y="619877"/>
            <a:ext cx="5872480" cy="579120"/>
          </a:xfrm>
          <a:prstGeom prst="rect">
            <a:avLst/>
          </a:prstGeom>
        </p:spPr>
        <p:txBody>
          <a:bodyPr wrap="none">
            <a:spAutoFit/>
          </a:bodyPr>
          <a:lstStyle/>
          <a:p>
            <a:r>
              <a:rPr altLang="en-US" b="1" lang="zh-CN" sz="3200">
                <a:latin charset="-122" panose="020b0503020204020204" pitchFamily="34" typeface="微软雅黑"/>
                <a:ea charset="-122" panose="020b0503020204020204" pitchFamily="34" typeface="微软雅黑"/>
              </a:rPr>
              <a:t>天美艺游工作室的人才梯队建设</a:t>
            </a:r>
          </a:p>
        </p:txBody>
      </p:sp>
      <p:grpSp>
        <p:nvGrpSpPr>
          <p:cNvPr id="26" name="组合 25"/>
          <p:cNvGrpSpPr/>
          <p:nvPr/>
        </p:nvGrpSpPr>
        <p:grpSpPr>
          <a:xfrm>
            <a:off x="1797742" y="1755937"/>
            <a:ext cx="3081828" cy="3090756"/>
            <a:chOff x="981411" y="2166494"/>
            <a:chExt cx="3081828" cy="3090756"/>
          </a:xfrm>
        </p:grpSpPr>
        <p:sp>
          <p:nvSpPr>
            <p:cNvPr id="6" name="梯形 5"/>
            <p:cNvSpPr/>
            <p:nvPr/>
          </p:nvSpPr>
          <p:spPr>
            <a:xfrm rot="10800000">
              <a:off x="1115230" y="2693949"/>
              <a:ext cx="2057675" cy="432000"/>
            </a:xfrm>
            <a:prstGeom prst="trapezoid">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梯形 19"/>
            <p:cNvSpPr/>
            <p:nvPr/>
          </p:nvSpPr>
          <p:spPr>
            <a:xfrm rot="10800000">
              <a:off x="1262068" y="3221405"/>
              <a:ext cx="1764000" cy="432000"/>
            </a:xfrm>
            <a:prstGeom prst="trapezoid">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梯形 20"/>
            <p:cNvSpPr/>
            <p:nvPr/>
          </p:nvSpPr>
          <p:spPr>
            <a:xfrm rot="10800000">
              <a:off x="1370067" y="3748861"/>
              <a:ext cx="1548000" cy="432000"/>
            </a:xfrm>
            <a:prstGeom prst="trapezoid">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梯形 21"/>
            <p:cNvSpPr/>
            <p:nvPr/>
          </p:nvSpPr>
          <p:spPr>
            <a:xfrm rot="10800000">
              <a:off x="1496067" y="4276317"/>
              <a:ext cx="1296000" cy="432000"/>
            </a:xfrm>
            <a:prstGeom prst="trapezoid">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3" name="梯形 22"/>
            <p:cNvSpPr/>
            <p:nvPr/>
          </p:nvSpPr>
          <p:spPr>
            <a:xfrm rot="10800000">
              <a:off x="1622067" y="4803771"/>
              <a:ext cx="1044000" cy="432000"/>
            </a:xfrm>
            <a:prstGeom prst="trapezoid">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梯形 16"/>
            <p:cNvSpPr/>
            <p:nvPr/>
          </p:nvSpPr>
          <p:spPr>
            <a:xfrm rot="10800000">
              <a:off x="981411" y="2166494"/>
              <a:ext cx="2341337" cy="432000"/>
            </a:xfrm>
            <a:prstGeom prst="trapezoid">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a:xfrm>
              <a:off x="1820897" y="4836744"/>
              <a:ext cx="640080" cy="365760"/>
            </a:xfrm>
            <a:prstGeom prst="rect">
              <a:avLst/>
            </a:prstGeom>
          </p:spPr>
          <p:txBody>
            <a:bodyPr wrap="none">
              <a:spAutoFit/>
            </a:bodyPr>
            <a:lstStyle/>
            <a:p>
              <a:r>
                <a:rPr altLang="en-US" b="1" lang="zh-CN">
                  <a:solidFill>
                    <a:schemeClr val="bg1"/>
                  </a:solidFill>
                  <a:latin charset="-122" panose="020b0503020204020204" pitchFamily="34" typeface="微软雅黑"/>
                  <a:ea charset="-122" panose="020b0503020204020204" pitchFamily="34" typeface="微软雅黑"/>
                </a:rPr>
                <a:t>助理</a:t>
              </a:r>
            </a:p>
          </p:txBody>
        </p:sp>
        <p:sp>
          <p:nvSpPr>
            <p:cNvPr id="5" name="矩形 4"/>
            <p:cNvSpPr/>
            <p:nvPr/>
          </p:nvSpPr>
          <p:spPr>
            <a:xfrm>
              <a:off x="1824022" y="4311641"/>
              <a:ext cx="640080" cy="365760"/>
            </a:xfrm>
            <a:prstGeom prst="rect">
              <a:avLst/>
            </a:prstGeom>
          </p:spPr>
          <p:txBody>
            <a:bodyPr wrap="none">
              <a:spAutoFit/>
            </a:bodyPr>
            <a:lstStyle/>
            <a:p>
              <a:pPr algn="ctr"/>
              <a:r>
                <a:rPr altLang="en-US" b="1" lang="zh-CN">
                  <a:solidFill>
                    <a:schemeClr val="bg1"/>
                  </a:solidFill>
                  <a:latin charset="-122" panose="020b0503020204020204" pitchFamily="34" typeface="微软雅黑"/>
                  <a:ea charset="-122" panose="020b0503020204020204" pitchFamily="34" typeface="微软雅黑"/>
                </a:rPr>
                <a:t>普通</a:t>
              </a:r>
            </a:p>
          </p:txBody>
        </p:sp>
        <p:sp>
          <p:nvSpPr>
            <p:cNvPr id="7" name="矩形 6"/>
            <p:cNvSpPr/>
            <p:nvPr/>
          </p:nvSpPr>
          <p:spPr>
            <a:xfrm>
              <a:off x="1824022" y="3786541"/>
              <a:ext cx="640080" cy="365760"/>
            </a:xfrm>
            <a:prstGeom prst="rect">
              <a:avLst/>
            </a:prstGeom>
          </p:spPr>
          <p:txBody>
            <a:bodyPr wrap="none">
              <a:spAutoFit/>
            </a:bodyPr>
            <a:lstStyle/>
            <a:p>
              <a:pPr algn="ctr"/>
              <a:r>
                <a:rPr altLang="en-US" b="1" lang="zh-CN">
                  <a:solidFill>
                    <a:schemeClr val="bg1"/>
                  </a:solidFill>
                  <a:latin charset="-122" panose="020b0503020204020204" pitchFamily="34" typeface="微软雅黑"/>
                  <a:ea charset="-122" panose="020b0503020204020204" pitchFamily="34" typeface="微软雅黑"/>
                </a:rPr>
                <a:t>资深</a:t>
              </a:r>
            </a:p>
          </p:txBody>
        </p:sp>
        <p:sp>
          <p:nvSpPr>
            <p:cNvPr id="8" name="矩形 7"/>
            <p:cNvSpPr/>
            <p:nvPr/>
          </p:nvSpPr>
          <p:spPr>
            <a:xfrm>
              <a:off x="1824022" y="3261439"/>
              <a:ext cx="640080" cy="365760"/>
            </a:xfrm>
            <a:prstGeom prst="rect">
              <a:avLst/>
            </a:prstGeom>
          </p:spPr>
          <p:txBody>
            <a:bodyPr wrap="none">
              <a:spAutoFit/>
            </a:bodyPr>
            <a:lstStyle/>
            <a:p>
              <a:pPr algn="ctr"/>
              <a:r>
                <a:rPr altLang="en-US" b="1" lang="zh-CN">
                  <a:solidFill>
                    <a:schemeClr val="bg1"/>
                  </a:solidFill>
                  <a:latin charset="-122" panose="020b0503020204020204" pitchFamily="34" typeface="微软雅黑"/>
                  <a:ea charset="-122" panose="020b0503020204020204" pitchFamily="34" typeface="微软雅黑"/>
                </a:rPr>
                <a:t>骨干</a:t>
              </a:r>
            </a:p>
          </p:txBody>
        </p:sp>
        <p:sp>
          <p:nvSpPr>
            <p:cNvPr id="13" name="矩形 12"/>
            <p:cNvSpPr/>
            <p:nvPr/>
          </p:nvSpPr>
          <p:spPr>
            <a:xfrm>
              <a:off x="1824022" y="2736338"/>
              <a:ext cx="640080" cy="365760"/>
            </a:xfrm>
            <a:prstGeom prst="rect">
              <a:avLst/>
            </a:prstGeom>
          </p:spPr>
          <p:txBody>
            <a:bodyPr wrap="none">
              <a:spAutoFit/>
            </a:bodyPr>
            <a:lstStyle/>
            <a:p>
              <a:pPr algn="ctr"/>
              <a:r>
                <a:rPr altLang="en-US" b="1" lang="zh-CN">
                  <a:solidFill>
                    <a:schemeClr val="bg1"/>
                  </a:solidFill>
                  <a:latin charset="-122" panose="020b0503020204020204" pitchFamily="34" typeface="微软雅黑"/>
                  <a:ea charset="-122" panose="020b0503020204020204" pitchFamily="34" typeface="微软雅黑"/>
                </a:rPr>
                <a:t>专家</a:t>
              </a:r>
            </a:p>
          </p:txBody>
        </p:sp>
        <p:sp>
          <p:nvSpPr>
            <p:cNvPr id="14" name="矩形 13"/>
            <p:cNvSpPr/>
            <p:nvPr/>
          </p:nvSpPr>
          <p:spPr>
            <a:xfrm>
              <a:off x="1824022" y="2211237"/>
              <a:ext cx="640080" cy="365760"/>
            </a:xfrm>
            <a:prstGeom prst="rect">
              <a:avLst/>
            </a:prstGeom>
          </p:spPr>
          <p:txBody>
            <a:bodyPr wrap="none">
              <a:spAutoFit/>
            </a:bodyPr>
            <a:lstStyle/>
            <a:p>
              <a:pPr algn="ctr"/>
              <a:r>
                <a:rPr altLang="en-US" b="1" lang="zh-CN">
                  <a:solidFill>
                    <a:schemeClr val="bg1"/>
                  </a:solidFill>
                  <a:latin charset="-122" panose="020b0503020204020204" pitchFamily="34" typeface="微软雅黑"/>
                  <a:ea charset="-122" panose="020b0503020204020204" pitchFamily="34" typeface="微软雅黑"/>
                </a:rPr>
                <a:t>首席</a:t>
              </a:r>
            </a:p>
          </p:txBody>
        </p:sp>
        <p:sp>
          <p:nvSpPr>
            <p:cNvPr id="24" name="上箭头 23"/>
            <p:cNvSpPr/>
            <p:nvPr/>
          </p:nvSpPr>
          <p:spPr>
            <a:xfrm rot="987870">
              <a:off x="3216722" y="2184075"/>
              <a:ext cx="528570" cy="3073175"/>
            </a:xfrm>
            <a:prstGeom prst="upArrow">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矩形 24"/>
            <p:cNvSpPr/>
            <p:nvPr/>
          </p:nvSpPr>
          <p:spPr>
            <a:xfrm rot="17154936">
              <a:off x="2792883" y="3447401"/>
              <a:ext cx="2167944" cy="365760"/>
            </a:xfrm>
            <a:prstGeom prst="rect">
              <a:avLst/>
            </a:prstGeom>
          </p:spPr>
          <p:txBody>
            <a:bodyPr wrap="square">
              <a:spAutoFit/>
            </a:bodyPr>
            <a:lstStyle/>
            <a:p>
              <a:r>
                <a:rPr altLang="en-US" b="1" lang="zh-CN" smtClean="0">
                  <a:latin charset="-122" panose="020b0503020204020204" pitchFamily="34" typeface="微软雅黑"/>
                  <a:ea charset="-122" panose="020b0503020204020204" pitchFamily="34" typeface="微软雅黑"/>
                </a:rPr>
                <a:t>专业人才成长路径</a:t>
              </a:r>
            </a:p>
          </p:txBody>
        </p:sp>
      </p:grpSp>
      <p:sp>
        <p:nvSpPr>
          <p:cNvPr id="27" name="圆角矩形 26"/>
          <p:cNvSpPr/>
          <p:nvPr/>
        </p:nvSpPr>
        <p:spPr>
          <a:xfrm>
            <a:off x="862885" y="1519708"/>
            <a:ext cx="5233115" cy="4262906"/>
          </a:xfrm>
          <a:prstGeom prst="roundRect">
            <a:avLst>
              <a:gd fmla="val 6539" name="adj"/>
            </a:avLst>
          </a:prstGeom>
          <a:noFill/>
          <a:ln w="19050">
            <a:solidFill>
              <a:schemeClr val="bg2">
                <a:lumMod val="9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矩形 27"/>
          <p:cNvSpPr/>
          <p:nvPr/>
        </p:nvSpPr>
        <p:spPr>
          <a:xfrm>
            <a:off x="6542781" y="2138585"/>
            <a:ext cx="5140450" cy="914400"/>
          </a:xfrm>
          <a:prstGeom prst="rect">
            <a:avLst/>
          </a:prstGeom>
        </p:spPr>
        <p:txBody>
          <a:bodyPr wrap="square">
            <a:spAutoFit/>
          </a:bodyPr>
          <a:lstStyle/>
          <a:p>
            <a:pPr>
              <a:lnSpc>
                <a:spcPct val="150000"/>
              </a:lnSpc>
            </a:pPr>
            <a:r>
              <a:rPr altLang="en-US" b="1" lang="zh-CN" smtClean="0">
                <a:latin charset="-122" panose="020b0503020204020204" pitchFamily="34" typeface="微软雅黑"/>
                <a:ea charset="-122" panose="020b0503020204020204" pitchFamily="34" typeface="微软雅黑"/>
              </a:rPr>
              <a:t>天美艺游工作室的人才梯队是在公司层面级别外独立并行的一套职级体系，让员工成长看得见。</a:t>
            </a:r>
          </a:p>
        </p:txBody>
      </p:sp>
      <p:sp>
        <p:nvSpPr>
          <p:cNvPr id="29" name="矩形 28"/>
          <p:cNvSpPr/>
          <p:nvPr/>
        </p:nvSpPr>
        <p:spPr>
          <a:xfrm>
            <a:off x="6542781" y="1543460"/>
            <a:ext cx="1486713" cy="640080"/>
          </a:xfrm>
          <a:prstGeom prst="rect">
            <a:avLst/>
          </a:prstGeom>
        </p:spPr>
        <p:txBody>
          <a:bodyPr wrap="none">
            <a:spAutoFit/>
          </a:bodyPr>
          <a:lstStyle/>
          <a:p>
            <a:r>
              <a:rPr altLang="zh-CN" lang="en-US" sz="3600">
                <a:solidFill>
                  <a:srgbClr val="1D5BA2"/>
                </a:solidFill>
                <a:latin charset="-79" panose="02010803020104030203" pitchFamily="2" typeface="Aharoni"/>
                <a:cs charset="-79" panose="02010803020104030203" pitchFamily="2" typeface="Aharoni"/>
              </a:rPr>
              <a:t>Tips：</a:t>
            </a:r>
          </a:p>
        </p:txBody>
      </p:sp>
      <p:sp>
        <p:nvSpPr>
          <p:cNvPr id="30" name="矩形 29"/>
          <p:cNvSpPr/>
          <p:nvPr/>
        </p:nvSpPr>
        <p:spPr>
          <a:xfrm>
            <a:off x="917014" y="4896270"/>
            <a:ext cx="5124856" cy="822960"/>
          </a:xfrm>
          <a:prstGeom prst="rect">
            <a:avLst/>
          </a:prstGeom>
        </p:spPr>
        <p:txBody>
          <a:bodyPr wrap="square">
            <a:spAutoFit/>
          </a:bodyPr>
          <a:lstStyle/>
          <a:p>
            <a:pPr>
              <a:lnSpc>
                <a:spcPct val="150000"/>
              </a:lnSpc>
            </a:pPr>
            <a:r>
              <a:rPr altLang="zh-CN" lang="zh-CN" sz="1600">
                <a:latin charset="-122" panose="020b0503020204020204" pitchFamily="34" typeface="微软雅黑"/>
                <a:ea charset="-122" panose="020b0503020204020204" pitchFamily="34" typeface="微软雅黑"/>
              </a:rPr>
              <a:t>建立人才梯队评价机制的目的是让员工聚焦在各自专业能力的成长，而不是都想着去做管理。</a:t>
            </a:r>
          </a:p>
        </p:txBody>
      </p:sp>
    </p:spTree>
    <p:extLst>
      <p:ext uri="{BB962C8B-B14F-4D97-AF65-F5344CB8AC3E}">
        <p14:creationId val="3773895003"/>
      </p:ext>
    </p:extLst>
  </p:cSld>
  <p:clrMapOvr>
    <a:masterClrMapping/>
  </p:clrMapOvr>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梯形 1"/>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7" name="组合 46"/>
          <p:cNvGrpSpPr/>
          <p:nvPr/>
        </p:nvGrpSpPr>
        <p:grpSpPr>
          <a:xfrm>
            <a:off x="6096000" y="2970409"/>
            <a:ext cx="5453095" cy="2675839"/>
            <a:chOff x="6574664" y="2862097"/>
            <a:chExt cx="5453095" cy="2675839"/>
          </a:xfrm>
        </p:grpSpPr>
        <p:grpSp>
          <p:nvGrpSpPr>
            <p:cNvPr id="12" name="组合 11"/>
            <p:cNvGrpSpPr/>
            <p:nvPr/>
          </p:nvGrpSpPr>
          <p:grpSpPr>
            <a:xfrm>
              <a:off x="6574664" y="3389744"/>
              <a:ext cx="5299657" cy="2148192"/>
              <a:chOff x="7456867" y="3777146"/>
              <a:chExt cx="3799268" cy="2148192"/>
            </a:xfrm>
          </p:grpSpPr>
          <p:sp>
            <p:nvSpPr>
              <p:cNvPr id="10" name="圆角矩形 9"/>
              <p:cNvSpPr/>
              <p:nvPr/>
            </p:nvSpPr>
            <p:spPr>
              <a:xfrm>
                <a:off x="7456867" y="3777146"/>
                <a:ext cx="3799268" cy="2148192"/>
              </a:xfrm>
              <a:prstGeom prst="roundRect">
                <a:avLst>
                  <a:gd fmla="val 10335"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等腰三角形 10"/>
              <p:cNvSpPr/>
              <p:nvPr/>
            </p:nvSpPr>
            <p:spPr>
              <a:xfrm rot="10800000">
                <a:off x="7742215" y="5017570"/>
                <a:ext cx="664916" cy="482114"/>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 name="矩形 8"/>
            <p:cNvSpPr/>
            <p:nvPr/>
          </p:nvSpPr>
          <p:spPr>
            <a:xfrm>
              <a:off x="6728102" y="3368109"/>
              <a:ext cx="5020355" cy="2148841"/>
            </a:xfrm>
            <a:prstGeom prst="rect">
              <a:avLst/>
            </a:prstGeom>
          </p:spPr>
          <p:txBody>
            <a:bodyPr wrap="square">
              <a:spAutoFit/>
            </a:bodyPr>
            <a:lstStyle/>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读书笔记</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      看上去像大道理，却是真正实践过的人才会懂的合作要诀。最赞赏“换位思考”，领导与员工之间也要互相有客户思维才对。</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——顾嘉</a:t>
              </a:r>
            </a:p>
          </p:txBody>
        </p:sp>
        <p:pic>
          <p:nvPicPr>
            <p:cNvPr id="16" name="图片 15"/>
            <p:cNvPicPr>
              <a:picLocks noChangeAspect="1"/>
            </p:cNvPicPr>
            <p:nvPr/>
          </p:nvPicPr>
          <p:blipFill>
            <a:blip r:embed="rId3">
              <a:extLst>
                <a:ext uri="{28A0092B-C50C-407E-A947-70E740481C1C}">
                  <a14:useLocalDpi val="0"/>
                </a:ext>
              </a:extLst>
            </a:blip>
            <a:stretch>
              <a:fillRect/>
            </a:stretch>
          </p:blipFill>
          <p:spPr>
            <a:xfrm>
              <a:off x="11149322" y="2862097"/>
              <a:ext cx="878437" cy="878437"/>
            </a:xfrm>
            <a:prstGeom prst="rect">
              <a:avLst/>
            </a:prstGeom>
          </p:spPr>
        </p:pic>
      </p:grpSp>
      <p:sp>
        <p:nvSpPr>
          <p:cNvPr id="18" name="矩形 17"/>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19" name="矩形 18"/>
          <p:cNvSpPr/>
          <p:nvPr/>
        </p:nvSpPr>
        <p:spPr>
          <a:xfrm>
            <a:off x="10857364" y="6276587"/>
            <a:ext cx="1005205"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- 10 -</a:t>
            </a:r>
          </a:p>
        </p:txBody>
      </p:sp>
      <p:sp>
        <p:nvSpPr>
          <p:cNvPr id="15" name="矩形 14"/>
          <p:cNvSpPr/>
          <p:nvPr/>
        </p:nvSpPr>
        <p:spPr>
          <a:xfrm>
            <a:off x="612954" y="619877"/>
            <a:ext cx="3840480" cy="579120"/>
          </a:xfrm>
          <a:prstGeom prst="rect">
            <a:avLst/>
          </a:prstGeom>
        </p:spPr>
        <p:txBody>
          <a:bodyPr wrap="none">
            <a:spAutoFit/>
          </a:bodyPr>
          <a:lstStyle/>
          <a:p>
            <a:r>
              <a:rPr altLang="en-US" b="1" lang="zh-CN" smtClean="0" sz="3200">
                <a:latin charset="-122" panose="020b0503020204020204" pitchFamily="34" typeface="微软雅黑"/>
                <a:ea charset="-122" panose="020b0503020204020204" pitchFamily="34" typeface="微软雅黑"/>
              </a:rPr>
              <a:t>四招致胜跨部门协作</a:t>
            </a:r>
          </a:p>
        </p:txBody>
      </p:sp>
      <p:grpSp>
        <p:nvGrpSpPr>
          <p:cNvPr id="41" name="组合 40"/>
          <p:cNvGrpSpPr/>
          <p:nvPr/>
        </p:nvGrpSpPr>
        <p:grpSpPr>
          <a:xfrm>
            <a:off x="2011385" y="1988452"/>
            <a:ext cx="2226116" cy="3020125"/>
            <a:chOff x="1830218" y="1625771"/>
            <a:chExt cx="2226116" cy="3020125"/>
          </a:xfrm>
        </p:grpSpPr>
        <p:sp>
          <p:nvSpPr>
            <p:cNvPr id="31" name="五边形 30"/>
            <p:cNvSpPr/>
            <p:nvPr/>
          </p:nvSpPr>
          <p:spPr>
            <a:xfrm>
              <a:off x="1957078" y="1625771"/>
              <a:ext cx="2099256" cy="618186"/>
            </a:xfrm>
            <a:prstGeom prst="homePlate">
              <a:avLst>
                <a:gd fmla="val 22917"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五边形 31"/>
            <p:cNvSpPr/>
            <p:nvPr/>
          </p:nvSpPr>
          <p:spPr>
            <a:xfrm rot="10800000">
              <a:off x="1830218" y="2426417"/>
              <a:ext cx="2099256" cy="618186"/>
            </a:xfrm>
            <a:prstGeom prst="homePlate">
              <a:avLst>
                <a:gd fmla="val 22917"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五边形 32"/>
            <p:cNvSpPr/>
            <p:nvPr/>
          </p:nvSpPr>
          <p:spPr>
            <a:xfrm>
              <a:off x="1957078" y="3227063"/>
              <a:ext cx="2099256" cy="618186"/>
            </a:xfrm>
            <a:prstGeom prst="homePlate">
              <a:avLst>
                <a:gd fmla="val 22917"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五边形 33"/>
            <p:cNvSpPr/>
            <p:nvPr/>
          </p:nvSpPr>
          <p:spPr>
            <a:xfrm rot="10800000">
              <a:off x="1830218" y="4027710"/>
              <a:ext cx="2099256" cy="618186"/>
            </a:xfrm>
            <a:prstGeom prst="homePlate">
              <a:avLst>
                <a:gd fmla="val 22917"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矩形 34"/>
            <p:cNvSpPr/>
            <p:nvPr/>
          </p:nvSpPr>
          <p:spPr>
            <a:xfrm>
              <a:off x="2305666" y="1701113"/>
              <a:ext cx="1402080" cy="457200"/>
            </a:xfrm>
            <a:prstGeom prst="rect">
              <a:avLst/>
            </a:prstGeom>
          </p:spPr>
          <p:txBody>
            <a:bodyPr wrap="none">
              <a:spAutoFit/>
            </a:bodyPr>
            <a:lstStyle/>
            <a:p>
              <a:pPr algn="ctr"/>
              <a:r>
                <a:rPr altLang="en-US" b="1" lang="zh-CN" sz="2400">
                  <a:solidFill>
                    <a:schemeClr val="bg1"/>
                  </a:solidFill>
                  <a:latin charset="-122" panose="020b0503020204020204" pitchFamily="34" typeface="微软雅黑"/>
                  <a:ea charset="-122" panose="020b0503020204020204" pitchFamily="34" typeface="微软雅黑"/>
                </a:rPr>
                <a:t>主动推动</a:t>
              </a:r>
            </a:p>
          </p:txBody>
        </p:sp>
        <p:sp>
          <p:nvSpPr>
            <p:cNvPr id="36" name="矩形 35"/>
            <p:cNvSpPr/>
            <p:nvPr/>
          </p:nvSpPr>
          <p:spPr>
            <a:xfrm>
              <a:off x="2305666" y="2502732"/>
              <a:ext cx="1402080" cy="457200"/>
            </a:xfrm>
            <a:prstGeom prst="rect">
              <a:avLst/>
            </a:prstGeom>
          </p:spPr>
          <p:txBody>
            <a:bodyPr wrap="none">
              <a:spAutoFit/>
            </a:bodyPr>
            <a:lstStyle/>
            <a:p>
              <a:pPr algn="ctr"/>
              <a:r>
                <a:rPr altLang="en-US" b="1" lang="zh-CN" smtClean="0" sz="2400">
                  <a:solidFill>
                    <a:schemeClr val="bg1"/>
                  </a:solidFill>
                  <a:latin charset="-122" panose="020b0503020204020204" pitchFamily="34" typeface="微软雅黑"/>
                  <a:ea charset="-122" panose="020b0503020204020204" pitchFamily="34" typeface="微软雅黑"/>
                </a:rPr>
                <a:t>勇于吃亏</a:t>
              </a:r>
            </a:p>
          </p:txBody>
        </p:sp>
        <p:sp>
          <p:nvSpPr>
            <p:cNvPr id="37" name="矩形 36"/>
            <p:cNvSpPr/>
            <p:nvPr/>
          </p:nvSpPr>
          <p:spPr>
            <a:xfrm>
              <a:off x="2305666" y="3304351"/>
              <a:ext cx="1402080" cy="457200"/>
            </a:xfrm>
            <a:prstGeom prst="rect">
              <a:avLst/>
            </a:prstGeom>
          </p:spPr>
          <p:txBody>
            <a:bodyPr wrap="none">
              <a:spAutoFit/>
            </a:bodyPr>
            <a:lstStyle/>
            <a:p>
              <a:pPr algn="ctr"/>
              <a:r>
                <a:rPr altLang="en-US" b="1" lang="zh-CN" smtClean="0" sz="2400">
                  <a:solidFill>
                    <a:schemeClr val="bg1"/>
                  </a:solidFill>
                  <a:latin charset="-122" panose="020b0503020204020204" pitchFamily="34" typeface="微软雅黑"/>
                  <a:ea charset="-122" panose="020b0503020204020204" pitchFamily="34" typeface="微软雅黑"/>
                </a:rPr>
                <a:t>不急不躁</a:t>
              </a:r>
            </a:p>
          </p:txBody>
        </p:sp>
        <p:sp>
          <p:nvSpPr>
            <p:cNvPr id="38" name="矩形 37"/>
            <p:cNvSpPr/>
            <p:nvPr/>
          </p:nvSpPr>
          <p:spPr>
            <a:xfrm>
              <a:off x="2305666" y="4105970"/>
              <a:ext cx="1402080" cy="457200"/>
            </a:xfrm>
            <a:prstGeom prst="rect">
              <a:avLst/>
            </a:prstGeom>
          </p:spPr>
          <p:txBody>
            <a:bodyPr wrap="none">
              <a:spAutoFit/>
            </a:bodyPr>
            <a:lstStyle/>
            <a:p>
              <a:pPr algn="ctr"/>
              <a:r>
                <a:rPr altLang="en-US" b="1" lang="zh-CN" smtClean="0" sz="2400">
                  <a:solidFill>
                    <a:schemeClr val="bg1"/>
                  </a:solidFill>
                  <a:latin charset="-122" panose="020b0503020204020204" pitchFamily="34" typeface="微软雅黑"/>
                  <a:ea charset="-122" panose="020b0503020204020204" pitchFamily="34" typeface="微软雅黑"/>
                </a:rPr>
                <a:t>换位思考</a:t>
              </a:r>
            </a:p>
          </p:txBody>
        </p:sp>
      </p:grpSp>
      <p:sp>
        <p:nvSpPr>
          <p:cNvPr id="43" name="左大括号 42"/>
          <p:cNvSpPr/>
          <p:nvPr/>
        </p:nvSpPr>
        <p:spPr>
          <a:xfrm>
            <a:off x="1435894" y="2111228"/>
            <a:ext cx="360608" cy="1237521"/>
          </a:xfrm>
          <a:prstGeom prst="leftBrace">
            <a:avLst>
              <a:gd fmla="val 34747" name="adj1"/>
              <a:gd fmla="val 49487" name="adj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sp>
        <p:nvSpPr>
          <p:cNvPr id="44" name="矩形 43"/>
          <p:cNvSpPr/>
          <p:nvPr/>
        </p:nvSpPr>
        <p:spPr>
          <a:xfrm>
            <a:off x="362924" y="2510437"/>
            <a:ext cx="944880" cy="396240"/>
          </a:xfrm>
          <a:prstGeom prst="rect">
            <a:avLst/>
          </a:prstGeom>
        </p:spPr>
        <p:txBody>
          <a:bodyPr wrap="none">
            <a:spAutoFit/>
          </a:bodyPr>
          <a:lstStyle/>
          <a:p>
            <a:r>
              <a:rPr altLang="en-US" b="1" lang="zh-CN" sz="2000">
                <a:latin charset="-122" panose="020b0503020204020204" pitchFamily="34" typeface="微软雅黑"/>
                <a:ea charset="-122" panose="020b0503020204020204" pitchFamily="34" typeface="微软雅黑"/>
              </a:rPr>
              <a:t>有态度</a:t>
            </a:r>
          </a:p>
        </p:txBody>
      </p:sp>
      <p:sp>
        <p:nvSpPr>
          <p:cNvPr id="45" name="左大括号 44"/>
          <p:cNvSpPr/>
          <p:nvPr/>
        </p:nvSpPr>
        <p:spPr>
          <a:xfrm>
            <a:off x="1435894" y="3692795"/>
            <a:ext cx="360608" cy="1237521"/>
          </a:xfrm>
          <a:prstGeom prst="leftBrace">
            <a:avLst>
              <a:gd fmla="val 34747" name="adj1"/>
              <a:gd fmla="val 49487" name="adj2"/>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sp>
        <p:nvSpPr>
          <p:cNvPr id="46" name="矩形 45"/>
          <p:cNvSpPr/>
          <p:nvPr/>
        </p:nvSpPr>
        <p:spPr>
          <a:xfrm>
            <a:off x="362924" y="4057918"/>
            <a:ext cx="944880" cy="396240"/>
          </a:xfrm>
          <a:prstGeom prst="rect">
            <a:avLst/>
          </a:prstGeom>
        </p:spPr>
        <p:txBody>
          <a:bodyPr wrap="none">
            <a:spAutoFit/>
          </a:bodyPr>
          <a:lstStyle/>
          <a:p>
            <a:r>
              <a:rPr altLang="en-US" b="1" lang="zh-CN" smtClean="0" sz="2000">
                <a:latin charset="-122" panose="020b0503020204020204" pitchFamily="34" typeface="微软雅黑"/>
                <a:ea charset="-122" panose="020b0503020204020204" pitchFamily="34" typeface="微软雅黑"/>
              </a:rPr>
              <a:t>有节奏</a:t>
            </a:r>
          </a:p>
        </p:txBody>
      </p:sp>
      <p:grpSp>
        <p:nvGrpSpPr>
          <p:cNvPr id="54" name="组合 53"/>
          <p:cNvGrpSpPr/>
          <p:nvPr/>
        </p:nvGrpSpPr>
        <p:grpSpPr>
          <a:xfrm>
            <a:off x="4237501" y="2789098"/>
            <a:ext cx="1643617" cy="1981451"/>
            <a:chOff x="4237501" y="2063794"/>
            <a:chExt cx="1997587" cy="2588255"/>
          </a:xfrm>
        </p:grpSpPr>
        <p:cxnSp>
          <p:nvCxnSpPr>
            <p:cNvPr id="49" name="直接连接符 48"/>
            <p:cNvCxnSpPr/>
            <p:nvPr/>
          </p:nvCxnSpPr>
          <p:spPr>
            <a:xfrm flipV="1">
              <a:off x="4490939" y="2063794"/>
              <a:ext cx="1462110" cy="258825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flipH="1">
              <a:off x="4237501" y="4652049"/>
              <a:ext cx="25343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3" name="直接连接符 52"/>
            <p:cNvCxnSpPr/>
            <p:nvPr/>
          </p:nvCxnSpPr>
          <p:spPr>
            <a:xfrm>
              <a:off x="5956912" y="2063794"/>
              <a:ext cx="27817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55" name="矩形 54"/>
          <p:cNvSpPr/>
          <p:nvPr/>
        </p:nvSpPr>
        <p:spPr>
          <a:xfrm>
            <a:off x="6008808" y="2307903"/>
            <a:ext cx="5386850" cy="1005840"/>
          </a:xfrm>
          <a:prstGeom prst="rect">
            <a:avLst/>
          </a:prstGeom>
        </p:spPr>
        <p:txBody>
          <a:bodyPr wrap="square">
            <a:spAutoFit/>
          </a:bodyPr>
          <a:lstStyle/>
          <a:p>
            <a:pPr algn="just">
              <a:lnSpc>
                <a:spcPct val="150000"/>
              </a:lnSpc>
            </a:pPr>
            <a:r>
              <a:rPr altLang="en-US" lang="zh-CN" sz="2000">
                <a:latin charset="-122" panose="020b0503020204020204" pitchFamily="34" typeface="微软雅黑"/>
                <a:ea charset="-122" panose="020b0503020204020204" pitchFamily="34" typeface="微软雅黑"/>
              </a:rPr>
              <a:t>产品经理应重视合作过程的“用户体验”，要有服务心态，并以此立场去思考问题。</a:t>
            </a:r>
          </a:p>
        </p:txBody>
      </p:sp>
      <p:grpSp>
        <p:nvGrpSpPr>
          <p:cNvPr id="56" name="组合 55"/>
          <p:cNvGrpSpPr/>
          <p:nvPr/>
        </p:nvGrpSpPr>
        <p:grpSpPr>
          <a:xfrm>
            <a:off x="4325523" y="1915716"/>
            <a:ext cx="1643617" cy="1981451"/>
            <a:chOff x="4237501" y="2063794"/>
            <a:chExt cx="1997587" cy="2588255"/>
          </a:xfrm>
        </p:grpSpPr>
        <p:cxnSp>
          <p:nvCxnSpPr>
            <p:cNvPr id="57" name="直接连接符 56"/>
            <p:cNvCxnSpPr/>
            <p:nvPr/>
          </p:nvCxnSpPr>
          <p:spPr>
            <a:xfrm flipV="1">
              <a:off x="4490939" y="2063794"/>
              <a:ext cx="1462110" cy="258825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flipH="1">
              <a:off x="4237501" y="4652049"/>
              <a:ext cx="25343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5956912" y="2063794"/>
              <a:ext cx="27817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60" name="矩形 59"/>
          <p:cNvSpPr/>
          <p:nvPr/>
        </p:nvSpPr>
        <p:spPr>
          <a:xfrm>
            <a:off x="6033629" y="1204652"/>
            <a:ext cx="5386850" cy="1005840"/>
          </a:xfrm>
          <a:prstGeom prst="rect">
            <a:avLst/>
          </a:prstGeom>
        </p:spPr>
        <p:txBody>
          <a:bodyPr wrap="square">
            <a:spAutoFit/>
          </a:bodyPr>
          <a:lstStyle/>
          <a:p>
            <a:pPr algn="just">
              <a:lnSpc>
                <a:spcPct val="150000"/>
              </a:lnSpc>
            </a:pPr>
            <a:r>
              <a:rPr altLang="en-US" lang="zh-CN" smtClean="0" sz="2000">
                <a:latin charset="-122" panose="020b0503020204020204" pitchFamily="34" typeface="微软雅黑"/>
                <a:ea charset="-122" panose="020b0503020204020204" pitchFamily="34" typeface="微软雅黑"/>
              </a:rPr>
              <a:t>在情绪化状态下，团队成员不会朝着解决问题方向努力，而是朝着抱怨、愤恨的方向想问题。</a:t>
            </a:r>
          </a:p>
        </p:txBody>
      </p:sp>
      <p:sp>
        <p:nvSpPr>
          <p:cNvPr id="61" name="矩形 60"/>
          <p:cNvSpPr/>
          <p:nvPr/>
        </p:nvSpPr>
        <p:spPr>
          <a:xfrm>
            <a:off x="6049937" y="685290"/>
            <a:ext cx="4288353" cy="548640"/>
          </a:xfrm>
          <a:prstGeom prst="rect">
            <a:avLst/>
          </a:prstGeom>
        </p:spPr>
        <p:txBody>
          <a:bodyPr wrap="square">
            <a:spAutoFit/>
          </a:bodyPr>
          <a:lstStyle/>
          <a:p>
            <a:pPr algn="just">
              <a:lnSpc>
                <a:spcPct val="150000"/>
              </a:lnSpc>
            </a:pPr>
            <a:r>
              <a:rPr altLang="en-US" lang="zh-CN" sz="2000">
                <a:latin charset="-122" panose="020b0503020204020204" pitchFamily="34" typeface="微软雅黑"/>
                <a:ea charset="-122" panose="020b0503020204020204" pitchFamily="34" typeface="微软雅黑"/>
              </a:rPr>
              <a:t>负面情绪要控制，解决问题是关键。</a:t>
            </a:r>
          </a:p>
        </p:txBody>
      </p:sp>
    </p:spTree>
    <p:extLst>
      <p:ext uri="{BB962C8B-B14F-4D97-AF65-F5344CB8AC3E}">
        <p14:creationId val="2089672277"/>
      </p:ext>
    </p:extLst>
  </p:cSld>
  <p:clrMapOvr>
    <a:masterClrMapping/>
  </p:clrMapOvr>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梯形 1"/>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7" name="组合 46"/>
          <p:cNvGrpSpPr/>
          <p:nvPr/>
        </p:nvGrpSpPr>
        <p:grpSpPr>
          <a:xfrm>
            <a:off x="6096000" y="2970409"/>
            <a:ext cx="5453095" cy="2675839"/>
            <a:chOff x="6574664" y="2862097"/>
            <a:chExt cx="5453095" cy="2675839"/>
          </a:xfrm>
        </p:grpSpPr>
        <p:grpSp>
          <p:nvGrpSpPr>
            <p:cNvPr id="12" name="组合 11"/>
            <p:cNvGrpSpPr/>
            <p:nvPr/>
          </p:nvGrpSpPr>
          <p:grpSpPr>
            <a:xfrm>
              <a:off x="6574664" y="3389744"/>
              <a:ext cx="5299657" cy="2148192"/>
              <a:chOff x="7456867" y="3777146"/>
              <a:chExt cx="3799268" cy="2148192"/>
            </a:xfrm>
          </p:grpSpPr>
          <p:sp>
            <p:nvSpPr>
              <p:cNvPr id="10" name="圆角矩形 9"/>
              <p:cNvSpPr/>
              <p:nvPr/>
            </p:nvSpPr>
            <p:spPr>
              <a:xfrm>
                <a:off x="7456867" y="3777146"/>
                <a:ext cx="3799268" cy="2148192"/>
              </a:xfrm>
              <a:prstGeom prst="roundRect">
                <a:avLst>
                  <a:gd fmla="val 10335"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等腰三角形 10"/>
              <p:cNvSpPr/>
              <p:nvPr/>
            </p:nvSpPr>
            <p:spPr>
              <a:xfrm rot="10800000">
                <a:off x="7742215" y="5017570"/>
                <a:ext cx="664916" cy="482114"/>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 name="矩形 8"/>
            <p:cNvSpPr/>
            <p:nvPr/>
          </p:nvSpPr>
          <p:spPr>
            <a:xfrm>
              <a:off x="6728102" y="3368109"/>
              <a:ext cx="5020355" cy="2148841"/>
            </a:xfrm>
            <a:prstGeom prst="rect">
              <a:avLst/>
            </a:prstGeom>
          </p:spPr>
          <p:txBody>
            <a:bodyPr wrap="square">
              <a:spAutoFit/>
            </a:bodyPr>
            <a:lstStyle/>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读书笔记</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      领导者强势推动团队向前走，达到某种他期望的状态，任何时候记得团队成长也是一种福利。自组织状态下，一定要注重权责利的统一。</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——顾嘉</a:t>
              </a:r>
            </a:p>
          </p:txBody>
        </p:sp>
        <p:pic>
          <p:nvPicPr>
            <p:cNvPr id="16" name="图片 15"/>
            <p:cNvPicPr>
              <a:picLocks noChangeAspect="1"/>
            </p:cNvPicPr>
            <p:nvPr/>
          </p:nvPicPr>
          <p:blipFill>
            <a:blip r:embed="rId3">
              <a:extLst>
                <a:ext uri="{28A0092B-C50C-407E-A947-70E740481C1C}">
                  <a14:useLocalDpi val="0"/>
                </a:ext>
              </a:extLst>
            </a:blip>
            <a:stretch>
              <a:fillRect/>
            </a:stretch>
          </p:blipFill>
          <p:spPr>
            <a:xfrm>
              <a:off x="11149322" y="2862097"/>
              <a:ext cx="878437" cy="878437"/>
            </a:xfrm>
            <a:prstGeom prst="rect">
              <a:avLst/>
            </a:prstGeom>
          </p:spPr>
        </p:pic>
      </p:grpSp>
      <p:sp>
        <p:nvSpPr>
          <p:cNvPr id="18" name="矩形 17"/>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19" name="矩形 18"/>
          <p:cNvSpPr/>
          <p:nvPr/>
        </p:nvSpPr>
        <p:spPr>
          <a:xfrm>
            <a:off x="10857364" y="6276587"/>
            <a:ext cx="1005205"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- 11 -</a:t>
            </a:r>
          </a:p>
        </p:txBody>
      </p:sp>
      <p:sp>
        <p:nvSpPr>
          <p:cNvPr id="15" name="矩形 14"/>
          <p:cNvSpPr/>
          <p:nvPr/>
        </p:nvSpPr>
        <p:spPr>
          <a:xfrm>
            <a:off x="612954" y="619877"/>
            <a:ext cx="2214880" cy="579120"/>
          </a:xfrm>
          <a:prstGeom prst="rect">
            <a:avLst/>
          </a:prstGeom>
        </p:spPr>
        <p:txBody>
          <a:bodyPr wrap="none">
            <a:spAutoFit/>
          </a:bodyPr>
          <a:lstStyle/>
          <a:p>
            <a:r>
              <a:rPr altLang="en-US" b="1" lang="zh-CN" smtClean="0" sz="3200">
                <a:latin charset="-122" panose="020b0503020204020204" pitchFamily="34" typeface="微软雅黑"/>
                <a:ea charset="-122" panose="020b0503020204020204" pitchFamily="34" typeface="微软雅黑"/>
              </a:rPr>
              <a:t>团队自组织</a:t>
            </a:r>
          </a:p>
        </p:txBody>
      </p:sp>
      <p:grpSp>
        <p:nvGrpSpPr>
          <p:cNvPr id="6" name="组合 5"/>
          <p:cNvGrpSpPr/>
          <p:nvPr/>
        </p:nvGrpSpPr>
        <p:grpSpPr>
          <a:xfrm>
            <a:off x="774700" y="1498600"/>
            <a:ext cx="10080000" cy="431800"/>
            <a:chOff x="774700" y="1498600"/>
            <a:chExt cx="10080000" cy="431800"/>
          </a:xfrm>
        </p:grpSpPr>
        <p:sp>
          <p:nvSpPr>
            <p:cNvPr id="4" name="燕尾形 3"/>
            <p:cNvSpPr/>
            <p:nvPr/>
          </p:nvSpPr>
          <p:spPr>
            <a:xfrm>
              <a:off x="774700" y="1498600"/>
              <a:ext cx="10080000" cy="431800"/>
            </a:xfrm>
            <a:prstGeom prst="chevron">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 name="矩形 4"/>
            <p:cNvSpPr/>
            <p:nvPr/>
          </p:nvSpPr>
          <p:spPr>
            <a:xfrm>
              <a:off x="977900" y="1516551"/>
              <a:ext cx="9826000" cy="396240"/>
            </a:xfrm>
            <a:prstGeom prst="rect">
              <a:avLst/>
            </a:prstGeom>
          </p:spPr>
          <p:txBody>
            <a:bodyPr wrap="square">
              <a:spAutoFit/>
            </a:bodyPr>
            <a:lstStyle/>
            <a:p>
              <a:r>
                <a:rPr altLang="en-US" b="1" lang="zh-CN" sz="2000">
                  <a:solidFill>
                    <a:schemeClr val="bg1"/>
                  </a:solidFill>
                  <a:latin charset="-122" panose="020b0503020204020204" pitchFamily="34" typeface="微软雅黑"/>
                  <a:ea charset="-122" panose="020b0503020204020204" pitchFamily="34" typeface="微软雅黑"/>
                </a:rPr>
                <a:t>每个中心负责人对旗下项目100%负责，自主制定计划并做出承诺，承担100%的责任。</a:t>
              </a:r>
            </a:p>
          </p:txBody>
        </p:sp>
      </p:grpSp>
      <p:grpSp>
        <p:nvGrpSpPr>
          <p:cNvPr id="13" name="组合 12"/>
          <p:cNvGrpSpPr/>
          <p:nvPr/>
        </p:nvGrpSpPr>
        <p:grpSpPr>
          <a:xfrm>
            <a:off x="787400" y="2184400"/>
            <a:ext cx="10080000" cy="432000"/>
            <a:chOff x="787400" y="2108200"/>
            <a:chExt cx="10080000" cy="432000"/>
          </a:xfrm>
        </p:grpSpPr>
        <p:grpSp>
          <p:nvGrpSpPr>
            <p:cNvPr id="40" name="组合 39"/>
            <p:cNvGrpSpPr/>
            <p:nvPr/>
          </p:nvGrpSpPr>
          <p:grpSpPr>
            <a:xfrm>
              <a:off x="787400" y="2108200"/>
              <a:ext cx="10080000" cy="431800"/>
              <a:chOff x="774700" y="1498600"/>
              <a:chExt cx="10080000" cy="431800"/>
            </a:xfrm>
          </p:grpSpPr>
          <p:sp>
            <p:nvSpPr>
              <p:cNvPr id="42" name="燕尾形 41"/>
              <p:cNvSpPr/>
              <p:nvPr/>
            </p:nvSpPr>
            <p:spPr>
              <a:xfrm>
                <a:off x="774700" y="1498600"/>
                <a:ext cx="10080000" cy="431800"/>
              </a:xfrm>
              <a:prstGeom prst="chevron">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48" name="矩形 47"/>
              <p:cNvSpPr/>
              <p:nvPr/>
            </p:nvSpPr>
            <p:spPr>
              <a:xfrm>
                <a:off x="977900" y="1516551"/>
                <a:ext cx="9826000" cy="396240"/>
              </a:xfrm>
              <a:prstGeom prst="rect">
                <a:avLst/>
              </a:prstGeom>
            </p:spPr>
            <p:txBody>
              <a:bodyPr wrap="square">
                <a:spAutoFit/>
              </a:bodyPr>
              <a:lstStyle/>
              <a:p>
                <a:r>
                  <a:rPr altLang="en-US" b="1" lang="zh-CN" sz="2000">
                    <a:solidFill>
                      <a:schemeClr val="bg1"/>
                    </a:solidFill>
                    <a:latin charset="-122" panose="020b0503020204020204" pitchFamily="34" typeface="微软雅黑"/>
                    <a:ea charset="-122" panose="020b0503020204020204" pitchFamily="34" typeface="微软雅黑"/>
                  </a:rPr>
                  <a:t>建立“日稳定版本”机制，快速验证，价值驱动，团队实现自组织。</a:t>
                </a:r>
              </a:p>
            </p:txBody>
          </p:sp>
        </p:grpSp>
        <p:sp>
          <p:nvSpPr>
            <p:cNvPr id="7" name="燕尾形 6"/>
            <p:cNvSpPr/>
            <p:nvPr/>
          </p:nvSpPr>
          <p:spPr>
            <a:xfrm>
              <a:off x="1549400" y="2108200"/>
              <a:ext cx="1828800" cy="432000"/>
            </a:xfrm>
            <a:prstGeom prst="chevron">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 name="矩形 7"/>
            <p:cNvSpPr/>
            <p:nvPr/>
          </p:nvSpPr>
          <p:spPr>
            <a:xfrm>
              <a:off x="1526907" y="2126693"/>
              <a:ext cx="1960880" cy="396240"/>
            </a:xfrm>
            <a:prstGeom prst="rect">
              <a:avLst/>
            </a:prstGeom>
          </p:spPr>
          <p:txBody>
            <a:bodyPr wrap="none">
              <a:spAutoFit/>
            </a:bodyPr>
            <a:lstStyle/>
            <a:p>
              <a:r>
                <a:rPr altLang="en-US" b="1" lang="zh-CN" sz="2000">
                  <a:solidFill>
                    <a:schemeClr val="bg1"/>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rPr>
                <a:t>“日稳定版本”</a:t>
              </a:r>
            </a:p>
          </p:txBody>
        </p:sp>
      </p:grpSp>
      <p:sp>
        <p:nvSpPr>
          <p:cNvPr id="17" name="矩形标注 16"/>
          <p:cNvSpPr/>
          <p:nvPr/>
        </p:nvSpPr>
        <p:spPr>
          <a:xfrm>
            <a:off x="1395962" y="3250215"/>
            <a:ext cx="4331738" cy="2636407"/>
          </a:xfrm>
          <a:prstGeom prst="wedgeRectCallout">
            <a:avLst>
              <a:gd fmla="val -33129" name="adj1"/>
              <a:gd fmla="val -70568" name="adj2"/>
            </a:avLst>
          </a:prstGeom>
          <a:noFill/>
          <a:ln w="19050">
            <a:solidFill>
              <a:srgbClr val="FFC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p:cNvSpPr/>
          <p:nvPr/>
        </p:nvSpPr>
        <p:spPr>
          <a:xfrm>
            <a:off x="1536700" y="3270958"/>
            <a:ext cx="4267298" cy="2560321"/>
          </a:xfrm>
          <a:prstGeom prst="rect">
            <a:avLst/>
          </a:prstGeom>
        </p:spPr>
        <p:txBody>
          <a:bodyPr wrap="square">
            <a:spAutoFit/>
          </a:bodyPr>
          <a:lstStyle/>
          <a:p>
            <a:pPr>
              <a:lnSpc>
                <a:spcPct val="150000"/>
              </a:lnSpc>
            </a:pPr>
            <a:r>
              <a:rPr altLang="en-US" b="1" lang="zh-CN">
                <a:latin charset="-122" panose="020b0503020204020204" pitchFamily="34" typeface="微软雅黑"/>
                <a:ea charset="-122" panose="020b0503020204020204" pitchFamily="34" typeface="微软雅黑"/>
              </a:rPr>
              <a:t>日稳定版本：没有严重Bug，允许有不完善的功能或小Bug，产品所有的基本流程可以走通，不妨碍体验任何功能。</a:t>
            </a:r>
          </a:p>
          <a:p>
            <a:pPr>
              <a:lnSpc>
                <a:spcPct val="150000"/>
              </a:lnSpc>
            </a:pPr>
            <a:r>
              <a:rPr altLang="en-US" b="1" lang="zh-CN">
                <a:latin charset="-122" panose="020b0503020204020204" pitchFamily="34" typeface="微软雅黑"/>
                <a:ea charset="-122" panose="020b0503020204020204" pitchFamily="34" typeface="微软雅黑"/>
              </a:rPr>
              <a:t>强制要求团队养成对自己的工作100%承担责任的习惯，从而实现持续快速验证，问题早发现早解决。</a:t>
            </a:r>
          </a:p>
        </p:txBody>
      </p:sp>
    </p:spTree>
    <p:extLst>
      <p:ext uri="{BB962C8B-B14F-4D97-AF65-F5344CB8AC3E}">
        <p14:creationId val="1661553116"/>
      </p:ext>
    </p:extLst>
  </p:cSld>
  <p:clrMapOvr>
    <a:masterClrMapping/>
  </p:clrMapOvr>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梯形 1"/>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19" name="矩形 18"/>
          <p:cNvSpPr/>
          <p:nvPr/>
        </p:nvSpPr>
        <p:spPr>
          <a:xfrm>
            <a:off x="10857364" y="6276587"/>
            <a:ext cx="1005205"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- 12 -</a:t>
            </a:r>
          </a:p>
        </p:txBody>
      </p:sp>
      <p:sp>
        <p:nvSpPr>
          <p:cNvPr id="15" name="矩形 14"/>
          <p:cNvSpPr/>
          <p:nvPr/>
        </p:nvSpPr>
        <p:spPr>
          <a:xfrm>
            <a:off x="612954" y="619877"/>
            <a:ext cx="2621280" cy="579120"/>
          </a:xfrm>
          <a:prstGeom prst="rect">
            <a:avLst/>
          </a:prstGeom>
        </p:spPr>
        <p:txBody>
          <a:bodyPr wrap="none">
            <a:spAutoFit/>
          </a:bodyPr>
          <a:lstStyle/>
          <a:p>
            <a:r>
              <a:rPr altLang="en-US" b="1" lang="zh-CN" smtClean="0" sz="3200">
                <a:latin charset="-122" panose="020b0503020204020204" pitchFamily="34" typeface="微软雅黑"/>
                <a:ea charset="-122" panose="020b0503020204020204" pitchFamily="34" typeface="微软雅黑"/>
              </a:rPr>
              <a:t>产品六脉神剑</a:t>
            </a:r>
          </a:p>
        </p:txBody>
      </p:sp>
      <p:sp>
        <p:nvSpPr>
          <p:cNvPr id="14" name="五边形 13"/>
          <p:cNvSpPr/>
          <p:nvPr/>
        </p:nvSpPr>
        <p:spPr>
          <a:xfrm>
            <a:off x="749300" y="1346200"/>
            <a:ext cx="7920000" cy="540000"/>
          </a:xfrm>
          <a:prstGeom prst="homePlate">
            <a:avLst/>
          </a:prstGeom>
          <a:gradFill flip="none" rotWithShape="1">
            <a:gsLst>
              <a:gs pos="0">
                <a:srgbClr val="1D5BA2">
                  <a:shade val="30000"/>
                  <a:satMod val="115000"/>
                </a:srgbClr>
              </a:gs>
              <a:gs pos="50000">
                <a:srgbClr val="1D5BA2">
                  <a:shade val="67500"/>
                  <a:satMod val="115000"/>
                </a:srgbClr>
              </a:gs>
              <a:gs pos="100000">
                <a:srgbClr val="1D5BA2">
                  <a:shade val="100000"/>
                  <a:satMod val="115000"/>
                </a:srgb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 name="五边形 24"/>
          <p:cNvSpPr/>
          <p:nvPr/>
        </p:nvSpPr>
        <p:spPr>
          <a:xfrm>
            <a:off x="1026640" y="2099861"/>
            <a:ext cx="7920000" cy="540000"/>
          </a:xfrm>
          <a:prstGeom prst="homePlate">
            <a:avLst/>
          </a:prstGeom>
          <a:gradFill flip="none" rotWithShape="1">
            <a:gsLst>
              <a:gs pos="0">
                <a:srgbClr val="1D5BA2">
                  <a:shade val="30000"/>
                  <a:satMod val="115000"/>
                </a:srgbClr>
              </a:gs>
              <a:gs pos="50000">
                <a:srgbClr val="1D5BA2">
                  <a:shade val="67500"/>
                  <a:satMod val="115000"/>
                </a:srgbClr>
              </a:gs>
              <a:gs pos="100000">
                <a:srgbClr val="1D5BA2">
                  <a:shade val="100000"/>
                  <a:satMod val="115000"/>
                </a:srgb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五边形 25"/>
          <p:cNvSpPr/>
          <p:nvPr/>
        </p:nvSpPr>
        <p:spPr>
          <a:xfrm>
            <a:off x="1303980" y="2853522"/>
            <a:ext cx="7920000" cy="540000"/>
          </a:xfrm>
          <a:prstGeom prst="homePlate">
            <a:avLst/>
          </a:prstGeom>
          <a:gradFill flip="none" rotWithShape="1">
            <a:gsLst>
              <a:gs pos="0">
                <a:srgbClr val="1D5BA2">
                  <a:shade val="30000"/>
                  <a:satMod val="115000"/>
                </a:srgbClr>
              </a:gs>
              <a:gs pos="50000">
                <a:srgbClr val="1D5BA2">
                  <a:shade val="67500"/>
                  <a:satMod val="115000"/>
                </a:srgbClr>
              </a:gs>
              <a:gs pos="100000">
                <a:srgbClr val="1D5BA2">
                  <a:shade val="100000"/>
                  <a:satMod val="115000"/>
                </a:srgb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五边形 26"/>
          <p:cNvSpPr/>
          <p:nvPr/>
        </p:nvSpPr>
        <p:spPr>
          <a:xfrm>
            <a:off x="1581320" y="3607183"/>
            <a:ext cx="7920000" cy="540000"/>
          </a:xfrm>
          <a:prstGeom prst="homePlate">
            <a:avLst/>
          </a:prstGeom>
          <a:gradFill flip="none" rotWithShape="1">
            <a:gsLst>
              <a:gs pos="0">
                <a:srgbClr val="1D5BA2">
                  <a:shade val="30000"/>
                  <a:satMod val="115000"/>
                </a:srgbClr>
              </a:gs>
              <a:gs pos="50000">
                <a:srgbClr val="1D5BA2">
                  <a:shade val="67500"/>
                  <a:satMod val="115000"/>
                </a:srgbClr>
              </a:gs>
              <a:gs pos="100000">
                <a:srgbClr val="1D5BA2">
                  <a:shade val="100000"/>
                  <a:satMod val="115000"/>
                </a:srgb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五边形 27"/>
          <p:cNvSpPr/>
          <p:nvPr/>
        </p:nvSpPr>
        <p:spPr>
          <a:xfrm>
            <a:off x="1858660" y="4360844"/>
            <a:ext cx="7920000" cy="540000"/>
          </a:xfrm>
          <a:prstGeom prst="homePlate">
            <a:avLst/>
          </a:prstGeom>
          <a:gradFill flip="none" rotWithShape="1">
            <a:gsLst>
              <a:gs pos="0">
                <a:srgbClr val="1D5BA2">
                  <a:shade val="30000"/>
                  <a:satMod val="115000"/>
                </a:srgbClr>
              </a:gs>
              <a:gs pos="50000">
                <a:srgbClr val="1D5BA2">
                  <a:shade val="67500"/>
                  <a:satMod val="115000"/>
                </a:srgbClr>
              </a:gs>
              <a:gs pos="100000">
                <a:srgbClr val="1D5BA2">
                  <a:shade val="100000"/>
                  <a:satMod val="115000"/>
                </a:srgb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9" name="五边形 28"/>
          <p:cNvSpPr/>
          <p:nvPr/>
        </p:nvSpPr>
        <p:spPr>
          <a:xfrm>
            <a:off x="2136000" y="5114506"/>
            <a:ext cx="7920000" cy="540000"/>
          </a:xfrm>
          <a:prstGeom prst="homePlate">
            <a:avLst/>
          </a:prstGeom>
          <a:gradFill flip="none" rotWithShape="1">
            <a:gsLst>
              <a:gs pos="0">
                <a:srgbClr val="1D5BA2">
                  <a:shade val="30000"/>
                  <a:satMod val="115000"/>
                </a:srgbClr>
              </a:gs>
              <a:gs pos="50000">
                <a:srgbClr val="1D5BA2">
                  <a:shade val="67500"/>
                  <a:satMod val="115000"/>
                </a:srgbClr>
              </a:gs>
              <a:gs pos="100000">
                <a:srgbClr val="1D5BA2">
                  <a:shade val="100000"/>
                  <a:satMod val="115000"/>
                </a:srgb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3" name="组合 22"/>
          <p:cNvGrpSpPr/>
          <p:nvPr/>
        </p:nvGrpSpPr>
        <p:grpSpPr>
          <a:xfrm>
            <a:off x="749300" y="1346200"/>
            <a:ext cx="540000" cy="540000"/>
            <a:chOff x="749300" y="1346200"/>
            <a:chExt cx="540000" cy="540000"/>
          </a:xfrm>
        </p:grpSpPr>
        <p:sp>
          <p:nvSpPr>
            <p:cNvPr id="20" name="矩形 19"/>
            <p:cNvSpPr/>
            <p:nvPr/>
          </p:nvSpPr>
          <p:spPr>
            <a:xfrm>
              <a:off x="749300" y="1346200"/>
              <a:ext cx="540000" cy="540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809000000000000" pitchFamily="49" typeface="华康俪金黑W8"/>
                <a:ea charset="-122" panose="020b0809000000000000" pitchFamily="49" typeface="华康俪金黑W8"/>
              </a:endParaRPr>
            </a:p>
          </p:txBody>
        </p:sp>
        <p:sp>
          <p:nvSpPr>
            <p:cNvPr id="21" name="矩形 20"/>
            <p:cNvSpPr/>
            <p:nvPr/>
          </p:nvSpPr>
          <p:spPr>
            <a:xfrm>
              <a:off x="780418" y="1385367"/>
              <a:ext cx="487680" cy="457200"/>
            </a:xfrm>
            <a:prstGeom prst="rect">
              <a:avLst/>
            </a:prstGeom>
          </p:spPr>
          <p:txBody>
            <a:bodyPr wrap="none">
              <a:spAutoFit/>
            </a:bodyPr>
            <a:lstStyle/>
            <a:p>
              <a:r>
                <a:rPr altLang="en-US" b="1" lang="zh-CN" smtClean="0" sz="2400">
                  <a:solidFill>
                    <a:schemeClr val="bg1"/>
                  </a:solidFill>
                  <a:latin charset="-122" panose="020b0809000000000000" pitchFamily="49" typeface="华康俪金黑W8"/>
                  <a:ea charset="-122" panose="020b0809000000000000" pitchFamily="49" typeface="华康俪金黑W8"/>
                </a:rPr>
                <a:t>一</a:t>
              </a:r>
            </a:p>
          </p:txBody>
        </p:sp>
      </p:grpSp>
      <p:grpSp>
        <p:nvGrpSpPr>
          <p:cNvPr id="33" name="组合 32"/>
          <p:cNvGrpSpPr/>
          <p:nvPr/>
        </p:nvGrpSpPr>
        <p:grpSpPr>
          <a:xfrm>
            <a:off x="1026639" y="2099861"/>
            <a:ext cx="540000" cy="540000"/>
            <a:chOff x="749300" y="1346200"/>
            <a:chExt cx="540000" cy="540000"/>
          </a:xfrm>
        </p:grpSpPr>
        <p:sp>
          <p:nvSpPr>
            <p:cNvPr id="34" name="矩形 33"/>
            <p:cNvSpPr/>
            <p:nvPr/>
          </p:nvSpPr>
          <p:spPr>
            <a:xfrm>
              <a:off x="749300" y="1346200"/>
              <a:ext cx="540000" cy="540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809000000000000" pitchFamily="49" typeface="华康俪金黑W8"/>
                <a:ea charset="-122" panose="020b0809000000000000" pitchFamily="49" typeface="华康俪金黑W8"/>
              </a:endParaRPr>
            </a:p>
          </p:txBody>
        </p:sp>
        <p:sp>
          <p:nvSpPr>
            <p:cNvPr id="35" name="矩形 34"/>
            <p:cNvSpPr/>
            <p:nvPr/>
          </p:nvSpPr>
          <p:spPr>
            <a:xfrm>
              <a:off x="780418" y="1385367"/>
              <a:ext cx="487680" cy="457200"/>
            </a:xfrm>
            <a:prstGeom prst="rect">
              <a:avLst/>
            </a:prstGeom>
          </p:spPr>
          <p:txBody>
            <a:bodyPr wrap="none">
              <a:spAutoFit/>
            </a:bodyPr>
            <a:lstStyle/>
            <a:p>
              <a:r>
                <a:rPr altLang="en-US" b="1" lang="zh-CN" smtClean="0" sz="2400">
                  <a:solidFill>
                    <a:schemeClr val="bg1"/>
                  </a:solidFill>
                  <a:latin charset="-122" panose="020b0809000000000000" pitchFamily="49" typeface="华康俪金黑W8"/>
                  <a:ea charset="-122" panose="020b0809000000000000" pitchFamily="49" typeface="华康俪金黑W8"/>
                </a:rPr>
                <a:t>二</a:t>
              </a:r>
            </a:p>
          </p:txBody>
        </p:sp>
      </p:grpSp>
      <p:grpSp>
        <p:nvGrpSpPr>
          <p:cNvPr id="36" name="组合 35"/>
          <p:cNvGrpSpPr/>
          <p:nvPr/>
        </p:nvGrpSpPr>
        <p:grpSpPr>
          <a:xfrm>
            <a:off x="1289300" y="2849628"/>
            <a:ext cx="540000" cy="540000"/>
            <a:chOff x="749300" y="1346200"/>
            <a:chExt cx="540000" cy="540000"/>
          </a:xfrm>
        </p:grpSpPr>
        <p:sp>
          <p:nvSpPr>
            <p:cNvPr id="37" name="矩形 36"/>
            <p:cNvSpPr/>
            <p:nvPr/>
          </p:nvSpPr>
          <p:spPr>
            <a:xfrm>
              <a:off x="749300" y="1346200"/>
              <a:ext cx="540000" cy="540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809000000000000" pitchFamily="49" typeface="华康俪金黑W8"/>
                <a:ea charset="-122" panose="020b0809000000000000" pitchFamily="49" typeface="华康俪金黑W8"/>
              </a:endParaRPr>
            </a:p>
          </p:txBody>
        </p:sp>
        <p:sp>
          <p:nvSpPr>
            <p:cNvPr id="38" name="矩形 37"/>
            <p:cNvSpPr/>
            <p:nvPr/>
          </p:nvSpPr>
          <p:spPr>
            <a:xfrm>
              <a:off x="780418" y="1385367"/>
              <a:ext cx="487680" cy="457200"/>
            </a:xfrm>
            <a:prstGeom prst="rect">
              <a:avLst/>
            </a:prstGeom>
          </p:spPr>
          <p:txBody>
            <a:bodyPr wrap="none">
              <a:spAutoFit/>
            </a:bodyPr>
            <a:lstStyle/>
            <a:p>
              <a:r>
                <a:rPr altLang="en-US" b="1" lang="zh-CN" smtClean="0" sz="2400">
                  <a:solidFill>
                    <a:schemeClr val="bg1"/>
                  </a:solidFill>
                  <a:latin charset="-122" panose="020b0809000000000000" pitchFamily="49" typeface="华康俪金黑W8"/>
                  <a:ea charset="-122" panose="020b0809000000000000" pitchFamily="49" typeface="华康俪金黑W8"/>
                </a:rPr>
                <a:t>三</a:t>
              </a:r>
            </a:p>
          </p:txBody>
        </p:sp>
      </p:grpSp>
      <p:grpSp>
        <p:nvGrpSpPr>
          <p:cNvPr id="39" name="组合 38"/>
          <p:cNvGrpSpPr/>
          <p:nvPr/>
        </p:nvGrpSpPr>
        <p:grpSpPr>
          <a:xfrm>
            <a:off x="1581320" y="3607182"/>
            <a:ext cx="540000" cy="540000"/>
            <a:chOff x="749300" y="1346200"/>
            <a:chExt cx="540000" cy="540000"/>
          </a:xfrm>
        </p:grpSpPr>
        <p:sp>
          <p:nvSpPr>
            <p:cNvPr id="41" name="矩形 40"/>
            <p:cNvSpPr/>
            <p:nvPr/>
          </p:nvSpPr>
          <p:spPr>
            <a:xfrm>
              <a:off x="749300" y="1346200"/>
              <a:ext cx="540000" cy="540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809000000000000" pitchFamily="49" typeface="华康俪金黑W8"/>
                <a:ea charset="-122" panose="020b0809000000000000" pitchFamily="49" typeface="华康俪金黑W8"/>
              </a:endParaRPr>
            </a:p>
          </p:txBody>
        </p:sp>
        <p:sp>
          <p:nvSpPr>
            <p:cNvPr id="43" name="矩形 42"/>
            <p:cNvSpPr/>
            <p:nvPr/>
          </p:nvSpPr>
          <p:spPr>
            <a:xfrm>
              <a:off x="780418" y="1385368"/>
              <a:ext cx="487680" cy="457200"/>
            </a:xfrm>
            <a:prstGeom prst="rect">
              <a:avLst/>
            </a:prstGeom>
          </p:spPr>
          <p:txBody>
            <a:bodyPr wrap="none">
              <a:spAutoFit/>
            </a:bodyPr>
            <a:lstStyle/>
            <a:p>
              <a:r>
                <a:rPr altLang="en-US" b="1" lang="zh-CN" smtClean="0" sz="2400">
                  <a:solidFill>
                    <a:schemeClr val="bg1"/>
                  </a:solidFill>
                  <a:latin charset="-122" panose="020b0809000000000000" pitchFamily="49" typeface="华康俪金黑W8"/>
                  <a:ea charset="-122" panose="020b0809000000000000" pitchFamily="49" typeface="华康俪金黑W8"/>
                </a:rPr>
                <a:t>四</a:t>
              </a:r>
            </a:p>
          </p:txBody>
        </p:sp>
      </p:grpSp>
      <p:grpSp>
        <p:nvGrpSpPr>
          <p:cNvPr id="44" name="组合 43"/>
          <p:cNvGrpSpPr/>
          <p:nvPr/>
        </p:nvGrpSpPr>
        <p:grpSpPr>
          <a:xfrm>
            <a:off x="1858660" y="4360844"/>
            <a:ext cx="540000" cy="540000"/>
            <a:chOff x="749300" y="1346200"/>
            <a:chExt cx="540000" cy="540000"/>
          </a:xfrm>
        </p:grpSpPr>
        <p:sp>
          <p:nvSpPr>
            <p:cNvPr id="45" name="矩形 44"/>
            <p:cNvSpPr/>
            <p:nvPr/>
          </p:nvSpPr>
          <p:spPr>
            <a:xfrm>
              <a:off x="749300" y="1346200"/>
              <a:ext cx="540000" cy="540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809000000000000" pitchFamily="49" typeface="华康俪金黑W8"/>
                <a:ea charset="-122" panose="020b0809000000000000" pitchFamily="49" typeface="华康俪金黑W8"/>
              </a:endParaRPr>
            </a:p>
          </p:txBody>
        </p:sp>
        <p:sp>
          <p:nvSpPr>
            <p:cNvPr id="46" name="矩形 45"/>
            <p:cNvSpPr/>
            <p:nvPr/>
          </p:nvSpPr>
          <p:spPr>
            <a:xfrm>
              <a:off x="780418" y="1385367"/>
              <a:ext cx="487680" cy="457200"/>
            </a:xfrm>
            <a:prstGeom prst="rect">
              <a:avLst/>
            </a:prstGeom>
          </p:spPr>
          <p:txBody>
            <a:bodyPr wrap="none">
              <a:spAutoFit/>
            </a:bodyPr>
            <a:lstStyle/>
            <a:p>
              <a:r>
                <a:rPr altLang="en-US" b="1" lang="zh-CN" smtClean="0" sz="2400">
                  <a:solidFill>
                    <a:schemeClr val="bg1"/>
                  </a:solidFill>
                  <a:latin charset="-122" panose="020b0809000000000000" pitchFamily="49" typeface="华康俪金黑W8"/>
                  <a:ea charset="-122" panose="020b0809000000000000" pitchFamily="49" typeface="华康俪金黑W8"/>
                </a:rPr>
                <a:t>五</a:t>
              </a:r>
            </a:p>
          </p:txBody>
        </p:sp>
      </p:grpSp>
      <p:grpSp>
        <p:nvGrpSpPr>
          <p:cNvPr id="49" name="组合 48"/>
          <p:cNvGrpSpPr/>
          <p:nvPr/>
        </p:nvGrpSpPr>
        <p:grpSpPr>
          <a:xfrm>
            <a:off x="2136000" y="5114505"/>
            <a:ext cx="540000" cy="540000"/>
            <a:chOff x="749300" y="1346200"/>
            <a:chExt cx="540000" cy="540000"/>
          </a:xfrm>
        </p:grpSpPr>
        <p:sp>
          <p:nvSpPr>
            <p:cNvPr id="50" name="矩形 49"/>
            <p:cNvSpPr/>
            <p:nvPr/>
          </p:nvSpPr>
          <p:spPr>
            <a:xfrm>
              <a:off x="749300" y="1346200"/>
              <a:ext cx="540000" cy="540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20b0809000000000000" pitchFamily="49" typeface="华康俪金黑W8"/>
                <a:ea charset="-122" panose="020b0809000000000000" pitchFamily="49" typeface="华康俪金黑W8"/>
              </a:endParaRPr>
            </a:p>
          </p:txBody>
        </p:sp>
        <p:sp>
          <p:nvSpPr>
            <p:cNvPr id="51" name="矩形 50"/>
            <p:cNvSpPr/>
            <p:nvPr/>
          </p:nvSpPr>
          <p:spPr>
            <a:xfrm>
              <a:off x="780418" y="1385367"/>
              <a:ext cx="487680" cy="457200"/>
            </a:xfrm>
            <a:prstGeom prst="rect">
              <a:avLst/>
            </a:prstGeom>
          </p:spPr>
          <p:txBody>
            <a:bodyPr wrap="none">
              <a:spAutoFit/>
            </a:bodyPr>
            <a:lstStyle/>
            <a:p>
              <a:r>
                <a:rPr altLang="en-US" b="1" lang="zh-CN" smtClean="0" sz="2400">
                  <a:solidFill>
                    <a:schemeClr val="bg1"/>
                  </a:solidFill>
                  <a:latin charset="-122" panose="020b0809000000000000" pitchFamily="49" typeface="华康俪金黑W8"/>
                  <a:ea charset="-122" panose="020b0809000000000000" pitchFamily="49" typeface="华康俪金黑W8"/>
                </a:rPr>
                <a:t>六</a:t>
              </a:r>
            </a:p>
          </p:txBody>
        </p:sp>
      </p:grpSp>
      <p:sp>
        <p:nvSpPr>
          <p:cNvPr id="24" name="矩形 23"/>
          <p:cNvSpPr/>
          <p:nvPr/>
        </p:nvSpPr>
        <p:spPr>
          <a:xfrm>
            <a:off x="1551803" y="1428031"/>
            <a:ext cx="3840480" cy="365760"/>
          </a:xfrm>
          <a:prstGeom prst="rect">
            <a:avLst/>
          </a:prstGeom>
        </p:spPr>
        <p:txBody>
          <a:bodyPr wrap="none">
            <a:spAutoFit/>
          </a:bodyPr>
          <a:lstStyle/>
          <a:p>
            <a:r>
              <a:rPr altLang="en-US" lang="zh-CN">
                <a:solidFill>
                  <a:schemeClr val="bg1"/>
                </a:solidFill>
                <a:latin charset="-122" panose="020b0809000000000000" pitchFamily="49" typeface="华康俪金黑W8"/>
                <a:ea charset="-122" panose="020b0809000000000000" pitchFamily="49" typeface="华康俪金黑W8"/>
              </a:rPr>
              <a:t>做到常人难以想象的尝试和重复次数</a:t>
            </a:r>
          </a:p>
        </p:txBody>
      </p:sp>
      <p:sp>
        <p:nvSpPr>
          <p:cNvPr id="30" name="矩形 29"/>
          <p:cNvSpPr/>
          <p:nvPr/>
        </p:nvSpPr>
        <p:spPr>
          <a:xfrm>
            <a:off x="1829300" y="2182392"/>
            <a:ext cx="3383280" cy="365760"/>
          </a:xfrm>
          <a:prstGeom prst="rect">
            <a:avLst/>
          </a:prstGeom>
        </p:spPr>
        <p:txBody>
          <a:bodyPr wrap="none">
            <a:spAutoFit/>
          </a:bodyPr>
          <a:lstStyle/>
          <a:p>
            <a:r>
              <a:rPr altLang="en-US" lang="zh-CN">
                <a:solidFill>
                  <a:schemeClr val="bg1"/>
                </a:solidFill>
                <a:latin charset="-122" panose="020b0809000000000000" pitchFamily="49" typeface="华康俪金黑W8"/>
                <a:ea charset="-122" panose="020b0809000000000000" pitchFamily="49" typeface="华康俪金黑W8"/>
              </a:rPr>
              <a:t>激发全链条每一个环节的创造力</a:t>
            </a:r>
          </a:p>
        </p:txBody>
      </p:sp>
      <p:sp>
        <p:nvSpPr>
          <p:cNvPr id="31" name="矩形 30"/>
          <p:cNvSpPr/>
          <p:nvPr/>
        </p:nvSpPr>
        <p:spPr>
          <a:xfrm>
            <a:off x="2106484" y="2936753"/>
            <a:ext cx="1783080" cy="365760"/>
          </a:xfrm>
          <a:prstGeom prst="rect">
            <a:avLst/>
          </a:prstGeom>
        </p:spPr>
        <p:txBody>
          <a:bodyPr wrap="none">
            <a:spAutoFit/>
          </a:bodyPr>
          <a:lstStyle/>
          <a:p>
            <a:r>
              <a:rPr altLang="en-US" lang="zh-CN">
                <a:solidFill>
                  <a:schemeClr val="bg1"/>
                </a:solidFill>
                <a:latin charset="-122" panose="020b0809000000000000" pitchFamily="49" typeface="华康俪金黑W8"/>
                <a:ea charset="-122" panose="020b0809000000000000" pitchFamily="49" typeface="华康俪金黑W8"/>
              </a:rPr>
              <a:t>人性，太人性了</a:t>
            </a:r>
          </a:p>
        </p:txBody>
      </p:sp>
      <p:sp>
        <p:nvSpPr>
          <p:cNvPr id="32" name="矩形 31"/>
          <p:cNvSpPr/>
          <p:nvPr/>
        </p:nvSpPr>
        <p:spPr>
          <a:xfrm>
            <a:off x="2414141" y="3691114"/>
            <a:ext cx="3154680" cy="365760"/>
          </a:xfrm>
          <a:prstGeom prst="rect">
            <a:avLst/>
          </a:prstGeom>
        </p:spPr>
        <p:txBody>
          <a:bodyPr wrap="none">
            <a:spAutoFit/>
          </a:bodyPr>
          <a:lstStyle/>
          <a:p>
            <a:r>
              <a:rPr altLang="en-US" lang="zh-CN">
                <a:solidFill>
                  <a:schemeClr val="bg1"/>
                </a:solidFill>
                <a:latin charset="-122" panose="020b0809000000000000" pitchFamily="49" typeface="华康俪金黑W8"/>
                <a:ea charset="-122" panose="020b0809000000000000" pitchFamily="49" typeface="华康俪金黑W8"/>
              </a:rPr>
              <a:t>每次犯错都是一次卖萌的机会</a:t>
            </a:r>
          </a:p>
        </p:txBody>
      </p:sp>
      <p:sp>
        <p:nvSpPr>
          <p:cNvPr id="52" name="矩形 51"/>
          <p:cNvSpPr/>
          <p:nvPr/>
        </p:nvSpPr>
        <p:spPr>
          <a:xfrm>
            <a:off x="2676000" y="4445475"/>
            <a:ext cx="2468880" cy="365760"/>
          </a:xfrm>
          <a:prstGeom prst="rect">
            <a:avLst/>
          </a:prstGeom>
        </p:spPr>
        <p:txBody>
          <a:bodyPr wrap="none">
            <a:spAutoFit/>
          </a:bodyPr>
          <a:lstStyle/>
          <a:p>
            <a:r>
              <a:rPr altLang="en-US" lang="zh-CN">
                <a:solidFill>
                  <a:schemeClr val="bg1"/>
                </a:solidFill>
                <a:latin charset="-122" panose="020b0809000000000000" pitchFamily="49" typeface="华康俪金黑W8"/>
                <a:ea charset="-122" panose="020b0809000000000000" pitchFamily="49" typeface="华康俪金黑W8"/>
              </a:rPr>
              <a:t>对“屌丝”的极致关怀</a:t>
            </a:r>
          </a:p>
        </p:txBody>
      </p:sp>
      <p:sp>
        <p:nvSpPr>
          <p:cNvPr id="53" name="矩形 52"/>
          <p:cNvSpPr/>
          <p:nvPr/>
        </p:nvSpPr>
        <p:spPr>
          <a:xfrm>
            <a:off x="2976870" y="5199838"/>
            <a:ext cx="3154680" cy="365760"/>
          </a:xfrm>
          <a:prstGeom prst="rect">
            <a:avLst/>
          </a:prstGeom>
        </p:spPr>
        <p:txBody>
          <a:bodyPr wrap="none">
            <a:spAutoFit/>
          </a:bodyPr>
          <a:lstStyle/>
          <a:p>
            <a:r>
              <a:rPr altLang="en-US" lang="zh-CN">
                <a:solidFill>
                  <a:schemeClr val="bg1"/>
                </a:solidFill>
                <a:latin charset="-122" panose="020b0809000000000000" pitchFamily="49" typeface="华康俪金黑W8"/>
                <a:ea charset="-122" panose="020b0809000000000000" pitchFamily="49" typeface="华康俪金黑W8"/>
              </a:rPr>
              <a:t>暴力拼图法与临时资源替代法</a:t>
            </a:r>
          </a:p>
        </p:txBody>
      </p:sp>
    </p:spTree>
    <p:extLst>
      <p:ext uri="{BB962C8B-B14F-4D97-AF65-F5344CB8AC3E}">
        <p14:creationId val="349941549"/>
      </p:ext>
    </p:extLst>
  </p:cSld>
  <p:clrMapOvr>
    <a:masterClrMapping/>
  </p:clrMapOvr>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梯形 1"/>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19" name="矩形 18"/>
          <p:cNvSpPr/>
          <p:nvPr/>
        </p:nvSpPr>
        <p:spPr>
          <a:xfrm>
            <a:off x="10857364" y="6276587"/>
            <a:ext cx="1005205"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- 13 -</a:t>
            </a:r>
          </a:p>
        </p:txBody>
      </p:sp>
      <p:sp>
        <p:nvSpPr>
          <p:cNvPr id="15" name="矩形 14"/>
          <p:cNvSpPr/>
          <p:nvPr/>
        </p:nvSpPr>
        <p:spPr>
          <a:xfrm>
            <a:off x="612954" y="619877"/>
            <a:ext cx="5872480" cy="579120"/>
          </a:xfrm>
          <a:prstGeom prst="rect">
            <a:avLst/>
          </a:prstGeom>
        </p:spPr>
        <p:txBody>
          <a:bodyPr wrap="none">
            <a:spAutoFit/>
          </a:bodyPr>
          <a:lstStyle/>
          <a:p>
            <a:r>
              <a:rPr altLang="en-US" b="1" lang="zh-CN" smtClean="0" sz="3200">
                <a:latin charset="-122" panose="020b0503020204020204" pitchFamily="34" typeface="微软雅黑"/>
                <a:ea charset="-122" panose="020b0503020204020204" pitchFamily="34" typeface="微软雅黑"/>
              </a:rPr>
              <a:t>产品六脉神剑之几点有趣的结论</a:t>
            </a:r>
          </a:p>
        </p:txBody>
      </p:sp>
      <p:grpSp>
        <p:nvGrpSpPr>
          <p:cNvPr id="9" name="组合 8"/>
          <p:cNvGrpSpPr/>
          <p:nvPr/>
        </p:nvGrpSpPr>
        <p:grpSpPr>
          <a:xfrm>
            <a:off x="2171700" y="1612031"/>
            <a:ext cx="3898900" cy="1600200"/>
            <a:chOff x="736600" y="1447800"/>
            <a:chExt cx="3898900" cy="1600200"/>
          </a:xfrm>
        </p:grpSpPr>
        <p:grpSp>
          <p:nvGrpSpPr>
            <p:cNvPr id="7" name="组合 6"/>
            <p:cNvGrpSpPr/>
            <p:nvPr/>
          </p:nvGrpSpPr>
          <p:grpSpPr>
            <a:xfrm>
              <a:off x="736600" y="1447800"/>
              <a:ext cx="3898900" cy="1600200"/>
              <a:chOff x="736600" y="1447800"/>
              <a:chExt cx="3898900" cy="1854200"/>
            </a:xfrm>
          </p:grpSpPr>
          <p:sp>
            <p:nvSpPr>
              <p:cNvPr id="4" name="矩形 3"/>
              <p:cNvSpPr/>
              <p:nvPr/>
            </p:nvSpPr>
            <p:spPr>
              <a:xfrm>
                <a:off x="736600" y="1447800"/>
                <a:ext cx="3898900" cy="1854200"/>
              </a:xfrm>
              <a:prstGeom prst="rect">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圆角矩形 4"/>
              <p:cNvSpPr/>
              <p:nvPr/>
            </p:nvSpPr>
            <p:spPr>
              <a:xfrm>
                <a:off x="825500" y="1539768"/>
                <a:ext cx="3708400" cy="1635232"/>
              </a:xfrm>
              <a:prstGeom prst="roundRect">
                <a:avLst>
                  <a:gd fmla="val 11230" name="adj"/>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 name="矩形 5"/>
            <p:cNvSpPr/>
            <p:nvPr/>
          </p:nvSpPr>
          <p:spPr>
            <a:xfrm>
              <a:off x="985446" y="1791191"/>
              <a:ext cx="3205222" cy="914400"/>
            </a:xfrm>
            <a:prstGeom prst="rect">
              <a:avLst/>
            </a:prstGeom>
          </p:spPr>
          <p:txBody>
            <a:bodyPr wrap="square">
              <a:spAutoFit/>
            </a:bodyPr>
            <a:lstStyle/>
            <a:p>
              <a:pPr>
                <a:lnSpc>
                  <a:spcPct val="150000"/>
                </a:lnSpc>
              </a:pPr>
              <a:r>
                <a:rPr altLang="en-US" lang="zh-CN">
                  <a:solidFill>
                    <a:schemeClr val="bg1"/>
                  </a:solidFill>
                  <a:latin charset="-122" panose="020b0503020204020204" pitchFamily="34" typeface="微软雅黑"/>
                  <a:ea charset="-122" panose="020b0503020204020204" pitchFamily="34" typeface="微软雅黑"/>
                </a:rPr>
                <a:t>你的想法最多只是创意，用户需求才能真正诞生创新。</a:t>
              </a:r>
            </a:p>
          </p:txBody>
        </p:sp>
      </p:grpSp>
      <p:grpSp>
        <p:nvGrpSpPr>
          <p:cNvPr id="54" name="组合 53"/>
          <p:cNvGrpSpPr/>
          <p:nvPr/>
        </p:nvGrpSpPr>
        <p:grpSpPr>
          <a:xfrm>
            <a:off x="2171700" y="3466574"/>
            <a:ext cx="3898900" cy="1600200"/>
            <a:chOff x="736600" y="1447800"/>
            <a:chExt cx="3898900" cy="1600200"/>
          </a:xfrm>
        </p:grpSpPr>
        <p:grpSp>
          <p:nvGrpSpPr>
            <p:cNvPr id="55" name="组合 54"/>
            <p:cNvGrpSpPr/>
            <p:nvPr/>
          </p:nvGrpSpPr>
          <p:grpSpPr>
            <a:xfrm>
              <a:off x="736600" y="1447800"/>
              <a:ext cx="3898900" cy="1600200"/>
              <a:chOff x="736600" y="1447800"/>
              <a:chExt cx="3898900" cy="1854200"/>
            </a:xfrm>
          </p:grpSpPr>
          <p:sp>
            <p:nvSpPr>
              <p:cNvPr id="57" name="矩形 56"/>
              <p:cNvSpPr/>
              <p:nvPr/>
            </p:nvSpPr>
            <p:spPr>
              <a:xfrm>
                <a:off x="736600" y="1447800"/>
                <a:ext cx="3898900" cy="1854200"/>
              </a:xfrm>
              <a:prstGeom prst="rect">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 name="圆角矩形 57"/>
              <p:cNvSpPr/>
              <p:nvPr/>
            </p:nvSpPr>
            <p:spPr>
              <a:xfrm>
                <a:off x="825500" y="1539768"/>
                <a:ext cx="3708400" cy="1635232"/>
              </a:xfrm>
              <a:prstGeom prst="roundRect">
                <a:avLst>
                  <a:gd fmla="val 11230" name="adj"/>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56" name="矩形 55"/>
            <p:cNvSpPr/>
            <p:nvPr/>
          </p:nvSpPr>
          <p:spPr>
            <a:xfrm>
              <a:off x="985446" y="1587991"/>
              <a:ext cx="3205222" cy="1325880"/>
            </a:xfrm>
            <a:prstGeom prst="rect">
              <a:avLst/>
            </a:prstGeom>
          </p:spPr>
          <p:txBody>
            <a:bodyPr wrap="square">
              <a:spAutoFit/>
            </a:bodyPr>
            <a:lstStyle/>
            <a:p>
              <a:pPr>
                <a:lnSpc>
                  <a:spcPct val="150000"/>
                </a:lnSpc>
              </a:pPr>
              <a:r>
                <a:rPr altLang="en-US" lang="zh-CN">
                  <a:solidFill>
                    <a:schemeClr val="bg1"/>
                  </a:solidFill>
                  <a:latin charset="-122" panose="020b0503020204020204" pitchFamily="34" typeface="微软雅黑"/>
                  <a:ea charset="-122" panose="020b0503020204020204" pitchFamily="34" typeface="微软雅黑"/>
                </a:rPr>
                <a:t>对于领先企业来说，模仿与跟随是一种战略选择，只要不涉及法律问题就毫无问题。</a:t>
              </a:r>
            </a:p>
          </p:txBody>
        </p:sp>
      </p:grpSp>
      <p:grpSp>
        <p:nvGrpSpPr>
          <p:cNvPr id="59" name="组合 58"/>
          <p:cNvGrpSpPr/>
          <p:nvPr/>
        </p:nvGrpSpPr>
        <p:grpSpPr>
          <a:xfrm>
            <a:off x="6309157" y="1612031"/>
            <a:ext cx="3898900" cy="1600200"/>
            <a:chOff x="736600" y="1447800"/>
            <a:chExt cx="3898900" cy="1600200"/>
          </a:xfrm>
        </p:grpSpPr>
        <p:grpSp>
          <p:nvGrpSpPr>
            <p:cNvPr id="60" name="组合 59"/>
            <p:cNvGrpSpPr/>
            <p:nvPr/>
          </p:nvGrpSpPr>
          <p:grpSpPr>
            <a:xfrm>
              <a:off x="736600" y="1447800"/>
              <a:ext cx="3898900" cy="1600200"/>
              <a:chOff x="736600" y="1447800"/>
              <a:chExt cx="3898900" cy="1854200"/>
            </a:xfrm>
          </p:grpSpPr>
          <p:sp>
            <p:nvSpPr>
              <p:cNvPr id="62" name="矩形 61"/>
              <p:cNvSpPr/>
              <p:nvPr/>
            </p:nvSpPr>
            <p:spPr>
              <a:xfrm>
                <a:off x="736600" y="1447800"/>
                <a:ext cx="3898900" cy="1854200"/>
              </a:xfrm>
              <a:prstGeom prst="rect">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3" name="圆角矩形 62"/>
              <p:cNvSpPr/>
              <p:nvPr/>
            </p:nvSpPr>
            <p:spPr>
              <a:xfrm>
                <a:off x="825500" y="1539768"/>
                <a:ext cx="3708400" cy="1635232"/>
              </a:xfrm>
              <a:prstGeom prst="roundRect">
                <a:avLst>
                  <a:gd fmla="val 11230" name="adj"/>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1" name="矩形 60"/>
            <p:cNvSpPr/>
            <p:nvPr/>
          </p:nvSpPr>
          <p:spPr>
            <a:xfrm>
              <a:off x="985447" y="1791191"/>
              <a:ext cx="3205222" cy="914400"/>
            </a:xfrm>
            <a:prstGeom prst="rect">
              <a:avLst/>
            </a:prstGeom>
          </p:spPr>
          <p:txBody>
            <a:bodyPr wrap="square">
              <a:spAutoFit/>
            </a:bodyPr>
            <a:lstStyle/>
            <a:p>
              <a:pPr>
                <a:lnSpc>
                  <a:spcPct val="150000"/>
                </a:lnSpc>
              </a:pPr>
              <a:r>
                <a:rPr altLang="en-US" lang="zh-CN">
                  <a:solidFill>
                    <a:schemeClr val="bg1"/>
                  </a:solidFill>
                  <a:latin charset="-122" panose="020b0503020204020204" pitchFamily="34" typeface="微软雅黑"/>
                  <a:ea charset="-122" panose="020b0503020204020204" pitchFamily="34" typeface="微软雅黑"/>
                </a:rPr>
                <a:t>优秀的产品经理不仅理性，更有着极为丰富的内心世界。</a:t>
              </a:r>
            </a:p>
          </p:txBody>
        </p:sp>
      </p:grpSp>
      <p:grpSp>
        <p:nvGrpSpPr>
          <p:cNvPr id="64" name="组合 63"/>
          <p:cNvGrpSpPr/>
          <p:nvPr/>
        </p:nvGrpSpPr>
        <p:grpSpPr>
          <a:xfrm>
            <a:off x="6309157" y="3466574"/>
            <a:ext cx="3898900" cy="1600200"/>
            <a:chOff x="736600" y="1447800"/>
            <a:chExt cx="3898900" cy="1600200"/>
          </a:xfrm>
        </p:grpSpPr>
        <p:grpSp>
          <p:nvGrpSpPr>
            <p:cNvPr id="65" name="组合 64"/>
            <p:cNvGrpSpPr/>
            <p:nvPr/>
          </p:nvGrpSpPr>
          <p:grpSpPr>
            <a:xfrm>
              <a:off x="736600" y="1447800"/>
              <a:ext cx="3898900" cy="1600200"/>
              <a:chOff x="736600" y="1447800"/>
              <a:chExt cx="3898900" cy="1854200"/>
            </a:xfrm>
          </p:grpSpPr>
          <p:sp>
            <p:nvSpPr>
              <p:cNvPr id="67" name="矩形 66"/>
              <p:cNvSpPr/>
              <p:nvPr/>
            </p:nvSpPr>
            <p:spPr>
              <a:xfrm>
                <a:off x="736600" y="1447800"/>
                <a:ext cx="3898900" cy="1854200"/>
              </a:xfrm>
              <a:prstGeom prst="rect">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8" name="圆角矩形 67"/>
              <p:cNvSpPr/>
              <p:nvPr/>
            </p:nvSpPr>
            <p:spPr>
              <a:xfrm>
                <a:off x="825500" y="1539768"/>
                <a:ext cx="3708400" cy="1635232"/>
              </a:xfrm>
              <a:prstGeom prst="roundRect">
                <a:avLst>
                  <a:gd fmla="val 11230" name="adj"/>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66" name="矩形 65"/>
            <p:cNvSpPr/>
            <p:nvPr/>
          </p:nvSpPr>
          <p:spPr>
            <a:xfrm>
              <a:off x="985447" y="1791191"/>
              <a:ext cx="3205222" cy="914400"/>
            </a:xfrm>
            <a:prstGeom prst="rect">
              <a:avLst/>
            </a:prstGeom>
          </p:spPr>
          <p:txBody>
            <a:bodyPr wrap="square">
              <a:spAutoFit/>
            </a:bodyPr>
            <a:lstStyle/>
            <a:p>
              <a:pPr>
                <a:lnSpc>
                  <a:spcPct val="150000"/>
                </a:lnSpc>
              </a:pPr>
              <a:r>
                <a:rPr altLang="en-US" lang="zh-CN">
                  <a:solidFill>
                    <a:schemeClr val="bg1"/>
                  </a:solidFill>
                  <a:latin charset="-122" panose="020b0503020204020204" pitchFamily="34" typeface="微软雅黑"/>
                  <a:ea charset="-122" panose="020b0503020204020204" pitchFamily="34" typeface="微软雅黑"/>
                </a:rPr>
                <a:t>一次幽默能化解一次危机，卖萌是一种重要的用户沟通方法。</a:t>
              </a:r>
            </a:p>
          </p:txBody>
        </p:sp>
      </p:grpSp>
    </p:spTree>
    <p:extLst>
      <p:ext uri="{BB962C8B-B14F-4D97-AF65-F5344CB8AC3E}">
        <p14:creationId val="3166744270"/>
      </p:ext>
    </p:extLst>
  </p:cSld>
  <p:clrMapOvr>
    <a:masterClrMapping/>
  </p:clrMapOvr>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梯形 1"/>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19" name="矩形 18"/>
          <p:cNvSpPr/>
          <p:nvPr/>
        </p:nvSpPr>
        <p:spPr>
          <a:xfrm>
            <a:off x="10857364" y="6276587"/>
            <a:ext cx="1005205"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- 14 -</a:t>
            </a:r>
          </a:p>
        </p:txBody>
      </p:sp>
      <p:sp>
        <p:nvSpPr>
          <p:cNvPr id="15" name="矩形 14"/>
          <p:cNvSpPr/>
          <p:nvPr/>
        </p:nvSpPr>
        <p:spPr>
          <a:xfrm>
            <a:off x="612954" y="619877"/>
            <a:ext cx="5059680" cy="579120"/>
          </a:xfrm>
          <a:prstGeom prst="rect">
            <a:avLst/>
          </a:prstGeom>
        </p:spPr>
        <p:txBody>
          <a:bodyPr wrap="none">
            <a:spAutoFit/>
          </a:bodyPr>
          <a:lstStyle/>
          <a:p>
            <a:r>
              <a:rPr altLang="en-US" b="1" lang="zh-CN" smtClean="0" sz="3200">
                <a:latin charset="-122" panose="020b0503020204020204" pitchFamily="34" typeface="微软雅黑"/>
                <a:ea charset="-122" panose="020b0503020204020204" pitchFamily="34" typeface="微软雅黑"/>
              </a:rPr>
              <a:t>姚晓光讲如何打造精品大作</a:t>
            </a:r>
          </a:p>
        </p:txBody>
      </p:sp>
      <p:sp>
        <p:nvSpPr>
          <p:cNvPr id="8" name="等腰三角形 7"/>
          <p:cNvSpPr/>
          <p:nvPr/>
        </p:nvSpPr>
        <p:spPr>
          <a:xfrm>
            <a:off x="4356100" y="2158957"/>
            <a:ext cx="3255772" cy="2806700"/>
          </a:xfrm>
          <a:prstGeom prst="triangle">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p:nvPr/>
        </p:nvSpPr>
        <p:spPr>
          <a:xfrm>
            <a:off x="3390967" y="1596655"/>
            <a:ext cx="4983480" cy="365760"/>
          </a:xfrm>
          <a:prstGeom prst="rect">
            <a:avLst/>
          </a:prstGeom>
        </p:spPr>
        <p:txBody>
          <a:bodyPr wrap="none">
            <a:spAutoFit/>
          </a:bodyPr>
          <a:lstStyle/>
          <a:p>
            <a:r>
              <a:rPr altLang="en-US" lang="zh-CN">
                <a:latin charset="-122" panose="020b0503020204020204" pitchFamily="34" typeface="微软雅黑"/>
                <a:ea charset="-122" panose="020b0503020204020204" pitchFamily="34" typeface="微软雅黑"/>
              </a:rPr>
              <a:t>扎根“蘑菇群”，潜入用户了解他们的真实需求</a:t>
            </a:r>
          </a:p>
        </p:txBody>
      </p:sp>
      <p:sp>
        <p:nvSpPr>
          <p:cNvPr id="11" name="矩形 10"/>
          <p:cNvSpPr/>
          <p:nvPr/>
        </p:nvSpPr>
        <p:spPr>
          <a:xfrm>
            <a:off x="2455652" y="4914900"/>
            <a:ext cx="1783080" cy="365760"/>
          </a:xfrm>
          <a:prstGeom prst="rect">
            <a:avLst/>
          </a:prstGeom>
        </p:spPr>
        <p:txBody>
          <a:bodyPr wrap="none">
            <a:spAutoFit/>
          </a:bodyPr>
          <a:lstStyle/>
          <a:p>
            <a:r>
              <a:rPr altLang="en-US" lang="zh-CN">
                <a:latin charset="-122" panose="020b0503020204020204" pitchFamily="34" typeface="微软雅黑"/>
                <a:ea charset="-122" panose="020b0503020204020204" pitchFamily="34" typeface="微软雅黑"/>
              </a:rPr>
              <a:t>极致的产品精神</a:t>
            </a:r>
          </a:p>
        </p:txBody>
      </p:sp>
      <p:sp>
        <p:nvSpPr>
          <p:cNvPr id="12" name="矩形 11"/>
          <p:cNvSpPr/>
          <p:nvPr/>
        </p:nvSpPr>
        <p:spPr>
          <a:xfrm>
            <a:off x="7775326" y="4914899"/>
            <a:ext cx="2621280" cy="457200"/>
          </a:xfrm>
          <a:prstGeom prst="rect">
            <a:avLst/>
          </a:prstGeom>
        </p:spPr>
        <p:txBody>
          <a:bodyPr wrap="none">
            <a:spAutoFit/>
          </a:bodyPr>
          <a:lstStyle/>
          <a:p>
            <a:r>
              <a:rPr altLang="en-US" b="1" lang="zh-CN" sz="2400">
                <a:solidFill>
                  <a:srgbClr val="FFC000"/>
                </a:solidFill>
                <a:latin charset="-122" panose="020b0503020204020204" pitchFamily="34" typeface="微软雅黑"/>
                <a:ea charset="-122" panose="020b0503020204020204" pitchFamily="34" typeface="微软雅黑"/>
              </a:rPr>
              <a:t>团队变通的执行力</a:t>
            </a:r>
          </a:p>
        </p:txBody>
      </p:sp>
      <p:sp>
        <p:nvSpPr>
          <p:cNvPr id="13" name="椭圆 12"/>
          <p:cNvSpPr/>
          <p:nvPr/>
        </p:nvSpPr>
        <p:spPr>
          <a:xfrm>
            <a:off x="5042531" y="3114360"/>
            <a:ext cx="1883205" cy="1838597"/>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矩形 13"/>
          <p:cNvSpPr/>
          <p:nvPr/>
        </p:nvSpPr>
        <p:spPr>
          <a:xfrm>
            <a:off x="5282945" y="3618159"/>
            <a:ext cx="1402080" cy="822960"/>
          </a:xfrm>
          <a:prstGeom prst="rect">
            <a:avLst/>
          </a:prstGeom>
        </p:spPr>
        <p:txBody>
          <a:bodyPr wrap="none">
            <a:spAutoFit/>
          </a:bodyPr>
          <a:lstStyle/>
          <a:p>
            <a:pPr algn="ctr"/>
            <a:r>
              <a:rPr altLang="en-US" lang="zh-CN" sz="4800">
                <a:latin charset="-122" panose="02000000000000000000" pitchFamily="2" typeface="方正行黑简体"/>
                <a:ea charset="-122" panose="02000000000000000000" pitchFamily="2" typeface="方正行黑简体"/>
              </a:rPr>
              <a:t>实践</a:t>
            </a:r>
          </a:p>
        </p:txBody>
      </p:sp>
    </p:spTree>
    <p:extLst>
      <p:ext uri="{BB962C8B-B14F-4D97-AF65-F5344CB8AC3E}">
        <p14:creationId val="3570118487"/>
      </p:ext>
    </p:extLst>
  </p:cSld>
  <p:clrMapOvr>
    <a:masterClrMapping/>
  </p:clrMapOvr>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椭圆 1"/>
          <p:cNvSpPr/>
          <p:nvPr/>
        </p:nvSpPr>
        <p:spPr>
          <a:xfrm>
            <a:off x="746341" y="1378838"/>
            <a:ext cx="3476497" cy="3476497"/>
          </a:xfrm>
          <a:prstGeom prst="ellipse">
            <a:avLst/>
          </a:prstGeom>
          <a:solidFill>
            <a:srgbClr val="1D5BA2"/>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梯形 3"/>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 name="直接连接符 5"/>
          <p:cNvCxnSpPr/>
          <p:nvPr/>
        </p:nvCxnSpPr>
        <p:spPr>
          <a:xfrm>
            <a:off x="1056068" y="2846233"/>
            <a:ext cx="292350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1809934" y="2384568"/>
            <a:ext cx="1402080" cy="457200"/>
          </a:xfrm>
          <a:prstGeom prst="rect">
            <a:avLst/>
          </a:prstGeom>
        </p:spPr>
        <p:txBody>
          <a:bodyPr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第二部分</a:t>
            </a:r>
          </a:p>
        </p:txBody>
      </p:sp>
      <p:sp>
        <p:nvSpPr>
          <p:cNvPr id="8" name="矩形 7"/>
          <p:cNvSpPr/>
          <p:nvPr/>
        </p:nvSpPr>
        <p:spPr>
          <a:xfrm>
            <a:off x="1003980" y="2949664"/>
            <a:ext cx="3027680" cy="579120"/>
          </a:xfrm>
          <a:prstGeom prst="rect">
            <a:avLst/>
          </a:prstGeom>
        </p:spPr>
        <p:txBody>
          <a:bodyPr wrap="none">
            <a:spAutoFit/>
          </a:bodyPr>
          <a:lstStyle/>
          <a:p>
            <a:pPr algn="ctr"/>
            <a:r>
              <a:rPr altLang="en-US" b="1" lang="zh-CN" smtClean="0" sz="3200">
                <a:solidFill>
                  <a:schemeClr val="bg1"/>
                </a:solidFill>
                <a:latin charset="-122" panose="020b0503020204020204" pitchFamily="34" typeface="微软雅黑"/>
                <a:ea charset="-122" panose="020b0503020204020204" pitchFamily="34" typeface="微软雅黑"/>
              </a:rPr>
              <a:t>垂死项目复活记</a:t>
            </a:r>
          </a:p>
        </p:txBody>
      </p:sp>
      <p:sp>
        <p:nvSpPr>
          <p:cNvPr id="9" name="椭圆 8"/>
          <p:cNvSpPr/>
          <p:nvPr/>
        </p:nvSpPr>
        <p:spPr>
          <a:xfrm>
            <a:off x="902955" y="1521540"/>
            <a:ext cx="3166770" cy="3166770"/>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9" name="图片 18"/>
          <p:cNvPicPr>
            <a:picLocks noChangeAspect="1"/>
          </p:cNvPicPr>
          <p:nvPr/>
        </p:nvPicPr>
        <p:blipFill>
          <a:blip r:embed="rId3">
            <a:extLst>
              <a:ext uri="{28A0092B-C50C-407E-A947-70E740481C1C}">
                <a14:useLocalDpi val="0"/>
              </a:ext>
            </a:extLst>
          </a:blip>
          <a:stretch>
            <a:fillRect/>
          </a:stretch>
        </p:blipFill>
        <p:spPr>
          <a:xfrm>
            <a:off x="2134009" y="3729627"/>
            <a:ext cx="701160" cy="701160"/>
          </a:xfrm>
          <a:prstGeom prst="rect">
            <a:avLst/>
          </a:prstGeom>
        </p:spPr>
      </p:pic>
      <p:grpSp>
        <p:nvGrpSpPr>
          <p:cNvPr id="22" name="组合 21"/>
          <p:cNvGrpSpPr/>
          <p:nvPr/>
        </p:nvGrpSpPr>
        <p:grpSpPr>
          <a:xfrm>
            <a:off x="5169889" y="1941121"/>
            <a:ext cx="4824119" cy="2696793"/>
            <a:chOff x="4950946" y="2069911"/>
            <a:chExt cx="4824119" cy="2696793"/>
          </a:xfrm>
        </p:grpSpPr>
        <p:sp>
          <p:nvSpPr>
            <p:cNvPr id="11" name="矩形 10"/>
            <p:cNvSpPr/>
            <p:nvPr/>
          </p:nvSpPr>
          <p:spPr>
            <a:xfrm>
              <a:off x="4950946" y="2069911"/>
              <a:ext cx="1402080" cy="457200"/>
            </a:xfrm>
            <a:prstGeom prst="rect">
              <a:avLst/>
            </a:prstGeom>
          </p:spPr>
          <p:txBody>
            <a:bodyPr wrap="none">
              <a:spAutoFit/>
            </a:bodyPr>
            <a:lstStyle/>
            <a:p>
              <a:r>
                <a:rPr altLang="en-US" b="1" lang="zh-CN" smtClean="0" sz="2400">
                  <a:latin charset="-122" panose="020b0503020204020204" pitchFamily="34" typeface="微软雅黑"/>
                  <a:ea charset="-122" panose="020b0503020204020204" pitchFamily="34" typeface="微软雅黑"/>
                </a:rPr>
                <a:t>用户至上</a:t>
              </a:r>
            </a:p>
          </p:txBody>
        </p:sp>
        <p:sp>
          <p:nvSpPr>
            <p:cNvPr id="13" name="矩形 12"/>
            <p:cNvSpPr/>
            <p:nvPr/>
          </p:nvSpPr>
          <p:spPr>
            <a:xfrm>
              <a:off x="6540728" y="2069911"/>
              <a:ext cx="1402080" cy="457200"/>
            </a:xfrm>
            <a:prstGeom prst="rect">
              <a:avLst/>
            </a:prstGeom>
          </p:spPr>
          <p:txBody>
            <a:bodyPr wrap="none">
              <a:spAutoFit/>
            </a:bodyPr>
            <a:lstStyle/>
            <a:p>
              <a:r>
                <a:rPr altLang="en-US" b="1" lang="zh-CN" smtClean="0" sz="2400">
                  <a:latin charset="-122" panose="020b0503020204020204" pitchFamily="34" typeface="微软雅黑"/>
                  <a:ea charset="-122" panose="020b0503020204020204" pitchFamily="34" typeface="微软雅黑"/>
                </a:rPr>
                <a:t>团队管理</a:t>
              </a:r>
            </a:p>
          </p:txBody>
        </p:sp>
        <p:sp>
          <p:nvSpPr>
            <p:cNvPr id="14" name="矩形 13"/>
            <p:cNvSpPr/>
            <p:nvPr/>
          </p:nvSpPr>
          <p:spPr>
            <a:xfrm>
              <a:off x="8159862" y="2069911"/>
              <a:ext cx="1097280" cy="457200"/>
            </a:xfrm>
            <a:prstGeom prst="rect">
              <a:avLst/>
            </a:prstGeom>
          </p:spPr>
          <p:txBody>
            <a:bodyPr wrap="none">
              <a:spAutoFit/>
            </a:bodyPr>
            <a:lstStyle/>
            <a:p>
              <a:r>
                <a:rPr altLang="en-US" b="1" lang="zh-CN" smtClean="0" sz="2400">
                  <a:latin charset="-122" panose="020b0503020204020204" pitchFamily="34" typeface="微软雅黑"/>
                  <a:ea charset="-122" panose="020b0503020204020204" pitchFamily="34" typeface="微软雅黑"/>
                </a:rPr>
                <a:t>一封信</a:t>
              </a:r>
            </a:p>
          </p:txBody>
        </p:sp>
        <p:cxnSp>
          <p:nvCxnSpPr>
            <p:cNvPr id="17" name="直接连接符 16"/>
            <p:cNvCxnSpPr/>
            <p:nvPr/>
          </p:nvCxnSpPr>
          <p:spPr>
            <a:xfrm flipH="1">
              <a:off x="6452315" y="2120743"/>
              <a:ext cx="0" cy="360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H="1">
              <a:off x="8049291" y="2120743"/>
              <a:ext cx="0" cy="360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5035639" y="2654571"/>
              <a:ext cx="4739426" cy="21121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0"/>
            <p:cNvSpPr/>
            <p:nvPr/>
          </p:nvSpPr>
          <p:spPr>
            <a:xfrm>
              <a:off x="5051933" y="2739316"/>
              <a:ext cx="4723132" cy="1920240"/>
            </a:xfrm>
            <a:prstGeom prst="rect">
              <a:avLst/>
            </a:prstGeom>
          </p:spPr>
          <p:txBody>
            <a:bodyPr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必读推荐</a:t>
              </a:r>
            </a:p>
            <a:p>
              <a:pPr>
                <a:lnSpc>
                  <a:spcPct val="150000"/>
                </a:lnSpc>
              </a:pPr>
              <a:r>
                <a:rPr altLang="en-US" lang="zh-CN" smtClean="0" sz="1600">
                  <a:latin charset="-122" panose="020b0503020204020204" pitchFamily="34" typeface="微软雅黑"/>
                  <a:ea charset="-122" panose="020b0503020204020204" pitchFamily="34" typeface="微软雅黑"/>
                </a:rPr>
                <a:t>1.浑水摸“鱼”</a:t>
              </a:r>
            </a:p>
            <a:p>
              <a:pPr>
                <a:lnSpc>
                  <a:spcPct val="150000"/>
                </a:lnSpc>
              </a:pPr>
              <a:r>
                <a:rPr altLang="en-US" lang="zh-CN" smtClean="0" sz="1600">
                  <a:latin charset="-122" panose="020b0503020204020204" pitchFamily="34" typeface="微软雅黑"/>
                  <a:ea charset="-122" panose="020b0503020204020204" pitchFamily="34" typeface="微软雅黑"/>
                </a:rPr>
                <a:t>2.从“提神基本靠狗”到“通讯基本靠吼”</a:t>
              </a:r>
            </a:p>
            <a:p>
              <a:pPr>
                <a:lnSpc>
                  <a:spcPct val="150000"/>
                </a:lnSpc>
              </a:pPr>
              <a:r>
                <a:rPr altLang="en-US" lang="zh-CN" smtClean="0" sz="1600">
                  <a:latin charset="-122" panose="020b0503020204020204" pitchFamily="34" typeface="微软雅黑"/>
                  <a:ea charset="-122" panose="020b0503020204020204" pitchFamily="34" typeface="微软雅黑"/>
                </a:rPr>
                <a:t>3.人与人的差距远大于人与猪</a:t>
              </a:r>
            </a:p>
            <a:p>
              <a:pPr>
                <a:lnSpc>
                  <a:spcPct val="150000"/>
                </a:lnSpc>
              </a:pPr>
              <a:r>
                <a:rPr altLang="en-US" lang="zh-CN" smtClean="0" sz="1600">
                  <a:latin charset="-122" panose="020b0503020204020204" pitchFamily="34" typeface="微软雅黑"/>
                  <a:ea charset="-122" panose="020b0503020204020204" pitchFamily="34" typeface="微软雅黑"/>
                </a:rPr>
                <a:t>4.李成写给大家的信</a:t>
              </a:r>
            </a:p>
          </p:txBody>
        </p:sp>
      </p:grpSp>
      <p:sp>
        <p:nvSpPr>
          <p:cNvPr id="23" name="矩形 22"/>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24" name="矩形 23"/>
          <p:cNvSpPr/>
          <p:nvPr/>
        </p:nvSpPr>
        <p:spPr>
          <a:xfrm>
            <a:off x="10857364" y="6276587"/>
            <a:ext cx="1005205"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- 15 -</a:t>
            </a:r>
          </a:p>
        </p:txBody>
      </p:sp>
    </p:spTree>
    <p:extLst>
      <p:ext uri="{BB962C8B-B14F-4D97-AF65-F5344CB8AC3E}">
        <p14:creationId val="2408478023"/>
      </p:ext>
    </p:extLst>
  </p:cSld>
  <p:clrMapOvr>
    <a:masterClrMapping/>
  </p:clrMapOvr>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梯形 1"/>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19" name="矩形 18"/>
          <p:cNvSpPr/>
          <p:nvPr/>
        </p:nvSpPr>
        <p:spPr>
          <a:xfrm>
            <a:off x="10857364" y="6276587"/>
            <a:ext cx="1005205"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- 16 -</a:t>
            </a:r>
          </a:p>
        </p:txBody>
      </p:sp>
      <p:sp>
        <p:nvSpPr>
          <p:cNvPr id="15" name="矩形 14"/>
          <p:cNvSpPr/>
          <p:nvPr/>
        </p:nvSpPr>
        <p:spPr>
          <a:xfrm>
            <a:off x="612954" y="619877"/>
            <a:ext cx="4246880" cy="579120"/>
          </a:xfrm>
          <a:prstGeom prst="rect">
            <a:avLst/>
          </a:prstGeom>
        </p:spPr>
        <p:txBody>
          <a:bodyPr wrap="none">
            <a:spAutoFit/>
          </a:bodyPr>
          <a:lstStyle/>
          <a:p>
            <a:r>
              <a:rPr altLang="en-US" b="1" lang="zh-CN" smtClean="0" sz="3200">
                <a:latin charset="-122" panose="020b0503020204020204" pitchFamily="34" typeface="微软雅黑"/>
                <a:ea charset="-122" panose="020b0503020204020204" pitchFamily="34" typeface="微软雅黑"/>
              </a:rPr>
              <a:t>怎样理解“用户至上”</a:t>
            </a:r>
          </a:p>
        </p:txBody>
      </p:sp>
      <p:sp>
        <p:nvSpPr>
          <p:cNvPr id="4" name="矩形 3"/>
          <p:cNvSpPr/>
          <p:nvPr/>
        </p:nvSpPr>
        <p:spPr>
          <a:xfrm>
            <a:off x="2470150" y="1960969"/>
            <a:ext cx="7251700" cy="1463040"/>
          </a:xfrm>
          <a:prstGeom prst="rect">
            <a:avLst/>
          </a:prstGeom>
        </p:spPr>
        <p:txBody>
          <a:bodyPr wrap="square">
            <a:spAutoFit/>
          </a:bodyPr>
          <a:lstStyle/>
          <a:p>
            <a:pPr algn="just">
              <a:lnSpc>
                <a:spcPct val="150000"/>
              </a:lnSpc>
              <a:spcAft>
                <a:spcPct val="0"/>
              </a:spcAft>
            </a:pPr>
            <a:r>
              <a:rPr altLang="zh-CN" kern="100" lang="zh-CN" sz="2000">
                <a:latin charset="-122" panose="020b0503020204020204" pitchFamily="34" typeface="微软雅黑"/>
                <a:ea charset="-122" panose="020b0503020204020204" pitchFamily="34" typeface="微软雅黑"/>
                <a:cs charset="0" panose="02020603050405020304" pitchFamily="18" typeface="Times New Roman"/>
              </a:rPr>
              <a:t>“用户至上”是以产品能够充分实现商业化为基本前提的，所谓产品经理思维事实上是以商业化思维为先导的产品开发思维，否则也将无法持续为用户提供最佳产品和服务。</a:t>
            </a:r>
          </a:p>
        </p:txBody>
      </p:sp>
      <p:sp>
        <p:nvSpPr>
          <p:cNvPr id="6" name="矩形 5"/>
          <p:cNvSpPr/>
          <p:nvPr/>
        </p:nvSpPr>
        <p:spPr>
          <a:xfrm>
            <a:off x="9954241" y="1960969"/>
            <a:ext cx="3230880" cy="3749040"/>
          </a:xfrm>
          <a:prstGeom prst="rect">
            <a:avLst/>
          </a:prstGeom>
        </p:spPr>
        <p:txBody>
          <a:bodyPr wrap="none">
            <a:spAutoFit/>
          </a:bodyPr>
          <a:lstStyle/>
          <a:p>
            <a:r>
              <a:rPr altLang="en-US" lang="zh-CN" smtClean="0" sz="24000">
                <a:latin charset="-122" panose="02000000000000000000" pitchFamily="2" typeface="方正粗谭黑简体"/>
                <a:ea charset="-122" panose="02000000000000000000" pitchFamily="2" typeface="方正粗谭黑简体"/>
              </a:rPr>
              <a:t>”</a:t>
            </a:r>
          </a:p>
        </p:txBody>
      </p:sp>
      <p:sp>
        <p:nvSpPr>
          <p:cNvPr id="7" name="矩形 6"/>
          <p:cNvSpPr/>
          <p:nvPr/>
        </p:nvSpPr>
        <p:spPr>
          <a:xfrm>
            <a:off x="-1011850" y="1274447"/>
            <a:ext cx="3230880" cy="3749040"/>
          </a:xfrm>
          <a:prstGeom prst="rect">
            <a:avLst/>
          </a:prstGeom>
        </p:spPr>
        <p:txBody>
          <a:bodyPr wrap="none">
            <a:spAutoFit/>
          </a:bodyPr>
          <a:lstStyle/>
          <a:p>
            <a:r>
              <a:rPr altLang="en-US" lang="zh-CN" sz="24000">
                <a:latin charset="-122" panose="02000000000000000000" pitchFamily="2" typeface="方正粗谭黑简体"/>
                <a:ea charset="-122" panose="02000000000000000000" pitchFamily="2" typeface="方正粗谭黑简体"/>
              </a:rPr>
              <a:t>“</a:t>
            </a:r>
          </a:p>
        </p:txBody>
      </p:sp>
      <p:grpSp>
        <p:nvGrpSpPr>
          <p:cNvPr id="20" name="组合 19"/>
          <p:cNvGrpSpPr/>
          <p:nvPr/>
        </p:nvGrpSpPr>
        <p:grpSpPr>
          <a:xfrm>
            <a:off x="3330059" y="3598429"/>
            <a:ext cx="5299657" cy="2148192"/>
            <a:chOff x="7456867" y="3777146"/>
            <a:chExt cx="3799268" cy="2148192"/>
          </a:xfrm>
        </p:grpSpPr>
        <p:sp>
          <p:nvSpPr>
            <p:cNvPr id="23" name="圆角矩形 22"/>
            <p:cNvSpPr/>
            <p:nvPr/>
          </p:nvSpPr>
          <p:spPr>
            <a:xfrm>
              <a:off x="7456867" y="3777146"/>
              <a:ext cx="3799268" cy="2148192"/>
            </a:xfrm>
            <a:prstGeom prst="roundRect">
              <a:avLst>
                <a:gd fmla="val 10335"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10800000">
              <a:off x="7742215" y="5017570"/>
              <a:ext cx="664916" cy="482114"/>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1" name="矩形 20"/>
          <p:cNvSpPr/>
          <p:nvPr/>
        </p:nvSpPr>
        <p:spPr>
          <a:xfrm>
            <a:off x="3483497" y="3576794"/>
            <a:ext cx="5020355" cy="2148841"/>
          </a:xfrm>
          <a:prstGeom prst="rect">
            <a:avLst/>
          </a:prstGeom>
        </p:spPr>
        <p:txBody>
          <a:bodyPr wrap="square">
            <a:spAutoFit/>
          </a:bodyPr>
          <a:lstStyle/>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读书笔记</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      先有钱图，再说前途，否则所谓极致、所谓情怀、所谓体验都只是无本之木。这不是唯利是图，而是产品经理最基本的节操和素质。</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——顾嘉</a:t>
            </a:r>
          </a:p>
        </p:txBody>
      </p:sp>
      <p:pic>
        <p:nvPicPr>
          <p:cNvPr id="22" name="图片 21"/>
          <p:cNvPicPr>
            <a:picLocks noChangeAspect="1"/>
          </p:cNvPicPr>
          <p:nvPr/>
        </p:nvPicPr>
        <p:blipFill>
          <a:blip r:embed="rId3">
            <a:extLst>
              <a:ext uri="{28A0092B-C50C-407E-A947-70E740481C1C}">
                <a14:useLocalDpi val="0"/>
              </a:ext>
            </a:extLst>
          </a:blip>
          <a:stretch>
            <a:fillRect/>
          </a:stretch>
        </p:blipFill>
        <p:spPr>
          <a:xfrm>
            <a:off x="7867475" y="3103637"/>
            <a:ext cx="878437" cy="878437"/>
          </a:xfrm>
          <a:prstGeom prst="rect">
            <a:avLst/>
          </a:prstGeom>
        </p:spPr>
      </p:pic>
    </p:spTree>
    <p:extLst>
      <p:ext uri="{BB962C8B-B14F-4D97-AF65-F5344CB8AC3E}">
        <p14:creationId val="2240131813"/>
      </p:ext>
    </p:extLst>
  </p:cSld>
  <p:clrMapOvr>
    <a:masterClrMapping/>
  </p:clrMapOvr>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梯形 1"/>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19" name="矩形 18"/>
          <p:cNvSpPr/>
          <p:nvPr/>
        </p:nvSpPr>
        <p:spPr>
          <a:xfrm>
            <a:off x="10857364" y="6276587"/>
            <a:ext cx="1005205"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- 17 -</a:t>
            </a:r>
          </a:p>
        </p:txBody>
      </p:sp>
      <p:sp>
        <p:nvSpPr>
          <p:cNvPr id="15" name="矩形 14"/>
          <p:cNvSpPr/>
          <p:nvPr/>
        </p:nvSpPr>
        <p:spPr>
          <a:xfrm>
            <a:off x="612954" y="619877"/>
            <a:ext cx="3027680" cy="579120"/>
          </a:xfrm>
          <a:prstGeom prst="rect">
            <a:avLst/>
          </a:prstGeom>
        </p:spPr>
        <p:txBody>
          <a:bodyPr wrap="none">
            <a:spAutoFit/>
          </a:bodyPr>
          <a:lstStyle/>
          <a:p>
            <a:r>
              <a:rPr altLang="en-US" b="1" lang="zh-CN" smtClean="0" sz="3200">
                <a:latin charset="-122" panose="020b0503020204020204" pitchFamily="34" typeface="微软雅黑"/>
                <a:ea charset="-122" panose="020b0503020204020204" pitchFamily="34" typeface="微软雅黑"/>
              </a:rPr>
              <a:t>有效的团队管理</a:t>
            </a:r>
          </a:p>
        </p:txBody>
      </p:sp>
      <p:grpSp>
        <p:nvGrpSpPr>
          <p:cNvPr id="20" name="组合 19"/>
          <p:cNvGrpSpPr/>
          <p:nvPr/>
        </p:nvGrpSpPr>
        <p:grpSpPr>
          <a:xfrm>
            <a:off x="6290973" y="3672739"/>
            <a:ext cx="5299657" cy="2148192"/>
            <a:chOff x="7456867" y="3777146"/>
            <a:chExt cx="3799268" cy="2148192"/>
          </a:xfrm>
        </p:grpSpPr>
        <p:sp>
          <p:nvSpPr>
            <p:cNvPr id="23" name="圆角矩形 22"/>
            <p:cNvSpPr/>
            <p:nvPr/>
          </p:nvSpPr>
          <p:spPr>
            <a:xfrm>
              <a:off x="7456867" y="3777146"/>
              <a:ext cx="3799268" cy="2148192"/>
            </a:xfrm>
            <a:prstGeom prst="roundRect">
              <a:avLst>
                <a:gd fmla="val 10335"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10800000">
              <a:off x="7742215" y="5017570"/>
              <a:ext cx="664916" cy="482114"/>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1" name="矩形 20"/>
          <p:cNvSpPr/>
          <p:nvPr/>
        </p:nvSpPr>
        <p:spPr>
          <a:xfrm>
            <a:off x="6444411" y="3651104"/>
            <a:ext cx="5020355" cy="2148841"/>
          </a:xfrm>
          <a:prstGeom prst="rect">
            <a:avLst/>
          </a:prstGeom>
        </p:spPr>
        <p:txBody>
          <a:bodyPr wrap="square">
            <a:spAutoFit/>
          </a:bodyPr>
          <a:lstStyle/>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读书笔记</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      领导者的首要责任是统一团队成员的愿景和目标。如果说管理团队成员的行为和思想困难，那么统一目标和步调还是有办法的。</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——顾嘉</a:t>
            </a:r>
          </a:p>
        </p:txBody>
      </p:sp>
      <p:pic>
        <p:nvPicPr>
          <p:cNvPr id="22" name="图片 21"/>
          <p:cNvPicPr>
            <a:picLocks noChangeAspect="1"/>
          </p:cNvPicPr>
          <p:nvPr/>
        </p:nvPicPr>
        <p:blipFill>
          <a:blip r:embed="rId3">
            <a:extLst>
              <a:ext uri="{28A0092B-C50C-407E-A947-70E740481C1C}">
                <a14:useLocalDpi val="0"/>
              </a:ext>
            </a:extLst>
          </a:blip>
          <a:stretch>
            <a:fillRect/>
          </a:stretch>
        </p:blipFill>
        <p:spPr>
          <a:xfrm>
            <a:off x="10828389" y="3177947"/>
            <a:ext cx="878437" cy="878437"/>
          </a:xfrm>
          <a:prstGeom prst="rect">
            <a:avLst/>
          </a:prstGeom>
        </p:spPr>
      </p:pic>
      <p:grpSp>
        <p:nvGrpSpPr>
          <p:cNvPr id="8" name="组合 7"/>
          <p:cNvGrpSpPr/>
          <p:nvPr/>
        </p:nvGrpSpPr>
        <p:grpSpPr>
          <a:xfrm>
            <a:off x="-4126092" y="923174"/>
            <a:ext cx="9973876" cy="5133027"/>
            <a:chOff x="-4126092" y="923174"/>
            <a:chExt cx="9973876" cy="5133027"/>
          </a:xfrm>
        </p:grpSpPr>
        <p:sp>
          <p:nvSpPr>
            <p:cNvPr id="9" name="空心弧 8"/>
            <p:cNvSpPr/>
            <p:nvPr/>
          </p:nvSpPr>
          <p:spPr>
            <a:xfrm>
              <a:off x="-4126092" y="923174"/>
              <a:ext cx="5133027" cy="5133027"/>
            </a:xfrm>
            <a:prstGeom prst="blockArc">
              <a:avLst>
                <a:gd fmla="val 18900000" name="adj1"/>
                <a:gd fmla="val 2700000" name="adj2"/>
                <a:gd fmla="val 421" name="adj3"/>
              </a:avLst>
            </a:prstGeom>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p:txBody>
        </p:sp>
        <p:sp>
          <p:nvSpPr>
            <p:cNvPr id="10" name="任意多边形 9"/>
            <p:cNvSpPr/>
            <p:nvPr/>
          </p:nvSpPr>
          <p:spPr>
            <a:xfrm>
              <a:off x="712600" y="1965215"/>
              <a:ext cx="5135184" cy="762236"/>
            </a:xfrm>
            <a:custGeom>
              <a:gdLst>
                <a:gd fmla="*/ 0 w 5135184" name="connsiteX0"/>
                <a:gd fmla="*/ 0 h 762236" name="connsiteY0"/>
                <a:gd fmla="*/ 5135184 w 5135184" name="connsiteX1"/>
                <a:gd fmla="*/ 0 h 762236" name="connsiteY1"/>
                <a:gd fmla="*/ 5135184 w 5135184" name="connsiteX2"/>
                <a:gd fmla="*/ 762236 h 762236" name="connsiteY2"/>
                <a:gd fmla="*/ 0 w 5135184" name="connsiteX3"/>
                <a:gd fmla="*/ 762236 h 762236" name="connsiteY3"/>
                <a:gd fmla="*/ 0 w 5135184" name="connsiteX4"/>
                <a:gd fmla="*/ 0 h 762236"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762236" w="5135184">
                  <a:moveTo>
                    <a:pt x="0" y="0"/>
                  </a:moveTo>
                  <a:lnTo>
                    <a:pt x="5135184" y="0"/>
                  </a:lnTo>
                  <a:lnTo>
                    <a:pt x="5135184" y="762236"/>
                  </a:lnTo>
                  <a:lnTo>
                    <a:pt x="0" y="762236"/>
                  </a:lnTo>
                  <a:lnTo>
                    <a:pt x="0" y="0"/>
                  </a:lnTo>
                  <a:close/>
                </a:path>
              </a:pathLst>
            </a:custGeom>
            <a:gradFill flip="none" rotWithShape="1">
              <a:gsLst>
                <a:gs pos="0">
                  <a:srgbClr val="1D5BA2">
                    <a:shade val="30000"/>
                    <a:satMod val="115000"/>
                  </a:srgbClr>
                </a:gs>
                <a:gs pos="50000">
                  <a:srgbClr val="1D5BA2">
                    <a:shade val="67500"/>
                    <a:satMod val="115000"/>
                  </a:srgbClr>
                </a:gs>
                <a:gs pos="100000">
                  <a:srgbClr val="1D5BA2">
                    <a:shade val="100000"/>
                    <a:satMod val="115000"/>
                  </a:srgbClr>
                </a:gs>
              </a:gsLst>
              <a:lin ang="10800000" scaled="1"/>
            </a:gradFill>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anchor="ctr" anchorCtr="0" bIns="96520" lIns="605025" numCol="1" rIns="96520" spcCol="1270" spcFirstLastPara="0" tIns="96520" vert="horz" wrap="square">
              <a:noAutofit/>
            </a:bodyPr>
            <a:lstStyle/>
            <a:p>
              <a:pPr algn="l" defTabSz="1689100" lvl="0">
                <a:lnSpc>
                  <a:spcPct val="90000"/>
                </a:lnSpc>
                <a:spcBef>
                  <a:spcPct val="0"/>
                </a:spcBef>
                <a:spcAft>
                  <a:spcPct val="35000"/>
                </a:spcAft>
              </a:pPr>
              <a:endParaRPr altLang="en-US" kern="1200" lang="zh-CN" sz="3800"/>
            </a:p>
          </p:txBody>
        </p:sp>
        <p:sp>
          <p:nvSpPr>
            <p:cNvPr id="11" name="椭圆 10"/>
            <p:cNvSpPr/>
            <p:nvPr/>
          </p:nvSpPr>
          <p:spPr>
            <a:xfrm>
              <a:off x="236203" y="1869935"/>
              <a:ext cx="952795" cy="952795"/>
            </a:xfrm>
            <a:prstGeom prst="ellipse">
              <a:avLst/>
            </a:prstGeom>
          </p:spPr>
          <p:style>
            <a:lnRef idx="1">
              <a:schemeClr val="accent1">
                <a:hueOff val="0"/>
                <a:satOff val="0"/>
                <a:lumOff val="0"/>
                <a:alphaOff val="0"/>
              </a:schemeClr>
            </a:lnRef>
            <a:fillRef idx="1">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txBody>
            <a:bodyPr/>
            <a:lstStyle/>
            <a:p/>
          </p:txBody>
        </p:sp>
        <p:sp>
          <p:nvSpPr>
            <p:cNvPr id="12" name="任意多边形 11"/>
            <p:cNvSpPr/>
            <p:nvPr/>
          </p:nvSpPr>
          <p:spPr>
            <a:xfrm>
              <a:off x="989673" y="3108569"/>
              <a:ext cx="4858111" cy="762236"/>
            </a:xfrm>
            <a:custGeom>
              <a:gdLst>
                <a:gd fmla="*/ 0 w 4858111" name="connsiteX0"/>
                <a:gd fmla="*/ 0 h 762236" name="connsiteY0"/>
                <a:gd fmla="*/ 4858111 w 4858111" name="connsiteX1"/>
                <a:gd fmla="*/ 0 h 762236" name="connsiteY1"/>
                <a:gd fmla="*/ 4858111 w 4858111" name="connsiteX2"/>
                <a:gd fmla="*/ 762236 h 762236" name="connsiteY2"/>
                <a:gd fmla="*/ 0 w 4858111" name="connsiteX3"/>
                <a:gd fmla="*/ 762236 h 762236" name="connsiteY3"/>
                <a:gd fmla="*/ 0 w 4858111" name="connsiteX4"/>
                <a:gd fmla="*/ 0 h 762236"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762236" w="4858111">
                  <a:moveTo>
                    <a:pt x="0" y="0"/>
                  </a:moveTo>
                  <a:lnTo>
                    <a:pt x="4858111" y="0"/>
                  </a:lnTo>
                  <a:lnTo>
                    <a:pt x="4858111" y="762236"/>
                  </a:lnTo>
                  <a:lnTo>
                    <a:pt x="0" y="762236"/>
                  </a:lnTo>
                  <a:lnTo>
                    <a:pt x="0" y="0"/>
                  </a:lnTo>
                  <a:close/>
                </a:path>
              </a:pathLst>
            </a:custGeom>
            <a:gradFill flip="none" rotWithShape="1">
              <a:gsLst>
                <a:gs pos="0">
                  <a:srgbClr val="1D5BA2">
                    <a:shade val="30000"/>
                    <a:satMod val="115000"/>
                  </a:srgbClr>
                </a:gs>
                <a:gs pos="50000">
                  <a:srgbClr val="1D5BA2">
                    <a:shade val="67500"/>
                    <a:satMod val="115000"/>
                  </a:srgbClr>
                </a:gs>
                <a:gs pos="100000">
                  <a:srgbClr val="1D5BA2">
                    <a:shade val="100000"/>
                    <a:satMod val="115000"/>
                  </a:srgbClr>
                </a:gs>
              </a:gsLst>
              <a:lin ang="10800000" scaled="1"/>
            </a:gradFill>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anchor="ctr" anchorCtr="0" bIns="96520" lIns="605025" numCol="1" rIns="96520" spcCol="1270" spcFirstLastPara="0" tIns="96520" vert="horz" wrap="square">
              <a:noAutofit/>
            </a:bodyPr>
            <a:lstStyle/>
            <a:p>
              <a:pPr algn="l" defTabSz="1689100" lvl="0">
                <a:lnSpc>
                  <a:spcPct val="90000"/>
                </a:lnSpc>
                <a:spcBef>
                  <a:spcPct val="0"/>
                </a:spcBef>
                <a:spcAft>
                  <a:spcPct val="35000"/>
                </a:spcAft>
              </a:pPr>
              <a:endParaRPr altLang="en-US" kern="1200" lang="zh-CN" sz="3800"/>
            </a:p>
          </p:txBody>
        </p:sp>
        <p:sp>
          <p:nvSpPr>
            <p:cNvPr id="13" name="椭圆 12"/>
            <p:cNvSpPr/>
            <p:nvPr/>
          </p:nvSpPr>
          <p:spPr>
            <a:xfrm>
              <a:off x="513275" y="3013289"/>
              <a:ext cx="952795" cy="952795"/>
            </a:xfrm>
            <a:prstGeom prst="ellipse">
              <a:avLst/>
            </a:prstGeom>
          </p:spPr>
          <p:style>
            <a:lnRef idx="1">
              <a:schemeClr val="accent1">
                <a:hueOff val="0"/>
                <a:satOff val="0"/>
                <a:lumOff val="0"/>
                <a:alphaOff val="0"/>
              </a:schemeClr>
            </a:lnRef>
            <a:fillRef idx="1">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txBody>
            <a:bodyPr/>
            <a:lstStyle/>
            <a:p/>
          </p:txBody>
        </p:sp>
        <p:sp>
          <p:nvSpPr>
            <p:cNvPr id="14" name="任意多边形 13"/>
            <p:cNvSpPr/>
            <p:nvPr/>
          </p:nvSpPr>
          <p:spPr>
            <a:xfrm>
              <a:off x="712600" y="4251923"/>
              <a:ext cx="5135184" cy="762236"/>
            </a:xfrm>
            <a:custGeom>
              <a:gdLst>
                <a:gd fmla="*/ 0 w 5135184" name="connsiteX0"/>
                <a:gd fmla="*/ 0 h 762236" name="connsiteY0"/>
                <a:gd fmla="*/ 5135184 w 5135184" name="connsiteX1"/>
                <a:gd fmla="*/ 0 h 762236" name="connsiteY1"/>
                <a:gd fmla="*/ 5135184 w 5135184" name="connsiteX2"/>
                <a:gd fmla="*/ 762236 h 762236" name="connsiteY2"/>
                <a:gd fmla="*/ 0 w 5135184" name="connsiteX3"/>
                <a:gd fmla="*/ 762236 h 762236" name="connsiteY3"/>
                <a:gd fmla="*/ 0 w 5135184" name="connsiteX4"/>
                <a:gd fmla="*/ 0 h 762236"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762236" w="5135184">
                  <a:moveTo>
                    <a:pt x="0" y="0"/>
                  </a:moveTo>
                  <a:lnTo>
                    <a:pt x="5135184" y="0"/>
                  </a:lnTo>
                  <a:lnTo>
                    <a:pt x="5135184" y="762236"/>
                  </a:lnTo>
                  <a:lnTo>
                    <a:pt x="0" y="762236"/>
                  </a:lnTo>
                  <a:lnTo>
                    <a:pt x="0" y="0"/>
                  </a:lnTo>
                  <a:close/>
                </a:path>
              </a:pathLst>
            </a:custGeom>
            <a:gradFill flip="none" rotWithShape="1">
              <a:gsLst>
                <a:gs pos="0">
                  <a:srgbClr val="1D5BA2">
                    <a:shade val="30000"/>
                    <a:satMod val="115000"/>
                  </a:srgbClr>
                </a:gs>
                <a:gs pos="50000">
                  <a:srgbClr val="1D5BA2">
                    <a:shade val="67500"/>
                    <a:satMod val="115000"/>
                  </a:srgbClr>
                </a:gs>
                <a:gs pos="100000">
                  <a:srgbClr val="1D5BA2">
                    <a:shade val="100000"/>
                    <a:satMod val="115000"/>
                  </a:srgbClr>
                </a:gs>
              </a:gsLst>
              <a:lin ang="10800000" scaled="1"/>
            </a:gradFill>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anchor="ctr" anchorCtr="0" bIns="96520" lIns="605025" numCol="1" rIns="96520" spcCol="1270" spcFirstLastPara="0" tIns="96520" vert="horz" wrap="square">
              <a:noAutofit/>
            </a:bodyPr>
            <a:lstStyle/>
            <a:p>
              <a:pPr algn="l" defTabSz="1689100" lvl="0">
                <a:lnSpc>
                  <a:spcPct val="90000"/>
                </a:lnSpc>
                <a:spcBef>
                  <a:spcPct val="0"/>
                </a:spcBef>
                <a:spcAft>
                  <a:spcPct val="35000"/>
                </a:spcAft>
              </a:pPr>
              <a:endParaRPr altLang="en-US" kern="1200" lang="zh-CN" sz="3800"/>
            </a:p>
          </p:txBody>
        </p:sp>
        <p:sp>
          <p:nvSpPr>
            <p:cNvPr id="16" name="椭圆 15"/>
            <p:cNvSpPr/>
            <p:nvPr/>
          </p:nvSpPr>
          <p:spPr>
            <a:xfrm>
              <a:off x="236203" y="4156644"/>
              <a:ext cx="952795" cy="952795"/>
            </a:xfrm>
            <a:prstGeom prst="ellipse">
              <a:avLst/>
            </a:prstGeom>
          </p:spPr>
          <p:style>
            <a:lnRef idx="1">
              <a:schemeClr val="accent1">
                <a:hueOff val="0"/>
                <a:satOff val="0"/>
                <a:lumOff val="0"/>
                <a:alphaOff val="0"/>
              </a:schemeClr>
            </a:lnRef>
            <a:fillRef idx="1">
              <a:schemeClr val="lt1">
                <a:hueOff val="0"/>
                <a:satOff val="0"/>
                <a:lumOff val="0"/>
                <a:alphaOff val="0"/>
              </a:schemeClr>
            </a:fillRef>
            <a:effectRef idx="2">
              <a:schemeClr val="lt1">
                <a:hueOff val="0"/>
                <a:satOff val="0"/>
                <a:lumOff val="0"/>
                <a:alphaOff val="0"/>
              </a:schemeClr>
            </a:effectRef>
            <a:fontRef idx="minor">
              <a:schemeClr val="dk1">
                <a:hueOff val="0"/>
                <a:satOff val="0"/>
                <a:lumOff val="0"/>
                <a:alphaOff val="0"/>
              </a:schemeClr>
            </a:fontRef>
          </p:style>
          <p:txBody>
            <a:bodyPr/>
            <a:lstStyle/>
            <a:p/>
          </p:txBody>
        </p:sp>
      </p:grpSp>
      <p:sp>
        <p:nvSpPr>
          <p:cNvPr id="17" name="矩形 16"/>
          <p:cNvSpPr/>
          <p:nvPr/>
        </p:nvSpPr>
        <p:spPr>
          <a:xfrm>
            <a:off x="1632187" y="2129610"/>
            <a:ext cx="3154680" cy="365760"/>
          </a:xfrm>
          <a:prstGeom prst="rect">
            <a:avLst/>
          </a:prstGeom>
        </p:spPr>
        <p:txBody>
          <a:bodyPr wrap="none">
            <a:spAutoFit/>
          </a:bodyPr>
          <a:lstStyle/>
          <a:p>
            <a:r>
              <a:rPr altLang="zh-CN" b="1" lang="zh-CN">
                <a:solidFill>
                  <a:schemeClr val="bg1"/>
                </a:solidFill>
                <a:latin charset="-122" panose="020b0503020204020204" pitchFamily="34" typeface="微软雅黑"/>
                <a:ea charset="-122" panose="020b0503020204020204" pitchFamily="34" typeface="微软雅黑"/>
              </a:rPr>
              <a:t>每个团队成员具有主人翁精神</a:t>
            </a:r>
          </a:p>
        </p:txBody>
      </p:sp>
      <p:sp>
        <p:nvSpPr>
          <p:cNvPr id="25" name="矩形 24"/>
          <p:cNvSpPr/>
          <p:nvPr/>
        </p:nvSpPr>
        <p:spPr>
          <a:xfrm>
            <a:off x="1632187" y="3342027"/>
            <a:ext cx="2926080" cy="365760"/>
          </a:xfrm>
          <a:prstGeom prst="rect">
            <a:avLst/>
          </a:prstGeom>
        </p:spPr>
        <p:txBody>
          <a:bodyPr wrap="none">
            <a:spAutoFit/>
          </a:bodyPr>
          <a:lstStyle/>
          <a:p>
            <a:r>
              <a:rPr altLang="zh-CN" b="1" lang="zh-CN" smtClean="0">
                <a:solidFill>
                  <a:schemeClr val="bg1"/>
                </a:solidFill>
                <a:latin charset="-122" panose="020b0503020204020204" pitchFamily="34" typeface="微软雅黑"/>
                <a:ea charset="-122" panose="020b0503020204020204" pitchFamily="34" typeface="微软雅黑"/>
              </a:rPr>
              <a:t>每个团队成员具有全局视野</a:t>
            </a:r>
          </a:p>
        </p:txBody>
      </p:sp>
      <p:sp>
        <p:nvSpPr>
          <p:cNvPr id="26" name="矩形 25"/>
          <p:cNvSpPr/>
          <p:nvPr/>
        </p:nvSpPr>
        <p:spPr>
          <a:xfrm>
            <a:off x="1632187" y="4448375"/>
            <a:ext cx="4069080" cy="365760"/>
          </a:xfrm>
          <a:prstGeom prst="rect">
            <a:avLst/>
          </a:prstGeom>
        </p:spPr>
        <p:txBody>
          <a:bodyPr wrap="none">
            <a:spAutoFit/>
          </a:bodyPr>
          <a:lstStyle/>
          <a:p>
            <a:r>
              <a:rPr altLang="zh-CN" b="1" lang="zh-CN">
                <a:solidFill>
                  <a:schemeClr val="bg1"/>
                </a:solidFill>
                <a:latin charset="-122" panose="020b0503020204020204" pitchFamily="34" typeface="微软雅黑"/>
                <a:ea charset="-122" panose="020b0503020204020204" pitchFamily="34" typeface="微软雅黑"/>
              </a:rPr>
              <a:t>每一位团队成员具有对产品的极致追求</a:t>
            </a:r>
          </a:p>
        </p:txBody>
      </p:sp>
      <p:sp>
        <p:nvSpPr>
          <p:cNvPr id="27" name="矩形 26"/>
          <p:cNvSpPr/>
          <p:nvPr/>
        </p:nvSpPr>
        <p:spPr>
          <a:xfrm>
            <a:off x="481460" y="1961612"/>
            <a:ext cx="462280" cy="762000"/>
          </a:xfrm>
          <a:prstGeom prst="rect">
            <a:avLst/>
          </a:prstGeom>
        </p:spPr>
        <p:txBody>
          <a:bodyPr wrap="none">
            <a:spAutoFit/>
          </a:bodyPr>
          <a:lstStyle/>
          <a:p>
            <a:pPr algn="ctr"/>
            <a:r>
              <a:rPr altLang="zh-CN" lang="en-US" sz="4400">
                <a:latin charset="-122" panose="02000000000000000000" pitchFamily="2" typeface="方正粗谭黑简体"/>
                <a:ea charset="-122" panose="02000000000000000000" pitchFamily="2" typeface="方正粗谭黑简体"/>
              </a:rPr>
              <a:t>1</a:t>
            </a:r>
          </a:p>
        </p:txBody>
      </p:sp>
      <p:sp>
        <p:nvSpPr>
          <p:cNvPr id="28" name="矩形 27"/>
          <p:cNvSpPr/>
          <p:nvPr/>
        </p:nvSpPr>
        <p:spPr>
          <a:xfrm>
            <a:off x="745707" y="3110855"/>
            <a:ext cx="462280" cy="762000"/>
          </a:xfrm>
          <a:prstGeom prst="rect">
            <a:avLst/>
          </a:prstGeom>
        </p:spPr>
        <p:txBody>
          <a:bodyPr wrap="none">
            <a:spAutoFit/>
          </a:bodyPr>
          <a:lstStyle/>
          <a:p>
            <a:pPr algn="ctr"/>
            <a:r>
              <a:rPr altLang="zh-CN" lang="en-US" smtClean="0" sz="4400">
                <a:latin charset="-122" panose="02000000000000000000" pitchFamily="2" typeface="方正粗谭黑简体"/>
                <a:ea charset="-122" panose="02000000000000000000" pitchFamily="2" typeface="方正粗谭黑简体"/>
              </a:rPr>
              <a:t>2</a:t>
            </a:r>
          </a:p>
        </p:txBody>
      </p:sp>
      <p:sp>
        <p:nvSpPr>
          <p:cNvPr id="29" name="矩形 28"/>
          <p:cNvSpPr/>
          <p:nvPr/>
        </p:nvSpPr>
        <p:spPr>
          <a:xfrm>
            <a:off x="478855" y="4292358"/>
            <a:ext cx="462280" cy="762000"/>
          </a:xfrm>
          <a:prstGeom prst="rect">
            <a:avLst/>
          </a:prstGeom>
        </p:spPr>
        <p:txBody>
          <a:bodyPr wrap="none">
            <a:spAutoFit/>
          </a:bodyPr>
          <a:lstStyle/>
          <a:p>
            <a:pPr algn="ctr"/>
            <a:r>
              <a:rPr altLang="zh-CN" lang="en-US" smtClean="0" sz="4400">
                <a:latin charset="-122" panose="02000000000000000000" pitchFamily="2" typeface="方正粗谭黑简体"/>
                <a:ea charset="-122" panose="02000000000000000000" pitchFamily="2" typeface="方正粗谭黑简体"/>
              </a:rPr>
              <a:t>3</a:t>
            </a:r>
          </a:p>
        </p:txBody>
      </p:sp>
      <p:sp>
        <p:nvSpPr>
          <p:cNvPr id="30" name="矩形 29"/>
          <p:cNvSpPr/>
          <p:nvPr/>
        </p:nvSpPr>
        <p:spPr>
          <a:xfrm>
            <a:off x="6532866" y="837724"/>
            <a:ext cx="4757814" cy="2148841"/>
          </a:xfrm>
          <a:prstGeom prst="rect">
            <a:avLst/>
          </a:prstGeom>
        </p:spPr>
        <p:txBody>
          <a:bodyPr wrap="square">
            <a:spAutoFit/>
          </a:bodyPr>
          <a:lstStyle/>
          <a:p>
            <a:pPr>
              <a:lnSpc>
                <a:spcPct val="150000"/>
              </a:lnSpc>
              <a:defRPr/>
            </a:pPr>
            <a:r>
              <a:rPr altLang="zh-CN" lang="zh-CN">
                <a:latin charset="-122" panose="020b0503020204020204" pitchFamily="34" typeface="微软雅黑"/>
                <a:ea charset="-122" panose="020b0503020204020204" pitchFamily="34" typeface="微软雅黑"/>
              </a:rPr>
              <a:t>要让团队发生改变只有两种方式：一是领导者率先垂范，强势推动团队变革；二是让用户告诉团队成员什么是真实的需求，倒逼他们来做出改变。一个是强势推动，一个是无情倒逼，两者结合效果最佳。</a:t>
            </a:r>
          </a:p>
        </p:txBody>
      </p:sp>
      <p:sp>
        <p:nvSpPr>
          <p:cNvPr id="31" name="矩形 30"/>
          <p:cNvSpPr/>
          <p:nvPr/>
        </p:nvSpPr>
        <p:spPr>
          <a:xfrm>
            <a:off x="11195272" y="2288332"/>
            <a:ext cx="1948180" cy="2209800"/>
          </a:xfrm>
          <a:prstGeom prst="rect">
            <a:avLst/>
          </a:prstGeom>
        </p:spPr>
        <p:txBody>
          <a:bodyPr wrap="none">
            <a:spAutoFit/>
          </a:bodyPr>
          <a:lstStyle/>
          <a:p>
            <a:r>
              <a:rPr altLang="en-US" lang="zh-CN" smtClean="0" sz="13900">
                <a:latin charset="-122" panose="02000000000000000000" pitchFamily="2" typeface="方正粗谭黑简体"/>
                <a:ea charset="-122" panose="02000000000000000000" pitchFamily="2" typeface="方正粗谭黑简体"/>
              </a:rPr>
              <a:t>”</a:t>
            </a:r>
          </a:p>
        </p:txBody>
      </p:sp>
      <p:sp>
        <p:nvSpPr>
          <p:cNvPr id="32" name="矩形 31"/>
          <p:cNvSpPr/>
          <p:nvPr/>
        </p:nvSpPr>
        <p:spPr>
          <a:xfrm>
            <a:off x="4548980" y="425862"/>
            <a:ext cx="1948180" cy="2209800"/>
          </a:xfrm>
          <a:prstGeom prst="rect">
            <a:avLst/>
          </a:prstGeom>
        </p:spPr>
        <p:txBody>
          <a:bodyPr wrap="none">
            <a:spAutoFit/>
          </a:bodyPr>
          <a:lstStyle/>
          <a:p>
            <a:r>
              <a:rPr altLang="en-US" lang="zh-CN" sz="13900">
                <a:latin charset="-122" panose="02000000000000000000" pitchFamily="2" typeface="方正粗谭黑简体"/>
                <a:ea charset="-122" panose="02000000000000000000" pitchFamily="2" typeface="方正粗谭黑简体"/>
              </a:rPr>
              <a:t>“</a:t>
            </a:r>
          </a:p>
        </p:txBody>
      </p:sp>
    </p:spTree>
    <p:extLst>
      <p:ext uri="{BB962C8B-B14F-4D97-AF65-F5344CB8AC3E}">
        <p14:creationId val="951156204"/>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梯形 1"/>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p:cNvSpPr/>
          <p:nvPr/>
        </p:nvSpPr>
        <p:spPr>
          <a:xfrm>
            <a:off x="203200" y="1125370"/>
            <a:ext cx="2496096" cy="15965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p:cNvSpPr/>
          <p:nvPr/>
        </p:nvSpPr>
        <p:spPr>
          <a:xfrm>
            <a:off x="568778" y="291063"/>
            <a:ext cx="1706880" cy="822960"/>
          </a:xfrm>
          <a:prstGeom prst="rect">
            <a:avLst/>
          </a:prstGeom>
        </p:spPr>
        <p:txBody>
          <a:bodyPr wrap="none">
            <a:spAutoFit/>
          </a:bodyPr>
          <a:lstStyle/>
          <a:p>
            <a:pPr algn="ctr"/>
            <a:r>
              <a:rPr altLang="en-US" lang="zh-CN" smtClean="0" sz="4800">
                <a:latin charset="-122" panose="020b0809000000000000" pitchFamily="49" typeface="华康俪金黑W8"/>
                <a:ea charset="-122" panose="020b0809000000000000" pitchFamily="49" typeface="华康俪金黑W8"/>
              </a:rPr>
              <a:t>目 录</a:t>
            </a:r>
          </a:p>
        </p:txBody>
      </p:sp>
      <p:cxnSp>
        <p:nvCxnSpPr>
          <p:cNvPr id="11" name="直接连接符 10"/>
          <p:cNvCxnSpPr/>
          <p:nvPr/>
        </p:nvCxnSpPr>
        <p:spPr>
          <a:xfrm flipH="1">
            <a:off x="612954" y="1281398"/>
            <a:ext cx="0" cy="4752000"/>
          </a:xfrm>
          <a:prstGeom prst="line">
            <a:avLst/>
          </a:prstGeom>
          <a:ln>
            <a:solidFill>
              <a:srgbClr val="1D5BA2"/>
            </a:solidFill>
          </a:ln>
        </p:spPr>
        <p:style>
          <a:lnRef idx="1">
            <a:schemeClr val="accent1"/>
          </a:lnRef>
          <a:fillRef idx="0">
            <a:schemeClr val="accent1"/>
          </a:fillRef>
          <a:effectRef idx="0">
            <a:schemeClr val="accent1"/>
          </a:effectRef>
          <a:fontRef idx="minor">
            <a:schemeClr val="tx1"/>
          </a:fontRef>
        </p:style>
      </p:cxnSp>
      <p:grpSp>
        <p:nvGrpSpPr>
          <p:cNvPr id="18" name="组合 17"/>
          <p:cNvGrpSpPr/>
          <p:nvPr/>
        </p:nvGrpSpPr>
        <p:grpSpPr>
          <a:xfrm>
            <a:off x="2611367" y="1520423"/>
            <a:ext cx="7845742" cy="1001704"/>
            <a:chOff x="1336358" y="1636334"/>
            <a:chExt cx="7845742" cy="1001704"/>
          </a:xfrm>
        </p:grpSpPr>
        <p:sp>
          <p:nvSpPr>
            <p:cNvPr id="7" name="矩形 6"/>
            <p:cNvSpPr/>
            <p:nvPr/>
          </p:nvSpPr>
          <p:spPr>
            <a:xfrm>
              <a:off x="1336358" y="1636334"/>
              <a:ext cx="3027680" cy="579120"/>
            </a:xfrm>
            <a:prstGeom prst="rect">
              <a:avLst/>
            </a:prstGeom>
          </p:spPr>
          <p:txBody>
            <a:bodyPr wrap="none">
              <a:spAutoFit/>
            </a:bodyPr>
            <a:lstStyle/>
            <a:p>
              <a:r>
                <a:rPr altLang="en-US" b="1" lang="zh-CN" sz="3200">
                  <a:latin charset="-122" panose="020b0503020204020204" pitchFamily="34" typeface="微软雅黑"/>
                  <a:ea charset="-122" panose="020b0503020204020204" pitchFamily="34" typeface="微软雅黑"/>
                </a:rPr>
                <a:t>腾讯手游大起底</a:t>
              </a:r>
            </a:p>
          </p:txBody>
        </p:sp>
        <p:sp>
          <p:nvSpPr>
            <p:cNvPr id="12" name="矩形 11"/>
            <p:cNvSpPr/>
            <p:nvPr/>
          </p:nvSpPr>
          <p:spPr>
            <a:xfrm>
              <a:off x="1336358" y="2176373"/>
              <a:ext cx="7845742" cy="457200"/>
            </a:xfrm>
            <a:prstGeom prst="rect">
              <a:avLst/>
            </a:prstGeom>
          </p:spPr>
          <p:txBody>
            <a:bodyPr wrap="square">
              <a:spAutoFit/>
            </a:bodyPr>
            <a:lstStyle/>
            <a:p>
              <a:r>
                <a:rPr altLang="en-US" lang="zh-CN" sz="2400">
                  <a:latin charset="-122" panose="020b0503020204020204" pitchFamily="34" typeface="微软雅黑"/>
                  <a:ea charset="-122" panose="020b0503020204020204" pitchFamily="34" typeface="微软雅黑"/>
                </a:rPr>
                <a:t>从战略到组织，从团队到产品，腾讯到底做了什么？</a:t>
              </a:r>
            </a:p>
          </p:txBody>
        </p:sp>
      </p:grpSp>
      <p:grpSp>
        <p:nvGrpSpPr>
          <p:cNvPr id="19" name="组合 18"/>
          <p:cNvGrpSpPr/>
          <p:nvPr/>
        </p:nvGrpSpPr>
        <p:grpSpPr>
          <a:xfrm>
            <a:off x="2611367" y="3020412"/>
            <a:ext cx="7845742" cy="1040341"/>
            <a:chOff x="1336358" y="1636334"/>
            <a:chExt cx="7845742" cy="1040341"/>
          </a:xfrm>
        </p:grpSpPr>
        <p:sp>
          <p:nvSpPr>
            <p:cNvPr id="20" name="矩形 19"/>
            <p:cNvSpPr/>
            <p:nvPr/>
          </p:nvSpPr>
          <p:spPr>
            <a:xfrm>
              <a:off x="1336358" y="1636334"/>
              <a:ext cx="3027680" cy="579120"/>
            </a:xfrm>
            <a:prstGeom prst="rect">
              <a:avLst/>
            </a:prstGeom>
          </p:spPr>
          <p:txBody>
            <a:bodyPr wrap="none">
              <a:spAutoFit/>
            </a:bodyPr>
            <a:lstStyle/>
            <a:p>
              <a:r>
                <a:rPr altLang="en-US" b="1" lang="zh-CN" smtClean="0" sz="3200">
                  <a:latin charset="-122" panose="020b0503020204020204" pitchFamily="34" typeface="微软雅黑"/>
                  <a:ea charset="-122" panose="020b0503020204020204" pitchFamily="34" typeface="微软雅黑"/>
                </a:rPr>
                <a:t>垂死项目复活记</a:t>
              </a:r>
            </a:p>
          </p:txBody>
        </p:sp>
        <p:sp>
          <p:nvSpPr>
            <p:cNvPr id="21" name="矩形 20"/>
            <p:cNvSpPr/>
            <p:nvPr/>
          </p:nvSpPr>
          <p:spPr>
            <a:xfrm>
              <a:off x="1336358" y="2215010"/>
              <a:ext cx="7845742" cy="457200"/>
            </a:xfrm>
            <a:prstGeom prst="rect">
              <a:avLst/>
            </a:prstGeom>
          </p:spPr>
          <p:txBody>
            <a:bodyPr wrap="square">
              <a:spAutoFit/>
            </a:bodyPr>
            <a:lstStyle/>
            <a:p>
              <a:r>
                <a:rPr altLang="en-US" lang="zh-CN" smtClean="0" sz="2400">
                  <a:latin charset="-122" panose="020b0503020204020204" pitchFamily="34" typeface="微软雅黑"/>
                  <a:ea charset="-122" panose="020b0503020204020204" pitchFamily="34" typeface="微软雅黑"/>
                </a:rPr>
                <a:t>腾讯《摩登城市》项目大逆转</a:t>
              </a:r>
            </a:p>
          </p:txBody>
        </p:sp>
      </p:grpSp>
      <p:grpSp>
        <p:nvGrpSpPr>
          <p:cNvPr id="22" name="组合 21"/>
          <p:cNvGrpSpPr/>
          <p:nvPr/>
        </p:nvGrpSpPr>
        <p:grpSpPr>
          <a:xfrm>
            <a:off x="2611367" y="4520400"/>
            <a:ext cx="7845742" cy="1040341"/>
            <a:chOff x="1336358" y="1636334"/>
            <a:chExt cx="7845742" cy="1040341"/>
          </a:xfrm>
        </p:grpSpPr>
        <p:sp>
          <p:nvSpPr>
            <p:cNvPr id="23" name="矩形 22"/>
            <p:cNvSpPr/>
            <p:nvPr/>
          </p:nvSpPr>
          <p:spPr>
            <a:xfrm>
              <a:off x="1336358" y="1636334"/>
              <a:ext cx="3840480" cy="579120"/>
            </a:xfrm>
            <a:prstGeom prst="rect">
              <a:avLst/>
            </a:prstGeom>
          </p:spPr>
          <p:txBody>
            <a:bodyPr wrap="none">
              <a:spAutoFit/>
            </a:bodyPr>
            <a:lstStyle/>
            <a:p>
              <a:r>
                <a:rPr altLang="en-US" b="1" lang="zh-CN" smtClean="0" sz="3200">
                  <a:latin charset="-122" panose="020b0503020204020204" pitchFamily="34" typeface="微软雅黑"/>
                  <a:ea charset="-122" panose="020b0503020204020204" pitchFamily="34" typeface="微软雅黑"/>
                </a:rPr>
                <a:t>“十元店”的大生意</a:t>
              </a:r>
            </a:p>
          </p:txBody>
        </p:sp>
        <p:sp>
          <p:nvSpPr>
            <p:cNvPr id="24" name="矩形 23"/>
            <p:cNvSpPr/>
            <p:nvPr/>
          </p:nvSpPr>
          <p:spPr>
            <a:xfrm>
              <a:off x="1336358" y="2215010"/>
              <a:ext cx="7845742" cy="457200"/>
            </a:xfrm>
            <a:prstGeom prst="rect">
              <a:avLst/>
            </a:prstGeom>
          </p:spPr>
          <p:txBody>
            <a:bodyPr wrap="square">
              <a:spAutoFit/>
            </a:bodyPr>
            <a:lstStyle/>
            <a:p>
              <a:r>
                <a:rPr altLang="zh-CN" lang="en-US" smtClean="0" sz="2400">
                  <a:latin charset="-122" panose="020b0503020204020204" pitchFamily="34" typeface="微软雅黑"/>
                  <a:ea charset="-122" panose="020b0503020204020204" pitchFamily="34" typeface="微软雅黑"/>
                </a:rPr>
                <a:t>QQ秀业务转型及QQ会员业务深度运营</a:t>
              </a:r>
            </a:p>
          </p:txBody>
        </p:sp>
      </p:grpSp>
      <p:sp>
        <p:nvSpPr>
          <p:cNvPr id="25" name="椭圆 24"/>
          <p:cNvSpPr/>
          <p:nvPr/>
        </p:nvSpPr>
        <p:spPr>
          <a:xfrm>
            <a:off x="1184223" y="1481869"/>
            <a:ext cx="1215847" cy="1215847"/>
          </a:xfrm>
          <a:prstGeom prst="ellipse">
            <a:avLst/>
          </a:prstGeom>
          <a:solidFill>
            <a:srgbClr val="FFC000"/>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p:nvPr/>
        </p:nvSpPr>
        <p:spPr>
          <a:xfrm>
            <a:off x="1184223" y="2965308"/>
            <a:ext cx="1215847" cy="1215847"/>
          </a:xfrm>
          <a:prstGeom prst="ellipse">
            <a:avLst/>
          </a:prstGeom>
          <a:solidFill>
            <a:srgbClr val="FFC000"/>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7" name="椭圆 26"/>
          <p:cNvSpPr/>
          <p:nvPr/>
        </p:nvSpPr>
        <p:spPr>
          <a:xfrm>
            <a:off x="1184223" y="4444293"/>
            <a:ext cx="1215847" cy="1215847"/>
          </a:xfrm>
          <a:prstGeom prst="ellipse">
            <a:avLst/>
          </a:prstGeom>
          <a:solidFill>
            <a:srgbClr val="FFC000"/>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6" name="图片 15"/>
          <p:cNvPicPr>
            <a:picLocks noChangeAspect="1"/>
          </p:cNvPicPr>
          <p:nvPr/>
        </p:nvPicPr>
        <p:blipFill>
          <a:blip r:embed="rId3">
            <a:extLst>
              <a:ext uri="{28A0092B-C50C-407E-A947-70E740481C1C}">
                <a14:useLocalDpi val="0"/>
              </a:ext>
            </a:extLst>
          </a:blip>
          <a:stretch>
            <a:fillRect/>
          </a:stretch>
        </p:blipFill>
        <p:spPr>
          <a:xfrm>
            <a:off x="13856663" y="6507420"/>
            <a:ext cx="701160" cy="701160"/>
          </a:xfrm>
          <a:prstGeom prst="rect">
            <a:avLst/>
          </a:prstGeom>
        </p:spPr>
      </p:pic>
      <p:pic>
        <p:nvPicPr>
          <p:cNvPr id="28" name="图片 27"/>
          <p:cNvPicPr>
            <a:picLocks noChangeAspect="1"/>
          </p:cNvPicPr>
          <p:nvPr/>
        </p:nvPicPr>
        <p:blipFill>
          <a:blip r:embed="rId3">
            <a:extLst>
              <a:ext uri="{28A0092B-C50C-407E-A947-70E740481C1C}">
                <a14:useLocalDpi val="0"/>
              </a:ext>
            </a:extLst>
          </a:blip>
          <a:stretch>
            <a:fillRect/>
          </a:stretch>
        </p:blipFill>
        <p:spPr>
          <a:xfrm>
            <a:off x="14683032" y="6359645"/>
            <a:ext cx="701160" cy="701160"/>
          </a:xfrm>
          <a:prstGeom prst="rect">
            <a:avLst/>
          </a:prstGeom>
        </p:spPr>
      </p:pic>
      <p:pic>
        <p:nvPicPr>
          <p:cNvPr id="29" name="图片 28"/>
          <p:cNvPicPr>
            <a:picLocks noChangeAspect="1"/>
          </p:cNvPicPr>
          <p:nvPr/>
        </p:nvPicPr>
        <p:blipFill>
          <a:blip r:embed="rId3">
            <a:extLst>
              <a:ext uri="{28A0092B-C50C-407E-A947-70E740481C1C}">
                <a14:useLocalDpi val="0"/>
              </a:ext>
            </a:extLst>
          </a:blip>
          <a:stretch>
            <a:fillRect/>
          </a:stretch>
        </p:blipFill>
        <p:spPr>
          <a:xfrm>
            <a:off x="14695911" y="7822508"/>
            <a:ext cx="701160" cy="701160"/>
          </a:xfrm>
          <a:prstGeom prst="rect">
            <a:avLst/>
          </a:prstGeom>
        </p:spPr>
      </p:pic>
      <p:sp>
        <p:nvSpPr>
          <p:cNvPr id="30" name="矩形 29"/>
          <p:cNvSpPr/>
          <p:nvPr/>
        </p:nvSpPr>
        <p:spPr>
          <a:xfrm>
            <a:off x="1521754" y="1450588"/>
            <a:ext cx="489268" cy="1188720"/>
          </a:xfrm>
          <a:prstGeom prst="rect">
            <a:avLst/>
          </a:prstGeom>
          <a:noFill/>
        </p:spPr>
        <p:txBody>
          <a:bodyPr bIns="45720" lIns="91440" rIns="91440" tIns="45720" wrap="none">
            <a:spAutoFit/>
          </a:bodyPr>
          <a:lstStyle/>
          <a:p>
            <a:pPr algn="ctr"/>
            <a:r>
              <a:rPr altLang="zh-CN" b="1" cap="none" lang="en-US" smtClean="0" spc="0" sz="7200">
                <a:ln w="10160">
                  <a:solidFill>
                    <a:schemeClr val="bg1"/>
                  </a:solidFill>
                  <a:prstDash val="solid"/>
                </a:ln>
                <a:solidFill>
                  <a:schemeClr val="bg1"/>
                </a:solidFill>
                <a:effectLst>
                  <a:outerShdw algn="tl" blurRad="38100" dir="5400000" dist="22860" rotWithShape="0">
                    <a:srgbClr val="000000">
                      <a:alpha val="30000"/>
                    </a:srgbClr>
                  </a:outerShdw>
                </a:effectLst>
                <a:latin charset="0" panose="04040905080b02020502" pitchFamily="82" typeface="Broadway"/>
                <a:ea charset="-122" panose="020b0503020204020204" pitchFamily="34" typeface="微软雅黑"/>
              </a:rPr>
              <a:t>1</a:t>
            </a:r>
          </a:p>
        </p:txBody>
      </p:sp>
      <p:sp>
        <p:nvSpPr>
          <p:cNvPr id="31" name="矩形 30"/>
          <p:cNvSpPr/>
          <p:nvPr/>
        </p:nvSpPr>
        <p:spPr>
          <a:xfrm>
            <a:off x="1521754" y="2947439"/>
            <a:ext cx="489268" cy="1188720"/>
          </a:xfrm>
          <a:prstGeom prst="rect">
            <a:avLst/>
          </a:prstGeom>
          <a:noFill/>
        </p:spPr>
        <p:txBody>
          <a:bodyPr bIns="45720" lIns="91440" rIns="91440" tIns="45720" wrap="none">
            <a:spAutoFit/>
          </a:bodyPr>
          <a:lstStyle/>
          <a:p>
            <a:pPr algn="ctr"/>
            <a:r>
              <a:rPr altLang="zh-CN" b="1" cap="none" lang="en-US" smtClean="0" spc="0" sz="7200">
                <a:ln w="10160">
                  <a:solidFill>
                    <a:schemeClr val="bg1"/>
                  </a:solidFill>
                  <a:prstDash val="solid"/>
                </a:ln>
                <a:solidFill>
                  <a:schemeClr val="bg1"/>
                </a:solidFill>
                <a:effectLst>
                  <a:outerShdw algn="tl" blurRad="38100" dir="5400000" dist="22860" rotWithShape="0">
                    <a:srgbClr val="000000">
                      <a:alpha val="30000"/>
                    </a:srgbClr>
                  </a:outerShdw>
                </a:effectLst>
                <a:latin charset="0" panose="04040905080b02020502" pitchFamily="82" typeface="Broadway"/>
                <a:ea charset="-122" panose="020b0503020204020204" pitchFamily="34" typeface="微软雅黑"/>
              </a:rPr>
              <a:t>2</a:t>
            </a:r>
          </a:p>
        </p:txBody>
      </p:sp>
      <p:sp>
        <p:nvSpPr>
          <p:cNvPr id="32" name="矩形 31"/>
          <p:cNvSpPr/>
          <p:nvPr/>
        </p:nvSpPr>
        <p:spPr>
          <a:xfrm>
            <a:off x="1521754" y="4444293"/>
            <a:ext cx="489268" cy="1188720"/>
          </a:xfrm>
          <a:prstGeom prst="rect">
            <a:avLst/>
          </a:prstGeom>
          <a:noFill/>
        </p:spPr>
        <p:txBody>
          <a:bodyPr bIns="45720" lIns="91440" rIns="91440" tIns="45720" wrap="none">
            <a:spAutoFit/>
          </a:bodyPr>
          <a:lstStyle/>
          <a:p>
            <a:pPr algn="ctr"/>
            <a:r>
              <a:rPr altLang="zh-CN" b="1" cap="none" lang="en-US" smtClean="0" spc="0" sz="7200">
                <a:ln w="10160">
                  <a:solidFill>
                    <a:schemeClr val="bg1"/>
                  </a:solidFill>
                  <a:prstDash val="solid"/>
                </a:ln>
                <a:solidFill>
                  <a:schemeClr val="bg1"/>
                </a:solidFill>
                <a:effectLst>
                  <a:outerShdw algn="tl" blurRad="38100" dir="5400000" dist="22860" rotWithShape="0">
                    <a:srgbClr val="000000">
                      <a:alpha val="30000"/>
                    </a:srgbClr>
                  </a:outerShdw>
                </a:effectLst>
                <a:latin charset="0" panose="04040905080b02020502" pitchFamily="82" typeface="Broadway"/>
                <a:ea charset="-122" panose="020b0503020204020204" pitchFamily="34" typeface="微软雅黑"/>
              </a:rPr>
              <a:t>3</a:t>
            </a:r>
          </a:p>
        </p:txBody>
      </p:sp>
      <p:sp>
        <p:nvSpPr>
          <p:cNvPr id="33" name="矩形 32"/>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34" name="矩形 33"/>
          <p:cNvSpPr/>
          <p:nvPr/>
        </p:nvSpPr>
        <p:spPr>
          <a:xfrm>
            <a:off x="10857364" y="6276587"/>
            <a:ext cx="817880"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- 1 -</a:t>
            </a:r>
          </a:p>
        </p:txBody>
      </p:sp>
    </p:spTree>
    <p:extLst>
      <p:ext uri="{BB962C8B-B14F-4D97-AF65-F5344CB8AC3E}">
        <p14:creationId val="3304728524"/>
      </p:ext>
    </p:extLst>
  </p:cSld>
  <p:clrMapOvr>
    <a:masterClrMapping/>
  </p:clrMapOvr>
  <p:transition/>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25" name="表格 24"/>
          <p:cNvGraphicFramePr>
            <a:graphicFrameLocks noGrp="1"/>
          </p:cNvGraphicFramePr>
          <p:nvPr>
            <p:extLst>
              <p:ext uri="{D42A27DB-BD31-4B8C-83A1-F6EECF244321}">
                <p14:modId val="3218494064"/>
              </p:ext>
            </p:extLst>
          </p:nvPr>
        </p:nvGraphicFramePr>
        <p:xfrm>
          <a:off x="612954" y="1451206"/>
          <a:ext cx="5413215" cy="4456810"/>
        </p:xfrm>
        <a:graphic>
          <a:graphicData uri="http://schemas.openxmlformats.org/drawingml/2006/table">
            <a:tbl>
              <a:tblPr bandRow="1" firstRow="1">
                <a:tableStyleId>{5C22544A-7EE6-4342-B048-85BDC9FD1C3A}</a:tableStyleId>
              </a:tblPr>
              <a:tblGrid>
                <a:gridCol w="5413215"/>
              </a:tblGrid>
              <a:tr h="445681">
                <a:tc>
                  <a:txBody>
                    <a:bodyPr vert="horz" wrap="square"/>
                    <a:lstStyle/>
                    <a:p>
                      <a:endParaRPr altLang="en-US" lang="zh-CN"/>
                    </a:p>
                  </a:txBody>
                  <a:tcPr>
                    <a:lnB algn="ctr" cap="flat" cmpd="sng" w="12700">
                      <a:solidFill>
                        <a:srgbClr val="C00000"/>
                      </a:solidFill>
                      <a:prstDash val="sysDot"/>
                      <a:round/>
                      <a:headEnd len="med" type="none" w="med"/>
                      <a:tailEnd len="med" type="none" w="med"/>
                    </a:lnB>
                    <a:noFill/>
                  </a:tcPr>
                </a:tc>
              </a:tr>
              <a:tr h="445681">
                <a:tc>
                  <a:txBody>
                    <a:bodyPr vert="horz" wrap="square"/>
                    <a:lstStyle/>
                    <a:p>
                      <a:endParaRPr altLang="en-US" lang="zh-CN"/>
                    </a:p>
                  </a:txBody>
                  <a:tcPr>
                    <a:lnT algn="ctr" cap="flat" cmpd="sng" w="12700">
                      <a:solidFill>
                        <a:srgbClr val="C00000"/>
                      </a:solidFill>
                      <a:prstDash val="sysDot"/>
                      <a:round/>
                      <a:headEnd len="med" type="none" w="med"/>
                      <a:tailEnd len="med" type="none" w="med"/>
                    </a:lnT>
                    <a:lnB algn="ctr" cap="flat" cmpd="sng" w="12700">
                      <a:solidFill>
                        <a:srgbClr val="C00000"/>
                      </a:solidFill>
                      <a:prstDash val="sysDot"/>
                      <a:round/>
                      <a:headEnd len="med" type="none" w="med"/>
                      <a:tailEnd len="med" type="none" w="med"/>
                    </a:lnB>
                    <a:noFill/>
                  </a:tcPr>
                </a:tc>
              </a:tr>
              <a:tr h="445681">
                <a:tc>
                  <a:txBody>
                    <a:bodyPr vert="horz" wrap="square"/>
                    <a:lstStyle/>
                    <a:p>
                      <a:endParaRPr altLang="en-US" lang="zh-CN"/>
                    </a:p>
                  </a:txBody>
                  <a:tcPr>
                    <a:lnT algn="ctr" cap="flat" cmpd="sng" w="12700">
                      <a:solidFill>
                        <a:srgbClr val="C00000"/>
                      </a:solidFill>
                      <a:prstDash val="sysDot"/>
                      <a:round/>
                      <a:headEnd len="med" type="none" w="med"/>
                      <a:tailEnd len="med" type="none" w="med"/>
                    </a:lnT>
                    <a:lnB algn="ctr" cap="flat" cmpd="sng" w="12700">
                      <a:solidFill>
                        <a:srgbClr val="C00000"/>
                      </a:solidFill>
                      <a:prstDash val="sysDot"/>
                      <a:round/>
                      <a:headEnd len="med" type="none" w="med"/>
                      <a:tailEnd len="med" type="none" w="med"/>
                    </a:lnB>
                    <a:noFill/>
                  </a:tcPr>
                </a:tc>
              </a:tr>
              <a:tr h="445681">
                <a:tc>
                  <a:txBody>
                    <a:bodyPr vert="horz" wrap="square"/>
                    <a:lstStyle/>
                    <a:p>
                      <a:endParaRPr altLang="en-US" lang="zh-CN"/>
                    </a:p>
                  </a:txBody>
                  <a:tcPr>
                    <a:lnT algn="ctr" cap="flat" cmpd="sng" w="12700">
                      <a:solidFill>
                        <a:srgbClr val="C00000"/>
                      </a:solidFill>
                      <a:prstDash val="sysDot"/>
                      <a:round/>
                      <a:headEnd len="med" type="none" w="med"/>
                      <a:tailEnd len="med" type="none" w="med"/>
                    </a:lnT>
                    <a:lnB algn="ctr" cap="flat" cmpd="sng" w="12700">
                      <a:solidFill>
                        <a:srgbClr val="C00000"/>
                      </a:solidFill>
                      <a:prstDash val="sysDot"/>
                      <a:round/>
                      <a:headEnd len="med" type="none" w="med"/>
                      <a:tailEnd len="med" type="none" w="med"/>
                    </a:lnB>
                    <a:noFill/>
                  </a:tcPr>
                </a:tc>
              </a:tr>
              <a:tr h="445681">
                <a:tc>
                  <a:txBody>
                    <a:bodyPr vert="horz" wrap="square"/>
                    <a:lstStyle/>
                    <a:p>
                      <a:endParaRPr altLang="en-US" lang="zh-CN"/>
                    </a:p>
                  </a:txBody>
                  <a:tcPr>
                    <a:lnT algn="ctr" cap="flat" cmpd="sng" w="12700">
                      <a:solidFill>
                        <a:srgbClr val="C00000"/>
                      </a:solidFill>
                      <a:prstDash val="sysDot"/>
                      <a:round/>
                      <a:headEnd len="med" type="none" w="med"/>
                      <a:tailEnd len="med" type="none" w="med"/>
                    </a:lnT>
                    <a:lnB algn="ctr" cap="flat" cmpd="sng" w="12700">
                      <a:solidFill>
                        <a:srgbClr val="C00000"/>
                      </a:solidFill>
                      <a:prstDash val="sysDot"/>
                      <a:round/>
                      <a:headEnd len="med" type="none" w="med"/>
                      <a:tailEnd len="med" type="none" w="med"/>
                    </a:lnB>
                    <a:noFill/>
                  </a:tcPr>
                </a:tc>
              </a:tr>
              <a:tr h="445681">
                <a:tc>
                  <a:txBody>
                    <a:bodyPr vert="horz" wrap="square"/>
                    <a:lstStyle/>
                    <a:p>
                      <a:endParaRPr altLang="en-US" lang="zh-CN"/>
                    </a:p>
                  </a:txBody>
                  <a:tcPr>
                    <a:lnT algn="ctr" cap="flat" cmpd="sng" w="12700">
                      <a:solidFill>
                        <a:srgbClr val="C00000"/>
                      </a:solidFill>
                      <a:prstDash val="sysDot"/>
                      <a:round/>
                      <a:headEnd len="med" type="none" w="med"/>
                      <a:tailEnd len="med" type="none" w="med"/>
                    </a:lnT>
                    <a:lnB algn="ctr" cap="flat" cmpd="sng" w="12700">
                      <a:solidFill>
                        <a:srgbClr val="C00000"/>
                      </a:solidFill>
                      <a:prstDash val="sysDot"/>
                      <a:round/>
                      <a:headEnd len="med" type="none" w="med"/>
                      <a:tailEnd len="med" type="none" w="med"/>
                    </a:lnB>
                    <a:noFill/>
                  </a:tcPr>
                </a:tc>
              </a:tr>
              <a:tr h="445681">
                <a:tc>
                  <a:txBody>
                    <a:bodyPr vert="horz" wrap="square"/>
                    <a:lstStyle/>
                    <a:p>
                      <a:endParaRPr altLang="en-US" lang="zh-CN"/>
                    </a:p>
                  </a:txBody>
                  <a:tcPr>
                    <a:lnT algn="ctr" cap="flat" cmpd="sng" w="12700">
                      <a:solidFill>
                        <a:srgbClr val="C00000"/>
                      </a:solidFill>
                      <a:prstDash val="sysDot"/>
                      <a:round/>
                      <a:headEnd len="med" type="none" w="med"/>
                      <a:tailEnd len="med" type="none" w="med"/>
                    </a:lnT>
                    <a:lnB algn="ctr" cap="flat" cmpd="sng" w="12700">
                      <a:solidFill>
                        <a:srgbClr val="C00000"/>
                      </a:solidFill>
                      <a:prstDash val="sysDot"/>
                      <a:round/>
                      <a:headEnd len="med" type="none" w="med"/>
                      <a:tailEnd len="med" type="none" w="med"/>
                    </a:lnB>
                    <a:noFill/>
                  </a:tcPr>
                </a:tc>
              </a:tr>
              <a:tr h="445681">
                <a:tc>
                  <a:txBody>
                    <a:bodyPr vert="horz" wrap="square"/>
                    <a:lstStyle/>
                    <a:p>
                      <a:endParaRPr altLang="en-US" lang="zh-CN"/>
                    </a:p>
                  </a:txBody>
                  <a:tcPr>
                    <a:lnT algn="ctr" cap="flat" cmpd="sng" w="12700">
                      <a:solidFill>
                        <a:srgbClr val="C00000"/>
                      </a:solidFill>
                      <a:prstDash val="sysDot"/>
                      <a:round/>
                      <a:headEnd len="med" type="none" w="med"/>
                      <a:tailEnd len="med" type="none" w="med"/>
                    </a:lnT>
                    <a:lnB algn="ctr" cap="flat" cmpd="sng" w="12700">
                      <a:solidFill>
                        <a:srgbClr val="C00000"/>
                      </a:solidFill>
                      <a:prstDash val="sysDot"/>
                      <a:round/>
                      <a:headEnd len="med" type="none" w="med"/>
                      <a:tailEnd len="med" type="none" w="med"/>
                    </a:lnB>
                    <a:noFill/>
                  </a:tcPr>
                </a:tc>
              </a:tr>
              <a:tr h="445681">
                <a:tc>
                  <a:txBody>
                    <a:bodyPr vert="horz" wrap="square"/>
                    <a:lstStyle/>
                    <a:p>
                      <a:endParaRPr altLang="en-US" lang="zh-CN"/>
                    </a:p>
                  </a:txBody>
                  <a:tcPr>
                    <a:lnT algn="ctr" cap="flat" cmpd="sng" w="12700">
                      <a:solidFill>
                        <a:srgbClr val="C00000"/>
                      </a:solidFill>
                      <a:prstDash val="sysDot"/>
                      <a:round/>
                      <a:headEnd len="med" type="none" w="med"/>
                      <a:tailEnd len="med" type="none" w="med"/>
                    </a:lnT>
                    <a:lnB algn="ctr" cap="flat" cmpd="sng" w="12700">
                      <a:solidFill>
                        <a:srgbClr val="C00000"/>
                      </a:solidFill>
                      <a:prstDash val="sysDot"/>
                      <a:round/>
                      <a:headEnd len="med" type="none" w="med"/>
                      <a:tailEnd len="med" type="none" w="med"/>
                    </a:lnB>
                    <a:noFill/>
                  </a:tcPr>
                </a:tc>
              </a:tr>
              <a:tr h="445681">
                <a:tc>
                  <a:txBody>
                    <a:bodyPr vert="horz" wrap="square"/>
                    <a:lstStyle/>
                    <a:p>
                      <a:endParaRPr altLang="en-US" lang="zh-CN"/>
                    </a:p>
                  </a:txBody>
                  <a:tcPr>
                    <a:lnT algn="ctr" cap="flat" cmpd="sng" w="12700">
                      <a:solidFill>
                        <a:srgbClr val="C00000"/>
                      </a:solidFill>
                      <a:prstDash val="sysDot"/>
                      <a:round/>
                      <a:headEnd len="med" type="none" w="med"/>
                      <a:tailEnd len="med" type="none" w="med"/>
                    </a:lnT>
                    <a:noFill/>
                  </a:tcPr>
                </a:tc>
              </a:tr>
            </a:tbl>
          </a:graphicData>
        </a:graphic>
      </p:graphicFrame>
      <p:sp>
        <p:nvSpPr>
          <p:cNvPr id="6" name="矩形 5"/>
          <p:cNvSpPr/>
          <p:nvPr/>
        </p:nvSpPr>
        <p:spPr>
          <a:xfrm>
            <a:off x="612954" y="1325416"/>
            <a:ext cx="5435959" cy="5120640"/>
          </a:xfrm>
          <a:prstGeom prst="rect">
            <a:avLst/>
          </a:prstGeom>
        </p:spPr>
        <p:txBody>
          <a:bodyPr wrap="square">
            <a:spAutoFit/>
          </a:bodyPr>
          <a:lstStyle/>
          <a:p>
            <a:pPr>
              <a:lnSpc>
                <a:spcPct val="150000"/>
              </a:lnSpc>
            </a:pPr>
            <a:r>
              <a:rPr altLang="en-US" lang="zh-CN" smtClean="0" sz="2000">
                <a:latin charset="-122" panose="02000000000000000000" pitchFamily="2" typeface="德彪钢笔行书字库"/>
                <a:ea charset="-122" panose="02000000000000000000" pitchFamily="2" typeface="德彪钢笔行书字库"/>
              </a:rPr>
              <a:t>致全体团队成员：</a:t>
            </a:r>
          </a:p>
          <a:p>
            <a:pPr>
              <a:lnSpc>
                <a:spcPct val="150000"/>
              </a:lnSpc>
            </a:pPr>
            <a:r>
              <a:rPr altLang="en-US" lang="zh-CN" smtClean="0" sz="2000">
                <a:latin charset="-122" panose="02000000000000000000" pitchFamily="2" typeface="德彪钢笔行书字库"/>
                <a:ea charset="-122" panose="02000000000000000000" pitchFamily="2" typeface="德彪钢笔行书字库"/>
              </a:rPr>
              <a:t>       我们之所以成功，是因为做了几件事：一是确定清晰的产品方向和目标，并毫不动摇地坚持走下去；二是给团队建立起可以快速验证设计的研发能力，实现持续改善，不走捷径；三是团队实现自组织，保持开放心态，不断提供指导，充分授权和信任，每件事想办法做到极致；四是以商业价值为导向，用科学的方法，根据用户反馈优化产品。</a:t>
            </a:r>
          </a:p>
          <a:p>
            <a:pPr>
              <a:lnSpc>
                <a:spcPct val="150000"/>
              </a:lnSpc>
            </a:pPr>
            <a:r>
              <a:rPr altLang="en-US" lang="zh-CN" smtClean="0" sz="2000">
                <a:latin charset="-122" panose="02000000000000000000" pitchFamily="2" typeface="德彪钢笔行书字库"/>
                <a:ea charset="-122" panose="02000000000000000000" pitchFamily="2" typeface="德彪钢笔行书字库"/>
              </a:rPr>
              <a:t>                                       李成</a:t>
            </a:r>
          </a:p>
        </p:txBody>
      </p:sp>
      <p:sp>
        <p:nvSpPr>
          <p:cNvPr id="2" name="梯形 1"/>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19" name="矩形 18"/>
          <p:cNvSpPr/>
          <p:nvPr/>
        </p:nvSpPr>
        <p:spPr>
          <a:xfrm>
            <a:off x="10857364" y="6276587"/>
            <a:ext cx="1005205"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- 18 -</a:t>
            </a:r>
          </a:p>
        </p:txBody>
      </p:sp>
      <p:sp>
        <p:nvSpPr>
          <p:cNvPr id="15" name="矩形 14"/>
          <p:cNvSpPr/>
          <p:nvPr/>
        </p:nvSpPr>
        <p:spPr>
          <a:xfrm>
            <a:off x="612954" y="619877"/>
            <a:ext cx="5059680" cy="579120"/>
          </a:xfrm>
          <a:prstGeom prst="rect">
            <a:avLst/>
          </a:prstGeom>
        </p:spPr>
        <p:txBody>
          <a:bodyPr wrap="none">
            <a:spAutoFit/>
          </a:bodyPr>
          <a:lstStyle/>
          <a:p>
            <a:r>
              <a:rPr altLang="en-US" b="1" lang="zh-CN" smtClean="0" sz="3200">
                <a:latin charset="-122" panose="020b0503020204020204" pitchFamily="34" typeface="微软雅黑"/>
                <a:ea charset="-122" panose="020b0503020204020204" pitchFamily="34" typeface="微软雅黑"/>
              </a:rPr>
              <a:t>李成的信：我们做对了什么</a:t>
            </a:r>
          </a:p>
        </p:txBody>
      </p:sp>
      <p:grpSp>
        <p:nvGrpSpPr>
          <p:cNvPr id="20" name="组合 19"/>
          <p:cNvGrpSpPr/>
          <p:nvPr/>
        </p:nvGrpSpPr>
        <p:grpSpPr>
          <a:xfrm>
            <a:off x="6456533" y="3328443"/>
            <a:ext cx="5299657" cy="2148192"/>
            <a:chOff x="7456867" y="3777146"/>
            <a:chExt cx="3799268" cy="2148192"/>
          </a:xfrm>
        </p:grpSpPr>
        <p:sp>
          <p:nvSpPr>
            <p:cNvPr id="23" name="圆角矩形 22"/>
            <p:cNvSpPr/>
            <p:nvPr/>
          </p:nvSpPr>
          <p:spPr>
            <a:xfrm>
              <a:off x="7456867" y="3777146"/>
              <a:ext cx="3799268" cy="2148192"/>
            </a:xfrm>
            <a:prstGeom prst="roundRect">
              <a:avLst>
                <a:gd fmla="val 10335"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等腰三角形 23"/>
            <p:cNvSpPr/>
            <p:nvPr/>
          </p:nvSpPr>
          <p:spPr>
            <a:xfrm rot="10800000">
              <a:off x="7742215" y="5017570"/>
              <a:ext cx="664916" cy="482114"/>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1" name="矩形 20"/>
          <p:cNvSpPr/>
          <p:nvPr/>
        </p:nvSpPr>
        <p:spPr>
          <a:xfrm>
            <a:off x="6609972" y="3306808"/>
            <a:ext cx="5020355" cy="2148841"/>
          </a:xfrm>
          <a:prstGeom prst="rect">
            <a:avLst/>
          </a:prstGeom>
        </p:spPr>
        <p:txBody>
          <a:bodyPr wrap="square">
            <a:spAutoFit/>
          </a:bodyPr>
          <a:lstStyle/>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读书笔记</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      李成的信简单快捷营养有效。对于一个没有尝试过成功滋味的团队来说，这无疑是一剂良方，值得所有期待转型的团队管理者细细体味。</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——顾嘉</a:t>
            </a:r>
          </a:p>
        </p:txBody>
      </p:sp>
      <p:pic>
        <p:nvPicPr>
          <p:cNvPr id="22" name="图片 21"/>
          <p:cNvPicPr>
            <a:picLocks noChangeAspect="1"/>
          </p:cNvPicPr>
          <p:nvPr/>
        </p:nvPicPr>
        <p:blipFill>
          <a:blip r:embed="rId3">
            <a:extLst>
              <a:ext uri="{28A0092B-C50C-407E-A947-70E740481C1C}">
                <a14:useLocalDpi val="0"/>
              </a:ext>
            </a:extLst>
          </a:blip>
          <a:stretch>
            <a:fillRect/>
          </a:stretch>
        </p:blipFill>
        <p:spPr>
          <a:xfrm>
            <a:off x="10993949" y="2833651"/>
            <a:ext cx="878437" cy="878437"/>
          </a:xfrm>
          <a:prstGeom prst="rect">
            <a:avLst/>
          </a:prstGeom>
        </p:spPr>
      </p:pic>
      <p:pic>
        <p:nvPicPr>
          <p:cNvPr descr="http://pic1.cxtuku.com/00/04/55/b460dcc3f295.jpg" id="2050" name="Picture 2"/>
          <p:cNvPicPr>
            <a:picLocks noChangeArrowheads="1" noChangeAspect="1"/>
          </p:cNvPicPr>
          <p:nvPr/>
        </p:nvPicPr>
        <p:blipFill>
          <a:blip r:embed="rId4">
            <a:extLst>
              <a:ext uri="{28A0092B-C50C-407E-A947-70E740481C1C}">
                <a14:useLocalDpi val="0"/>
              </a:ext>
            </a:extLst>
          </a:blip>
          <a:srcRect b="5934"/>
          <a:stretch>
            <a:fillRect/>
          </a:stretch>
        </p:blipFill>
        <p:spPr bwMode="auto">
          <a:xfrm>
            <a:off x="6854568" y="619877"/>
            <a:ext cx="4274415" cy="2405746"/>
          </a:xfrm>
          <a:prstGeom prst="rect">
            <a:avLst/>
          </a:prstGeom>
          <a:noFill/>
          <a:extLst>
            <a:ext uri="{909E8E84-426E-40DD-AFC4-6F175D3DCCD1}">
              <a14:hiddenFill>
                <a:solidFill>
                  <a:srgbClr val="FFFFFF"/>
                </a:solidFill>
              </a14:hiddenFill>
            </a:ext>
          </a:extLst>
        </p:spPr>
      </p:pic>
    </p:spTree>
    <p:extLst>
      <p:ext uri="{BB962C8B-B14F-4D97-AF65-F5344CB8AC3E}">
        <p14:creationId val="2347770504"/>
      </p:ext>
    </p:extLst>
  </p:cSld>
  <p:clrMapOvr>
    <a:masterClrMapping/>
  </p:clrMapOvr>
  <p:transition/>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椭圆 1"/>
          <p:cNvSpPr/>
          <p:nvPr/>
        </p:nvSpPr>
        <p:spPr>
          <a:xfrm>
            <a:off x="746341" y="1378838"/>
            <a:ext cx="3476497" cy="3476497"/>
          </a:xfrm>
          <a:prstGeom prst="ellipse">
            <a:avLst/>
          </a:prstGeom>
          <a:solidFill>
            <a:srgbClr val="1D5BA2"/>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梯形 3"/>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 name="直接连接符 5"/>
          <p:cNvCxnSpPr/>
          <p:nvPr/>
        </p:nvCxnSpPr>
        <p:spPr>
          <a:xfrm>
            <a:off x="1056068" y="2846233"/>
            <a:ext cx="292350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1809934" y="2384568"/>
            <a:ext cx="1402080" cy="457200"/>
          </a:xfrm>
          <a:prstGeom prst="rect">
            <a:avLst/>
          </a:prstGeom>
        </p:spPr>
        <p:txBody>
          <a:bodyPr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第三部分</a:t>
            </a:r>
          </a:p>
        </p:txBody>
      </p:sp>
      <p:sp>
        <p:nvSpPr>
          <p:cNvPr id="8" name="矩形 7"/>
          <p:cNvSpPr/>
          <p:nvPr/>
        </p:nvSpPr>
        <p:spPr>
          <a:xfrm>
            <a:off x="1003980" y="2949664"/>
            <a:ext cx="3027680" cy="579120"/>
          </a:xfrm>
          <a:prstGeom prst="rect">
            <a:avLst/>
          </a:prstGeom>
        </p:spPr>
        <p:txBody>
          <a:bodyPr wrap="none">
            <a:spAutoFit/>
          </a:bodyPr>
          <a:lstStyle/>
          <a:p>
            <a:pPr algn="ctr"/>
            <a:r>
              <a:rPr altLang="en-US" b="1" lang="zh-CN" smtClean="0" sz="3200">
                <a:solidFill>
                  <a:schemeClr val="bg1"/>
                </a:solidFill>
                <a:latin charset="-122" panose="020b0503020204020204" pitchFamily="34" typeface="微软雅黑"/>
                <a:ea charset="-122" panose="020b0503020204020204" pitchFamily="34" typeface="微软雅黑"/>
              </a:rPr>
              <a:t>十元店的大生意</a:t>
            </a:r>
          </a:p>
        </p:txBody>
      </p:sp>
      <p:sp>
        <p:nvSpPr>
          <p:cNvPr id="9" name="椭圆 8"/>
          <p:cNvSpPr/>
          <p:nvPr/>
        </p:nvSpPr>
        <p:spPr>
          <a:xfrm>
            <a:off x="902955" y="1521540"/>
            <a:ext cx="3166770" cy="3166770"/>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9" name="图片 18"/>
          <p:cNvPicPr>
            <a:picLocks noChangeAspect="1"/>
          </p:cNvPicPr>
          <p:nvPr/>
        </p:nvPicPr>
        <p:blipFill>
          <a:blip r:embed="rId3">
            <a:extLst>
              <a:ext uri="{28A0092B-C50C-407E-A947-70E740481C1C}">
                <a14:useLocalDpi val="0"/>
              </a:ext>
            </a:extLst>
          </a:blip>
          <a:stretch>
            <a:fillRect/>
          </a:stretch>
        </p:blipFill>
        <p:spPr>
          <a:xfrm>
            <a:off x="2134009" y="3729627"/>
            <a:ext cx="701160" cy="701160"/>
          </a:xfrm>
          <a:prstGeom prst="rect">
            <a:avLst/>
          </a:prstGeom>
        </p:spPr>
      </p:pic>
      <p:grpSp>
        <p:nvGrpSpPr>
          <p:cNvPr id="22" name="组合 21"/>
          <p:cNvGrpSpPr/>
          <p:nvPr/>
        </p:nvGrpSpPr>
        <p:grpSpPr>
          <a:xfrm>
            <a:off x="5169889" y="1941121"/>
            <a:ext cx="4824119" cy="2696793"/>
            <a:chOff x="4950946" y="2069911"/>
            <a:chExt cx="4824119" cy="2696793"/>
          </a:xfrm>
        </p:grpSpPr>
        <p:sp>
          <p:nvSpPr>
            <p:cNvPr id="11" name="矩形 10"/>
            <p:cNvSpPr/>
            <p:nvPr/>
          </p:nvSpPr>
          <p:spPr>
            <a:xfrm>
              <a:off x="4950946" y="2069911"/>
              <a:ext cx="1402080" cy="457200"/>
            </a:xfrm>
            <a:prstGeom prst="rect">
              <a:avLst/>
            </a:prstGeom>
          </p:spPr>
          <p:txBody>
            <a:bodyPr wrap="none">
              <a:spAutoFit/>
            </a:bodyPr>
            <a:lstStyle/>
            <a:p>
              <a:r>
                <a:rPr altLang="en-US" b="1" lang="zh-CN" smtClean="0" sz="2400">
                  <a:latin charset="-122" panose="020b0503020204020204" pitchFamily="34" typeface="微软雅黑"/>
                  <a:ea charset="-122" panose="020b0503020204020204" pitchFamily="34" typeface="微软雅黑"/>
                </a:rPr>
                <a:t>深度运营</a:t>
              </a:r>
            </a:p>
          </p:txBody>
        </p:sp>
        <p:sp>
          <p:nvSpPr>
            <p:cNvPr id="13" name="矩形 12"/>
            <p:cNvSpPr/>
            <p:nvPr/>
          </p:nvSpPr>
          <p:spPr>
            <a:xfrm>
              <a:off x="6540728" y="2069911"/>
              <a:ext cx="1402080" cy="457200"/>
            </a:xfrm>
            <a:prstGeom prst="rect">
              <a:avLst/>
            </a:prstGeom>
          </p:spPr>
          <p:txBody>
            <a:bodyPr wrap="none">
              <a:spAutoFit/>
            </a:bodyPr>
            <a:lstStyle/>
            <a:p>
              <a:r>
                <a:rPr altLang="en-US" b="1" lang="zh-CN" sz="2400">
                  <a:latin charset="-122" panose="020b0503020204020204" pitchFamily="34" typeface="微软雅黑"/>
                  <a:ea charset="-122" panose="020b0503020204020204" pitchFamily="34" typeface="微软雅黑"/>
                </a:rPr>
                <a:t>业务联动</a:t>
              </a:r>
            </a:p>
          </p:txBody>
        </p:sp>
        <p:cxnSp>
          <p:nvCxnSpPr>
            <p:cNvPr id="17" name="直接连接符 16"/>
            <p:cNvCxnSpPr/>
            <p:nvPr/>
          </p:nvCxnSpPr>
          <p:spPr>
            <a:xfrm flipH="1">
              <a:off x="6452315" y="2120743"/>
              <a:ext cx="0" cy="360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5035639" y="2654571"/>
              <a:ext cx="4739426" cy="21121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0"/>
            <p:cNvSpPr/>
            <p:nvPr/>
          </p:nvSpPr>
          <p:spPr>
            <a:xfrm>
              <a:off x="5051933" y="2739316"/>
              <a:ext cx="4723132" cy="1920240"/>
            </a:xfrm>
            <a:prstGeom prst="rect">
              <a:avLst/>
            </a:prstGeom>
          </p:spPr>
          <p:txBody>
            <a:bodyPr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必读推荐</a:t>
              </a:r>
            </a:p>
            <a:p>
              <a:pPr>
                <a:lnSpc>
                  <a:spcPct val="150000"/>
                </a:lnSpc>
              </a:pPr>
              <a:r>
                <a:rPr altLang="en-US" lang="zh-CN" smtClean="0" sz="1600">
                  <a:latin charset="-122" panose="020b0503020204020204" pitchFamily="34" typeface="微软雅黑"/>
                  <a:ea charset="-122" panose="020b0503020204020204" pitchFamily="34" typeface="微软雅黑"/>
                </a:rPr>
                <a:t>1.业务深度运营</a:t>
              </a:r>
            </a:p>
            <a:p>
              <a:pPr>
                <a:lnSpc>
                  <a:spcPct val="150000"/>
                </a:lnSpc>
              </a:pPr>
              <a:r>
                <a:rPr altLang="en-US" lang="zh-CN" smtClean="0" sz="1600">
                  <a:latin charset="-122" panose="020b0503020204020204" pitchFamily="34" typeface="微软雅黑"/>
                  <a:ea charset="-122" panose="020b0503020204020204" pitchFamily="34" typeface="微软雅黑"/>
                </a:rPr>
                <a:t>2.特权不是想要就能要</a:t>
              </a:r>
              <a:br>
                <a:rPr altLang="en-US" lang="zh-CN" smtClean="0" sz="1600">
                  <a:latin charset="-122" panose="020b0503020204020204" pitchFamily="34" typeface="微软雅黑"/>
                  <a:ea charset="-122" panose="020b0503020204020204" pitchFamily="34" typeface="微软雅黑"/>
                </a:rPr>
              </a:br>
              <a:r>
                <a:rPr altLang="en-US" lang="zh-CN" smtClean="0" sz="1600">
                  <a:latin charset="-122" panose="020b0503020204020204" pitchFamily="34" typeface="微软雅黑"/>
                  <a:ea charset="-122" panose="020b0503020204020204" pitchFamily="34" typeface="微软雅黑"/>
                </a:rPr>
                <a:t>3.立体化深度运营</a:t>
              </a:r>
              <a:br>
                <a:rPr altLang="en-US" lang="zh-CN" smtClean="0" sz="1600">
                  <a:latin charset="-122" panose="020b0503020204020204" pitchFamily="34" typeface="微软雅黑"/>
                  <a:ea charset="-122" panose="020b0503020204020204" pitchFamily="34" typeface="微软雅黑"/>
                </a:rPr>
              </a:br>
              <a:r>
                <a:rPr altLang="en-US" lang="zh-CN" smtClean="0" sz="1600">
                  <a:latin charset="-122" panose="020b0503020204020204" pitchFamily="34" typeface="微软雅黑"/>
                  <a:ea charset="-122" panose="020b0503020204020204" pitchFamily="34" typeface="微软雅黑"/>
                </a:rPr>
                <a:t>4.全体系业务联动</a:t>
              </a:r>
            </a:p>
          </p:txBody>
        </p:sp>
      </p:grpSp>
      <p:sp>
        <p:nvSpPr>
          <p:cNvPr id="16" name="矩形 15"/>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18" name="矩形 17"/>
          <p:cNvSpPr/>
          <p:nvPr/>
        </p:nvSpPr>
        <p:spPr>
          <a:xfrm>
            <a:off x="10857364" y="6276587"/>
            <a:ext cx="1005205"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- 19 -</a:t>
            </a:r>
          </a:p>
        </p:txBody>
      </p:sp>
    </p:spTree>
    <p:extLst>
      <p:ext uri="{BB962C8B-B14F-4D97-AF65-F5344CB8AC3E}">
        <p14:creationId val="407070349"/>
      </p:ext>
    </p:extLst>
  </p:cSld>
  <p:clrMapOvr>
    <a:masterClrMapping/>
  </p:clrMapOvr>
  <p:transition/>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梯形 2"/>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梯形 3"/>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6" name="矩形 5"/>
          <p:cNvSpPr/>
          <p:nvPr/>
        </p:nvSpPr>
        <p:spPr>
          <a:xfrm>
            <a:off x="10857364" y="6276587"/>
            <a:ext cx="1005205"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- 21 -</a:t>
            </a:r>
          </a:p>
        </p:txBody>
      </p:sp>
      <p:pic>
        <p:nvPicPr>
          <p:cNvPr descr="http://img0.paipaiimg.com/426728ad/shop-49F81EAD-D843F632000000000000000855000024.1.gif" id="1028" name="Picture 4"/>
          <p:cNvPicPr>
            <a:picLocks noChangeArrowheads="1" noChangeAspect="1"/>
          </p:cNvPicPr>
          <p:nvPr/>
        </p:nvPicPr>
        <p:blipFill>
          <a:blip r:embed="rId3">
            <a:extLst>
              <a:ext uri="{28A0092B-C50C-407E-A947-70E740481C1C}">
                <a14:useLocalDpi val="0"/>
              </a:ext>
            </a:extLst>
          </a:blip>
          <a:srcRect b="32783" t="23609"/>
          <a:stretch>
            <a:fillRect/>
          </a:stretch>
        </p:blipFill>
        <p:spPr bwMode="auto">
          <a:xfrm>
            <a:off x="196289" y="1422297"/>
            <a:ext cx="6159500" cy="2686050"/>
          </a:xfrm>
          <a:prstGeom prst="rect">
            <a:avLst/>
          </a:prstGeom>
          <a:noFill/>
          <a:extLst>
            <a:ext uri="{909E8E84-426E-40DD-AFC4-6F175D3DCCD1}">
              <a14:hiddenFill>
                <a:solidFill>
                  <a:srgbClr val="FFFFFF"/>
                </a:solidFill>
              </a14:hiddenFill>
            </a:ext>
          </a:extLst>
        </p:spPr>
      </p:pic>
      <p:sp>
        <p:nvSpPr>
          <p:cNvPr id="7" name="矩形 6"/>
          <p:cNvSpPr/>
          <p:nvPr/>
        </p:nvSpPr>
        <p:spPr>
          <a:xfrm>
            <a:off x="520002" y="3886211"/>
            <a:ext cx="5512075" cy="1325880"/>
          </a:xfrm>
          <a:prstGeom prst="rect">
            <a:avLst/>
          </a:prstGeom>
        </p:spPr>
        <p:txBody>
          <a:bodyPr wrap="square">
            <a:spAutoFit/>
          </a:bodyPr>
          <a:lstStyle/>
          <a:p>
            <a:pPr algn="just">
              <a:lnSpc>
                <a:spcPct val="150000"/>
              </a:lnSpc>
              <a:spcAft>
                <a:spcPct val="0"/>
              </a:spcAft>
            </a:pPr>
            <a:r>
              <a:rPr altLang="zh-CN" kern="100" lang="en-US">
                <a:latin charset="-122" panose="020b0503020204020204" pitchFamily="34" typeface="微软雅黑"/>
                <a:ea charset="-122" panose="020b0503020204020204" pitchFamily="34" typeface="微软雅黑"/>
                <a:cs charset="0" panose="02020603050405020304" pitchFamily="18" typeface="Times New Roman"/>
              </a:rPr>
              <a:t>QQ会员模式，通过对“身份”和“特权”的深度运营，建立起一套让用户持续付费的会员运营体系，并通过特权体系实现和腾讯内部几乎所有业务发生联动。</a:t>
            </a:r>
          </a:p>
        </p:txBody>
      </p:sp>
      <p:sp>
        <p:nvSpPr>
          <p:cNvPr id="10" name="矩形 9"/>
          <p:cNvSpPr/>
          <p:nvPr/>
        </p:nvSpPr>
        <p:spPr>
          <a:xfrm>
            <a:off x="612954" y="619877"/>
            <a:ext cx="2475230" cy="579120"/>
          </a:xfrm>
          <a:prstGeom prst="rect">
            <a:avLst/>
          </a:prstGeom>
        </p:spPr>
        <p:txBody>
          <a:bodyPr wrap="none">
            <a:spAutoFit/>
          </a:bodyPr>
          <a:lstStyle/>
          <a:p>
            <a:r>
              <a:rPr altLang="zh-CN" b="1" lang="en-US" sz="3200">
                <a:latin charset="-122" panose="020b0503020204020204" pitchFamily="34" typeface="微软雅黑"/>
                <a:ea charset="-122" panose="020b0503020204020204" pitchFamily="34" typeface="微软雅黑"/>
              </a:rPr>
              <a:t>QQ会员模式</a:t>
            </a:r>
          </a:p>
        </p:txBody>
      </p:sp>
      <p:grpSp>
        <p:nvGrpSpPr>
          <p:cNvPr id="23" name="组合 22"/>
          <p:cNvGrpSpPr/>
          <p:nvPr/>
        </p:nvGrpSpPr>
        <p:grpSpPr>
          <a:xfrm>
            <a:off x="6956396" y="483603"/>
            <a:ext cx="4364748" cy="2502595"/>
            <a:chOff x="6284686" y="619877"/>
            <a:chExt cx="5399314" cy="3095780"/>
          </a:xfrm>
        </p:grpSpPr>
        <p:sp>
          <p:nvSpPr>
            <p:cNvPr id="8" name="矩形 7"/>
            <p:cNvSpPr/>
            <p:nvPr/>
          </p:nvSpPr>
          <p:spPr>
            <a:xfrm>
              <a:off x="6284686" y="619877"/>
              <a:ext cx="5399314" cy="309578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梯形 8"/>
            <p:cNvSpPr/>
            <p:nvPr/>
          </p:nvSpPr>
          <p:spPr>
            <a:xfrm rot="10800000">
              <a:off x="7133772" y="619877"/>
              <a:ext cx="3701142" cy="773494"/>
            </a:xfrm>
            <a:prstGeom prst="trapezoid">
              <a:avLst>
                <a:gd fmla="val 53147"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椭圆 10"/>
            <p:cNvSpPr/>
            <p:nvPr/>
          </p:nvSpPr>
          <p:spPr>
            <a:xfrm>
              <a:off x="6448741" y="745349"/>
              <a:ext cx="307543" cy="333829"/>
            </a:xfrm>
            <a:prstGeom prst="ellipse">
              <a:avLst/>
            </a:prstGeom>
            <a:solidFill>
              <a:schemeClr val="bg2"/>
            </a:solidFill>
            <a:ln>
              <a:solidFill>
                <a:schemeClr val="bg1"/>
              </a:solidFill>
              <a:prstDash val="sysDash"/>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椭圆 13"/>
            <p:cNvSpPr/>
            <p:nvPr/>
          </p:nvSpPr>
          <p:spPr>
            <a:xfrm>
              <a:off x="6448741" y="3231003"/>
              <a:ext cx="307543" cy="333829"/>
            </a:xfrm>
            <a:prstGeom prst="ellipse">
              <a:avLst/>
            </a:prstGeom>
            <a:solidFill>
              <a:schemeClr val="bg2"/>
            </a:solidFill>
            <a:ln>
              <a:solidFill>
                <a:schemeClr val="bg1"/>
              </a:solidFill>
              <a:prstDash val="sysDash"/>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椭圆 14"/>
            <p:cNvSpPr/>
            <p:nvPr/>
          </p:nvSpPr>
          <p:spPr>
            <a:xfrm>
              <a:off x="11212402" y="745349"/>
              <a:ext cx="307543" cy="333829"/>
            </a:xfrm>
            <a:prstGeom prst="ellipse">
              <a:avLst/>
            </a:prstGeom>
            <a:solidFill>
              <a:schemeClr val="bg2"/>
            </a:solidFill>
            <a:ln>
              <a:solidFill>
                <a:schemeClr val="bg1"/>
              </a:solidFill>
              <a:prstDash val="sysDash"/>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p:nvPr/>
          </p:nvSpPr>
          <p:spPr>
            <a:xfrm>
              <a:off x="11212402" y="3231003"/>
              <a:ext cx="307543" cy="333829"/>
            </a:xfrm>
            <a:prstGeom prst="ellipse">
              <a:avLst/>
            </a:prstGeom>
            <a:solidFill>
              <a:schemeClr val="bg2"/>
            </a:solidFill>
            <a:ln>
              <a:solidFill>
                <a:schemeClr val="bg1"/>
              </a:solidFill>
              <a:prstDash val="sysDash"/>
            </a:ln>
            <a:effectLst>
              <a:innerShdw blurRad="63500" dir="135000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矩形 11"/>
            <p:cNvSpPr/>
            <p:nvPr/>
          </p:nvSpPr>
          <p:spPr>
            <a:xfrm>
              <a:off x="7437906" y="763902"/>
              <a:ext cx="3054073" cy="490160"/>
            </a:xfrm>
            <a:prstGeom prst="rect">
              <a:avLst/>
            </a:prstGeom>
          </p:spPr>
          <p:txBody>
            <a:bodyPr wrap="none">
              <a:spAutoFit/>
            </a:bodyPr>
            <a:lstStyle/>
            <a:p>
              <a:pPr algn="ctr"/>
              <a:r>
                <a:rPr altLang="zh-CN" b="1" kern="100" lang="zh-CN" smtClean="0" sz="2000">
                  <a:solidFill>
                    <a:schemeClr val="bg1"/>
                  </a:solidFill>
                  <a:effectLst>
                    <a:outerShdw algn="tl" blurRad="38100" dir="2700000" dist="38100">
                      <a:srgbClr val="000000">
                        <a:alpha val="43137"/>
                      </a:srgbClr>
                    </a:outerShdw>
                  </a:effectLst>
                  <a:latin charset="0" panose="020f0502020204030204" pitchFamily="34" typeface="Calibri"/>
                  <a:ea charset="-122" panose="020b0503020204020204" pitchFamily="34" typeface="微软雅黑"/>
                  <a:cs charset="0" panose="02020603050405020304" pitchFamily="18" typeface="Times New Roman"/>
                </a:rPr>
                <a:t>会员制三条基本原则</a:t>
              </a:r>
            </a:p>
          </p:txBody>
        </p:sp>
        <p:cxnSp>
          <p:nvCxnSpPr>
            <p:cNvPr id="18" name="直接连接符 17"/>
            <p:cNvCxnSpPr/>
            <p:nvPr/>
          </p:nvCxnSpPr>
          <p:spPr>
            <a:xfrm>
              <a:off x="6988628" y="2124334"/>
              <a:ext cx="3991429" cy="0"/>
            </a:xfrm>
            <a:prstGeom prst="line">
              <a:avLst/>
            </a:prstGeom>
            <a:ln>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6988628" y="2821019"/>
              <a:ext cx="3991429" cy="0"/>
            </a:xfrm>
            <a:prstGeom prst="line">
              <a:avLst/>
            </a:prstGeom>
            <a:ln>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19" name="矩形 18"/>
            <p:cNvSpPr/>
            <p:nvPr/>
          </p:nvSpPr>
          <p:spPr>
            <a:xfrm>
              <a:off x="7547402" y="1667332"/>
              <a:ext cx="2739868" cy="490160"/>
            </a:xfrm>
            <a:prstGeom prst="rect">
              <a:avLst/>
            </a:prstGeom>
          </p:spPr>
          <p:txBody>
            <a:bodyPr wrap="none">
              <a:spAutoFit/>
            </a:bodyPr>
            <a:lstStyle/>
            <a:p>
              <a:pPr algn="ctr"/>
              <a:r>
                <a:rPr altLang="zh-CN" kern="100" lang="zh-CN" sz="2000">
                  <a:solidFill>
                    <a:schemeClr val="bg1"/>
                  </a:solidFill>
                  <a:latin charset="0" panose="020f0502020204030204" pitchFamily="34" typeface="Calibri"/>
                  <a:ea charset="-122" panose="020b0503020204020204" pitchFamily="34" typeface="微软雅黑"/>
                  <a:cs charset="0" panose="02020603050405020304" pitchFamily="18" typeface="Times New Roman"/>
                </a:rPr>
                <a:t>满足用户基本需求</a:t>
              </a:r>
            </a:p>
          </p:txBody>
        </p:sp>
        <p:sp>
          <p:nvSpPr>
            <p:cNvPr id="20" name="矩形 19"/>
            <p:cNvSpPr/>
            <p:nvPr/>
          </p:nvSpPr>
          <p:spPr>
            <a:xfrm>
              <a:off x="7704503" y="2358294"/>
              <a:ext cx="2425663" cy="490160"/>
            </a:xfrm>
            <a:prstGeom prst="rect">
              <a:avLst/>
            </a:prstGeom>
          </p:spPr>
          <p:txBody>
            <a:bodyPr wrap="none">
              <a:spAutoFit/>
            </a:bodyPr>
            <a:lstStyle/>
            <a:p>
              <a:pPr algn="ctr"/>
              <a:r>
                <a:rPr altLang="zh-CN" kern="100" lang="zh-CN" sz="2000">
                  <a:solidFill>
                    <a:schemeClr val="bg1"/>
                  </a:solidFill>
                  <a:latin charset="0" panose="020f0502020204030204" pitchFamily="34" typeface="Calibri"/>
                  <a:ea charset="-122" panose="020b0503020204020204" pitchFamily="34" typeface="微软雅黑"/>
                  <a:cs charset="0" panose="02020603050405020304" pitchFamily="18" typeface="Times New Roman"/>
                </a:rPr>
                <a:t>能给予未来预期</a:t>
              </a:r>
            </a:p>
          </p:txBody>
        </p:sp>
        <p:sp>
          <p:nvSpPr>
            <p:cNvPr id="22" name="矩形 21"/>
            <p:cNvSpPr/>
            <p:nvPr/>
          </p:nvSpPr>
          <p:spPr>
            <a:xfrm>
              <a:off x="7861605" y="3049257"/>
              <a:ext cx="2111458" cy="490160"/>
            </a:xfrm>
            <a:prstGeom prst="rect">
              <a:avLst/>
            </a:prstGeom>
          </p:spPr>
          <p:txBody>
            <a:bodyPr wrap="none">
              <a:spAutoFit/>
            </a:bodyPr>
            <a:lstStyle/>
            <a:p>
              <a:pPr algn="ctr"/>
              <a:r>
                <a:rPr altLang="zh-CN" kern="100" lang="zh-CN" sz="2000">
                  <a:solidFill>
                    <a:schemeClr val="bg1"/>
                  </a:solidFill>
                  <a:latin charset="0" panose="020f0502020204030204" pitchFamily="34" typeface="Calibri"/>
                  <a:ea charset="-122" panose="020b0503020204020204" pitchFamily="34" typeface="微软雅黑"/>
                  <a:cs charset="0" panose="02020603050405020304" pitchFamily="18" typeface="Times New Roman"/>
                </a:rPr>
                <a:t>增加流失成本</a:t>
              </a:r>
            </a:p>
          </p:txBody>
        </p:sp>
      </p:grpSp>
      <p:grpSp>
        <p:nvGrpSpPr>
          <p:cNvPr id="26" name="组合 25"/>
          <p:cNvGrpSpPr/>
          <p:nvPr/>
        </p:nvGrpSpPr>
        <p:grpSpPr>
          <a:xfrm>
            <a:off x="6456533" y="3457915"/>
            <a:ext cx="5299657" cy="2148192"/>
            <a:chOff x="7456867" y="3777146"/>
            <a:chExt cx="3799268" cy="2148192"/>
          </a:xfrm>
        </p:grpSpPr>
        <p:sp>
          <p:nvSpPr>
            <p:cNvPr id="27" name="圆角矩形 26"/>
            <p:cNvSpPr/>
            <p:nvPr/>
          </p:nvSpPr>
          <p:spPr>
            <a:xfrm>
              <a:off x="7456867" y="3777146"/>
              <a:ext cx="3799268" cy="2148192"/>
            </a:xfrm>
            <a:prstGeom prst="roundRect">
              <a:avLst>
                <a:gd fmla="val 10335"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8" name="等腰三角形 27"/>
            <p:cNvSpPr/>
            <p:nvPr/>
          </p:nvSpPr>
          <p:spPr>
            <a:xfrm rot="10800000">
              <a:off x="7742215" y="5017570"/>
              <a:ext cx="664916" cy="482114"/>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9" name="矩形 28"/>
          <p:cNvSpPr/>
          <p:nvPr/>
        </p:nvSpPr>
        <p:spPr>
          <a:xfrm>
            <a:off x="6609972" y="3436280"/>
            <a:ext cx="5020355" cy="2148841"/>
          </a:xfrm>
          <a:prstGeom prst="rect">
            <a:avLst/>
          </a:prstGeom>
        </p:spPr>
        <p:txBody>
          <a:bodyPr wrap="square">
            <a:spAutoFit/>
          </a:bodyPr>
          <a:lstStyle/>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读书笔记</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      会员制是腾讯运营的核心路数。不但可以增强客户粘性还能挖掘、提升客户价值，是值得互联网及传统行业从业者学习的标杆。</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——顾嘉</a:t>
            </a:r>
          </a:p>
        </p:txBody>
      </p:sp>
      <p:pic>
        <p:nvPicPr>
          <p:cNvPr id="30" name="图片 29"/>
          <p:cNvPicPr>
            <a:picLocks noChangeAspect="1"/>
          </p:cNvPicPr>
          <p:nvPr/>
        </p:nvPicPr>
        <p:blipFill>
          <a:blip r:embed="rId4">
            <a:extLst>
              <a:ext uri="{28A0092B-C50C-407E-A947-70E740481C1C}">
                <a14:useLocalDpi val="0"/>
              </a:ext>
            </a:extLst>
          </a:blip>
          <a:stretch>
            <a:fillRect/>
          </a:stretch>
        </p:blipFill>
        <p:spPr>
          <a:xfrm>
            <a:off x="10993949" y="2963123"/>
            <a:ext cx="878437" cy="878437"/>
          </a:xfrm>
          <a:prstGeom prst="rect">
            <a:avLst/>
          </a:prstGeom>
        </p:spPr>
      </p:pic>
    </p:spTree>
    <p:extLst>
      <p:ext uri="{BB962C8B-B14F-4D97-AF65-F5344CB8AC3E}">
        <p14:creationId val="2668259715"/>
      </p:ext>
    </p:extLst>
  </p:cSld>
  <p:clrMapOvr>
    <a:masterClrMapping/>
  </p:clrMapOvr>
  <p:transition/>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梯形 2"/>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梯形 3"/>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 name="矩形 4"/>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6" name="矩形 5"/>
          <p:cNvSpPr/>
          <p:nvPr/>
        </p:nvSpPr>
        <p:spPr>
          <a:xfrm>
            <a:off x="10857364" y="6276587"/>
            <a:ext cx="914717"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- 22-</a:t>
            </a:r>
          </a:p>
        </p:txBody>
      </p:sp>
      <p:sp>
        <p:nvSpPr>
          <p:cNvPr id="10" name="矩形 9"/>
          <p:cNvSpPr/>
          <p:nvPr/>
        </p:nvSpPr>
        <p:spPr>
          <a:xfrm>
            <a:off x="612954" y="619877"/>
            <a:ext cx="2621280" cy="457200"/>
          </a:xfrm>
          <a:prstGeom prst="rect">
            <a:avLst/>
          </a:prstGeom>
        </p:spPr>
        <p:txBody>
          <a:bodyPr wrap="none">
            <a:spAutoFit/>
          </a:bodyPr>
          <a:lstStyle/>
          <a:p>
            <a:r>
              <a:rPr altLang="en-US" b="1" lang="zh-CN" smtClean="0" sz="2400">
                <a:latin charset="-122" panose="020b0503020204020204" pitchFamily="34" typeface="微软雅黑"/>
                <a:ea charset="-122" panose="020b0503020204020204" pitchFamily="34" typeface="微软雅黑"/>
              </a:rPr>
              <a:t>腾讯怎么玩运营？</a:t>
            </a:r>
          </a:p>
        </p:txBody>
      </p:sp>
      <p:sp>
        <p:nvSpPr>
          <p:cNvPr id="2" name="椭圆 1"/>
          <p:cNvSpPr/>
          <p:nvPr/>
        </p:nvSpPr>
        <p:spPr>
          <a:xfrm>
            <a:off x="4597400" y="1756338"/>
            <a:ext cx="2717800" cy="27178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p:cNvSpPr/>
          <p:nvPr/>
        </p:nvSpPr>
        <p:spPr>
          <a:xfrm>
            <a:off x="4950460" y="2422740"/>
            <a:ext cx="2011680" cy="1188720"/>
          </a:xfrm>
          <a:prstGeom prst="rect">
            <a:avLst/>
          </a:prstGeom>
        </p:spPr>
        <p:txBody>
          <a:bodyPr wrap="none">
            <a:spAutoFit/>
          </a:bodyPr>
          <a:lstStyle/>
          <a:p>
            <a:pPr algn="ctr"/>
            <a:r>
              <a:rPr altLang="zh-CN"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rPr>
              <a:t>如何让特权</a:t>
            </a:r>
          </a:p>
          <a:p>
            <a:pPr algn="ctr"/>
            <a:r>
              <a:rPr altLang="zh-CN"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rPr>
              <a:t>更好地转化为</a:t>
            </a:r>
          </a:p>
          <a:p>
            <a:pPr algn="ctr"/>
            <a:r>
              <a:rPr altLang="zh-CN" kern="100" lang="zh-CN" sz="2400">
                <a:solidFill>
                  <a:schemeClr val="bg1"/>
                </a:solidFill>
                <a:latin charset="-122" panose="020b0503020204020204" pitchFamily="34" typeface="微软雅黑"/>
                <a:ea charset="-122" panose="020b0503020204020204" pitchFamily="34" typeface="微软雅黑"/>
                <a:cs charset="0" panose="02020603050405020304" pitchFamily="18" typeface="Times New Roman"/>
              </a:rPr>
              <a:t>商业利益</a:t>
            </a:r>
          </a:p>
        </p:txBody>
      </p:sp>
      <p:pic>
        <p:nvPicPr>
          <p:cNvPr descr="http://pic36.nipic.com/20131203/2531170_172247545000_2.jpg" id="3074" name="Picture 2"/>
          <p:cNvPicPr>
            <a:picLocks noChangeArrowheads="1" noChangeAspect="1"/>
          </p:cNvPicPr>
          <p:nvPr/>
        </p:nvPicPr>
        <p:blipFill>
          <a:blip r:embed="rId3">
            <a:extLst>
              <a:ext uri="{28A0092B-C50C-407E-A947-70E740481C1C}">
                <a14:useLocalDpi val="0"/>
              </a:ext>
            </a:extLst>
          </a:blip>
          <a:srcRect b="72091"/>
          <a:stretch>
            <a:fillRect/>
          </a:stretch>
        </p:blipFill>
        <p:spPr bwMode="auto">
          <a:xfrm>
            <a:off x="1819140" y="4899240"/>
            <a:ext cx="2489534" cy="720000"/>
          </a:xfrm>
          <a:prstGeom prst="rect">
            <a:avLst/>
          </a:prstGeom>
          <a:noFill/>
          <a:extLst>
            <a:ext uri="{909E8E84-426E-40DD-AFC4-6F175D3DCCD1}">
              <a14:hiddenFill>
                <a:solidFill>
                  <a:srgbClr val="FFFFFF"/>
                </a:solidFill>
              </a14:hiddenFill>
            </a:ext>
          </a:extLst>
        </p:spPr>
      </p:pic>
      <p:pic>
        <p:nvPicPr>
          <p:cNvPr descr="http://pic36.nipic.com/20131203/2531170_172247545000_2.jpg" id="31" name="Picture 2"/>
          <p:cNvPicPr>
            <a:picLocks noChangeArrowheads="1" noChangeAspect="1"/>
          </p:cNvPicPr>
          <p:nvPr/>
        </p:nvPicPr>
        <p:blipFill>
          <a:blip r:embed="rId4">
            <a:extLst>
              <a:ext uri="{28A0092B-C50C-407E-A947-70E740481C1C}">
                <a14:useLocalDpi val="0"/>
              </a:ext>
            </a:extLst>
          </a:blip>
          <a:srcRect b="26410" t="54420"/>
          <a:stretch>
            <a:fillRect/>
          </a:stretch>
        </p:blipFill>
        <p:spPr bwMode="auto">
          <a:xfrm>
            <a:off x="7141185" y="4911940"/>
            <a:ext cx="3144680" cy="624695"/>
          </a:xfrm>
          <a:prstGeom prst="rect">
            <a:avLst/>
          </a:prstGeom>
          <a:noFill/>
          <a:extLst>
            <a:ext uri="{909E8E84-426E-40DD-AFC4-6F175D3DCCD1}">
              <a14:hiddenFill>
                <a:solidFill>
                  <a:srgbClr val="FFFFFF"/>
                </a:solidFill>
              </a14:hiddenFill>
            </a:ext>
          </a:extLst>
        </p:spPr>
      </p:pic>
      <p:pic>
        <p:nvPicPr>
          <p:cNvPr descr="http://pic36.nipic.com/20131203/2531170_172247545000_2.jpg" id="32" name="Picture 2"/>
          <p:cNvPicPr>
            <a:picLocks noChangeArrowheads="1" noChangeAspect="1"/>
          </p:cNvPicPr>
          <p:nvPr/>
        </p:nvPicPr>
        <p:blipFill>
          <a:blip r:embed="rId5">
            <a:extLst>
              <a:ext uri="{28A0092B-C50C-407E-A947-70E740481C1C}">
                <a14:useLocalDpi val="0"/>
              </a:ext>
            </a:extLst>
          </a:blip>
          <a:srcRect b="45323" t="27957"/>
          <a:stretch>
            <a:fillRect/>
          </a:stretch>
        </p:blipFill>
        <p:spPr bwMode="auto">
          <a:xfrm>
            <a:off x="4431671" y="4899240"/>
            <a:ext cx="2600352" cy="720000"/>
          </a:xfrm>
          <a:prstGeom prst="rect">
            <a:avLst/>
          </a:prstGeom>
          <a:noFill/>
          <a:extLst>
            <a:ext uri="{909E8E84-426E-40DD-AFC4-6F175D3DCCD1}">
              <a14:hiddenFill>
                <a:solidFill>
                  <a:srgbClr val="FFFFFF"/>
                </a:solidFill>
              </a14:hiddenFill>
            </a:ext>
          </a:extLst>
        </p:spPr>
      </p:pic>
      <p:sp>
        <p:nvSpPr>
          <p:cNvPr id="17" name="左箭头 16"/>
          <p:cNvSpPr/>
          <p:nvPr/>
        </p:nvSpPr>
        <p:spPr>
          <a:xfrm>
            <a:off x="612954" y="5371016"/>
            <a:ext cx="10994846" cy="596900"/>
          </a:xfrm>
          <a:prstGeom prst="lef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矩形 23"/>
          <p:cNvSpPr/>
          <p:nvPr/>
        </p:nvSpPr>
        <p:spPr>
          <a:xfrm>
            <a:off x="924152" y="5491208"/>
            <a:ext cx="4983480" cy="365760"/>
          </a:xfrm>
          <a:prstGeom prst="rect">
            <a:avLst/>
          </a:prstGeom>
        </p:spPr>
        <p:txBody>
          <a:bodyPr wrap="none">
            <a:spAutoFit/>
          </a:bodyPr>
          <a:lstStyle/>
          <a:p>
            <a:r>
              <a:rPr altLang="zh-CN" b="1" kern="100" lang="zh-CN" smtClean="0">
                <a:solidFill>
                  <a:schemeClr val="bg1"/>
                </a:solidFill>
                <a:latin charset="0" panose="020f0502020204030204" pitchFamily="34" typeface="Calibri"/>
                <a:ea charset="-122" panose="020b0503020204020204" pitchFamily="34" typeface="微软雅黑"/>
                <a:cs charset="0" panose="02020603050405020304" pitchFamily="18" typeface="Times New Roman"/>
              </a:rPr>
              <a:t>数据收集与监控（用户属性、行为和产品基础）</a:t>
            </a:r>
          </a:p>
        </p:txBody>
      </p:sp>
      <p:sp>
        <p:nvSpPr>
          <p:cNvPr id="33" name="流程图: 多文档 32"/>
          <p:cNvSpPr/>
          <p:nvPr/>
        </p:nvSpPr>
        <p:spPr>
          <a:xfrm>
            <a:off x="409753" y="2019692"/>
            <a:ext cx="3641546" cy="2034624"/>
          </a:xfrm>
          <a:prstGeom prst="flowChartMultidocumen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矩形 33"/>
          <p:cNvSpPr/>
          <p:nvPr/>
        </p:nvSpPr>
        <p:spPr>
          <a:xfrm>
            <a:off x="547796" y="2575339"/>
            <a:ext cx="2468880" cy="914400"/>
          </a:xfrm>
          <a:prstGeom prst="rect">
            <a:avLst/>
          </a:prstGeom>
        </p:spPr>
        <p:txBody>
          <a:bodyPr wrap="none">
            <a:spAutoFit/>
          </a:bodyPr>
          <a:lstStyle/>
          <a:p>
            <a:pPr>
              <a:lnSpc>
                <a:spcPct val="150000"/>
              </a:lnSpc>
            </a:pPr>
            <a:r>
              <a:rPr altLang="zh-CN" b="1" kern="100" lang="zh-CN">
                <a:solidFill>
                  <a:schemeClr val="bg1"/>
                </a:solidFill>
                <a:latin charset="-122" panose="020b0503020204020204" pitchFamily="34" typeface="微软雅黑"/>
                <a:ea charset="-122" panose="020b0503020204020204" pitchFamily="34" typeface="微软雅黑"/>
                <a:cs charset="0" panose="02020603050405020304" pitchFamily="18" typeface="Times New Roman"/>
              </a:rPr>
              <a:t>挖掘与分析（数据模型、</a:t>
            </a:r>
          </a:p>
          <a:p>
            <a:pPr>
              <a:lnSpc>
                <a:spcPct val="150000"/>
              </a:lnSpc>
            </a:pPr>
            <a:r>
              <a:rPr altLang="zh-CN" b="1" kern="100" lang="zh-CN">
                <a:solidFill>
                  <a:schemeClr val="bg1"/>
                </a:solidFill>
                <a:latin charset="-122" panose="020b0503020204020204" pitchFamily="34" typeface="微软雅黑"/>
                <a:ea charset="-122" panose="020b0503020204020204" pitchFamily="34" typeface="微软雅黑"/>
                <a:cs charset="0" panose="02020603050405020304" pitchFamily="18" typeface="Times New Roman"/>
              </a:rPr>
              <a:t>挖掘分析和监控系统）</a:t>
            </a:r>
          </a:p>
        </p:txBody>
      </p:sp>
      <p:sp>
        <p:nvSpPr>
          <p:cNvPr id="38" name="流程图: 多文档 37"/>
          <p:cNvSpPr/>
          <p:nvPr/>
        </p:nvSpPr>
        <p:spPr>
          <a:xfrm rot="10800000">
            <a:off x="7883352" y="1995230"/>
            <a:ext cx="3641546" cy="2034624"/>
          </a:xfrm>
          <a:prstGeom prst="flowChartMultidocument">
            <a:avLst/>
          </a:prstGeom>
          <a:solidFill>
            <a:srgbClr val="92D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a:off x="8545475" y="2312624"/>
            <a:ext cx="2819400" cy="1325880"/>
          </a:xfrm>
          <a:prstGeom prst="rect">
            <a:avLst/>
          </a:prstGeom>
        </p:spPr>
        <p:txBody>
          <a:bodyPr wrap="square">
            <a:spAutoFit/>
          </a:bodyPr>
          <a:lstStyle/>
          <a:p>
            <a:pPr>
              <a:lnSpc>
                <a:spcPct val="150000"/>
              </a:lnSpc>
            </a:pPr>
            <a:r>
              <a:rPr altLang="zh-CN" b="1" kern="100" lang="zh-CN">
                <a:solidFill>
                  <a:schemeClr val="bg1"/>
                </a:solidFill>
                <a:latin charset="-122" panose="020b0503020204020204" pitchFamily="34" typeface="微软雅黑"/>
                <a:ea charset="-122" panose="020b0503020204020204" pitchFamily="34" typeface="微软雅黑"/>
                <a:cs charset="0" panose="02020603050405020304" pitchFamily="18" typeface="Times New Roman"/>
              </a:rPr>
              <a:t>数据应用（催费挽留系统、触达系统、收入Driver监控和收入波动预警）</a:t>
            </a:r>
          </a:p>
        </p:txBody>
      </p:sp>
      <p:grpSp>
        <p:nvGrpSpPr>
          <p:cNvPr id="48" name="组合 47"/>
          <p:cNvGrpSpPr/>
          <p:nvPr/>
        </p:nvGrpSpPr>
        <p:grpSpPr>
          <a:xfrm>
            <a:off x="1236978" y="4099140"/>
            <a:ext cx="985555" cy="812800"/>
            <a:chOff x="1236978" y="4099140"/>
            <a:chExt cx="985555" cy="812800"/>
          </a:xfrm>
        </p:grpSpPr>
        <p:cxnSp>
          <p:nvCxnSpPr>
            <p:cNvPr id="47" name="直接箭头连接符 46"/>
            <p:cNvCxnSpPr/>
            <p:nvPr/>
          </p:nvCxnSpPr>
          <p:spPr>
            <a:xfrm flipH="1" flipV="1">
              <a:off x="1236978" y="4099140"/>
              <a:ext cx="0" cy="812800"/>
            </a:xfrm>
            <a:prstGeom prst="straightConnector1">
              <a:avLst/>
            </a:prstGeom>
            <a:ln>
              <a:solidFill>
                <a:srgbClr val="1D5BA2"/>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接箭头连接符 49"/>
            <p:cNvCxnSpPr/>
            <p:nvPr/>
          </p:nvCxnSpPr>
          <p:spPr>
            <a:xfrm flipH="1" flipV="1">
              <a:off x="1565496" y="4099140"/>
              <a:ext cx="0" cy="812800"/>
            </a:xfrm>
            <a:prstGeom prst="straightConnector1">
              <a:avLst/>
            </a:prstGeom>
            <a:ln>
              <a:solidFill>
                <a:srgbClr val="1D5BA2"/>
              </a:solidFill>
              <a:tailEnd type="triangle"/>
            </a:ln>
          </p:spPr>
          <p:style>
            <a:lnRef idx="1">
              <a:schemeClr val="accent1"/>
            </a:lnRef>
            <a:fillRef idx="0">
              <a:schemeClr val="accent1"/>
            </a:fillRef>
            <a:effectRef idx="0">
              <a:schemeClr val="accent1"/>
            </a:effectRef>
            <a:fontRef idx="minor">
              <a:schemeClr val="tx1"/>
            </a:fontRef>
          </p:style>
        </p:cxnSp>
        <p:cxnSp>
          <p:nvCxnSpPr>
            <p:cNvPr id="51" name="直接箭头连接符 50"/>
            <p:cNvCxnSpPr/>
            <p:nvPr/>
          </p:nvCxnSpPr>
          <p:spPr>
            <a:xfrm flipH="1" flipV="1">
              <a:off x="1894014" y="4099140"/>
              <a:ext cx="0" cy="812800"/>
            </a:xfrm>
            <a:prstGeom prst="straightConnector1">
              <a:avLst/>
            </a:prstGeom>
            <a:ln>
              <a:solidFill>
                <a:srgbClr val="1D5BA2"/>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接箭头连接符 51"/>
            <p:cNvCxnSpPr/>
            <p:nvPr/>
          </p:nvCxnSpPr>
          <p:spPr>
            <a:xfrm flipH="1" flipV="1">
              <a:off x="2222533" y="4099140"/>
              <a:ext cx="0" cy="812800"/>
            </a:xfrm>
            <a:prstGeom prst="straightConnector1">
              <a:avLst/>
            </a:prstGeom>
            <a:ln>
              <a:solidFill>
                <a:srgbClr val="1D5BA2"/>
              </a:solidFill>
              <a:tailEnd type="triangle"/>
            </a:ln>
          </p:spPr>
          <p:style>
            <a:lnRef idx="1">
              <a:schemeClr val="accent1"/>
            </a:lnRef>
            <a:fillRef idx="0">
              <a:schemeClr val="accent1"/>
            </a:fillRef>
            <a:effectRef idx="0">
              <a:schemeClr val="accent1"/>
            </a:effectRef>
            <a:fontRef idx="minor">
              <a:schemeClr val="tx1"/>
            </a:fontRef>
          </p:style>
        </p:cxnSp>
      </p:grpSp>
      <p:grpSp>
        <p:nvGrpSpPr>
          <p:cNvPr id="54" name="组合 53"/>
          <p:cNvGrpSpPr/>
          <p:nvPr/>
        </p:nvGrpSpPr>
        <p:grpSpPr>
          <a:xfrm rot="10800000">
            <a:off x="9447818" y="4099140"/>
            <a:ext cx="985555" cy="812800"/>
            <a:chOff x="1236978" y="4099140"/>
            <a:chExt cx="985555" cy="812800"/>
          </a:xfrm>
        </p:grpSpPr>
        <p:cxnSp>
          <p:nvCxnSpPr>
            <p:cNvPr id="55" name="直接箭头连接符 54"/>
            <p:cNvCxnSpPr/>
            <p:nvPr/>
          </p:nvCxnSpPr>
          <p:spPr>
            <a:xfrm flipH="1" flipV="1">
              <a:off x="1236978" y="4099140"/>
              <a:ext cx="0" cy="812800"/>
            </a:xfrm>
            <a:prstGeom prst="straightConnector1">
              <a:avLst/>
            </a:prstGeom>
            <a:ln>
              <a:solidFill>
                <a:srgbClr val="1D5BA2"/>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接箭头连接符 55"/>
            <p:cNvCxnSpPr/>
            <p:nvPr/>
          </p:nvCxnSpPr>
          <p:spPr>
            <a:xfrm flipH="1" flipV="1">
              <a:off x="1565496" y="4099140"/>
              <a:ext cx="0" cy="812800"/>
            </a:xfrm>
            <a:prstGeom prst="straightConnector1">
              <a:avLst/>
            </a:prstGeom>
            <a:ln>
              <a:solidFill>
                <a:srgbClr val="1D5BA2"/>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接箭头连接符 56"/>
            <p:cNvCxnSpPr/>
            <p:nvPr/>
          </p:nvCxnSpPr>
          <p:spPr>
            <a:xfrm flipH="1" flipV="1">
              <a:off x="1894014" y="4099140"/>
              <a:ext cx="0" cy="812800"/>
            </a:xfrm>
            <a:prstGeom prst="straightConnector1">
              <a:avLst/>
            </a:prstGeom>
            <a:ln>
              <a:solidFill>
                <a:srgbClr val="1D5BA2"/>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接箭头连接符 57"/>
            <p:cNvCxnSpPr/>
            <p:nvPr/>
          </p:nvCxnSpPr>
          <p:spPr>
            <a:xfrm flipH="1" flipV="1">
              <a:off x="2222533" y="4099140"/>
              <a:ext cx="0" cy="812800"/>
            </a:xfrm>
            <a:prstGeom prst="straightConnector1">
              <a:avLst/>
            </a:prstGeom>
            <a:ln>
              <a:solidFill>
                <a:srgbClr val="1D5BA2"/>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027" name="组合 1026"/>
          <p:cNvGrpSpPr/>
          <p:nvPr/>
        </p:nvGrpSpPr>
        <p:grpSpPr>
          <a:xfrm>
            <a:off x="2273300" y="1214496"/>
            <a:ext cx="7874000" cy="647779"/>
            <a:chOff x="2273300" y="1214496"/>
            <a:chExt cx="7874000" cy="647779"/>
          </a:xfrm>
        </p:grpSpPr>
        <p:grpSp>
          <p:nvGrpSpPr>
            <p:cNvPr id="1026" name="组合 1025"/>
            <p:cNvGrpSpPr/>
            <p:nvPr/>
          </p:nvGrpSpPr>
          <p:grpSpPr>
            <a:xfrm>
              <a:off x="2273300" y="1214496"/>
              <a:ext cx="7874000" cy="431726"/>
              <a:chOff x="2349500" y="1081542"/>
              <a:chExt cx="7874000" cy="785358"/>
            </a:xfrm>
          </p:grpSpPr>
          <p:cxnSp>
            <p:nvCxnSpPr>
              <p:cNvPr id="61" name="直接箭头连接符 60"/>
              <p:cNvCxnSpPr/>
              <p:nvPr/>
            </p:nvCxnSpPr>
            <p:spPr>
              <a:xfrm flipH="1">
                <a:off x="10223500" y="1081542"/>
                <a:ext cx="0" cy="785358"/>
              </a:xfrm>
              <a:prstGeom prst="straightConnector1">
                <a:avLst/>
              </a:prstGeom>
              <a:ln>
                <a:solidFill>
                  <a:srgbClr val="1D5BA2"/>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flipH="1">
                <a:off x="2349500" y="1081542"/>
                <a:ext cx="7874000" cy="0"/>
              </a:xfrm>
              <a:prstGeom prst="line">
                <a:avLst/>
              </a:prstGeom>
              <a:ln>
                <a:solidFill>
                  <a:srgbClr val="1D5BA2"/>
                </a:solidFill>
              </a:ln>
            </p:spPr>
            <p:style>
              <a:lnRef idx="1">
                <a:schemeClr val="accent1"/>
              </a:lnRef>
              <a:fillRef idx="0">
                <a:schemeClr val="accent1"/>
              </a:fillRef>
              <a:effectRef idx="0">
                <a:schemeClr val="accent1"/>
              </a:effectRef>
              <a:fontRef idx="minor">
                <a:schemeClr val="tx1"/>
              </a:fontRef>
            </p:style>
          </p:cxnSp>
          <p:cxnSp>
            <p:nvCxnSpPr>
              <p:cNvPr id="1025" name="直接连接符 1024"/>
              <p:cNvCxnSpPr/>
              <p:nvPr/>
            </p:nvCxnSpPr>
            <p:spPr>
              <a:xfrm flipH="1">
                <a:off x="2349500" y="1081542"/>
                <a:ext cx="0" cy="785358"/>
              </a:xfrm>
              <a:prstGeom prst="line">
                <a:avLst/>
              </a:prstGeom>
              <a:ln>
                <a:solidFill>
                  <a:srgbClr val="1D5BA2"/>
                </a:solidFill>
              </a:ln>
            </p:spPr>
            <p:style>
              <a:lnRef idx="1">
                <a:schemeClr val="accent1"/>
              </a:lnRef>
              <a:fillRef idx="0">
                <a:schemeClr val="accent1"/>
              </a:fillRef>
              <a:effectRef idx="0">
                <a:schemeClr val="accent1"/>
              </a:effectRef>
              <a:fontRef idx="minor">
                <a:schemeClr val="tx1"/>
              </a:fontRef>
            </p:style>
          </p:cxnSp>
        </p:grpSp>
        <p:grpSp>
          <p:nvGrpSpPr>
            <p:cNvPr id="69" name="组合 68"/>
            <p:cNvGrpSpPr/>
            <p:nvPr/>
          </p:nvGrpSpPr>
          <p:grpSpPr>
            <a:xfrm>
              <a:off x="2483173" y="1393291"/>
              <a:ext cx="7435527" cy="385102"/>
              <a:chOff x="2349500" y="1081542"/>
              <a:chExt cx="7874000" cy="785358"/>
            </a:xfrm>
          </p:grpSpPr>
          <p:cxnSp>
            <p:nvCxnSpPr>
              <p:cNvPr id="70" name="直接箭头连接符 69"/>
              <p:cNvCxnSpPr/>
              <p:nvPr/>
            </p:nvCxnSpPr>
            <p:spPr>
              <a:xfrm flipH="1">
                <a:off x="10223500" y="1081542"/>
                <a:ext cx="0" cy="785358"/>
              </a:xfrm>
              <a:prstGeom prst="straightConnector1">
                <a:avLst/>
              </a:prstGeom>
              <a:ln>
                <a:solidFill>
                  <a:srgbClr val="1D5BA2"/>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flipH="1">
                <a:off x="2349500" y="1081542"/>
                <a:ext cx="7874000" cy="0"/>
              </a:xfrm>
              <a:prstGeom prst="line">
                <a:avLst/>
              </a:prstGeom>
              <a:ln>
                <a:solidFill>
                  <a:srgbClr val="1D5BA2"/>
                </a:solidFill>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flipH="1">
                <a:off x="2349500" y="1081542"/>
                <a:ext cx="0" cy="785358"/>
              </a:xfrm>
              <a:prstGeom prst="line">
                <a:avLst/>
              </a:prstGeom>
              <a:ln>
                <a:solidFill>
                  <a:srgbClr val="1D5BA2"/>
                </a:solidFill>
              </a:ln>
            </p:spPr>
            <p:style>
              <a:lnRef idx="1">
                <a:schemeClr val="accent1"/>
              </a:lnRef>
              <a:fillRef idx="0">
                <a:schemeClr val="accent1"/>
              </a:fillRef>
              <a:effectRef idx="0">
                <a:schemeClr val="accent1"/>
              </a:effectRef>
              <a:fontRef idx="minor">
                <a:schemeClr val="tx1"/>
              </a:fontRef>
            </p:style>
          </p:cxnSp>
        </p:grpSp>
        <p:grpSp>
          <p:nvGrpSpPr>
            <p:cNvPr id="73" name="组合 72"/>
            <p:cNvGrpSpPr/>
            <p:nvPr/>
          </p:nvGrpSpPr>
          <p:grpSpPr>
            <a:xfrm>
              <a:off x="2733540" y="1560617"/>
              <a:ext cx="6975287" cy="301658"/>
              <a:chOff x="2349500" y="1081542"/>
              <a:chExt cx="7874000" cy="785358"/>
            </a:xfrm>
          </p:grpSpPr>
          <p:cxnSp>
            <p:nvCxnSpPr>
              <p:cNvPr id="74" name="直接箭头连接符 73"/>
              <p:cNvCxnSpPr/>
              <p:nvPr/>
            </p:nvCxnSpPr>
            <p:spPr>
              <a:xfrm flipH="1">
                <a:off x="10223500" y="1081542"/>
                <a:ext cx="0" cy="785358"/>
              </a:xfrm>
              <a:prstGeom prst="straightConnector1">
                <a:avLst/>
              </a:prstGeom>
              <a:ln>
                <a:solidFill>
                  <a:srgbClr val="1D5BA2"/>
                </a:solidFill>
                <a:tailEnd type="triangle"/>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flipH="1">
                <a:off x="2349500" y="1081542"/>
                <a:ext cx="7874000" cy="0"/>
              </a:xfrm>
              <a:prstGeom prst="line">
                <a:avLst/>
              </a:prstGeom>
              <a:ln>
                <a:solidFill>
                  <a:srgbClr val="1D5BA2"/>
                </a:solidFill>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flipH="1">
                <a:off x="2349500" y="1081542"/>
                <a:ext cx="0" cy="785358"/>
              </a:xfrm>
              <a:prstGeom prst="line">
                <a:avLst/>
              </a:prstGeom>
              <a:ln>
                <a:solidFill>
                  <a:srgbClr val="1D5BA2"/>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val="2589039242"/>
      </p:ext>
    </p:extLst>
  </p:cSld>
  <p:clrMapOvr>
    <a:masterClrMapping/>
  </p:clrMapOvr>
  <p:transition/>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梯形 1"/>
          <p:cNvSpPr/>
          <p:nvPr/>
        </p:nvSpPr>
        <p:spPr>
          <a:xfrm>
            <a:off x="0" y="1596981"/>
            <a:ext cx="12192000" cy="1835234"/>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rot="10800000">
            <a:off x="0" y="3425782"/>
            <a:ext cx="12192000" cy="1712887"/>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p:nvPr/>
        </p:nvSpPr>
        <p:spPr>
          <a:xfrm>
            <a:off x="1912322" y="2871785"/>
            <a:ext cx="5261292" cy="1097280"/>
          </a:xfrm>
          <a:prstGeom prst="rect">
            <a:avLst/>
          </a:prstGeom>
        </p:spPr>
        <p:txBody>
          <a:bodyPr wrap="none">
            <a:spAutoFit/>
          </a:bodyPr>
          <a:lstStyle/>
          <a:p>
            <a:r>
              <a:rPr altLang="zh-CN" lang="en-US" smtClean="0" sz="6600">
                <a:solidFill>
                  <a:schemeClr val="bg1"/>
                </a:solidFill>
                <a:latin charset="0" panose="04040905080b02020502" pitchFamily="82" typeface="Broadway"/>
              </a:rPr>
              <a:t>ONE  MORE  THING</a:t>
            </a:r>
          </a:p>
        </p:txBody>
      </p:sp>
    </p:spTree>
    <p:extLst>
      <p:ext uri="{BB962C8B-B14F-4D97-AF65-F5344CB8AC3E}">
        <p14:creationId val="3380640049"/>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椭圆 1"/>
          <p:cNvSpPr/>
          <p:nvPr/>
        </p:nvSpPr>
        <p:spPr>
          <a:xfrm>
            <a:off x="746341" y="1378838"/>
            <a:ext cx="3476497" cy="3476497"/>
          </a:xfrm>
          <a:prstGeom prst="ellipse">
            <a:avLst/>
          </a:prstGeom>
          <a:solidFill>
            <a:srgbClr val="1D5BA2"/>
          </a:solidFill>
          <a:ln>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梯形 3"/>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 name="直接连接符 5"/>
          <p:cNvCxnSpPr/>
          <p:nvPr/>
        </p:nvCxnSpPr>
        <p:spPr>
          <a:xfrm>
            <a:off x="1056068" y="2846233"/>
            <a:ext cx="2923504"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矩形 6"/>
          <p:cNvSpPr/>
          <p:nvPr/>
        </p:nvSpPr>
        <p:spPr>
          <a:xfrm>
            <a:off x="1809934" y="2384568"/>
            <a:ext cx="1402080" cy="457200"/>
          </a:xfrm>
          <a:prstGeom prst="rect">
            <a:avLst/>
          </a:prstGeom>
        </p:spPr>
        <p:txBody>
          <a:bodyPr wrap="none">
            <a:spAutoFit/>
          </a:bodyPr>
          <a:lstStyle/>
          <a:p>
            <a:r>
              <a:rPr altLang="en-US" lang="zh-CN" smtClean="0" sz="2400">
                <a:solidFill>
                  <a:schemeClr val="bg1"/>
                </a:solidFill>
                <a:latin charset="-122" panose="020b0503020204020204" pitchFamily="34" typeface="微软雅黑"/>
                <a:ea charset="-122" panose="020b0503020204020204" pitchFamily="34" typeface="微软雅黑"/>
              </a:rPr>
              <a:t>第一部分</a:t>
            </a:r>
          </a:p>
        </p:txBody>
      </p:sp>
      <p:sp>
        <p:nvSpPr>
          <p:cNvPr id="8" name="矩形 7"/>
          <p:cNvSpPr/>
          <p:nvPr/>
        </p:nvSpPr>
        <p:spPr>
          <a:xfrm>
            <a:off x="1003980" y="2949664"/>
            <a:ext cx="3027680" cy="579120"/>
          </a:xfrm>
          <a:prstGeom prst="rect">
            <a:avLst/>
          </a:prstGeom>
        </p:spPr>
        <p:txBody>
          <a:bodyPr wrap="none">
            <a:spAutoFit/>
          </a:bodyPr>
          <a:lstStyle/>
          <a:p>
            <a:pPr algn="ctr"/>
            <a:r>
              <a:rPr altLang="en-US" b="1" lang="zh-CN" smtClean="0" sz="3200">
                <a:solidFill>
                  <a:schemeClr val="bg1"/>
                </a:solidFill>
                <a:latin charset="-122" panose="020b0503020204020204" pitchFamily="34" typeface="微软雅黑"/>
                <a:ea charset="-122" panose="020b0503020204020204" pitchFamily="34" typeface="微软雅黑"/>
              </a:rPr>
              <a:t>腾讯手游大起底</a:t>
            </a:r>
          </a:p>
        </p:txBody>
      </p:sp>
      <p:sp>
        <p:nvSpPr>
          <p:cNvPr id="9" name="椭圆 8"/>
          <p:cNvSpPr/>
          <p:nvPr/>
        </p:nvSpPr>
        <p:spPr>
          <a:xfrm>
            <a:off x="902955" y="1521540"/>
            <a:ext cx="3166770" cy="3166770"/>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19" name="图片 18"/>
          <p:cNvPicPr>
            <a:picLocks noChangeAspect="1"/>
          </p:cNvPicPr>
          <p:nvPr/>
        </p:nvPicPr>
        <p:blipFill>
          <a:blip r:embed="rId3">
            <a:extLst>
              <a:ext uri="{28A0092B-C50C-407E-A947-70E740481C1C}">
                <a14:useLocalDpi val="0"/>
              </a:ext>
            </a:extLst>
          </a:blip>
          <a:stretch>
            <a:fillRect/>
          </a:stretch>
        </p:blipFill>
        <p:spPr>
          <a:xfrm>
            <a:off x="2134009" y="3729627"/>
            <a:ext cx="701160" cy="701160"/>
          </a:xfrm>
          <a:prstGeom prst="rect">
            <a:avLst/>
          </a:prstGeom>
        </p:spPr>
      </p:pic>
      <p:grpSp>
        <p:nvGrpSpPr>
          <p:cNvPr id="22" name="组合 21"/>
          <p:cNvGrpSpPr/>
          <p:nvPr/>
        </p:nvGrpSpPr>
        <p:grpSpPr>
          <a:xfrm>
            <a:off x="5169889" y="1941121"/>
            <a:ext cx="4923536" cy="2696793"/>
            <a:chOff x="4950946" y="2069911"/>
            <a:chExt cx="4923536" cy="2696793"/>
          </a:xfrm>
        </p:grpSpPr>
        <p:sp>
          <p:nvSpPr>
            <p:cNvPr id="11" name="矩形 10"/>
            <p:cNvSpPr/>
            <p:nvPr/>
          </p:nvSpPr>
          <p:spPr>
            <a:xfrm>
              <a:off x="4950946" y="2069911"/>
              <a:ext cx="792480" cy="457200"/>
            </a:xfrm>
            <a:prstGeom prst="rect">
              <a:avLst/>
            </a:prstGeom>
          </p:spPr>
          <p:txBody>
            <a:bodyPr wrap="none">
              <a:spAutoFit/>
            </a:bodyPr>
            <a:lstStyle/>
            <a:p>
              <a:r>
                <a:rPr altLang="en-US" b="1" lang="zh-CN" smtClean="0" sz="2400">
                  <a:latin charset="-122" panose="020b0503020204020204" pitchFamily="34" typeface="微软雅黑"/>
                  <a:ea charset="-122" panose="020b0503020204020204" pitchFamily="34" typeface="微软雅黑"/>
                </a:rPr>
                <a:t>战略</a:t>
              </a:r>
            </a:p>
          </p:txBody>
        </p:sp>
        <p:sp>
          <p:nvSpPr>
            <p:cNvPr id="12" name="矩形 11"/>
            <p:cNvSpPr/>
            <p:nvPr/>
          </p:nvSpPr>
          <p:spPr>
            <a:xfrm>
              <a:off x="6325384" y="2069911"/>
              <a:ext cx="792480" cy="457200"/>
            </a:xfrm>
            <a:prstGeom prst="rect">
              <a:avLst/>
            </a:prstGeom>
          </p:spPr>
          <p:txBody>
            <a:bodyPr wrap="none">
              <a:spAutoFit/>
            </a:bodyPr>
            <a:lstStyle/>
            <a:p>
              <a:r>
                <a:rPr altLang="en-US" b="1" lang="zh-CN" smtClean="0" sz="2400">
                  <a:latin charset="-122" panose="020b0503020204020204" pitchFamily="34" typeface="微软雅黑"/>
                  <a:ea charset="-122" panose="020b0503020204020204" pitchFamily="34" typeface="微软雅黑"/>
                </a:rPr>
                <a:t>组织</a:t>
              </a:r>
            </a:p>
          </p:txBody>
        </p:sp>
        <p:sp>
          <p:nvSpPr>
            <p:cNvPr id="13" name="矩形 12"/>
            <p:cNvSpPr/>
            <p:nvPr/>
          </p:nvSpPr>
          <p:spPr>
            <a:xfrm>
              <a:off x="7699825" y="2069911"/>
              <a:ext cx="792480" cy="457200"/>
            </a:xfrm>
            <a:prstGeom prst="rect">
              <a:avLst/>
            </a:prstGeom>
          </p:spPr>
          <p:txBody>
            <a:bodyPr wrap="none">
              <a:spAutoFit/>
            </a:bodyPr>
            <a:lstStyle/>
            <a:p>
              <a:r>
                <a:rPr altLang="en-US" b="1" lang="zh-CN" smtClean="0" sz="2400">
                  <a:latin charset="-122" panose="020b0503020204020204" pitchFamily="34" typeface="微软雅黑"/>
                  <a:ea charset="-122" panose="020b0503020204020204" pitchFamily="34" typeface="微软雅黑"/>
                </a:rPr>
                <a:t>团队</a:t>
              </a:r>
            </a:p>
          </p:txBody>
        </p:sp>
        <p:sp>
          <p:nvSpPr>
            <p:cNvPr id="14" name="矩形 13"/>
            <p:cNvSpPr/>
            <p:nvPr/>
          </p:nvSpPr>
          <p:spPr>
            <a:xfrm>
              <a:off x="9074262" y="2069911"/>
              <a:ext cx="792480" cy="457200"/>
            </a:xfrm>
            <a:prstGeom prst="rect">
              <a:avLst/>
            </a:prstGeom>
          </p:spPr>
          <p:txBody>
            <a:bodyPr wrap="none">
              <a:spAutoFit/>
            </a:bodyPr>
            <a:lstStyle/>
            <a:p>
              <a:r>
                <a:rPr altLang="en-US" b="1" lang="zh-CN" smtClean="0" sz="2400">
                  <a:latin charset="-122" panose="020b0503020204020204" pitchFamily="34" typeface="微软雅黑"/>
                  <a:ea charset="-122" panose="020b0503020204020204" pitchFamily="34" typeface="微软雅黑"/>
                </a:rPr>
                <a:t>产品</a:t>
              </a:r>
            </a:p>
          </p:txBody>
        </p:sp>
        <p:cxnSp>
          <p:nvCxnSpPr>
            <p:cNvPr id="16" name="直接连接符 15"/>
            <p:cNvCxnSpPr/>
            <p:nvPr/>
          </p:nvCxnSpPr>
          <p:spPr>
            <a:xfrm flipH="1">
              <a:off x="6001555" y="2120743"/>
              <a:ext cx="0" cy="360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H="1">
              <a:off x="7353836" y="2120743"/>
              <a:ext cx="0" cy="360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H="1">
              <a:off x="8706118" y="2120743"/>
              <a:ext cx="0" cy="360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5035639" y="2654571"/>
              <a:ext cx="4739426" cy="21121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1" name="矩形 20"/>
            <p:cNvSpPr/>
            <p:nvPr/>
          </p:nvSpPr>
          <p:spPr>
            <a:xfrm>
              <a:off x="5051933" y="2739316"/>
              <a:ext cx="4723132" cy="1920240"/>
            </a:xfrm>
            <a:prstGeom prst="rect">
              <a:avLst/>
            </a:prstGeom>
          </p:spPr>
          <p:txBody>
            <a:bodyPr wrap="square">
              <a:spAutoFit/>
            </a:bodyPr>
            <a:lstStyle/>
            <a:p>
              <a:pPr>
                <a:lnSpc>
                  <a:spcPct val="150000"/>
                </a:lnSpc>
              </a:pPr>
              <a:r>
                <a:rPr altLang="en-US" lang="zh-CN" smtClean="0" sz="1600">
                  <a:latin charset="-122" panose="020b0503020204020204" pitchFamily="34" typeface="微软雅黑"/>
                  <a:ea charset="-122" panose="020b0503020204020204" pitchFamily="34" typeface="微软雅黑"/>
                </a:rPr>
                <a:t>必读推荐</a:t>
              </a:r>
            </a:p>
            <a:p>
              <a:pPr>
                <a:lnSpc>
                  <a:spcPct val="150000"/>
                </a:lnSpc>
              </a:pPr>
              <a:r>
                <a:rPr altLang="en-US" lang="zh-CN" smtClean="0" sz="1600">
                  <a:latin charset="-122" panose="020b0503020204020204" pitchFamily="34" typeface="微软雅黑"/>
                  <a:ea charset="-122" panose="020b0503020204020204" pitchFamily="34" typeface="微软雅黑"/>
                </a:rPr>
                <a:t>1.又遇管理“七宗罪”</a:t>
              </a:r>
            </a:p>
            <a:p>
              <a:pPr>
                <a:lnSpc>
                  <a:spcPct val="150000"/>
                </a:lnSpc>
              </a:pPr>
              <a:r>
                <a:rPr altLang="en-US" lang="zh-CN" smtClean="0" sz="1600">
                  <a:latin charset="-122" panose="020b0503020204020204" pitchFamily="34" typeface="微软雅黑"/>
                  <a:ea charset="-122" panose="020b0503020204020204" pitchFamily="34" typeface="微软雅黑"/>
                </a:rPr>
                <a:t>2.团队乾坤大挪移之从“上小资”到“深斗士”</a:t>
              </a:r>
            </a:p>
            <a:p>
              <a:pPr>
                <a:lnSpc>
                  <a:spcPct val="150000"/>
                </a:lnSpc>
              </a:pPr>
              <a:r>
                <a:rPr altLang="en-US" lang="zh-CN" smtClean="0" sz="1600">
                  <a:latin charset="-122" panose="020b0503020204020204" pitchFamily="34" typeface="微软雅黑"/>
                  <a:ea charset="-122" panose="020b0503020204020204" pitchFamily="34" typeface="微软雅黑"/>
                </a:rPr>
                <a:t>3.高手告急！自建人才梯队机制</a:t>
              </a:r>
            </a:p>
            <a:p>
              <a:pPr>
                <a:lnSpc>
                  <a:spcPct val="150000"/>
                </a:lnSpc>
              </a:pPr>
              <a:r>
                <a:rPr altLang="en-US" lang="zh-CN" smtClean="0" sz="1600">
                  <a:latin charset="-122" panose="020b0503020204020204" pitchFamily="34" typeface="微软雅黑"/>
                  <a:ea charset="-122" panose="020b0503020204020204" pitchFamily="34" typeface="微软雅黑"/>
                </a:rPr>
                <a:t>4.产品六脉神剑之“天天兄弟”奋斗记</a:t>
              </a:r>
            </a:p>
          </p:txBody>
        </p:sp>
      </p:grpSp>
      <p:sp>
        <p:nvSpPr>
          <p:cNvPr id="23" name="矩形 22"/>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24" name="矩形 23"/>
          <p:cNvSpPr/>
          <p:nvPr/>
        </p:nvSpPr>
        <p:spPr>
          <a:xfrm>
            <a:off x="10857364" y="6276587"/>
            <a:ext cx="817880"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- 2 -</a:t>
            </a:r>
          </a:p>
        </p:txBody>
      </p:sp>
    </p:spTree>
    <p:extLst>
      <p:ext uri="{BB962C8B-B14F-4D97-AF65-F5344CB8AC3E}">
        <p14:creationId val="3351915802"/>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梯形 1"/>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descr="http://p.sootoo.com/son_media/msg/2012/01/16/231797.png" id="3074" name="Picture 2"/>
          <p:cNvPicPr>
            <a:picLocks noChangeArrowheads="1" noChangeAspect="1"/>
          </p:cNvPicPr>
          <p:nvPr/>
        </p:nvPicPr>
        <p:blipFill>
          <a:blip r:embed="rId3">
            <a:extLst>
              <a:ext uri="{28A0092B-C50C-407E-A947-70E740481C1C}">
                <a14:useLocalDpi val="0"/>
              </a:ext>
            </a:extLst>
          </a:blip>
          <a:stretch>
            <a:fillRect/>
          </a:stretch>
        </p:blipFill>
        <p:spPr bwMode="auto">
          <a:xfrm>
            <a:off x="8949207" y="621290"/>
            <a:ext cx="1959199" cy="2707136"/>
          </a:xfrm>
          <a:prstGeom prst="rect">
            <a:avLst/>
          </a:prstGeom>
          <a:noFill/>
          <a:extLst>
            <a:ext uri="{909E8E84-426E-40DD-AFC4-6F175D3DCCD1}">
              <a14:hiddenFill>
                <a:solidFill>
                  <a:srgbClr val="FFFFFF"/>
                </a:solidFill>
              </a14:hiddenFill>
            </a:ext>
          </a:extLst>
        </p:spPr>
      </p:pic>
      <p:sp>
        <p:nvSpPr>
          <p:cNvPr id="4" name="矩形 3"/>
          <p:cNvSpPr/>
          <p:nvPr/>
        </p:nvSpPr>
        <p:spPr>
          <a:xfrm>
            <a:off x="871469" y="1020102"/>
            <a:ext cx="7602829" cy="3017520"/>
          </a:xfrm>
          <a:prstGeom prst="rect">
            <a:avLst/>
          </a:prstGeom>
        </p:spPr>
        <p:txBody>
          <a:bodyPr wrap="square">
            <a:spAutoFit/>
          </a:bodyPr>
          <a:lstStyle/>
          <a:p>
            <a:pPr algn="just">
              <a:lnSpc>
                <a:spcPct val="150000"/>
              </a:lnSpc>
              <a:spcAft>
                <a:spcPct val="0"/>
              </a:spcAft>
            </a:pPr>
            <a:r>
              <a:rPr altLang="zh-CN" kern="100" lang="zh-CN" smtClean="0" sz="3200">
                <a:effectLst/>
                <a:latin charset="-122" panose="02010600040101010101" pitchFamily="2" typeface="全新硬笔行书简"/>
                <a:ea charset="-122" panose="02010600040101010101" pitchFamily="2" typeface="全新硬笔行书简"/>
                <a:cs charset="0" panose="02020603050405020304" pitchFamily="18" typeface="Times New Roman"/>
              </a:rPr>
              <a:t>在移动互联网的众多模式中，最先实现规模化盈利的很可能出现在移动游戏领域。</a:t>
            </a:r>
          </a:p>
          <a:p>
            <a:pPr algn="just">
              <a:lnSpc>
                <a:spcPct val="150000"/>
              </a:lnSpc>
              <a:spcAft>
                <a:spcPct val="0"/>
              </a:spcAft>
            </a:pPr>
            <a:r>
              <a:rPr altLang="zh-CN" kern="100" lang="zh-CN" smtClean="0" sz="3200">
                <a:effectLst/>
                <a:latin charset="-122" panose="02010600040101010101" pitchFamily="2" typeface="全新硬笔行书简"/>
                <a:ea charset="-122" panose="02010600040101010101" pitchFamily="2" typeface="全新硬笔行书简"/>
                <a:cs charset="0" panose="02020603050405020304" pitchFamily="18" typeface="Times New Roman"/>
              </a:rPr>
              <a:t>                                                 —— 马化腾</a:t>
            </a:r>
          </a:p>
        </p:txBody>
      </p:sp>
      <p:sp>
        <p:nvSpPr>
          <p:cNvPr id="5" name="矩形 4"/>
          <p:cNvSpPr/>
          <p:nvPr/>
        </p:nvSpPr>
        <p:spPr>
          <a:xfrm>
            <a:off x="1092707" y="3727490"/>
            <a:ext cx="4962843" cy="579120"/>
          </a:xfrm>
          <a:prstGeom prst="rect">
            <a:avLst/>
          </a:prstGeom>
        </p:spPr>
        <p:txBody>
          <a:bodyPr wrap="none">
            <a:spAutoFit/>
          </a:bodyPr>
          <a:lstStyle/>
          <a:p>
            <a:r>
              <a:rPr altLang="en-US" b="1" lang="zh-CN" smtClean="0" sz="3200">
                <a:latin charset="-122" panose="020b0503020204020204" pitchFamily="34" typeface="微软雅黑"/>
                <a:ea charset="-122" panose="020b0503020204020204" pitchFamily="34" typeface="微软雅黑"/>
              </a:rPr>
              <a:t>规模化盈利：规模化+盈利</a:t>
            </a:r>
          </a:p>
        </p:txBody>
      </p:sp>
      <p:sp>
        <p:nvSpPr>
          <p:cNvPr id="6" name="矩形 5"/>
          <p:cNvSpPr/>
          <p:nvPr/>
        </p:nvSpPr>
        <p:spPr>
          <a:xfrm>
            <a:off x="1092707" y="4473263"/>
            <a:ext cx="4718368" cy="1188720"/>
          </a:xfrm>
          <a:prstGeom prst="rect">
            <a:avLst/>
          </a:prstGeom>
        </p:spPr>
        <p:txBody>
          <a:bodyPr wrap="none">
            <a:spAutoFit/>
          </a:bodyPr>
          <a:lstStyle/>
          <a:p>
            <a:pPr>
              <a:lnSpc>
                <a:spcPct val="150000"/>
              </a:lnSpc>
            </a:pPr>
            <a:r>
              <a:rPr altLang="zh-CN" lang="en-US" smtClean="0" sz="2400">
                <a:latin charset="-122" panose="020b0503020204020204" pitchFamily="34" typeface="微软雅黑"/>
                <a:ea charset="-122" panose="020b0503020204020204" pitchFamily="34" typeface="微软雅黑"/>
              </a:rPr>
              <a:t>Step1.规模化   考验渠道分发能力</a:t>
            </a:r>
          </a:p>
          <a:p>
            <a:pPr>
              <a:lnSpc>
                <a:spcPct val="150000"/>
              </a:lnSpc>
            </a:pPr>
            <a:r>
              <a:rPr altLang="zh-CN" lang="en-US" smtClean="0" sz="2400">
                <a:latin charset="-122" panose="020b0503020204020204" pitchFamily="34" typeface="微软雅黑"/>
                <a:ea charset="-122" panose="020b0503020204020204" pitchFamily="34" typeface="微软雅黑"/>
              </a:rPr>
              <a:t>Step2.盈利性   考验产品品质模式</a:t>
            </a:r>
          </a:p>
        </p:txBody>
      </p:sp>
      <p:grpSp>
        <p:nvGrpSpPr>
          <p:cNvPr id="12" name="组合 11"/>
          <p:cNvGrpSpPr/>
          <p:nvPr/>
        </p:nvGrpSpPr>
        <p:grpSpPr>
          <a:xfrm>
            <a:off x="6574664" y="3724595"/>
            <a:ext cx="5299657" cy="2148192"/>
            <a:chOff x="7456867" y="3777146"/>
            <a:chExt cx="3799268" cy="2148192"/>
          </a:xfrm>
        </p:grpSpPr>
        <p:sp>
          <p:nvSpPr>
            <p:cNvPr id="10" name="圆角矩形 9"/>
            <p:cNvSpPr/>
            <p:nvPr/>
          </p:nvSpPr>
          <p:spPr>
            <a:xfrm>
              <a:off x="7456867" y="3777146"/>
              <a:ext cx="3799268" cy="2148192"/>
            </a:xfrm>
            <a:prstGeom prst="roundRect">
              <a:avLst>
                <a:gd fmla="val 10335"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等腰三角形 10"/>
            <p:cNvSpPr/>
            <p:nvPr/>
          </p:nvSpPr>
          <p:spPr>
            <a:xfrm rot="10800000">
              <a:off x="7742215" y="5017570"/>
              <a:ext cx="664916" cy="482114"/>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 name="矩形 8"/>
          <p:cNvSpPr/>
          <p:nvPr/>
        </p:nvSpPr>
        <p:spPr>
          <a:xfrm>
            <a:off x="6728103" y="3702961"/>
            <a:ext cx="5020355" cy="2148841"/>
          </a:xfrm>
          <a:prstGeom prst="rect">
            <a:avLst/>
          </a:prstGeom>
        </p:spPr>
        <p:txBody>
          <a:bodyPr wrap="square">
            <a:spAutoFit/>
          </a:bodyPr>
          <a:lstStyle/>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读书笔记</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    “爆款”游戏只有兼具两者特点才可称为成功，缺一不可。只具备规模化能力无法创造价值，只想商业化而缺乏用户规模也失去发展持续力。</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——顾嘉</a:t>
            </a:r>
          </a:p>
        </p:txBody>
      </p:sp>
      <p:pic>
        <p:nvPicPr>
          <p:cNvPr id="16" name="图片 15"/>
          <p:cNvPicPr>
            <a:picLocks noChangeAspect="1"/>
          </p:cNvPicPr>
          <p:nvPr/>
        </p:nvPicPr>
        <p:blipFill>
          <a:blip r:embed="rId4">
            <a:extLst>
              <a:ext uri="{28A0092B-C50C-407E-A947-70E740481C1C}">
                <a14:useLocalDpi val="0"/>
              </a:ext>
            </a:extLst>
          </a:blip>
          <a:stretch>
            <a:fillRect/>
          </a:stretch>
        </p:blipFill>
        <p:spPr>
          <a:xfrm>
            <a:off x="11149322" y="3196948"/>
            <a:ext cx="878437" cy="878437"/>
          </a:xfrm>
          <a:prstGeom prst="rect">
            <a:avLst/>
          </a:prstGeom>
        </p:spPr>
      </p:pic>
      <p:sp>
        <p:nvSpPr>
          <p:cNvPr id="18" name="矩形 17"/>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19" name="矩形 18"/>
          <p:cNvSpPr/>
          <p:nvPr/>
        </p:nvSpPr>
        <p:spPr>
          <a:xfrm>
            <a:off x="10857364" y="6276587"/>
            <a:ext cx="817880"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- 3 -</a:t>
            </a:r>
          </a:p>
        </p:txBody>
      </p:sp>
    </p:spTree>
    <p:extLst>
      <p:ext uri="{BB962C8B-B14F-4D97-AF65-F5344CB8AC3E}">
        <p14:creationId val="2028210544"/>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梯形 1"/>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a:xfrm>
            <a:off x="871469" y="1020102"/>
            <a:ext cx="7602829" cy="3017520"/>
          </a:xfrm>
          <a:prstGeom prst="rect">
            <a:avLst/>
          </a:prstGeom>
        </p:spPr>
        <p:txBody>
          <a:bodyPr wrap="square">
            <a:spAutoFit/>
          </a:bodyPr>
          <a:lstStyle/>
          <a:p>
            <a:pPr algn="just">
              <a:lnSpc>
                <a:spcPct val="150000"/>
              </a:lnSpc>
              <a:spcAft>
                <a:spcPct val="0"/>
              </a:spcAft>
            </a:pPr>
            <a:r>
              <a:rPr altLang="en-US" kern="100" lang="zh-CN" smtClean="0" sz="3200">
                <a:effectLst/>
                <a:latin charset="-122" panose="02010600040101010101" pitchFamily="2" typeface="全新硬笔行书简"/>
                <a:ea charset="-122" panose="02010600040101010101" pitchFamily="2" typeface="全新硬笔行书简"/>
                <a:cs charset="0" panose="02020603050405020304" pitchFamily="18" typeface="Times New Roman"/>
              </a:rPr>
              <a:t>什么是战略？战略就是选择最合适的人并给他100%的授权和信任。</a:t>
            </a:r>
          </a:p>
          <a:p>
            <a:pPr algn="just">
              <a:lnSpc>
                <a:spcPct val="150000"/>
              </a:lnSpc>
              <a:spcAft>
                <a:spcPct val="0"/>
              </a:spcAft>
            </a:pPr>
            <a:r>
              <a:rPr altLang="en-US" kern="100" lang="zh-CN" smtClean="0" sz="3200">
                <a:effectLst/>
                <a:latin charset="-122" panose="02010600040101010101" pitchFamily="2" typeface="全新硬笔行书简"/>
                <a:ea charset="-122" panose="02010600040101010101" pitchFamily="2" typeface="全新硬笔行书简"/>
                <a:cs charset="0" panose="02020603050405020304" pitchFamily="18" typeface="Times New Roman"/>
              </a:rPr>
              <a:t>                                          —— 杰克·韦尔奇</a:t>
            </a:r>
          </a:p>
        </p:txBody>
      </p:sp>
      <p:sp>
        <p:nvSpPr>
          <p:cNvPr id="5" name="矩形 4"/>
          <p:cNvSpPr/>
          <p:nvPr/>
        </p:nvSpPr>
        <p:spPr>
          <a:xfrm>
            <a:off x="1092707" y="3070665"/>
            <a:ext cx="2621280" cy="579120"/>
          </a:xfrm>
          <a:prstGeom prst="rect">
            <a:avLst/>
          </a:prstGeom>
        </p:spPr>
        <p:txBody>
          <a:bodyPr wrap="none">
            <a:spAutoFit/>
          </a:bodyPr>
          <a:lstStyle/>
          <a:p>
            <a:r>
              <a:rPr altLang="en-US" b="1" lang="zh-CN" smtClean="0" sz="3200">
                <a:latin charset="-122" panose="020b0503020204020204" pitchFamily="34" typeface="微软雅黑"/>
                <a:ea charset="-122" panose="020b0503020204020204" pitchFamily="34" typeface="微软雅黑"/>
              </a:rPr>
              <a:t>选对人即战略。</a:t>
            </a:r>
          </a:p>
        </p:txBody>
      </p:sp>
      <p:sp>
        <p:nvSpPr>
          <p:cNvPr id="6" name="矩形 5"/>
          <p:cNvSpPr/>
          <p:nvPr/>
        </p:nvSpPr>
        <p:spPr>
          <a:xfrm>
            <a:off x="1092707" y="3700529"/>
            <a:ext cx="3178492" cy="2286000"/>
          </a:xfrm>
          <a:prstGeom prst="rect">
            <a:avLst/>
          </a:prstGeom>
        </p:spPr>
        <p:txBody>
          <a:bodyPr wrap="none">
            <a:spAutoFit/>
          </a:bodyPr>
          <a:lstStyle/>
          <a:p>
            <a:pPr>
              <a:lnSpc>
                <a:spcPct val="150000"/>
              </a:lnSpc>
            </a:pPr>
            <a:r>
              <a:rPr altLang="zh-CN" lang="en-US" smtClean="0" sz="2400">
                <a:latin charset="-122" panose="020b0503020204020204" pitchFamily="34" typeface="微软雅黑"/>
                <a:ea charset="-122" panose="020b0503020204020204" pitchFamily="34" typeface="微软雅黑"/>
              </a:rPr>
              <a:t>1.已有的成功经验</a:t>
            </a:r>
          </a:p>
          <a:p>
            <a:pPr>
              <a:lnSpc>
                <a:spcPct val="150000"/>
              </a:lnSpc>
            </a:pPr>
            <a:r>
              <a:rPr altLang="zh-CN" lang="en-US" smtClean="0" sz="2400">
                <a:latin charset="-122" panose="020b0503020204020204" pitchFamily="34" typeface="微软雅黑"/>
                <a:ea charset="-122" panose="020b0503020204020204" pitchFamily="34" typeface="微软雅黑"/>
              </a:rPr>
              <a:t>2.领导和团队管理经验</a:t>
            </a:r>
          </a:p>
          <a:p>
            <a:pPr>
              <a:lnSpc>
                <a:spcPct val="150000"/>
              </a:lnSpc>
            </a:pPr>
            <a:r>
              <a:rPr altLang="zh-CN" lang="en-US" smtClean="0" sz="2400">
                <a:latin charset="-122" panose="020b0503020204020204" pitchFamily="34" typeface="微软雅黑"/>
                <a:ea charset="-122" panose="020b0503020204020204" pitchFamily="34" typeface="微软雅黑"/>
              </a:rPr>
              <a:t>3.内部口碑</a:t>
            </a:r>
          </a:p>
          <a:p>
            <a:pPr>
              <a:lnSpc>
                <a:spcPct val="150000"/>
              </a:lnSpc>
            </a:pPr>
            <a:r>
              <a:rPr altLang="zh-CN" lang="en-US" smtClean="0" sz="2400">
                <a:latin charset="-122" panose="020b0503020204020204" pitchFamily="34" typeface="微软雅黑"/>
                <a:ea charset="-122" panose="020b0503020204020204" pitchFamily="34" typeface="微软雅黑"/>
              </a:rPr>
              <a:t>4.合作基础</a:t>
            </a:r>
          </a:p>
        </p:txBody>
      </p:sp>
      <p:grpSp>
        <p:nvGrpSpPr>
          <p:cNvPr id="12" name="组合 11"/>
          <p:cNvGrpSpPr/>
          <p:nvPr/>
        </p:nvGrpSpPr>
        <p:grpSpPr>
          <a:xfrm>
            <a:off x="6574664" y="3724595"/>
            <a:ext cx="5299657" cy="2148192"/>
            <a:chOff x="7456867" y="3777146"/>
            <a:chExt cx="3799268" cy="2148192"/>
          </a:xfrm>
        </p:grpSpPr>
        <p:sp>
          <p:nvSpPr>
            <p:cNvPr id="10" name="圆角矩形 9"/>
            <p:cNvSpPr/>
            <p:nvPr/>
          </p:nvSpPr>
          <p:spPr>
            <a:xfrm>
              <a:off x="7456867" y="3777146"/>
              <a:ext cx="3799268" cy="2148192"/>
            </a:xfrm>
            <a:prstGeom prst="roundRect">
              <a:avLst>
                <a:gd fmla="val 10335"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等腰三角形 10"/>
            <p:cNvSpPr/>
            <p:nvPr/>
          </p:nvSpPr>
          <p:spPr>
            <a:xfrm rot="10800000">
              <a:off x="7742215" y="5017570"/>
              <a:ext cx="664916" cy="482114"/>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 name="矩形 8"/>
          <p:cNvSpPr/>
          <p:nvPr/>
        </p:nvSpPr>
        <p:spPr>
          <a:xfrm>
            <a:off x="6728103" y="3702961"/>
            <a:ext cx="5020355" cy="2148841"/>
          </a:xfrm>
          <a:prstGeom prst="rect">
            <a:avLst/>
          </a:prstGeom>
        </p:spPr>
        <p:txBody>
          <a:bodyPr wrap="square">
            <a:spAutoFit/>
          </a:bodyPr>
          <a:lstStyle/>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读书笔记</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      作为团队的灵魂，“一把手”的选择极其重要，他需要的不仅是能力，更多的是能量，让一切聚集在周围的能量。</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——顾嘉</a:t>
            </a:r>
          </a:p>
        </p:txBody>
      </p:sp>
      <p:pic>
        <p:nvPicPr>
          <p:cNvPr id="16" name="图片 15"/>
          <p:cNvPicPr>
            <a:picLocks noChangeAspect="1"/>
          </p:cNvPicPr>
          <p:nvPr/>
        </p:nvPicPr>
        <p:blipFill>
          <a:blip r:embed="rId3">
            <a:extLst>
              <a:ext uri="{28A0092B-C50C-407E-A947-70E740481C1C}">
                <a14:useLocalDpi val="0"/>
              </a:ext>
            </a:extLst>
          </a:blip>
          <a:stretch>
            <a:fillRect/>
          </a:stretch>
        </p:blipFill>
        <p:spPr>
          <a:xfrm>
            <a:off x="11149322" y="3196948"/>
            <a:ext cx="878437" cy="878437"/>
          </a:xfrm>
          <a:prstGeom prst="rect">
            <a:avLst/>
          </a:prstGeom>
        </p:spPr>
      </p:pic>
      <p:sp>
        <p:nvSpPr>
          <p:cNvPr id="18" name="矩形 17"/>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19" name="矩形 18"/>
          <p:cNvSpPr/>
          <p:nvPr/>
        </p:nvSpPr>
        <p:spPr>
          <a:xfrm>
            <a:off x="10857364" y="6276587"/>
            <a:ext cx="817880"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- 3 -</a:t>
            </a:r>
          </a:p>
        </p:txBody>
      </p:sp>
      <p:pic>
        <p:nvPicPr>
          <p:cNvPr descr="http://www.yunsale.com.cn:8018/TemplateFile/yunsalenewsphoto/20110729/1312188292750.jpg" id="9218" name="Picture 2"/>
          <p:cNvPicPr>
            <a:picLocks noChangeArrowheads="1" noChangeAspect="1"/>
          </p:cNvPicPr>
          <p:nvPr/>
        </p:nvPicPr>
        <p:blipFill>
          <a:blip r:embed="rId4">
            <a:extLst>
              <a:ext uri="{28A0092B-C50C-407E-A947-70E740481C1C}">
                <a14:useLocalDpi val="0"/>
              </a:ext>
            </a:extLst>
          </a:blip>
          <a:stretch>
            <a:fillRect/>
          </a:stretch>
        </p:blipFill>
        <p:spPr bwMode="auto">
          <a:xfrm>
            <a:off x="9331463" y="680930"/>
            <a:ext cx="1938835" cy="2669130"/>
          </a:xfrm>
          <a:prstGeom prst="rect">
            <a:avLst/>
          </a:prstGeom>
          <a:noFill/>
          <a:extLst>
            <a:ext uri="{909E8E84-426E-40DD-AFC4-6F175D3DCCD1}">
              <a14:hiddenFill>
                <a:solidFill>
                  <a:srgbClr val="FFFFFF"/>
                </a:solidFill>
              </a14:hiddenFill>
            </a:ext>
          </a:extLst>
        </p:spPr>
      </p:pic>
    </p:spTree>
    <p:extLst>
      <p:ext uri="{BB962C8B-B14F-4D97-AF65-F5344CB8AC3E}">
        <p14:creationId val="948352410"/>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descr="http://i-7.vcimg.com/cfbeabd21f8b76d22a4cb6c5cdeea4d2317094/origin.jpg" id="10242" name="Picture 2"/>
          <p:cNvPicPr>
            <a:picLocks noChangeArrowheads="1" noChangeAspect="1"/>
          </p:cNvPicPr>
          <p:nvPr/>
        </p:nvPicPr>
        <p:blipFill>
          <a:blip r:embed="rId3">
            <a:extLst>
              <a:ext uri="{28A0092B-C50C-407E-A947-70E740481C1C}">
                <a14:useLocalDpi val="0"/>
              </a:ext>
            </a:extLst>
          </a:blip>
          <a:stretch>
            <a:fillRect/>
          </a:stretch>
        </p:blipFill>
        <p:spPr bwMode="auto">
          <a:xfrm>
            <a:off x="-1" y="0"/>
            <a:ext cx="12191999" cy="6858000"/>
          </a:xfrm>
          <a:prstGeom prst="rect">
            <a:avLst/>
          </a:prstGeom>
          <a:noFill/>
          <a:extLst>
            <a:ext uri="{909E8E84-426E-40DD-AFC4-6F175D3DCCD1}">
              <a14:hiddenFill>
                <a:solidFill>
                  <a:srgbClr val="FFFFFF"/>
                </a:solidFill>
              </a14:hiddenFill>
            </a:ext>
          </a:extLst>
        </p:spPr>
      </p:pic>
      <p:grpSp>
        <p:nvGrpSpPr>
          <p:cNvPr id="13" name="组合 12"/>
          <p:cNvGrpSpPr/>
          <p:nvPr/>
        </p:nvGrpSpPr>
        <p:grpSpPr>
          <a:xfrm>
            <a:off x="6587363" y="3457052"/>
            <a:ext cx="5453095" cy="2675839"/>
            <a:chOff x="6079364" y="3457052"/>
            <a:chExt cx="5453095" cy="2675839"/>
          </a:xfrm>
        </p:grpSpPr>
        <p:grpSp>
          <p:nvGrpSpPr>
            <p:cNvPr id="12" name="组合 11"/>
            <p:cNvGrpSpPr/>
            <p:nvPr/>
          </p:nvGrpSpPr>
          <p:grpSpPr>
            <a:xfrm>
              <a:off x="6079364" y="3984699"/>
              <a:ext cx="5299657" cy="2148192"/>
              <a:chOff x="7456867" y="3777146"/>
              <a:chExt cx="3799268" cy="2148192"/>
            </a:xfrm>
          </p:grpSpPr>
          <p:sp>
            <p:nvSpPr>
              <p:cNvPr id="10" name="圆角矩形 9"/>
              <p:cNvSpPr/>
              <p:nvPr/>
            </p:nvSpPr>
            <p:spPr>
              <a:xfrm>
                <a:off x="7456867" y="3777146"/>
                <a:ext cx="3799268" cy="2148192"/>
              </a:xfrm>
              <a:prstGeom prst="roundRect">
                <a:avLst>
                  <a:gd fmla="val 10335"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等腰三角形 10"/>
              <p:cNvSpPr/>
              <p:nvPr/>
            </p:nvSpPr>
            <p:spPr>
              <a:xfrm rot="10800000">
                <a:off x="7742215" y="5017570"/>
                <a:ext cx="664916" cy="482114"/>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 name="矩形 8"/>
            <p:cNvSpPr/>
            <p:nvPr/>
          </p:nvSpPr>
          <p:spPr>
            <a:xfrm>
              <a:off x="6232803" y="3963065"/>
              <a:ext cx="5020355" cy="2148841"/>
            </a:xfrm>
            <a:prstGeom prst="rect">
              <a:avLst/>
            </a:prstGeom>
          </p:spPr>
          <p:txBody>
            <a:bodyPr wrap="square">
              <a:spAutoFit/>
            </a:bodyPr>
            <a:lstStyle/>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读书笔记</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      管理“七宗罪”，这不仅是腾讯这样的互联网公司存在的问题，更是众多传统企业的通病。如果不能正视，还会酝酿更深的矛盾。</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——顾嘉</a:t>
              </a:r>
            </a:p>
          </p:txBody>
        </p:sp>
        <p:pic>
          <p:nvPicPr>
            <p:cNvPr id="16" name="图片 15"/>
            <p:cNvPicPr>
              <a:picLocks noChangeAspect="1"/>
            </p:cNvPicPr>
            <p:nvPr/>
          </p:nvPicPr>
          <p:blipFill>
            <a:blip r:embed="rId4">
              <a:extLst>
                <a:ext uri="{28A0092B-C50C-407E-A947-70E740481C1C}">
                  <a14:useLocalDpi val="0"/>
                </a:ext>
              </a:extLst>
            </a:blip>
            <a:stretch>
              <a:fillRect/>
            </a:stretch>
          </p:blipFill>
          <p:spPr>
            <a:xfrm>
              <a:off x="10654022" y="3457052"/>
              <a:ext cx="878437" cy="878437"/>
            </a:xfrm>
            <a:prstGeom prst="rect">
              <a:avLst/>
            </a:prstGeom>
          </p:spPr>
        </p:pic>
      </p:grpSp>
      <p:sp>
        <p:nvSpPr>
          <p:cNvPr id="18" name="矩形 17"/>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19" name="矩形 18"/>
          <p:cNvSpPr/>
          <p:nvPr/>
        </p:nvSpPr>
        <p:spPr>
          <a:xfrm>
            <a:off x="10857364" y="6276587"/>
            <a:ext cx="817880"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- 4 -</a:t>
            </a:r>
          </a:p>
        </p:txBody>
      </p:sp>
      <p:sp>
        <p:nvSpPr>
          <p:cNvPr id="7" name="五边形 6"/>
          <p:cNvSpPr/>
          <p:nvPr/>
        </p:nvSpPr>
        <p:spPr>
          <a:xfrm>
            <a:off x="247354" y="588219"/>
            <a:ext cx="3738880" cy="396240"/>
          </a:xfrm>
          <a:prstGeom prst="homePlate">
            <a:avLst/>
          </a:prstGeom>
          <a:solidFill>
            <a:srgbClr val="1D5BA2"/>
          </a:solidFill>
          <a:ln>
            <a:noFill/>
          </a:ln>
        </p:spPr>
        <p:txBody>
          <a:bodyPr wrap="none">
            <a:spAutoFit/>
          </a:bodyPr>
          <a:lstStyle/>
          <a:p>
            <a:r>
              <a:rPr altLang="zh-CN" lang="en-US" smtClean="0" sz="2000">
                <a:solidFill>
                  <a:schemeClr val="bg1"/>
                </a:solidFill>
                <a:latin charset="-122" panose="020b0503020204020204" pitchFamily="34" typeface="微软雅黑"/>
                <a:ea charset="-122" panose="020b0503020204020204" pitchFamily="34" typeface="微软雅黑"/>
              </a:rPr>
              <a:t>“罪状一”：小集团，相互偏袒。</a:t>
            </a:r>
          </a:p>
        </p:txBody>
      </p:sp>
      <p:sp>
        <p:nvSpPr>
          <p:cNvPr id="20" name="五边形 19"/>
          <p:cNvSpPr/>
          <p:nvPr/>
        </p:nvSpPr>
        <p:spPr>
          <a:xfrm>
            <a:off x="247354" y="1062524"/>
            <a:ext cx="5770880" cy="396240"/>
          </a:xfrm>
          <a:prstGeom prst="homePlate">
            <a:avLst/>
          </a:prstGeom>
          <a:solidFill>
            <a:srgbClr val="1D5BA2"/>
          </a:solidFill>
          <a:ln>
            <a:noFill/>
          </a:ln>
        </p:spPr>
        <p:txBody>
          <a:bodyPr wrap="none">
            <a:spAutoFit/>
          </a:bodyPr>
          <a:lstStyle/>
          <a:p>
            <a:r>
              <a:rPr altLang="zh-CN" lang="en-US" smtClean="0" sz="2000">
                <a:solidFill>
                  <a:schemeClr val="bg1"/>
                </a:solidFill>
                <a:latin charset="-122" panose="020b0503020204020204" pitchFamily="34" typeface="微软雅黑"/>
                <a:ea charset="-122" panose="020b0503020204020204" pitchFamily="34" typeface="微软雅黑"/>
              </a:rPr>
              <a:t>“罪状二”：管理者不做业务，员工只想“当官”。</a:t>
            </a:r>
          </a:p>
        </p:txBody>
      </p:sp>
      <p:sp>
        <p:nvSpPr>
          <p:cNvPr id="21" name="五边形 20"/>
          <p:cNvSpPr/>
          <p:nvPr/>
        </p:nvSpPr>
        <p:spPr>
          <a:xfrm>
            <a:off x="247354" y="1536829"/>
            <a:ext cx="4500880" cy="396240"/>
          </a:xfrm>
          <a:prstGeom prst="homePlate">
            <a:avLst/>
          </a:prstGeom>
          <a:solidFill>
            <a:srgbClr val="1D5BA2"/>
          </a:solidFill>
          <a:ln>
            <a:noFill/>
          </a:ln>
        </p:spPr>
        <p:txBody>
          <a:bodyPr wrap="none">
            <a:spAutoFit/>
          </a:bodyPr>
          <a:lstStyle/>
          <a:p>
            <a:r>
              <a:rPr altLang="zh-CN" lang="en-US" smtClean="0" sz="2000">
                <a:solidFill>
                  <a:schemeClr val="bg1"/>
                </a:solidFill>
                <a:latin charset="-122" panose="020b0503020204020204" pitchFamily="34" typeface="微软雅黑"/>
                <a:ea charset="-122" panose="020b0503020204020204" pitchFamily="34" typeface="微软雅黑"/>
              </a:rPr>
              <a:t>“罪状三”：团队层级多且管理混乱。。</a:t>
            </a:r>
          </a:p>
        </p:txBody>
      </p:sp>
      <p:sp>
        <p:nvSpPr>
          <p:cNvPr id="22" name="五边形 21"/>
          <p:cNvSpPr/>
          <p:nvPr/>
        </p:nvSpPr>
        <p:spPr>
          <a:xfrm>
            <a:off x="247354" y="2011134"/>
            <a:ext cx="2722880" cy="396240"/>
          </a:xfrm>
          <a:prstGeom prst="homePlate">
            <a:avLst/>
          </a:prstGeom>
          <a:solidFill>
            <a:srgbClr val="1D5BA2"/>
          </a:solidFill>
          <a:ln>
            <a:noFill/>
          </a:ln>
        </p:spPr>
        <p:txBody>
          <a:bodyPr wrap="none">
            <a:spAutoFit/>
          </a:bodyPr>
          <a:lstStyle/>
          <a:p>
            <a:r>
              <a:rPr altLang="zh-CN" lang="en-US" smtClean="0" sz="2000">
                <a:solidFill>
                  <a:schemeClr val="bg1"/>
                </a:solidFill>
                <a:latin charset="-122" panose="020b0503020204020204" pitchFamily="34" typeface="微软雅黑"/>
                <a:ea charset="-122" panose="020b0503020204020204" pitchFamily="34" typeface="微软雅黑"/>
              </a:rPr>
              <a:t>“罪状四”：用人不当。</a:t>
            </a:r>
          </a:p>
        </p:txBody>
      </p:sp>
      <p:sp>
        <p:nvSpPr>
          <p:cNvPr id="23" name="五边形 22"/>
          <p:cNvSpPr/>
          <p:nvPr/>
        </p:nvSpPr>
        <p:spPr>
          <a:xfrm>
            <a:off x="247354" y="2485439"/>
            <a:ext cx="5770880" cy="396240"/>
          </a:xfrm>
          <a:prstGeom prst="homePlate">
            <a:avLst/>
          </a:prstGeom>
          <a:solidFill>
            <a:srgbClr val="1D5BA2"/>
          </a:solidFill>
          <a:ln>
            <a:noFill/>
          </a:ln>
        </p:spPr>
        <p:txBody>
          <a:bodyPr wrap="none">
            <a:spAutoFit/>
          </a:bodyPr>
          <a:lstStyle/>
          <a:p>
            <a:r>
              <a:rPr altLang="zh-CN" lang="en-US" smtClean="0" sz="2000">
                <a:solidFill>
                  <a:schemeClr val="bg1"/>
                </a:solidFill>
                <a:latin charset="-122" panose="020b0503020204020204" pitchFamily="34" typeface="微软雅黑"/>
                <a:ea charset="-122" panose="020b0503020204020204" pitchFamily="34" typeface="微软雅黑"/>
              </a:rPr>
              <a:t>“罪状五”：团队文化与企业文化不符，效率低下。</a:t>
            </a:r>
          </a:p>
        </p:txBody>
      </p:sp>
      <p:sp>
        <p:nvSpPr>
          <p:cNvPr id="24" name="五边形 23"/>
          <p:cNvSpPr/>
          <p:nvPr/>
        </p:nvSpPr>
        <p:spPr>
          <a:xfrm>
            <a:off x="247354" y="2959744"/>
            <a:ext cx="6532880" cy="396240"/>
          </a:xfrm>
          <a:prstGeom prst="homePlate">
            <a:avLst/>
          </a:prstGeom>
          <a:solidFill>
            <a:srgbClr val="1D5BA2"/>
          </a:solidFill>
          <a:ln>
            <a:noFill/>
          </a:ln>
        </p:spPr>
        <p:txBody>
          <a:bodyPr wrap="none">
            <a:spAutoFit/>
          </a:bodyPr>
          <a:lstStyle/>
          <a:p>
            <a:r>
              <a:rPr altLang="zh-CN" lang="en-US" smtClean="0" sz="2000">
                <a:solidFill>
                  <a:schemeClr val="bg1"/>
                </a:solidFill>
                <a:latin charset="-122" panose="020b0503020204020204" pitchFamily="34" typeface="微软雅黑"/>
                <a:ea charset="-122" panose="020b0503020204020204" pitchFamily="34" typeface="微软雅黑"/>
              </a:rPr>
              <a:t>“罪状六”：产品设计和运营能力差，产品质量无法保障。</a:t>
            </a:r>
          </a:p>
        </p:txBody>
      </p:sp>
      <p:sp>
        <p:nvSpPr>
          <p:cNvPr id="25" name="五边形 24"/>
          <p:cNvSpPr/>
          <p:nvPr/>
        </p:nvSpPr>
        <p:spPr>
          <a:xfrm>
            <a:off x="247354" y="3434049"/>
            <a:ext cx="6278880" cy="396240"/>
          </a:xfrm>
          <a:prstGeom prst="homePlate">
            <a:avLst/>
          </a:prstGeom>
          <a:solidFill>
            <a:srgbClr val="1D5BA2"/>
          </a:solidFill>
          <a:ln>
            <a:noFill/>
          </a:ln>
        </p:spPr>
        <p:txBody>
          <a:bodyPr wrap="none">
            <a:spAutoFit/>
          </a:bodyPr>
          <a:lstStyle/>
          <a:p>
            <a:r>
              <a:rPr altLang="zh-CN" lang="en-US" smtClean="0" sz="2000">
                <a:solidFill>
                  <a:schemeClr val="bg1"/>
                </a:solidFill>
                <a:latin charset="-122" panose="020b0503020204020204" pitchFamily="34" typeface="微软雅黑"/>
                <a:ea charset="-122" panose="020b0503020204020204" pitchFamily="34" typeface="微软雅黑"/>
              </a:rPr>
              <a:t>“罪状一”：团队看不到与业界优秀的差距，自以为是。</a:t>
            </a:r>
          </a:p>
        </p:txBody>
      </p:sp>
      <p:sp>
        <p:nvSpPr>
          <p:cNvPr id="27" name="五边形 26"/>
          <p:cNvSpPr/>
          <p:nvPr/>
        </p:nvSpPr>
        <p:spPr>
          <a:xfrm>
            <a:off x="254614" y="103021"/>
            <a:ext cx="1960880" cy="396240"/>
          </a:xfrm>
          <a:prstGeom prst="homePlate">
            <a:avLst/>
          </a:prstGeom>
          <a:solidFill>
            <a:srgbClr val="1D5BA2"/>
          </a:solidFill>
          <a:ln>
            <a:noFill/>
          </a:ln>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管理“七宗罪”</a:t>
            </a:r>
          </a:p>
        </p:txBody>
      </p:sp>
    </p:spTree>
    <p:extLst>
      <p:ext uri="{BB962C8B-B14F-4D97-AF65-F5344CB8AC3E}">
        <p14:creationId val="867777758"/>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梯形 1"/>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a:xfrm>
            <a:off x="871469" y="1020102"/>
            <a:ext cx="7602829" cy="3017520"/>
          </a:xfrm>
          <a:prstGeom prst="rect">
            <a:avLst/>
          </a:prstGeom>
        </p:spPr>
        <p:txBody>
          <a:bodyPr wrap="square">
            <a:spAutoFit/>
          </a:bodyPr>
          <a:lstStyle/>
          <a:p>
            <a:pPr algn="just">
              <a:lnSpc>
                <a:spcPct val="150000"/>
              </a:lnSpc>
              <a:spcAft>
                <a:spcPct val="0"/>
              </a:spcAft>
            </a:pPr>
            <a:r>
              <a:rPr altLang="en-US" kern="100" lang="zh-CN" smtClean="0" sz="3200">
                <a:latin charset="-122" panose="02010600040101010101" pitchFamily="2" typeface="全新硬笔行书简"/>
                <a:ea charset="-122" panose="02010600040101010101" pitchFamily="2" typeface="全新硬笔行书简"/>
                <a:cs charset="0" panose="02020603050405020304" pitchFamily="18" typeface="Times New Roman"/>
              </a:rPr>
              <a:t>事物可以处于持久的不均衡态—仿佛在永不停歇、永不衰落的边缘上冲浪。</a:t>
            </a:r>
          </a:p>
          <a:p>
            <a:pPr algn="just">
              <a:lnSpc>
                <a:spcPct val="150000"/>
              </a:lnSpc>
              <a:spcAft>
                <a:spcPct val="0"/>
              </a:spcAft>
            </a:pPr>
            <a:r>
              <a:rPr altLang="en-US" kern="100" lang="zh-CN" smtClean="0" sz="3200">
                <a:latin charset="-122" panose="02010600040101010101" pitchFamily="2" typeface="全新硬笔行书简"/>
                <a:ea charset="-122" panose="02010600040101010101" pitchFamily="2" typeface="全新硬笔行书简"/>
                <a:cs charset="0" panose="02020603050405020304" pitchFamily="18" typeface="Times New Roman"/>
              </a:rPr>
              <a:t>                                            —— 凯文·凯利</a:t>
            </a:r>
          </a:p>
        </p:txBody>
      </p:sp>
      <p:sp>
        <p:nvSpPr>
          <p:cNvPr id="5" name="矩形 4"/>
          <p:cNvSpPr/>
          <p:nvPr/>
        </p:nvSpPr>
        <p:spPr>
          <a:xfrm>
            <a:off x="1092707" y="3781865"/>
            <a:ext cx="3481705" cy="579120"/>
          </a:xfrm>
          <a:prstGeom prst="rect">
            <a:avLst/>
          </a:prstGeom>
        </p:spPr>
        <p:txBody>
          <a:bodyPr wrap="none">
            <a:spAutoFit/>
          </a:bodyPr>
          <a:lstStyle/>
          <a:p>
            <a:r>
              <a:rPr altLang="en-US" b="1" lang="zh-CN" smtClean="0" sz="3200">
                <a:latin charset="-122" panose="020b0503020204020204" pitchFamily="34" typeface="微软雅黑"/>
                <a:ea charset="-122" panose="020b0503020204020204" pitchFamily="34" typeface="微软雅黑"/>
              </a:rPr>
              <a:t>成功=战略 × 团队</a:t>
            </a:r>
          </a:p>
        </p:txBody>
      </p:sp>
      <p:grpSp>
        <p:nvGrpSpPr>
          <p:cNvPr id="12" name="组合 11"/>
          <p:cNvGrpSpPr/>
          <p:nvPr/>
        </p:nvGrpSpPr>
        <p:grpSpPr>
          <a:xfrm>
            <a:off x="6574664" y="3724595"/>
            <a:ext cx="5299657" cy="2148192"/>
            <a:chOff x="7456867" y="3777146"/>
            <a:chExt cx="3799268" cy="2148192"/>
          </a:xfrm>
        </p:grpSpPr>
        <p:sp>
          <p:nvSpPr>
            <p:cNvPr id="10" name="圆角矩形 9"/>
            <p:cNvSpPr/>
            <p:nvPr/>
          </p:nvSpPr>
          <p:spPr>
            <a:xfrm>
              <a:off x="7456867" y="3777146"/>
              <a:ext cx="3799268" cy="2148192"/>
            </a:xfrm>
            <a:prstGeom prst="roundRect">
              <a:avLst>
                <a:gd fmla="val 10335"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等腰三角形 10"/>
            <p:cNvSpPr/>
            <p:nvPr/>
          </p:nvSpPr>
          <p:spPr>
            <a:xfrm rot="10800000">
              <a:off x="7742215" y="5017570"/>
              <a:ext cx="664916" cy="482114"/>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 name="矩形 8"/>
          <p:cNvSpPr/>
          <p:nvPr/>
        </p:nvSpPr>
        <p:spPr>
          <a:xfrm>
            <a:off x="6728103" y="3702961"/>
            <a:ext cx="5020355" cy="2148841"/>
          </a:xfrm>
          <a:prstGeom prst="rect">
            <a:avLst/>
          </a:prstGeom>
        </p:spPr>
        <p:txBody>
          <a:bodyPr wrap="square">
            <a:spAutoFit/>
          </a:bodyPr>
          <a:lstStyle/>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读书笔记</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      在一个团队中，有一个产品高手负责制定产品战略，有一个管理高手负责团队运作，两人统一目标，协作配合，必然效率倍增。</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——顾嘉</a:t>
            </a:r>
          </a:p>
        </p:txBody>
      </p:sp>
      <p:pic>
        <p:nvPicPr>
          <p:cNvPr id="16" name="图片 15"/>
          <p:cNvPicPr>
            <a:picLocks noChangeAspect="1"/>
          </p:cNvPicPr>
          <p:nvPr/>
        </p:nvPicPr>
        <p:blipFill>
          <a:blip r:embed="rId3">
            <a:extLst>
              <a:ext uri="{28A0092B-C50C-407E-A947-70E740481C1C}">
                <a14:useLocalDpi val="0"/>
              </a:ext>
            </a:extLst>
          </a:blip>
          <a:stretch>
            <a:fillRect/>
          </a:stretch>
        </p:blipFill>
        <p:spPr>
          <a:xfrm>
            <a:off x="11149322" y="3196948"/>
            <a:ext cx="878437" cy="878437"/>
          </a:xfrm>
          <a:prstGeom prst="rect">
            <a:avLst/>
          </a:prstGeom>
        </p:spPr>
      </p:pic>
      <p:sp>
        <p:nvSpPr>
          <p:cNvPr id="18" name="矩形 17"/>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19" name="矩形 18"/>
          <p:cNvSpPr/>
          <p:nvPr/>
        </p:nvSpPr>
        <p:spPr>
          <a:xfrm>
            <a:off x="10857364" y="6276587"/>
            <a:ext cx="817880"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- 5 -</a:t>
            </a:r>
          </a:p>
        </p:txBody>
      </p:sp>
      <p:pic>
        <p:nvPicPr>
          <p:cNvPr descr="http://culture.jwb.com.cn/picture/-1/110829143949973678.jpg" id="11266" name="Picture 2"/>
          <p:cNvPicPr>
            <a:picLocks noChangeArrowheads="1" noChangeAspect="1"/>
          </p:cNvPicPr>
          <p:nvPr/>
        </p:nvPicPr>
        <p:blipFill>
          <a:blip r:embed="rId4">
            <a:extLst>
              <a:ext uri="{28A0092B-C50C-407E-A947-70E740481C1C}">
                <a14:useLocalDpi val="0"/>
              </a:ext>
            </a:extLst>
          </a:blip>
          <a:stretch>
            <a:fillRect/>
          </a:stretch>
        </p:blipFill>
        <p:spPr bwMode="auto">
          <a:xfrm>
            <a:off x="9479598" y="695950"/>
            <a:ext cx="1790700" cy="2381250"/>
          </a:xfrm>
          <a:prstGeom prst="rect">
            <a:avLst/>
          </a:prstGeom>
          <a:noFill/>
          <a:extLst>
            <a:ext uri="{909E8E84-426E-40DD-AFC4-6F175D3DCCD1}">
              <a14:hiddenFill>
                <a:solidFill>
                  <a:srgbClr val="FFFFFF"/>
                </a:solidFill>
              </a14:hiddenFill>
            </a:ext>
          </a:extLst>
        </p:spPr>
      </p:pic>
      <p:sp>
        <p:nvSpPr>
          <p:cNvPr id="17" name="矩形 16"/>
          <p:cNvSpPr/>
          <p:nvPr/>
        </p:nvSpPr>
        <p:spPr>
          <a:xfrm>
            <a:off x="1092707" y="4473263"/>
            <a:ext cx="5327968" cy="1188720"/>
          </a:xfrm>
          <a:prstGeom prst="rect">
            <a:avLst/>
          </a:prstGeom>
        </p:spPr>
        <p:txBody>
          <a:bodyPr wrap="none">
            <a:spAutoFit/>
          </a:bodyPr>
          <a:lstStyle/>
          <a:p>
            <a:pPr>
              <a:lnSpc>
                <a:spcPct val="150000"/>
              </a:lnSpc>
            </a:pPr>
            <a:r>
              <a:rPr altLang="zh-CN" lang="en-US" smtClean="0" sz="2400">
                <a:latin charset="-122" panose="020b0503020204020204" pitchFamily="34" typeface="微软雅黑"/>
                <a:ea charset="-122" panose="020b0503020204020204" pitchFamily="34" typeface="微软雅黑"/>
              </a:rPr>
              <a:t>Step1.制定战略   清晰靠谱的产品战略</a:t>
            </a:r>
          </a:p>
          <a:p>
            <a:pPr>
              <a:lnSpc>
                <a:spcPct val="150000"/>
              </a:lnSpc>
            </a:pPr>
            <a:r>
              <a:rPr altLang="zh-CN" lang="en-US" smtClean="0" sz="2400">
                <a:latin charset="-122" panose="020b0503020204020204" pitchFamily="34" typeface="微软雅黑"/>
                <a:ea charset="-122" panose="020b0503020204020204" pitchFamily="34" typeface="微软雅黑"/>
              </a:rPr>
              <a:t>Step2.给力团队   创业团队的管理方式</a:t>
            </a:r>
          </a:p>
        </p:txBody>
      </p:sp>
    </p:spTree>
    <p:extLst>
      <p:ext uri="{BB962C8B-B14F-4D97-AF65-F5344CB8AC3E}">
        <p14:creationId val="840966336"/>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梯形 1"/>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矩形 17"/>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19" name="矩形 18"/>
          <p:cNvSpPr/>
          <p:nvPr/>
        </p:nvSpPr>
        <p:spPr>
          <a:xfrm>
            <a:off x="10857364" y="6276587"/>
            <a:ext cx="817880"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- 6 -</a:t>
            </a:r>
          </a:p>
        </p:txBody>
      </p:sp>
      <p:sp>
        <p:nvSpPr>
          <p:cNvPr id="6" name="矩形 5"/>
          <p:cNvSpPr/>
          <p:nvPr/>
        </p:nvSpPr>
        <p:spPr>
          <a:xfrm>
            <a:off x="612954" y="619877"/>
            <a:ext cx="6278880" cy="579120"/>
          </a:xfrm>
          <a:prstGeom prst="rect">
            <a:avLst/>
          </a:prstGeom>
        </p:spPr>
        <p:txBody>
          <a:bodyPr wrap="none">
            <a:spAutoFit/>
          </a:bodyPr>
          <a:lstStyle/>
          <a:p>
            <a:r>
              <a:rPr altLang="en-US" b="1" lang="zh-CN" sz="3200">
                <a:latin charset="-122" panose="020b0503020204020204" pitchFamily="34" typeface="微软雅黑"/>
                <a:ea charset="-122" panose="020b0503020204020204" pitchFamily="34" typeface="微软雅黑"/>
              </a:rPr>
              <a:t>天美艺游工作室的产品战略三步走</a:t>
            </a:r>
          </a:p>
        </p:txBody>
      </p:sp>
      <p:grpSp>
        <p:nvGrpSpPr>
          <p:cNvPr id="24" name="组合 23"/>
          <p:cNvGrpSpPr/>
          <p:nvPr/>
        </p:nvGrpSpPr>
        <p:grpSpPr>
          <a:xfrm>
            <a:off x="714553" y="1557830"/>
            <a:ext cx="2880000" cy="2880000"/>
            <a:chOff x="714553" y="1557830"/>
            <a:chExt cx="2880000" cy="2880000"/>
          </a:xfrm>
        </p:grpSpPr>
        <p:sp>
          <p:nvSpPr>
            <p:cNvPr id="7" name="椭圆 6"/>
            <p:cNvSpPr/>
            <p:nvPr/>
          </p:nvSpPr>
          <p:spPr>
            <a:xfrm>
              <a:off x="714553" y="1557830"/>
              <a:ext cx="2880000" cy="2880000"/>
            </a:xfrm>
            <a:prstGeom prst="ellipse">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4" name="直接连接符 13"/>
            <p:cNvCxnSpPr/>
            <p:nvPr/>
          </p:nvCxnSpPr>
          <p:spPr>
            <a:xfrm>
              <a:off x="1306286" y="2322285"/>
              <a:ext cx="170732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1758312" y="1798633"/>
              <a:ext cx="792480" cy="457200"/>
            </a:xfrm>
            <a:prstGeom prst="rect">
              <a:avLst/>
            </a:prstGeom>
          </p:spPr>
          <p:txBody>
            <a:bodyPr wrap="none">
              <a:spAutoFit/>
            </a:bodyPr>
            <a:lstStyle/>
            <a:p>
              <a:pPr algn="ctr"/>
              <a:r>
                <a:rPr altLang="en-US" b="1" lang="zh-CN" smtClean="0" sz="2400">
                  <a:solidFill>
                    <a:schemeClr val="bg1"/>
                  </a:solidFill>
                  <a:latin charset="-122" panose="020b0503020204020204" pitchFamily="34" typeface="微软雅黑"/>
                  <a:ea charset="-122" panose="020b0503020204020204" pitchFamily="34" typeface="微软雅黑"/>
                </a:rPr>
                <a:t>短期</a:t>
              </a:r>
            </a:p>
          </p:txBody>
        </p:sp>
        <p:sp>
          <p:nvSpPr>
            <p:cNvPr id="23" name="矩形 22"/>
            <p:cNvSpPr/>
            <p:nvPr/>
          </p:nvSpPr>
          <p:spPr>
            <a:xfrm>
              <a:off x="1208289" y="2597355"/>
              <a:ext cx="1960880" cy="944880"/>
            </a:xfrm>
            <a:prstGeom prst="rect">
              <a:avLst/>
            </a:prstGeom>
          </p:spPr>
          <p:txBody>
            <a:bodyPr wrap="none">
              <a:spAutoFit/>
            </a:bodyPr>
            <a:lstStyle/>
            <a:p>
              <a:r>
                <a:rPr altLang="en-US" b="1" lang="zh-CN" smtClean="0" sz="2800">
                  <a:solidFill>
                    <a:schemeClr val="bg1"/>
                  </a:solidFill>
                  <a:latin charset="-122" panose="020b0503020204020204" pitchFamily="34" typeface="微软雅黑"/>
                  <a:ea charset="-122" panose="020b0503020204020204" pitchFamily="34" typeface="微软雅黑"/>
                </a:rPr>
                <a:t>专注于休闲</a:t>
              </a:r>
            </a:p>
            <a:p>
              <a:r>
                <a:rPr altLang="en-US" b="1" lang="zh-CN" smtClean="0" sz="2800">
                  <a:solidFill>
                    <a:schemeClr val="bg1"/>
                  </a:solidFill>
                  <a:latin charset="-122" panose="020b0503020204020204" pitchFamily="34" typeface="微软雅黑"/>
                  <a:ea charset="-122" panose="020b0503020204020204" pitchFamily="34" typeface="微软雅黑"/>
                </a:rPr>
                <a:t>以积累用户</a:t>
              </a:r>
            </a:p>
          </p:txBody>
        </p:sp>
      </p:grpSp>
      <p:grpSp>
        <p:nvGrpSpPr>
          <p:cNvPr id="26" name="组合 25"/>
          <p:cNvGrpSpPr/>
          <p:nvPr/>
        </p:nvGrpSpPr>
        <p:grpSpPr>
          <a:xfrm>
            <a:off x="4722607" y="1557830"/>
            <a:ext cx="2880000" cy="2880000"/>
            <a:chOff x="714553" y="1557830"/>
            <a:chExt cx="2880000" cy="2880000"/>
          </a:xfrm>
        </p:grpSpPr>
        <p:sp>
          <p:nvSpPr>
            <p:cNvPr id="27" name="椭圆 26"/>
            <p:cNvSpPr/>
            <p:nvPr/>
          </p:nvSpPr>
          <p:spPr>
            <a:xfrm>
              <a:off x="714553" y="1557830"/>
              <a:ext cx="2880000" cy="2880000"/>
            </a:xfrm>
            <a:prstGeom prst="ellipse">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8" name="直接连接符 27"/>
            <p:cNvCxnSpPr/>
            <p:nvPr/>
          </p:nvCxnSpPr>
          <p:spPr>
            <a:xfrm>
              <a:off x="1306286" y="2322285"/>
              <a:ext cx="170732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1758313" y="1798633"/>
              <a:ext cx="792480" cy="457200"/>
            </a:xfrm>
            <a:prstGeom prst="rect">
              <a:avLst/>
            </a:prstGeom>
          </p:spPr>
          <p:txBody>
            <a:bodyPr wrap="none">
              <a:spAutoFit/>
            </a:bodyPr>
            <a:lstStyle/>
            <a:p>
              <a:pPr algn="ctr"/>
              <a:r>
                <a:rPr altLang="en-US" b="1" lang="zh-CN" sz="2400">
                  <a:solidFill>
                    <a:schemeClr val="bg1"/>
                  </a:solidFill>
                  <a:latin charset="-122" panose="020b0503020204020204" pitchFamily="34" typeface="微软雅黑"/>
                  <a:ea charset="-122" panose="020b0503020204020204" pitchFamily="34" typeface="微软雅黑"/>
                </a:rPr>
                <a:t>中期</a:t>
              </a:r>
            </a:p>
          </p:txBody>
        </p:sp>
        <p:sp>
          <p:nvSpPr>
            <p:cNvPr id="30" name="矩形 29"/>
            <p:cNvSpPr/>
            <p:nvPr/>
          </p:nvSpPr>
          <p:spPr>
            <a:xfrm>
              <a:off x="996312" y="2597355"/>
              <a:ext cx="2316480" cy="944880"/>
            </a:xfrm>
            <a:prstGeom prst="rect">
              <a:avLst/>
            </a:prstGeom>
          </p:spPr>
          <p:txBody>
            <a:bodyPr wrap="none">
              <a:spAutoFit/>
            </a:bodyPr>
            <a:lstStyle/>
            <a:p>
              <a:pPr algn="ctr"/>
              <a:r>
                <a:rPr altLang="en-US" b="1" lang="zh-CN" smtClean="0" sz="2800">
                  <a:solidFill>
                    <a:schemeClr val="bg1"/>
                  </a:solidFill>
                  <a:latin charset="-122" panose="020b0503020204020204" pitchFamily="34" typeface="微软雅黑"/>
                  <a:ea charset="-122" panose="020b0503020204020204" pitchFamily="34" typeface="微软雅黑"/>
                </a:rPr>
                <a:t>强化玩法深度</a:t>
              </a:r>
            </a:p>
            <a:p>
              <a:pPr algn="ctr"/>
              <a:r>
                <a:rPr altLang="en-US" b="1" lang="zh-CN" smtClean="0" sz="2800">
                  <a:solidFill>
                    <a:schemeClr val="bg1"/>
                  </a:solidFill>
                  <a:latin charset="-122" panose="020b0503020204020204" pitchFamily="34" typeface="微软雅黑"/>
                  <a:ea charset="-122" panose="020b0503020204020204" pitchFamily="34" typeface="微软雅黑"/>
                </a:rPr>
                <a:t>和盈利性</a:t>
              </a:r>
            </a:p>
          </p:txBody>
        </p:sp>
      </p:grpSp>
      <p:grpSp>
        <p:nvGrpSpPr>
          <p:cNvPr id="31" name="组合 30"/>
          <p:cNvGrpSpPr/>
          <p:nvPr/>
        </p:nvGrpSpPr>
        <p:grpSpPr>
          <a:xfrm>
            <a:off x="8730661" y="1557830"/>
            <a:ext cx="2880000" cy="2880000"/>
            <a:chOff x="714553" y="1557830"/>
            <a:chExt cx="2880000" cy="2880000"/>
          </a:xfrm>
        </p:grpSpPr>
        <p:sp>
          <p:nvSpPr>
            <p:cNvPr id="32" name="椭圆 31"/>
            <p:cNvSpPr/>
            <p:nvPr/>
          </p:nvSpPr>
          <p:spPr>
            <a:xfrm>
              <a:off x="714553" y="1557830"/>
              <a:ext cx="2880000" cy="2880000"/>
            </a:xfrm>
            <a:prstGeom prst="ellipse">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33" name="直接连接符 32"/>
            <p:cNvCxnSpPr/>
            <p:nvPr/>
          </p:nvCxnSpPr>
          <p:spPr>
            <a:xfrm>
              <a:off x="1306286" y="2322285"/>
              <a:ext cx="170732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1758313" y="1798633"/>
              <a:ext cx="792480" cy="457200"/>
            </a:xfrm>
            <a:prstGeom prst="rect">
              <a:avLst/>
            </a:prstGeom>
          </p:spPr>
          <p:txBody>
            <a:bodyPr wrap="none">
              <a:spAutoFit/>
            </a:bodyPr>
            <a:lstStyle/>
            <a:p>
              <a:pPr algn="ctr"/>
              <a:r>
                <a:rPr altLang="en-US" b="1" lang="zh-CN" smtClean="0" sz="2400">
                  <a:solidFill>
                    <a:schemeClr val="bg1"/>
                  </a:solidFill>
                  <a:latin charset="-122" panose="020b0503020204020204" pitchFamily="34" typeface="微软雅黑"/>
                  <a:ea charset="-122" panose="020b0503020204020204" pitchFamily="34" typeface="微软雅黑"/>
                </a:rPr>
                <a:t>短期</a:t>
              </a:r>
            </a:p>
          </p:txBody>
        </p:sp>
        <p:sp>
          <p:nvSpPr>
            <p:cNvPr id="35" name="矩形 34"/>
            <p:cNvSpPr/>
            <p:nvPr/>
          </p:nvSpPr>
          <p:spPr>
            <a:xfrm>
              <a:off x="862265" y="2597355"/>
              <a:ext cx="2672080" cy="944880"/>
            </a:xfrm>
            <a:prstGeom prst="rect">
              <a:avLst/>
            </a:prstGeom>
          </p:spPr>
          <p:txBody>
            <a:bodyPr wrap="none">
              <a:spAutoFit/>
            </a:bodyPr>
            <a:lstStyle/>
            <a:p>
              <a:pPr algn="ctr"/>
              <a:r>
                <a:rPr altLang="en-US" b="1" lang="zh-CN" smtClean="0" sz="2800">
                  <a:solidFill>
                    <a:schemeClr val="bg1"/>
                  </a:solidFill>
                  <a:latin charset="-122" panose="020b0503020204020204" pitchFamily="34" typeface="微软雅黑"/>
                  <a:ea charset="-122" panose="020b0503020204020204" pitchFamily="34" typeface="微软雅黑"/>
                </a:rPr>
                <a:t>定位于细分领域</a:t>
              </a:r>
            </a:p>
            <a:p>
              <a:pPr algn="ctr"/>
              <a:r>
                <a:rPr altLang="en-US" b="1" lang="zh-CN" smtClean="0" sz="2800">
                  <a:solidFill>
                    <a:schemeClr val="bg1"/>
                  </a:solidFill>
                  <a:latin charset="-122" panose="020b0503020204020204" pitchFamily="34" typeface="微软雅黑"/>
                  <a:ea charset="-122" panose="020b0503020204020204" pitchFamily="34" typeface="微软雅黑"/>
                </a:rPr>
                <a:t>的大作</a:t>
              </a:r>
            </a:p>
          </p:txBody>
        </p:sp>
      </p:grpSp>
      <p:grpSp>
        <p:nvGrpSpPr>
          <p:cNvPr id="25" name="组合 24"/>
          <p:cNvGrpSpPr/>
          <p:nvPr/>
        </p:nvGrpSpPr>
        <p:grpSpPr>
          <a:xfrm>
            <a:off x="3861078" y="2714167"/>
            <a:ext cx="595002" cy="551543"/>
            <a:chOff x="-1378857" y="3062514"/>
            <a:chExt cx="595002" cy="551543"/>
          </a:xfrm>
        </p:grpSpPr>
        <p:sp>
          <p:nvSpPr>
            <p:cNvPr id="8" name="等腰三角形 7"/>
            <p:cNvSpPr/>
            <p:nvPr/>
          </p:nvSpPr>
          <p:spPr>
            <a:xfrm rot="5400000">
              <a:off x="-1524000" y="3207657"/>
              <a:ext cx="551543" cy="261257"/>
            </a:xfrm>
            <a:prstGeom prst="triangle">
              <a:avLst/>
            </a:prstGeom>
            <a:ln>
              <a:solidFill>
                <a:schemeClr val="bg1"/>
              </a:solidFill>
            </a:ln>
          </p:spPr>
          <p:style>
            <a:lnRef idx="2">
              <a:schemeClr val="accent4">
                <a:shade val="50000"/>
              </a:schemeClr>
            </a:lnRef>
            <a:fillRef idx="1">
              <a:schemeClr val="accent4"/>
            </a:fillRef>
            <a:effectRef idx="0">
              <a:schemeClr val="accent4"/>
            </a:effectRef>
            <a:fontRef idx="minor">
              <a:schemeClr val="lt1"/>
            </a:fontRef>
          </p:style>
          <p:txBody>
            <a:bodyPr anchor="ctr" rtlCol="0"/>
            <a:lstStyle/>
            <a:p>
              <a:pPr algn="ctr"/>
              <a:endParaRPr altLang="en-US" lang="zh-CN"/>
            </a:p>
          </p:txBody>
        </p:sp>
        <p:sp>
          <p:nvSpPr>
            <p:cNvPr id="36" name="等腰三角形 35"/>
            <p:cNvSpPr/>
            <p:nvPr/>
          </p:nvSpPr>
          <p:spPr>
            <a:xfrm rot="5400000">
              <a:off x="-1112483" y="3207656"/>
              <a:ext cx="396000" cy="261257"/>
            </a:xfrm>
            <a:prstGeom prst="triangle">
              <a:avLst/>
            </a:prstGeom>
            <a:solidFill>
              <a:srgbClr val="1D5BA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9" name="组合 38"/>
          <p:cNvGrpSpPr/>
          <p:nvPr/>
        </p:nvGrpSpPr>
        <p:grpSpPr>
          <a:xfrm>
            <a:off x="7869133" y="2757712"/>
            <a:ext cx="595002" cy="551543"/>
            <a:chOff x="-1378857" y="3062514"/>
            <a:chExt cx="595002" cy="551543"/>
          </a:xfrm>
        </p:grpSpPr>
        <p:sp>
          <p:nvSpPr>
            <p:cNvPr id="40" name="等腰三角形 39"/>
            <p:cNvSpPr/>
            <p:nvPr/>
          </p:nvSpPr>
          <p:spPr>
            <a:xfrm rot="5400000">
              <a:off x="-1524000" y="3207657"/>
              <a:ext cx="551543" cy="261257"/>
            </a:xfrm>
            <a:prstGeom prst="triangle">
              <a:avLst/>
            </a:prstGeom>
            <a:ln>
              <a:solidFill>
                <a:schemeClr val="bg1"/>
              </a:solidFill>
            </a:ln>
          </p:spPr>
          <p:style>
            <a:lnRef idx="2">
              <a:schemeClr val="accent4">
                <a:shade val="50000"/>
              </a:schemeClr>
            </a:lnRef>
            <a:fillRef idx="1">
              <a:schemeClr val="accent4"/>
            </a:fillRef>
            <a:effectRef idx="0">
              <a:schemeClr val="accent4"/>
            </a:effectRef>
            <a:fontRef idx="minor">
              <a:schemeClr val="lt1"/>
            </a:fontRef>
          </p:style>
          <p:txBody>
            <a:bodyPr anchor="ctr" rtlCol="0"/>
            <a:lstStyle/>
            <a:p>
              <a:pPr algn="ctr"/>
              <a:endParaRPr altLang="en-US" lang="zh-CN"/>
            </a:p>
          </p:txBody>
        </p:sp>
        <p:sp>
          <p:nvSpPr>
            <p:cNvPr id="41" name="等腰三角形 40"/>
            <p:cNvSpPr/>
            <p:nvPr/>
          </p:nvSpPr>
          <p:spPr>
            <a:xfrm rot="5400000">
              <a:off x="-1112483" y="3207656"/>
              <a:ext cx="396000" cy="261257"/>
            </a:xfrm>
            <a:prstGeom prst="triangle">
              <a:avLst/>
            </a:prstGeom>
            <a:solidFill>
              <a:srgbClr val="1D5BA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42" name="矩形 41"/>
          <p:cNvSpPr/>
          <p:nvPr/>
        </p:nvSpPr>
        <p:spPr>
          <a:xfrm>
            <a:off x="437512" y="4713288"/>
            <a:ext cx="3434080" cy="579120"/>
          </a:xfrm>
          <a:prstGeom prst="rect">
            <a:avLst/>
          </a:prstGeom>
        </p:spPr>
        <p:txBody>
          <a:bodyPr wrap="none">
            <a:spAutoFit/>
          </a:bodyPr>
          <a:lstStyle/>
          <a:p>
            <a:pPr algn="ctr"/>
            <a:r>
              <a:rPr altLang="en-US" b="1" lang="zh-CN" smtClean="0" sz="3200">
                <a:latin charset="-122" panose="020b0503020204020204" pitchFamily="34" typeface="微软雅黑"/>
                <a:ea charset="-122" panose="020b0503020204020204" pitchFamily="34" typeface="微软雅黑"/>
              </a:rPr>
              <a:t>玩家规模和忠诚度</a:t>
            </a:r>
          </a:p>
        </p:txBody>
      </p:sp>
      <p:sp>
        <p:nvSpPr>
          <p:cNvPr id="44" name="矩形 43"/>
          <p:cNvSpPr/>
          <p:nvPr/>
        </p:nvSpPr>
        <p:spPr>
          <a:xfrm>
            <a:off x="4445566" y="4713288"/>
            <a:ext cx="3434080" cy="579120"/>
          </a:xfrm>
          <a:prstGeom prst="rect">
            <a:avLst/>
          </a:prstGeom>
        </p:spPr>
        <p:txBody>
          <a:bodyPr wrap="none">
            <a:spAutoFit/>
          </a:bodyPr>
          <a:lstStyle/>
          <a:p>
            <a:pPr algn="ctr"/>
            <a:r>
              <a:rPr altLang="en-US" b="1" lang="zh-CN" smtClean="0" sz="3200">
                <a:latin charset="-122" panose="020b0503020204020204" pitchFamily="34" typeface="微软雅黑"/>
                <a:ea charset="-122" panose="020b0503020204020204" pitchFamily="34" typeface="微软雅黑"/>
              </a:rPr>
              <a:t>营收能力和盈利性</a:t>
            </a:r>
          </a:p>
        </p:txBody>
      </p:sp>
      <p:sp>
        <p:nvSpPr>
          <p:cNvPr id="45" name="矩形 44"/>
          <p:cNvSpPr/>
          <p:nvPr/>
        </p:nvSpPr>
        <p:spPr>
          <a:xfrm>
            <a:off x="9310173" y="4713288"/>
            <a:ext cx="1808480" cy="579120"/>
          </a:xfrm>
          <a:prstGeom prst="rect">
            <a:avLst/>
          </a:prstGeom>
        </p:spPr>
        <p:txBody>
          <a:bodyPr wrap="none">
            <a:spAutoFit/>
          </a:bodyPr>
          <a:lstStyle/>
          <a:p>
            <a:pPr algn="ctr"/>
            <a:r>
              <a:rPr altLang="en-US" b="1" lang="zh-CN" smtClean="0" sz="3200">
                <a:latin charset="-122" panose="020b0503020204020204" pitchFamily="34" typeface="微软雅黑"/>
                <a:ea charset="-122" panose="020b0503020204020204" pitchFamily="34" typeface="微软雅黑"/>
              </a:rPr>
              <a:t>高盈利性</a:t>
            </a:r>
          </a:p>
        </p:txBody>
      </p:sp>
    </p:spTree>
    <p:extLst>
      <p:ext uri="{BB962C8B-B14F-4D97-AF65-F5344CB8AC3E}">
        <p14:creationId val="1818506889"/>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梯形 1"/>
          <p:cNvSpPr/>
          <p:nvPr/>
        </p:nvSpPr>
        <p:spPr>
          <a:xfrm>
            <a:off x="0" y="6034397"/>
            <a:ext cx="12192000" cy="823603"/>
          </a:xfrm>
          <a:prstGeom prst="trapezoid">
            <a:avLst>
              <a:gd fmla="val 73376" name="adj"/>
            </a:avLst>
          </a:prstGeom>
          <a:solidFill>
            <a:srgbClr val="1D5BA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梯形 2"/>
          <p:cNvSpPr/>
          <p:nvPr/>
        </p:nvSpPr>
        <p:spPr>
          <a:xfrm rot="10800000">
            <a:off x="0" y="0"/>
            <a:ext cx="12192000" cy="284760"/>
          </a:xfrm>
          <a:prstGeom prst="trapezoid">
            <a:avLst>
              <a:gd fmla="val 73376"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 name="矩形 3"/>
          <p:cNvSpPr/>
          <p:nvPr/>
        </p:nvSpPr>
        <p:spPr>
          <a:xfrm>
            <a:off x="871469" y="1020102"/>
            <a:ext cx="8272531" cy="3017520"/>
          </a:xfrm>
          <a:prstGeom prst="rect">
            <a:avLst/>
          </a:prstGeom>
        </p:spPr>
        <p:txBody>
          <a:bodyPr wrap="square">
            <a:spAutoFit/>
          </a:bodyPr>
          <a:lstStyle/>
          <a:p>
            <a:pPr algn="just">
              <a:lnSpc>
                <a:spcPct val="150000"/>
              </a:lnSpc>
              <a:spcAft>
                <a:spcPct val="0"/>
              </a:spcAft>
            </a:pPr>
            <a:r>
              <a:rPr altLang="en-US" kern="100" lang="zh-CN" smtClean="0" sz="3200">
                <a:latin charset="-122" panose="02010600040101010101" pitchFamily="2" typeface="全新硬笔行书简"/>
                <a:ea charset="-122" panose="02010600040101010101" pitchFamily="2" typeface="全新硬笔行书简"/>
                <a:cs charset="0" panose="02020603050405020304" pitchFamily="18" typeface="Times New Roman"/>
              </a:rPr>
              <a:t>当组织遭遇变革时，首先确认他们是否具备所需的资源，然后看是否具备流程和价值观。</a:t>
            </a:r>
          </a:p>
          <a:p>
            <a:pPr algn="just">
              <a:lnSpc>
                <a:spcPct val="150000"/>
              </a:lnSpc>
              <a:spcAft>
                <a:spcPct val="0"/>
              </a:spcAft>
            </a:pPr>
            <a:r>
              <a:rPr altLang="en-US" kern="100" lang="zh-CN" smtClean="0" sz="3200">
                <a:latin charset="-122" panose="02010600040101010101" pitchFamily="2" typeface="全新硬笔行书简"/>
                <a:ea charset="-122" panose="02010600040101010101" pitchFamily="2" typeface="全新硬笔行书简"/>
                <a:cs charset="0" panose="02020603050405020304" pitchFamily="18" typeface="Times New Roman"/>
              </a:rPr>
              <a:t>                                            —— 克里斯坦森</a:t>
            </a:r>
          </a:p>
        </p:txBody>
      </p:sp>
      <p:sp>
        <p:nvSpPr>
          <p:cNvPr id="5" name="矩形 4"/>
          <p:cNvSpPr/>
          <p:nvPr/>
        </p:nvSpPr>
        <p:spPr>
          <a:xfrm>
            <a:off x="1092707" y="3781865"/>
            <a:ext cx="2621280" cy="579120"/>
          </a:xfrm>
          <a:prstGeom prst="rect">
            <a:avLst/>
          </a:prstGeom>
        </p:spPr>
        <p:txBody>
          <a:bodyPr wrap="none">
            <a:spAutoFit/>
          </a:bodyPr>
          <a:lstStyle/>
          <a:p>
            <a:r>
              <a:rPr altLang="en-US" b="1" lang="zh-CN" smtClean="0" sz="3200">
                <a:latin charset="-122" panose="020b0503020204020204" pitchFamily="34" typeface="微软雅黑"/>
                <a:ea charset="-122" panose="020b0503020204020204" pitchFamily="34" typeface="微软雅黑"/>
              </a:rPr>
              <a:t>重塑团队文化</a:t>
            </a:r>
          </a:p>
        </p:txBody>
      </p:sp>
      <p:grpSp>
        <p:nvGrpSpPr>
          <p:cNvPr id="12" name="组合 11"/>
          <p:cNvGrpSpPr/>
          <p:nvPr/>
        </p:nvGrpSpPr>
        <p:grpSpPr>
          <a:xfrm>
            <a:off x="6574664" y="3724595"/>
            <a:ext cx="5299657" cy="2148192"/>
            <a:chOff x="7456867" y="3777146"/>
            <a:chExt cx="3799268" cy="2148192"/>
          </a:xfrm>
        </p:grpSpPr>
        <p:sp>
          <p:nvSpPr>
            <p:cNvPr id="10" name="圆角矩形 9"/>
            <p:cNvSpPr/>
            <p:nvPr/>
          </p:nvSpPr>
          <p:spPr>
            <a:xfrm>
              <a:off x="7456867" y="3777146"/>
              <a:ext cx="3799268" cy="2148192"/>
            </a:xfrm>
            <a:prstGeom prst="roundRect">
              <a:avLst>
                <a:gd fmla="val 10335" name="adj"/>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等腰三角形 10"/>
            <p:cNvSpPr/>
            <p:nvPr/>
          </p:nvSpPr>
          <p:spPr>
            <a:xfrm rot="10800000">
              <a:off x="7742215" y="5017570"/>
              <a:ext cx="664916" cy="482114"/>
            </a:xfrm>
            <a:prstGeom prs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9" name="矩形 8"/>
          <p:cNvSpPr/>
          <p:nvPr/>
        </p:nvSpPr>
        <p:spPr>
          <a:xfrm>
            <a:off x="6728103" y="3702961"/>
            <a:ext cx="5020355" cy="2148841"/>
          </a:xfrm>
          <a:prstGeom prst="rect">
            <a:avLst/>
          </a:prstGeom>
        </p:spPr>
        <p:txBody>
          <a:bodyPr wrap="square">
            <a:spAutoFit/>
          </a:bodyPr>
          <a:lstStyle/>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读书笔记</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      文化看似很虚，其实是能真切感受到的氛围，是实际存在的东西。而团队文化的核心和典范便是领导者。所以说领导者决定成败。</a:t>
            </a:r>
          </a:p>
          <a:p>
            <a:pPr>
              <a:lnSpc>
                <a:spcPct val="150000"/>
              </a:lnSpc>
            </a:pPr>
            <a:r>
              <a:rPr altLang="en-US" b="1" lang="zh-CN" smtClean="0">
                <a:solidFill>
                  <a:schemeClr val="bg1"/>
                </a:solidFill>
                <a:latin charset="-122" panose="020b0503020204020204" pitchFamily="34" typeface="微软雅黑"/>
                <a:ea charset="-122" panose="020b0503020204020204" pitchFamily="34" typeface="微软雅黑"/>
              </a:rPr>
              <a:t>——顾嘉</a:t>
            </a:r>
          </a:p>
        </p:txBody>
      </p:sp>
      <p:pic>
        <p:nvPicPr>
          <p:cNvPr id="16" name="图片 15"/>
          <p:cNvPicPr>
            <a:picLocks noChangeAspect="1"/>
          </p:cNvPicPr>
          <p:nvPr/>
        </p:nvPicPr>
        <p:blipFill>
          <a:blip r:embed="rId3">
            <a:extLst>
              <a:ext uri="{28A0092B-C50C-407E-A947-70E740481C1C}">
                <a14:useLocalDpi val="0"/>
              </a:ext>
            </a:extLst>
          </a:blip>
          <a:stretch>
            <a:fillRect/>
          </a:stretch>
        </p:blipFill>
        <p:spPr>
          <a:xfrm>
            <a:off x="11149322" y="3196948"/>
            <a:ext cx="878437" cy="878437"/>
          </a:xfrm>
          <a:prstGeom prst="rect">
            <a:avLst/>
          </a:prstGeom>
        </p:spPr>
      </p:pic>
      <p:sp>
        <p:nvSpPr>
          <p:cNvPr id="18" name="矩形 17"/>
          <p:cNvSpPr/>
          <p:nvPr/>
        </p:nvSpPr>
        <p:spPr>
          <a:xfrm>
            <a:off x="612954" y="6310115"/>
            <a:ext cx="4219893" cy="396240"/>
          </a:xfrm>
          <a:prstGeom prst="rect">
            <a:avLst/>
          </a:prstGeom>
        </p:spPr>
        <p:txBody>
          <a:bodyPr wrap="none">
            <a:spAutoFit/>
          </a:bodyPr>
          <a:lstStyle/>
          <a:p>
            <a:r>
              <a:rPr altLang="en-US" lang="zh-CN" smtClean="0" sz="2000">
                <a:solidFill>
                  <a:schemeClr val="bg1"/>
                </a:solidFill>
                <a:latin charset="-122" panose="020b0503020204020204" pitchFamily="34" typeface="微软雅黑"/>
                <a:ea charset="-122" panose="020b0503020204020204" pitchFamily="34" typeface="微软雅黑"/>
              </a:rPr>
              <a:t>微信公众号：故事书 （GFM1983）</a:t>
            </a:r>
          </a:p>
        </p:txBody>
      </p:sp>
      <p:sp>
        <p:nvSpPr>
          <p:cNvPr id="19" name="矩形 18"/>
          <p:cNvSpPr/>
          <p:nvPr/>
        </p:nvSpPr>
        <p:spPr>
          <a:xfrm>
            <a:off x="10857364" y="6276587"/>
            <a:ext cx="817880" cy="457200"/>
          </a:xfrm>
          <a:prstGeom prst="rect">
            <a:avLst/>
          </a:prstGeom>
        </p:spPr>
        <p:txBody>
          <a:bodyPr wrap="none">
            <a:spAutoFit/>
          </a:bodyPr>
          <a:lstStyle/>
          <a:p>
            <a:r>
              <a:rPr altLang="zh-CN" b="1" lang="en-US" smtClean="0" sz="2400">
                <a:solidFill>
                  <a:schemeClr val="bg1"/>
                </a:solidFill>
                <a:latin charset="-122" panose="020b0503020204020204" pitchFamily="34" typeface="微软雅黑"/>
                <a:ea charset="-122" panose="020b0503020204020204" pitchFamily="34" typeface="微软雅黑"/>
              </a:rPr>
              <a:t>- 7 -</a:t>
            </a:r>
          </a:p>
        </p:txBody>
      </p:sp>
      <p:sp>
        <p:nvSpPr>
          <p:cNvPr id="17" name="矩形 16"/>
          <p:cNvSpPr/>
          <p:nvPr/>
        </p:nvSpPr>
        <p:spPr>
          <a:xfrm>
            <a:off x="1092707" y="4473263"/>
            <a:ext cx="2926080" cy="1188720"/>
          </a:xfrm>
          <a:prstGeom prst="rect">
            <a:avLst/>
          </a:prstGeom>
        </p:spPr>
        <p:txBody>
          <a:bodyPr wrap="none">
            <a:spAutoFit/>
          </a:bodyPr>
          <a:lstStyle/>
          <a:p>
            <a:pPr>
              <a:lnSpc>
                <a:spcPct val="150000"/>
              </a:lnSpc>
            </a:pPr>
            <a:r>
              <a:rPr altLang="en-US" lang="zh-CN" smtClean="0" sz="2400">
                <a:latin charset="-122" panose="020b0503020204020204" pitchFamily="34" typeface="微软雅黑"/>
                <a:ea charset="-122" panose="020b0503020204020204" pitchFamily="34" typeface="微软雅黑"/>
              </a:rPr>
              <a:t>愿景、使命、文化</a:t>
            </a:r>
          </a:p>
          <a:p>
            <a:pPr>
              <a:lnSpc>
                <a:spcPct val="150000"/>
              </a:lnSpc>
            </a:pPr>
            <a:r>
              <a:rPr altLang="en-US" lang="zh-CN" smtClean="0" sz="2400">
                <a:latin charset="-122" panose="020b0503020204020204" pitchFamily="34" typeface="微软雅黑"/>
                <a:ea charset="-122" panose="020b0503020204020204" pitchFamily="34" typeface="微软雅黑"/>
              </a:rPr>
              <a:t>策略、方法、产品观</a:t>
            </a:r>
          </a:p>
        </p:txBody>
      </p:sp>
      <p:pic>
        <p:nvPicPr>
          <p:cNvPr id="7" name="图片 6"/>
          <p:cNvPicPr>
            <a:picLocks noChangeAspect="1"/>
          </p:cNvPicPr>
          <p:nvPr/>
        </p:nvPicPr>
        <p:blipFill>
          <a:blip r:embed="rId4">
            <a:biLevel thresh="25000"/>
          </a:blip>
          <a:stretch>
            <a:fillRect/>
          </a:stretch>
        </p:blipFill>
        <p:spPr>
          <a:xfrm>
            <a:off x="9615504" y="867400"/>
            <a:ext cx="1885950" cy="2209800"/>
          </a:xfrm>
          <a:prstGeom prst="rect">
            <a:avLst/>
          </a:prstGeom>
        </p:spPr>
      </p:pic>
    </p:spTree>
    <p:extLst>
      <p:ext uri="{BB962C8B-B14F-4D97-AF65-F5344CB8AC3E}">
        <p14:creationId val="1014295617"/>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259</Paragraphs>
  <Slides>24</Slides>
  <Notes>24</Notes>
  <TotalTime>0</TotalTime>
  <HiddenSlides>0</HiddenSlides>
  <MMClips>0</MMClips>
  <ScaleCrop>0</ScaleCrop>
  <HeadingPairs>
    <vt:vector baseType="variant" size="6">
      <vt:variant>
        <vt:lpstr>Fonts used</vt:lpstr>
      </vt:variant>
      <vt:variant>
        <vt:i4>12</vt:i4>
      </vt:variant>
      <vt:variant>
        <vt:lpstr>Theme</vt:lpstr>
      </vt:variant>
      <vt:variant>
        <vt:i4>1</vt:i4>
      </vt:variant>
      <vt:variant>
        <vt:lpstr>Slide Titles</vt:lpstr>
      </vt:variant>
      <vt:variant>
        <vt:i4>24</vt:i4>
      </vt:variant>
    </vt:vector>
  </HeadingPairs>
  <TitlesOfParts>
    <vt:vector baseType="lpstr" size="37">
      <vt:lpstr>Arial</vt:lpstr>
      <vt:lpstr>Calibri Light</vt:lpstr>
      <vt:lpstr>Calibri</vt:lpstr>
      <vt:lpstr>微软雅黑</vt:lpstr>
      <vt:lpstr>华康俪金黑W8</vt:lpstr>
      <vt:lpstr>Broadway</vt:lpstr>
      <vt:lpstr>全新硬笔行书简</vt:lpstr>
      <vt:lpstr>Times New Roman</vt:lpstr>
      <vt:lpstr>Aharoni</vt:lpstr>
      <vt:lpstr>方正行黑简体</vt:lpstr>
      <vt:lpstr>方正粗谭黑简体</vt:lpstr>
      <vt:lpstr>德彪钢笔行书字库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2021-08-22T11:51:35Z</dcterms:created>
  <cp:lastPrinted>2021-08-22T11:51:35Z</cp:lastPrinted>
  <dcterms:modified xsi:type="dcterms:W3CDTF">2021-08-22T05:40:17Z</dcterms:modified>
  <cp:revision>1</cp:revision>
</cp:coreProperties>
</file>