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3"/>
  </p:notesMasterIdLst>
  <p:sldIdLst>
    <p:sldId id="9749" r:id="rId4"/>
    <p:sldId id="9751" r:id="rId5"/>
    <p:sldId id="9753" r:id="rId6"/>
    <p:sldId id="265" r:id="rId7"/>
    <p:sldId id="266" r:id="rId8"/>
    <p:sldId id="267" r:id="rId9"/>
    <p:sldId id="269" r:id="rId10"/>
    <p:sldId id="304" r:id="rId11"/>
    <p:sldId id="305" r:id="rId12"/>
    <p:sldId id="275" r:id="rId13"/>
    <p:sldId id="9752" r:id="rId14"/>
    <p:sldId id="277" r:id="rId15"/>
    <p:sldId id="278" r:id="rId16"/>
    <p:sldId id="281" r:id="rId17"/>
    <p:sldId id="288" r:id="rId18"/>
    <p:sldId id="314" r:id="rId19"/>
    <p:sldId id="298" r:id="rId20"/>
    <p:sldId id="316" r:id="rId21"/>
    <p:sldId id="317" r:id="rId22"/>
    <p:sldId id="9754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619" userDrawn="1">
          <p15:clr>
            <a:srgbClr val="A4A3A4"/>
          </p15:clr>
        </p15:guide>
        <p15:guide id="3" pos="6766" userDrawn="1">
          <p15:clr>
            <a:srgbClr val="A4A3A4"/>
          </p15:clr>
        </p15:guide>
        <p15:guide id="4" pos="10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08" y="114"/>
      </p:cViewPr>
      <p:guideLst>
        <p:guide orient="horz" pos="618"/>
        <p:guide pos="619"/>
        <p:guide pos="6766"/>
        <p:guide pos="10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1" d="100"/>
        <a:sy n="191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170C9-80A2-4062-B4FA-ADF8ECE941F9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AF8AA-BF9C-449B-897D-7BAD2E6998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6522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61478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9640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24381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5344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9610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25462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9807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68246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9027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9475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5821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8764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1028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18696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75889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17035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9450420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1421-232F-45F9-8974-78E48B232568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8828-8B76-48AD-9951-30C302B2D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1284601"/>
      </p:ext>
    </p:extLst>
  </p:cSld>
  <p:clrMapOvr>
    <a:masterClrMapping/>
  </p:clrMapOvr>
  <mc:AlternateContent>
    <mc:Choice Requires="p15">
      <p:transition spd="slow" advTm="5000" p14:dur="2000">
        <p15:prstTrans prst="fallOver"/>
      </p:transition>
    </mc:Choice>
    <mc:Fallback>
      <p:transition spd="slow" advTm="5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83C71CE-AA55-45EF-9B4E-EADE70DFEA78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1A9FB10-4D7E-40C5-9E53-BA513A6EA290}"/>
              </a:ext>
            </a:extLst>
          </p:cNvPr>
          <p:cNvSpPr/>
          <p:nvPr userDrawn="1"/>
        </p:nvSpPr>
        <p:spPr>
          <a:xfrm>
            <a:off x="428978" y="760288"/>
            <a:ext cx="11172471" cy="49384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游戏机, 摩托车, 汽车  描述已自动生成">
            <a:extLst>
              <a:ext uri="{FF2B5EF4-FFF2-40B4-BE49-F238E27FC236}">
                <a16:creationId xmlns:a16="http://schemas.microsoft.com/office/drawing/2014/main" id="{8DD13045-9809-4403-8815-B2847611A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37500" t="43749" r="17396" b="10932"/>
          <a:stretch>
            <a:fillRect/>
          </a:stretch>
        </p:blipFill>
        <p:spPr>
          <a:xfrm>
            <a:off x="8843058" y="5088582"/>
            <a:ext cx="3522563" cy="1769417"/>
          </a:xfrm>
          <a:prstGeom prst="rect">
            <a:avLst/>
          </a:prstGeom>
        </p:spPr>
      </p:pic>
    </p:spTree>
    <p:extLst>
      <p:ext uri="{BB962C8B-B14F-4D97-AF65-F5344CB8AC3E}">
        <p14:creationId val="3612708163"/>
      </p:ext>
    </p:extLst>
  </p:cSld>
  <p:clrMapOvr>
    <a:masterClrMapping/>
  </p:clrMapOvr>
  <mc:AlternateContent>
    <mc:Choice Requires="p15">
      <p:transition spd="slow" advTm="5000" p14:dur="2000">
        <p15:prstTrans prst="fallOver"/>
      </p:transition>
    </mc:Choice>
    <mc:Fallback>
      <p:transition spd="slow" advTm="500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1421-232F-45F9-8974-78E48B232568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8828-8B76-48AD-9951-30C302B2D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2944406"/>
      </p:ext>
    </p:extLst>
  </p:cSld>
  <p:clrMapOvr>
    <a:masterClrMapping/>
  </p:clrMapOvr>
  <mc:AlternateContent>
    <mc:Choice Requires="p15">
      <p:transition spd="slow" advTm="5000" p14:dur="2000">
        <p15:prstTrans prst="fallOver"/>
      </p:transition>
    </mc:Choice>
    <mc:Fallback>
      <p:transition spd="slow" advTm="500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1421-232F-45F9-8974-78E48B232568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8828-8B76-48AD-9951-30C302B2D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18368712"/>
      </p:ext>
    </p:extLst>
  </p:cSld>
  <p:clrMapOvr>
    <a:masterClrMapping/>
  </p:clrMapOvr>
  <mc:AlternateContent>
    <mc:Choice Requires="p15">
      <p:transition spd="slow" advTm="5000" p14:dur="2000">
        <p15:prstTrans prst="fallOver"/>
      </p:transition>
    </mc:Choice>
    <mc:Fallback>
      <p:transition spd="slow" advTm="5000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1421-232F-45F9-8974-78E48B232568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8828-8B76-48AD-9951-30C302B2D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31649176"/>
      </p:ext>
    </p:extLst>
  </p:cSld>
  <p:clrMapOvr>
    <a:masterClrMapping/>
  </p:clrMapOvr>
  <mc:AlternateContent>
    <mc:Choice Requires="p15">
      <p:transition spd="slow" advTm="5000" p14:dur="2000">
        <p15:prstTrans prst="fallOver"/>
      </p:transition>
    </mc:Choice>
    <mc:Fallback>
      <p:transition spd="slow" advTm="5000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1421-232F-45F9-8974-78E48B232568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8828-8B76-48AD-9951-30C302B2D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33759258"/>
      </p:ext>
    </p:extLst>
  </p:cSld>
  <p:clrMapOvr>
    <a:masterClrMapping/>
  </p:clrMapOvr>
  <mc:AlternateContent>
    <mc:Choice Requires="p15">
      <p:transition spd="slow" advTm="5000" p14:dur="2000">
        <p15:prstTrans prst="fallOver"/>
      </p:transition>
    </mc:Choice>
    <mc:Fallback>
      <p:transition spd="slow" advTm="5000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83158885"/>
      </p:ext>
    </p:extLst>
  </p:cSld>
  <p:clrMapOvr>
    <a:masterClrMapping/>
  </p:clrMapOvr>
  <mc:AlternateContent>
    <mc:Choice Requires="p15">
      <p:transition spd="slow" advTm="5000" p14:dur="2000">
        <p15:prstTrans prst="fallOver"/>
      </p:transition>
    </mc:Choice>
    <mc:Fallback>
      <p:transition spd="slow" advTm="5000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1313534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2581478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745015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4596995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1421-232F-45F9-8974-78E48B232568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8828-8B76-48AD-9951-30C302B2D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40445166"/>
      </p:ext>
    </p:extLst>
  </p:cSld>
  <p:clrMapOvr>
    <a:masterClrMapping/>
  </p:clrMapOvr>
  <mc:AlternateContent>
    <mc:Choice Requires="p15">
      <p:transition spd="slow" advTm="5000" p14:dur="2000">
        <p15:prstTrans prst="fallOver"/>
      </p:transition>
    </mc:Choice>
    <mc:Fallback>
      <p:transition spd="slow" advTm="500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4369557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5242178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5331227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59440283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4815725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6676190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6359455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1421-232F-45F9-8974-78E48B232568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8828-8B76-48AD-9951-30C302B2D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4392503"/>
      </p:ext>
    </p:extLst>
  </p:cSld>
  <p:clrMapOvr>
    <a:masterClrMapping/>
  </p:clrMapOvr>
  <mc:AlternateContent>
    <mc:Choice Requires="p15">
      <p:transition spd="slow" advTm="5000" p14:dur="2000">
        <p15:prstTrans prst="fallOver"/>
      </p:transition>
    </mc:Choice>
    <mc:Fallback>
      <p:transition spd="slow" advTm="5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1421-232F-45F9-8974-78E48B232568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8828-8B76-48AD-9951-30C302B2D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8613580"/>
      </p:ext>
    </p:extLst>
  </p:cSld>
  <p:clrMapOvr>
    <a:masterClrMapping/>
  </p:clrMapOvr>
  <mc:AlternateContent>
    <mc:Choice Requires="p15">
      <p:transition spd="slow" advTm="5000" p14:dur="2000">
        <p15:prstTrans prst="fallOver"/>
      </p:transition>
    </mc:Choice>
    <mc:Fallback>
      <p:transition spd="slow" advTm="5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1421-232F-45F9-8974-78E48B232568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8828-8B76-48AD-9951-30C302B2D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38516205"/>
      </p:ext>
    </p:extLst>
  </p:cSld>
  <p:clrMapOvr>
    <a:masterClrMapping/>
  </p:clrMapOvr>
  <mc:AlternateContent>
    <mc:Choice Requires="p15">
      <p:transition spd="slow" advTm="5000" p14:dur="2000">
        <p15:prstTrans prst="fallOver"/>
      </p:transition>
    </mc:Choice>
    <mc:Fallback>
      <p:transition spd="slow" advTm="5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1421-232F-45F9-8974-78E48B232568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8828-8B76-48AD-9951-30C302B2D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70060917"/>
      </p:ext>
    </p:extLst>
  </p:cSld>
  <p:clrMapOvr>
    <a:masterClrMapping/>
  </p:clrMapOvr>
  <mc:AlternateContent>
    <mc:Choice Requires="p15">
      <p:transition spd="slow" advTm="5000" p14:dur="2000">
        <p15:prstTrans prst="fallOver"/>
      </p:transition>
    </mc:Choice>
    <mc:Fallback>
      <p:transition spd="slow" advTm="5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83C71CE-AA55-45EF-9B4E-EADE70DFEA78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1A9FB10-4D7E-40C5-9E53-BA513A6EA290}"/>
              </a:ext>
            </a:extLst>
          </p:cNvPr>
          <p:cNvSpPr/>
          <p:nvPr userDrawn="1"/>
        </p:nvSpPr>
        <p:spPr>
          <a:xfrm>
            <a:off x="428978" y="760288"/>
            <a:ext cx="11172471" cy="49384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游戏机, 摩托车, 汽车  描述已自动生成">
            <a:extLst>
              <a:ext uri="{FF2B5EF4-FFF2-40B4-BE49-F238E27FC236}">
                <a16:creationId xmlns:a16="http://schemas.microsoft.com/office/drawing/2014/main" id="{5F350BC4-30ED-4FA4-BCF1-E8CD33942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37500" t="43749" r="17396" b="10932"/>
          <a:stretch>
            <a:fillRect/>
          </a:stretch>
        </p:blipFill>
        <p:spPr>
          <a:xfrm>
            <a:off x="8843058" y="5088582"/>
            <a:ext cx="3522563" cy="1769417"/>
          </a:xfrm>
          <a:prstGeom prst="rect">
            <a:avLst/>
          </a:prstGeom>
        </p:spPr>
      </p:pic>
    </p:spTree>
    <p:extLst>
      <p:ext uri="{BB962C8B-B14F-4D97-AF65-F5344CB8AC3E}">
        <p14:creationId val="2701558478"/>
      </p:ext>
    </p:extLst>
  </p:cSld>
  <p:clrMapOvr>
    <a:masterClrMapping/>
  </p:clrMapOvr>
  <mc:AlternateContent>
    <mc:Choice Requires="p15">
      <p:transition spd="slow" advTm="5000" p14:dur="2000">
        <p15:prstTrans prst="fallOver"/>
      </p:transition>
    </mc:Choice>
    <mc:Fallback>
      <p:transition spd="slow" advTm="500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83C71CE-AA55-45EF-9B4E-EADE70DFEA78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1A9FB10-4D7E-40C5-9E53-BA513A6EA290}"/>
              </a:ext>
            </a:extLst>
          </p:cNvPr>
          <p:cNvSpPr/>
          <p:nvPr userDrawn="1"/>
        </p:nvSpPr>
        <p:spPr>
          <a:xfrm>
            <a:off x="428978" y="760288"/>
            <a:ext cx="11172471" cy="49384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游戏机, 摩托车, 汽车  描述已自动生成">
            <a:extLst>
              <a:ext uri="{FF2B5EF4-FFF2-40B4-BE49-F238E27FC236}">
                <a16:creationId xmlns:a16="http://schemas.microsoft.com/office/drawing/2014/main" id="{1AC3AC1A-76A1-47C1-A968-F98DD0D91F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37500" t="43749" r="17396" b="10932"/>
          <a:stretch>
            <a:fillRect/>
          </a:stretch>
        </p:blipFill>
        <p:spPr>
          <a:xfrm>
            <a:off x="8843058" y="5088582"/>
            <a:ext cx="3522563" cy="1769417"/>
          </a:xfrm>
          <a:prstGeom prst="rect">
            <a:avLst/>
          </a:prstGeom>
        </p:spPr>
      </p:pic>
    </p:spTree>
    <p:extLst>
      <p:ext uri="{BB962C8B-B14F-4D97-AF65-F5344CB8AC3E}">
        <p14:creationId val="3853864189"/>
      </p:ext>
    </p:extLst>
  </p:cSld>
  <p:clrMapOvr>
    <a:masterClrMapping/>
  </p:clrMapOvr>
  <mc:AlternateContent>
    <mc:Choice Requires="p15">
      <p:transition spd="slow" advTm="5000" p14:dur="2000">
        <p15:prstTrans prst="fallOver"/>
      </p:transition>
    </mc:Choice>
    <mc:Fallback>
      <p:transition spd="slow" advTm="500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83C71CE-AA55-45EF-9B4E-EADE70DFEA78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1A9FB10-4D7E-40C5-9E53-BA513A6EA290}"/>
              </a:ext>
            </a:extLst>
          </p:cNvPr>
          <p:cNvSpPr/>
          <p:nvPr userDrawn="1"/>
        </p:nvSpPr>
        <p:spPr>
          <a:xfrm>
            <a:off x="428978" y="760288"/>
            <a:ext cx="11172471" cy="49384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包含 游戏机, 摩托车, 汽车  描述已自动生成">
            <a:extLst>
              <a:ext uri="{FF2B5EF4-FFF2-40B4-BE49-F238E27FC236}">
                <a16:creationId xmlns:a16="http://schemas.microsoft.com/office/drawing/2014/main" id="{1C2D3803-20FF-4AF3-BF8C-F5425BF885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37500" t="43749" r="17396" b="10932"/>
          <a:stretch>
            <a:fillRect/>
          </a:stretch>
        </p:blipFill>
        <p:spPr>
          <a:xfrm>
            <a:off x="8843058" y="5088582"/>
            <a:ext cx="3522563" cy="1769417"/>
          </a:xfrm>
          <a:prstGeom prst="rect">
            <a:avLst/>
          </a:prstGeom>
        </p:spPr>
      </p:pic>
    </p:spTree>
    <p:extLst>
      <p:ext uri="{BB962C8B-B14F-4D97-AF65-F5344CB8AC3E}">
        <p14:creationId val="3092451338"/>
      </p:ext>
    </p:extLst>
  </p:cSld>
  <p:clrMapOvr>
    <a:masterClrMapping/>
  </p:clrMapOvr>
  <mc:AlternateContent>
    <mc:Choice Requires="p15">
      <p:transition spd="slow" advTm="5000" p14:dur="2000">
        <p15:prstTrans prst="fallOver"/>
      </p:transition>
    </mc:Choice>
    <mc:Fallback>
      <p:transition spd="slow" advTm="500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10" Target="../slideLayouts/slideLayout25.xml" Type="http://schemas.openxmlformats.org/officeDocument/2006/relationships/slideLayout"/><Relationship Id="rId11" Target="../slideLayouts/slideLayout26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7.xml" Type="http://schemas.openxmlformats.org/officeDocument/2006/relationships/slideLayout"/><Relationship Id="rId3" Target="../slideLayouts/slideLayout18.xml" Type="http://schemas.openxmlformats.org/officeDocument/2006/relationships/slideLayout"/><Relationship Id="rId4" Target="../slideLayouts/slideLayout19.xml" Type="http://schemas.openxmlformats.org/officeDocument/2006/relationships/slideLayout"/><Relationship Id="rId5" Target="../slideLayouts/slideLayout20.xml" Type="http://schemas.openxmlformats.org/officeDocument/2006/relationships/slideLayout"/><Relationship Id="rId6" Target="../slideLayouts/slideLayout21.xml" Type="http://schemas.openxmlformats.org/officeDocument/2006/relationships/slideLayout"/><Relationship Id="rId7" Target="../slideLayouts/slideLayout22.xml" Type="http://schemas.openxmlformats.org/officeDocument/2006/relationships/slideLayout"/><Relationship Id="rId8" Target="../slideLayouts/slideLayout23.xml" Type="http://schemas.openxmlformats.org/officeDocument/2006/relationships/slideLayout"/><Relationship Id="rId9" Target="../slideLayouts/slideLayout2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D1421-232F-45F9-8974-78E48B232568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58828-8B76-48AD-9951-30C302B2D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551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3" r:id="rId8"/>
    <p:sldLayoutId id="2147483674" r:id="rId9"/>
    <p:sldLayoutId id="2147483675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mc:AlternateContent>
    <mc:Choice Requires="p15">
      <p:transition spd="slow" advTm="5000" p14:dur="2000">
        <p15:prstTrans prst="fallOver"/>
      </p:transition>
    </mc:Choice>
    <mc:Fallback>
      <p:transition spd="slow" advTm="500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1866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0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6.jpe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1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2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3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6.jpe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6.jpe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9.png" Type="http://schemas.openxmlformats.org/officeDocument/2006/relationships/image"/><Relationship Id="rId4" Target="../media/image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D975A1FC-9C1B-4CEC-A44D-F891C0D5A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5791200"/>
          </a:xfrm>
          <a:prstGeom prst="rect">
            <a:avLst/>
          </a:prstGeom>
        </p:spPr>
      </p:pic>
      <p:pic>
        <p:nvPicPr>
          <p:cNvPr descr="图片包含 游戏机, 摩托车, 汽车  描述已自动生成" id="25" name="图片 24">
            <a:extLst>
              <a:ext uri="{FF2B5EF4-FFF2-40B4-BE49-F238E27FC236}">
                <a16:creationId xmlns:a16="http://schemas.microsoft.com/office/drawing/2014/main" id="{2C9E32D3-B8FE-4616-9DB4-3E78960E8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0932" l="37500" r="17396" t="43749"/>
          <a:stretch>
            <a:fillRect/>
          </a:stretch>
        </p:blipFill>
        <p:spPr>
          <a:xfrm>
            <a:off x="4177859" y="2719552"/>
            <a:ext cx="6115050" cy="3071648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82E27B51-7801-4717-B295-808A05395890}"/>
              </a:ext>
            </a:extLst>
          </p:cNvPr>
          <p:cNvGrpSpPr/>
          <p:nvPr/>
        </p:nvGrpSpPr>
        <p:grpSpPr>
          <a:xfrm>
            <a:off x="608277" y="6181224"/>
            <a:ext cx="4317807" cy="426818"/>
            <a:chOff x="6493507" y="4076679"/>
            <a:chExt cx="4317807" cy="365008"/>
          </a:xfrm>
          <a:solidFill>
            <a:schemeClr val="bg1"/>
          </a:solidFill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618AF97-12B0-4B15-971B-6F560D3D9F2F}"/>
                </a:ext>
              </a:extLst>
            </p:cNvPr>
            <p:cNvSpPr txBox="1"/>
            <p:nvPr/>
          </p:nvSpPr>
          <p:spPr>
            <a:xfrm>
              <a:off x="6493508" y="4076679"/>
              <a:ext cx="1357958" cy="312792"/>
            </a:xfrm>
            <a:prstGeom prst="rect">
              <a:avLst/>
            </a:prstGeom>
            <a:solidFill>
              <a:srgbClr val="76B9FB"/>
            </a:solidFill>
            <a:ln w="28575">
              <a:noFill/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cs typeface="+mn-ea"/>
                  <a:sym typeface="+mn-lt"/>
                </a:rPr>
                <a:t>乘车礼仪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6AD8D82-BB32-4B4D-B77B-53E36C8B4CA2}"/>
                </a:ext>
              </a:extLst>
            </p:cNvPr>
            <p:cNvSpPr txBox="1"/>
            <p:nvPr/>
          </p:nvSpPr>
          <p:spPr>
            <a:xfrm>
              <a:off x="9703318" y="4079414"/>
              <a:ext cx="1107996" cy="312792"/>
            </a:xfrm>
            <a:prstGeom prst="rect">
              <a:avLst/>
            </a:prstGeom>
            <a:solidFill>
              <a:srgbClr val="76B9FB"/>
            </a:solidFill>
            <a:ln w="28575">
              <a:noFill/>
            </a:ln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r>
                <a:rPr altLang="en-US" b="1" lang="zh-CN">
                  <a:cs typeface="+mn-ea"/>
                  <a:sym typeface="+mn-lt"/>
                </a:rPr>
                <a:t>商务礼仪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65235B0-E193-4E2A-B85E-02B18F9FC5E8}"/>
                </a:ext>
              </a:extLst>
            </p:cNvPr>
            <p:cNvSpPr txBox="1"/>
            <p:nvPr/>
          </p:nvSpPr>
          <p:spPr>
            <a:xfrm>
              <a:off x="8227012" y="4083388"/>
              <a:ext cx="1157223" cy="312792"/>
            </a:xfrm>
            <a:prstGeom prst="rect">
              <a:avLst/>
            </a:prstGeom>
            <a:solidFill>
              <a:srgbClr val="76B9FB"/>
            </a:solidFill>
            <a:ln w="28575">
              <a:noFill/>
            </a:ln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r>
                <a:rPr altLang="en-US" b="1" lang="zh-CN">
                  <a:cs typeface="+mn-ea"/>
                  <a:sym typeface="+mn-lt"/>
                </a:rPr>
                <a:t>礼仪培训     </a:t>
              </a: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34107571-18C1-4C6A-AAB0-96ED9D5628A1}"/>
                </a:ext>
              </a:extLst>
            </p:cNvPr>
            <p:cNvCxnSpPr/>
            <p:nvPr/>
          </p:nvCxnSpPr>
          <p:spPr>
            <a:xfrm flipH="1">
              <a:off x="8012482" y="4147532"/>
              <a:ext cx="0" cy="294155"/>
            </a:xfrm>
            <a:prstGeom prst="line">
              <a:avLst/>
            </a:prstGeom>
            <a:grpFill/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9C57DC6-06B6-4AAA-8BBE-3920CF8F9825}"/>
                </a:ext>
              </a:extLst>
            </p:cNvPr>
            <p:cNvCxnSpPr/>
            <p:nvPr/>
          </p:nvCxnSpPr>
          <p:spPr>
            <a:xfrm flipH="1">
              <a:off x="9543776" y="4137681"/>
              <a:ext cx="0" cy="294155"/>
            </a:xfrm>
            <a:prstGeom prst="line">
              <a:avLst/>
            </a:prstGeom>
            <a:grpFill/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28">
            <a:extLst>
              <a:ext uri="{FF2B5EF4-FFF2-40B4-BE49-F238E27FC236}">
                <a16:creationId xmlns:a16="http://schemas.microsoft.com/office/drawing/2014/main" id="{30E6BAA7-4510-4C57-9444-1D9A7B883166}"/>
              </a:ext>
            </a:extLst>
          </p:cNvPr>
          <p:cNvSpPr txBox="1"/>
          <p:nvPr/>
        </p:nvSpPr>
        <p:spPr>
          <a:xfrm>
            <a:off x="3210401" y="2797779"/>
            <a:ext cx="57711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2000">
                <a:solidFill>
                  <a:srgbClr val="373C49"/>
                </a:solidFill>
                <a:cs typeface="+mn-ea"/>
                <a:sym typeface="+mn-lt"/>
              </a:rPr>
              <a:t>商务礼仪培训高级课程培训指导</a:t>
            </a:r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D3BCB468-FCE4-4775-B437-B4F48F917233}"/>
              </a:ext>
            </a:extLst>
          </p:cNvPr>
          <p:cNvSpPr/>
          <p:nvPr/>
        </p:nvSpPr>
        <p:spPr>
          <a:xfrm>
            <a:off x="576282" y="226567"/>
            <a:ext cx="4519425" cy="555812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dist">
              <a:lnSpc>
                <a:spcPct val="100000"/>
              </a:lnSpc>
            </a:pPr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商务礼仪系列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D64120E-F396-4CD6-AD4C-5FAB05A3C574}"/>
              </a:ext>
            </a:extLst>
          </p:cNvPr>
          <p:cNvGrpSpPr/>
          <p:nvPr/>
        </p:nvGrpSpPr>
        <p:grpSpPr>
          <a:xfrm>
            <a:off x="7539777" y="6181221"/>
            <a:ext cx="3990054" cy="439719"/>
            <a:chOff x="7728690" y="4367640"/>
            <a:chExt cx="3990054" cy="439719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60EDEB56-9B80-4711-BFC4-DC27C60AD1E2}"/>
                </a:ext>
              </a:extLst>
            </p:cNvPr>
            <p:cNvGrpSpPr/>
            <p:nvPr/>
          </p:nvGrpSpPr>
          <p:grpSpPr>
            <a:xfrm>
              <a:off x="7728690" y="4367640"/>
              <a:ext cx="1885042" cy="439719"/>
              <a:chOff x="5464486" y="2823609"/>
              <a:chExt cx="2114802" cy="493315"/>
            </a:xfrm>
            <a:solidFill>
              <a:schemeClr val="accent1"/>
            </a:solidFill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1E5340D1-4AEF-44F5-92D1-1799C5CC8A51}"/>
                  </a:ext>
                </a:extLst>
              </p:cNvPr>
              <p:cNvSpPr/>
              <p:nvPr/>
            </p:nvSpPr>
            <p:spPr>
              <a:xfrm>
                <a:off x="5464486" y="2823609"/>
                <a:ext cx="2114802" cy="493315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373C49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F349680-9B0B-4203-B7C5-06A1B1848280}"/>
                  </a:ext>
                </a:extLst>
              </p:cNvPr>
              <p:cNvSpPr txBox="1"/>
              <p:nvPr/>
            </p:nvSpPr>
            <p:spPr>
              <a:xfrm>
                <a:off x="5551955" y="2845827"/>
                <a:ext cx="2027334" cy="41034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rgbClr val="373C49"/>
                    </a:solidFill>
                    <a:latin typeface="+mn-ea"/>
                    <a:cs typeface="+mn-ea"/>
                    <a:sym typeface="+mn-lt"/>
                  </a:rPr>
                  <a:t>讲师：优页PPT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C9A28C6A-902D-490D-9516-A718439673A0}"/>
                </a:ext>
              </a:extLst>
            </p:cNvPr>
            <p:cNvGrpSpPr/>
            <p:nvPr/>
          </p:nvGrpSpPr>
          <p:grpSpPr>
            <a:xfrm>
              <a:off x="9683070" y="4367640"/>
              <a:ext cx="2035674" cy="439719"/>
              <a:chOff x="5421742" y="2823609"/>
              <a:chExt cx="2283795" cy="493315"/>
            </a:xfrm>
            <a:solidFill>
              <a:schemeClr val="accent1"/>
            </a:solidFill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DAB08F0-1167-4313-B32F-816838C5C89F}"/>
                  </a:ext>
                </a:extLst>
              </p:cNvPr>
              <p:cNvSpPr/>
              <p:nvPr/>
            </p:nvSpPr>
            <p:spPr>
              <a:xfrm>
                <a:off x="5421742" y="2823609"/>
                <a:ext cx="2114802" cy="493315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7EDC46D-DA52-40F6-9068-41D7941544D9}"/>
                  </a:ext>
                </a:extLst>
              </p:cNvPr>
              <p:cNvSpPr txBox="1"/>
              <p:nvPr/>
            </p:nvSpPr>
            <p:spPr>
              <a:xfrm>
                <a:off x="5765674" y="2845827"/>
                <a:ext cx="1939864" cy="41034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/>
                <a:r>
                  <a:rPr altLang="en-US" lang="zh-CN">
                    <a:solidFill>
                      <a:srgbClr val="373C49"/>
                    </a:solidFill>
                    <a:latin typeface="+mn-ea"/>
                    <a:cs typeface="+mn-ea"/>
                    <a:sym typeface="+mn-lt"/>
                  </a:rPr>
                  <a:t>时间：2021</a:t>
                </a: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02FAFB4-055E-4AF4-9F09-53469308C1A4}"/>
              </a:ext>
            </a:extLst>
          </p:cNvPr>
          <p:cNvGrpSpPr/>
          <p:nvPr/>
        </p:nvGrpSpPr>
        <p:grpSpPr>
          <a:xfrm>
            <a:off x="2316867" y="937949"/>
            <a:ext cx="7558266" cy="2127007"/>
            <a:chOff x="2990788" y="1400105"/>
            <a:chExt cx="5643909" cy="2127007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21CEFCC-EDBE-46A0-996A-A321086C682A}"/>
                </a:ext>
              </a:extLst>
            </p:cNvPr>
            <p:cNvSpPr/>
            <p:nvPr/>
          </p:nvSpPr>
          <p:spPr>
            <a:xfrm>
              <a:off x="2990788" y="1454472"/>
              <a:ext cx="5643909" cy="207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i="1" lang="zh-CN" sz="13000">
                  <a:solidFill>
                    <a:srgbClr val="0E1FF6">
                      <a:alpha val="91000"/>
                    </a:srgbClr>
                  </a:solidFill>
                  <a:effectLst>
                    <a:outerShdw algn="t" blurRad="50800" dir="5400000" dist="38100" rotWithShape="0">
                      <a:prstClr val="black">
                        <a:alpha val="20000"/>
                      </a:prstClr>
                    </a:outerShdw>
                  </a:effectLst>
                  <a:latin charset="-122" panose="020b0804020202020204" pitchFamily="34" typeface="汉仪雅酷黑 75W"/>
                  <a:ea charset="-122" panose="020b0804020202020204" pitchFamily="34" typeface="汉仪雅酷黑 75W"/>
                  <a:cs typeface="+mn-ea"/>
                  <a:sym typeface="+mn-lt"/>
                </a:rPr>
                <a:t>乘车礼仪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0DFE6F0-22EF-46FB-AAEA-D8DA5D2C5A52}"/>
                </a:ext>
              </a:extLst>
            </p:cNvPr>
            <p:cNvSpPr/>
            <p:nvPr/>
          </p:nvSpPr>
          <p:spPr>
            <a:xfrm>
              <a:off x="2990788" y="1400105"/>
              <a:ext cx="5643909" cy="207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i="1" lang="zh-CN" sz="13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804020202020204" pitchFamily="34" typeface="汉仪雅酷黑 75W"/>
                  <a:ea charset="-122" panose="020b0804020202020204" pitchFamily="34" typeface="汉仪雅酷黑 75W"/>
                  <a:cs typeface="+mn-ea"/>
                  <a:sym typeface="+mn-lt"/>
                </a:rPr>
                <a:t>乘车礼仪</a:t>
              </a:r>
            </a:p>
          </p:txBody>
        </p:sp>
      </p:grpSp>
    </p:spTree>
    <p:extLst>
      <p:ext uri="{BB962C8B-B14F-4D97-AF65-F5344CB8AC3E}">
        <p14:creationId val="1039130309"/>
      </p:ext>
    </p:extLst>
  </p:cSld>
  <p:clrMapOvr>
    <a:masterClrMapping/>
  </p:clrMapOvr>
  <mc:AlternateContent>
    <mc:Choice Requires="p14">
      <p:transition advTm="5000" p14:dur="0"/>
    </mc:Choice>
    <mc:Fallback>
      <p:transition advTm="5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947738" y="1541442"/>
            <a:ext cx="9953892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2000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rPr>
              <a:t>吉普车，简称吉普，它是一种轻型越野轿车。它大都是四座车。</a:t>
            </a:r>
          </a:p>
          <a:p>
            <a:pPr algn="ctr" eaLnBrk="1" hangingPunct="1"/>
            <a:r>
              <a:rPr altLang="en-US" lang="zh-CN" sz="2000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rPr>
              <a:t>不管由谁驾驶，吉普车上座次由尊而卑均依次是：副驾驶座，后排右座，后排左座。 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764271" y="1005642"/>
            <a:ext cx="4663459" cy="3962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altLang="en-US" lang="zh-CN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特殊车型——吉普车的乘车礼仪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447715-72CF-46C7-A5C3-5B42E95EA758}"/>
              </a:ext>
            </a:extLst>
          </p:cNvPr>
          <p:cNvGrpSpPr/>
          <p:nvPr/>
        </p:nvGrpSpPr>
        <p:grpSpPr>
          <a:xfrm>
            <a:off x="1445148" y="2620334"/>
            <a:ext cx="6090678" cy="3169876"/>
            <a:chOff x="1445148" y="2467934"/>
            <a:chExt cx="6090678" cy="316987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7499E60-9936-4BE1-BC29-1CB0BA30996E}"/>
                </a:ext>
              </a:extLst>
            </p:cNvPr>
            <p:cNvGrpSpPr/>
            <p:nvPr/>
          </p:nvGrpSpPr>
          <p:grpSpPr>
            <a:xfrm>
              <a:off x="1445148" y="2778795"/>
              <a:ext cx="6090678" cy="2859015"/>
              <a:chOff x="1445148" y="3369104"/>
              <a:chExt cx="6090678" cy="2859015"/>
            </a:xfrm>
          </p:grpSpPr>
          <p:grpSp>
            <p:nvGrpSpPr>
              <p:cNvPr id="2" name="组合 17"/>
              <p:cNvGrpSpPr/>
              <p:nvPr/>
            </p:nvGrpSpPr>
            <p:grpSpPr>
              <a:xfrm>
                <a:off x="2667232" y="3369104"/>
                <a:ext cx="2201052" cy="1969868"/>
                <a:chOff x="1392575" y="3378711"/>
                <a:chExt cx="2200644" cy="1969598"/>
              </a:xfrm>
            </p:grpSpPr>
            <p:sp>
              <p:nvSpPr>
                <p:cNvPr id="21523" name="AutoShape 8"/>
                <p:cNvSpPr>
                  <a:spLocks noChangeArrowheads="1"/>
                </p:cNvSpPr>
                <p:nvPr/>
              </p:nvSpPr>
              <p:spPr bwMode="auto">
                <a:xfrm>
                  <a:off x="1392575" y="3378711"/>
                  <a:ext cx="965906" cy="818661"/>
                </a:xfrm>
                <a:prstGeom prst="roundRect">
                  <a:avLst>
                    <a:gd fmla="val 16667" name="adj"/>
                  </a:avLst>
                </a:prstGeom>
                <a:noFill/>
                <a:ln w="9525">
                  <a:solidFill>
                    <a:srgbClr val="0A0A0A"/>
                  </a:solidFill>
                  <a:round/>
                </a:ln>
              </p:spPr>
              <p:txBody>
                <a:bodyPr anchor="ctr"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1pPr>
                  <a:lvl2pPr eaLnBrk="0" hangingPunct="0" indent="-285750" marL="74295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2pPr>
                  <a:lvl3pPr eaLnBrk="0" hangingPunct="0" indent="-228600" marL="11430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3pPr>
                  <a:lvl4pPr eaLnBrk="0" hangingPunct="0" indent="-228600" marL="16002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4pPr>
                  <a:lvl5pPr eaLnBrk="0" hangingPunct="0" indent="-228600" marL="20574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9pPr>
                </a:lstStyle>
                <a:p>
                  <a:pPr algn="ctr" eaLnBrk="1" hangingPunct="1"/>
                  <a:r>
                    <a:rPr altLang="en-US" lang="zh-CN">
                      <a:solidFill>
                        <a:srgbClr val="38465E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驾驶座</a:t>
                  </a:r>
                </a:p>
              </p:txBody>
            </p:sp>
            <p:sp>
              <p:nvSpPr>
                <p:cNvPr id="21524" name="AutoShape 9"/>
                <p:cNvSpPr>
                  <a:spLocks noChangeArrowheads="1"/>
                </p:cNvSpPr>
                <p:nvPr/>
              </p:nvSpPr>
              <p:spPr bwMode="auto">
                <a:xfrm>
                  <a:off x="2627313" y="3378711"/>
                  <a:ext cx="965906" cy="818661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0070C0"/>
                </a:solidFill>
                <a:ln w="9525">
                  <a:noFill/>
                  <a:round/>
                </a:ln>
              </p:spPr>
              <p:txBody>
                <a:bodyPr anchor="ctr"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1pPr>
                  <a:lvl2pPr eaLnBrk="0" hangingPunct="0" indent="-285750" marL="74295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2pPr>
                  <a:lvl3pPr eaLnBrk="0" hangingPunct="0" indent="-228600" marL="11430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3pPr>
                  <a:lvl4pPr eaLnBrk="0" hangingPunct="0" indent="-228600" marL="16002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4pPr>
                  <a:lvl5pPr eaLnBrk="0" hangingPunct="0" indent="-228600" marL="20574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9pPr>
                </a:lstStyle>
                <a:p>
                  <a:pPr algn="ctr" eaLnBrk="1" hangingPunct="1"/>
                  <a:r>
                    <a:rPr altLang="en-US" lang="zh-CN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副驾</a:t>
                  </a:r>
                </a:p>
                <a:p>
                  <a:pPr algn="ctr" eaLnBrk="1" hangingPunct="1"/>
                  <a:r>
                    <a:rPr altLang="en-US" lang="zh-CN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驶座</a:t>
                  </a:r>
                </a:p>
              </p:txBody>
            </p:sp>
            <p:sp>
              <p:nvSpPr>
                <p:cNvPr id="21525" name="AutoShape 10"/>
                <p:cNvSpPr>
                  <a:spLocks noChangeArrowheads="1"/>
                </p:cNvSpPr>
                <p:nvPr/>
              </p:nvSpPr>
              <p:spPr bwMode="auto">
                <a:xfrm>
                  <a:off x="1441724" y="4507238"/>
                  <a:ext cx="965906" cy="818661"/>
                </a:xfrm>
                <a:prstGeom prst="roundRect">
                  <a:avLst>
                    <a:gd fmla="val 16667" name="adj"/>
                  </a:avLst>
                </a:prstGeom>
                <a:noFill/>
                <a:ln w="9525">
                  <a:solidFill>
                    <a:srgbClr val="0A0A0A"/>
                  </a:solidFill>
                  <a:round/>
                </a:ln>
              </p:spPr>
              <p:txBody>
                <a:bodyPr anchor="ctr"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1pPr>
                  <a:lvl2pPr eaLnBrk="0" hangingPunct="0" indent="-285750" marL="74295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2pPr>
                  <a:lvl3pPr eaLnBrk="0" hangingPunct="0" indent="-228600" marL="11430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3pPr>
                  <a:lvl4pPr eaLnBrk="0" hangingPunct="0" indent="-228600" marL="16002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4pPr>
                  <a:lvl5pPr eaLnBrk="0" hangingPunct="0" indent="-228600" marL="20574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9pPr>
                </a:lstStyle>
                <a:p>
                  <a:pPr algn="ctr" eaLnBrk="1" hangingPunct="1"/>
                  <a:r>
                    <a:rPr altLang="en-US" lang="zh-CN">
                      <a:solidFill>
                        <a:srgbClr val="38465E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后座</a:t>
                  </a:r>
                </a:p>
                <a:p>
                  <a:pPr algn="ctr" eaLnBrk="1" hangingPunct="1"/>
                  <a:r>
                    <a:rPr altLang="en-US" lang="zh-CN">
                      <a:solidFill>
                        <a:srgbClr val="38465E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左排</a:t>
                  </a:r>
                </a:p>
              </p:txBody>
            </p:sp>
            <p:sp>
              <p:nvSpPr>
                <p:cNvPr id="21526" name="AutoShape 11"/>
                <p:cNvSpPr>
                  <a:spLocks noChangeArrowheads="1"/>
                </p:cNvSpPr>
                <p:nvPr/>
              </p:nvSpPr>
              <p:spPr bwMode="auto">
                <a:xfrm>
                  <a:off x="2627313" y="4529648"/>
                  <a:ext cx="965906" cy="818661"/>
                </a:xfrm>
                <a:prstGeom prst="roundRect">
                  <a:avLst>
                    <a:gd fmla="val 16667" name="adj"/>
                  </a:avLst>
                </a:prstGeom>
                <a:noFill/>
                <a:ln w="9525">
                  <a:solidFill>
                    <a:srgbClr val="0A0A0A"/>
                  </a:solidFill>
                  <a:round/>
                </a:ln>
              </p:spPr>
              <p:txBody>
                <a:bodyPr anchor="ctr"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1pPr>
                  <a:lvl2pPr eaLnBrk="0" hangingPunct="0" indent="-285750" marL="74295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2pPr>
                  <a:lvl3pPr eaLnBrk="0" hangingPunct="0" indent="-228600" marL="11430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3pPr>
                  <a:lvl4pPr eaLnBrk="0" hangingPunct="0" indent="-228600" marL="16002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4pPr>
                  <a:lvl5pPr eaLnBrk="0" hangingPunct="0" indent="-228600" marL="20574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9pPr>
                </a:lstStyle>
                <a:p>
                  <a:pPr algn="ctr" eaLnBrk="1" hangingPunct="1"/>
                  <a:r>
                    <a:rPr altLang="en-US" lang="zh-CN">
                      <a:solidFill>
                        <a:srgbClr val="38465E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后座</a:t>
                  </a:r>
                </a:p>
                <a:p>
                  <a:pPr algn="ctr" eaLnBrk="1" hangingPunct="1"/>
                  <a:r>
                    <a:rPr altLang="en-US" lang="zh-CN">
                      <a:solidFill>
                        <a:srgbClr val="38465E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右排</a:t>
                  </a:r>
                </a:p>
              </p:txBody>
            </p:sp>
          </p:grpSp>
          <p:grpSp>
            <p:nvGrpSpPr>
              <p:cNvPr id="3" name="组合 18"/>
              <p:cNvGrpSpPr/>
              <p:nvPr/>
            </p:nvGrpSpPr>
            <p:grpSpPr>
              <a:xfrm>
                <a:off x="4983019" y="3469273"/>
                <a:ext cx="2552807" cy="400110"/>
                <a:chOff x="3708400" y="3478400"/>
                <a:chExt cx="2552820" cy="400464"/>
              </a:xfrm>
            </p:grpSpPr>
            <p:sp>
              <p:nvSpPr>
                <p:cNvPr id="21520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3708400" y="3692548"/>
                  <a:ext cx="689065" cy="0"/>
                </a:xfrm>
                <a:prstGeom prst="line">
                  <a:avLst/>
                </a:prstGeom>
                <a:noFill/>
                <a:ln w="9525">
                  <a:solidFill>
                    <a:srgbClr val="38465E"/>
                  </a:solidFill>
                  <a:round/>
                  <a:tailEnd len="med" type="triangle" w="med"/>
                </a:ln>
                <a:extLst>
                  <a:ext uri="{909E8E84-426E-40DD-AFC4-6F175D3DCCD1}">
                    <a14:hiddenFill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2152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260955" y="3478400"/>
                  <a:ext cx="2000264" cy="39659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1pPr>
                  <a:lvl2pPr eaLnBrk="0" hangingPunct="0" indent="-285750" marL="74295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2pPr>
                  <a:lvl3pPr eaLnBrk="0" hangingPunct="0" indent="-228600" marL="11430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3pPr>
                  <a:lvl4pPr eaLnBrk="0" hangingPunct="0" indent="-228600" marL="16002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4pPr>
                  <a:lvl5pPr eaLnBrk="0" hangingPunct="0" indent="-228600" marL="20574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altLang="en-US" b="1" lang="zh-CN" sz="200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最尊贵的座位</a:t>
                  </a:r>
                </a:p>
              </p:txBody>
            </p:sp>
          </p:grpSp>
          <p:grpSp>
            <p:nvGrpSpPr>
              <p:cNvPr id="4" name="组合 19"/>
              <p:cNvGrpSpPr/>
              <p:nvPr/>
            </p:nvGrpSpPr>
            <p:grpSpPr>
              <a:xfrm>
                <a:off x="4983018" y="4623931"/>
                <a:ext cx="2552808" cy="400110"/>
                <a:chOff x="3708400" y="4633303"/>
                <a:chExt cx="2551010" cy="400061"/>
              </a:xfrm>
            </p:grpSpPr>
            <p:sp>
              <p:nvSpPr>
                <p:cNvPr id="21518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3708400" y="4916510"/>
                  <a:ext cx="552164" cy="0"/>
                </a:xfrm>
                <a:prstGeom prst="line">
                  <a:avLst/>
                </a:prstGeom>
                <a:noFill/>
                <a:ln w="9525">
                  <a:solidFill>
                    <a:srgbClr val="38465E"/>
                  </a:solidFill>
                  <a:round/>
                  <a:tailEnd len="med" type="triangle" w="med"/>
                </a:ln>
                <a:extLst>
                  <a:ext uri="{909E8E84-426E-40DD-AFC4-6F175D3DCCD1}">
                    <a14:hiddenFill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2151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260564" y="4633304"/>
                  <a:ext cx="1998845" cy="39619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1pPr>
                  <a:lvl2pPr eaLnBrk="0" hangingPunct="0" indent="-285750" marL="74295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2pPr>
                  <a:lvl3pPr eaLnBrk="0" hangingPunct="0" indent="-228600" marL="11430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3pPr>
                  <a:lvl4pPr eaLnBrk="0" hangingPunct="0" indent="-228600" marL="16002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4pPr>
                  <a:lvl5pPr eaLnBrk="0" hangingPunct="0" indent="-228600" marL="20574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altLang="en-US" b="1" lang="zh-CN" sz="200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其次尊贵的座位</a:t>
                  </a:r>
                </a:p>
              </p:txBody>
            </p:sp>
          </p:grpSp>
          <p:grpSp>
            <p:nvGrpSpPr>
              <p:cNvPr id="5" name="组合 20"/>
              <p:cNvGrpSpPr/>
              <p:nvPr/>
            </p:nvGrpSpPr>
            <p:grpSpPr>
              <a:xfrm>
                <a:off x="1445148" y="3419852"/>
                <a:ext cx="1137571" cy="2808267"/>
                <a:chOff x="169820" y="3429000"/>
                <a:chExt cx="1137995" cy="2808288"/>
              </a:xfrm>
            </p:grpSpPr>
            <p:sp>
              <p:nvSpPr>
                <p:cNvPr id="21515" name="Line 14"/>
                <p:cNvSpPr>
                  <a:spLocks noChangeShapeType="1"/>
                </p:cNvSpPr>
                <p:nvPr/>
              </p:nvSpPr>
              <p:spPr bwMode="auto">
                <a:xfrm>
                  <a:off x="755651" y="4989535"/>
                  <a:ext cx="552164" cy="0"/>
                </a:xfrm>
                <a:prstGeom prst="line">
                  <a:avLst/>
                </a:prstGeom>
                <a:noFill/>
                <a:ln w="9525">
                  <a:solidFill>
                    <a:srgbClr val="38465E"/>
                  </a:solidFill>
                  <a:round/>
                  <a:tailEnd len="med" type="triangle" w="med"/>
                </a:ln>
                <a:extLst>
                  <a:ext uri="{909E8E84-426E-40DD-AFC4-6F175D3DCCD1}">
                    <a14:hiddenFill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2151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93813" y="3429000"/>
                  <a:ext cx="457370" cy="2808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1pPr>
                  <a:lvl2pPr eaLnBrk="0" hangingPunct="0" indent="-285750" marL="74295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2pPr>
                  <a:lvl3pPr eaLnBrk="0" hangingPunct="0" indent="-228600" marL="11430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3pPr>
                  <a:lvl4pPr eaLnBrk="0" hangingPunct="0" indent="-228600" marL="16002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4pPr>
                  <a:lvl5pPr eaLnBrk="0" hangingPunct="0" indent="-228600" marL="20574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altLang="zh-CN" lang="zh-CN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151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72203" y="3692380"/>
                  <a:ext cx="487862" cy="2083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1pPr>
                  <a:lvl2pPr eaLnBrk="0" hangingPunct="0" indent="-285750" marL="74295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2pPr>
                  <a:lvl3pPr eaLnBrk="0" hangingPunct="0" indent="-228600" marL="11430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3pPr>
                  <a:lvl4pPr eaLnBrk="0" hangingPunct="0" indent="-228600" marL="16002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4pPr>
                  <a:lvl5pPr eaLnBrk="0" hangingPunct="0" indent="-228600" marL="20574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altLang="en-US" b="1" lang="zh-CN" sz="200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较不尊贵的座位</a:t>
                  </a:r>
                </a:p>
              </p:txBody>
            </p:sp>
          </p:grpSp>
        </p:grpSp>
        <p:sp>
          <p:nvSpPr>
            <p:cNvPr id="27" name="圆角矩形 25">
              <a:extLst>
                <a:ext uri="{FF2B5EF4-FFF2-40B4-BE49-F238E27FC236}">
                  <a16:creationId xmlns:a16="http://schemas.microsoft.com/office/drawing/2014/main" id="{517D6335-43BF-48D4-916E-AD5E4DDE7BB3}"/>
                </a:ext>
              </a:extLst>
            </p:cNvPr>
            <p:cNvSpPr/>
            <p:nvPr/>
          </p:nvSpPr>
          <p:spPr>
            <a:xfrm>
              <a:off x="2225172" y="2467934"/>
              <a:ext cx="3008218" cy="2955872"/>
            </a:xfrm>
            <a:prstGeom prst="roundRect">
              <a:avLst/>
            </a:prstGeom>
            <a:noFill/>
            <a:ln w="19050">
              <a:solidFill>
                <a:srgbClr val="0A0A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pic>
        <p:nvPicPr>
          <p:cNvPr descr="图片包含 游戏机, 杯子  描述已自动生成" id="9" name="图片 8">
            <a:extLst>
              <a:ext uri="{FF2B5EF4-FFF2-40B4-BE49-F238E27FC236}">
                <a16:creationId xmlns:a16="http://schemas.microsoft.com/office/drawing/2014/main" id="{58978F62-0235-4FAA-AE24-B6AB25C359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08534" y="2594851"/>
            <a:ext cx="2036507" cy="287618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6C5F60C-9BB7-49B4-9BA7-6CB501C7C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647" y="165832"/>
            <a:ext cx="833501" cy="523220"/>
          </a:xfrm>
          <a:custGeom>
            <a:gdLst>
              <a:gd fmla="*/ 0 w 838200" name="connsiteX0"/>
              <a:gd fmla="*/ 0 h 523220" name="connsiteY0"/>
              <a:gd fmla="*/ 838200 w 838200" name="connsiteX1"/>
              <a:gd fmla="*/ 0 h 523220" name="connsiteY1"/>
              <a:gd fmla="*/ 838200 w 838200" name="connsiteX2"/>
              <a:gd fmla="*/ 523220 h 523220" name="connsiteY2"/>
              <a:gd fmla="*/ 0 w 838200" name="connsiteX3"/>
              <a:gd fmla="*/ 523220 h 52322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23220" w="838200">
                <a:moveTo>
                  <a:pt x="0" y="0"/>
                </a:moveTo>
                <a:lnTo>
                  <a:pt x="838200" y="0"/>
                </a:lnTo>
                <a:lnTo>
                  <a:pt x="838200" y="523220"/>
                </a:lnTo>
                <a:lnTo>
                  <a:pt x="0" y="523220"/>
                </a:lnTo>
                <a:close/>
              </a:path>
            </a:pathLst>
          </a:cu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A7842AB7-7C02-49E4-8B20-92E4586776DD}"/>
              </a:ext>
            </a:extLst>
          </p:cNvPr>
          <p:cNvSpPr/>
          <p:nvPr/>
        </p:nvSpPr>
        <p:spPr>
          <a:xfrm>
            <a:off x="863680" y="225778"/>
            <a:ext cx="2316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cs typeface="+mn-ea"/>
                <a:sym typeface="+mn-lt"/>
              </a:rPr>
              <a:t>乘车位次礼仪</a:t>
            </a:r>
          </a:p>
        </p:txBody>
      </p:sp>
    </p:spTree>
    <p:extLst>
      <p:ext uri="{BB962C8B-B14F-4D97-AF65-F5344CB8AC3E}">
        <p14:creationId val="1348028317"/>
      </p:ext>
    </p:extLst>
  </p:cSld>
  <p:clrMapOvr>
    <a:masterClrMapping/>
  </p:clrMapOvr>
  <mc:AlternateContent>
    <mc:Choice Requires="p15">
      <p:transition advTm="5000" p14:dur="1250" spd="slow">
        <p15:prstTrans prst="pageCurlDouble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509"/>
      <p:bldP grpId="0" spid="2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5FB000F-48C3-4CFD-A833-DC22DCED9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descr="图片包含 游戏机, 摩托车, 汽车  描述已自动生成" id="7" name="图片 6">
            <a:extLst>
              <a:ext uri="{FF2B5EF4-FFF2-40B4-BE49-F238E27FC236}">
                <a16:creationId xmlns:a16="http://schemas.microsoft.com/office/drawing/2014/main" id="{995F3E0F-28C4-45A5-8ECB-841869503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0932" l="37500" r="17396" t="43749"/>
          <a:stretch>
            <a:fillRect/>
          </a:stretch>
        </p:blipFill>
        <p:spPr>
          <a:xfrm>
            <a:off x="3259932" y="3786352"/>
            <a:ext cx="6115050" cy="307164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742446" y="1843733"/>
            <a:ext cx="6707109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b="1" lang="zh-CN" sz="7200">
                <a:solidFill>
                  <a:schemeClr val="bg1"/>
                </a:solidFill>
                <a:latin charset="-122" panose="020b0804020202020204" pitchFamily="34" typeface="汉仪雅酷黑 75W"/>
                <a:ea charset="-122" panose="020b0804020202020204" pitchFamily="34" typeface="汉仪雅酷黑 75W"/>
                <a:cs typeface="+mn-ea"/>
                <a:sym typeface="+mn-lt"/>
              </a:rPr>
              <a:t>上下车礼仪</a:t>
            </a:r>
          </a:p>
        </p:txBody>
      </p:sp>
      <p:sp>
        <p:nvSpPr>
          <p:cNvPr id="9" name="矩形 8"/>
          <p:cNvSpPr/>
          <p:nvPr/>
        </p:nvSpPr>
        <p:spPr>
          <a:xfrm>
            <a:off x="2345616" y="833319"/>
            <a:ext cx="3112945" cy="173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b="1" i="1" lang="en-US" sz="5400">
                <a:solidFill>
                  <a:schemeClr val="bg1"/>
                </a:solidFill>
                <a:cs typeface="+mn-ea"/>
                <a:sym typeface="+mn-lt"/>
              </a:rPr>
              <a:t>  PART 02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C6C794-3B1E-B041-B661-8C541D610DD6}"/>
              </a:ext>
            </a:extLst>
          </p:cNvPr>
          <p:cNvSpPr txBox="1"/>
          <p:nvPr/>
        </p:nvSpPr>
        <p:spPr>
          <a:xfrm>
            <a:off x="2817019" y="2828458"/>
            <a:ext cx="6557963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" sz="1050">
                <a:solidFill>
                  <a:schemeClr val="bg1"/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</p:spTree>
    <p:extLst>
      <p:ext uri="{BB962C8B-B14F-4D97-AF65-F5344CB8AC3E}">
        <p14:creationId val="2920572408"/>
      </p:ext>
    </p:extLst>
  </p:cSld>
  <p:clrMapOvr>
    <a:masterClrMapping/>
  </p:clrMapOvr>
  <mc:AlternateContent>
    <mc:Choice Requires="p14">
      <p:transition advTm="5000" p14:dur="800" spd="slow">
        <p:circle/>
      </p:transition>
    </mc:Choice>
    <mc:Fallback>
      <p:transition advTm="5000"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9"/>
      <p:bldP grpId="0" spid="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846138" y="981075"/>
            <a:ext cx="939327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b="1" lang="zh-CN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       在正式商务交际场合中，上下车先后顺序不仅是一种讲究，更是一种文明礼貌的体现，所以必须认真的遵守。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733E902-F328-4046-893C-73D2ACA81446}"/>
              </a:ext>
            </a:extLst>
          </p:cNvPr>
          <p:cNvGrpSpPr/>
          <p:nvPr/>
        </p:nvGrpSpPr>
        <p:grpSpPr>
          <a:xfrm>
            <a:off x="903327" y="1902179"/>
            <a:ext cx="10056773" cy="3613092"/>
            <a:chOff x="903327" y="1902179"/>
            <a:chExt cx="10056773" cy="3613092"/>
          </a:xfrm>
        </p:grpSpPr>
        <p:sp>
          <p:nvSpPr>
            <p:cNvPr id="15" name="圆角矩形 25">
              <a:extLst>
                <a:ext uri="{FF2B5EF4-FFF2-40B4-BE49-F238E27FC236}">
                  <a16:creationId xmlns:a16="http://schemas.microsoft.com/office/drawing/2014/main" id="{C50E3D93-1DD2-4D61-B6D1-BE8C44E54185}"/>
                </a:ext>
              </a:extLst>
            </p:cNvPr>
            <p:cNvSpPr/>
            <p:nvPr/>
          </p:nvSpPr>
          <p:spPr>
            <a:xfrm>
              <a:off x="903327" y="2167130"/>
              <a:ext cx="4449762" cy="641831"/>
            </a:xfrm>
            <a:prstGeom prst="roundRect">
              <a:avLst>
                <a:gd fmla="val 41282" name="adj"/>
              </a:avLst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圆角矩形 25">
              <a:extLst>
                <a:ext uri="{FF2B5EF4-FFF2-40B4-BE49-F238E27FC236}">
                  <a16:creationId xmlns:a16="http://schemas.microsoft.com/office/drawing/2014/main" id="{2B1D27E7-571E-45E4-84B7-58C4C26E13C1}"/>
                </a:ext>
              </a:extLst>
            </p:cNvPr>
            <p:cNvSpPr/>
            <p:nvPr/>
          </p:nvSpPr>
          <p:spPr>
            <a:xfrm>
              <a:off x="5842025" y="2167130"/>
              <a:ext cx="5118073" cy="641831"/>
            </a:xfrm>
            <a:prstGeom prst="roundRect">
              <a:avLst>
                <a:gd fmla="val 41282" name="adj"/>
              </a:avLst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1456825-4343-4E08-8AAA-B962C3A82DD9}"/>
                </a:ext>
              </a:extLst>
            </p:cNvPr>
            <p:cNvSpPr txBox="1"/>
            <p:nvPr/>
          </p:nvSpPr>
          <p:spPr>
            <a:xfrm>
              <a:off x="5975363" y="2156103"/>
              <a:ext cx="4851400" cy="32918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altLang="en-US" b="1" lang="zh-CN" sz="2000">
                  <a:solidFill>
                    <a:srgbClr val="38465E"/>
                  </a:solidFill>
                  <a:cs typeface="+mn-ea"/>
                  <a:sym typeface="+mn-lt"/>
                </a:rPr>
                <a:t>    一般分为四中情况: </a:t>
              </a:r>
            </a:p>
            <a:p>
              <a:pPr eaLnBrk="1" hangingPunct="1">
                <a:lnSpc>
                  <a:spcPct val="150000"/>
                </a:lnSpc>
              </a:pPr>
              <a:endParaRPr altLang="en-US" b="1" lang="zh-CN" sz="2000">
                <a:solidFill>
                  <a:srgbClr val="38465E"/>
                </a:solidFill>
                <a:cs typeface="+mn-ea"/>
                <a:sym typeface="+mn-lt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altLang="en-US" b="1" lang="zh-CN" sz="2000">
                  <a:solidFill>
                    <a:srgbClr val="38465E"/>
                  </a:solidFill>
                  <a:cs typeface="+mn-ea"/>
                  <a:sym typeface="+mn-lt"/>
                </a:rPr>
                <a:t>当主人（下属）陪同客（领导）同乘一辆轿车时；</a:t>
              </a:r>
            </a:p>
            <a:p>
              <a:pPr eaLnBrk="1" hangingPunct="1">
                <a:lnSpc>
                  <a:spcPct val="150000"/>
                </a:lnSpc>
              </a:pPr>
              <a:r>
                <a:rPr altLang="en-US" b="1" lang="zh-CN" sz="2000">
                  <a:solidFill>
                    <a:srgbClr val="38465E"/>
                  </a:solidFill>
                  <a:cs typeface="+mn-ea"/>
                  <a:sym typeface="+mn-lt"/>
                </a:rPr>
                <a:t>和女士、长辈上司或嘉宾一同乘车;</a:t>
              </a:r>
            </a:p>
            <a:p>
              <a:pPr eaLnBrk="1" hangingPunct="1">
                <a:lnSpc>
                  <a:spcPct val="150000"/>
                </a:lnSpc>
              </a:pPr>
              <a:r>
                <a:rPr altLang="en-US" b="1" lang="zh-CN" sz="2000">
                  <a:solidFill>
                    <a:srgbClr val="38465E"/>
                  </a:solidFill>
                  <a:cs typeface="+mn-ea"/>
                  <a:sym typeface="+mn-lt"/>
                </a:rPr>
                <a:t>如果乘坐旅游车或面包车等交通工具;</a:t>
              </a:r>
            </a:p>
            <a:p>
              <a:pPr eaLnBrk="1" hangingPunct="1">
                <a:lnSpc>
                  <a:spcPct val="150000"/>
                </a:lnSpc>
              </a:pPr>
              <a:r>
                <a:rPr altLang="en-US" b="1" lang="zh-CN" sz="2000">
                  <a:solidFill>
                    <a:srgbClr val="38465E"/>
                  </a:solidFill>
                  <a:cs typeface="+mn-ea"/>
                  <a:sym typeface="+mn-lt"/>
                </a:rPr>
                <a:t>倘若女士裙子太短或太紧不宜先上车时。</a:t>
              </a: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7AA1D2EA-3EA5-4F13-A7E7-E646410E5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7653" y="2700654"/>
              <a:ext cx="4335436" cy="237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 indent="-342900" marL="342900">
                <a:lnSpc>
                  <a:spcPct val="150000"/>
                </a:lnSpc>
                <a:buFont charset="2" pitchFamily="2" typeface="Wingdings"/>
                <a:buChar char="Ø"/>
              </a:pPr>
              <a:endParaRPr altLang="zh-CN" lang="en-US" sz="2000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eaLnBrk="1" hangingPunct="1" indent="-342900" marL="342900">
                <a:lnSpc>
                  <a:spcPct val="150000"/>
                </a:lnSpc>
                <a:buFont charset="2" pitchFamily="2" typeface="Wingdings"/>
                <a:buChar char="Ø"/>
              </a:pPr>
              <a:r>
                <a:rPr altLang="zh-CN" lang="en-US" sz="2000">
                  <a:solidFill>
                    <a:srgbClr val="38465E"/>
                  </a:solidFill>
                  <a:latin typeface="+mn-lt"/>
                  <a:ea typeface="+mn-ea"/>
                  <a:cs typeface="+mn-ea"/>
                  <a:sym typeface="+mn-lt"/>
                </a:rPr>
                <a:t>一般是让领导和客人先上，司机陪同人员后上。</a:t>
              </a:r>
            </a:p>
            <a:p>
              <a:pPr eaLnBrk="1" hangingPunct="1" indent="-342900" marL="342900">
                <a:lnSpc>
                  <a:spcPct val="150000"/>
                </a:lnSpc>
                <a:buFont charset="2" pitchFamily="2" typeface="Wingdings"/>
                <a:buChar char="Ø"/>
              </a:pPr>
              <a:r>
                <a:rPr altLang="zh-CN" lang="en-US" sz="2000">
                  <a:solidFill>
                    <a:srgbClr val="38465E"/>
                  </a:solidFill>
                  <a:latin typeface="+mn-lt"/>
                  <a:ea typeface="+mn-ea"/>
                  <a:cs typeface="+mn-ea"/>
                  <a:sym typeface="+mn-lt"/>
                </a:rPr>
                <a:t>下车时，司机陪同人员先下，领导和客人后下。</a:t>
              </a:r>
            </a:p>
          </p:txBody>
        </p:sp>
        <p:sp>
          <p:nvSpPr>
            <p:cNvPr id="3" name="圆角矩形 25">
              <a:extLst>
                <a:ext uri="{FF2B5EF4-FFF2-40B4-BE49-F238E27FC236}">
                  <a16:creationId xmlns:a16="http://schemas.microsoft.com/office/drawing/2014/main" id="{172A9795-4BCA-4AA0-847C-029CC5BD9A1E}"/>
                </a:ext>
              </a:extLst>
            </p:cNvPr>
            <p:cNvSpPr/>
            <p:nvPr/>
          </p:nvSpPr>
          <p:spPr>
            <a:xfrm>
              <a:off x="5842026" y="2888769"/>
              <a:ext cx="5118074" cy="2438388"/>
            </a:xfrm>
            <a:prstGeom prst="roundRect">
              <a:avLst>
                <a:gd fmla="val 7644" name="adj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圆角矩形 25">
              <a:extLst>
                <a:ext uri="{FF2B5EF4-FFF2-40B4-BE49-F238E27FC236}">
                  <a16:creationId xmlns:a16="http://schemas.microsoft.com/office/drawing/2014/main" id="{50693A80-DE9B-4B2D-AEB0-838ED3D2FC84}"/>
                </a:ext>
              </a:extLst>
            </p:cNvPr>
            <p:cNvSpPr/>
            <p:nvPr/>
          </p:nvSpPr>
          <p:spPr>
            <a:xfrm>
              <a:off x="909638" y="2888769"/>
              <a:ext cx="4449762" cy="2438388"/>
            </a:xfrm>
            <a:prstGeom prst="roundRect">
              <a:avLst>
                <a:gd fmla="val 7644" name="adj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26B0AB9A-B0A6-408C-88FB-E62E3D859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1570" y="1902179"/>
              <a:ext cx="438628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b="1" 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/>
              <a:r>
                <a:rPr altLang="zh-CN" b="1" lang="en-US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上下车的基本礼仪原则是“方便宾客，</a:t>
              </a:r>
            </a:p>
            <a:p>
              <a:pPr algn="ctr" eaLnBrk="1" hangingPunct="1"/>
              <a:r>
                <a:rPr altLang="zh-CN" b="1" lang="en-US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突出宾客”。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6C5F60C-9BB7-49B4-9BA7-6CB501C7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647" y="165832"/>
            <a:ext cx="833501" cy="523220"/>
          </a:xfrm>
          <a:custGeom>
            <a:gdLst>
              <a:gd fmla="*/ 0 w 838200" name="connsiteX0"/>
              <a:gd fmla="*/ 0 h 523220" name="connsiteY0"/>
              <a:gd fmla="*/ 838200 w 838200" name="connsiteX1"/>
              <a:gd fmla="*/ 0 h 523220" name="connsiteY1"/>
              <a:gd fmla="*/ 838200 w 838200" name="connsiteX2"/>
              <a:gd fmla="*/ 523220 h 523220" name="connsiteY2"/>
              <a:gd fmla="*/ 0 w 838200" name="connsiteX3"/>
              <a:gd fmla="*/ 523220 h 52322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23220" w="838200">
                <a:moveTo>
                  <a:pt x="0" y="0"/>
                </a:moveTo>
                <a:lnTo>
                  <a:pt x="838200" y="0"/>
                </a:lnTo>
                <a:lnTo>
                  <a:pt x="838200" y="523220"/>
                </a:lnTo>
                <a:lnTo>
                  <a:pt x="0" y="523220"/>
                </a:lnTo>
                <a:close/>
              </a:path>
            </a:pathLst>
          </a:cu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A7842AB7-7C02-49E4-8B20-92E4586776DD}"/>
              </a:ext>
            </a:extLst>
          </p:cNvPr>
          <p:cNvSpPr/>
          <p:nvPr/>
        </p:nvSpPr>
        <p:spPr>
          <a:xfrm>
            <a:off x="863680" y="225778"/>
            <a:ext cx="1960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cs typeface="+mn-ea"/>
                <a:sym typeface="+mn-lt"/>
              </a:rPr>
              <a:t>上下车礼仪</a:t>
            </a:r>
          </a:p>
        </p:txBody>
      </p:sp>
    </p:spTree>
    <p:extLst>
      <p:ext uri="{BB962C8B-B14F-4D97-AF65-F5344CB8AC3E}">
        <p14:creationId val="56698584"/>
      </p:ext>
    </p:extLst>
  </p:cSld>
  <p:clrMapOvr>
    <a:masterClrMapping/>
  </p:clrMapOvr>
  <mc:AlternateContent>
    <mc:Choice Requires="p15">
      <p:transition advTm="5000" p14:dur="1250" spd="slow">
        <p15:prstTrans prst="peelOff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55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39FA1C12-5BAE-49FF-A20F-37A6AA86FD94}"/>
              </a:ext>
            </a:extLst>
          </p:cNvPr>
          <p:cNvGrpSpPr/>
          <p:nvPr/>
        </p:nvGrpSpPr>
        <p:grpSpPr>
          <a:xfrm>
            <a:off x="932677" y="1241064"/>
            <a:ext cx="7930350" cy="646907"/>
            <a:chOff x="932677" y="1241064"/>
            <a:chExt cx="7930350" cy="646907"/>
          </a:xfrm>
        </p:grpSpPr>
        <p:sp>
          <p:nvSpPr>
            <p:cNvPr id="2" name="圆角矩形 25">
              <a:extLst>
                <a:ext uri="{FF2B5EF4-FFF2-40B4-BE49-F238E27FC236}">
                  <a16:creationId xmlns:a16="http://schemas.microsoft.com/office/drawing/2014/main" id="{175EA503-7178-471E-9211-C4133062CD9B}"/>
                </a:ext>
              </a:extLst>
            </p:cNvPr>
            <p:cNvSpPr/>
            <p:nvPr/>
          </p:nvSpPr>
          <p:spPr>
            <a:xfrm>
              <a:off x="1962186" y="1241064"/>
              <a:ext cx="6900841" cy="641831"/>
            </a:xfrm>
            <a:prstGeom prst="roundRect">
              <a:avLst>
                <a:gd fmla="val 41282" name="adj"/>
              </a:avLst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圆角矩形 25">
              <a:extLst>
                <a:ext uri="{FF2B5EF4-FFF2-40B4-BE49-F238E27FC236}">
                  <a16:creationId xmlns:a16="http://schemas.microsoft.com/office/drawing/2014/main" id="{C2066F17-A98A-4F37-ABAE-2DFB65CCF1AA}"/>
                </a:ext>
              </a:extLst>
            </p:cNvPr>
            <p:cNvSpPr/>
            <p:nvPr/>
          </p:nvSpPr>
          <p:spPr>
            <a:xfrm>
              <a:off x="932677" y="1246140"/>
              <a:ext cx="1404088" cy="641831"/>
            </a:xfrm>
            <a:prstGeom prst="roundRect">
              <a:avLst>
                <a:gd fmla="val 41282" name="adj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4578" name="Text Box 4"/>
          <p:cNvSpPr>
            <a:spLocks noChangeArrowheads="1" noGrp="1"/>
          </p:cNvSpPr>
          <p:nvPr>
            <p:ph idx="4294967295"/>
          </p:nvPr>
        </p:nvSpPr>
        <p:spPr>
          <a:xfrm>
            <a:off x="1837521" y="1372051"/>
            <a:ext cx="7524750" cy="365760"/>
          </a:xfrm>
        </p:spPr>
        <p:txBody>
          <a:bodyPr wrap="square">
            <a:spAutoFit/>
          </a:bodyPr>
          <a:lstStyle/>
          <a:p>
            <a:pPr algn="ctr" indent="0" marL="0">
              <a:spcBef>
                <a:spcPct val="50000"/>
              </a:spcBef>
              <a:buNone/>
            </a:pPr>
            <a:r>
              <a:rPr altLang="en-US" b="1" lang="zh-CN" sz="2000">
                <a:solidFill>
                  <a:schemeClr val="bg1"/>
                </a:solidFill>
                <a:cs typeface="+mn-ea"/>
                <a:sym typeface="+mn-lt"/>
              </a:rPr>
              <a:t>当主人（下属）陪同客人（领导）同乘一辆轿车时：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311825" y="2164817"/>
            <a:ext cx="648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altLang="zh-CN" lang="en-US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rPr>
              <a:t>1.上车时，为领导（客人）打开车门的同时，左手固定车门，右手护住车门的上沿（左侧下车相反），防止客人（领导）碰到头部，确认领导（客人）身体安全进车后轻轻关上车门。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311824" y="3338575"/>
            <a:ext cx="6480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altLang="zh-CN" lang="en-US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rPr>
              <a:t>2.客人（领导）坐好后再关门，注意不要夹了客人的手或衣服。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307785" y="3958335"/>
            <a:ext cx="6480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altLang="zh-CN" lang="en-US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rPr>
              <a:t>3.然后从车尾绕到左侧为另外的客人（上级）开门或自己上车。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307784" y="4578094"/>
            <a:ext cx="648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altLang="zh-CN" lang="en-US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rPr>
              <a:t>4、下车时，若无专人负责开启车门，主人先下车，快速的为领导（宾客）开车门，同时一手固定在车门上方，一手护住车门的上沿。</a:t>
            </a:r>
          </a:p>
        </p:txBody>
      </p:sp>
      <p:sp>
        <p:nvSpPr>
          <p:cNvPr id="25" name="五边形 24"/>
          <p:cNvSpPr/>
          <p:nvPr/>
        </p:nvSpPr>
        <p:spPr>
          <a:xfrm>
            <a:off x="1091826" y="1372051"/>
            <a:ext cx="1123737" cy="371078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4400">
                <a:solidFill>
                  <a:schemeClr val="accent1"/>
                </a:solidFill>
                <a:cs typeface="+mn-ea"/>
                <a:sym typeface="+mn-lt"/>
              </a:rPr>
              <a:t>01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BA47BB4-E794-4DD9-983A-0D7464D31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2584" y="2375165"/>
            <a:ext cx="3505200" cy="26289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6C5F60C-9BB7-49B4-9BA7-6CB501C7C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647" y="165832"/>
            <a:ext cx="833501" cy="523220"/>
          </a:xfrm>
          <a:custGeom>
            <a:gdLst>
              <a:gd fmla="*/ 0 w 838200" name="connsiteX0"/>
              <a:gd fmla="*/ 0 h 523220" name="connsiteY0"/>
              <a:gd fmla="*/ 838200 w 838200" name="connsiteX1"/>
              <a:gd fmla="*/ 0 h 523220" name="connsiteY1"/>
              <a:gd fmla="*/ 838200 w 838200" name="connsiteX2"/>
              <a:gd fmla="*/ 523220 h 523220" name="connsiteY2"/>
              <a:gd fmla="*/ 0 w 838200" name="connsiteX3"/>
              <a:gd fmla="*/ 523220 h 52322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23220" w="838200">
                <a:moveTo>
                  <a:pt x="0" y="0"/>
                </a:moveTo>
                <a:lnTo>
                  <a:pt x="838200" y="0"/>
                </a:lnTo>
                <a:lnTo>
                  <a:pt x="838200" y="523220"/>
                </a:lnTo>
                <a:lnTo>
                  <a:pt x="0" y="523220"/>
                </a:lnTo>
                <a:close/>
              </a:path>
            </a:pathLst>
          </a:cu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A7842AB7-7C02-49E4-8B20-92E4586776DD}"/>
              </a:ext>
            </a:extLst>
          </p:cNvPr>
          <p:cNvSpPr/>
          <p:nvPr/>
        </p:nvSpPr>
        <p:spPr>
          <a:xfrm>
            <a:off x="863680" y="225778"/>
            <a:ext cx="1960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cs typeface="+mn-ea"/>
                <a:sym typeface="+mn-lt"/>
              </a:rPr>
              <a:t>上下车礼仪</a:t>
            </a:r>
          </a:p>
        </p:txBody>
      </p:sp>
    </p:spTree>
    <p:extLst>
      <p:ext uri="{BB962C8B-B14F-4D97-AF65-F5344CB8AC3E}">
        <p14:creationId val="3064391314"/>
      </p:ext>
    </p:extLst>
  </p:cSld>
  <p:clrMapOvr>
    <a:masterClrMapping/>
  </p:clrMapOvr>
  <mc:AlternateContent>
    <mc:Choice Requires="p15">
      <p:transition advTm="5000" p14:dur="1250" spd="slow">
        <p15:prstTrans prst="peelOff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245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7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5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24578"/>
      <p:bldP grpId="0" spid="11"/>
      <p:bldP grpId="0" spid="12"/>
      <p:bldP grpId="0" spid="13"/>
      <p:bldP grpId="0" spid="14"/>
      <p:bldP grpId="0" spid="2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1ABC572-EECD-4760-906C-F4518B5EC924}"/>
              </a:ext>
            </a:extLst>
          </p:cNvPr>
          <p:cNvGrpSpPr/>
          <p:nvPr/>
        </p:nvGrpSpPr>
        <p:grpSpPr>
          <a:xfrm>
            <a:off x="932677" y="1241064"/>
            <a:ext cx="8429594" cy="646907"/>
            <a:chOff x="932677" y="1241064"/>
            <a:chExt cx="8429594" cy="646907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7D39A4D6-D072-43DB-BCD0-A23188D1A7BF}"/>
                </a:ext>
              </a:extLst>
            </p:cNvPr>
            <p:cNvGrpSpPr/>
            <p:nvPr/>
          </p:nvGrpSpPr>
          <p:grpSpPr>
            <a:xfrm>
              <a:off x="932677" y="1241064"/>
              <a:ext cx="7930350" cy="646907"/>
              <a:chOff x="932677" y="1241064"/>
              <a:chExt cx="7930350" cy="646907"/>
            </a:xfrm>
          </p:grpSpPr>
          <p:sp>
            <p:nvSpPr>
              <p:cNvPr id="21" name="圆角矩形 25">
                <a:extLst>
                  <a:ext uri="{FF2B5EF4-FFF2-40B4-BE49-F238E27FC236}">
                    <a16:creationId xmlns:a16="http://schemas.microsoft.com/office/drawing/2014/main" id="{F35647EE-3EFB-490D-BE31-2E5AE714AC45}"/>
                  </a:ext>
                </a:extLst>
              </p:cNvPr>
              <p:cNvSpPr/>
              <p:nvPr/>
            </p:nvSpPr>
            <p:spPr>
              <a:xfrm>
                <a:off x="1962186" y="1241064"/>
                <a:ext cx="6900841" cy="641831"/>
              </a:xfrm>
              <a:prstGeom prst="roundRect">
                <a:avLst>
                  <a:gd fmla="val 41282" name="adj"/>
                </a:avLst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22" name="圆角矩形 25">
                <a:extLst>
                  <a:ext uri="{FF2B5EF4-FFF2-40B4-BE49-F238E27FC236}">
                    <a16:creationId xmlns:a16="http://schemas.microsoft.com/office/drawing/2014/main" id="{94FD849B-E709-4FD2-A9C7-6205A57AEE0A}"/>
                  </a:ext>
                </a:extLst>
              </p:cNvPr>
              <p:cNvSpPr/>
              <p:nvPr/>
            </p:nvSpPr>
            <p:spPr>
              <a:xfrm>
                <a:off x="932677" y="1246140"/>
                <a:ext cx="1404088" cy="641831"/>
              </a:xfrm>
              <a:prstGeom prst="roundRect">
                <a:avLst>
                  <a:gd fmla="val 41282" name="adj"/>
                </a:avLst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23" name="Text Box 4">
              <a:extLst>
                <a:ext uri="{FF2B5EF4-FFF2-40B4-BE49-F238E27FC236}">
                  <a16:creationId xmlns:a16="http://schemas.microsoft.com/office/drawing/2014/main" id="{A2EB7D46-55DF-4A93-BCDB-41164C97848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837521" y="1372051"/>
              <a:ext cx="7524750" cy="365760"/>
            </a:xfrm>
            <a:prstGeom prst="rect">
              <a:avLst/>
            </a:prstGeom>
          </p:spPr>
          <p:txBody>
            <a:bodyPr bIns="45720" lIns="91440" rIns="91440" rtlCol="0" tIns="45720" vert="horz" wrap="square">
              <a:spAutoFit/>
            </a:bodyPr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spcBef>
                  <a:spcPct val="50000"/>
                </a:spcBef>
                <a:buNone/>
              </a:pPr>
              <a:r>
                <a:rPr altLang="en-US" b="1" lang="zh-CN" sz="2000">
                  <a:solidFill>
                    <a:schemeClr val="bg1"/>
                  </a:solidFill>
                  <a:cs typeface="+mn-ea"/>
                  <a:sym typeface="+mn-lt"/>
                </a:rPr>
                <a:t>和女士、长辈上司或嘉宾一同乘车：</a:t>
              </a:r>
            </a:p>
          </p:txBody>
        </p:sp>
        <p:sp>
          <p:nvSpPr>
            <p:cNvPr id="24" name="五边形 24">
              <a:extLst>
                <a:ext uri="{FF2B5EF4-FFF2-40B4-BE49-F238E27FC236}">
                  <a16:creationId xmlns:a16="http://schemas.microsoft.com/office/drawing/2014/main" id="{280D5B61-76A1-475C-8542-2D6141F26894}"/>
                </a:ext>
              </a:extLst>
            </p:cNvPr>
            <p:cNvSpPr/>
            <p:nvPr/>
          </p:nvSpPr>
          <p:spPr>
            <a:xfrm>
              <a:off x="1091826" y="1372051"/>
              <a:ext cx="1123737" cy="371078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4400">
                  <a:solidFill>
                    <a:schemeClr val="accent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261025" y="2307707"/>
            <a:ext cx="64800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rPr>
              <a:t>1、环境允许的条件下，应当请女士、长辈、上司或嘉宾首先上车，并为对方开关车门。 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261025" y="3085158"/>
            <a:ext cx="648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rPr>
              <a:t>2、若同女士、长辈、上司或嘉宾在双排座轿车的后排上就座的话，应请后者首先从右侧后门上车，在后排右座上就座。随后，应从车后绕到左侧后门登车，落座于后排左座。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261025" y="4139607"/>
            <a:ext cx="648000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rPr>
              <a:t>3.抵达目的地时，若无专人负责开启车门，陪同人员则应首先从左侧后门下车，从车后绕行至右侧后门，同时一手固定在车门上方，一手护住车门边沿，协助女士、长辈、上司或嘉宾下车，即为之开启车门。 </a:t>
            </a:r>
            <a:br>
              <a:rPr altLang="zh-CN" lang="en-US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rPr>
            </a:br>
          </a:p>
        </p:txBody>
      </p:sp>
      <p:pic>
        <p:nvPicPr>
          <p:cNvPr descr="图片包含 游戏机  描述已自动生成" id="25" name="图片 24">
            <a:extLst>
              <a:ext uri="{FF2B5EF4-FFF2-40B4-BE49-F238E27FC236}">
                <a16:creationId xmlns:a16="http://schemas.microsoft.com/office/drawing/2014/main" id="{E01856DE-4B92-4A44-97A2-1A85DD79B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91826" y="2277617"/>
            <a:ext cx="2846685" cy="32120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6C5F60C-9BB7-49B4-9BA7-6CB501C7C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647" y="165832"/>
            <a:ext cx="833501" cy="523220"/>
          </a:xfrm>
          <a:custGeom>
            <a:gdLst>
              <a:gd fmla="*/ 0 w 838200" name="connsiteX0"/>
              <a:gd fmla="*/ 0 h 523220" name="connsiteY0"/>
              <a:gd fmla="*/ 838200 w 838200" name="connsiteX1"/>
              <a:gd fmla="*/ 0 h 523220" name="connsiteY1"/>
              <a:gd fmla="*/ 838200 w 838200" name="connsiteX2"/>
              <a:gd fmla="*/ 523220 h 523220" name="connsiteY2"/>
              <a:gd fmla="*/ 0 w 838200" name="connsiteX3"/>
              <a:gd fmla="*/ 523220 h 52322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23220" w="838200">
                <a:moveTo>
                  <a:pt x="0" y="0"/>
                </a:moveTo>
                <a:lnTo>
                  <a:pt x="838200" y="0"/>
                </a:lnTo>
                <a:lnTo>
                  <a:pt x="838200" y="523220"/>
                </a:lnTo>
                <a:lnTo>
                  <a:pt x="0" y="523220"/>
                </a:lnTo>
                <a:close/>
              </a:path>
            </a:pathLst>
          </a:cu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A7842AB7-7C02-49E4-8B20-92E4586776DD}"/>
              </a:ext>
            </a:extLst>
          </p:cNvPr>
          <p:cNvSpPr/>
          <p:nvPr/>
        </p:nvSpPr>
        <p:spPr>
          <a:xfrm>
            <a:off x="863680" y="225778"/>
            <a:ext cx="1960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cs typeface="+mn-ea"/>
                <a:sym typeface="+mn-lt"/>
              </a:rPr>
              <a:t>上下车礼仪</a:t>
            </a:r>
          </a:p>
        </p:txBody>
      </p:sp>
    </p:spTree>
    <p:extLst>
      <p:ext uri="{BB962C8B-B14F-4D97-AF65-F5344CB8AC3E}">
        <p14:creationId val="2712044933"/>
      </p:ext>
    </p:extLst>
  </p:cSld>
  <p:clrMapOvr>
    <a:masterClrMapping/>
  </p:clrMapOvr>
  <mc:AlternateContent>
    <mc:Choice Requires="p15">
      <p:transition advTm="5000" p14:dur="1250" spd="slow">
        <p15:prstTrans prst="peelOff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73734" y="981075"/>
            <a:ext cx="92887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rPr>
              <a:t>       在正式的情况下，与他人一起乘坐轿车时，上下车的先后顺序有着一定的礼数。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438769" y="1656553"/>
            <a:ext cx="8215312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若您一同与女士(长辈、上司)在双排座轿车的后排上就座的话：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47738" y="2460069"/>
            <a:ext cx="5795962" cy="297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 indent="-285750" marL="285750">
              <a:lnSpc>
                <a:spcPct val="150000"/>
              </a:lnSpc>
              <a:buFont charset="2" pitchFamily="2" typeface="Wingdings"/>
              <a:buChar char="Ø"/>
            </a:pPr>
            <a:r>
              <a:rPr altLang="en-US" lang="zh-CN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rPr>
              <a:t>应请后者首先从右侧后门上车，在后排右座上就座。</a:t>
            </a:r>
          </a:p>
          <a:p>
            <a:pPr eaLnBrk="1" hangingPunct="1" indent="-285750" marL="285750">
              <a:lnSpc>
                <a:spcPct val="150000"/>
              </a:lnSpc>
              <a:buFont charset="2" pitchFamily="2" typeface="Wingdings"/>
              <a:buChar char="Ø"/>
            </a:pPr>
            <a:endParaRPr altLang="en-US" lang="zh-CN">
              <a:solidFill>
                <a:srgbClr val="38465E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 indent="-285750" marL="285750">
              <a:lnSpc>
                <a:spcPct val="150000"/>
              </a:lnSpc>
              <a:buFont charset="2" pitchFamily="2" typeface="Wingdings"/>
              <a:buChar char="Ø"/>
            </a:pPr>
            <a:r>
              <a:rPr altLang="en-US" lang="zh-CN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rPr>
              <a:t>随后，应从车后绕到左侧后门登车，落座于后排左座。</a:t>
            </a:r>
          </a:p>
          <a:p>
            <a:pPr eaLnBrk="1" hangingPunct="1" indent="-285750" marL="285750">
              <a:lnSpc>
                <a:spcPct val="150000"/>
              </a:lnSpc>
              <a:buFont charset="2" pitchFamily="2" typeface="Wingdings"/>
              <a:buChar char="Ø"/>
            </a:pPr>
            <a:endParaRPr altLang="en-US" lang="zh-CN">
              <a:solidFill>
                <a:srgbClr val="38465E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 indent="-285750" marL="285750">
              <a:lnSpc>
                <a:spcPct val="150000"/>
              </a:lnSpc>
              <a:buFont charset="2" pitchFamily="2" typeface="Wingdings"/>
              <a:buChar char="Ø"/>
            </a:pPr>
            <a:r>
              <a:rPr altLang="en-US" lang="zh-CN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rPr>
              <a:t>到达目的地后，若无专人负责开启车门，则应首先从左侧后门下车，从车后绕行至右侧后门，协助女士或（长辈、上司）下车，即为之开启车门。 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47C2816-0E31-42B5-AEB9-51C38ACBF343}"/>
              </a:ext>
            </a:extLst>
          </p:cNvPr>
          <p:cNvGrpSpPr/>
          <p:nvPr/>
        </p:nvGrpSpPr>
        <p:grpSpPr>
          <a:xfrm>
            <a:off x="947738" y="1542870"/>
            <a:ext cx="8814776" cy="646907"/>
            <a:chOff x="932677" y="1241064"/>
            <a:chExt cx="8814776" cy="646907"/>
          </a:xfrm>
        </p:grpSpPr>
        <p:sp>
          <p:nvSpPr>
            <p:cNvPr id="14" name="圆角矩形 25">
              <a:extLst>
                <a:ext uri="{FF2B5EF4-FFF2-40B4-BE49-F238E27FC236}">
                  <a16:creationId xmlns:a16="http://schemas.microsoft.com/office/drawing/2014/main" id="{1A6C87AC-58F1-456D-A72D-F6873D1CB49B}"/>
                </a:ext>
              </a:extLst>
            </p:cNvPr>
            <p:cNvSpPr/>
            <p:nvPr/>
          </p:nvSpPr>
          <p:spPr>
            <a:xfrm>
              <a:off x="1962186" y="1241064"/>
              <a:ext cx="7785267" cy="641831"/>
            </a:xfrm>
            <a:prstGeom prst="roundRect">
              <a:avLst>
                <a:gd fmla="val 41282" name="adj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圆角矩形 25">
              <a:extLst>
                <a:ext uri="{FF2B5EF4-FFF2-40B4-BE49-F238E27FC236}">
                  <a16:creationId xmlns:a16="http://schemas.microsoft.com/office/drawing/2014/main" id="{22BBE0C6-C20D-43F0-88DB-F0881378EF65}"/>
                </a:ext>
              </a:extLst>
            </p:cNvPr>
            <p:cNvSpPr/>
            <p:nvPr/>
          </p:nvSpPr>
          <p:spPr>
            <a:xfrm>
              <a:off x="932677" y="1246140"/>
              <a:ext cx="1404088" cy="641831"/>
            </a:xfrm>
            <a:prstGeom prst="roundRect">
              <a:avLst>
                <a:gd fmla="val 41282" name="adj"/>
              </a:avLst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17" name="五边形 24">
            <a:extLst>
              <a:ext uri="{FF2B5EF4-FFF2-40B4-BE49-F238E27FC236}">
                <a16:creationId xmlns:a16="http://schemas.microsoft.com/office/drawing/2014/main" id="{35233876-8224-47ED-B82E-807F4E290971}"/>
              </a:ext>
            </a:extLst>
          </p:cNvPr>
          <p:cNvSpPr/>
          <p:nvPr/>
        </p:nvSpPr>
        <p:spPr>
          <a:xfrm>
            <a:off x="1131564" y="1683322"/>
            <a:ext cx="1123737" cy="371078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440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pic>
        <p:nvPicPr>
          <p:cNvPr descr="图片包含 游戏机, 画, 汽车  描述已自动生成" id="4" name="图片 3">
            <a:extLst>
              <a:ext uri="{FF2B5EF4-FFF2-40B4-BE49-F238E27FC236}">
                <a16:creationId xmlns:a16="http://schemas.microsoft.com/office/drawing/2014/main" id="{3777A834-8354-4C37-A952-D6ED07C88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4774" t="15180"/>
          <a:stretch>
            <a:fillRect/>
          </a:stretch>
        </p:blipFill>
        <p:spPr>
          <a:xfrm>
            <a:off x="6930493" y="2780684"/>
            <a:ext cx="3810532" cy="20333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6C5F60C-9BB7-49B4-9BA7-6CB501C7C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647" y="165832"/>
            <a:ext cx="833501" cy="523220"/>
          </a:xfrm>
          <a:custGeom>
            <a:gdLst>
              <a:gd fmla="*/ 0 w 838200" name="connsiteX0"/>
              <a:gd fmla="*/ 0 h 523220" name="connsiteY0"/>
              <a:gd fmla="*/ 838200 w 838200" name="connsiteX1"/>
              <a:gd fmla="*/ 0 h 523220" name="connsiteY1"/>
              <a:gd fmla="*/ 838200 w 838200" name="connsiteX2"/>
              <a:gd fmla="*/ 523220 h 523220" name="connsiteY2"/>
              <a:gd fmla="*/ 0 w 838200" name="connsiteX3"/>
              <a:gd fmla="*/ 523220 h 52322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23220" w="838200">
                <a:moveTo>
                  <a:pt x="0" y="0"/>
                </a:moveTo>
                <a:lnTo>
                  <a:pt x="838200" y="0"/>
                </a:lnTo>
                <a:lnTo>
                  <a:pt x="838200" y="523220"/>
                </a:lnTo>
                <a:lnTo>
                  <a:pt x="0" y="523220"/>
                </a:lnTo>
                <a:close/>
              </a:path>
            </a:pathLst>
          </a:cu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7842AB7-7C02-49E4-8B20-92E4586776DD}"/>
              </a:ext>
            </a:extLst>
          </p:cNvPr>
          <p:cNvSpPr/>
          <p:nvPr/>
        </p:nvSpPr>
        <p:spPr>
          <a:xfrm>
            <a:off x="863680" y="225778"/>
            <a:ext cx="1960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cs typeface="+mn-ea"/>
                <a:sym typeface="+mn-lt"/>
              </a:rPr>
              <a:t>上下车礼仪</a:t>
            </a:r>
          </a:p>
        </p:txBody>
      </p:sp>
    </p:spTree>
    <p:extLst>
      <p:ext uri="{BB962C8B-B14F-4D97-AF65-F5344CB8AC3E}">
        <p14:creationId val="3431422685"/>
      </p:ext>
    </p:extLst>
  </p:cSld>
  <p:clrMapOvr>
    <a:masterClrMapping/>
  </p:clrMapOvr>
  <mc:AlternateContent>
    <mc:Choice Requires="p15">
      <p:transition advTm="5000" p14:dur="1250" spd="slow">
        <p15:prstTrans prst="peelOff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3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1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131564" y="2472477"/>
            <a:ext cx="893953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zh-CN" lang="zh-CN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rPr>
              <a:t>如果陪领导出席重要的欢迎仪式，到达时对方已经做好迎接准备。</a:t>
            </a:r>
          </a:p>
          <a:p>
            <a:pPr eaLnBrk="1" hangingPunct="1">
              <a:lnSpc>
                <a:spcPct val="150000"/>
              </a:lnSpc>
            </a:pPr>
            <a:r>
              <a:rPr altLang="zh-CN" lang="zh-CN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rPr>
              <a:t>这个时候一定要等领导下车后我们再下车，否则就会有“抢镜头”之嫌。</a:t>
            </a:r>
          </a:p>
          <a:p>
            <a:pPr eaLnBrk="1" hangingPunct="1">
              <a:lnSpc>
                <a:spcPct val="150000"/>
              </a:lnSpc>
            </a:pPr>
            <a:endParaRPr altLang="zh-CN" lang="zh-CN">
              <a:solidFill>
                <a:srgbClr val="38465E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altLang="zh-CN" lang="zh-CN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rPr>
              <a:t>这种情况领导如何下车呢？</a:t>
            </a:r>
          </a:p>
          <a:p>
            <a:pPr eaLnBrk="1" hangingPunct="1">
              <a:lnSpc>
                <a:spcPct val="150000"/>
              </a:lnSpc>
            </a:pPr>
            <a:endParaRPr altLang="zh-CN" lang="zh-CN">
              <a:solidFill>
                <a:srgbClr val="38465E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altLang="zh-CN" lang="zh-CN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rPr>
              <a:t>如果是三排以上商务车，由领导边上的人为开门，再避到后排，为领导下车让出通道。</a:t>
            </a:r>
          </a:p>
          <a:p>
            <a:pPr eaLnBrk="1" hangingPunct="1">
              <a:lnSpc>
                <a:spcPct val="150000"/>
              </a:lnSpc>
            </a:pPr>
            <a:r>
              <a:rPr altLang="zh-CN" lang="zh-CN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rPr>
              <a:t>如果是双排车，欢迎的人群中自然会有人为领导开车门。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CB21009-A5DF-49D3-9764-DB8870614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769" y="1656553"/>
            <a:ext cx="8215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特殊情况的下车次序：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A2E9E5C-7D02-4F05-981B-0C058A1A2967}"/>
              </a:ext>
            </a:extLst>
          </p:cNvPr>
          <p:cNvGrpSpPr/>
          <p:nvPr/>
        </p:nvGrpSpPr>
        <p:grpSpPr>
          <a:xfrm>
            <a:off x="947738" y="1542870"/>
            <a:ext cx="8814776" cy="646907"/>
            <a:chOff x="932677" y="1241064"/>
            <a:chExt cx="8814776" cy="646907"/>
          </a:xfrm>
        </p:grpSpPr>
        <p:sp>
          <p:nvSpPr>
            <p:cNvPr id="18" name="圆角矩形 25">
              <a:extLst>
                <a:ext uri="{FF2B5EF4-FFF2-40B4-BE49-F238E27FC236}">
                  <a16:creationId xmlns:a16="http://schemas.microsoft.com/office/drawing/2014/main" id="{8963F506-0457-4926-A04B-11B3263BF9F4}"/>
                </a:ext>
              </a:extLst>
            </p:cNvPr>
            <p:cNvSpPr/>
            <p:nvPr/>
          </p:nvSpPr>
          <p:spPr>
            <a:xfrm>
              <a:off x="1962186" y="1241064"/>
              <a:ext cx="7785267" cy="641831"/>
            </a:xfrm>
            <a:prstGeom prst="roundRect">
              <a:avLst>
                <a:gd fmla="val 41282" name="adj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9" name="圆角矩形 25">
              <a:extLst>
                <a:ext uri="{FF2B5EF4-FFF2-40B4-BE49-F238E27FC236}">
                  <a16:creationId xmlns:a16="http://schemas.microsoft.com/office/drawing/2014/main" id="{B0BBB41D-1353-4746-9F17-ACA4A30F65F6}"/>
                </a:ext>
              </a:extLst>
            </p:cNvPr>
            <p:cNvSpPr/>
            <p:nvPr/>
          </p:nvSpPr>
          <p:spPr>
            <a:xfrm>
              <a:off x="932677" y="1246140"/>
              <a:ext cx="1404088" cy="641831"/>
            </a:xfrm>
            <a:prstGeom prst="roundRect">
              <a:avLst>
                <a:gd fmla="val 41282" name="adj"/>
              </a:avLst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0" name="五边形 24">
            <a:extLst>
              <a:ext uri="{FF2B5EF4-FFF2-40B4-BE49-F238E27FC236}">
                <a16:creationId xmlns:a16="http://schemas.microsoft.com/office/drawing/2014/main" id="{E1D2FE1D-6861-4AD0-8F16-A8DE1824F34F}"/>
              </a:ext>
            </a:extLst>
          </p:cNvPr>
          <p:cNvSpPr/>
          <p:nvPr/>
        </p:nvSpPr>
        <p:spPr>
          <a:xfrm>
            <a:off x="1131564" y="1683322"/>
            <a:ext cx="1123737" cy="371078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440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6C5F60C-9BB7-49B4-9BA7-6CB501C7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647" y="165832"/>
            <a:ext cx="833501" cy="523220"/>
          </a:xfrm>
          <a:custGeom>
            <a:gdLst>
              <a:gd fmla="*/ 0 w 838200" name="connsiteX0"/>
              <a:gd fmla="*/ 0 h 523220" name="connsiteY0"/>
              <a:gd fmla="*/ 838200 w 838200" name="connsiteX1"/>
              <a:gd fmla="*/ 0 h 523220" name="connsiteY1"/>
              <a:gd fmla="*/ 838200 w 838200" name="connsiteX2"/>
              <a:gd fmla="*/ 523220 h 523220" name="connsiteY2"/>
              <a:gd fmla="*/ 0 w 838200" name="connsiteX3"/>
              <a:gd fmla="*/ 523220 h 52322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23220" w="838200">
                <a:moveTo>
                  <a:pt x="0" y="0"/>
                </a:moveTo>
                <a:lnTo>
                  <a:pt x="838200" y="0"/>
                </a:lnTo>
                <a:lnTo>
                  <a:pt x="838200" y="523220"/>
                </a:lnTo>
                <a:lnTo>
                  <a:pt x="0" y="523220"/>
                </a:lnTo>
                <a:close/>
              </a:path>
            </a:pathLst>
          </a:cu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7842AB7-7C02-49E4-8B20-92E4586776DD}"/>
              </a:ext>
            </a:extLst>
          </p:cNvPr>
          <p:cNvSpPr/>
          <p:nvPr/>
        </p:nvSpPr>
        <p:spPr>
          <a:xfrm>
            <a:off x="863680" y="225778"/>
            <a:ext cx="1960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cs typeface="+mn-ea"/>
                <a:sym typeface="+mn-lt"/>
              </a:rPr>
              <a:t>上下车礼仪</a:t>
            </a:r>
          </a:p>
        </p:txBody>
      </p:sp>
    </p:spTree>
    <p:extLst>
      <p:ext uri="{BB962C8B-B14F-4D97-AF65-F5344CB8AC3E}">
        <p14:creationId val="2007598341"/>
      </p:ext>
    </p:extLst>
  </p:cSld>
  <p:clrMapOvr>
    <a:masterClrMapping/>
  </p:clrMapOvr>
  <mc:AlternateContent>
    <mc:Choice Requires="p15">
      <p:transition advTm="5000" p14:dur="1250" spd="slow">
        <p15:prstTrans prst="peelOff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4"/>
      <p:bldP grpId="0" spid="2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5FB000F-48C3-4CFD-A833-DC22DCED9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descr="图片包含 游戏机, 摩托车, 汽车  描述已自动生成" id="7" name="图片 6">
            <a:extLst>
              <a:ext uri="{FF2B5EF4-FFF2-40B4-BE49-F238E27FC236}">
                <a16:creationId xmlns:a16="http://schemas.microsoft.com/office/drawing/2014/main" id="{995F3E0F-28C4-45A5-8ECB-841869503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0932" l="37500" r="17396" t="43749"/>
          <a:stretch>
            <a:fillRect/>
          </a:stretch>
        </p:blipFill>
        <p:spPr>
          <a:xfrm>
            <a:off x="3259932" y="3786352"/>
            <a:ext cx="6115050" cy="307164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742446" y="1843733"/>
            <a:ext cx="6707109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b="1" lang="zh-CN" sz="7200">
                <a:solidFill>
                  <a:schemeClr val="bg1"/>
                </a:solidFill>
                <a:latin charset="-122" panose="020b0804020202020204" pitchFamily="34" typeface="汉仪雅酷黑 75W"/>
                <a:ea charset="-122" panose="020b0804020202020204" pitchFamily="34" typeface="汉仪雅酷黑 75W"/>
                <a:cs typeface="+mn-ea"/>
                <a:sym typeface="+mn-lt"/>
              </a:rPr>
              <a:t>乘车注意事项</a:t>
            </a:r>
          </a:p>
        </p:txBody>
      </p:sp>
      <p:sp>
        <p:nvSpPr>
          <p:cNvPr id="9" name="矩形 8"/>
          <p:cNvSpPr/>
          <p:nvPr/>
        </p:nvSpPr>
        <p:spPr>
          <a:xfrm>
            <a:off x="2345616" y="833319"/>
            <a:ext cx="3112945" cy="173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b="1" i="1" lang="en-US" sz="5400">
                <a:solidFill>
                  <a:schemeClr val="bg1"/>
                </a:solidFill>
                <a:cs typeface="+mn-ea"/>
                <a:sym typeface="+mn-lt"/>
              </a:rPr>
              <a:t>  PART 03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C6C794-3B1E-B041-B661-8C541D610DD6}"/>
              </a:ext>
            </a:extLst>
          </p:cNvPr>
          <p:cNvSpPr txBox="1"/>
          <p:nvPr/>
        </p:nvSpPr>
        <p:spPr>
          <a:xfrm>
            <a:off x="2817019" y="2828458"/>
            <a:ext cx="6557963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" sz="1050">
                <a:solidFill>
                  <a:schemeClr val="bg1"/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</p:spTree>
    <p:extLst>
      <p:ext uri="{BB962C8B-B14F-4D97-AF65-F5344CB8AC3E}">
        <p14:creationId val="2043797536"/>
      </p:ext>
    </p:extLst>
  </p:cSld>
  <p:clrMapOvr>
    <a:masterClrMapping/>
  </p:clrMapOvr>
  <mc:AlternateContent>
    <mc:Choice Requires="p14">
      <p:transition advTm="5000" p14:dur="800" spd="slow">
        <p:circle/>
      </p:transition>
    </mc:Choice>
    <mc:Fallback>
      <p:transition advTm="5000"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9"/>
      <p:bldP grpId="0" spid="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464993" y="1111179"/>
            <a:ext cx="8986005" cy="53035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indent="0" marL="137160">
              <a:lnSpc>
                <a:spcPct val="90000"/>
              </a:lnSpc>
              <a:spcBef>
                <a:spcPts val="1000"/>
              </a:spcBef>
              <a:buClr>
                <a:schemeClr val="tx1">
                  <a:shade val="95000"/>
                </a:schemeClr>
              </a:buClr>
              <a:buFont charset="0" panose="020b0604020202020204" pitchFamily="34" typeface="Arial"/>
              <a:buNone/>
              <a:defRPr b="1" sz="1600">
                <a:solidFill>
                  <a:srgbClr val="38465E"/>
                </a:solidFill>
                <a:latin typeface="+mn-ea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/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/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9pPr>
          </a:lstStyle>
          <a:p>
            <a:pPr>
              <a:lnSpc>
                <a:spcPct val="150000"/>
              </a:lnSpc>
            </a:pPr>
            <a:r>
              <a:rPr altLang="zh-CN" b="0" lang="en-US" sz="1800">
                <a:latin typeface="+mn-lt"/>
                <a:cs typeface="+mn-ea"/>
                <a:sym typeface="+mn-lt"/>
              </a:rPr>
              <a:t>1、女士上车时不要一只脚先踏入车内，也不要爬进车里。需先站在座位边上，把身体降低，让臀部坐到位子上，再将双腿一起收进车里，双膝一定保持合并的姿势。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06124" y="2117884"/>
            <a:ext cx="7194212" cy="437896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indent="0" marL="137160">
              <a:lnSpc>
                <a:spcPct val="90000"/>
              </a:lnSpc>
              <a:spcBef>
                <a:spcPts val="1000"/>
              </a:spcBef>
              <a:buClr>
                <a:schemeClr val="tx1">
                  <a:shade val="95000"/>
                </a:schemeClr>
              </a:buClr>
              <a:buFont charset="0" panose="020b0604020202020204" pitchFamily="34" typeface="Arial"/>
              <a:buNone/>
              <a:defRPr b="1" sz="1600">
                <a:solidFill>
                  <a:srgbClr val="38465E"/>
                </a:solidFill>
                <a:latin typeface="+mn-ea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/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/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9pPr>
          </a:lstStyle>
          <a:p>
            <a:pPr>
              <a:lnSpc>
                <a:spcPct val="150000"/>
              </a:lnSpc>
            </a:pPr>
            <a:r>
              <a:rPr altLang="zh-CN" b="0" lang="en-US" sz="1800">
                <a:latin typeface="+mn-lt"/>
                <a:cs typeface="+mn-ea"/>
                <a:sym typeface="+mn-lt"/>
              </a:rPr>
              <a:t>2、从“安全”角度考虑，应该是后排左座最重要（司机后面的座位）。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65728" y="2960824"/>
            <a:ext cx="8953977" cy="65735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indent="0" marL="137160">
              <a:lnSpc>
                <a:spcPct val="90000"/>
              </a:lnSpc>
              <a:spcBef>
                <a:spcPts val="1000"/>
              </a:spcBef>
              <a:buClr>
                <a:schemeClr val="tx1">
                  <a:shade val="95000"/>
                </a:schemeClr>
              </a:buClr>
              <a:buFont charset="0" panose="020b0604020202020204" pitchFamily="34" typeface="Arial"/>
              <a:buNone/>
              <a:defRPr b="1" sz="1600">
                <a:solidFill>
                  <a:srgbClr val="38465E"/>
                </a:solidFill>
                <a:latin typeface="+mn-ea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/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/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9pPr>
          </a:lstStyle>
          <a:p>
            <a:pPr lvl="0">
              <a:lnSpc>
                <a:spcPct val="150000"/>
              </a:lnSpc>
              <a:buClr>
                <a:prstClr val="black">
                  <a:shade val="95000"/>
                </a:prstClr>
              </a:buClr>
              <a:defRPr/>
            </a:pPr>
            <a:r>
              <a:rPr altLang="zh-CN" b="0" lang="en-US" sz="1800">
                <a:latin typeface="+mn-lt"/>
                <a:cs typeface="+mn-ea"/>
                <a:sym typeface="+mn-lt"/>
              </a:rPr>
              <a:t>3、从“视觉”角度考虑，应该是前排右座最重要（副驾驶室座位）。坐该座者视线宽广，可以观光，自我感觉“神气” ，然而，此座最不安全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60500" y="4089698"/>
            <a:ext cx="9181732" cy="876808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indent="0" marL="137160">
              <a:lnSpc>
                <a:spcPct val="90000"/>
              </a:lnSpc>
              <a:spcBef>
                <a:spcPts val="1000"/>
              </a:spcBef>
              <a:buClr>
                <a:schemeClr val="tx1">
                  <a:shade val="95000"/>
                </a:schemeClr>
              </a:buClr>
              <a:buFont charset="0" panose="020b0604020202020204" pitchFamily="34" typeface="Arial"/>
              <a:buNone/>
              <a:defRPr b="1" sz="1600">
                <a:solidFill>
                  <a:srgbClr val="38465E"/>
                </a:solidFill>
                <a:latin typeface="+mn-ea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/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/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9pPr>
          </a:lstStyle>
          <a:p>
            <a:pPr>
              <a:lnSpc>
                <a:spcPct val="150000"/>
              </a:lnSpc>
            </a:pPr>
            <a:r>
              <a:rPr altLang="zh-CN" b="0" lang="en-US" sz="1800">
                <a:latin typeface="+mn-lt"/>
                <a:cs typeface="+mn-ea"/>
                <a:sym typeface="+mn-lt"/>
              </a:rPr>
              <a:t>4、从“服务”角度考虑，应该是后排右座最重要。在中国，车辆遵循的准则是靠右侧行驶，坐后排右座者，伸腿上车抬腿下车，便于秘书、随车人或现场迎接人员等为其开关车门，体现坐车者的层次与身份，出入高档场所或重大活动更能体现此座者的重要性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77AD487-E4B6-4388-BAF7-F27F2A8F7127}"/>
              </a:ext>
            </a:extLst>
          </p:cNvPr>
          <p:cNvGrpSpPr/>
          <p:nvPr/>
        </p:nvGrpSpPr>
        <p:grpSpPr>
          <a:xfrm>
            <a:off x="357540" y="1079389"/>
            <a:ext cx="1175985" cy="657352"/>
            <a:chOff x="376590" y="1079389"/>
            <a:chExt cx="1175985" cy="657352"/>
          </a:xfrm>
        </p:grpSpPr>
        <p:sp>
          <p:nvSpPr>
            <p:cNvPr id="2" name="箭头: 右 1">
              <a:extLst>
                <a:ext uri="{FF2B5EF4-FFF2-40B4-BE49-F238E27FC236}">
                  <a16:creationId xmlns:a16="http://schemas.microsoft.com/office/drawing/2014/main" id="{0E364638-7D1A-4734-AF39-3C635E647C8A}"/>
                </a:ext>
              </a:extLst>
            </p:cNvPr>
            <p:cNvSpPr/>
            <p:nvPr/>
          </p:nvSpPr>
          <p:spPr>
            <a:xfrm>
              <a:off x="434975" y="1079389"/>
              <a:ext cx="1117600" cy="65735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五边形 24">
              <a:extLst>
                <a:ext uri="{FF2B5EF4-FFF2-40B4-BE49-F238E27FC236}">
                  <a16:creationId xmlns:a16="http://schemas.microsoft.com/office/drawing/2014/main" id="{80C9825C-919E-4822-9339-982846E8AA7D}"/>
                </a:ext>
              </a:extLst>
            </p:cNvPr>
            <p:cNvSpPr/>
            <p:nvPr/>
          </p:nvSpPr>
          <p:spPr>
            <a:xfrm>
              <a:off x="376590" y="1222526"/>
              <a:ext cx="1123737" cy="371078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cs typeface="+mn-ea"/>
                  <a:sym typeface="+mn-lt"/>
                </a:rPr>
                <a:t>注意1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35D253A-BEC4-4DC3-B63E-15C2321653FE}"/>
              </a:ext>
            </a:extLst>
          </p:cNvPr>
          <p:cNvGrpSpPr/>
          <p:nvPr/>
        </p:nvGrpSpPr>
        <p:grpSpPr>
          <a:xfrm>
            <a:off x="357540" y="2100950"/>
            <a:ext cx="1175985" cy="657352"/>
            <a:chOff x="376590" y="1079389"/>
            <a:chExt cx="1175985" cy="657352"/>
          </a:xfrm>
        </p:grpSpPr>
        <p:sp>
          <p:nvSpPr>
            <p:cNvPr id="22" name="箭头: 右 21">
              <a:extLst>
                <a:ext uri="{FF2B5EF4-FFF2-40B4-BE49-F238E27FC236}">
                  <a16:creationId xmlns:a16="http://schemas.microsoft.com/office/drawing/2014/main" id="{53001511-4C5D-4D5C-B200-72C540B66538}"/>
                </a:ext>
              </a:extLst>
            </p:cNvPr>
            <p:cNvSpPr/>
            <p:nvPr/>
          </p:nvSpPr>
          <p:spPr>
            <a:xfrm>
              <a:off x="434975" y="1079389"/>
              <a:ext cx="1117600" cy="65735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五边形 24">
              <a:extLst>
                <a:ext uri="{FF2B5EF4-FFF2-40B4-BE49-F238E27FC236}">
                  <a16:creationId xmlns:a16="http://schemas.microsoft.com/office/drawing/2014/main" id="{5909C274-02F5-460D-9E9D-EA4072F687D9}"/>
                </a:ext>
              </a:extLst>
            </p:cNvPr>
            <p:cNvSpPr/>
            <p:nvPr/>
          </p:nvSpPr>
          <p:spPr>
            <a:xfrm>
              <a:off x="376590" y="1222526"/>
              <a:ext cx="1123737" cy="371078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cs typeface="+mn-ea"/>
                  <a:sym typeface="+mn-lt"/>
                </a:rPr>
                <a:t>注意2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DEA6E16-7780-4A3B-9A3D-DC09095F50B8}"/>
              </a:ext>
            </a:extLst>
          </p:cNvPr>
          <p:cNvGrpSpPr/>
          <p:nvPr/>
        </p:nvGrpSpPr>
        <p:grpSpPr>
          <a:xfrm>
            <a:off x="357540" y="2936923"/>
            <a:ext cx="1175985" cy="657352"/>
            <a:chOff x="376590" y="1079389"/>
            <a:chExt cx="1175985" cy="657352"/>
          </a:xfrm>
        </p:grpSpPr>
        <p:sp>
          <p:nvSpPr>
            <p:cNvPr id="25" name="箭头: 右 24">
              <a:extLst>
                <a:ext uri="{FF2B5EF4-FFF2-40B4-BE49-F238E27FC236}">
                  <a16:creationId xmlns:a16="http://schemas.microsoft.com/office/drawing/2014/main" id="{8260516F-581E-48C2-8A4C-D05321AC3CD0}"/>
                </a:ext>
              </a:extLst>
            </p:cNvPr>
            <p:cNvSpPr/>
            <p:nvPr/>
          </p:nvSpPr>
          <p:spPr>
            <a:xfrm>
              <a:off x="434975" y="1079389"/>
              <a:ext cx="1117600" cy="65735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五边形 24">
              <a:extLst>
                <a:ext uri="{FF2B5EF4-FFF2-40B4-BE49-F238E27FC236}">
                  <a16:creationId xmlns:a16="http://schemas.microsoft.com/office/drawing/2014/main" id="{3616739A-8EE0-47E9-B441-6B967A9838B2}"/>
                </a:ext>
              </a:extLst>
            </p:cNvPr>
            <p:cNvSpPr/>
            <p:nvPr/>
          </p:nvSpPr>
          <p:spPr>
            <a:xfrm>
              <a:off x="376590" y="1222526"/>
              <a:ext cx="1123737" cy="371078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cs typeface="+mn-ea"/>
                  <a:sym typeface="+mn-lt"/>
                </a:rPr>
                <a:t>注意3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92E10B0-D80A-4C98-8FC6-BC56BDD87079}"/>
              </a:ext>
            </a:extLst>
          </p:cNvPr>
          <p:cNvGrpSpPr/>
          <p:nvPr/>
        </p:nvGrpSpPr>
        <p:grpSpPr>
          <a:xfrm>
            <a:off x="357540" y="4068776"/>
            <a:ext cx="1175985" cy="657352"/>
            <a:chOff x="376590" y="1079389"/>
            <a:chExt cx="1175985" cy="657352"/>
          </a:xfrm>
        </p:grpSpPr>
        <p:sp>
          <p:nvSpPr>
            <p:cNvPr id="28" name="箭头: 右 27">
              <a:extLst>
                <a:ext uri="{FF2B5EF4-FFF2-40B4-BE49-F238E27FC236}">
                  <a16:creationId xmlns:a16="http://schemas.microsoft.com/office/drawing/2014/main" id="{A03AF94E-E943-44DC-B466-C265DDD249D9}"/>
                </a:ext>
              </a:extLst>
            </p:cNvPr>
            <p:cNvSpPr/>
            <p:nvPr/>
          </p:nvSpPr>
          <p:spPr>
            <a:xfrm>
              <a:off x="434975" y="1079389"/>
              <a:ext cx="1117600" cy="65735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五边形 24">
              <a:extLst>
                <a:ext uri="{FF2B5EF4-FFF2-40B4-BE49-F238E27FC236}">
                  <a16:creationId xmlns:a16="http://schemas.microsoft.com/office/drawing/2014/main" id="{667A9B22-7113-4334-BDA8-D6B8F07F509B}"/>
                </a:ext>
              </a:extLst>
            </p:cNvPr>
            <p:cNvSpPr/>
            <p:nvPr/>
          </p:nvSpPr>
          <p:spPr>
            <a:xfrm>
              <a:off x="376590" y="1222526"/>
              <a:ext cx="1123737" cy="371078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cs typeface="+mn-ea"/>
                  <a:sym typeface="+mn-lt"/>
                </a:rPr>
                <a:t>注意4</a:t>
              </a: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D6C5F60C-9BB7-49B4-9BA7-6CB501C7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647" y="165832"/>
            <a:ext cx="833501" cy="523220"/>
          </a:xfrm>
          <a:custGeom>
            <a:gdLst>
              <a:gd fmla="*/ 0 w 838200" name="connsiteX0"/>
              <a:gd fmla="*/ 0 h 523220" name="connsiteY0"/>
              <a:gd fmla="*/ 838200 w 838200" name="connsiteX1"/>
              <a:gd fmla="*/ 0 h 523220" name="connsiteY1"/>
              <a:gd fmla="*/ 838200 w 838200" name="connsiteX2"/>
              <a:gd fmla="*/ 523220 h 523220" name="connsiteY2"/>
              <a:gd fmla="*/ 0 w 838200" name="connsiteX3"/>
              <a:gd fmla="*/ 523220 h 52322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23220" w="838200">
                <a:moveTo>
                  <a:pt x="0" y="0"/>
                </a:moveTo>
                <a:lnTo>
                  <a:pt x="838200" y="0"/>
                </a:lnTo>
                <a:lnTo>
                  <a:pt x="838200" y="523220"/>
                </a:lnTo>
                <a:lnTo>
                  <a:pt x="0" y="523220"/>
                </a:lnTo>
                <a:close/>
              </a:path>
            </a:pathLst>
          </a:cu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A7842AB7-7C02-49E4-8B20-92E4586776DD}"/>
              </a:ext>
            </a:extLst>
          </p:cNvPr>
          <p:cNvSpPr/>
          <p:nvPr/>
        </p:nvSpPr>
        <p:spPr>
          <a:xfrm>
            <a:off x="863680" y="225778"/>
            <a:ext cx="2316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cs typeface="+mn-ea"/>
                <a:sym typeface="+mn-lt"/>
              </a:rPr>
              <a:t>乘车注意事项</a:t>
            </a:r>
          </a:p>
        </p:txBody>
      </p:sp>
    </p:spTree>
    <p:extLst>
      <p:ext uri="{BB962C8B-B14F-4D97-AF65-F5344CB8AC3E}">
        <p14:creationId val="3189405369"/>
      </p:ext>
    </p:extLst>
  </p:cSld>
  <p:clrMapOvr>
    <a:masterClrMapping/>
  </p:clrMapOvr>
  <mc:AlternateContent>
    <mc:Choice Requires="p15">
      <p:transition advTm="5000" p14:dur="2000" spd="slow">
        <p15:prstTrans prst="drape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666875" y="1317245"/>
            <a:ext cx="8374069" cy="420624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indent="-228600" marL="228600">
              <a:lnSpc>
                <a:spcPct val="90000"/>
              </a:lnSpc>
              <a:spcBef>
                <a:spcPts val="1000"/>
              </a:spcBef>
              <a:buFontTx/>
              <a:buNone/>
              <a:defRPr b="1" sz="2400"/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/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/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9pPr>
          </a:lstStyle>
          <a:p>
            <a:r>
              <a:rPr altLang="zh-CN" b="0" lang="en-US" sz="1800">
                <a:solidFill>
                  <a:srgbClr val="38465E"/>
                </a:solidFill>
                <a:cs typeface="+mn-ea"/>
                <a:sym typeface="+mn-lt"/>
              </a:rPr>
              <a:t>5、车上不要睡觉。乘车的人都睡觉时，司机也容易犯困。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66875" y="2070239"/>
            <a:ext cx="8294524" cy="39852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indent="-228600" marL="228600">
              <a:lnSpc>
                <a:spcPct val="90000"/>
              </a:lnSpc>
              <a:spcBef>
                <a:spcPts val="1000"/>
              </a:spcBef>
              <a:buFontTx/>
              <a:buNone/>
              <a:defRPr b="1" sz="2400"/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/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/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9pPr>
          </a:lstStyle>
          <a:p>
            <a:r>
              <a:rPr altLang="zh-CN" b="0" lang="en-US" sz="1800">
                <a:solidFill>
                  <a:srgbClr val="38465E"/>
                </a:solidFill>
                <a:cs typeface="+mn-ea"/>
                <a:sym typeface="+mn-lt"/>
              </a:rPr>
              <a:t>6、谈话要适当。与领导同车，自然要作适当的交谈，但一定要适度。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66875" y="2801131"/>
            <a:ext cx="8294524" cy="308550"/>
          </a:xfrm>
          <a:prstGeom prst="rect">
            <a:avLst/>
          </a:prstGeom>
        </p:spPr>
        <p:txBody>
          <a:bodyPr bIns="45720" lIns="91440" rIns="91440" rtlCol="0" tIns="45720" vert="horz">
            <a:normAutofit fontScale="92500" lnSpcReduction="10000"/>
          </a:bodyPr>
          <a:lstStyle>
            <a:lvl1pPr indent="-228600" marL="228600">
              <a:lnSpc>
                <a:spcPct val="90000"/>
              </a:lnSpc>
              <a:spcBef>
                <a:spcPts val="1000"/>
              </a:spcBef>
              <a:buFontTx/>
              <a:buNone/>
              <a:defRPr b="1" sz="2400"/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/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/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9pPr>
          </a:lstStyle>
          <a:p>
            <a:r>
              <a:rPr altLang="zh-CN" b="0" lang="en-US" sz="1800">
                <a:solidFill>
                  <a:srgbClr val="38465E"/>
                </a:solidFill>
                <a:cs typeface="+mn-ea"/>
                <a:sym typeface="+mn-lt"/>
              </a:rPr>
              <a:t>7、领导之间若是在谈工作，除非问到你，或希望你介入，否则尽量不要插话。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15645" y="4377488"/>
            <a:ext cx="8725380" cy="461406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indent="-228600" marL="228600">
              <a:lnSpc>
                <a:spcPct val="90000"/>
              </a:lnSpc>
              <a:spcBef>
                <a:spcPts val="1000"/>
              </a:spcBef>
              <a:buFontTx/>
              <a:buNone/>
              <a:defRPr b="1" sz="2400"/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/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/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9pPr>
          </a:lstStyle>
          <a:p>
            <a:pPr>
              <a:lnSpc>
                <a:spcPct val="110000"/>
              </a:lnSpc>
            </a:pPr>
            <a:endParaRPr altLang="en-US" b="0" lang="zh-CN">
              <a:solidFill>
                <a:srgbClr val="38465E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66875" y="5119848"/>
            <a:ext cx="3601453" cy="547624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indent="-228600" marL="228600">
              <a:lnSpc>
                <a:spcPct val="90000"/>
              </a:lnSpc>
              <a:spcBef>
                <a:spcPts val="1000"/>
              </a:spcBef>
              <a:buFontTx/>
              <a:buNone/>
              <a:defRPr b="1" sz="2400"/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/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/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9pPr>
          </a:lstStyle>
          <a:p>
            <a:r>
              <a:rPr altLang="zh-CN" b="0" lang="en-US" sz="1800">
                <a:solidFill>
                  <a:srgbClr val="38465E"/>
                </a:solidFill>
                <a:cs typeface="+mn-ea"/>
                <a:sym typeface="+mn-lt"/>
              </a:rPr>
              <a:t>9、车内尽量不要吸烟 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490C941-BBE6-4CB7-9E06-98CEBC9E2CDD}"/>
              </a:ext>
            </a:extLst>
          </p:cNvPr>
          <p:cNvSpPr txBox="1"/>
          <p:nvPr/>
        </p:nvSpPr>
        <p:spPr>
          <a:xfrm>
            <a:off x="1666875" y="3442051"/>
            <a:ext cx="7578725" cy="1345426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indent="-228600" marL="228600">
              <a:lnSpc>
                <a:spcPct val="90000"/>
              </a:lnSpc>
              <a:spcBef>
                <a:spcPts val="1000"/>
              </a:spcBef>
              <a:buFontTx/>
              <a:buNone/>
              <a:defRPr b="1" sz="2400"/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/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/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9pPr>
          </a:lstStyle>
          <a:p>
            <a:pPr>
              <a:lnSpc>
                <a:spcPct val="150000"/>
              </a:lnSpc>
            </a:pPr>
            <a:r>
              <a:rPr altLang="zh-CN" b="0" lang="en-US" sz="1800">
                <a:solidFill>
                  <a:srgbClr val="38465E"/>
                </a:solidFill>
                <a:cs typeface="+mn-ea"/>
                <a:sym typeface="+mn-lt"/>
              </a:rPr>
              <a:t>8、若领导之间谈论的话题涉及对某人的评价等保秘的内容时，你不但不要插话，甚至不要听，此时最好的办法是找个话题与司机聊聊天，或播放一段轻音乐（音量不要过大）什么的。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DA318DC-B1BF-4B0D-9E9F-84797163FC10}"/>
              </a:ext>
            </a:extLst>
          </p:cNvPr>
          <p:cNvGrpSpPr/>
          <p:nvPr/>
        </p:nvGrpSpPr>
        <p:grpSpPr>
          <a:xfrm>
            <a:off x="357540" y="1079389"/>
            <a:ext cx="1175985" cy="657352"/>
            <a:chOff x="376590" y="1079389"/>
            <a:chExt cx="1175985" cy="657352"/>
          </a:xfrm>
        </p:grpSpPr>
        <p:sp>
          <p:nvSpPr>
            <p:cNvPr id="23" name="箭头: 右 22">
              <a:extLst>
                <a:ext uri="{FF2B5EF4-FFF2-40B4-BE49-F238E27FC236}">
                  <a16:creationId xmlns:a16="http://schemas.microsoft.com/office/drawing/2014/main" id="{3CC4AECA-A5D7-4E9E-82FF-AB9AD09F598F}"/>
                </a:ext>
              </a:extLst>
            </p:cNvPr>
            <p:cNvSpPr/>
            <p:nvPr/>
          </p:nvSpPr>
          <p:spPr>
            <a:xfrm>
              <a:off x="434975" y="1079389"/>
              <a:ext cx="1117600" cy="65735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五边形 24">
              <a:extLst>
                <a:ext uri="{FF2B5EF4-FFF2-40B4-BE49-F238E27FC236}">
                  <a16:creationId xmlns:a16="http://schemas.microsoft.com/office/drawing/2014/main" id="{87FA512E-0219-4B0F-9C36-C6C43FF3EA35}"/>
                </a:ext>
              </a:extLst>
            </p:cNvPr>
            <p:cNvSpPr/>
            <p:nvPr/>
          </p:nvSpPr>
          <p:spPr>
            <a:xfrm>
              <a:off x="376590" y="1222526"/>
              <a:ext cx="1123737" cy="371078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cs typeface="+mn-ea"/>
                  <a:sym typeface="+mn-lt"/>
                </a:rPr>
                <a:t>注意5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98DB01E-FA2E-4492-A182-959484A7F62E}"/>
              </a:ext>
            </a:extLst>
          </p:cNvPr>
          <p:cNvGrpSpPr/>
          <p:nvPr/>
        </p:nvGrpSpPr>
        <p:grpSpPr>
          <a:xfrm>
            <a:off x="357540" y="1910450"/>
            <a:ext cx="1175985" cy="657352"/>
            <a:chOff x="376590" y="1079389"/>
            <a:chExt cx="1175985" cy="657352"/>
          </a:xfrm>
        </p:grpSpPr>
        <p:sp>
          <p:nvSpPr>
            <p:cNvPr id="26" name="箭头: 右 25">
              <a:extLst>
                <a:ext uri="{FF2B5EF4-FFF2-40B4-BE49-F238E27FC236}">
                  <a16:creationId xmlns:a16="http://schemas.microsoft.com/office/drawing/2014/main" id="{BD39556B-7705-4D43-8B18-27C5DCB499DD}"/>
                </a:ext>
              </a:extLst>
            </p:cNvPr>
            <p:cNvSpPr/>
            <p:nvPr/>
          </p:nvSpPr>
          <p:spPr>
            <a:xfrm>
              <a:off x="434975" y="1079389"/>
              <a:ext cx="1117600" cy="65735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五边形 24">
              <a:extLst>
                <a:ext uri="{FF2B5EF4-FFF2-40B4-BE49-F238E27FC236}">
                  <a16:creationId xmlns:a16="http://schemas.microsoft.com/office/drawing/2014/main" id="{D12812F0-ED18-42C1-BD3B-9CD862B7D56A}"/>
                </a:ext>
              </a:extLst>
            </p:cNvPr>
            <p:cNvSpPr/>
            <p:nvPr/>
          </p:nvSpPr>
          <p:spPr>
            <a:xfrm>
              <a:off x="376590" y="1222526"/>
              <a:ext cx="1123737" cy="371078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cs typeface="+mn-ea"/>
                  <a:sym typeface="+mn-lt"/>
                </a:rPr>
                <a:t>注意6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BD88D12-5E31-4D0E-B84A-FB38FC9ABD7E}"/>
              </a:ext>
            </a:extLst>
          </p:cNvPr>
          <p:cNvGrpSpPr/>
          <p:nvPr/>
        </p:nvGrpSpPr>
        <p:grpSpPr>
          <a:xfrm>
            <a:off x="357540" y="2651173"/>
            <a:ext cx="1175985" cy="657352"/>
            <a:chOff x="376590" y="1079389"/>
            <a:chExt cx="1175985" cy="657352"/>
          </a:xfrm>
        </p:grpSpPr>
        <p:sp>
          <p:nvSpPr>
            <p:cNvPr id="29" name="箭头: 右 28">
              <a:extLst>
                <a:ext uri="{FF2B5EF4-FFF2-40B4-BE49-F238E27FC236}">
                  <a16:creationId xmlns:a16="http://schemas.microsoft.com/office/drawing/2014/main" id="{7C9CB840-4FC3-4695-8631-5DC70ECF049D}"/>
                </a:ext>
              </a:extLst>
            </p:cNvPr>
            <p:cNvSpPr/>
            <p:nvPr/>
          </p:nvSpPr>
          <p:spPr>
            <a:xfrm>
              <a:off x="434975" y="1079389"/>
              <a:ext cx="1117600" cy="65735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五边形 24">
              <a:extLst>
                <a:ext uri="{FF2B5EF4-FFF2-40B4-BE49-F238E27FC236}">
                  <a16:creationId xmlns:a16="http://schemas.microsoft.com/office/drawing/2014/main" id="{D0631F4E-04BA-4A1F-BF4D-DD28AC5BF572}"/>
                </a:ext>
              </a:extLst>
            </p:cNvPr>
            <p:cNvSpPr/>
            <p:nvPr/>
          </p:nvSpPr>
          <p:spPr>
            <a:xfrm>
              <a:off x="376590" y="1222526"/>
              <a:ext cx="1123737" cy="371078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cs typeface="+mn-ea"/>
                  <a:sym typeface="+mn-lt"/>
                </a:rPr>
                <a:t>注意7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E73EF62-DE84-4100-9730-0E66BF83A130}"/>
              </a:ext>
            </a:extLst>
          </p:cNvPr>
          <p:cNvGrpSpPr/>
          <p:nvPr/>
        </p:nvGrpSpPr>
        <p:grpSpPr>
          <a:xfrm>
            <a:off x="357540" y="3430601"/>
            <a:ext cx="1175985" cy="657352"/>
            <a:chOff x="376590" y="1079389"/>
            <a:chExt cx="1175985" cy="657352"/>
          </a:xfrm>
        </p:grpSpPr>
        <p:sp>
          <p:nvSpPr>
            <p:cNvPr id="32" name="箭头: 右 31">
              <a:extLst>
                <a:ext uri="{FF2B5EF4-FFF2-40B4-BE49-F238E27FC236}">
                  <a16:creationId xmlns:a16="http://schemas.microsoft.com/office/drawing/2014/main" id="{FB824A4E-6A10-4B0C-893A-F273B6A43A12}"/>
                </a:ext>
              </a:extLst>
            </p:cNvPr>
            <p:cNvSpPr/>
            <p:nvPr/>
          </p:nvSpPr>
          <p:spPr>
            <a:xfrm>
              <a:off x="434975" y="1079389"/>
              <a:ext cx="1117600" cy="65735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五边形 24">
              <a:extLst>
                <a:ext uri="{FF2B5EF4-FFF2-40B4-BE49-F238E27FC236}">
                  <a16:creationId xmlns:a16="http://schemas.microsoft.com/office/drawing/2014/main" id="{39E331CC-170E-4EBC-81AB-20A31A62B6D5}"/>
                </a:ext>
              </a:extLst>
            </p:cNvPr>
            <p:cNvSpPr/>
            <p:nvPr/>
          </p:nvSpPr>
          <p:spPr>
            <a:xfrm>
              <a:off x="376590" y="1222526"/>
              <a:ext cx="1123737" cy="371078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cs typeface="+mn-ea"/>
                  <a:sym typeface="+mn-lt"/>
                </a:rPr>
                <a:t>注意8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E6B15B0-0E5D-4E53-98D6-BF5649B04126}"/>
              </a:ext>
            </a:extLst>
          </p:cNvPr>
          <p:cNvGrpSpPr/>
          <p:nvPr/>
        </p:nvGrpSpPr>
        <p:grpSpPr>
          <a:xfrm>
            <a:off x="357540" y="4953496"/>
            <a:ext cx="1175985" cy="657352"/>
            <a:chOff x="376590" y="1079389"/>
            <a:chExt cx="1175985" cy="657352"/>
          </a:xfrm>
        </p:grpSpPr>
        <p:sp>
          <p:nvSpPr>
            <p:cNvPr id="35" name="箭头: 右 34">
              <a:extLst>
                <a:ext uri="{FF2B5EF4-FFF2-40B4-BE49-F238E27FC236}">
                  <a16:creationId xmlns:a16="http://schemas.microsoft.com/office/drawing/2014/main" id="{2788C7A4-C324-41A8-AB97-FCB70061D4D0}"/>
                </a:ext>
              </a:extLst>
            </p:cNvPr>
            <p:cNvSpPr/>
            <p:nvPr/>
          </p:nvSpPr>
          <p:spPr>
            <a:xfrm>
              <a:off x="434975" y="1079389"/>
              <a:ext cx="1117600" cy="65735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五边形 24">
              <a:extLst>
                <a:ext uri="{FF2B5EF4-FFF2-40B4-BE49-F238E27FC236}">
                  <a16:creationId xmlns:a16="http://schemas.microsoft.com/office/drawing/2014/main" id="{0A410BCA-CC74-4AAF-A2AE-4338555A109D}"/>
                </a:ext>
              </a:extLst>
            </p:cNvPr>
            <p:cNvSpPr/>
            <p:nvPr/>
          </p:nvSpPr>
          <p:spPr>
            <a:xfrm>
              <a:off x="376590" y="1222526"/>
              <a:ext cx="1123737" cy="371078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cs typeface="+mn-ea"/>
                  <a:sym typeface="+mn-lt"/>
                </a:rPr>
                <a:t>注意9</a:t>
              </a: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D6C5F60C-9BB7-49B4-9BA7-6CB501C7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647" y="165832"/>
            <a:ext cx="833501" cy="523220"/>
          </a:xfrm>
          <a:custGeom>
            <a:gdLst>
              <a:gd fmla="*/ 0 w 838200" name="connsiteX0"/>
              <a:gd fmla="*/ 0 h 523220" name="connsiteY0"/>
              <a:gd fmla="*/ 838200 w 838200" name="connsiteX1"/>
              <a:gd fmla="*/ 0 h 523220" name="connsiteY1"/>
              <a:gd fmla="*/ 838200 w 838200" name="connsiteX2"/>
              <a:gd fmla="*/ 523220 h 523220" name="connsiteY2"/>
              <a:gd fmla="*/ 0 w 838200" name="connsiteX3"/>
              <a:gd fmla="*/ 523220 h 52322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23220" w="838200">
                <a:moveTo>
                  <a:pt x="0" y="0"/>
                </a:moveTo>
                <a:lnTo>
                  <a:pt x="838200" y="0"/>
                </a:lnTo>
                <a:lnTo>
                  <a:pt x="838200" y="523220"/>
                </a:lnTo>
                <a:lnTo>
                  <a:pt x="0" y="523220"/>
                </a:lnTo>
                <a:close/>
              </a:path>
            </a:pathLst>
          </a:cu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A7842AB7-7C02-49E4-8B20-92E4586776DD}"/>
              </a:ext>
            </a:extLst>
          </p:cNvPr>
          <p:cNvSpPr/>
          <p:nvPr/>
        </p:nvSpPr>
        <p:spPr>
          <a:xfrm>
            <a:off x="863680" y="225778"/>
            <a:ext cx="2316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cs typeface="+mn-ea"/>
                <a:sym typeface="+mn-lt"/>
              </a:rPr>
              <a:t>乘车注意事项</a:t>
            </a:r>
          </a:p>
        </p:txBody>
      </p:sp>
    </p:spTree>
    <p:extLst>
      <p:ext uri="{BB962C8B-B14F-4D97-AF65-F5344CB8AC3E}">
        <p14:creationId val="3923904375"/>
      </p:ext>
    </p:extLst>
  </p:cSld>
  <p:clrMapOvr>
    <a:masterClrMapping/>
  </p:clrMapOvr>
  <mc:AlternateContent>
    <mc:Choice Requires="p15">
      <p:transition advTm="5000" p14:dur="2000" spd="slow">
        <p15:prstTrans prst="drape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8"/>
      <p:bldP grpId="0" spid="13"/>
      <p:bldP grpId="0" spid="15"/>
      <p:bldP grpId="0" spid="1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875F31-847E-4C82-A6B2-56E9C3181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657CB3C-73AE-4F03-A8FF-3BCB70C4B3AD}"/>
              </a:ext>
            </a:extLst>
          </p:cNvPr>
          <p:cNvSpPr txBox="1"/>
          <p:nvPr/>
        </p:nvSpPr>
        <p:spPr>
          <a:xfrm>
            <a:off x="4631670" y="1722332"/>
            <a:ext cx="3978231" cy="608745"/>
          </a:xfrm>
          <a:prstGeom prst="rect">
            <a:avLst/>
          </a:prstGeom>
          <a:noFill/>
        </p:spPr>
        <p:txBody>
          <a:bodyPr bIns="45720" lIns="91440" rIns="91440" rtlCol="0" tIns="45720" vert="horz">
            <a:noAutofit/>
          </a:bodyPr>
          <a:lstStyle>
            <a:lvl1pPr indent="-228600" marL="22860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002060"/>
                </a:solidFill>
                <a:latin typeface="+mj-ea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/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/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9pPr>
          </a:lstStyle>
          <a:p>
            <a:pPr algn="dist">
              <a:lnSpc>
                <a:spcPct val="100000"/>
              </a:lnSpc>
              <a:buFont charset="2" pitchFamily="2" typeface="Wingdings"/>
              <a:buChar char="Ø"/>
            </a:pPr>
            <a:r>
              <a:rPr altLang="en-US" b="1" lang="zh-CN" sz="36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乘车位次礼仪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6A0E2B-8803-4C3A-A874-DE2ACA85EEB6}"/>
              </a:ext>
            </a:extLst>
          </p:cNvPr>
          <p:cNvSpPr txBox="1"/>
          <p:nvPr/>
        </p:nvSpPr>
        <p:spPr>
          <a:xfrm>
            <a:off x="4631670" y="2907091"/>
            <a:ext cx="3978230" cy="599497"/>
          </a:xfrm>
          <a:prstGeom prst="rect">
            <a:avLst/>
          </a:prstGeom>
          <a:noFill/>
        </p:spPr>
        <p:txBody>
          <a:bodyPr bIns="45720" lIns="91440" rIns="91440" rtlCol="0" tIns="45720" vert="horz">
            <a:noAutofit/>
          </a:bodyPr>
          <a:lstStyle>
            <a:defPPr>
              <a:defRPr lang="zh-CN"/>
            </a:defPPr>
            <a:lvl1pPr algn="ctr" indent="-228600" marL="22860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b="1" sz="3200">
                <a:solidFill>
                  <a:schemeClr val="bg1"/>
                </a:solidFill>
                <a:latin typeface="+mj-ea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/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/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9pPr>
          </a:lstStyle>
          <a:p>
            <a:pPr algn="dist">
              <a:lnSpc>
                <a:spcPct val="100000"/>
              </a:lnSpc>
              <a:buFont charset="2" pitchFamily="2" typeface="Wingdings"/>
              <a:buChar char="Ø"/>
            </a:pPr>
            <a:r>
              <a:rPr altLang="en-US" lang="zh-CN" sz="3600">
                <a:latin typeface="+mn-lt"/>
                <a:cs typeface="+mn-ea"/>
                <a:sym typeface="+mn-lt"/>
              </a:rPr>
              <a:t>上下车礼仪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6DFB22F-239D-46BE-9E74-96D69E8BA848}"/>
              </a:ext>
            </a:extLst>
          </p:cNvPr>
          <p:cNvSpPr txBox="1"/>
          <p:nvPr/>
        </p:nvSpPr>
        <p:spPr>
          <a:xfrm>
            <a:off x="4678580" y="3958595"/>
            <a:ext cx="3978230" cy="584491"/>
          </a:xfrm>
          <a:prstGeom prst="rect">
            <a:avLst/>
          </a:prstGeom>
          <a:noFill/>
        </p:spPr>
        <p:txBody>
          <a:bodyPr bIns="45720" lIns="91440" rIns="91440" rtlCol="0" tIns="45720" vert="horz">
            <a:noAutofit/>
          </a:bodyPr>
          <a:lstStyle>
            <a:defPPr>
              <a:defRPr lang="zh-CN"/>
            </a:defPPr>
            <a:lvl1pPr algn="ctr" indent="-228600" marL="22860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b="1" sz="3200">
                <a:solidFill>
                  <a:schemeClr val="bg1"/>
                </a:solidFill>
                <a:latin typeface="+mj-ea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/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/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9pPr>
          </a:lstStyle>
          <a:p>
            <a:pPr algn="dist">
              <a:lnSpc>
                <a:spcPct val="100000"/>
              </a:lnSpc>
              <a:buFont charset="2" pitchFamily="2" typeface="Wingdings"/>
              <a:buChar char="Ø"/>
            </a:pPr>
            <a:r>
              <a:rPr altLang="en-US" lang="zh-CN" sz="3600">
                <a:latin typeface="+mn-lt"/>
                <a:cs typeface="+mn-ea"/>
                <a:sym typeface="+mn-lt"/>
              </a:rPr>
              <a:t>乘车注意事项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084713A-4090-495A-9D69-336DD5344D40}"/>
              </a:ext>
            </a:extLst>
          </p:cNvPr>
          <p:cNvGrpSpPr/>
          <p:nvPr/>
        </p:nvGrpSpPr>
        <p:grpSpPr>
          <a:xfrm>
            <a:off x="1321910" y="997124"/>
            <a:ext cx="2171700" cy="1491246"/>
            <a:chOff x="1321910" y="997124"/>
            <a:chExt cx="2171700" cy="1491246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4F223EE-4DC2-4E00-8079-82535F49A53B}"/>
                </a:ext>
              </a:extLst>
            </p:cNvPr>
            <p:cNvSpPr txBox="1"/>
            <p:nvPr/>
          </p:nvSpPr>
          <p:spPr>
            <a:xfrm>
              <a:off x="1321910" y="997124"/>
              <a:ext cx="2171700" cy="1097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kumimoji="1" lang="zh-CN" sz="6600">
                  <a:solidFill>
                    <a:schemeClr val="bg1"/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137E504-B3ED-4F71-AFBB-2184F0C49F70}"/>
                </a:ext>
              </a:extLst>
            </p:cNvPr>
            <p:cNvSpPr txBox="1"/>
            <p:nvPr/>
          </p:nvSpPr>
          <p:spPr>
            <a:xfrm>
              <a:off x="1321910" y="2026705"/>
              <a:ext cx="214857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b="1" kumimoji="1" lang="en-US" sz="2400">
                  <a:solidFill>
                    <a:schemeClr val="bg1"/>
                  </a:solidFill>
                  <a:cs typeface="+mn-ea"/>
                  <a:sym typeface="+mn-lt"/>
                </a:rPr>
                <a:t>CONTENTS</a:t>
              </a:r>
            </a:p>
          </p:txBody>
        </p:sp>
      </p:grpSp>
    </p:spTree>
    <p:extLst>
      <p:ext uri="{BB962C8B-B14F-4D97-AF65-F5344CB8AC3E}">
        <p14:creationId val="3458652179"/>
      </p:ext>
    </p:extLst>
  </p:cSld>
  <p:clrMapOvr>
    <a:masterClrMapping/>
  </p:clrMapOvr>
  <mc:AlternateContent>
    <mc:Choice Requires="p15">
      <p:transition advTm="5000" p14:dur="2000" spd="slow">
        <p15:prstTrans prst="fallOver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D975A1FC-9C1B-4CEC-A44D-F891C0D5A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5791200"/>
          </a:xfrm>
          <a:prstGeom prst="rect">
            <a:avLst/>
          </a:prstGeom>
        </p:spPr>
      </p:pic>
      <p:pic>
        <p:nvPicPr>
          <p:cNvPr descr="图片包含 游戏机, 摩托车, 汽车  描述已自动生成" id="25" name="图片 24">
            <a:extLst>
              <a:ext uri="{FF2B5EF4-FFF2-40B4-BE49-F238E27FC236}">
                <a16:creationId xmlns:a16="http://schemas.microsoft.com/office/drawing/2014/main" id="{2C9E32D3-B8FE-4616-9DB4-3E78960E8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0932" l="37500" r="17396" t="43749"/>
          <a:stretch>
            <a:fillRect/>
          </a:stretch>
        </p:blipFill>
        <p:spPr>
          <a:xfrm>
            <a:off x="4177859" y="2719552"/>
            <a:ext cx="6115050" cy="3071648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82E27B51-7801-4717-B295-808A05395890}"/>
              </a:ext>
            </a:extLst>
          </p:cNvPr>
          <p:cNvGrpSpPr/>
          <p:nvPr/>
        </p:nvGrpSpPr>
        <p:grpSpPr>
          <a:xfrm>
            <a:off x="608277" y="6181224"/>
            <a:ext cx="4317807" cy="426818"/>
            <a:chOff x="6493507" y="4076679"/>
            <a:chExt cx="4317807" cy="365008"/>
          </a:xfrm>
          <a:solidFill>
            <a:schemeClr val="bg1"/>
          </a:solidFill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618AF97-12B0-4B15-971B-6F560D3D9F2F}"/>
                </a:ext>
              </a:extLst>
            </p:cNvPr>
            <p:cNvSpPr txBox="1"/>
            <p:nvPr/>
          </p:nvSpPr>
          <p:spPr>
            <a:xfrm>
              <a:off x="6493508" y="4076679"/>
              <a:ext cx="1357958" cy="312792"/>
            </a:xfrm>
            <a:prstGeom prst="rect">
              <a:avLst/>
            </a:prstGeom>
            <a:solidFill>
              <a:srgbClr val="76B9FB"/>
            </a:solidFill>
            <a:ln w="28575">
              <a:noFill/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cs typeface="+mn-ea"/>
                  <a:sym typeface="+mn-lt"/>
                </a:rPr>
                <a:t>乘车礼仪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6AD8D82-BB32-4B4D-B77B-53E36C8B4CA2}"/>
                </a:ext>
              </a:extLst>
            </p:cNvPr>
            <p:cNvSpPr txBox="1"/>
            <p:nvPr/>
          </p:nvSpPr>
          <p:spPr>
            <a:xfrm>
              <a:off x="9703318" y="4079414"/>
              <a:ext cx="1107996" cy="312792"/>
            </a:xfrm>
            <a:prstGeom prst="rect">
              <a:avLst/>
            </a:prstGeom>
            <a:solidFill>
              <a:srgbClr val="76B9FB"/>
            </a:solidFill>
            <a:ln w="28575">
              <a:noFill/>
            </a:ln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r>
                <a:rPr altLang="en-US" b="1" lang="zh-CN">
                  <a:cs typeface="+mn-ea"/>
                  <a:sym typeface="+mn-lt"/>
                </a:rPr>
                <a:t>商务礼仪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65235B0-E193-4E2A-B85E-02B18F9FC5E8}"/>
                </a:ext>
              </a:extLst>
            </p:cNvPr>
            <p:cNvSpPr txBox="1"/>
            <p:nvPr/>
          </p:nvSpPr>
          <p:spPr>
            <a:xfrm>
              <a:off x="8227012" y="4083388"/>
              <a:ext cx="1157223" cy="312792"/>
            </a:xfrm>
            <a:prstGeom prst="rect">
              <a:avLst/>
            </a:prstGeom>
            <a:solidFill>
              <a:srgbClr val="76B9FB"/>
            </a:solidFill>
            <a:ln w="28575">
              <a:noFill/>
            </a:ln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r>
                <a:rPr altLang="en-US" b="1" lang="zh-CN">
                  <a:cs typeface="+mn-ea"/>
                  <a:sym typeface="+mn-lt"/>
                </a:rPr>
                <a:t>礼仪培训     </a:t>
              </a: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34107571-18C1-4C6A-AAB0-96ED9D5628A1}"/>
                </a:ext>
              </a:extLst>
            </p:cNvPr>
            <p:cNvCxnSpPr/>
            <p:nvPr/>
          </p:nvCxnSpPr>
          <p:spPr>
            <a:xfrm flipH="1">
              <a:off x="8012482" y="4147532"/>
              <a:ext cx="0" cy="294155"/>
            </a:xfrm>
            <a:prstGeom prst="line">
              <a:avLst/>
            </a:prstGeom>
            <a:grpFill/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9C57DC6-06B6-4AAA-8BBE-3920CF8F9825}"/>
                </a:ext>
              </a:extLst>
            </p:cNvPr>
            <p:cNvCxnSpPr/>
            <p:nvPr/>
          </p:nvCxnSpPr>
          <p:spPr>
            <a:xfrm flipH="1">
              <a:off x="9543776" y="4137681"/>
              <a:ext cx="0" cy="294155"/>
            </a:xfrm>
            <a:prstGeom prst="line">
              <a:avLst/>
            </a:prstGeom>
            <a:grpFill/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28">
            <a:extLst>
              <a:ext uri="{FF2B5EF4-FFF2-40B4-BE49-F238E27FC236}">
                <a16:creationId xmlns:a16="http://schemas.microsoft.com/office/drawing/2014/main" id="{30E6BAA7-4510-4C57-9444-1D9A7B883166}"/>
              </a:ext>
            </a:extLst>
          </p:cNvPr>
          <p:cNvSpPr txBox="1"/>
          <p:nvPr/>
        </p:nvSpPr>
        <p:spPr>
          <a:xfrm>
            <a:off x="3818088" y="2797779"/>
            <a:ext cx="458568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altLang="en-US" lang="zh-CN" sz="2000">
                <a:solidFill>
                  <a:srgbClr val="373C49"/>
                </a:solidFill>
                <a:cs typeface="+mn-ea"/>
                <a:sym typeface="+mn-lt"/>
              </a:rPr>
              <a:t>非常感谢您的欣赏</a:t>
            </a:r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D3BCB468-FCE4-4775-B437-B4F48F917233}"/>
              </a:ext>
            </a:extLst>
          </p:cNvPr>
          <p:cNvSpPr/>
          <p:nvPr/>
        </p:nvSpPr>
        <p:spPr>
          <a:xfrm>
            <a:off x="576282" y="226567"/>
            <a:ext cx="4519425" cy="555812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dist">
              <a:lnSpc>
                <a:spcPct val="100000"/>
              </a:lnSpc>
            </a:pPr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商务礼仪系列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D64120E-F396-4CD6-AD4C-5FAB05A3C574}"/>
              </a:ext>
            </a:extLst>
          </p:cNvPr>
          <p:cNvGrpSpPr/>
          <p:nvPr/>
        </p:nvGrpSpPr>
        <p:grpSpPr>
          <a:xfrm>
            <a:off x="7539777" y="6181221"/>
            <a:ext cx="3990054" cy="439719"/>
            <a:chOff x="7728690" y="4367640"/>
            <a:chExt cx="3990054" cy="439719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60EDEB56-9B80-4711-BFC4-DC27C60AD1E2}"/>
                </a:ext>
              </a:extLst>
            </p:cNvPr>
            <p:cNvGrpSpPr/>
            <p:nvPr/>
          </p:nvGrpSpPr>
          <p:grpSpPr>
            <a:xfrm>
              <a:off x="7728690" y="4367640"/>
              <a:ext cx="1885042" cy="439719"/>
              <a:chOff x="5464486" y="2823609"/>
              <a:chExt cx="2114802" cy="493315"/>
            </a:xfrm>
            <a:solidFill>
              <a:schemeClr val="accent1"/>
            </a:solidFill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1E5340D1-4AEF-44F5-92D1-1799C5CC8A51}"/>
                  </a:ext>
                </a:extLst>
              </p:cNvPr>
              <p:cNvSpPr/>
              <p:nvPr/>
            </p:nvSpPr>
            <p:spPr>
              <a:xfrm>
                <a:off x="5464486" y="2823609"/>
                <a:ext cx="2114802" cy="493315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373C49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F349680-9B0B-4203-B7C5-06A1B1848280}"/>
                  </a:ext>
                </a:extLst>
              </p:cNvPr>
              <p:cNvSpPr txBox="1"/>
              <p:nvPr/>
            </p:nvSpPr>
            <p:spPr>
              <a:xfrm>
                <a:off x="5551955" y="2845827"/>
                <a:ext cx="2027334" cy="41034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rgbClr val="373C49"/>
                    </a:solidFill>
                    <a:latin typeface="+mn-ea"/>
                    <a:cs typeface="+mn-ea"/>
                    <a:sym typeface="+mn-lt"/>
                  </a:rPr>
                  <a:t>讲师：优页PPT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C9A28C6A-902D-490D-9516-A718439673A0}"/>
                </a:ext>
              </a:extLst>
            </p:cNvPr>
            <p:cNvGrpSpPr/>
            <p:nvPr/>
          </p:nvGrpSpPr>
          <p:grpSpPr>
            <a:xfrm>
              <a:off x="9683070" y="4367640"/>
              <a:ext cx="2035674" cy="439719"/>
              <a:chOff x="5421742" y="2823609"/>
              <a:chExt cx="2283795" cy="493315"/>
            </a:xfrm>
            <a:solidFill>
              <a:schemeClr val="accent1"/>
            </a:solidFill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DAB08F0-1167-4313-B32F-816838C5C89F}"/>
                  </a:ext>
                </a:extLst>
              </p:cNvPr>
              <p:cNvSpPr/>
              <p:nvPr/>
            </p:nvSpPr>
            <p:spPr>
              <a:xfrm>
                <a:off x="5421742" y="2823609"/>
                <a:ext cx="2114802" cy="493315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7EDC46D-DA52-40F6-9068-41D7941544D9}"/>
                  </a:ext>
                </a:extLst>
              </p:cNvPr>
              <p:cNvSpPr txBox="1"/>
              <p:nvPr/>
            </p:nvSpPr>
            <p:spPr>
              <a:xfrm>
                <a:off x="5765674" y="2845827"/>
                <a:ext cx="1939864" cy="41034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/>
                <a:r>
                  <a:rPr altLang="en-US" lang="zh-CN">
                    <a:solidFill>
                      <a:srgbClr val="373C49"/>
                    </a:solidFill>
                    <a:latin typeface="+mn-ea"/>
                    <a:cs typeface="+mn-ea"/>
                    <a:sym typeface="+mn-lt"/>
                  </a:rPr>
                  <a:t>时间：2021</a:t>
                </a: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02FAFB4-055E-4AF4-9F09-53469308C1A4}"/>
              </a:ext>
            </a:extLst>
          </p:cNvPr>
          <p:cNvGrpSpPr/>
          <p:nvPr/>
        </p:nvGrpSpPr>
        <p:grpSpPr>
          <a:xfrm>
            <a:off x="2316867" y="937949"/>
            <a:ext cx="7558266" cy="2147248"/>
            <a:chOff x="2990788" y="1400105"/>
            <a:chExt cx="5643909" cy="2147248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21CEFCC-EDBE-46A0-996A-A321086C682A}"/>
                </a:ext>
              </a:extLst>
            </p:cNvPr>
            <p:cNvSpPr/>
            <p:nvPr/>
          </p:nvSpPr>
          <p:spPr>
            <a:xfrm>
              <a:off x="2990788" y="1454472"/>
              <a:ext cx="5643909" cy="207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i="1" lang="zh-CN" sz="13000">
                  <a:solidFill>
                    <a:srgbClr val="0E1FF6">
                      <a:alpha val="91000"/>
                    </a:srgbClr>
                  </a:solidFill>
                  <a:effectLst>
                    <a:outerShdw algn="t" blurRad="50800" dir="5400000" dist="38100" rotWithShape="0">
                      <a:prstClr val="black">
                        <a:alpha val="20000"/>
                      </a:prstClr>
                    </a:outerShdw>
                  </a:effectLst>
                  <a:latin charset="-122" panose="020b0804020202020204" pitchFamily="34" typeface="汉仪雅酷黑 75W"/>
                  <a:ea charset="-122" panose="020b0804020202020204" pitchFamily="34" typeface="汉仪雅酷黑 75W"/>
                  <a:cs typeface="+mn-ea"/>
                  <a:sym typeface="+mn-lt"/>
                </a:rPr>
                <a:t>乘车礼仪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0DFE6F0-22EF-46FB-AAEA-D8DA5D2C5A52}"/>
                </a:ext>
              </a:extLst>
            </p:cNvPr>
            <p:cNvSpPr/>
            <p:nvPr/>
          </p:nvSpPr>
          <p:spPr>
            <a:xfrm>
              <a:off x="2990788" y="1400105"/>
              <a:ext cx="5643909" cy="207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i="1" lang="zh-CN" sz="13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804020202020204" pitchFamily="34" typeface="汉仪雅酷黑 75W"/>
                  <a:ea charset="-122" panose="020b0804020202020204" pitchFamily="34" typeface="汉仪雅酷黑 75W"/>
                  <a:cs typeface="+mn-ea"/>
                  <a:sym typeface="+mn-lt"/>
                </a:rPr>
                <a:t>乘车礼仪</a:t>
              </a:r>
            </a:p>
          </p:txBody>
        </p:sp>
      </p:grpSp>
    </p:spTree>
    <p:extLst>
      <p:ext uri="{BB962C8B-B14F-4D97-AF65-F5344CB8AC3E}">
        <p14:creationId val="4152792022"/>
      </p:ext>
    </p:extLst>
  </p:cSld>
  <p:clrMapOvr>
    <a:masterClrMapping/>
  </p:clrMapOvr>
  <mc:AlternateContent>
    <mc:Choice Requires="p15">
      <p:transition advTm="5000" p14:dur="2000" spd="slow">
        <p15:prstTrans prst="fallOver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5FB000F-48C3-4CFD-A833-DC22DCED9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descr="图片包含 游戏机, 摩托车, 汽车  描述已自动生成" id="7" name="图片 6">
            <a:extLst>
              <a:ext uri="{FF2B5EF4-FFF2-40B4-BE49-F238E27FC236}">
                <a16:creationId xmlns:a16="http://schemas.microsoft.com/office/drawing/2014/main" id="{995F3E0F-28C4-45A5-8ECB-841869503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0932" l="37500" r="17396" t="43749"/>
          <a:stretch>
            <a:fillRect/>
          </a:stretch>
        </p:blipFill>
        <p:spPr>
          <a:xfrm>
            <a:off x="3259932" y="3786352"/>
            <a:ext cx="6115050" cy="307164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742446" y="1843733"/>
            <a:ext cx="6707109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b="1" lang="zh-CN" sz="7200">
                <a:solidFill>
                  <a:schemeClr val="bg1"/>
                </a:solidFill>
                <a:latin charset="-122" panose="020b0804020202020204" pitchFamily="34" typeface="汉仪雅酷黑 75W"/>
                <a:ea charset="-122" panose="020b0804020202020204" pitchFamily="34" typeface="汉仪雅酷黑 75W"/>
                <a:cs typeface="+mn-ea"/>
                <a:sym typeface="+mn-lt"/>
              </a:rPr>
              <a:t>乘车位次礼仪</a:t>
            </a:r>
          </a:p>
        </p:txBody>
      </p:sp>
      <p:sp>
        <p:nvSpPr>
          <p:cNvPr id="9" name="矩形 8"/>
          <p:cNvSpPr/>
          <p:nvPr/>
        </p:nvSpPr>
        <p:spPr>
          <a:xfrm>
            <a:off x="2345616" y="833319"/>
            <a:ext cx="3112945" cy="173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b="1" i="1" lang="en-US" sz="5400">
                <a:solidFill>
                  <a:schemeClr val="bg1"/>
                </a:solidFill>
                <a:cs typeface="+mn-ea"/>
                <a:sym typeface="+mn-lt"/>
              </a:rPr>
              <a:t>  PART 01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C6C794-3B1E-B041-B661-8C541D610DD6}"/>
              </a:ext>
            </a:extLst>
          </p:cNvPr>
          <p:cNvSpPr txBox="1"/>
          <p:nvPr/>
        </p:nvSpPr>
        <p:spPr>
          <a:xfrm>
            <a:off x="2817019" y="2828458"/>
            <a:ext cx="6557963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" sz="1050">
                <a:solidFill>
                  <a:schemeClr val="bg1"/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</p:spTree>
    <p:extLst>
      <p:ext uri="{BB962C8B-B14F-4D97-AF65-F5344CB8AC3E}">
        <p14:creationId val="255196857"/>
      </p:ext>
    </p:extLst>
  </p:cSld>
  <p:clrMapOvr>
    <a:masterClrMapping/>
  </p:clrMapOvr>
  <mc:AlternateContent>
    <mc:Choice Requires="p14">
      <p:transition advTm="5000" p14:dur="800" spd="slow">
        <p:circle/>
      </p:transition>
    </mc:Choice>
    <mc:Fallback>
      <p:transition advTm="5000"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9"/>
      <p:bldP grpId="0" spid="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41918" y="965436"/>
            <a:ext cx="922682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altLang="en-US" lang="zh-CN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rPr>
              <a:t>        在乘坐小轿车时（两排5人座轿车），一般座位排次是比较讲究的：</a:t>
            </a:r>
          </a:p>
          <a:p>
            <a:pPr eaLnBrk="1" hangingPunct="1">
              <a:spcBef>
                <a:spcPct val="50000"/>
              </a:spcBef>
            </a:pPr>
            <a:r>
              <a:rPr altLang="en-US" lang="zh-CN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rPr>
              <a:t>        不同身份、不同阅历、不同经验的人眼里，轿车的上座不一样，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0275" y="4691726"/>
            <a:ext cx="3510492" cy="4572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 sz="2400">
                <a:solidFill>
                  <a:schemeClr val="bg1"/>
                </a:solidFill>
                <a:latin typeface="+mj-ea"/>
              </a:defRPr>
            </a:lvl1pPr>
          </a:lstStyle>
          <a:p>
            <a:r>
              <a:rPr altLang="en-US" lang="zh-CN">
                <a:latin typeface="+mn-lt"/>
                <a:cs typeface="+mn-ea"/>
                <a:sym typeface="+mn-lt"/>
              </a:rPr>
              <a:t>三是“VIP”上座。 </a:t>
            </a:r>
          </a:p>
        </p:txBody>
      </p:sp>
      <p:sp>
        <p:nvSpPr>
          <p:cNvPr id="9" name="矩形 8"/>
          <p:cNvSpPr/>
          <p:nvPr/>
        </p:nvSpPr>
        <p:spPr>
          <a:xfrm>
            <a:off x="6465377" y="2844862"/>
            <a:ext cx="3525389" cy="4572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一是“社交场合”上座。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480275" y="3823321"/>
            <a:ext cx="3510492" cy="4572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二是“公务接待”上座。</a:t>
            </a:r>
          </a:p>
        </p:txBody>
      </p:sp>
      <p:pic>
        <p:nvPicPr>
          <p:cNvPr descr="图片包含 游戏机, 标志, 灯光  描述已自动生成" id="5" name="图片 4">
            <a:extLst>
              <a:ext uri="{FF2B5EF4-FFF2-40B4-BE49-F238E27FC236}">
                <a16:creationId xmlns:a16="http://schemas.microsoft.com/office/drawing/2014/main" id="{47B9E911-EC13-4998-8E41-38C95B995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2979" y="1265080"/>
            <a:ext cx="4583081" cy="458308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D16E84B6-B6E8-42B4-B586-3C12010BEE54}"/>
              </a:ext>
            </a:extLst>
          </p:cNvPr>
          <p:cNvSpPr txBox="1"/>
          <p:nvPr/>
        </p:nvSpPr>
        <p:spPr>
          <a:xfrm>
            <a:off x="6338274" y="2179827"/>
            <a:ext cx="357147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lang="zh-CN" sz="240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分为三种情况：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6C5F60C-9BB7-49B4-9BA7-6CB501C7C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647" y="165832"/>
            <a:ext cx="833501" cy="523220"/>
          </a:xfrm>
          <a:custGeom>
            <a:gdLst>
              <a:gd fmla="*/ 0 w 838200" name="connsiteX0"/>
              <a:gd fmla="*/ 0 h 523220" name="connsiteY0"/>
              <a:gd fmla="*/ 838200 w 838200" name="connsiteX1"/>
              <a:gd fmla="*/ 0 h 523220" name="connsiteY1"/>
              <a:gd fmla="*/ 838200 w 838200" name="connsiteX2"/>
              <a:gd fmla="*/ 523220 h 523220" name="connsiteY2"/>
              <a:gd fmla="*/ 0 w 838200" name="connsiteX3"/>
              <a:gd fmla="*/ 523220 h 52322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23220" w="838200">
                <a:moveTo>
                  <a:pt x="0" y="0"/>
                </a:moveTo>
                <a:lnTo>
                  <a:pt x="838200" y="0"/>
                </a:lnTo>
                <a:lnTo>
                  <a:pt x="838200" y="523220"/>
                </a:lnTo>
                <a:lnTo>
                  <a:pt x="0" y="523220"/>
                </a:lnTo>
                <a:close/>
              </a:path>
            </a:pathLst>
          </a:cu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7842AB7-7C02-49E4-8B20-92E4586776DD}"/>
              </a:ext>
            </a:extLst>
          </p:cNvPr>
          <p:cNvSpPr/>
          <p:nvPr/>
        </p:nvSpPr>
        <p:spPr>
          <a:xfrm>
            <a:off x="863680" y="225778"/>
            <a:ext cx="2316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cs typeface="+mn-ea"/>
                <a:sym typeface="+mn-lt"/>
              </a:rPr>
              <a:t>乘车位次礼仪</a:t>
            </a:r>
          </a:p>
        </p:txBody>
      </p:sp>
    </p:spTree>
    <p:extLst>
      <p:ext uri="{BB962C8B-B14F-4D97-AF65-F5344CB8AC3E}">
        <p14:creationId val="3315643375"/>
      </p:ext>
    </p:extLst>
  </p:cSld>
  <p:clrMapOvr>
    <a:masterClrMapping/>
  </p:clrMapOvr>
  <mc:AlternateContent>
    <mc:Choice Requires="p15">
      <p:transition advTm="5000" p14:dur="1250" spd="slow">
        <p15:prstTrans prst="pageCurlDouble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267"/>
      <p:bldP grpId="0" spid="6"/>
      <p:bldP grpId="0" spid="9"/>
      <p:bldP grpId="0" spid="14"/>
      <p:bldP grpId="0" spid="1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47738" y="1010651"/>
            <a:ext cx="4898785" cy="3962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专业的讲法，轿车的“上座”有三： 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727384" y="1321667"/>
            <a:ext cx="9667105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altLang="zh-CN" b="1" lang="en-US" sz="2000">
                <a:solidFill>
                  <a:srgbClr val="38465E"/>
                </a:solidFill>
                <a:cs typeface="+mn-ea"/>
                <a:sym typeface="+mn-lt"/>
              </a:rPr>
              <a:t>   第一个上座，称为“社交场合的上座”：即主人开车的情况，上座为副驾驶座。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BC356D2-075F-455B-8E45-3FE70A5C820F}"/>
              </a:ext>
            </a:extLst>
          </p:cNvPr>
          <p:cNvGrpSpPr/>
          <p:nvPr/>
        </p:nvGrpSpPr>
        <p:grpSpPr>
          <a:xfrm>
            <a:off x="5957313" y="2147821"/>
            <a:ext cx="4201943" cy="3455378"/>
            <a:chOff x="6860139" y="2000249"/>
            <a:chExt cx="4201943" cy="3455378"/>
          </a:xfrm>
        </p:grpSpPr>
        <p:sp>
          <p:nvSpPr>
            <p:cNvPr id="4" name="圆角矩形 3"/>
            <p:cNvSpPr/>
            <p:nvPr/>
          </p:nvSpPr>
          <p:spPr>
            <a:xfrm>
              <a:off x="7519434" y="2000249"/>
              <a:ext cx="2903019" cy="3455378"/>
            </a:xfrm>
            <a:prstGeom prst="roundRect">
              <a:avLst/>
            </a:prstGeom>
            <a:noFill/>
            <a:ln w="19050">
              <a:solidFill>
                <a:srgbClr val="0A0A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2" name="组合 17"/>
            <p:cNvGrpSpPr/>
            <p:nvPr/>
          </p:nvGrpSpPr>
          <p:grpSpPr>
            <a:xfrm>
              <a:off x="6860139" y="2755729"/>
              <a:ext cx="924677" cy="707886"/>
              <a:chOff x="1901695" y="3852615"/>
              <a:chExt cx="651849" cy="707890"/>
            </a:xfrm>
          </p:grpSpPr>
          <p:sp>
            <p:nvSpPr>
              <p:cNvPr id="12303" name="Line 12"/>
              <p:cNvSpPr>
                <a:spLocks noChangeShapeType="1"/>
              </p:cNvSpPr>
              <p:nvPr/>
            </p:nvSpPr>
            <p:spPr bwMode="auto">
              <a:xfrm>
                <a:off x="2037012" y="4143093"/>
                <a:ext cx="516532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round/>
                <a:tailEnd len="med" type="triangle" w="med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2304" name="Text Box 13"/>
              <p:cNvSpPr txBox="1">
                <a:spLocks noChangeArrowheads="1"/>
              </p:cNvSpPr>
              <p:nvPr/>
            </p:nvSpPr>
            <p:spPr bwMode="auto">
              <a:xfrm>
                <a:off x="1901696" y="3852615"/>
                <a:ext cx="315587" cy="701040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altLang="en-US" b="1" lang="zh-CN" sz="2000">
                    <a:solidFill>
                      <a:srgbClr val="38465E"/>
                    </a:solidFill>
                    <a:latin typeface="+mn-lt"/>
                    <a:ea typeface="+mn-ea"/>
                    <a:cs typeface="+mn-ea"/>
                    <a:sym typeface="+mn-lt"/>
                  </a:rPr>
                  <a:t>主人</a:t>
                </a:r>
              </a:p>
            </p:txBody>
          </p:sp>
        </p:grpSp>
        <p:grpSp>
          <p:nvGrpSpPr>
            <p:cNvPr id="25" name="组合 17"/>
            <p:cNvGrpSpPr/>
            <p:nvPr/>
          </p:nvGrpSpPr>
          <p:grpSpPr>
            <a:xfrm flipH="1">
              <a:off x="10063466" y="2755729"/>
              <a:ext cx="998616" cy="707886"/>
              <a:chOff x="1901695" y="3852615"/>
              <a:chExt cx="703972" cy="707890"/>
            </a:xfrm>
          </p:grpSpPr>
          <p:sp>
            <p:nvSpPr>
              <p:cNvPr id="30" name="Line 12"/>
              <p:cNvSpPr>
                <a:spLocks noChangeShapeType="1"/>
              </p:cNvSpPr>
              <p:nvPr/>
            </p:nvSpPr>
            <p:spPr bwMode="auto">
              <a:xfrm>
                <a:off x="2037013" y="4143093"/>
                <a:ext cx="568654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round/>
                <a:tailEnd len="med" type="triangle" w="med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1" name="Text Box 13"/>
              <p:cNvSpPr txBox="1">
                <a:spLocks noChangeArrowheads="1"/>
              </p:cNvSpPr>
              <p:nvPr/>
            </p:nvSpPr>
            <p:spPr bwMode="auto">
              <a:xfrm>
                <a:off x="1901695" y="3852615"/>
                <a:ext cx="315587" cy="70104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altLang="en-US" b="1" lang="zh-CN" sz="20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上座</a:t>
                </a:r>
              </a:p>
            </p:txBody>
          </p:sp>
        </p:grpSp>
        <p:sp>
          <p:nvSpPr>
            <p:cNvPr id="32" name="圆角矩形 31"/>
            <p:cNvSpPr/>
            <p:nvPr/>
          </p:nvSpPr>
          <p:spPr>
            <a:xfrm>
              <a:off x="7990985" y="2542633"/>
              <a:ext cx="770965" cy="770965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>
                  <a:solidFill>
                    <a:srgbClr val="38465E"/>
                  </a:solidFill>
                  <a:cs typeface="+mn-ea"/>
                  <a:sym typeface="+mn-lt"/>
                </a:rPr>
                <a:t>驾驶座 </a:t>
              </a: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9202457" y="2542633"/>
              <a:ext cx="770965" cy="770965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>
                  <a:solidFill>
                    <a:srgbClr val="38465E"/>
                  </a:solidFill>
                  <a:cs typeface="+mn-ea"/>
                  <a:sym typeface="+mn-lt"/>
                </a:rPr>
                <a:t>副驾驶座</a:t>
              </a: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7990985" y="3792149"/>
              <a:ext cx="495730" cy="1255759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solidFill>
                    <a:srgbClr val="38465E"/>
                  </a:solidFill>
                  <a:cs typeface="+mn-ea"/>
                  <a:sym typeface="+mn-lt"/>
                </a:rPr>
                <a:t>后排左</a:t>
              </a: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8738658" y="3792149"/>
              <a:ext cx="495730" cy="1255759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solidFill>
                    <a:srgbClr val="38465E"/>
                  </a:solidFill>
                  <a:cs typeface="+mn-ea"/>
                  <a:sym typeface="+mn-lt"/>
                </a:rPr>
                <a:t>后排中</a:t>
              </a: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9477692" y="3792149"/>
              <a:ext cx="495730" cy="1255759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solidFill>
                    <a:srgbClr val="38465E"/>
                  </a:solidFill>
                  <a:cs typeface="+mn-ea"/>
                  <a:sym typeface="+mn-lt"/>
                </a:rPr>
                <a:t>后排右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F870F51D-7E53-437D-8E0A-E7DEF1B4351F}"/>
              </a:ext>
            </a:extLst>
          </p:cNvPr>
          <p:cNvSpPr txBox="1"/>
          <p:nvPr/>
        </p:nvSpPr>
        <p:spPr>
          <a:xfrm>
            <a:off x="1129918" y="2602570"/>
            <a:ext cx="3706731" cy="1874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altLang="en-US" lang="zh-CN">
                <a:solidFill>
                  <a:srgbClr val="38465E"/>
                </a:solidFill>
                <a:cs typeface="+mn-ea"/>
                <a:sym typeface="+mn-lt"/>
              </a:rPr>
              <a:t>这个位置能和主人方便的交谈。</a:t>
            </a: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altLang="en-US" lang="zh-CN">
                <a:solidFill>
                  <a:srgbClr val="38465E"/>
                </a:solidFill>
                <a:cs typeface="+mn-ea"/>
                <a:sym typeface="+mn-lt"/>
              </a:rPr>
              <a:t>如果这时你坐在后排，就有把主人当成你司机的嫌疑。</a:t>
            </a: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FC1965E3-157F-4BF1-BD25-A8226136173E}"/>
              </a:ext>
            </a:extLst>
          </p:cNvPr>
          <p:cNvSpPr/>
          <p:nvPr/>
        </p:nvSpPr>
        <p:spPr>
          <a:xfrm rot="5400000">
            <a:off x="510558" y="1590270"/>
            <a:ext cx="345854" cy="2704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6C5F60C-9BB7-49B4-9BA7-6CB501C7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647" y="165832"/>
            <a:ext cx="833501" cy="523220"/>
          </a:xfrm>
          <a:custGeom>
            <a:gdLst>
              <a:gd fmla="*/ 0 w 838200" name="connsiteX0"/>
              <a:gd fmla="*/ 0 h 523220" name="connsiteY0"/>
              <a:gd fmla="*/ 838200 w 838200" name="connsiteX1"/>
              <a:gd fmla="*/ 0 h 523220" name="connsiteY1"/>
              <a:gd fmla="*/ 838200 w 838200" name="connsiteX2"/>
              <a:gd fmla="*/ 523220 h 523220" name="connsiteY2"/>
              <a:gd fmla="*/ 0 w 838200" name="connsiteX3"/>
              <a:gd fmla="*/ 523220 h 52322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23220" w="838200">
                <a:moveTo>
                  <a:pt x="0" y="0"/>
                </a:moveTo>
                <a:lnTo>
                  <a:pt x="838200" y="0"/>
                </a:lnTo>
                <a:lnTo>
                  <a:pt x="838200" y="523220"/>
                </a:lnTo>
                <a:lnTo>
                  <a:pt x="0" y="523220"/>
                </a:lnTo>
                <a:close/>
              </a:path>
            </a:pathLst>
          </a:cu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A7842AB7-7C02-49E4-8B20-92E4586776DD}"/>
              </a:ext>
            </a:extLst>
          </p:cNvPr>
          <p:cNvSpPr/>
          <p:nvPr/>
        </p:nvSpPr>
        <p:spPr>
          <a:xfrm>
            <a:off x="863680" y="225778"/>
            <a:ext cx="2316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cs typeface="+mn-ea"/>
                <a:sym typeface="+mn-lt"/>
              </a:rPr>
              <a:t>乘车位次礼仪</a:t>
            </a:r>
          </a:p>
        </p:txBody>
      </p:sp>
    </p:spTree>
    <p:extLst>
      <p:ext uri="{BB962C8B-B14F-4D97-AF65-F5344CB8AC3E}">
        <p14:creationId val="682888536"/>
      </p:ext>
    </p:extLst>
  </p:cSld>
  <p:clrMapOvr>
    <a:masterClrMapping/>
  </p:clrMapOvr>
  <mc:AlternateContent>
    <mc:Choice Requires="p15">
      <p:transition advTm="5000" p14:dur="1250" spd="slow">
        <p15:prstTrans prst="pageCurlDouble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7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750" id="2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1267"/>
      <p:bldP grpId="0" spid="26"/>
      <p:bldP grpId="0" spid="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23102" y="2078167"/>
            <a:ext cx="5496679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altLang="en-US" lang="zh-CN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rPr>
              <a:t>这跟我国道路行驶规则有关。后排比前排舒服，右边比左边上下车方便。训练有素的司机开车到酒店一停车，后排右座一定正对着门。这个位置的人伸腿下车，抬腿上车，非常方便。而副驾驶的座位是"随员座"，所以酒店的门童都不会给副驾驶员座开门。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263124B-48CD-4973-9E7D-683D72FE186A}"/>
              </a:ext>
            </a:extLst>
          </p:cNvPr>
          <p:cNvGrpSpPr/>
          <p:nvPr/>
        </p:nvGrpSpPr>
        <p:grpSpPr>
          <a:xfrm>
            <a:off x="6722312" y="1799823"/>
            <a:ext cx="4367753" cy="3698064"/>
            <a:chOff x="6722312" y="1799823"/>
            <a:chExt cx="4367753" cy="3698064"/>
          </a:xfrm>
        </p:grpSpPr>
        <p:sp>
          <p:nvSpPr>
            <p:cNvPr id="25" name="圆角矩形 24"/>
            <p:cNvSpPr/>
            <p:nvPr/>
          </p:nvSpPr>
          <p:spPr>
            <a:xfrm>
              <a:off x="7517423" y="1799823"/>
              <a:ext cx="2825252" cy="3698064"/>
            </a:xfrm>
            <a:prstGeom prst="roundRect">
              <a:avLst/>
            </a:prstGeom>
            <a:noFill/>
            <a:ln w="19050">
              <a:solidFill>
                <a:srgbClr val="0A0A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7949933" y="2707236"/>
              <a:ext cx="770965" cy="770965"/>
            </a:xfrm>
            <a:prstGeom prst="round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>
                  <a:solidFill>
                    <a:srgbClr val="38465E"/>
                  </a:solidFill>
                  <a:cs typeface="+mn-ea"/>
                  <a:sym typeface="+mn-lt"/>
                </a:rPr>
                <a:t>驾驶座 </a:t>
              </a: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9161405" y="2698929"/>
              <a:ext cx="770965" cy="7709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>
                  <a:solidFill>
                    <a:srgbClr val="38465E"/>
                  </a:solidFill>
                  <a:cs typeface="+mn-ea"/>
                  <a:sym typeface="+mn-lt"/>
                </a:rPr>
                <a:t>副驾驶座</a:t>
              </a:r>
            </a:p>
          </p:txBody>
        </p:sp>
        <p:grpSp>
          <p:nvGrpSpPr>
            <p:cNvPr id="26" name="组合 17"/>
            <p:cNvGrpSpPr/>
            <p:nvPr/>
          </p:nvGrpSpPr>
          <p:grpSpPr>
            <a:xfrm>
              <a:off x="6722312" y="2488183"/>
              <a:ext cx="932913" cy="1323439"/>
              <a:chOff x="1895889" y="3498030"/>
              <a:chExt cx="657655" cy="1323446"/>
            </a:xfrm>
          </p:grpSpPr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2037012" y="4143093"/>
                <a:ext cx="516532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round/>
                <a:tailEnd len="med" type="triangle" w="med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28" name="Text Box 13"/>
              <p:cNvSpPr txBox="1">
                <a:spLocks noChangeArrowheads="1"/>
              </p:cNvSpPr>
              <p:nvPr/>
            </p:nvSpPr>
            <p:spPr bwMode="auto">
              <a:xfrm>
                <a:off x="1895889" y="3498030"/>
                <a:ext cx="315587" cy="13106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altLang="en-US" b="1" lang="zh-CN" sz="2000">
                    <a:solidFill>
                      <a:srgbClr val="38465E"/>
                    </a:solidFill>
                    <a:latin typeface="+mn-lt"/>
                    <a:ea typeface="+mn-ea"/>
                    <a:cs typeface="+mn-ea"/>
                    <a:sym typeface="+mn-lt"/>
                  </a:rPr>
                  <a:t>专职司机</a:t>
                </a:r>
              </a:p>
            </p:txBody>
          </p:sp>
        </p:grpSp>
        <p:grpSp>
          <p:nvGrpSpPr>
            <p:cNvPr id="34" name="组合 17"/>
            <p:cNvGrpSpPr/>
            <p:nvPr/>
          </p:nvGrpSpPr>
          <p:grpSpPr>
            <a:xfrm flipH="1">
              <a:off x="10067205" y="2643189"/>
              <a:ext cx="1022860" cy="1015663"/>
              <a:chOff x="1884604" y="3653039"/>
              <a:chExt cx="721063" cy="1015669"/>
            </a:xfrm>
          </p:grpSpPr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>
                <a:off x="2037013" y="4143093"/>
                <a:ext cx="568654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round/>
                <a:tailEnd len="med" type="triangle" w="med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6" name="Text Box 13"/>
              <p:cNvSpPr txBox="1">
                <a:spLocks noChangeArrowheads="1"/>
              </p:cNvSpPr>
              <p:nvPr/>
            </p:nvSpPr>
            <p:spPr bwMode="auto">
              <a:xfrm>
                <a:off x="1884603" y="3653039"/>
                <a:ext cx="315587" cy="10058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altLang="en-US" b="1" lang="zh-CN" sz="2000">
                    <a:solidFill>
                      <a:srgbClr val="38465E"/>
                    </a:solidFill>
                    <a:latin typeface="+mn-lt"/>
                    <a:ea typeface="+mn-ea"/>
                    <a:cs typeface="+mn-ea"/>
                    <a:sym typeface="+mn-lt"/>
                  </a:rPr>
                  <a:t>随座员</a:t>
                </a:r>
              </a:p>
            </p:txBody>
          </p:sp>
        </p:grpSp>
        <p:sp>
          <p:nvSpPr>
            <p:cNvPr id="38" name="圆角矩形 37"/>
            <p:cNvSpPr/>
            <p:nvPr/>
          </p:nvSpPr>
          <p:spPr>
            <a:xfrm>
              <a:off x="7958572" y="3939047"/>
              <a:ext cx="495730" cy="1255759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solidFill>
                    <a:srgbClr val="38465E"/>
                  </a:solidFill>
                  <a:cs typeface="+mn-ea"/>
                  <a:sym typeface="+mn-lt"/>
                </a:rPr>
                <a:t>后排左</a:t>
              </a: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8697606" y="3948445"/>
              <a:ext cx="495730" cy="1255759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solidFill>
                    <a:srgbClr val="38465E"/>
                  </a:solidFill>
                  <a:cs typeface="+mn-ea"/>
                  <a:sym typeface="+mn-lt"/>
                </a:rPr>
                <a:t>后排中</a:t>
              </a: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9436640" y="3939047"/>
              <a:ext cx="495730" cy="125575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后排右</a:t>
              </a:r>
            </a:p>
          </p:txBody>
        </p:sp>
        <p:grpSp>
          <p:nvGrpSpPr>
            <p:cNvPr id="41" name="组合 17"/>
            <p:cNvGrpSpPr/>
            <p:nvPr/>
          </p:nvGrpSpPr>
          <p:grpSpPr>
            <a:xfrm>
              <a:off x="6744765" y="4222381"/>
              <a:ext cx="998616" cy="707886"/>
              <a:chOff x="1901695" y="3852615"/>
              <a:chExt cx="703972" cy="707890"/>
            </a:xfrm>
          </p:grpSpPr>
          <p:sp>
            <p:nvSpPr>
              <p:cNvPr id="42" name="Line 12"/>
              <p:cNvSpPr>
                <a:spLocks noChangeShapeType="1"/>
              </p:cNvSpPr>
              <p:nvPr/>
            </p:nvSpPr>
            <p:spPr bwMode="auto">
              <a:xfrm>
                <a:off x="2037013" y="4143093"/>
                <a:ext cx="568654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round/>
                <a:tailEnd len="med" type="triangle" w="med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3" name="Text Box 13"/>
              <p:cNvSpPr txBox="1">
                <a:spLocks noChangeArrowheads="1"/>
              </p:cNvSpPr>
              <p:nvPr/>
            </p:nvSpPr>
            <p:spPr bwMode="auto">
              <a:xfrm>
                <a:off x="1901695" y="3852615"/>
                <a:ext cx="315587" cy="7010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altLang="en-US" b="1" lang="zh-CN" sz="2000">
                    <a:solidFill>
                      <a:srgbClr val="38465E"/>
                    </a:solidFill>
                    <a:latin typeface="+mn-lt"/>
                    <a:ea typeface="+mn-ea"/>
                    <a:cs typeface="+mn-ea"/>
                    <a:sym typeface="+mn-lt"/>
                  </a:rPr>
                  <a:t>上座</a:t>
                </a:r>
              </a:p>
            </p:txBody>
          </p:sp>
        </p:grp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005EC5A0-5F10-4C5A-9744-5B282188EFFA}"/>
              </a:ext>
            </a:extLst>
          </p:cNvPr>
          <p:cNvSpPr txBox="1"/>
          <p:nvPr/>
        </p:nvSpPr>
        <p:spPr>
          <a:xfrm>
            <a:off x="947738" y="1064401"/>
            <a:ext cx="8488902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b="1" lang="en-US" sz="2000">
                <a:solidFill>
                  <a:schemeClr val="accent1"/>
                </a:solidFill>
                <a:cs typeface="+mn-ea"/>
                <a:sym typeface="+mn-lt"/>
              </a:rPr>
              <a:t> 第二个称为“公务接待”的上座 :开车的人是专职司机，上座是后排右座。</a:t>
            </a: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7A3A235D-6A77-4438-AF2F-B2C3D96C8344}"/>
              </a:ext>
            </a:extLst>
          </p:cNvPr>
          <p:cNvSpPr/>
          <p:nvPr/>
        </p:nvSpPr>
        <p:spPr>
          <a:xfrm rot="5400000">
            <a:off x="510558" y="1118563"/>
            <a:ext cx="345854" cy="2704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6C5F60C-9BB7-49B4-9BA7-6CB501C7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647" y="165832"/>
            <a:ext cx="833501" cy="523220"/>
          </a:xfrm>
          <a:custGeom>
            <a:gdLst>
              <a:gd fmla="*/ 0 w 838200" name="connsiteX0"/>
              <a:gd fmla="*/ 0 h 523220" name="connsiteY0"/>
              <a:gd fmla="*/ 838200 w 838200" name="connsiteX1"/>
              <a:gd fmla="*/ 0 h 523220" name="connsiteY1"/>
              <a:gd fmla="*/ 838200 w 838200" name="connsiteX2"/>
              <a:gd fmla="*/ 523220 h 523220" name="connsiteY2"/>
              <a:gd fmla="*/ 0 w 838200" name="connsiteX3"/>
              <a:gd fmla="*/ 523220 h 52322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23220" w="838200">
                <a:moveTo>
                  <a:pt x="0" y="0"/>
                </a:moveTo>
                <a:lnTo>
                  <a:pt x="838200" y="0"/>
                </a:lnTo>
                <a:lnTo>
                  <a:pt x="838200" y="523220"/>
                </a:lnTo>
                <a:lnTo>
                  <a:pt x="0" y="523220"/>
                </a:lnTo>
                <a:close/>
              </a:path>
            </a:pathLst>
          </a:cu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A7842AB7-7C02-49E4-8B20-92E4586776DD}"/>
              </a:ext>
            </a:extLst>
          </p:cNvPr>
          <p:cNvSpPr/>
          <p:nvPr/>
        </p:nvSpPr>
        <p:spPr>
          <a:xfrm>
            <a:off x="863680" y="225778"/>
            <a:ext cx="2316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cs typeface="+mn-ea"/>
                <a:sym typeface="+mn-lt"/>
              </a:rPr>
              <a:t>乘车位次礼仪</a:t>
            </a:r>
          </a:p>
        </p:txBody>
      </p:sp>
    </p:spTree>
    <p:extLst>
      <p:ext uri="{BB962C8B-B14F-4D97-AF65-F5344CB8AC3E}">
        <p14:creationId val="1176951324"/>
      </p:ext>
    </p:extLst>
  </p:cSld>
  <p:clrMapOvr>
    <a:masterClrMapping/>
  </p:clrMapOvr>
  <mc:AlternateContent>
    <mc:Choice Requires="p15">
      <p:transition advTm="5000" p14:dur="1250" spd="slow">
        <p15:prstTrans prst="pageCurlDouble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24"/>
      <p:bldP grpId="0" spid="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47738" y="1030940"/>
            <a:ext cx="10418601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000">
                <a:solidFill>
                  <a:srgbClr val="38465E"/>
                </a:solidFill>
                <a:cs typeface="+mn-ea"/>
                <a:sym typeface="+mn-lt"/>
              </a:rPr>
              <a:t>乘坐双排座或三排座轿车时，座次的具体排列，则又因驾驶员的身份不同，</a:t>
            </a:r>
          </a:p>
          <a:p>
            <a:r>
              <a:rPr altLang="en-US" b="1" lang="zh-CN" sz="2000">
                <a:solidFill>
                  <a:srgbClr val="38465E"/>
                </a:solidFill>
                <a:cs typeface="+mn-ea"/>
                <a:sym typeface="+mn-lt"/>
              </a:rPr>
              <a:t>而具体分为下述两种情况：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E4BE602-3308-42FF-8A13-1AE83987AA06}"/>
              </a:ext>
            </a:extLst>
          </p:cNvPr>
          <p:cNvGrpSpPr/>
          <p:nvPr/>
        </p:nvGrpSpPr>
        <p:grpSpPr>
          <a:xfrm>
            <a:off x="947737" y="4441896"/>
            <a:ext cx="9913291" cy="1095303"/>
            <a:chOff x="947737" y="4441896"/>
            <a:chExt cx="9913291" cy="1095303"/>
          </a:xfrm>
        </p:grpSpPr>
        <p:sp>
          <p:nvSpPr>
            <p:cNvPr id="3" name="圆角矩形 2"/>
            <p:cNvSpPr/>
            <p:nvPr/>
          </p:nvSpPr>
          <p:spPr>
            <a:xfrm>
              <a:off x="947737" y="4441896"/>
              <a:ext cx="9686008" cy="1095303"/>
            </a:xfrm>
            <a:prstGeom prst="roundRect">
              <a:avLst>
                <a:gd fmla="val 1977" name="adj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947737" y="4804881"/>
              <a:ext cx="9725343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两种方式，对乘车座次礼仪分别介绍,座位标注的1、2、3……顺序，按乘车人重要顺序依次排列。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1750825" y="4296388"/>
            <a:ext cx="18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altLang="en-US" lang="zh-CN" sz="2000">
              <a:solidFill>
                <a:srgbClr val="38465E"/>
              </a:solidFill>
              <a:cs typeface="+mn-ea"/>
              <a:sym typeface="+mn-lt"/>
            </a:endParaRPr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FFBF9EF9-3608-4FD3-B548-1DB511CC3215}"/>
              </a:ext>
            </a:extLst>
          </p:cNvPr>
          <p:cNvSpPr/>
          <p:nvPr/>
        </p:nvSpPr>
        <p:spPr>
          <a:xfrm rot="5400000">
            <a:off x="510558" y="1162105"/>
            <a:ext cx="345854" cy="2704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C55FE2B-6CD7-4228-8ACA-0366A7EF6059}"/>
              </a:ext>
            </a:extLst>
          </p:cNvPr>
          <p:cNvGrpSpPr/>
          <p:nvPr/>
        </p:nvGrpSpPr>
        <p:grpSpPr>
          <a:xfrm>
            <a:off x="947737" y="2235200"/>
            <a:ext cx="4320000" cy="1761649"/>
            <a:chOff x="947737" y="2400300"/>
            <a:chExt cx="4320000" cy="1761649"/>
          </a:xfrm>
        </p:grpSpPr>
        <p:sp>
          <p:nvSpPr>
            <p:cNvPr id="15363" name="Rectangle 4"/>
            <p:cNvSpPr>
              <a:spLocks noChangeArrowheads="1"/>
            </p:cNvSpPr>
            <p:nvPr/>
          </p:nvSpPr>
          <p:spPr bwMode="auto">
            <a:xfrm>
              <a:off x="1319999" y="2663664"/>
              <a:ext cx="3880744" cy="100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2000">
                  <a:solidFill>
                    <a:srgbClr val="38465E"/>
                  </a:solidFill>
                  <a:latin typeface="+mn-lt"/>
                  <a:ea typeface="+mn-ea"/>
                  <a:cs typeface="+mn-ea"/>
                  <a:sym typeface="+mn-lt"/>
                </a:rPr>
                <a:t>1.主人驾驶 ，</a:t>
              </a:r>
            </a:p>
            <a:p>
              <a:pPr eaLnBrk="1" hangingPunct="1"/>
              <a:endParaRPr altLang="zh-CN" lang="en-US" sz="2000">
                <a:solidFill>
                  <a:srgbClr val="38465E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eaLnBrk="1" hangingPunct="1"/>
              <a:r>
                <a:rPr altLang="zh-CN" lang="en-US" sz="2000">
                  <a:solidFill>
                    <a:srgbClr val="38465E"/>
                  </a:solidFill>
                  <a:latin typeface="+mn-lt"/>
                  <a:ea typeface="+mn-ea"/>
                  <a:cs typeface="+mn-ea"/>
                  <a:sym typeface="+mn-lt"/>
                </a:rPr>
                <a:t>一般前排为上，后排为下。   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947737" y="2400300"/>
              <a:ext cx="4320000" cy="176164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E803AE8-7599-4C0B-BC0B-D5011971A863}"/>
                </a:ext>
              </a:extLst>
            </p:cNvPr>
            <p:cNvCxnSpPr/>
            <p:nvPr/>
          </p:nvCxnSpPr>
          <p:spPr>
            <a:xfrm>
              <a:off x="1422400" y="3098800"/>
              <a:ext cx="127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1162D8-2BA0-4A44-A7E5-9374DFDA63BB}"/>
              </a:ext>
            </a:extLst>
          </p:cNvPr>
          <p:cNvGrpSpPr/>
          <p:nvPr/>
        </p:nvGrpSpPr>
        <p:grpSpPr>
          <a:xfrm>
            <a:off x="6313745" y="2235200"/>
            <a:ext cx="4320000" cy="1761649"/>
            <a:chOff x="6313745" y="2400300"/>
            <a:chExt cx="4320000" cy="1761649"/>
          </a:xfrm>
        </p:grpSpPr>
        <p:sp>
          <p:nvSpPr>
            <p:cNvPr id="16" name="矩形 15"/>
            <p:cNvSpPr/>
            <p:nvPr/>
          </p:nvSpPr>
          <p:spPr>
            <a:xfrm>
              <a:off x="6313745" y="2400300"/>
              <a:ext cx="4320000" cy="176164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cs typeface="+mn-ea"/>
                  <a:sym typeface="+mn-lt"/>
                </a:rPr>
                <a:t>x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6619854" y="2646485"/>
              <a:ext cx="3880744" cy="1310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zh-CN" lang="en-US" sz="2000">
                  <a:solidFill>
                    <a:srgbClr val="38465E"/>
                  </a:solidFill>
                  <a:cs typeface="+mn-ea"/>
                  <a:sym typeface="+mn-lt"/>
                </a:rPr>
                <a:t>2.专职司机驾驶，</a:t>
              </a:r>
            </a:p>
            <a:p>
              <a:endParaRPr altLang="zh-CN" lang="en-US" sz="2000">
                <a:solidFill>
                  <a:srgbClr val="38465E"/>
                </a:solidFill>
                <a:cs typeface="+mn-ea"/>
                <a:sym typeface="+mn-lt"/>
              </a:endParaRPr>
            </a:p>
            <a:p>
              <a:r>
                <a:rPr altLang="zh-CN" lang="en-US" sz="2000">
                  <a:solidFill>
                    <a:srgbClr val="38465E"/>
                  </a:solidFill>
                  <a:cs typeface="+mn-ea"/>
                  <a:sym typeface="+mn-lt"/>
                </a:rPr>
                <a:t>一般后排为上，前排为下，</a:t>
              </a:r>
            </a:p>
            <a:p>
              <a:r>
                <a:rPr altLang="zh-CN" lang="en-US" sz="2000">
                  <a:solidFill>
                    <a:srgbClr val="38465E"/>
                  </a:solidFill>
                  <a:cs typeface="+mn-ea"/>
                  <a:sym typeface="+mn-lt"/>
                </a:rPr>
                <a:t>以右为尊，以左为卑。</a:t>
              </a: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8C8B9F48-86AE-477C-9186-29F54EA0C3E2}"/>
                </a:ext>
              </a:extLst>
            </p:cNvPr>
            <p:cNvCxnSpPr/>
            <p:nvPr/>
          </p:nvCxnSpPr>
          <p:spPr>
            <a:xfrm>
              <a:off x="6870700" y="3098800"/>
              <a:ext cx="1612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D6C5F60C-9BB7-49B4-9BA7-6CB501C7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647" y="165832"/>
            <a:ext cx="833501" cy="523220"/>
          </a:xfrm>
          <a:custGeom>
            <a:gdLst>
              <a:gd fmla="*/ 0 w 838200" name="connsiteX0"/>
              <a:gd fmla="*/ 0 h 523220" name="connsiteY0"/>
              <a:gd fmla="*/ 838200 w 838200" name="connsiteX1"/>
              <a:gd fmla="*/ 0 h 523220" name="connsiteY1"/>
              <a:gd fmla="*/ 838200 w 838200" name="connsiteX2"/>
              <a:gd fmla="*/ 523220 h 523220" name="connsiteY2"/>
              <a:gd fmla="*/ 0 w 838200" name="connsiteX3"/>
              <a:gd fmla="*/ 523220 h 52322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23220" w="838200">
                <a:moveTo>
                  <a:pt x="0" y="0"/>
                </a:moveTo>
                <a:lnTo>
                  <a:pt x="838200" y="0"/>
                </a:lnTo>
                <a:lnTo>
                  <a:pt x="838200" y="523220"/>
                </a:lnTo>
                <a:lnTo>
                  <a:pt x="0" y="523220"/>
                </a:lnTo>
                <a:close/>
              </a:path>
            </a:pathLst>
          </a:cu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A7842AB7-7C02-49E4-8B20-92E4586776DD}"/>
              </a:ext>
            </a:extLst>
          </p:cNvPr>
          <p:cNvSpPr/>
          <p:nvPr/>
        </p:nvSpPr>
        <p:spPr>
          <a:xfrm>
            <a:off x="863680" y="225778"/>
            <a:ext cx="2316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cs typeface="+mn-ea"/>
                <a:sym typeface="+mn-lt"/>
              </a:rPr>
              <a:t>乘车位次礼仪</a:t>
            </a:r>
          </a:p>
        </p:txBody>
      </p:sp>
    </p:spTree>
    <p:extLst>
      <p:ext uri="{BB962C8B-B14F-4D97-AF65-F5344CB8AC3E}">
        <p14:creationId val="3400402037"/>
      </p:ext>
    </p:extLst>
  </p:cSld>
  <p:clrMapOvr>
    <a:masterClrMapping/>
  </p:clrMapOvr>
  <mc:AlternateContent>
    <mc:Choice Requires="p15">
      <p:transition advTm="5000" p14:dur="1250" spd="slow">
        <p15:prstTrans prst="pageCurlDouble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7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5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1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75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3"/>
      <p:bldP grpId="0" spid="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965241" y="1016326"/>
            <a:ext cx="4261519" cy="3962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三排七人座轿车（中排为折叠座）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7C547D9-C716-4519-915E-26E5CA44509D}"/>
              </a:ext>
            </a:extLst>
          </p:cNvPr>
          <p:cNvGrpSpPr/>
          <p:nvPr/>
        </p:nvGrpSpPr>
        <p:grpSpPr>
          <a:xfrm>
            <a:off x="1507828" y="1975677"/>
            <a:ext cx="9179964" cy="3448129"/>
            <a:chOff x="1507828" y="1975677"/>
            <a:chExt cx="9179964" cy="3448129"/>
          </a:xfrm>
        </p:grpSpPr>
        <p:sp>
          <p:nvSpPr>
            <p:cNvPr id="41" name="圆角矩形 40"/>
            <p:cNvSpPr/>
            <p:nvPr/>
          </p:nvSpPr>
          <p:spPr>
            <a:xfrm>
              <a:off x="7689238" y="1975677"/>
              <a:ext cx="2998554" cy="3448129"/>
            </a:xfrm>
            <a:prstGeom prst="roundRect">
              <a:avLst/>
            </a:prstGeom>
            <a:noFill/>
            <a:ln w="19050">
              <a:solidFill>
                <a:srgbClr val="0A0A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225172" y="1975677"/>
              <a:ext cx="3008218" cy="3448129"/>
            </a:xfrm>
            <a:prstGeom prst="roundRect">
              <a:avLst/>
            </a:prstGeom>
            <a:noFill/>
            <a:ln w="19050">
              <a:solidFill>
                <a:srgbClr val="0A0A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2624940" y="2371851"/>
              <a:ext cx="495730" cy="85886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>
                  <a:solidFill>
                    <a:srgbClr val="38465E"/>
                  </a:solidFill>
                  <a:cs typeface="+mn-ea"/>
                  <a:sym typeface="+mn-lt"/>
                </a:rPr>
                <a:t>主人</a:t>
              </a: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4407337" y="2371850"/>
              <a:ext cx="501005" cy="87379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>
                  <a:cs typeface="+mn-ea"/>
                  <a:sym typeface="+mn-lt"/>
                </a:rPr>
                <a:t>1</a:t>
              </a:r>
            </a:p>
          </p:txBody>
        </p:sp>
        <p:grpSp>
          <p:nvGrpSpPr>
            <p:cNvPr id="29" name="组合 17"/>
            <p:cNvGrpSpPr/>
            <p:nvPr/>
          </p:nvGrpSpPr>
          <p:grpSpPr>
            <a:xfrm>
              <a:off x="1507828" y="2263929"/>
              <a:ext cx="932913" cy="1015663"/>
              <a:chOff x="1895889" y="3498030"/>
              <a:chExt cx="657655" cy="1015668"/>
            </a:xfrm>
          </p:grpSpPr>
          <p:sp>
            <p:nvSpPr>
              <p:cNvPr id="30" name="Line 12"/>
              <p:cNvSpPr>
                <a:spLocks noChangeShapeType="1"/>
              </p:cNvSpPr>
              <p:nvPr/>
            </p:nvSpPr>
            <p:spPr bwMode="auto">
              <a:xfrm>
                <a:off x="2037012" y="4143093"/>
                <a:ext cx="516532" cy="0"/>
              </a:xfrm>
              <a:prstGeom prst="line">
                <a:avLst/>
              </a:prstGeom>
              <a:noFill/>
              <a:ln w="9525">
                <a:solidFill>
                  <a:srgbClr val="38465E"/>
                </a:solidFill>
                <a:round/>
                <a:tailEnd len="med" type="triangle" w="med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1" name="Text Box 13"/>
              <p:cNvSpPr txBox="1">
                <a:spLocks noChangeArrowheads="1"/>
              </p:cNvSpPr>
              <p:nvPr/>
            </p:nvSpPr>
            <p:spPr bwMode="auto">
              <a:xfrm>
                <a:off x="1895889" y="3498030"/>
                <a:ext cx="315587" cy="1005840"/>
              </a:xfrm>
              <a:prstGeom prst="rect">
                <a:avLst/>
              </a:prstGeom>
              <a:solidFill>
                <a:srgbClr val="3846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altLang="en-US" b="1" lang="zh-CN" sz="20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驾驶座</a:t>
                </a:r>
              </a:p>
            </p:txBody>
          </p:sp>
        </p:grpSp>
        <p:sp>
          <p:nvSpPr>
            <p:cNvPr id="35" name="圆角矩形 34"/>
            <p:cNvSpPr/>
            <p:nvPr/>
          </p:nvSpPr>
          <p:spPr>
            <a:xfrm>
              <a:off x="2624940" y="3348784"/>
              <a:ext cx="495730" cy="80100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solidFill>
                    <a:srgbClr val="38465E"/>
                  </a:solidFill>
                  <a:cs typeface="+mn-ea"/>
                  <a:sym typeface="+mn-lt"/>
                </a:rPr>
                <a:t>6</a:t>
              </a: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4412612" y="3348782"/>
              <a:ext cx="495730" cy="80100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solidFill>
                    <a:srgbClr val="38465E"/>
                  </a:solidFill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8110847" y="2371850"/>
              <a:ext cx="507092" cy="881815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>
                  <a:solidFill>
                    <a:srgbClr val="38465E"/>
                  </a:solidFill>
                  <a:cs typeface="+mn-ea"/>
                  <a:sym typeface="+mn-lt"/>
                </a:rPr>
                <a:t>司机</a:t>
              </a: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9757825" y="2371850"/>
              <a:ext cx="495731" cy="885517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>
                  <a:solidFill>
                    <a:srgbClr val="38465E"/>
                  </a:solidFill>
                  <a:cs typeface="+mn-ea"/>
                  <a:sym typeface="+mn-lt"/>
                </a:rPr>
                <a:t>6</a:t>
              </a:r>
            </a:p>
          </p:txBody>
        </p:sp>
        <p:grpSp>
          <p:nvGrpSpPr>
            <p:cNvPr id="44" name="组合 17"/>
            <p:cNvGrpSpPr/>
            <p:nvPr/>
          </p:nvGrpSpPr>
          <p:grpSpPr>
            <a:xfrm>
              <a:off x="6971894" y="2263929"/>
              <a:ext cx="932913" cy="1015663"/>
              <a:chOff x="1895889" y="3498030"/>
              <a:chExt cx="657655" cy="1015668"/>
            </a:xfrm>
          </p:grpSpPr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>
                <a:off x="2037012" y="4143093"/>
                <a:ext cx="516532" cy="0"/>
              </a:xfrm>
              <a:prstGeom prst="line">
                <a:avLst/>
              </a:prstGeom>
              <a:noFill/>
              <a:ln w="9525">
                <a:solidFill>
                  <a:srgbClr val="38465E"/>
                </a:solidFill>
                <a:round/>
                <a:tailEnd len="med" type="triangle" w="med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6" name="Text Box 13"/>
              <p:cNvSpPr txBox="1">
                <a:spLocks noChangeArrowheads="1"/>
              </p:cNvSpPr>
              <p:nvPr/>
            </p:nvSpPr>
            <p:spPr bwMode="auto">
              <a:xfrm>
                <a:off x="1895888" y="3498030"/>
                <a:ext cx="315587" cy="1005840"/>
              </a:xfrm>
              <a:prstGeom prst="rect">
                <a:avLst/>
              </a:prstGeom>
              <a:solidFill>
                <a:srgbClr val="3846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altLang="en-US" b="1" lang="zh-CN" sz="20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驾驶座</a:t>
                </a:r>
              </a:p>
            </p:txBody>
          </p:sp>
        </p:grpSp>
        <p:sp>
          <p:nvSpPr>
            <p:cNvPr id="47" name="圆角矩形 46"/>
            <p:cNvSpPr/>
            <p:nvPr/>
          </p:nvSpPr>
          <p:spPr>
            <a:xfrm>
              <a:off x="8122208" y="3367590"/>
              <a:ext cx="495730" cy="78220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solidFill>
                    <a:srgbClr val="38465E"/>
                  </a:solidFill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9757826" y="3367588"/>
              <a:ext cx="495730" cy="78220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solidFill>
                    <a:srgbClr val="38465E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624940" y="4328085"/>
              <a:ext cx="495730" cy="80100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solidFill>
                    <a:srgbClr val="38465E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3521252" y="4328084"/>
              <a:ext cx="495730" cy="80100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solidFill>
                    <a:srgbClr val="38465E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4412612" y="4328083"/>
              <a:ext cx="495730" cy="80100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solidFill>
                    <a:srgbClr val="38465E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8122208" y="4330035"/>
              <a:ext cx="495730" cy="78220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solidFill>
                    <a:srgbClr val="38465E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8992426" y="4330034"/>
              <a:ext cx="495730" cy="78220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solidFill>
                    <a:srgbClr val="38465E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9757826" y="4330033"/>
              <a:ext cx="495730" cy="782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>
                  <a:cs typeface="+mn-ea"/>
                  <a:sym typeface="+mn-lt"/>
                </a:rPr>
                <a:t>1</a:t>
              </a: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D6C5F60C-9BB7-49B4-9BA7-6CB501C7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647" y="165832"/>
            <a:ext cx="833501" cy="523220"/>
          </a:xfrm>
          <a:custGeom>
            <a:gdLst>
              <a:gd fmla="*/ 0 w 838200" name="connsiteX0"/>
              <a:gd fmla="*/ 0 h 523220" name="connsiteY0"/>
              <a:gd fmla="*/ 838200 w 838200" name="connsiteX1"/>
              <a:gd fmla="*/ 0 h 523220" name="connsiteY1"/>
              <a:gd fmla="*/ 838200 w 838200" name="connsiteX2"/>
              <a:gd fmla="*/ 523220 h 523220" name="connsiteY2"/>
              <a:gd fmla="*/ 0 w 838200" name="connsiteX3"/>
              <a:gd fmla="*/ 523220 h 52322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23220" w="838200">
                <a:moveTo>
                  <a:pt x="0" y="0"/>
                </a:moveTo>
                <a:lnTo>
                  <a:pt x="838200" y="0"/>
                </a:lnTo>
                <a:lnTo>
                  <a:pt x="838200" y="523220"/>
                </a:lnTo>
                <a:lnTo>
                  <a:pt x="0" y="523220"/>
                </a:lnTo>
                <a:close/>
              </a:path>
            </a:pathLst>
          </a:cu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A7842AB7-7C02-49E4-8B20-92E4586776DD}"/>
              </a:ext>
            </a:extLst>
          </p:cNvPr>
          <p:cNvSpPr/>
          <p:nvPr/>
        </p:nvSpPr>
        <p:spPr>
          <a:xfrm>
            <a:off x="863680" y="225778"/>
            <a:ext cx="2316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cs typeface="+mn-ea"/>
                <a:sym typeface="+mn-lt"/>
              </a:rPr>
              <a:t>乘车位次礼仪</a:t>
            </a:r>
          </a:p>
        </p:txBody>
      </p:sp>
    </p:spTree>
    <p:extLst>
      <p:ext uri="{BB962C8B-B14F-4D97-AF65-F5344CB8AC3E}">
        <p14:creationId val="2948775862"/>
      </p:ext>
    </p:extLst>
  </p:cSld>
  <p:clrMapOvr>
    <a:masterClrMapping/>
  </p:clrMapOvr>
  <mc:AlternateContent>
    <mc:Choice Requires="p15">
      <p:transition advTm="5000" p14:dur="1250" spd="slow">
        <p15:prstTrans prst="pageCurlDouble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38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D01A961-9AF1-4976-B514-687EA652E618}"/>
              </a:ext>
            </a:extLst>
          </p:cNvPr>
          <p:cNvGrpSpPr/>
          <p:nvPr/>
        </p:nvGrpSpPr>
        <p:grpSpPr>
          <a:xfrm>
            <a:off x="836080" y="1221622"/>
            <a:ext cx="5425824" cy="1130306"/>
            <a:chOff x="5582077" y="1163750"/>
            <a:chExt cx="5425824" cy="1130306"/>
          </a:xfrm>
        </p:grpSpPr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5582077" y="1647725"/>
              <a:ext cx="5425824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>
                  <a:solidFill>
                    <a:srgbClr val="38465E"/>
                  </a:solidFill>
                  <a:latin typeface="+mn-lt"/>
                  <a:ea typeface="+mn-ea"/>
                  <a:cs typeface="+mn-ea"/>
                  <a:sym typeface="+mn-lt"/>
                </a:rPr>
                <a:t>乘坐主人驾驶的轿车时，最重要的是不能令前排座空着。一定要有一个人坐在那里，以示相伴。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82077" y="1163750"/>
              <a:ext cx="11988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3200">
                  <a:solidFill>
                    <a:srgbClr val="0070C0"/>
                  </a:solidFill>
                  <a:cs typeface="+mn-ea"/>
                  <a:sym typeface="+mn-lt"/>
                </a:rPr>
                <a:t>注意1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BD2D3DF-96C4-48FA-B8B9-2A4EBC046B73}"/>
              </a:ext>
            </a:extLst>
          </p:cNvPr>
          <p:cNvGrpSpPr/>
          <p:nvPr/>
        </p:nvGrpSpPr>
        <p:grpSpPr>
          <a:xfrm>
            <a:off x="836080" y="2653561"/>
            <a:ext cx="5251922" cy="1139938"/>
            <a:chOff x="5489103" y="2343786"/>
            <a:chExt cx="5251922" cy="1139938"/>
          </a:xfrm>
        </p:grpSpPr>
        <p:sp>
          <p:nvSpPr>
            <p:cNvPr id="58" name="Rectangle 4"/>
            <p:cNvSpPr>
              <a:spLocks noChangeArrowheads="1"/>
            </p:cNvSpPr>
            <p:nvPr/>
          </p:nvSpPr>
          <p:spPr bwMode="auto">
            <a:xfrm>
              <a:off x="5489103" y="2837393"/>
              <a:ext cx="5251922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>
                  <a:solidFill>
                    <a:srgbClr val="38465E"/>
                  </a:solidFill>
                  <a:latin typeface="+mn-lt"/>
                  <a:ea typeface="+mn-ea"/>
                  <a:cs typeface="+mn-ea"/>
                  <a:sym typeface="+mn-lt"/>
                </a:rPr>
                <a:t>先生驾驶自己的轿车时，则其夫人一般应坐在副驾驶座上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A9C2232-1002-4E03-8EA2-65CA5FFA6A66}"/>
                </a:ext>
              </a:extLst>
            </p:cNvPr>
            <p:cNvSpPr txBox="1"/>
            <p:nvPr/>
          </p:nvSpPr>
          <p:spPr>
            <a:xfrm>
              <a:off x="5489103" y="2343786"/>
              <a:ext cx="11988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3200">
                  <a:solidFill>
                    <a:srgbClr val="0070C0"/>
                  </a:solidFill>
                  <a:cs typeface="+mn-ea"/>
                  <a:sym typeface="+mn-lt"/>
                </a:rPr>
                <a:t>注意2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BC348040-234E-4F06-B440-683A89DB704B}"/>
              </a:ext>
            </a:extLst>
          </p:cNvPr>
          <p:cNvGrpSpPr/>
          <p:nvPr/>
        </p:nvGrpSpPr>
        <p:grpSpPr>
          <a:xfrm>
            <a:off x="836079" y="4082432"/>
            <a:ext cx="5217480" cy="1405668"/>
            <a:chOff x="5582076" y="4024560"/>
            <a:chExt cx="5217480" cy="1405668"/>
          </a:xfrm>
        </p:grpSpPr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5582076" y="4506898"/>
              <a:ext cx="521748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>
                  <a:solidFill>
                    <a:srgbClr val="38465E"/>
                  </a:solidFill>
                  <a:latin typeface="+mn-lt"/>
                  <a:ea typeface="+mn-ea"/>
                  <a:cs typeface="+mn-ea"/>
                  <a:sym typeface="+mn-lt"/>
                </a:rPr>
                <a:t>主人驾车送其友人夫妇回家时，由友人之中的男士，一定要坐在副驾驶座上，与主人相伴，而不宜形影不离地与其夫人坐在后排，那将是失礼之至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89C890C-3B0C-4F77-AD06-792458947FE4}"/>
                </a:ext>
              </a:extLst>
            </p:cNvPr>
            <p:cNvSpPr txBox="1"/>
            <p:nvPr/>
          </p:nvSpPr>
          <p:spPr>
            <a:xfrm>
              <a:off x="5582077" y="4024560"/>
              <a:ext cx="11988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3200">
                  <a:solidFill>
                    <a:srgbClr val="0070C0"/>
                  </a:solidFill>
                  <a:cs typeface="+mn-ea"/>
                  <a:sym typeface="+mn-lt"/>
                </a:rPr>
                <a:t>注意3</a:t>
              </a:r>
            </a:p>
          </p:txBody>
        </p:sp>
      </p:grpSp>
      <p:pic>
        <p:nvPicPr>
          <p:cNvPr descr="图片包含 游戏机, 玩具, 乐高  描述已自动生成" id="11" name="图片 10">
            <a:extLst>
              <a:ext uri="{FF2B5EF4-FFF2-40B4-BE49-F238E27FC236}">
                <a16:creationId xmlns:a16="http://schemas.microsoft.com/office/drawing/2014/main" id="{15D793FE-E552-4470-9FC1-5D3F0A0DD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08861" y="1648940"/>
            <a:ext cx="3532164" cy="311048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6C5F60C-9BB7-49B4-9BA7-6CB501C7C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647" y="165832"/>
            <a:ext cx="833501" cy="523220"/>
          </a:xfrm>
          <a:custGeom>
            <a:gdLst>
              <a:gd fmla="*/ 0 w 838200" name="connsiteX0"/>
              <a:gd fmla="*/ 0 h 523220" name="connsiteY0"/>
              <a:gd fmla="*/ 838200 w 838200" name="connsiteX1"/>
              <a:gd fmla="*/ 0 h 523220" name="connsiteY1"/>
              <a:gd fmla="*/ 838200 w 838200" name="connsiteX2"/>
              <a:gd fmla="*/ 523220 h 523220" name="connsiteY2"/>
              <a:gd fmla="*/ 0 w 838200" name="connsiteX3"/>
              <a:gd fmla="*/ 523220 h 52322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23220" w="838200">
                <a:moveTo>
                  <a:pt x="0" y="0"/>
                </a:moveTo>
                <a:lnTo>
                  <a:pt x="838200" y="0"/>
                </a:lnTo>
                <a:lnTo>
                  <a:pt x="838200" y="523220"/>
                </a:lnTo>
                <a:lnTo>
                  <a:pt x="0" y="523220"/>
                </a:lnTo>
                <a:close/>
              </a:path>
            </a:pathLst>
          </a:cu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7842AB7-7C02-49E4-8B20-92E4586776DD}"/>
              </a:ext>
            </a:extLst>
          </p:cNvPr>
          <p:cNvSpPr/>
          <p:nvPr/>
        </p:nvSpPr>
        <p:spPr>
          <a:xfrm>
            <a:off x="863680" y="225778"/>
            <a:ext cx="2316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cs typeface="+mn-ea"/>
                <a:sym typeface="+mn-lt"/>
              </a:rPr>
              <a:t>乘车位次礼仪</a:t>
            </a:r>
          </a:p>
        </p:txBody>
      </p:sp>
    </p:spTree>
    <p:extLst>
      <p:ext uri="{BB962C8B-B14F-4D97-AF65-F5344CB8AC3E}">
        <p14:creationId val="2341104379"/>
      </p:ext>
    </p:extLst>
  </p:cSld>
  <p:clrMapOvr>
    <a:masterClrMapping/>
  </p:clrMapOvr>
  <mc:AlternateContent>
    <mc:Choice Requires="p15">
      <p:transition advTm="5000" p14:dur="1250" spd="slow">
        <p15:prstTrans prst="pageCurlDouble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5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案例——他为什么没有被重用？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mspjaqx">
      <a:majorFont>
        <a:latin typeface="Adobe Arabic"/>
        <a:ea typeface="微软雅黑"/>
        <a:cs typeface="Arial"/>
      </a:majorFont>
      <a:minorFont>
        <a:latin typeface="Adobe Arabic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F26390C6-63F6-433D-BBCE-F00017BF0251}" name="灰色" vid="{BD760458-683B-4592-B8D7-24CD4F32A9F4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灰色</Template>
  <Company/>
  <PresentationFormat>宽屏</PresentationFormat>
  <Paragraphs>170</Paragraphs>
  <Slides>20</Slides>
  <Notes>17</Notes>
  <TotalTime>900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9">
      <vt:lpstr>Arial</vt:lpstr>
      <vt:lpstr>Adobe Arabic</vt:lpstr>
      <vt:lpstr>微软雅黑</vt:lpstr>
      <vt:lpstr>Calibri Light</vt:lpstr>
      <vt:lpstr>Calibri</vt:lpstr>
      <vt:lpstr>汉仪雅酷黑 75W</vt:lpstr>
      <vt:lpstr>Wingdings</vt:lpstr>
      <vt:lpstr>宋体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2019-01-10T06:26:44Z</dcterms:created>
  <cp:lastModifiedBy>kan</cp:lastModifiedBy>
  <dcterms:modified xsi:type="dcterms:W3CDTF">2021-08-20T11:00:21Z</dcterms:modified>
  <cp:revision>102</cp:revision>
  <dc:title>PowerPoint 演示文稿</dc:title>
</cp:coreProperties>
</file>