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9" r:id="rId6"/>
    <p:sldId id="289" r:id="rId7"/>
    <p:sldId id="290" r:id="rId8"/>
    <p:sldId id="262" r:id="rId9"/>
    <p:sldId id="286" r:id="rId10"/>
    <p:sldId id="285" r:id="rId11"/>
    <p:sldId id="287" r:id="rId12"/>
    <p:sldId id="288" r:id="rId13"/>
    <p:sldId id="280" r:id="rId14"/>
    <p:sldId id="272" r:id="rId15"/>
    <p:sldId id="273" r:id="rId16"/>
    <p:sldId id="274" r:id="rId17"/>
    <p:sldId id="275" r:id="rId18"/>
    <p:sldId id="277" r:id="rId19"/>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6314" autoAdjust="0"/>
  </p:normalViewPr>
  <p:slideViewPr>
    <p:cSldViewPr snapToGrid="0">
      <p:cViewPr varScale="1">
        <p:scale>
          <a:sx n="108" d="100"/>
          <a:sy n="108" d="100"/>
        </p:scale>
        <p:origin x="726" y="11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tags/tag1.xml" Type="http://schemas.openxmlformats.org/officeDocument/2006/relationships/tags"/><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A60CD4-E27C-4E74-85AB-CCF9AC54C423}" type="datetimeFigureOut">
              <a:rPr lang="zh-CN" altLang="en-US" smtClean="0"/>
              <a:t>2021/2/2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3F40-6BE6-487C-961A-E1D97B06AAF7}" type="slidenum">
              <a:rPr lang="zh-CN" altLang="en-US" smtClean="0"/>
              <a:t>‹#›</a:t>
            </a:fld>
            <a:endParaRPr lang="zh-CN" altLang="en-US"/>
          </a:p>
        </p:txBody>
      </p:sp>
    </p:spTree>
    <p:extLst>
      <p:ext uri="{BB962C8B-B14F-4D97-AF65-F5344CB8AC3E}">
        <p14:creationId val="297153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785931965"/>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82411304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209741566"/>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4717257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3308738"/>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917892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61985016"/>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28280357"/>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5273841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4058705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4902160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57904313"/>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36051655"/>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90278456"/>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5187127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2842999513"/>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3176131478"/>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286719012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3871635874"/>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96222349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89443746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A82CF39-14FE-4DBF-9902-CB3EBAEFCE7A}" type="datetimeFigureOut">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AEA6A7-EE4F-400A-9482-184D4FEB0390}" type="slidenum">
              <a:rPr lang="zh-CN" altLang="en-US" smtClean="0"/>
              <a:t>‹#›</a:t>
            </a:fld>
            <a:endParaRPr lang="zh-CN" altLang="en-US"/>
          </a:p>
        </p:txBody>
      </p:sp>
    </p:spTree>
    <p:extLst>
      <p:ext uri="{BB962C8B-B14F-4D97-AF65-F5344CB8AC3E}">
        <p14:creationId val="2925877753"/>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2CF39-14FE-4DBF-9902-CB3EBAEFCE7A}" type="datetimeFigureOut">
              <a:rPr lang="zh-CN" altLang="en-US" smtClean="0"/>
              <a:t>2021/2/2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EA6A7-EE4F-400A-9482-184D4FEB0390}" type="slidenum">
              <a:rPr lang="zh-CN" altLang="en-US" smtClean="0"/>
              <a:t>‹#›</a:t>
            </a:fld>
            <a:endParaRPr lang="zh-CN" altLang="en-US"/>
          </a:p>
        </p:txBody>
      </p:sp>
    </p:spTree>
    <p:extLst>
      <p:ext uri="{BB962C8B-B14F-4D97-AF65-F5344CB8AC3E}">
        <p14:creationId val="3353164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2021/2/2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26901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http://www.51pptmoban.com/" TargetMode="External" Type="http://schemas.openxmlformats.org/officeDocument/2006/relationships/hyperlink"/></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http://www.51pptmoban.com/" TargetMode="External" Type="http://schemas.openxmlformats.org/officeDocument/2006/relationships/hyperlink"/></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eg" Type="http://schemas.openxmlformats.org/officeDocument/2006/relationships/image"/><Relationship Id="rId3"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sp>
        <p:nvSpPr>
          <p:cNvPr id="5" name="文本框 4"/>
          <p:cNvSpPr txBox="1"/>
          <p:nvPr/>
        </p:nvSpPr>
        <p:spPr>
          <a:xfrm>
            <a:off x="6373321" y="1556563"/>
            <a:ext cx="3700766" cy="2194560"/>
          </a:xfrm>
          <a:prstGeom prst="rect">
            <a:avLst/>
          </a:prstGeom>
          <a:noFill/>
        </p:spPr>
        <p:txBody>
          <a:bodyPr rtlCol="0" wrap="square">
            <a:spAutoFit/>
          </a:bodyPr>
          <a:lstStyle/>
          <a:p>
            <a:r>
              <a:rPr altLang="en-US" lang="zh-CN" sz="13800">
                <a:latin charset="-122" panose="03000509000000000000" pitchFamily="65" typeface="方正粗宋简体"/>
                <a:ea charset="-122" panose="03000509000000000000" pitchFamily="65" typeface="方正粗宋简体"/>
              </a:rPr>
              <a:t>众包</a:t>
            </a:r>
          </a:p>
        </p:txBody>
      </p:sp>
      <p:grpSp>
        <p:nvGrpSpPr>
          <p:cNvPr id="27" name="组合 26"/>
          <p:cNvGrpSpPr/>
          <p:nvPr/>
        </p:nvGrpSpPr>
        <p:grpSpPr>
          <a:xfrm>
            <a:off x="5434223" y="3491836"/>
            <a:ext cx="5983584" cy="1133708"/>
            <a:chOff x="6107977" y="3886695"/>
            <a:chExt cx="5983584" cy="1133708"/>
          </a:xfrm>
        </p:grpSpPr>
        <p:sp>
          <p:nvSpPr>
            <p:cNvPr id="3" name="矩形 2"/>
            <p:cNvSpPr/>
            <p:nvPr/>
          </p:nvSpPr>
          <p:spPr>
            <a:xfrm>
              <a:off x="6107978" y="3889329"/>
              <a:ext cx="5682578" cy="1121082"/>
            </a:xfrm>
            <a:prstGeom prst="rect">
              <a:avLst/>
            </a:prstGeom>
            <a:solidFill>
              <a:srgbClr val="2099F4"/>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7" name="直接连接符 6"/>
            <p:cNvCxnSpPr/>
            <p:nvPr/>
          </p:nvCxnSpPr>
          <p:spPr>
            <a:xfrm flipH="1">
              <a:off x="6107977" y="3889329"/>
              <a:ext cx="1448" cy="11210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7069394" y="3886695"/>
              <a:ext cx="3938954" cy="518160"/>
            </a:xfrm>
            <a:prstGeom prst="rect">
              <a:avLst/>
            </a:prstGeom>
            <a:noFill/>
          </p:spPr>
          <p:txBody>
            <a:bodyPr rtlCol="0" wrap="square">
              <a:spAutoFit/>
            </a:bodyPr>
            <a:lstStyle/>
            <a:p>
              <a:r>
                <a:rPr altLang="en-US" lang="zh-CN" smtClean="0" sz="2800">
                  <a:latin charset="-122" panose="03000509000000000000" pitchFamily="65" typeface="方正粗宋简体"/>
                  <a:ea charset="-122" panose="03000509000000000000" pitchFamily="65" typeface="方正粗宋简体"/>
                </a:rPr>
                <a:t>群体力量驱动商业未来</a:t>
              </a:r>
            </a:p>
          </p:txBody>
        </p:sp>
        <p:sp>
          <p:nvSpPr>
            <p:cNvPr id="11" name="文本框 10"/>
            <p:cNvSpPr txBox="1"/>
            <p:nvPr/>
          </p:nvSpPr>
          <p:spPr>
            <a:xfrm>
              <a:off x="6463133" y="4685123"/>
              <a:ext cx="5151476" cy="335280"/>
            </a:xfrm>
            <a:prstGeom prst="rect">
              <a:avLst/>
            </a:prstGeom>
            <a:noFill/>
          </p:spPr>
          <p:txBody>
            <a:bodyPr rtlCol="0" wrap="square">
              <a:spAutoFit/>
            </a:bodyPr>
            <a:lstStyle/>
            <a:p>
              <a:r>
                <a:rPr altLang="zh-CN" lang="en-US" smtClean="0" sz="1600">
                  <a:solidFill>
                    <a:schemeClr val="bg1"/>
                  </a:solidFill>
                  <a:latin charset="-122" panose="020b0503020204020204" pitchFamily="34" typeface="微软雅黑"/>
                  <a:ea charset="-122" panose="020b0503020204020204" pitchFamily="34" typeface="微软雅黑"/>
                </a:rPr>
                <a:t>21世纪的商业趋势，离开众包，你将无法面对商业未来</a:t>
              </a:r>
            </a:p>
          </p:txBody>
        </p:sp>
        <p:grpSp>
          <p:nvGrpSpPr>
            <p:cNvPr id="12" name="组合 11"/>
            <p:cNvGrpSpPr/>
            <p:nvPr/>
          </p:nvGrpSpPr>
          <p:grpSpPr>
            <a:xfrm>
              <a:off x="6183133" y="4365761"/>
              <a:ext cx="5908428" cy="350669"/>
              <a:chOff x="6183133" y="4346341"/>
              <a:chExt cx="5908428" cy="350669"/>
            </a:xfrm>
          </p:grpSpPr>
          <p:sp>
            <p:nvSpPr>
              <p:cNvPr id="9" name="文本框 8"/>
              <p:cNvSpPr txBox="1"/>
              <p:nvPr/>
            </p:nvSpPr>
            <p:spPr>
              <a:xfrm>
                <a:off x="6183133" y="4361730"/>
                <a:ext cx="2139253" cy="335280"/>
              </a:xfrm>
              <a:prstGeom prst="rect">
                <a:avLst/>
              </a:prstGeom>
              <a:noFill/>
            </p:spPr>
            <p:txBody>
              <a:bodyPr rtlCol="0" wrap="square">
                <a:spAutoFit/>
              </a:bodyPr>
              <a:lstStyle/>
              <a:p>
                <a:r>
                  <a:rPr altLang="zh-CN" b="1" lang="en-US" smtClean="0" sz="1600">
                    <a:latin charset="-122" panose="020b0503020204020204" pitchFamily="34" typeface="微软雅黑"/>
                    <a:ea charset="-122" panose="020b0503020204020204" pitchFamily="34" typeface="微软雅黑"/>
                  </a:rPr>
                  <a:t>[美]  杰夫·豪⊙著</a:t>
                </a:r>
              </a:p>
            </p:txBody>
          </p:sp>
          <p:sp>
            <p:nvSpPr>
              <p:cNvPr id="10" name="文本框 9"/>
              <p:cNvSpPr txBox="1"/>
              <p:nvPr/>
            </p:nvSpPr>
            <p:spPr>
              <a:xfrm>
                <a:off x="8152609" y="4361730"/>
                <a:ext cx="1407736" cy="335280"/>
              </a:xfrm>
              <a:prstGeom prst="rect">
                <a:avLst/>
              </a:prstGeom>
              <a:noFill/>
            </p:spPr>
            <p:txBody>
              <a:bodyPr rtlCol="0" wrap="square">
                <a:spAutoFit/>
              </a:bodyPr>
              <a:lstStyle/>
              <a:p>
                <a:r>
                  <a:rPr altLang="en-US" lang="zh-CN" sz="1600">
                    <a:latin charset="-122" panose="020b0503020204020204" pitchFamily="34" typeface="微软雅黑"/>
                    <a:ea charset="-122" panose="020b0503020204020204" pitchFamily="34" typeface="微软雅黑"/>
                  </a:rPr>
                  <a:t>牛文静⊙译</a:t>
                </a:r>
              </a:p>
            </p:txBody>
          </p:sp>
          <p:sp>
            <p:nvSpPr>
              <p:cNvPr id="4" name="文本框 3"/>
              <p:cNvSpPr txBox="1"/>
              <p:nvPr/>
            </p:nvSpPr>
            <p:spPr>
              <a:xfrm>
                <a:off x="9404121" y="4346341"/>
                <a:ext cx="2687439" cy="335280"/>
              </a:xfrm>
              <a:prstGeom prst="rect">
                <a:avLst/>
              </a:prstGeom>
              <a:noFill/>
            </p:spPr>
            <p:txBody>
              <a:bodyPr rtlCol="0" wrap="square">
                <a:spAutoFit/>
              </a:bodyPr>
              <a:lstStyle/>
              <a:p>
                <a:r>
                  <a:rPr altLang="zh-CN" lang="en-US" smtClean="0" sz="1600">
                    <a:latin charset="-122" panose="020b0503020204020204" pitchFamily="34" typeface="微软雅黑"/>
                    <a:ea charset="-122" panose="020b0503020204020204" pitchFamily="34" typeface="微软雅黑"/>
                  </a:rPr>
                  <a:t>Make BY @Smile-偉德</a:t>
                </a:r>
              </a:p>
            </p:txBody>
          </p:sp>
        </p:grpSp>
      </p:grpSp>
      <p:cxnSp>
        <p:nvCxnSpPr>
          <p:cNvPr id="75" name="直接连接符 74"/>
          <p:cNvCxnSpPr/>
          <p:nvPr/>
        </p:nvCxnSpPr>
        <p:spPr>
          <a:xfrm flipH="1">
            <a:off x="11148376" y="3500990"/>
            <a:ext cx="1448" cy="11210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a:blip r:embed="rId2">
            <a:clrChange>
              <a:clrFrom>
                <a:srgbClr val="FFFFFF"/>
              </a:clrFrom>
              <a:clrTo>
                <a:srgbClr val="FFFFFF">
                  <a:alpha val="0"/>
                </a:srgbClr>
              </a:clrTo>
            </a:clrChange>
            <a:extLst>
              <a:ext uri="{28A0092B-C50C-407E-A947-70E740481C1C}">
                <a14:useLocalDpi val="0"/>
              </a:ext>
            </a:extLst>
          </a:blip>
          <a:srcRect l="15815" r="8124"/>
          <a:stretch>
            <a:fillRect/>
          </a:stretch>
        </p:blipFill>
        <p:spPr>
          <a:xfrm>
            <a:off x="385481" y="1020919"/>
            <a:ext cx="5035463" cy="4765687"/>
          </a:xfrm>
          <a:prstGeom prst="rect">
            <a:avLst/>
          </a:prstGeom>
        </p:spPr>
      </p:pic>
      <p:sp>
        <p:nvSpPr>
          <p:cNvPr id="13" name="矩形 12"/>
          <p:cNvSpPr/>
          <p:nvPr/>
        </p:nvSpPr>
        <p:spPr>
          <a:xfrm>
            <a:off x="-17959" y="6533534"/>
            <a:ext cx="791681" cy="324466"/>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a:off x="11418278" y="6533535"/>
            <a:ext cx="773722" cy="324464"/>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5" name="直接连接符 14"/>
          <p:cNvCxnSpPr/>
          <p:nvPr/>
        </p:nvCxnSpPr>
        <p:spPr>
          <a:xfrm flipH="1">
            <a:off x="11197885" y="6533535"/>
            <a:ext cx="0" cy="324464"/>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968328" y="6386644"/>
            <a:ext cx="7836" cy="471355"/>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17959" y="0"/>
            <a:ext cx="12209959" cy="324473"/>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7" name="直角三角形 46"/>
          <p:cNvSpPr/>
          <p:nvPr/>
        </p:nvSpPr>
        <p:spPr>
          <a:xfrm flipH="1">
            <a:off x="11418278" y="6105831"/>
            <a:ext cx="773722" cy="427703"/>
          </a:xfrm>
          <a:prstGeom prst="r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矩形 47"/>
          <p:cNvSpPr/>
          <p:nvPr/>
        </p:nvSpPr>
        <p:spPr>
          <a:xfrm>
            <a:off x="11978964" y="324473"/>
            <a:ext cx="213036" cy="6032082"/>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9" name="直角三角形 48"/>
          <p:cNvSpPr/>
          <p:nvPr/>
        </p:nvSpPr>
        <p:spPr>
          <a:xfrm>
            <a:off x="-17959" y="6105831"/>
            <a:ext cx="792209" cy="427703"/>
          </a:xfrm>
          <a:prstGeom prst="r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0" name="矩形 49"/>
          <p:cNvSpPr/>
          <p:nvPr/>
        </p:nvSpPr>
        <p:spPr>
          <a:xfrm flipH="1">
            <a:off x="-17959" y="287600"/>
            <a:ext cx="213036" cy="6032082"/>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9" name="直接连接符 58"/>
          <p:cNvCxnSpPr/>
          <p:nvPr/>
        </p:nvCxnSpPr>
        <p:spPr>
          <a:xfrm flipH="1">
            <a:off x="11733742" y="516703"/>
            <a:ext cx="0" cy="5589128"/>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flipH="1">
            <a:off x="444798" y="516703"/>
            <a:ext cx="0" cy="5530475"/>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444798" y="516703"/>
            <a:ext cx="11288944" cy="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flipV="1">
            <a:off x="11197885" y="6105830"/>
            <a:ext cx="531357" cy="339466"/>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444807" y="6047178"/>
            <a:ext cx="531357" cy="339466"/>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549178602"/>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sp>
        <p:nvSpPr>
          <p:cNvPr id="32" name="矩形 31"/>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36" name="直接连接符 35"/>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68328" y="309487"/>
            <a:ext cx="10229557" cy="506437"/>
          </a:xfrm>
          <a:prstGeom prst="rect">
            <a:avLst/>
          </a:prstGeom>
          <a:solidFill>
            <a:srgbClr val="159B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5" name="组合 14"/>
          <p:cNvGrpSpPr/>
          <p:nvPr/>
        </p:nvGrpSpPr>
        <p:grpSpPr>
          <a:xfrm>
            <a:off x="1334217" y="1346003"/>
            <a:ext cx="3279986" cy="693606"/>
            <a:chOff x="2776792" y="1967345"/>
            <a:chExt cx="3837660" cy="811535"/>
          </a:xfrm>
        </p:grpSpPr>
        <p:sp>
          <p:nvSpPr>
            <p:cNvPr id="16" name="矩形 15"/>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17" name="椭圆 16"/>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bg2">
                      <a:lumMod val="10000"/>
                    </a:schemeClr>
                  </a:solidFill>
                  <a:latin charset="-122" panose="020b0503020204020204" pitchFamily="34" typeface="微软雅黑"/>
                  <a:ea charset="-122" panose="020b0503020204020204" pitchFamily="34" typeface="微软雅黑"/>
                </a:rPr>
                <a:t>1</a:t>
              </a:r>
            </a:p>
          </p:txBody>
        </p:sp>
        <p:sp>
          <p:nvSpPr>
            <p:cNvPr id="19" name="等腰三角形 18"/>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矩形 19"/>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众包资金整合的方式</a:t>
              </a:r>
            </a:p>
          </p:txBody>
        </p:sp>
      </p:grpSp>
      <p:sp>
        <p:nvSpPr>
          <p:cNvPr id="21" name="文本框 20"/>
          <p:cNvSpPr txBox="1"/>
          <p:nvPr/>
        </p:nvSpPr>
        <p:spPr>
          <a:xfrm>
            <a:off x="2027824" y="2274525"/>
            <a:ext cx="8645248" cy="822960"/>
          </a:xfrm>
          <a:prstGeom prst="rect">
            <a:avLst/>
          </a:prstGeom>
          <a:noFill/>
        </p:spPr>
        <p:txBody>
          <a:bodyPr rtlCol="0" wrap="square">
            <a:spAutoFit/>
          </a:bodyPr>
          <a:lstStyle/>
          <a:p>
            <a:pPr algn="just">
              <a:lnSpc>
                <a:spcPct val="120000"/>
              </a:lnSpc>
            </a:pPr>
            <a:r>
              <a:rPr altLang="en-US" lang="zh-CN" smtClean="0" sz="2000">
                <a:solidFill>
                  <a:schemeClr val="tx1">
                    <a:lumMod val="65000"/>
                    <a:lumOff val="35000"/>
                  </a:schemeClr>
                </a:solidFill>
                <a:latin charset="-122" panose="020b0503020204020204" pitchFamily="34" typeface="微软雅黑"/>
                <a:ea charset="-122" panose="020b0503020204020204" pitchFamily="34" typeface="微软雅黑"/>
              </a:rPr>
              <a:t>众包通过直接将需要钱的人有有钱的联系在一起，摧毁金融上的等级制度，实现多种方式募集和捐助。小额贷款是其表现的一种方式。</a:t>
            </a:r>
          </a:p>
        </p:txBody>
      </p:sp>
      <p:grpSp>
        <p:nvGrpSpPr>
          <p:cNvPr id="25" name="组合 24"/>
          <p:cNvGrpSpPr/>
          <p:nvPr/>
        </p:nvGrpSpPr>
        <p:grpSpPr>
          <a:xfrm>
            <a:off x="1334218" y="3573665"/>
            <a:ext cx="3279986" cy="693606"/>
            <a:chOff x="2776792" y="1967345"/>
            <a:chExt cx="3837660" cy="811535"/>
          </a:xfrm>
        </p:grpSpPr>
        <p:sp>
          <p:nvSpPr>
            <p:cNvPr id="26" name="矩形 25"/>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27" name="椭圆 26"/>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椭圆 27"/>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2</a:t>
              </a:r>
            </a:p>
          </p:txBody>
        </p:sp>
        <p:sp>
          <p:nvSpPr>
            <p:cNvPr id="29" name="等腰三角形 28"/>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a:off x="3423727" y="2148199"/>
              <a:ext cx="3026130" cy="463610"/>
            </a:xfrm>
            <a:prstGeom prst="rect">
              <a:avLst/>
            </a:prstGeom>
          </p:spPr>
          <p:txBody>
            <a:bodyPr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资金整合的现实例子</a:t>
              </a:r>
            </a:p>
          </p:txBody>
        </p:sp>
      </p:grpSp>
      <p:sp>
        <p:nvSpPr>
          <p:cNvPr id="34" name="文本框 33"/>
          <p:cNvSpPr txBox="1"/>
          <p:nvPr/>
        </p:nvSpPr>
        <p:spPr>
          <a:xfrm>
            <a:off x="2113288" y="4702588"/>
            <a:ext cx="5595004" cy="1408176"/>
          </a:xfrm>
          <a:prstGeom prst="rect">
            <a:avLst/>
          </a:prstGeom>
          <a:noFill/>
        </p:spPr>
        <p:txBody>
          <a:bodyPr rtlCol="0" wrap="square">
            <a:spAutoFit/>
          </a:bodyPr>
          <a:lstStyle/>
          <a:p>
            <a:pP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通过瞄准最贫困的农户，并以贫困家庭中的妇女作为主要目标客户；提供小额短期贷款，按周期还款，整贷零还，这是模式的关键；无须抵押和担保人，以五人小组联保代替担保，相互监督，形成内部约束机制</a:t>
            </a:r>
          </a:p>
        </p:txBody>
      </p:sp>
      <p:pic>
        <p:nvPicPr>
          <p:cNvPr id="35" name="图片 34"/>
          <p:cNvPicPr>
            <a:picLocks noChangeAspect="1"/>
          </p:cNvPicPr>
          <p:nvPr/>
        </p:nvPicPr>
        <p:blipFill>
          <a:blip r:embed="rId2">
            <a:extLst>
              <a:ext uri="{28A0092B-C50C-407E-A947-70E740481C1C}">
                <a14:useLocalDpi val="0"/>
              </a:ext>
            </a:extLst>
          </a:blip>
          <a:stretch>
            <a:fillRect/>
          </a:stretch>
        </p:blipFill>
        <p:spPr>
          <a:xfrm>
            <a:off x="7708476" y="4385158"/>
            <a:ext cx="2964779" cy="2028469"/>
          </a:xfrm>
          <a:prstGeom prst="rect">
            <a:avLst/>
          </a:prstGeom>
        </p:spPr>
      </p:pic>
      <p:sp>
        <p:nvSpPr>
          <p:cNvPr id="33" name="文本框 32"/>
          <p:cNvSpPr txBox="1"/>
          <p:nvPr/>
        </p:nvSpPr>
        <p:spPr>
          <a:xfrm>
            <a:off x="7708477" y="6013517"/>
            <a:ext cx="2964595" cy="396240"/>
          </a:xfrm>
          <a:prstGeom prst="rect">
            <a:avLst/>
          </a:prstGeom>
          <a:solidFill>
            <a:srgbClr val="2099F4"/>
          </a:solidFill>
        </p:spPr>
        <p:txBody>
          <a:bodyPr rtlCol="0" wrap="square">
            <a:spAutoFit/>
          </a:bodyPr>
          <a:lstStyle/>
          <a:p>
            <a:pPr algn="ctr"/>
            <a:r>
              <a:rPr altLang="en-US" lang="zh-CN" sz="2000">
                <a:solidFill>
                  <a:schemeClr val="bg1"/>
                </a:solidFill>
                <a:latin charset="-122" panose="020b0503020204020204" pitchFamily="34" typeface="微软雅黑"/>
                <a:ea charset="-122" panose="020b0503020204020204" pitchFamily="34" typeface="微软雅黑"/>
              </a:rPr>
              <a:t>格莱珉银行创始人</a:t>
            </a:r>
          </a:p>
        </p:txBody>
      </p:sp>
      <p:sp>
        <p:nvSpPr>
          <p:cNvPr id="31" name="矩形 30"/>
          <p:cNvSpPr/>
          <p:nvPr/>
        </p:nvSpPr>
        <p:spPr>
          <a:xfrm>
            <a:off x="2027823" y="4385160"/>
            <a:ext cx="8645432" cy="2028469"/>
          </a:xfrm>
          <a:prstGeom prst="rect">
            <a:avLst/>
          </a:prstGeom>
          <a:noFill/>
          <a:ln w="25400">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 name="组合 2"/>
          <p:cNvGrpSpPr/>
          <p:nvPr/>
        </p:nvGrpSpPr>
        <p:grpSpPr>
          <a:xfrm>
            <a:off x="4136000" y="125465"/>
            <a:ext cx="3770044" cy="881258"/>
            <a:chOff x="4136000" y="125465"/>
            <a:chExt cx="3770044" cy="881258"/>
          </a:xfrm>
        </p:grpSpPr>
        <p:grpSp>
          <p:nvGrpSpPr>
            <p:cNvPr id="2" name="组合 1"/>
            <p:cNvGrpSpPr/>
            <p:nvPr/>
          </p:nvGrpSpPr>
          <p:grpSpPr>
            <a:xfrm>
              <a:off x="4260170" y="125465"/>
              <a:ext cx="3645874" cy="881258"/>
              <a:chOff x="-1915545" y="122076"/>
              <a:chExt cx="3645874" cy="881258"/>
            </a:xfrm>
          </p:grpSpPr>
          <p:sp>
            <p:nvSpPr>
              <p:cNvPr id="8" name="矩形 7"/>
              <p:cNvSpPr/>
              <p:nvPr/>
            </p:nvSpPr>
            <p:spPr>
              <a:xfrm>
                <a:off x="-1915545" y="122076"/>
                <a:ext cx="3517304" cy="881258"/>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直角三角形 11"/>
              <p:cNvSpPr/>
              <p:nvPr/>
            </p:nvSpPr>
            <p:spPr>
              <a:xfrm>
                <a:off x="1601759" y="122076"/>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直角三角形 12"/>
              <p:cNvSpPr/>
              <p:nvPr/>
            </p:nvSpPr>
            <p:spPr>
              <a:xfrm flipV="1">
                <a:off x="1601759" y="795070"/>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8" name="直角三角形 37"/>
            <p:cNvSpPr/>
            <p:nvPr/>
          </p:nvSpPr>
          <p:spPr>
            <a:xfrm flipH="1">
              <a:off x="4136000" y="140751"/>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直角三角形 38"/>
            <p:cNvSpPr/>
            <p:nvPr/>
          </p:nvSpPr>
          <p:spPr>
            <a:xfrm flipH="1" flipV="1">
              <a:off x="4136000" y="813745"/>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0" name="文本框 9"/>
          <p:cNvSpPr txBox="1"/>
          <p:nvPr/>
        </p:nvSpPr>
        <p:spPr>
          <a:xfrm>
            <a:off x="4899650" y="140751"/>
            <a:ext cx="2335237" cy="822960"/>
          </a:xfrm>
          <a:prstGeom prst="rect">
            <a:avLst/>
          </a:prstGeom>
          <a:noFill/>
        </p:spPr>
        <p:txBody>
          <a:bodyPr rtlCol="0" wrap="square">
            <a:spAutoFit/>
          </a:bodyPr>
          <a:lstStyle/>
          <a:p>
            <a:pPr algn="ctr"/>
            <a:r>
              <a:rPr altLang="en-US" lang="zh-CN" smtClean="0" sz="2400">
                <a:solidFill>
                  <a:schemeClr val="bg1"/>
                </a:solidFill>
                <a:latin charset="-122" panose="03000509000000000000" pitchFamily="65" typeface="方正粗宋简体"/>
                <a:ea charset="-122" panose="03000509000000000000" pitchFamily="65" typeface="方正粗宋简体"/>
              </a:rPr>
              <a:t>群体的力量</a:t>
            </a:r>
          </a:p>
          <a:p>
            <a:pPr algn="ctr"/>
            <a:r>
              <a:rPr altLang="en-US" lang="zh-CN" smtClean="0" sz="2400">
                <a:solidFill>
                  <a:schemeClr val="bg1"/>
                </a:solidFill>
                <a:latin charset="-122" panose="03000509000000000000" pitchFamily="65" typeface="方正粗宋简体"/>
                <a:ea charset="-122" panose="03000509000000000000" pitchFamily="65" typeface="方正粗宋简体"/>
              </a:rPr>
              <a:t>资金整合能力</a:t>
            </a:r>
          </a:p>
        </p:txBody>
      </p:sp>
    </p:spTree>
    <p:extLst>
      <p:ext uri="{BB962C8B-B14F-4D97-AF65-F5344CB8AC3E}">
        <p14:creationId val="2772696302"/>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sp>
        <p:nvSpPr>
          <p:cNvPr id="10" name="矩形 9"/>
          <p:cNvSpPr/>
          <p:nvPr/>
        </p:nvSpPr>
        <p:spPr>
          <a:xfrm>
            <a:off x="773722" y="0"/>
            <a:ext cx="10663311" cy="685800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1" name="直接连接符 10"/>
          <p:cNvCxnSpPr/>
          <p:nvPr/>
        </p:nvCxnSpPr>
        <p:spPr>
          <a:xfrm flipH="1">
            <a:off x="11197885" y="-1"/>
            <a:ext cx="0" cy="6858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H="1">
            <a:off x="968328" y="-1"/>
            <a:ext cx="0" cy="6858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 name="任意多边形 13"/>
          <p:cNvSpPr/>
          <p:nvPr/>
        </p:nvSpPr>
        <p:spPr>
          <a:xfrm>
            <a:off x="0" y="2306472"/>
            <a:ext cx="12191999" cy="2270002"/>
          </a:xfrm>
          <a:custGeom>
            <a:gdLst>
              <a:gd fmla="*/ 6142242 w 12192000" name="connsiteX0"/>
              <a:gd fmla="*/ 78128 h 2270002" name="connsiteY0"/>
              <a:gd fmla="*/ 5089486 w 12192000" name="connsiteX1"/>
              <a:gd fmla="*/ 1130884 h 2270002" name="connsiteY1"/>
              <a:gd fmla="*/ 6142242 w 12192000" name="connsiteX2"/>
              <a:gd fmla="*/ 2183640 h 2270002" name="connsiteY2"/>
              <a:gd fmla="*/ 7194998 w 12192000" name="connsiteX3"/>
              <a:gd fmla="*/ 1130884 h 2270002" name="connsiteY3"/>
              <a:gd fmla="*/ 6142242 w 12192000" name="connsiteX4"/>
              <a:gd fmla="*/ 78128 h 2270002" name="connsiteY4"/>
              <a:gd fmla="*/ 0 w 12192000" name="connsiteX5"/>
              <a:gd fmla="*/ 0 h 2270002" name="connsiteY5"/>
              <a:gd fmla="*/ 12192000 w 12192000" name="connsiteX6"/>
              <a:gd fmla="*/ 0 h 2270002" name="connsiteY6"/>
              <a:gd fmla="*/ 12192000 w 12192000" name="connsiteX7"/>
              <a:gd fmla="*/ 2270002 h 2270002" name="connsiteY7"/>
              <a:gd fmla="*/ 0 w 12192000" name="connsiteX8"/>
              <a:gd fmla="*/ 2270002 h 2270002"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270002" w="12192000">
                <a:moveTo>
                  <a:pt x="6142242" y="78128"/>
                </a:moveTo>
                <a:cubicBezTo>
                  <a:pt x="5560821" y="78128"/>
                  <a:pt x="5089486" y="549463"/>
                  <a:pt x="5089486" y="1130884"/>
                </a:cubicBezTo>
                <a:cubicBezTo>
                  <a:pt x="5089486" y="1712305"/>
                  <a:pt x="5560821" y="2183640"/>
                  <a:pt x="6142242" y="2183640"/>
                </a:cubicBezTo>
                <a:cubicBezTo>
                  <a:pt x="6723663" y="2183640"/>
                  <a:pt x="7194998" y="1712305"/>
                  <a:pt x="7194998" y="1130884"/>
                </a:cubicBezTo>
                <a:cubicBezTo>
                  <a:pt x="7194998" y="549463"/>
                  <a:pt x="6723663" y="78128"/>
                  <a:pt x="6142242" y="78128"/>
                </a:cubicBezTo>
                <a:close/>
                <a:moveTo>
                  <a:pt x="0" y="0"/>
                </a:moveTo>
                <a:lnTo>
                  <a:pt x="12192000" y="0"/>
                </a:lnTo>
                <a:lnTo>
                  <a:pt x="12192000" y="2270002"/>
                </a:lnTo>
                <a:lnTo>
                  <a:pt x="0" y="2270002"/>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文本框 14"/>
          <p:cNvSpPr txBox="1"/>
          <p:nvPr/>
        </p:nvSpPr>
        <p:spPr>
          <a:xfrm>
            <a:off x="5349014" y="2655629"/>
            <a:ext cx="1796030" cy="1554480"/>
          </a:xfrm>
          <a:prstGeom prst="rect">
            <a:avLst/>
          </a:prstGeom>
          <a:noFill/>
        </p:spPr>
        <p:txBody>
          <a:bodyPr rtlCol="0" wrap="square">
            <a:spAutoFit/>
          </a:bodyPr>
          <a:lstStyle/>
          <a:p>
            <a:r>
              <a:rPr altLang="zh-CN" lang="en-US" smtClean="0" sz="9600">
                <a:solidFill>
                  <a:schemeClr val="bg1"/>
                </a:solidFill>
                <a:latin charset="-122" panose="03000509000000000000" pitchFamily="65" typeface="方正粗宋简体"/>
                <a:ea charset="-122" panose="03000509000000000000" pitchFamily="65" typeface="方正粗宋简体"/>
              </a:rPr>
              <a:t>10</a:t>
            </a:r>
          </a:p>
        </p:txBody>
      </p:sp>
      <p:sp>
        <p:nvSpPr>
          <p:cNvPr id="18" name="椭圆 17"/>
          <p:cNvSpPr/>
          <p:nvPr/>
        </p:nvSpPr>
        <p:spPr>
          <a:xfrm>
            <a:off x="5218926" y="2508704"/>
            <a:ext cx="1836042" cy="1836042"/>
          </a:xfrm>
          <a:prstGeom prst="ellipse">
            <a:avLst/>
          </a:prstGeom>
          <a:noFill/>
          <a:ln cmpd="thickThin" w="136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19" name="文本框 18"/>
          <p:cNvSpPr txBox="1"/>
          <p:nvPr/>
        </p:nvSpPr>
        <p:spPr>
          <a:xfrm>
            <a:off x="7237116" y="2656643"/>
            <a:ext cx="4180916" cy="1554480"/>
          </a:xfrm>
          <a:prstGeom prst="rect">
            <a:avLst/>
          </a:prstGeom>
          <a:noFill/>
        </p:spPr>
        <p:txBody>
          <a:bodyPr rtlCol="0" wrap="square">
            <a:spAutoFit/>
          </a:bodyPr>
          <a:lstStyle/>
          <a:p>
            <a:r>
              <a:rPr altLang="en-US" lang="zh-CN" smtClean="0" sz="9600">
                <a:solidFill>
                  <a:srgbClr val="0C8FF2"/>
                </a:solidFill>
                <a:latin charset="-122" panose="03000509000000000000" pitchFamily="65" typeface="方正粗宋简体"/>
                <a:ea charset="-122" panose="03000509000000000000" pitchFamily="65" typeface="方正粗宋简体"/>
              </a:rPr>
              <a:t>大特性</a:t>
            </a:r>
          </a:p>
        </p:txBody>
      </p:sp>
      <p:sp>
        <p:nvSpPr>
          <p:cNvPr id="20" name="文本框 19"/>
          <p:cNvSpPr txBox="1"/>
          <p:nvPr/>
        </p:nvSpPr>
        <p:spPr>
          <a:xfrm>
            <a:off x="1058102" y="2683648"/>
            <a:ext cx="4053144" cy="1554480"/>
          </a:xfrm>
          <a:prstGeom prst="rect">
            <a:avLst/>
          </a:prstGeom>
          <a:noFill/>
        </p:spPr>
        <p:txBody>
          <a:bodyPr rtlCol="0" wrap="square">
            <a:spAutoFit/>
          </a:bodyPr>
          <a:lstStyle/>
          <a:p>
            <a:r>
              <a:rPr altLang="en-US" lang="zh-CN" sz="9600">
                <a:solidFill>
                  <a:srgbClr val="0C8FF2"/>
                </a:solidFill>
                <a:latin charset="-122" panose="03000509000000000000" pitchFamily="65" typeface="方正粗宋简体"/>
                <a:ea charset="-122" panose="03000509000000000000" pitchFamily="65" typeface="方正粗宋简体"/>
              </a:rPr>
              <a:t>众包的</a:t>
            </a:r>
          </a:p>
        </p:txBody>
      </p:sp>
      <p:sp>
        <p:nvSpPr>
          <p:cNvPr id="21" name="直角三角形 20"/>
          <p:cNvSpPr/>
          <p:nvPr/>
        </p:nvSpPr>
        <p:spPr>
          <a:xfrm rot="16200000">
            <a:off x="376626" y="1909373"/>
            <a:ext cx="300690" cy="493505"/>
          </a:xfrm>
          <a:prstGeom prst="r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直角三角形 21"/>
          <p:cNvSpPr/>
          <p:nvPr/>
        </p:nvSpPr>
        <p:spPr>
          <a:xfrm flipH="1" rot="5400000">
            <a:off x="11533438" y="1908479"/>
            <a:ext cx="300690" cy="493505"/>
          </a:xfrm>
          <a:prstGeom prst="r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useBgFill="1">
        <p:nvSpPr>
          <p:cNvPr id="23" name="矩形 22"/>
          <p:cNvSpPr/>
          <p:nvPr/>
        </p:nvSpPr>
        <p:spPr>
          <a:xfrm>
            <a:off x="11930536" y="2305577"/>
            <a:ext cx="261463" cy="2270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useBgFill="1">
        <p:nvSpPr>
          <p:cNvPr id="24" name="矩形 23"/>
          <p:cNvSpPr/>
          <p:nvPr/>
        </p:nvSpPr>
        <p:spPr>
          <a:xfrm>
            <a:off x="0" y="2305577"/>
            <a:ext cx="280218" cy="2270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64508228"/>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09ED6"/>
        </a:solidFill>
        <a:effectLst/>
      </p:bgPr>
    </p:bg>
    <p:spTree>
      <p:nvGrpSpPr>
        <p:cNvPr id="1" name=""/>
        <p:cNvGrpSpPr/>
        <p:nvPr/>
      </p:nvGrpSpPr>
      <p:grpSpPr>
        <a:xfrm>
          <a:off x="0" y="0"/>
          <a:ext cx="0" cy="0"/>
        </a:xfrm>
      </p:grpSpPr>
      <p:sp>
        <p:nvSpPr>
          <p:cNvPr id="5" name="矩形 4"/>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0" name="直接连接符 9"/>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9" name="组合 18"/>
          <p:cNvGrpSpPr/>
          <p:nvPr/>
        </p:nvGrpSpPr>
        <p:grpSpPr>
          <a:xfrm>
            <a:off x="5573020" y="69603"/>
            <a:ext cx="1064712" cy="923330"/>
            <a:chOff x="5060515" y="-737"/>
            <a:chExt cx="1064712" cy="923330"/>
          </a:xfrm>
        </p:grpSpPr>
        <p:sp>
          <p:nvSpPr>
            <p:cNvPr id="4" name="矩形 3"/>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5060515" y="-737"/>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01</a:t>
              </a:r>
            </a:p>
          </p:txBody>
        </p:sp>
      </p:grpSp>
      <p:sp>
        <p:nvSpPr>
          <p:cNvPr id="20" name="文本框 19"/>
          <p:cNvSpPr txBox="1"/>
          <p:nvPr/>
        </p:nvSpPr>
        <p:spPr>
          <a:xfrm>
            <a:off x="4494626" y="993670"/>
            <a:ext cx="3221501"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选择正确的模式</a:t>
            </a:r>
          </a:p>
        </p:txBody>
      </p:sp>
      <p:grpSp>
        <p:nvGrpSpPr>
          <p:cNvPr id="21" name="组合 20"/>
          <p:cNvGrpSpPr/>
          <p:nvPr/>
        </p:nvGrpSpPr>
        <p:grpSpPr>
          <a:xfrm>
            <a:off x="5573020" y="3767799"/>
            <a:ext cx="1064712" cy="923330"/>
            <a:chOff x="5060516" y="0"/>
            <a:chExt cx="1064712" cy="923330"/>
          </a:xfrm>
        </p:grpSpPr>
        <p:sp>
          <p:nvSpPr>
            <p:cNvPr id="22" name="矩形 21"/>
            <p:cNvSpPr/>
            <p:nvPr/>
          </p:nvSpPr>
          <p:spPr>
            <a:xfrm>
              <a:off x="5060516" y="237995"/>
              <a:ext cx="926926" cy="588723"/>
            </a:xfrm>
            <a:prstGeom prst="rect">
              <a:avLst/>
            </a:prstGeom>
            <a:noFill/>
            <a:ln w="34925">
              <a:solidFill>
                <a:srgbClr val="0082E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文本框 22"/>
            <p:cNvSpPr txBox="1"/>
            <p:nvPr/>
          </p:nvSpPr>
          <p:spPr>
            <a:xfrm>
              <a:off x="5060516" y="0"/>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02</a:t>
              </a:r>
            </a:p>
          </p:txBody>
        </p:sp>
      </p:grpSp>
      <p:sp>
        <p:nvSpPr>
          <p:cNvPr id="24" name="文本框 23"/>
          <p:cNvSpPr txBox="1"/>
          <p:nvPr/>
        </p:nvSpPr>
        <p:spPr>
          <a:xfrm>
            <a:off x="4582547" y="4707058"/>
            <a:ext cx="3045657"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选择合适的大众</a:t>
            </a:r>
          </a:p>
        </p:txBody>
      </p:sp>
      <p:grpSp>
        <p:nvGrpSpPr>
          <p:cNvPr id="25" name="组合 24"/>
          <p:cNvGrpSpPr/>
          <p:nvPr/>
        </p:nvGrpSpPr>
        <p:grpSpPr>
          <a:xfrm>
            <a:off x="2674900" y="2686983"/>
            <a:ext cx="1010390" cy="944974"/>
            <a:chOff x="1821389" y="3823974"/>
            <a:chExt cx="1448285" cy="1330157"/>
          </a:xfrm>
        </p:grpSpPr>
        <p:sp>
          <p:nvSpPr>
            <p:cNvPr id="26" name="矩形 25"/>
            <p:cNvSpPr/>
            <p:nvPr/>
          </p:nvSpPr>
          <p:spPr>
            <a:xfrm>
              <a:off x="1821390" y="3837708"/>
              <a:ext cx="1448284" cy="1316423"/>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27" name="矩形 26"/>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8" name="组合 27"/>
          <p:cNvGrpSpPr/>
          <p:nvPr/>
        </p:nvGrpSpPr>
        <p:grpSpPr>
          <a:xfrm>
            <a:off x="6490194" y="2686983"/>
            <a:ext cx="1010390" cy="944974"/>
            <a:chOff x="1821389" y="3823974"/>
            <a:chExt cx="1448285" cy="1330157"/>
          </a:xfrm>
        </p:grpSpPr>
        <p:sp>
          <p:nvSpPr>
            <p:cNvPr id="29" name="矩形 28"/>
            <p:cNvSpPr/>
            <p:nvPr/>
          </p:nvSpPr>
          <p:spPr>
            <a:xfrm>
              <a:off x="1821390" y="3837708"/>
              <a:ext cx="1448284" cy="1316423"/>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0" name="矩形 29"/>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1" name="组合 30"/>
          <p:cNvGrpSpPr/>
          <p:nvPr/>
        </p:nvGrpSpPr>
        <p:grpSpPr>
          <a:xfrm>
            <a:off x="4582547" y="2707055"/>
            <a:ext cx="1010390" cy="944974"/>
            <a:chOff x="1821389" y="3823974"/>
            <a:chExt cx="1448285" cy="1330157"/>
          </a:xfrm>
        </p:grpSpPr>
        <p:sp>
          <p:nvSpPr>
            <p:cNvPr id="32" name="矩形 31"/>
            <p:cNvSpPr/>
            <p:nvPr/>
          </p:nvSpPr>
          <p:spPr>
            <a:xfrm>
              <a:off x="1821390" y="3837708"/>
              <a:ext cx="1448284" cy="1316423"/>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3" name="矩形 32"/>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4" name="组合 33"/>
          <p:cNvGrpSpPr/>
          <p:nvPr/>
        </p:nvGrpSpPr>
        <p:grpSpPr>
          <a:xfrm>
            <a:off x="8397842" y="2691861"/>
            <a:ext cx="1010390" cy="944974"/>
            <a:chOff x="1821389" y="3823974"/>
            <a:chExt cx="1448285" cy="1330157"/>
          </a:xfrm>
        </p:grpSpPr>
        <p:sp>
          <p:nvSpPr>
            <p:cNvPr id="35" name="矩形 34"/>
            <p:cNvSpPr/>
            <p:nvPr/>
          </p:nvSpPr>
          <p:spPr>
            <a:xfrm>
              <a:off x="1821390" y="3837708"/>
              <a:ext cx="1448284" cy="1316423"/>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6" name="矩形 35"/>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7" name="文本框 36"/>
          <p:cNvSpPr txBox="1"/>
          <p:nvPr/>
        </p:nvSpPr>
        <p:spPr>
          <a:xfrm>
            <a:off x="2788051" y="2792896"/>
            <a:ext cx="844062" cy="822960"/>
          </a:xfrm>
          <a:prstGeom prst="rect">
            <a:avLst/>
          </a:prstGeom>
          <a:noFill/>
        </p:spPr>
        <p:txBody>
          <a:bodyPr rtlCol="0" wrap="square">
            <a:spAutoFit/>
          </a:bodyPr>
          <a:lstStyle/>
          <a:p>
            <a:r>
              <a:rPr altLang="en-US" lang="zh-CN" smtClean="0" sz="2400">
                <a:solidFill>
                  <a:schemeClr val="bg1"/>
                </a:solidFill>
                <a:latin charset="-122" panose="020b0503020204020204" pitchFamily="34" typeface="微软雅黑"/>
                <a:ea charset="-122" panose="020b0503020204020204" pitchFamily="34" typeface="微软雅黑"/>
              </a:rPr>
              <a:t>群体智能</a:t>
            </a:r>
          </a:p>
        </p:txBody>
      </p:sp>
      <p:sp>
        <p:nvSpPr>
          <p:cNvPr id="38" name="文本框 37"/>
          <p:cNvSpPr txBox="1"/>
          <p:nvPr/>
        </p:nvSpPr>
        <p:spPr>
          <a:xfrm>
            <a:off x="4700375" y="2805171"/>
            <a:ext cx="844062" cy="822960"/>
          </a:xfrm>
          <a:prstGeom prst="rect">
            <a:avLst/>
          </a:prstGeom>
          <a:noFill/>
        </p:spPr>
        <p:txBody>
          <a:bodyPr rtlCol="0" wrap="square">
            <a:spAutoFit/>
          </a:bodyPr>
          <a:lstStyle/>
          <a:p>
            <a:r>
              <a:rPr altLang="en-US" lang="zh-CN" smtClean="0" sz="2400">
                <a:solidFill>
                  <a:schemeClr val="bg1"/>
                </a:solidFill>
                <a:latin charset="-122" panose="020b0503020204020204" pitchFamily="34" typeface="微软雅黑"/>
                <a:ea charset="-122" panose="020b0503020204020204" pitchFamily="34" typeface="微软雅黑"/>
              </a:rPr>
              <a:t>大众创造</a:t>
            </a:r>
          </a:p>
        </p:txBody>
      </p:sp>
      <p:sp>
        <p:nvSpPr>
          <p:cNvPr id="39" name="文本框 38"/>
          <p:cNvSpPr txBox="1"/>
          <p:nvPr/>
        </p:nvSpPr>
        <p:spPr>
          <a:xfrm>
            <a:off x="6610636" y="2804845"/>
            <a:ext cx="844062" cy="822960"/>
          </a:xfrm>
          <a:prstGeom prst="rect">
            <a:avLst/>
          </a:prstGeom>
          <a:noFill/>
        </p:spPr>
        <p:txBody>
          <a:bodyPr rtlCol="0" wrap="square">
            <a:spAutoFit/>
          </a:bodyPr>
          <a:lstStyle/>
          <a:p>
            <a:r>
              <a:rPr altLang="en-US" lang="zh-CN" smtClean="0" sz="2400">
                <a:solidFill>
                  <a:schemeClr val="bg1"/>
                </a:solidFill>
                <a:latin charset="-122" panose="020b0503020204020204" pitchFamily="34" typeface="微软雅黑"/>
                <a:ea charset="-122" panose="020b0503020204020204" pitchFamily="34" typeface="微软雅黑"/>
              </a:rPr>
              <a:t>大众投票</a:t>
            </a:r>
          </a:p>
        </p:txBody>
      </p:sp>
      <p:sp>
        <p:nvSpPr>
          <p:cNvPr id="40" name="文本框 39"/>
          <p:cNvSpPr txBox="1"/>
          <p:nvPr/>
        </p:nvSpPr>
        <p:spPr>
          <a:xfrm>
            <a:off x="8518285" y="2804844"/>
            <a:ext cx="844062" cy="822960"/>
          </a:xfrm>
          <a:prstGeom prst="rect">
            <a:avLst/>
          </a:prstGeom>
          <a:noFill/>
        </p:spPr>
        <p:txBody>
          <a:bodyPr rtlCol="0" wrap="square">
            <a:spAutoFit/>
          </a:bodyPr>
          <a:lstStyle/>
          <a:p>
            <a:r>
              <a:rPr altLang="en-US" lang="zh-CN" smtClean="0" sz="2400">
                <a:solidFill>
                  <a:schemeClr val="bg1"/>
                </a:solidFill>
                <a:latin charset="-122" panose="020b0503020204020204" pitchFamily="34" typeface="微软雅黑"/>
                <a:ea charset="-122" panose="020b0503020204020204" pitchFamily="34" typeface="微软雅黑"/>
              </a:rPr>
              <a:t>大众集资</a:t>
            </a:r>
          </a:p>
        </p:txBody>
      </p:sp>
      <p:sp>
        <p:nvSpPr>
          <p:cNvPr id="41" name="文本框 40"/>
          <p:cNvSpPr txBox="1"/>
          <p:nvPr/>
        </p:nvSpPr>
        <p:spPr>
          <a:xfrm>
            <a:off x="1885067" y="1497869"/>
            <a:ext cx="8440615" cy="1078992"/>
          </a:xfrm>
          <a:prstGeom prst="rect">
            <a:avLst/>
          </a:prstGeom>
          <a:noFill/>
        </p:spPr>
        <p:txBody>
          <a:bodyPr rtlCol="0" wrap="square">
            <a:spAutoFit/>
          </a:bodyPr>
          <a:lstStyle/>
          <a:p>
            <a:pPr algn="ct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众包不是一个单独的战略，它是众多方法的一个概括性描述。他们的共同特性就是都依赖于大众的某项贡献。所以在启动众包提议前，必须确定最终目标是什么，这样才能决定使用什么样的众包模式</a:t>
            </a:r>
          </a:p>
        </p:txBody>
      </p:sp>
      <p:sp>
        <p:nvSpPr>
          <p:cNvPr id="42" name="文本框 41"/>
          <p:cNvSpPr txBox="1"/>
          <p:nvPr/>
        </p:nvSpPr>
        <p:spPr>
          <a:xfrm>
            <a:off x="1885067" y="5278377"/>
            <a:ext cx="8440615" cy="1078992"/>
          </a:xfrm>
          <a:prstGeom prst="rect">
            <a:avLst/>
          </a:prstGeom>
          <a:noFill/>
        </p:spPr>
        <p:txBody>
          <a:bodyPr rtlCol="0" wrap="square">
            <a:spAutoFit/>
          </a:bodyPr>
          <a:lstStyle/>
          <a:p>
            <a:pPr algn="ctr">
              <a:lnSpc>
                <a:spcPct val="12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众包意味着全世界的网民都是我们的“大众”，有10亿人之多。但如何选择合适的大众来参与到我们的众包当中一个关键问题。这就需要我们精心组织语言，准确说明自己的意图，并找到合适的媒体发布这个消息。</a:t>
            </a:r>
          </a:p>
        </p:txBody>
      </p:sp>
      <p:sp>
        <p:nvSpPr>
          <p:cNvPr id="43" name="TextBox 42"/>
          <p:cNvSpPr txBox="1"/>
          <p:nvPr/>
        </p:nvSpPr>
        <p:spPr>
          <a:xfrm>
            <a:off x="4624086" y="7924800"/>
            <a:ext cx="3394529" cy="365760"/>
          </a:xfrm>
          <a:prstGeom prst="rect">
            <a:avLst/>
          </a:prstGeom>
          <a:noFill/>
        </p:spPr>
        <p:txBody>
          <a:bodyPr rtlCol="0" wrap="none">
            <a:spAutoFit/>
          </a:bodyPr>
          <a:lstStyle/>
          <a:p>
            <a:r>
              <a:rPr altLang="zh-CN" lang="en-US" smtClean="0">
                <a:hlinkClick r:id="rId2"/>
              </a:rPr>
              <a:t>www.51 pptmoban.com 搜集整理</a:t>
            </a:r>
          </a:p>
        </p:txBody>
      </p:sp>
    </p:spTree>
    <p:extLst>
      <p:ext uri="{BB962C8B-B14F-4D97-AF65-F5344CB8AC3E}">
        <p14:creationId val="34894769"/>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09ED6"/>
        </a:solidFill>
        <a:effectLst/>
      </p:bgPr>
    </p:bg>
    <p:spTree>
      <p:nvGrpSpPr>
        <p:cNvPr id="1" name=""/>
        <p:cNvGrpSpPr/>
        <p:nvPr/>
      </p:nvGrpSpPr>
      <p:grpSpPr>
        <a:xfrm>
          <a:off x="0" y="0"/>
          <a:ext cx="0" cy="0"/>
        </a:xfrm>
      </p:grpSpPr>
      <p:sp>
        <p:nvSpPr>
          <p:cNvPr id="2" name="矩形 1"/>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6" name="直接连接符 5"/>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4494626" y="-103241"/>
            <a:ext cx="3221501" cy="1527647"/>
            <a:chOff x="4494626" y="-103241"/>
            <a:chExt cx="3221501" cy="1527647"/>
          </a:xfrm>
        </p:grpSpPr>
        <p:grpSp>
          <p:nvGrpSpPr>
            <p:cNvPr id="8" name="组合 7"/>
            <p:cNvGrpSpPr/>
            <p:nvPr/>
          </p:nvGrpSpPr>
          <p:grpSpPr>
            <a:xfrm>
              <a:off x="5542539" y="-103241"/>
              <a:ext cx="1034230" cy="923330"/>
              <a:chOff x="5030034" y="9300"/>
              <a:chExt cx="1034230" cy="923330"/>
            </a:xfrm>
          </p:grpSpPr>
          <p:sp>
            <p:nvSpPr>
              <p:cNvPr id="9" name="矩形 8"/>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p:cNvSpPr txBox="1"/>
              <p:nvPr/>
            </p:nvSpPr>
            <p:spPr>
              <a:xfrm>
                <a:off x="5030034" y="9300"/>
                <a:ext cx="1034230"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03</a:t>
                </a:r>
              </a:p>
            </p:txBody>
          </p:sp>
        </p:grpSp>
        <p:sp>
          <p:nvSpPr>
            <p:cNvPr id="12" name="文本框 11"/>
            <p:cNvSpPr txBox="1"/>
            <p:nvPr/>
          </p:nvSpPr>
          <p:spPr>
            <a:xfrm>
              <a:off x="4494626" y="839631"/>
              <a:ext cx="3221501" cy="579120"/>
            </a:xfrm>
            <a:prstGeom prst="rect">
              <a:avLst/>
            </a:prstGeom>
            <a:noFill/>
          </p:spPr>
          <p:txBody>
            <a:bodyPr rtlCol="0" wrap="square">
              <a:spAutoFit/>
            </a:bodyPr>
            <a:lstStyle/>
            <a:p>
              <a:r>
                <a:rPr altLang="en-US" lang="zh-CN" sz="3200">
                  <a:solidFill>
                    <a:srgbClr val="2099F4"/>
                  </a:solidFill>
                  <a:latin charset="-122" panose="03000509000000000000" pitchFamily="65" typeface="方正粗宋简体"/>
                  <a:ea charset="-122" panose="03000509000000000000" pitchFamily="65" typeface="方正粗宋简体"/>
                </a:rPr>
                <a:t>提供恰当的激励</a:t>
              </a:r>
            </a:p>
          </p:txBody>
        </p:sp>
      </p:grpSp>
      <p:grpSp>
        <p:nvGrpSpPr>
          <p:cNvPr id="22" name="组合 21"/>
          <p:cNvGrpSpPr/>
          <p:nvPr/>
        </p:nvGrpSpPr>
        <p:grpSpPr>
          <a:xfrm>
            <a:off x="4892310" y="2125201"/>
            <a:ext cx="2288348" cy="1545038"/>
            <a:chOff x="4892310" y="2250638"/>
            <a:chExt cx="2288348" cy="1545038"/>
          </a:xfrm>
        </p:grpSpPr>
        <p:grpSp>
          <p:nvGrpSpPr>
            <p:cNvPr id="13" name="组合 12"/>
            <p:cNvGrpSpPr/>
            <p:nvPr/>
          </p:nvGrpSpPr>
          <p:grpSpPr>
            <a:xfrm>
              <a:off x="5542539" y="2250638"/>
              <a:ext cx="1064712" cy="923330"/>
              <a:chOff x="5046448" y="2151"/>
              <a:chExt cx="1064712" cy="923330"/>
            </a:xfrm>
          </p:grpSpPr>
          <p:sp>
            <p:nvSpPr>
              <p:cNvPr id="14" name="矩形 13"/>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文本框 14"/>
              <p:cNvSpPr txBox="1"/>
              <p:nvPr/>
            </p:nvSpPr>
            <p:spPr>
              <a:xfrm>
                <a:off x="5046448" y="2151"/>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04</a:t>
                </a:r>
              </a:p>
            </p:txBody>
          </p:sp>
        </p:grpSp>
        <p:sp>
          <p:nvSpPr>
            <p:cNvPr id="16" name="文本框 15"/>
            <p:cNvSpPr txBox="1"/>
            <p:nvPr/>
          </p:nvSpPr>
          <p:spPr>
            <a:xfrm>
              <a:off x="4892310" y="3210900"/>
              <a:ext cx="2288348" cy="579120"/>
            </a:xfrm>
            <a:prstGeom prst="rect">
              <a:avLst/>
            </a:prstGeom>
            <a:noFill/>
          </p:spPr>
          <p:txBody>
            <a:bodyPr rtlCol="0" wrap="square">
              <a:spAutoFit/>
            </a:bodyPr>
            <a:lstStyle/>
            <a:p>
              <a:r>
                <a:rPr altLang="en-US" lang="zh-CN" smtClean="0" sz="3200">
                  <a:solidFill>
                    <a:srgbClr val="2099F4"/>
                  </a:solidFill>
                  <a:latin charset="-122" panose="03000509000000000000" pitchFamily="65" typeface="方正粗宋简体"/>
                  <a:ea charset="-122" panose="03000509000000000000" pitchFamily="65" typeface="方正粗宋简体"/>
                </a:rPr>
                <a:t>别急着炒人</a:t>
              </a:r>
            </a:p>
          </p:txBody>
        </p:sp>
      </p:grpSp>
      <p:grpSp>
        <p:nvGrpSpPr>
          <p:cNvPr id="23" name="组合 22"/>
          <p:cNvGrpSpPr/>
          <p:nvPr/>
        </p:nvGrpSpPr>
        <p:grpSpPr>
          <a:xfrm>
            <a:off x="4349257" y="4356821"/>
            <a:ext cx="3512238" cy="1537703"/>
            <a:chOff x="4349257" y="4356821"/>
            <a:chExt cx="3512238" cy="1537703"/>
          </a:xfrm>
        </p:grpSpPr>
        <p:grpSp>
          <p:nvGrpSpPr>
            <p:cNvPr id="17" name="组合 16"/>
            <p:cNvGrpSpPr/>
            <p:nvPr/>
          </p:nvGrpSpPr>
          <p:grpSpPr>
            <a:xfrm>
              <a:off x="5527298" y="4356821"/>
              <a:ext cx="1064712" cy="923330"/>
              <a:chOff x="5045275" y="-1821"/>
              <a:chExt cx="1064712" cy="923330"/>
            </a:xfrm>
          </p:grpSpPr>
          <p:sp>
            <p:nvSpPr>
              <p:cNvPr id="18" name="矩形 17"/>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文本框 18"/>
              <p:cNvSpPr txBox="1"/>
              <p:nvPr/>
            </p:nvSpPr>
            <p:spPr>
              <a:xfrm>
                <a:off x="5045275" y="-1820"/>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05</a:t>
                </a:r>
              </a:p>
            </p:txBody>
          </p:sp>
        </p:grpSp>
        <p:sp>
          <p:nvSpPr>
            <p:cNvPr id="20" name="文本框 19"/>
            <p:cNvSpPr txBox="1"/>
            <p:nvPr/>
          </p:nvSpPr>
          <p:spPr>
            <a:xfrm>
              <a:off x="4349257" y="5309749"/>
              <a:ext cx="3512238" cy="579120"/>
            </a:xfrm>
            <a:prstGeom prst="rect">
              <a:avLst/>
            </a:prstGeom>
            <a:noFill/>
          </p:spPr>
          <p:txBody>
            <a:bodyPr rtlCol="0" wrap="square">
              <a:spAutoFit/>
            </a:bodyPr>
            <a:lstStyle/>
            <a:p>
              <a:r>
                <a:rPr altLang="en-US" lang="zh-CN" smtClean="0" sz="3200">
                  <a:solidFill>
                    <a:srgbClr val="2099F4"/>
                  </a:solidFill>
                  <a:latin charset="-122" panose="03000509000000000000" pitchFamily="65" typeface="方正粗宋简体"/>
                  <a:ea charset="-122" panose="03000509000000000000" pitchFamily="65" typeface="方正粗宋简体"/>
                </a:rPr>
                <a:t>仁慈的独裁者原则</a:t>
              </a:r>
            </a:p>
          </p:txBody>
        </p:sp>
      </p:grpSp>
      <p:sp>
        <p:nvSpPr>
          <p:cNvPr id="24" name="文本框 23"/>
          <p:cNvSpPr txBox="1"/>
          <p:nvPr/>
        </p:nvSpPr>
        <p:spPr>
          <a:xfrm>
            <a:off x="1885068" y="1424406"/>
            <a:ext cx="8440614" cy="749808"/>
          </a:xfrm>
          <a:prstGeom prst="rect">
            <a:avLst/>
          </a:prstGeom>
          <a:noFill/>
        </p:spPr>
        <p:txBody>
          <a:bodyPr rtlCol="0" wrap="square">
            <a:spAutoFit/>
          </a:bodyPr>
          <a:lstStyle/>
          <a:p>
            <a:pPr algn="ctr">
              <a:lnSpc>
                <a:spcPct val="12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一个成功的众包项目最重要的部分，就是有一个活跃而忠诚的社区。而这就必须尽可能的了解到参与者的动机是什么，并且在适当的时候提供恰当的激励。</a:t>
            </a:r>
          </a:p>
        </p:txBody>
      </p:sp>
      <p:sp>
        <p:nvSpPr>
          <p:cNvPr id="26" name="文本框 25"/>
          <p:cNvSpPr txBox="1"/>
          <p:nvPr/>
        </p:nvSpPr>
        <p:spPr>
          <a:xfrm>
            <a:off x="2011680" y="3530991"/>
            <a:ext cx="8665698" cy="365760"/>
          </a:xfrm>
          <a:prstGeom prst="rect">
            <a:avLst/>
          </a:prstGeom>
          <a:noFill/>
        </p:spPr>
        <p:txBody>
          <a:bodyPr rtlCol="0" wrap="square">
            <a:spAutoFit/>
          </a:bodyPr>
          <a:lstStyle/>
          <a:p>
            <a:endParaRPr altLang="en-US" lang="zh-CN"/>
          </a:p>
        </p:txBody>
      </p:sp>
      <p:sp>
        <p:nvSpPr>
          <p:cNvPr id="27" name="文本框 26"/>
          <p:cNvSpPr txBox="1"/>
          <p:nvPr/>
        </p:nvSpPr>
        <p:spPr>
          <a:xfrm>
            <a:off x="1885068" y="3670240"/>
            <a:ext cx="8440614" cy="749808"/>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千万不能有“既然大众能免费完成工作，那干吗还要花钱请雇员”的想法。众包背后的真相就是：这样的事既不便宜也不简单</a:t>
            </a:r>
          </a:p>
        </p:txBody>
      </p:sp>
      <p:sp>
        <p:nvSpPr>
          <p:cNvPr id="28" name="文本框 27"/>
          <p:cNvSpPr txBox="1"/>
          <p:nvPr/>
        </p:nvSpPr>
        <p:spPr>
          <a:xfrm>
            <a:off x="2011680" y="5894524"/>
            <a:ext cx="8510954" cy="749808"/>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对于众包最大的误解之一是，大众是分开工作的。实际上，最成功的众包都是由大众和指导他们的某几个人合作完成的，抛开管制是让事情一团糟。</a:t>
            </a:r>
          </a:p>
        </p:txBody>
      </p:sp>
    </p:spTree>
    <p:extLst>
      <p:ext uri="{BB962C8B-B14F-4D97-AF65-F5344CB8AC3E}">
        <p14:creationId val="3886197947"/>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09ED6"/>
        </a:solidFill>
        <a:effectLst/>
      </p:bgPr>
    </p:bg>
    <p:spTree>
      <p:nvGrpSpPr>
        <p:cNvPr id="1" name=""/>
        <p:cNvGrpSpPr/>
        <p:nvPr/>
      </p:nvGrpSpPr>
      <p:grpSpPr>
        <a:xfrm>
          <a:off x="0" y="0"/>
          <a:ext cx="0" cy="0"/>
        </a:xfrm>
      </p:grpSpPr>
      <p:sp>
        <p:nvSpPr>
          <p:cNvPr id="2" name="矩形 1"/>
          <p:cNvSpPr/>
          <p:nvPr/>
        </p:nvSpPr>
        <p:spPr>
          <a:xfrm>
            <a:off x="773718" y="-1"/>
            <a:ext cx="10663311" cy="6858001"/>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 </a:t>
            </a:r>
          </a:p>
        </p:txBody>
      </p:sp>
      <p:cxnSp>
        <p:nvCxnSpPr>
          <p:cNvPr id="6" name="直接连接符 5"/>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308228" y="-95966"/>
            <a:ext cx="3594297" cy="1548508"/>
            <a:chOff x="4308228" y="-95966"/>
            <a:chExt cx="3594297" cy="1548508"/>
          </a:xfrm>
        </p:grpSpPr>
        <p:grpSp>
          <p:nvGrpSpPr>
            <p:cNvPr id="8" name="组合 7"/>
            <p:cNvGrpSpPr/>
            <p:nvPr/>
          </p:nvGrpSpPr>
          <p:grpSpPr>
            <a:xfrm>
              <a:off x="5550751" y="-95966"/>
              <a:ext cx="1064712" cy="923330"/>
              <a:chOff x="5038246" y="16575"/>
              <a:chExt cx="1064712" cy="923330"/>
            </a:xfrm>
          </p:grpSpPr>
          <p:sp>
            <p:nvSpPr>
              <p:cNvPr id="9" name="矩形 8"/>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p:cNvSpPr txBox="1"/>
              <p:nvPr/>
            </p:nvSpPr>
            <p:spPr>
              <a:xfrm>
                <a:off x="5038246" y="16575"/>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06</a:t>
                </a:r>
              </a:p>
            </p:txBody>
          </p:sp>
        </p:grpSp>
        <p:sp>
          <p:nvSpPr>
            <p:cNvPr id="11" name="文本框 10"/>
            <p:cNvSpPr txBox="1"/>
            <p:nvPr/>
          </p:nvSpPr>
          <p:spPr>
            <a:xfrm>
              <a:off x="4308229" y="867767"/>
              <a:ext cx="3594297"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保持简单 分解工作</a:t>
              </a:r>
            </a:p>
          </p:txBody>
        </p:sp>
      </p:grpSp>
      <p:grpSp>
        <p:nvGrpSpPr>
          <p:cNvPr id="13" name="组合 12"/>
          <p:cNvGrpSpPr/>
          <p:nvPr/>
        </p:nvGrpSpPr>
        <p:grpSpPr>
          <a:xfrm>
            <a:off x="4566720" y="2127847"/>
            <a:ext cx="3077311" cy="1538478"/>
            <a:chOff x="4566721" y="-100710"/>
            <a:chExt cx="3077311" cy="1538478"/>
          </a:xfrm>
        </p:grpSpPr>
        <p:grpSp>
          <p:nvGrpSpPr>
            <p:cNvPr id="14" name="组合 13"/>
            <p:cNvGrpSpPr/>
            <p:nvPr/>
          </p:nvGrpSpPr>
          <p:grpSpPr>
            <a:xfrm>
              <a:off x="5573021" y="-100710"/>
              <a:ext cx="1069739" cy="923330"/>
              <a:chOff x="5060516" y="11831"/>
              <a:chExt cx="1069739" cy="923330"/>
            </a:xfrm>
          </p:grpSpPr>
          <p:sp>
            <p:nvSpPr>
              <p:cNvPr id="16" name="矩形 15"/>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文本框 16"/>
              <p:cNvSpPr txBox="1"/>
              <p:nvPr/>
            </p:nvSpPr>
            <p:spPr>
              <a:xfrm>
                <a:off x="5065543" y="11831"/>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07</a:t>
                </a:r>
              </a:p>
            </p:txBody>
          </p:sp>
        </p:grpSp>
        <p:sp>
          <p:nvSpPr>
            <p:cNvPr id="15" name="文本框 14"/>
            <p:cNvSpPr txBox="1"/>
            <p:nvPr/>
          </p:nvSpPr>
          <p:spPr>
            <a:xfrm>
              <a:off x="4566721" y="852992"/>
              <a:ext cx="3077311"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牢记斯特金定律</a:t>
              </a:r>
            </a:p>
          </p:txBody>
        </p:sp>
      </p:grpSp>
      <p:grpSp>
        <p:nvGrpSpPr>
          <p:cNvPr id="18" name="组合 17"/>
          <p:cNvGrpSpPr/>
          <p:nvPr/>
        </p:nvGrpSpPr>
        <p:grpSpPr>
          <a:xfrm>
            <a:off x="3617872" y="4332367"/>
            <a:ext cx="5146300" cy="1564376"/>
            <a:chOff x="3686767" y="-124747"/>
            <a:chExt cx="5146300" cy="1564376"/>
          </a:xfrm>
        </p:grpSpPr>
        <p:grpSp>
          <p:nvGrpSpPr>
            <p:cNvPr id="19" name="组合 18"/>
            <p:cNvGrpSpPr/>
            <p:nvPr/>
          </p:nvGrpSpPr>
          <p:grpSpPr>
            <a:xfrm>
              <a:off x="5641913" y="-124747"/>
              <a:ext cx="1064712" cy="923330"/>
              <a:chOff x="5129408" y="-12206"/>
              <a:chExt cx="1064712" cy="923330"/>
            </a:xfrm>
          </p:grpSpPr>
          <p:sp>
            <p:nvSpPr>
              <p:cNvPr id="21" name="矩形 20"/>
              <p:cNvSpPr/>
              <p:nvPr/>
            </p:nvSpPr>
            <p:spPr>
              <a:xfrm>
                <a:off x="5129410" y="222744"/>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文本框 21"/>
              <p:cNvSpPr txBox="1"/>
              <p:nvPr/>
            </p:nvSpPr>
            <p:spPr>
              <a:xfrm>
                <a:off x="5129408" y="-12206"/>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08</a:t>
                </a:r>
              </a:p>
            </p:txBody>
          </p:sp>
        </p:grpSp>
        <p:sp>
          <p:nvSpPr>
            <p:cNvPr id="20" name="文本框 19"/>
            <p:cNvSpPr txBox="1"/>
            <p:nvPr/>
          </p:nvSpPr>
          <p:spPr>
            <a:xfrm>
              <a:off x="3686766" y="854853"/>
              <a:ext cx="5146300"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牢记10%：抵抗斯特金定律</a:t>
              </a:r>
            </a:p>
          </p:txBody>
        </p:sp>
      </p:grpSp>
      <p:sp>
        <p:nvSpPr>
          <p:cNvPr id="24" name="文本框 23"/>
          <p:cNvSpPr txBox="1"/>
          <p:nvPr/>
        </p:nvSpPr>
        <p:spPr>
          <a:xfrm>
            <a:off x="1885067" y="1371646"/>
            <a:ext cx="8440615" cy="749808"/>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众包开始时要注意的是要将任务分得尽可能小并且要保证任务的本质够单纯。因为大众没有我们想象中的那么闲，同时也因为他们多样化，需要有一个标准</a:t>
            </a:r>
          </a:p>
        </p:txBody>
      </p:sp>
      <p:sp>
        <p:nvSpPr>
          <p:cNvPr id="25" name="文本框 24"/>
          <p:cNvSpPr txBox="1"/>
          <p:nvPr/>
        </p:nvSpPr>
        <p:spPr>
          <a:xfrm>
            <a:off x="1885067" y="3570762"/>
            <a:ext cx="8440615" cy="749808"/>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斯特金定律认为，任何事90%都是垃圾。虽然潜在的受众数量超过10亿，但是大部分的反馈结果都无法达到我们对质量的期望标准。</a:t>
            </a:r>
          </a:p>
        </p:txBody>
      </p:sp>
      <p:sp>
        <p:nvSpPr>
          <p:cNvPr id="26" name="文本框 25"/>
          <p:cNvSpPr txBox="1"/>
          <p:nvPr/>
        </p:nvSpPr>
        <p:spPr>
          <a:xfrm>
            <a:off x="1885067" y="5854540"/>
            <a:ext cx="8440615" cy="749808"/>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真正的人才仍然书稀缺品。众包的一个主要优点就是，为这样的人才提供了前所未有的平台。但需要我们慧眼识人才，找到真正能实现价值的10%的人。</a:t>
            </a:r>
          </a:p>
        </p:txBody>
      </p:sp>
    </p:spTree>
    <p:extLst>
      <p:ext uri="{BB962C8B-B14F-4D97-AF65-F5344CB8AC3E}">
        <p14:creationId val="581620626"/>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09ED6"/>
        </a:solidFill>
        <a:effectLst/>
      </p:bgPr>
    </p:bg>
    <p:spTree>
      <p:nvGrpSpPr>
        <p:cNvPr id="1" name=""/>
        <p:cNvGrpSpPr/>
        <p:nvPr/>
      </p:nvGrpSpPr>
      <p:grpSpPr>
        <a:xfrm>
          <a:off x="0" y="0"/>
          <a:ext cx="0" cy="0"/>
        </a:xfrm>
      </p:grpSpPr>
      <p:sp>
        <p:nvSpPr>
          <p:cNvPr id="2" name="矩形 1"/>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6" name="直接连接符 5"/>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682467" y="452028"/>
            <a:ext cx="2708032" cy="1508105"/>
            <a:chOff x="4682467" y="-96612"/>
            <a:chExt cx="2708032" cy="1508105"/>
          </a:xfrm>
        </p:grpSpPr>
        <p:grpSp>
          <p:nvGrpSpPr>
            <p:cNvPr id="8" name="组合 7"/>
            <p:cNvGrpSpPr/>
            <p:nvPr/>
          </p:nvGrpSpPr>
          <p:grpSpPr>
            <a:xfrm>
              <a:off x="5550751" y="-96612"/>
              <a:ext cx="1064712" cy="923330"/>
              <a:chOff x="5038246" y="15929"/>
              <a:chExt cx="1064712" cy="923330"/>
            </a:xfrm>
          </p:grpSpPr>
          <p:sp>
            <p:nvSpPr>
              <p:cNvPr id="9" name="矩形 8"/>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p:cNvSpPr txBox="1"/>
              <p:nvPr/>
            </p:nvSpPr>
            <p:spPr>
              <a:xfrm>
                <a:off x="5038246" y="15929"/>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09</a:t>
                </a:r>
              </a:p>
            </p:txBody>
          </p:sp>
        </p:grpSp>
        <p:sp>
          <p:nvSpPr>
            <p:cNvPr id="11" name="文本框 10"/>
            <p:cNvSpPr txBox="1"/>
            <p:nvPr/>
          </p:nvSpPr>
          <p:spPr>
            <a:xfrm>
              <a:off x="4682467" y="826718"/>
              <a:ext cx="2708032"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社区总是对的</a:t>
              </a:r>
            </a:p>
          </p:txBody>
        </p:sp>
      </p:grpSp>
      <p:grpSp>
        <p:nvGrpSpPr>
          <p:cNvPr id="13" name="组合 12"/>
          <p:cNvGrpSpPr/>
          <p:nvPr/>
        </p:nvGrpSpPr>
        <p:grpSpPr>
          <a:xfrm>
            <a:off x="3759585" y="3219137"/>
            <a:ext cx="4691578" cy="1527311"/>
            <a:chOff x="3759588" y="-115818"/>
            <a:chExt cx="4691578" cy="1527311"/>
          </a:xfrm>
        </p:grpSpPr>
        <p:grpSp>
          <p:nvGrpSpPr>
            <p:cNvPr id="14" name="组合 13"/>
            <p:cNvGrpSpPr/>
            <p:nvPr/>
          </p:nvGrpSpPr>
          <p:grpSpPr>
            <a:xfrm>
              <a:off x="5550754" y="-115818"/>
              <a:ext cx="1064712" cy="923330"/>
              <a:chOff x="5038249" y="-3277"/>
              <a:chExt cx="1064712" cy="923330"/>
            </a:xfrm>
          </p:grpSpPr>
          <p:sp>
            <p:nvSpPr>
              <p:cNvPr id="16" name="矩形 15"/>
              <p:cNvSpPr/>
              <p:nvPr/>
            </p:nvSpPr>
            <p:spPr>
              <a:xfrm>
                <a:off x="5060516" y="237995"/>
                <a:ext cx="926926" cy="588723"/>
              </a:xfrm>
              <a:prstGeom prst="rect">
                <a:avLst/>
              </a:prstGeom>
              <a:noFill/>
              <a:ln w="349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文本框 16"/>
              <p:cNvSpPr txBox="1"/>
              <p:nvPr/>
            </p:nvSpPr>
            <p:spPr>
              <a:xfrm>
                <a:off x="5038249" y="-3277"/>
                <a:ext cx="1064712" cy="914400"/>
              </a:xfrm>
              <a:prstGeom prst="rect">
                <a:avLst/>
              </a:prstGeom>
              <a:noFill/>
            </p:spPr>
            <p:txBody>
              <a:bodyPr rtlCol="0" wrap="square">
                <a:spAutoFit/>
              </a:bodyPr>
              <a:lstStyle/>
              <a:p>
                <a:r>
                  <a:rPr altLang="zh-CN" lang="en-US" smtClean="0" sz="5400">
                    <a:solidFill>
                      <a:srgbClr val="2099F4"/>
                    </a:solidFill>
                    <a:latin charset="-122" panose="020b0800000000000000" pitchFamily="34" typeface="华康俪金黑W8(P)"/>
                    <a:ea charset="-122" panose="020b0800000000000000" pitchFamily="34" typeface="华康俪金黑W8(P)"/>
                  </a:rPr>
                  <a:t>10</a:t>
                </a:r>
              </a:p>
            </p:txBody>
          </p:sp>
        </p:grpSp>
        <p:sp>
          <p:nvSpPr>
            <p:cNvPr id="15" name="文本框 14"/>
            <p:cNvSpPr txBox="1"/>
            <p:nvPr/>
          </p:nvSpPr>
          <p:spPr>
            <a:xfrm>
              <a:off x="3759588" y="826718"/>
              <a:ext cx="4691578" cy="579120"/>
            </a:xfrm>
            <a:prstGeom prst="rect">
              <a:avLst/>
            </a:prstGeom>
            <a:noFill/>
          </p:spPr>
          <p:txBody>
            <a:bodyPr rtlCol="0" wrap="square">
              <a:spAutoFit/>
            </a:bodyPr>
            <a:lstStyle/>
            <a:p>
              <a:pPr algn="just"/>
              <a:r>
                <a:rPr altLang="en-US" lang="zh-CN" smtClean="0" sz="3200">
                  <a:solidFill>
                    <a:srgbClr val="2099F4"/>
                  </a:solidFill>
                  <a:latin charset="-122" panose="03000509000000000000" pitchFamily="65" typeface="方正粗宋简体"/>
                  <a:ea charset="-122" panose="03000509000000000000" pitchFamily="65" typeface="方正粗宋简体"/>
                </a:rPr>
                <a:t>清楚自己能为大众做什么</a:t>
              </a:r>
            </a:p>
          </p:txBody>
        </p:sp>
      </p:grpSp>
      <p:sp>
        <p:nvSpPr>
          <p:cNvPr id="18" name="文本框 17"/>
          <p:cNvSpPr txBox="1"/>
          <p:nvPr/>
        </p:nvSpPr>
        <p:spPr>
          <a:xfrm>
            <a:off x="1885067" y="2046509"/>
            <a:ext cx="8440615" cy="1078992"/>
          </a:xfrm>
          <a:prstGeom prst="rect">
            <a:avLst/>
          </a:prstGeom>
          <a:noFill/>
        </p:spPr>
        <p:txBody>
          <a:bodyPr rtlCol="0" wrap="square">
            <a:spAutoFit/>
          </a:bodyPr>
          <a:lstStyle/>
          <a:p>
            <a:pPr algn="ctr">
              <a:lnSpc>
                <a:spcPct val="12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这是对“原则5”原理的补充，社区的确需要一个决策者、但最终是，独裁者的权威是道德上的，有说服力的，但不是绝对的，我们可以试着引导社区，但最后我们必须还是得根据社区的最终意见进行行动和决策。</a:t>
            </a:r>
          </a:p>
        </p:txBody>
      </p:sp>
      <p:sp>
        <p:nvSpPr>
          <p:cNvPr id="19" name="文本框 18"/>
          <p:cNvSpPr txBox="1"/>
          <p:nvPr/>
        </p:nvSpPr>
        <p:spPr>
          <a:xfrm>
            <a:off x="1885067" y="4746448"/>
            <a:ext cx="8440615" cy="1078992"/>
          </a:xfrm>
          <a:prstGeom prst="rect">
            <a:avLst/>
          </a:prstGeom>
          <a:noFill/>
        </p:spPr>
        <p:txBody>
          <a:bodyPr rtlCol="0" wrap="square">
            <a:spAutoFit/>
          </a:bodyPr>
          <a:lstStyle/>
          <a:p>
            <a:pPr algn="ct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成功的众包要满足“马斯洛需求层次”最高层次的需要。某事之所以吸引很对人来参与，是因为人们需要满足一些心理、社会或者情感上的需求。如果这些需求没有被满足，他们就不会参与。</a:t>
            </a:r>
          </a:p>
        </p:txBody>
      </p:sp>
      <p:sp>
        <p:nvSpPr>
          <p:cNvPr id="20" name="TextBox 19"/>
          <p:cNvSpPr txBox="1"/>
          <p:nvPr/>
        </p:nvSpPr>
        <p:spPr>
          <a:xfrm>
            <a:off x="4624086" y="7924800"/>
            <a:ext cx="3396426" cy="365760"/>
          </a:xfrm>
          <a:prstGeom prst="rect">
            <a:avLst/>
          </a:prstGeom>
          <a:noFill/>
        </p:spPr>
        <p:txBody>
          <a:bodyPr rtlCol="0" wrap="none">
            <a:spAutoFit/>
          </a:bodyPr>
          <a:lstStyle/>
          <a:p>
            <a:r>
              <a:rPr altLang="zh-CN" lang="en-US" smtClean="0">
                <a:hlinkClick r:id="rId2"/>
              </a:rPr>
              <a:t>www.51pptmoban.c om 搜集整理</a:t>
            </a:r>
          </a:p>
        </p:txBody>
      </p:sp>
    </p:spTree>
    <p:extLst>
      <p:ext uri="{BB962C8B-B14F-4D97-AF65-F5344CB8AC3E}">
        <p14:creationId val="3298957220"/>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pic>
        <p:nvPicPr>
          <p:cNvPr id="3" name="图片 2"/>
          <p:cNvPicPr>
            <a:picLocks noChangeAspect="1"/>
          </p:cNvPicPr>
          <p:nvPr/>
        </p:nvPicPr>
        <p:blipFill>
          <a:blip r:embed="rId2">
            <a:clrChange>
              <a:clrFrom>
                <a:srgbClr val="FFFFFF"/>
              </a:clrFrom>
              <a:clrTo>
                <a:srgbClr val="FFFFFF">
                  <a:alpha val="0"/>
                </a:srgbClr>
              </a:clrTo>
            </a:clrChange>
            <a:extLst>
              <a:ext uri="{28A0092B-C50C-407E-A947-70E740481C1C}">
                <a14:useLocalDpi val="0"/>
              </a:ext>
            </a:extLst>
          </a:blip>
          <a:srcRect l="15815" r="8124"/>
          <a:stretch>
            <a:fillRect/>
          </a:stretch>
        </p:blipFill>
        <p:spPr>
          <a:xfrm>
            <a:off x="4052601" y="361198"/>
            <a:ext cx="4215197" cy="3989367"/>
          </a:xfrm>
          <a:prstGeom prst="rect">
            <a:avLst/>
          </a:prstGeom>
        </p:spPr>
      </p:pic>
      <p:sp>
        <p:nvSpPr>
          <p:cNvPr id="6" name="矩形 5"/>
          <p:cNvSpPr/>
          <p:nvPr/>
        </p:nvSpPr>
        <p:spPr>
          <a:xfrm>
            <a:off x="-15068" y="-9373"/>
            <a:ext cx="791681" cy="324466"/>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11430621" y="0"/>
            <a:ext cx="773722" cy="324464"/>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flipH="1">
            <a:off x="1065733" y="-9373"/>
            <a:ext cx="0" cy="510824"/>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11137600" y="0"/>
            <a:ext cx="7836" cy="471355"/>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矩形 9"/>
          <p:cNvSpPr/>
          <p:nvPr/>
        </p:nvSpPr>
        <p:spPr>
          <a:xfrm>
            <a:off x="2997" y="6539980"/>
            <a:ext cx="12209959" cy="324473"/>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直角三角形 10"/>
          <p:cNvSpPr/>
          <p:nvPr/>
        </p:nvSpPr>
        <p:spPr>
          <a:xfrm flipH="1" rot="10800000">
            <a:off x="-10312" y="315093"/>
            <a:ext cx="773722" cy="427703"/>
          </a:xfrm>
          <a:prstGeom prst="r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11991307" y="501451"/>
            <a:ext cx="213036" cy="6032082"/>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直角三角形 12"/>
          <p:cNvSpPr/>
          <p:nvPr/>
        </p:nvSpPr>
        <p:spPr>
          <a:xfrm rot="10800000">
            <a:off x="11414726" y="315093"/>
            <a:ext cx="792209" cy="427703"/>
          </a:xfrm>
          <a:prstGeom prst="r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flipH="1">
            <a:off x="-3211" y="509078"/>
            <a:ext cx="213036" cy="6032082"/>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5" name="直接连接符 14"/>
          <p:cNvCxnSpPr/>
          <p:nvPr/>
        </p:nvCxnSpPr>
        <p:spPr>
          <a:xfrm flipH="1">
            <a:off x="11733741" y="860775"/>
            <a:ext cx="0" cy="5452044"/>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444797" y="860775"/>
            <a:ext cx="0" cy="5452044"/>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440288" y="6312819"/>
            <a:ext cx="11288944" cy="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V="1">
            <a:off x="424419" y="501451"/>
            <a:ext cx="619169" cy="345346"/>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11179772" y="507331"/>
            <a:ext cx="531357" cy="339466"/>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30" name="组合 29"/>
          <p:cNvGrpSpPr/>
          <p:nvPr/>
        </p:nvGrpSpPr>
        <p:grpSpPr>
          <a:xfrm>
            <a:off x="3240090" y="4357012"/>
            <a:ext cx="5693849" cy="1569660"/>
            <a:chOff x="5518041" y="3113861"/>
            <a:chExt cx="5693849" cy="1569660"/>
          </a:xfrm>
        </p:grpSpPr>
        <p:sp>
          <p:nvSpPr>
            <p:cNvPr id="2" name="矩形 1"/>
            <p:cNvSpPr/>
            <p:nvPr/>
          </p:nvSpPr>
          <p:spPr>
            <a:xfrm>
              <a:off x="5518041" y="3291930"/>
              <a:ext cx="5676479" cy="1092950"/>
            </a:xfrm>
            <a:prstGeom prst="rect">
              <a:avLst/>
            </a:prstGeom>
            <a:solidFill>
              <a:srgbClr val="2099F4"/>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9" name="组合 28"/>
            <p:cNvGrpSpPr/>
            <p:nvPr/>
          </p:nvGrpSpPr>
          <p:grpSpPr>
            <a:xfrm>
              <a:off x="5536857" y="3113861"/>
              <a:ext cx="5675033" cy="1569660"/>
              <a:chOff x="5504739" y="4305928"/>
              <a:chExt cx="5675033" cy="1569660"/>
            </a:xfrm>
          </p:grpSpPr>
          <p:cxnSp>
            <p:nvCxnSpPr>
              <p:cNvPr id="4" name="直接连接符 3"/>
              <p:cNvCxnSpPr/>
              <p:nvPr/>
            </p:nvCxnSpPr>
            <p:spPr>
              <a:xfrm flipH="1">
                <a:off x="5504739" y="4501294"/>
                <a:ext cx="0" cy="10929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641983" y="4305928"/>
                <a:ext cx="5528101" cy="1554480"/>
              </a:xfrm>
              <a:prstGeom prst="rect">
                <a:avLst/>
              </a:prstGeom>
              <a:noFill/>
            </p:spPr>
            <p:txBody>
              <a:bodyPr rtlCol="0" wrap="square">
                <a:spAutoFit/>
              </a:bodyPr>
              <a:lstStyle/>
              <a:p>
                <a:r>
                  <a:rPr altLang="zh-CN" lang="en-US" smtClean="0" sz="9600">
                    <a:solidFill>
                      <a:schemeClr val="bg1"/>
                    </a:solidFill>
                    <a:latin charset="-122" panose="03000509000000000000" pitchFamily="65" typeface="方正粗宋简体"/>
                    <a:ea charset="-122" panose="03000509000000000000" pitchFamily="65" typeface="方正粗宋简体"/>
                  </a:rPr>
                  <a:t>THANKS</a:t>
                </a:r>
              </a:p>
            </p:txBody>
          </p:sp>
          <p:cxnSp>
            <p:nvCxnSpPr>
              <p:cNvPr id="28" name="直接连接符 27"/>
              <p:cNvCxnSpPr/>
              <p:nvPr/>
            </p:nvCxnSpPr>
            <p:spPr>
              <a:xfrm flipH="1">
                <a:off x="11179772" y="4479276"/>
                <a:ext cx="0" cy="10929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val="217494352"/>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sp>
        <p:nvSpPr>
          <p:cNvPr id="4" name="椭圆 3"/>
          <p:cNvSpPr/>
          <p:nvPr/>
        </p:nvSpPr>
        <p:spPr>
          <a:xfrm>
            <a:off x="5417034" y="228256"/>
            <a:ext cx="1364566" cy="1364566"/>
          </a:xfrm>
          <a:prstGeom prst="ellipse">
            <a:avLst/>
          </a:prstGeom>
          <a:noFill/>
          <a:ln cmpd="thickThin" w="1365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0082E0"/>
              </a:solidFill>
            </a:endParaRPr>
          </a:p>
        </p:txBody>
      </p:sp>
      <p:sp useBgFill="1">
        <p:nvSpPr>
          <p:cNvPr id="5" name="文本框 4"/>
          <p:cNvSpPr txBox="1"/>
          <p:nvPr/>
        </p:nvSpPr>
        <p:spPr>
          <a:xfrm>
            <a:off x="5206018" y="556596"/>
            <a:ext cx="1786597" cy="701040"/>
          </a:xfrm>
          <a:prstGeom prst="rect">
            <a:avLst/>
          </a:prstGeom>
        </p:spPr>
        <p:txBody>
          <a:bodyPr rtlCol="0" wrap="square">
            <a:spAutoFit/>
          </a:bodyPr>
          <a:lstStyle/>
          <a:p>
            <a:r>
              <a:rPr altLang="en-US" lang="zh-CN" smtClean="0" sz="4000">
                <a:latin charset="-122" panose="03000509000000000000" pitchFamily="65" typeface="方正粗宋简体"/>
                <a:ea charset="-122" panose="03000509000000000000" pitchFamily="65" typeface="方正粗宋简体"/>
              </a:rPr>
              <a:t>推荐序</a:t>
            </a:r>
          </a:p>
        </p:txBody>
      </p:sp>
      <p:sp>
        <p:nvSpPr>
          <p:cNvPr id="12" name="文本框 11"/>
          <p:cNvSpPr txBox="1"/>
          <p:nvPr/>
        </p:nvSpPr>
        <p:spPr>
          <a:xfrm>
            <a:off x="1756524" y="3891966"/>
            <a:ext cx="8736036" cy="1737360"/>
          </a:xfrm>
          <a:prstGeom prst="rect">
            <a:avLst/>
          </a:prstGeom>
          <a:noFill/>
        </p:spPr>
        <p:txBody>
          <a:bodyPr rtlCol="0" wrap="square">
            <a:spAutoFit/>
          </a:bodyPr>
          <a:lstStyle/>
          <a:p>
            <a:pPr>
              <a:lnSpc>
                <a:spcPct val="120000"/>
              </a:lnSpc>
            </a:pPr>
            <a:r>
              <a:rPr altLang="en-US" lang="zh-CN" smtClean="0">
                <a:solidFill>
                  <a:srgbClr val="0082E0"/>
                </a:solidFill>
                <a:latin charset="-122" panose="020b0503020204020204" pitchFamily="34" typeface="微软雅黑"/>
                <a:ea charset="-122" panose="020b0503020204020204" pitchFamily="34" typeface="微软雅黑"/>
              </a:rPr>
              <a:t>       众包主要谈的是发达经济的趋势，也可以认为是我们未来的生产方式。其特</a:t>
            </a:r>
          </a:p>
          <a:p>
            <a:pPr>
              <a:lnSpc>
                <a:spcPct val="120000"/>
              </a:lnSpc>
            </a:pPr>
            <a:r>
              <a:rPr altLang="en-US" lang="zh-CN" smtClean="0">
                <a:solidFill>
                  <a:srgbClr val="0082E0"/>
                </a:solidFill>
                <a:latin charset="-122" panose="020b0503020204020204" pitchFamily="34" typeface="微软雅黑"/>
                <a:ea charset="-122" panose="020b0503020204020204" pitchFamily="34" typeface="微软雅黑"/>
              </a:rPr>
              <a:t>点是人们度过生存发展阶段，因此需求结构和动力结构都发生了多元化转变。在中国，人们处在生存发展阶段，因此同质化的需求。同质化的生产无可避免。但众包的思路是完全可以借鉴的。</a:t>
            </a:r>
          </a:p>
          <a:p>
            <a:pPr>
              <a:lnSpc>
                <a:spcPct val="120000"/>
              </a:lnSpc>
            </a:pPr>
            <a:r>
              <a:rPr altLang="en-US" lang="zh-CN" smtClean="0">
                <a:solidFill>
                  <a:srgbClr val="0082E0"/>
                </a:solidFill>
                <a:latin charset="-122" panose="020b0503020204020204" pitchFamily="34" typeface="微软雅黑"/>
                <a:ea charset="-122" panose="020b0503020204020204" pitchFamily="34" typeface="微软雅黑"/>
              </a:rPr>
              <a:t>——社科院信息化研究中心秘书长  姜奇平——</a:t>
            </a:r>
          </a:p>
        </p:txBody>
      </p:sp>
      <p:sp>
        <p:nvSpPr>
          <p:cNvPr id="14" name="文本框 13"/>
          <p:cNvSpPr txBox="1"/>
          <p:nvPr/>
        </p:nvSpPr>
        <p:spPr>
          <a:xfrm>
            <a:off x="1756524" y="2031430"/>
            <a:ext cx="8736036" cy="1408176"/>
          </a:xfrm>
          <a:prstGeom prst="rect">
            <a:avLst/>
          </a:prstGeom>
          <a:noFill/>
        </p:spPr>
        <p:txBody>
          <a:bodyPr rtlCol="0" wrap="square">
            <a:spAutoFit/>
          </a:bodyPr>
          <a:lstStyle/>
          <a:p>
            <a:pP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       众包揭示了一个关于人类的基本原理——社区比公司更能有效地组织起工作者，一个工作的最好人选是最想做这个工作的人。有热情。快乐工作的人构成了我们这个的经纬，而众包就是利用群体的智慧，创造出人人受益的美好事物。</a:t>
            </a:r>
          </a:p>
          <a:p>
            <a:pP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——北京大学新闻传播学院副教授  胡泳——</a:t>
            </a:r>
          </a:p>
        </p:txBody>
      </p:sp>
      <p:sp>
        <p:nvSpPr>
          <p:cNvPr id="6" name="矩形 5"/>
          <p:cNvSpPr/>
          <p:nvPr/>
        </p:nvSpPr>
        <p:spPr>
          <a:xfrm>
            <a:off x="0" y="-1"/>
            <a:ext cx="773722" cy="6858001"/>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11418278" y="-2"/>
            <a:ext cx="773722" cy="6858001"/>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968328" y="-1"/>
            <a:ext cx="0" cy="685800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782712902"/>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cxnSp>
        <p:nvCxnSpPr>
          <p:cNvPr id="11" name="直接连接符 10"/>
          <p:cNvCxnSpPr/>
          <p:nvPr/>
        </p:nvCxnSpPr>
        <p:spPr>
          <a:xfrm flipH="1">
            <a:off x="11197885" y="-1"/>
            <a:ext cx="0" cy="6858000"/>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H="1">
            <a:off x="968328" y="-1"/>
            <a:ext cx="0" cy="6858000"/>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6" name="组合 5"/>
          <p:cNvGrpSpPr/>
          <p:nvPr/>
        </p:nvGrpSpPr>
        <p:grpSpPr>
          <a:xfrm>
            <a:off x="773722" y="0"/>
            <a:ext cx="10663311" cy="6858000"/>
            <a:chOff x="773722" y="0"/>
            <a:chExt cx="10663311" cy="6858000"/>
          </a:xfrm>
          <a:effectLst>
            <a:outerShdw algn="t" blurRad="50800" dir="5400000" dist="38100" rotWithShape="0">
              <a:prstClr val="black">
                <a:alpha val="40000"/>
              </a:prstClr>
            </a:outerShdw>
          </a:effectLst>
        </p:grpSpPr>
        <p:sp>
          <p:nvSpPr>
            <p:cNvPr id="9" name="矩形 8"/>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a:off x="4838700" y="2673441"/>
              <a:ext cx="2514600" cy="0"/>
            </a:xfrm>
            <a:prstGeom prst="line">
              <a:avLst/>
            </a:prstGeom>
            <a:ln>
              <a:solidFill>
                <a:srgbClr val="0082E0"/>
              </a:solidFill>
              <a:prstDash val="sysDash"/>
            </a:ln>
            <a:effectLst>
              <a:innerShdw blurRad="114300">
                <a:prstClr val="black"/>
              </a:innerShdw>
            </a:effectLst>
          </p:spPr>
          <p:style>
            <a:lnRef idx="1">
              <a:schemeClr val="accent1"/>
            </a:lnRef>
            <a:fillRef idx="0">
              <a:schemeClr val="accent1"/>
            </a:fillRef>
            <a:effectRef idx="0">
              <a:schemeClr val="accent1"/>
            </a:effectRef>
            <a:fontRef idx="minor">
              <a:schemeClr val="tx1"/>
            </a:fontRef>
          </p:style>
        </p:cxnSp>
        <p:sp>
          <p:nvSpPr>
            <p:cNvPr id="10" name="椭圆 9"/>
            <p:cNvSpPr/>
            <p:nvPr/>
          </p:nvSpPr>
          <p:spPr>
            <a:xfrm>
              <a:off x="5522780" y="2084919"/>
              <a:ext cx="1169823" cy="1169823"/>
            </a:xfrm>
            <a:prstGeom prst="ellipse">
              <a:avLst/>
            </a:prstGeom>
            <a:solidFill>
              <a:schemeClr val="bg1"/>
            </a:solidFill>
            <a:ln w="28575">
              <a:solidFill>
                <a:srgbClr val="0082E0"/>
              </a:solid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矩形 12"/>
            <p:cNvSpPr/>
            <p:nvPr/>
          </p:nvSpPr>
          <p:spPr>
            <a:xfrm>
              <a:off x="6765766" y="2398892"/>
              <a:ext cx="1906729" cy="502920"/>
            </a:xfrm>
            <a:prstGeom prst="rect">
              <a:avLst/>
            </a:prstGeom>
          </p:spPr>
          <p:txBody>
            <a:bodyPr wrap="square">
              <a:spAutoFit/>
            </a:bodyPr>
            <a:lstStyle/>
            <a:p>
              <a:pPr indent="457200">
                <a:lnSpc>
                  <a:spcPct val="135000"/>
                </a:lnSpc>
              </a:pPr>
              <a:r>
                <a:rPr altLang="zh-CN" lang="en-US" smtClean="0" sz="2000">
                  <a:solidFill>
                    <a:srgbClr val="C00000"/>
                  </a:solidFill>
                  <a:latin charset="-122" panose="020b0800000000000000" pitchFamily="34" typeface="华康俪金黑W8(P)"/>
                  <a:ea charset="-122" panose="020b0800000000000000" pitchFamily="34" typeface="华康俪金黑W8(P)"/>
                </a:rPr>
                <a:t>// </a:t>
              </a:r>
            </a:p>
          </p:txBody>
        </p:sp>
        <p:sp>
          <p:nvSpPr>
            <p:cNvPr id="2" name="矩形 1"/>
            <p:cNvSpPr/>
            <p:nvPr/>
          </p:nvSpPr>
          <p:spPr>
            <a:xfrm>
              <a:off x="1856934" y="3346584"/>
              <a:ext cx="8496886" cy="749808"/>
            </a:xfrm>
            <a:prstGeom prst="rect">
              <a:avLst/>
            </a:prstGeom>
          </p:spPr>
          <p:txBody>
            <a:bodyPr wrap="square">
              <a:spAutoFit/>
            </a:bodyPr>
            <a:lstStyle/>
            <a:p>
              <a:pPr algn="ctr">
                <a:lnSpc>
                  <a:spcPct val="120000"/>
                </a:lnSpc>
              </a:pPr>
              <a:r>
                <a:rPr altLang="en-US" lang="zh-CN">
                  <a:solidFill>
                    <a:schemeClr val="tx1">
                      <a:lumMod val="75000"/>
                      <a:lumOff val="25000"/>
                    </a:schemeClr>
                  </a:solidFill>
                  <a:latin charset="-122" panose="020b0503020204020204" pitchFamily="34" typeface="微软雅黑"/>
                  <a:ea charset="-122" panose="020b0503020204020204" pitchFamily="34" typeface="微软雅黑"/>
                </a:rPr>
                <a:t>众包指的是一个公司或机构把过去由员工执行的工作任务，以自由自愿的形式外包给非特定的（而且通常是大型的）大众网络的做法。</a:t>
              </a:r>
            </a:p>
          </p:txBody>
        </p:sp>
        <p:cxnSp>
          <p:nvCxnSpPr>
            <p:cNvPr id="15" name="直接连接符 14"/>
            <p:cNvCxnSpPr/>
            <p:nvPr/>
          </p:nvCxnSpPr>
          <p:spPr>
            <a:xfrm>
              <a:off x="4838700" y="4758600"/>
              <a:ext cx="2514600" cy="0"/>
            </a:xfrm>
            <a:prstGeom prst="line">
              <a:avLst/>
            </a:prstGeom>
            <a:ln>
              <a:solidFill>
                <a:srgbClr val="0082E0"/>
              </a:solidFill>
              <a:prstDash val="sysDash"/>
            </a:ln>
            <a:effectLst>
              <a:innerShdw blurRad="114300">
                <a:prstClr val="black"/>
              </a:innerShdw>
            </a:effectLst>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5522780" y="4170078"/>
              <a:ext cx="1169823" cy="1169823"/>
            </a:xfrm>
            <a:prstGeom prst="ellipse">
              <a:avLst/>
            </a:prstGeom>
            <a:solidFill>
              <a:schemeClr val="bg1"/>
            </a:solidFill>
            <a:ln w="28575">
              <a:solidFill>
                <a:srgbClr val="0082E0"/>
              </a:solid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a:off x="6765766" y="4484051"/>
              <a:ext cx="1906729" cy="502920"/>
            </a:xfrm>
            <a:prstGeom prst="rect">
              <a:avLst/>
            </a:prstGeom>
          </p:spPr>
          <p:txBody>
            <a:bodyPr wrap="square">
              <a:spAutoFit/>
            </a:bodyPr>
            <a:lstStyle/>
            <a:p>
              <a:pPr indent="457200">
                <a:lnSpc>
                  <a:spcPct val="135000"/>
                </a:lnSpc>
              </a:pPr>
              <a:r>
                <a:rPr altLang="zh-CN" lang="en-US" smtClean="0" sz="2000">
                  <a:solidFill>
                    <a:srgbClr val="C00000"/>
                  </a:solidFill>
                  <a:latin charset="-122" panose="020b0800000000000000" pitchFamily="34" typeface="华康俪金黑W8(P)"/>
                  <a:ea charset="-122" panose="020b0800000000000000" pitchFamily="34" typeface="华康俪金黑W8(P)"/>
                </a:rPr>
                <a:t>//姜奇平 </a:t>
              </a:r>
            </a:p>
          </p:txBody>
        </p:sp>
        <p:pic>
          <p:nvPicPr>
            <p:cNvPr id="23" name="图片 22"/>
            <p:cNvPicPr>
              <a:picLocks noChangeAspect="1"/>
            </p:cNvPicPr>
            <p:nvPr/>
          </p:nvPicPr>
          <p:blipFill>
            <a:blip r:embed="rId2">
              <a:extLst>
                <a:ext uri="{28A0092B-C50C-407E-A947-70E740481C1C}">
                  <a14:useLocalDpi val="0"/>
                </a:ext>
              </a:extLst>
            </a:blip>
            <a:srcRect b="26668" l="27656" r="27656" t="6151"/>
            <a:stretch>
              <a:fillRect/>
            </a:stretch>
          </p:blipFill>
          <p:spPr>
            <a:xfrm>
              <a:off x="5551446" y="4203879"/>
              <a:ext cx="1108371" cy="1094061"/>
            </a:xfrm>
            <a:custGeom>
              <a:gdLst>
                <a:gd fmla="*/ 584912 w 1169824" name="connsiteX0"/>
                <a:gd fmla="*/ 0 h 1169824" name="connsiteY0"/>
                <a:gd fmla="*/ 1169824 w 1169824" name="connsiteX1"/>
                <a:gd fmla="*/ 584912 h 1169824" name="connsiteY1"/>
                <a:gd fmla="*/ 584912 w 1169824" name="connsiteX2"/>
                <a:gd fmla="*/ 1169824 h 1169824" name="connsiteY2"/>
                <a:gd fmla="*/ 0 w 1169824" name="connsiteX3"/>
                <a:gd fmla="*/ 584912 h 1169824" name="connsiteY3"/>
                <a:gd fmla="*/ 584912 w 1169824" name="connsiteX4"/>
                <a:gd fmla="*/ 0 h 116982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69824" w="1169824">
                  <a:moveTo>
                    <a:pt x="584912" y="0"/>
                  </a:moveTo>
                  <a:cubicBezTo>
                    <a:pt x="907950" y="0"/>
                    <a:pt x="1169824" y="261874"/>
                    <a:pt x="1169824" y="584912"/>
                  </a:cubicBezTo>
                  <a:cubicBezTo>
                    <a:pt x="1169824" y="907950"/>
                    <a:pt x="907950" y="1169824"/>
                    <a:pt x="584912" y="1169824"/>
                  </a:cubicBezTo>
                  <a:cubicBezTo>
                    <a:pt x="261874" y="1169824"/>
                    <a:pt x="0" y="907950"/>
                    <a:pt x="0" y="584912"/>
                  </a:cubicBezTo>
                  <a:cubicBezTo>
                    <a:pt x="0" y="261874"/>
                    <a:pt x="261874" y="0"/>
                    <a:pt x="584912" y="0"/>
                  </a:cubicBezTo>
                  <a:close/>
                </a:path>
              </a:pathLst>
            </a:custGeom>
          </p:spPr>
        </p:pic>
        <p:sp>
          <p:nvSpPr>
            <p:cNvPr id="4" name="文本框 3"/>
            <p:cNvSpPr txBox="1"/>
            <p:nvPr/>
          </p:nvSpPr>
          <p:spPr>
            <a:xfrm>
              <a:off x="1856934" y="5427539"/>
              <a:ext cx="8496886" cy="749808"/>
            </a:xfrm>
            <a:prstGeom prst="rect">
              <a:avLst/>
            </a:prstGeom>
            <a:noFill/>
          </p:spPr>
          <p:txBody>
            <a:bodyPr rtlCol="0" wrap="square">
              <a:spAutoFit/>
            </a:bodyPr>
            <a:lstStyle/>
            <a:p>
              <a:pPr algn="ct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众包与中国人所说的“三个臭皮匠，赛过诸葛亮”意思相近，而新的地方在于，它以互联网为基础，更加深入的探讨“未来是按照什么样的方式组织的”的问题。</a:t>
              </a:r>
            </a:p>
          </p:txBody>
        </p:sp>
      </p:grpSp>
      <p:sp>
        <p:nvSpPr>
          <p:cNvPr id="21" name="椭圆 20"/>
          <p:cNvSpPr/>
          <p:nvPr/>
        </p:nvSpPr>
        <p:spPr>
          <a:xfrm>
            <a:off x="5401201" y="224623"/>
            <a:ext cx="1364566" cy="1364566"/>
          </a:xfrm>
          <a:prstGeom prst="ellipse">
            <a:avLst/>
          </a:prstGeom>
          <a:noFill/>
          <a:ln cmpd="thickThin" w="1365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0082E0"/>
              </a:solidFill>
            </a:endParaRPr>
          </a:p>
        </p:txBody>
      </p:sp>
      <p:sp>
        <p:nvSpPr>
          <p:cNvPr id="22" name="文本框 21"/>
          <p:cNvSpPr txBox="1"/>
          <p:nvPr/>
        </p:nvSpPr>
        <p:spPr>
          <a:xfrm>
            <a:off x="4973714" y="571179"/>
            <a:ext cx="2219540" cy="701040"/>
          </a:xfrm>
          <a:prstGeom prst="rect">
            <a:avLst/>
          </a:prstGeom>
          <a:pattFill prst="wdUpDiag">
            <a:fgClr>
              <a:schemeClr val="bg1">
                <a:lumMod val="95000"/>
              </a:schemeClr>
            </a:fgClr>
            <a:bgClr>
              <a:schemeClr val="bg1"/>
            </a:bgClr>
          </a:pattFill>
        </p:spPr>
        <p:txBody>
          <a:bodyPr rtlCol="0" wrap="square">
            <a:spAutoFit/>
          </a:bodyPr>
          <a:lstStyle/>
          <a:p>
            <a:r>
              <a:rPr altLang="en-US" lang="zh-CN" sz="4000">
                <a:latin charset="-122" panose="03000509000000000000" pitchFamily="65" typeface="方正粗宋简体"/>
                <a:ea charset="-122" panose="03000509000000000000" pitchFamily="65" typeface="方正粗宋简体"/>
              </a:rPr>
              <a:t>何为众包</a:t>
            </a:r>
          </a:p>
        </p:txBody>
      </p:sp>
      <p:cxnSp>
        <p:nvCxnSpPr>
          <p:cNvPr id="18" name="直接连接符 17"/>
          <p:cNvCxnSpPr/>
          <p:nvPr/>
        </p:nvCxnSpPr>
        <p:spPr>
          <a:xfrm flipH="1">
            <a:off x="11203797" y="0"/>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974240" y="0"/>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27" name="图片 26"/>
          <p:cNvPicPr>
            <a:picLocks noChangeAspect="1"/>
          </p:cNvPicPr>
          <p:nvPr/>
        </p:nvPicPr>
        <p:blipFill>
          <a:blip r:embed="rId3">
            <a:extLst>
              <a:ext uri="{28A0092B-C50C-407E-A947-70E740481C1C}">
                <a14:useLocalDpi val="0"/>
              </a:ext>
            </a:extLst>
          </a:blip>
          <a:srcRect b="23400" l="1644" r="46097" t="2054"/>
          <a:stretch>
            <a:fillRect/>
          </a:stretch>
        </p:blipFill>
        <p:spPr>
          <a:xfrm rot="1161438">
            <a:off x="5558427" y="2114151"/>
            <a:ext cx="1120385" cy="1120385"/>
          </a:xfrm>
          <a:custGeom>
            <a:gdLst>
              <a:gd fmla="*/ 391198 w 1170143" name="connsiteX0"/>
              <a:gd fmla="*/ 33225 h 1170143" name="connsiteY0"/>
              <a:gd fmla="*/ 1136919 w 1170143" name="connsiteX1"/>
              <a:gd fmla="*/ 391198 h 1170143" name="connsiteY1"/>
              <a:gd fmla="*/ 778945 w 1170143" name="connsiteX2"/>
              <a:gd fmla="*/ 1136919 h 1170143" name="connsiteY2"/>
              <a:gd fmla="*/ 33225 w 1170143" name="connsiteX3"/>
              <a:gd fmla="*/ 778946 h 1170143" name="connsiteY3"/>
              <a:gd fmla="*/ 391198 w 1170143" name="connsiteX4"/>
              <a:gd fmla="*/ 33225 h 117014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70143" w="1170143">
                <a:moveTo>
                  <a:pt x="391198" y="33225"/>
                </a:moveTo>
                <a:cubicBezTo>
                  <a:pt x="695974" y="-73848"/>
                  <a:pt x="1029845" y="86422"/>
                  <a:pt x="1136919" y="391198"/>
                </a:cubicBezTo>
                <a:cubicBezTo>
                  <a:pt x="1243992" y="695975"/>
                  <a:pt x="1083722" y="1029845"/>
                  <a:pt x="778945" y="1136919"/>
                </a:cubicBezTo>
                <a:cubicBezTo>
                  <a:pt x="474169" y="1243993"/>
                  <a:pt x="140298" y="1083723"/>
                  <a:pt x="33225" y="778946"/>
                </a:cubicBezTo>
                <a:cubicBezTo>
                  <a:pt x="-73849" y="474169"/>
                  <a:pt x="86421" y="140299"/>
                  <a:pt x="391198" y="33225"/>
                </a:cubicBezTo>
                <a:close/>
              </a:path>
            </a:pathLst>
          </a:custGeom>
        </p:spPr>
      </p:pic>
      <p:sp>
        <p:nvSpPr>
          <p:cNvPr id="5" name="矩形 4"/>
          <p:cNvSpPr/>
          <p:nvPr/>
        </p:nvSpPr>
        <p:spPr>
          <a:xfrm>
            <a:off x="7398538" y="2445827"/>
            <a:ext cx="1006792" cy="396240"/>
          </a:xfrm>
          <a:prstGeom prst="rect">
            <a:avLst/>
          </a:prstGeom>
        </p:spPr>
        <p:txBody>
          <a:bodyPr wrap="none">
            <a:spAutoFit/>
          </a:bodyPr>
          <a:lstStyle/>
          <a:p>
            <a:r>
              <a:rPr altLang="en-US" lang="zh-CN" sz="2000">
                <a:solidFill>
                  <a:srgbClr val="C00000"/>
                </a:solidFill>
                <a:latin charset="-122" panose="020b0800000000000000" pitchFamily="34" typeface="华康俪金黑W8(P)"/>
                <a:ea charset="-122" panose="020b0800000000000000" pitchFamily="34" typeface="华康俪金黑W8(P)"/>
              </a:rPr>
              <a:t>杰夫·豪</a:t>
            </a:r>
          </a:p>
        </p:txBody>
      </p:sp>
    </p:spTree>
    <p:extLst>
      <p:ext uri="{BB962C8B-B14F-4D97-AF65-F5344CB8AC3E}">
        <p14:creationId val="3761238166"/>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sp>
        <p:nvSpPr>
          <p:cNvPr id="4" name="椭圆 3"/>
          <p:cNvSpPr/>
          <p:nvPr/>
        </p:nvSpPr>
        <p:spPr>
          <a:xfrm>
            <a:off x="5417034" y="228256"/>
            <a:ext cx="1364566" cy="1364566"/>
          </a:xfrm>
          <a:prstGeom prst="ellipse">
            <a:avLst/>
          </a:prstGeom>
          <a:noFill/>
          <a:ln cmpd="thickThin" w="136525">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0082E0"/>
              </a:solidFill>
            </a:endParaRPr>
          </a:p>
        </p:txBody>
      </p:sp>
      <p:sp useBgFill="1">
        <p:nvSpPr>
          <p:cNvPr id="5" name="文本框 4"/>
          <p:cNvSpPr txBox="1"/>
          <p:nvPr/>
        </p:nvSpPr>
        <p:spPr>
          <a:xfrm>
            <a:off x="4758885" y="556596"/>
            <a:ext cx="2868837" cy="701040"/>
          </a:xfrm>
          <a:prstGeom prst="rect">
            <a:avLst/>
          </a:prstGeom>
        </p:spPr>
        <p:txBody>
          <a:bodyPr rtlCol="0" wrap="square">
            <a:spAutoFit/>
          </a:bodyPr>
          <a:lstStyle/>
          <a:p>
            <a:r>
              <a:rPr altLang="en-US" lang="zh-CN" sz="4000">
                <a:latin charset="-122" panose="03000509000000000000" pitchFamily="65" typeface="方正粗宋简体"/>
                <a:ea charset="-122" panose="03000509000000000000" pitchFamily="65" typeface="方正粗宋简体"/>
              </a:rPr>
              <a:t>众包四要素</a:t>
            </a:r>
          </a:p>
        </p:txBody>
      </p:sp>
      <p:sp>
        <p:nvSpPr>
          <p:cNvPr id="6" name="矩形 5"/>
          <p:cNvSpPr/>
          <p:nvPr/>
        </p:nvSpPr>
        <p:spPr>
          <a:xfrm>
            <a:off x="0" y="-1"/>
            <a:ext cx="773722" cy="6858001"/>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11418278" y="-2"/>
            <a:ext cx="773722" cy="6858001"/>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3847053" y="1912743"/>
            <a:ext cx="1810019" cy="1188720"/>
          </a:xfrm>
          <a:prstGeom prst="rect">
            <a:avLst/>
          </a:prstGeom>
          <a:noFill/>
        </p:spPr>
        <p:txBody>
          <a:bodyPr rtlCol="0" wrap="square">
            <a:spAutoFit/>
          </a:bodyPr>
          <a:lstStyle/>
          <a:p>
            <a:pPr algn="ctr"/>
            <a:r>
              <a:rPr altLang="en-US" lang="zh-CN" sz="2400">
                <a:solidFill>
                  <a:srgbClr val="2099F4"/>
                </a:solidFill>
                <a:latin charset="-122" panose="03000509000000000000" pitchFamily="65" typeface="方正粗宋简体"/>
                <a:ea charset="-122" panose="03000509000000000000" pitchFamily="65" typeface="方正粗宋简体"/>
              </a:rPr>
              <a:t>众包“引擎”</a:t>
            </a:r>
          </a:p>
          <a:p>
            <a:pPr algn="ctr"/>
            <a:r>
              <a:rPr altLang="en-US" lang="zh-CN" sz="2400">
                <a:solidFill>
                  <a:srgbClr val="2099F4"/>
                </a:solidFill>
                <a:latin charset="-122" panose="03000509000000000000" pitchFamily="65" typeface="方正粗宋简体"/>
                <a:ea charset="-122" panose="03000509000000000000" pitchFamily="65" typeface="方正粗宋简体"/>
              </a:rPr>
              <a:t>业余爱好者</a:t>
            </a:r>
          </a:p>
        </p:txBody>
      </p:sp>
      <p:sp>
        <p:nvSpPr>
          <p:cNvPr id="11" name="文本框 10"/>
          <p:cNvSpPr txBox="1"/>
          <p:nvPr/>
        </p:nvSpPr>
        <p:spPr>
          <a:xfrm>
            <a:off x="6781600" y="4275932"/>
            <a:ext cx="2107501" cy="1188720"/>
          </a:xfrm>
          <a:prstGeom prst="rect">
            <a:avLst/>
          </a:prstGeom>
          <a:noFill/>
        </p:spPr>
        <p:txBody>
          <a:bodyPr rtlCol="0" wrap="square">
            <a:spAutoFit/>
          </a:bodyPr>
          <a:lstStyle/>
          <a:p>
            <a:pPr algn="ctr"/>
            <a:r>
              <a:rPr altLang="en-US" lang="zh-CN" sz="2400">
                <a:solidFill>
                  <a:srgbClr val="2099F4"/>
                </a:solidFill>
                <a:latin charset="-122" panose="03000509000000000000" pitchFamily="65" typeface="方正粗宋简体"/>
                <a:ea charset="-122" panose="03000509000000000000" pitchFamily="65" typeface="方正粗宋简体"/>
              </a:rPr>
              <a:t>众包“关系链”</a:t>
            </a:r>
          </a:p>
          <a:p>
            <a:pPr algn="ctr"/>
            <a:r>
              <a:rPr altLang="en-US" lang="zh-CN" sz="2400">
                <a:solidFill>
                  <a:srgbClr val="2099F4"/>
                </a:solidFill>
                <a:latin charset="-122" panose="03000509000000000000" pitchFamily="65" typeface="方正粗宋简体"/>
                <a:ea charset="-122" panose="03000509000000000000" pitchFamily="65" typeface="方正粗宋简体"/>
              </a:rPr>
              <a:t>大众社区</a:t>
            </a:r>
          </a:p>
        </p:txBody>
      </p:sp>
      <p:sp>
        <p:nvSpPr>
          <p:cNvPr id="13" name="文本框 12"/>
          <p:cNvSpPr txBox="1"/>
          <p:nvPr/>
        </p:nvSpPr>
        <p:spPr>
          <a:xfrm>
            <a:off x="6759060" y="2549751"/>
            <a:ext cx="2079078" cy="1188720"/>
          </a:xfrm>
          <a:prstGeom prst="rect">
            <a:avLst/>
          </a:prstGeom>
          <a:noFill/>
        </p:spPr>
        <p:txBody>
          <a:bodyPr rtlCol="0" wrap="square">
            <a:spAutoFit/>
          </a:bodyPr>
          <a:lstStyle/>
          <a:p>
            <a:pPr algn="ctr"/>
            <a:r>
              <a:rPr altLang="en-US" lang="zh-CN" sz="2400">
                <a:solidFill>
                  <a:srgbClr val="2099F4"/>
                </a:solidFill>
                <a:latin charset="-122" panose="03000509000000000000" pitchFamily="65" typeface="方正粗宋简体"/>
                <a:ea charset="-122" panose="03000509000000000000" pitchFamily="65" typeface="方正粗宋简体"/>
              </a:rPr>
              <a:t>众包“加速器”</a:t>
            </a:r>
          </a:p>
          <a:p>
            <a:pPr algn="ctr"/>
            <a:r>
              <a:rPr altLang="en-US" lang="zh-CN" sz="2400">
                <a:solidFill>
                  <a:srgbClr val="2099F4"/>
                </a:solidFill>
                <a:latin charset="-122" panose="03000509000000000000" pitchFamily="65" typeface="方正粗宋简体"/>
                <a:ea charset="-122" panose="03000509000000000000" pitchFamily="65" typeface="方正粗宋简体"/>
              </a:rPr>
              <a:t>互联网技术</a:t>
            </a:r>
          </a:p>
        </p:txBody>
      </p:sp>
      <p:sp>
        <p:nvSpPr>
          <p:cNvPr id="15" name="文本框 14"/>
          <p:cNvSpPr txBox="1"/>
          <p:nvPr/>
        </p:nvSpPr>
        <p:spPr>
          <a:xfrm>
            <a:off x="3828570" y="3596882"/>
            <a:ext cx="1846984" cy="1188720"/>
          </a:xfrm>
          <a:prstGeom prst="rect">
            <a:avLst/>
          </a:prstGeom>
          <a:noFill/>
        </p:spPr>
        <p:txBody>
          <a:bodyPr rtlCol="0" wrap="square">
            <a:spAutoFit/>
          </a:bodyPr>
          <a:lstStyle/>
          <a:p>
            <a:pPr algn="ctr"/>
            <a:r>
              <a:rPr altLang="en-US" lang="zh-CN" sz="2400">
                <a:solidFill>
                  <a:srgbClr val="2099F4"/>
                </a:solidFill>
                <a:latin charset="-122" panose="03000509000000000000" pitchFamily="65" typeface="方正粗宋简体"/>
                <a:ea charset="-122" panose="03000509000000000000" pitchFamily="65" typeface="方正粗宋简体"/>
              </a:rPr>
              <a:t>众包“燃料”</a:t>
            </a:r>
          </a:p>
          <a:p>
            <a:pPr algn="ctr"/>
            <a:r>
              <a:rPr altLang="en-US" lang="zh-CN" sz="2400">
                <a:solidFill>
                  <a:srgbClr val="2099F4"/>
                </a:solidFill>
                <a:latin charset="-122" panose="03000509000000000000" pitchFamily="65" typeface="方正粗宋简体"/>
                <a:ea charset="-122" panose="03000509000000000000" pitchFamily="65" typeface="方正粗宋简体"/>
              </a:rPr>
              <a:t>开源软件</a:t>
            </a:r>
          </a:p>
        </p:txBody>
      </p:sp>
      <p:sp>
        <p:nvSpPr>
          <p:cNvPr id="48" name="矩形 47"/>
          <p:cNvSpPr/>
          <p:nvPr/>
        </p:nvSpPr>
        <p:spPr>
          <a:xfrm rot="5400000">
            <a:off x="4311219" y="3512474"/>
            <a:ext cx="3585364" cy="117808"/>
          </a:xfrm>
          <a:prstGeom prst="rect">
            <a:avLst/>
          </a:prstGeom>
          <a:solidFill>
            <a:srgbClr val="C7C7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prstClr val="white"/>
              </a:solidFill>
            </a:endParaRPr>
          </a:p>
        </p:txBody>
      </p:sp>
      <p:sp>
        <p:nvSpPr>
          <p:cNvPr id="19" name="文本框 18"/>
          <p:cNvSpPr txBox="1"/>
          <p:nvPr/>
        </p:nvSpPr>
        <p:spPr>
          <a:xfrm>
            <a:off x="3065084" y="5467094"/>
            <a:ext cx="6245622" cy="1161288"/>
          </a:xfrm>
          <a:prstGeom prst="rect">
            <a:avLst/>
          </a:prstGeom>
          <a:noFill/>
        </p:spPr>
        <p:txBody>
          <a:bodyPr rtlCol="0" wrap="square">
            <a:spAutoFit/>
          </a:bodyPr>
          <a:lstStyle/>
          <a:p>
            <a:pPr algn="ctr">
              <a:lnSpc>
                <a:spcPct val="13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业余爱好阶层的出现、开放源代码软件的出现、互联网的普及以及廉价工具的发展、网络社区的形成并不断壮大。这四件事的发展为众包的兴起提供了肥沃的土養。</a:t>
            </a:r>
          </a:p>
        </p:txBody>
      </p:sp>
      <p:grpSp>
        <p:nvGrpSpPr>
          <p:cNvPr id="17" name="组合 16"/>
          <p:cNvGrpSpPr/>
          <p:nvPr/>
        </p:nvGrpSpPr>
        <p:grpSpPr>
          <a:xfrm rot="16200000">
            <a:off x="5657221" y="2166168"/>
            <a:ext cx="300625" cy="300625"/>
            <a:chOff x="2666300" y="3341119"/>
            <a:chExt cx="300625" cy="300625"/>
          </a:xfrm>
        </p:grpSpPr>
        <p:sp>
          <p:nvSpPr>
            <p:cNvPr id="14" name="泪滴形 13"/>
            <p:cNvSpPr/>
            <p:nvPr/>
          </p:nvSpPr>
          <p:spPr>
            <a:xfrm rot="8023935">
              <a:off x="2666300" y="3341119"/>
              <a:ext cx="300625" cy="300625"/>
            </a:xfrm>
            <a:prstGeom prst="teardrop">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椭圆 1"/>
            <p:cNvSpPr/>
            <p:nvPr/>
          </p:nvSpPr>
          <p:spPr>
            <a:xfrm>
              <a:off x="2741114" y="3403481"/>
              <a:ext cx="163774" cy="163774"/>
            </a:xfrm>
            <a:prstGeom prst="ellipse">
              <a:avLst/>
            </a:prstGeom>
            <a:solidFill>
              <a:schemeClr val="bg1"/>
            </a:solidFill>
            <a:ln>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6" name="组合 15"/>
          <p:cNvGrpSpPr/>
          <p:nvPr/>
        </p:nvGrpSpPr>
        <p:grpSpPr>
          <a:xfrm rot="16200000">
            <a:off x="6232712" y="4541119"/>
            <a:ext cx="300625" cy="300625"/>
            <a:chOff x="9199457" y="3888295"/>
            <a:chExt cx="300625" cy="300625"/>
          </a:xfrm>
        </p:grpSpPr>
        <p:sp>
          <p:nvSpPr>
            <p:cNvPr id="58" name="泪滴形 57"/>
            <p:cNvSpPr/>
            <p:nvPr/>
          </p:nvSpPr>
          <p:spPr>
            <a:xfrm rot="18732312">
              <a:off x="9199457" y="3888295"/>
              <a:ext cx="300625" cy="300625"/>
            </a:xfrm>
            <a:prstGeom prst="teardrop">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椭圆 19"/>
            <p:cNvSpPr/>
            <p:nvPr/>
          </p:nvSpPr>
          <p:spPr>
            <a:xfrm>
              <a:off x="9281679" y="3956720"/>
              <a:ext cx="163774" cy="163774"/>
            </a:xfrm>
            <a:prstGeom prst="ellipse">
              <a:avLst/>
            </a:prstGeom>
            <a:solidFill>
              <a:schemeClr val="bg1"/>
            </a:solidFill>
            <a:ln>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2" name="组合 11"/>
          <p:cNvGrpSpPr/>
          <p:nvPr/>
        </p:nvGrpSpPr>
        <p:grpSpPr>
          <a:xfrm rot="5552364">
            <a:off x="5654533" y="3867119"/>
            <a:ext cx="300625" cy="300625"/>
            <a:chOff x="4726906" y="3888296"/>
            <a:chExt cx="300625" cy="300625"/>
          </a:xfrm>
        </p:grpSpPr>
        <p:sp>
          <p:nvSpPr>
            <p:cNvPr id="50" name="泪滴形 49"/>
            <p:cNvSpPr/>
            <p:nvPr/>
          </p:nvSpPr>
          <p:spPr>
            <a:xfrm rot="18732312">
              <a:off x="4726906" y="3888296"/>
              <a:ext cx="300625" cy="300625"/>
            </a:xfrm>
            <a:prstGeom prst="teardrop">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椭圆 20"/>
            <p:cNvSpPr/>
            <p:nvPr/>
          </p:nvSpPr>
          <p:spPr>
            <a:xfrm>
              <a:off x="4795874" y="3955030"/>
              <a:ext cx="163774" cy="163774"/>
            </a:xfrm>
            <a:prstGeom prst="ellipse">
              <a:avLst/>
            </a:prstGeom>
            <a:solidFill>
              <a:schemeClr val="bg1"/>
            </a:solidFill>
            <a:ln>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 name="组合 2"/>
          <p:cNvGrpSpPr/>
          <p:nvPr/>
        </p:nvGrpSpPr>
        <p:grpSpPr>
          <a:xfrm rot="5400000">
            <a:off x="6250105" y="2863333"/>
            <a:ext cx="300625" cy="300625"/>
            <a:chOff x="6885662" y="3370142"/>
            <a:chExt cx="300625" cy="300625"/>
          </a:xfrm>
        </p:grpSpPr>
        <p:sp>
          <p:nvSpPr>
            <p:cNvPr id="56" name="泪滴形 55"/>
            <p:cNvSpPr/>
            <p:nvPr/>
          </p:nvSpPr>
          <p:spPr>
            <a:xfrm rot="8023935">
              <a:off x="6885662" y="3370142"/>
              <a:ext cx="300625" cy="300625"/>
            </a:xfrm>
            <a:prstGeom prst="teardrop">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椭圆 21"/>
            <p:cNvSpPr/>
            <p:nvPr/>
          </p:nvSpPr>
          <p:spPr>
            <a:xfrm>
              <a:off x="6949736" y="3451934"/>
              <a:ext cx="163774" cy="163774"/>
            </a:xfrm>
            <a:prstGeom prst="ellipse">
              <a:avLst/>
            </a:prstGeom>
            <a:solidFill>
              <a:schemeClr val="bg1"/>
            </a:solidFill>
            <a:ln>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3831878882"/>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wdUpDiag">
          <a:fgClr>
            <a:schemeClr val="bg1">
              <a:lumMod val="95000"/>
            </a:schemeClr>
          </a:fgClr>
          <a:bgClr>
            <a:schemeClr val="bg1"/>
          </a:bgClr>
        </a:pattFill>
        <a:effectLst/>
      </p:bgPr>
    </p:bg>
    <p:spTree>
      <p:nvGrpSpPr>
        <p:cNvPr id="1" name=""/>
        <p:cNvGrpSpPr/>
        <p:nvPr/>
      </p:nvGrpSpPr>
      <p:grpSpPr>
        <a:xfrm>
          <a:off x="0" y="0"/>
          <a:ext cx="0" cy="0"/>
        </a:xfrm>
      </p:grpSpPr>
      <p:sp>
        <p:nvSpPr>
          <p:cNvPr id="39" name="矩形 38"/>
          <p:cNvSpPr/>
          <p:nvPr/>
        </p:nvSpPr>
        <p:spPr>
          <a:xfrm>
            <a:off x="773722" y="0"/>
            <a:ext cx="10663311" cy="685800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40" name="直接连接符 39"/>
          <p:cNvCxnSpPr/>
          <p:nvPr/>
        </p:nvCxnSpPr>
        <p:spPr>
          <a:xfrm flipH="1">
            <a:off x="11197885" y="-1"/>
            <a:ext cx="0" cy="6858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flipH="1">
            <a:off x="968328" y="-1"/>
            <a:ext cx="0" cy="6858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6" name="任意多边形 35"/>
          <p:cNvSpPr/>
          <p:nvPr/>
        </p:nvSpPr>
        <p:spPr>
          <a:xfrm>
            <a:off x="0" y="2306472"/>
            <a:ext cx="12191999" cy="2270002"/>
          </a:xfrm>
          <a:custGeom>
            <a:gdLst>
              <a:gd fmla="*/ 6142242 w 12192000" name="connsiteX0"/>
              <a:gd fmla="*/ 78128 h 2270002" name="connsiteY0"/>
              <a:gd fmla="*/ 5089486 w 12192000" name="connsiteX1"/>
              <a:gd fmla="*/ 1130884 h 2270002" name="connsiteY1"/>
              <a:gd fmla="*/ 6142242 w 12192000" name="connsiteX2"/>
              <a:gd fmla="*/ 2183640 h 2270002" name="connsiteY2"/>
              <a:gd fmla="*/ 7194998 w 12192000" name="connsiteX3"/>
              <a:gd fmla="*/ 1130884 h 2270002" name="connsiteY3"/>
              <a:gd fmla="*/ 6142242 w 12192000" name="connsiteX4"/>
              <a:gd fmla="*/ 78128 h 2270002" name="connsiteY4"/>
              <a:gd fmla="*/ 0 w 12192000" name="connsiteX5"/>
              <a:gd fmla="*/ 0 h 2270002" name="connsiteY5"/>
              <a:gd fmla="*/ 12192000 w 12192000" name="connsiteX6"/>
              <a:gd fmla="*/ 0 h 2270002" name="connsiteY6"/>
              <a:gd fmla="*/ 12192000 w 12192000" name="connsiteX7"/>
              <a:gd fmla="*/ 2270002 h 2270002" name="connsiteY7"/>
              <a:gd fmla="*/ 0 w 12192000" name="connsiteX8"/>
              <a:gd fmla="*/ 2270002 h 2270002"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270002" w="12192000">
                <a:moveTo>
                  <a:pt x="6142242" y="78128"/>
                </a:moveTo>
                <a:cubicBezTo>
                  <a:pt x="5560821" y="78128"/>
                  <a:pt x="5089486" y="549463"/>
                  <a:pt x="5089486" y="1130884"/>
                </a:cubicBezTo>
                <a:cubicBezTo>
                  <a:pt x="5089486" y="1712305"/>
                  <a:pt x="5560821" y="2183640"/>
                  <a:pt x="6142242" y="2183640"/>
                </a:cubicBezTo>
                <a:cubicBezTo>
                  <a:pt x="6723663" y="2183640"/>
                  <a:pt x="7194998" y="1712305"/>
                  <a:pt x="7194998" y="1130884"/>
                </a:cubicBezTo>
                <a:cubicBezTo>
                  <a:pt x="7194998" y="549463"/>
                  <a:pt x="6723663" y="78128"/>
                  <a:pt x="6142242" y="78128"/>
                </a:cubicBezTo>
                <a:close/>
                <a:moveTo>
                  <a:pt x="0" y="0"/>
                </a:moveTo>
                <a:lnTo>
                  <a:pt x="12192000" y="0"/>
                </a:lnTo>
                <a:lnTo>
                  <a:pt x="12192000" y="2270002"/>
                </a:lnTo>
                <a:lnTo>
                  <a:pt x="0" y="2270002"/>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文本框 31"/>
          <p:cNvSpPr txBox="1"/>
          <p:nvPr/>
        </p:nvSpPr>
        <p:spPr>
          <a:xfrm>
            <a:off x="5634245" y="2537454"/>
            <a:ext cx="1064527" cy="1844040"/>
          </a:xfrm>
          <a:prstGeom prst="rect">
            <a:avLst/>
          </a:prstGeom>
          <a:noFill/>
        </p:spPr>
        <p:txBody>
          <a:bodyPr rtlCol="0" wrap="square">
            <a:spAutoFit/>
          </a:bodyPr>
          <a:lstStyle/>
          <a:p>
            <a:r>
              <a:rPr altLang="zh-CN" lang="en-US" smtClean="0" sz="11500">
                <a:solidFill>
                  <a:schemeClr val="bg1"/>
                </a:solidFill>
                <a:latin charset="-122" panose="03000509000000000000" pitchFamily="65" typeface="方正粗宋简体"/>
                <a:ea charset="-122" panose="03000509000000000000" pitchFamily="65" typeface="方正粗宋简体"/>
              </a:rPr>
              <a:t>5</a:t>
            </a:r>
          </a:p>
        </p:txBody>
      </p:sp>
      <p:sp>
        <p:nvSpPr>
          <p:cNvPr id="37" name="椭圆 36"/>
          <p:cNvSpPr/>
          <p:nvPr/>
        </p:nvSpPr>
        <p:spPr>
          <a:xfrm>
            <a:off x="5218926" y="2508704"/>
            <a:ext cx="1836042" cy="1836042"/>
          </a:xfrm>
          <a:prstGeom prst="ellipse">
            <a:avLst/>
          </a:prstGeom>
          <a:noFill/>
          <a:ln cmpd="thickThin" w="136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28" name="文本框 27"/>
          <p:cNvSpPr txBox="1"/>
          <p:nvPr/>
        </p:nvSpPr>
        <p:spPr>
          <a:xfrm>
            <a:off x="7237116" y="2656643"/>
            <a:ext cx="4180916" cy="1554480"/>
          </a:xfrm>
          <a:prstGeom prst="rect">
            <a:avLst/>
          </a:prstGeom>
          <a:noFill/>
        </p:spPr>
        <p:txBody>
          <a:bodyPr rtlCol="0" wrap="square">
            <a:spAutoFit/>
          </a:bodyPr>
          <a:lstStyle/>
          <a:p>
            <a:r>
              <a:rPr altLang="en-US" lang="zh-CN" smtClean="0" sz="9600">
                <a:solidFill>
                  <a:srgbClr val="0C8FF2"/>
                </a:solidFill>
                <a:latin charset="-122" panose="03000509000000000000" pitchFamily="65" typeface="方正粗宋简体"/>
                <a:ea charset="-122" panose="03000509000000000000" pitchFamily="65" typeface="方正粗宋简体"/>
              </a:rPr>
              <a:t>大特性</a:t>
            </a:r>
          </a:p>
        </p:txBody>
      </p:sp>
      <p:sp>
        <p:nvSpPr>
          <p:cNvPr id="27" name="文本框 26"/>
          <p:cNvSpPr txBox="1"/>
          <p:nvPr/>
        </p:nvSpPr>
        <p:spPr>
          <a:xfrm>
            <a:off x="1058102" y="2683648"/>
            <a:ext cx="4053144" cy="1554480"/>
          </a:xfrm>
          <a:prstGeom prst="rect">
            <a:avLst/>
          </a:prstGeom>
          <a:noFill/>
        </p:spPr>
        <p:txBody>
          <a:bodyPr rtlCol="0" wrap="square">
            <a:spAutoFit/>
          </a:bodyPr>
          <a:lstStyle/>
          <a:p>
            <a:r>
              <a:rPr altLang="en-US" lang="zh-CN" sz="9600">
                <a:solidFill>
                  <a:srgbClr val="0C8FF2"/>
                </a:solidFill>
                <a:latin charset="-122" panose="03000509000000000000" pitchFamily="65" typeface="方正粗宋简体"/>
                <a:ea charset="-122" panose="03000509000000000000" pitchFamily="65" typeface="方正粗宋简体"/>
              </a:rPr>
              <a:t>众包的</a:t>
            </a:r>
          </a:p>
        </p:txBody>
      </p:sp>
      <p:sp>
        <p:nvSpPr>
          <p:cNvPr id="42" name="直角三角形 41"/>
          <p:cNvSpPr/>
          <p:nvPr/>
        </p:nvSpPr>
        <p:spPr>
          <a:xfrm rot="16200000">
            <a:off x="376626" y="1909373"/>
            <a:ext cx="300690" cy="493505"/>
          </a:xfrm>
          <a:prstGeom prst="r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直角三角形 42"/>
          <p:cNvSpPr/>
          <p:nvPr/>
        </p:nvSpPr>
        <p:spPr>
          <a:xfrm flipH="1" rot="5400000">
            <a:off x="11533438" y="1908479"/>
            <a:ext cx="300690" cy="493505"/>
          </a:xfrm>
          <a:prstGeom prst="r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useBgFill="1">
        <p:nvSpPr>
          <p:cNvPr id="44" name="矩形 43"/>
          <p:cNvSpPr/>
          <p:nvPr/>
        </p:nvSpPr>
        <p:spPr>
          <a:xfrm>
            <a:off x="11930536" y="2305577"/>
            <a:ext cx="261463" cy="2270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useBgFill="1">
        <p:nvSpPr>
          <p:cNvPr id="45" name="矩形 44"/>
          <p:cNvSpPr/>
          <p:nvPr/>
        </p:nvSpPr>
        <p:spPr>
          <a:xfrm>
            <a:off x="0" y="2305577"/>
            <a:ext cx="280218" cy="2270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573291722"/>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sp>
        <p:nvSpPr>
          <p:cNvPr id="38" name="矩形 37"/>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39" name="直接连接符 38"/>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1334217" y="1346003"/>
            <a:ext cx="3279986" cy="693606"/>
            <a:chOff x="2776792" y="1967345"/>
            <a:chExt cx="3837660" cy="811535"/>
          </a:xfrm>
        </p:grpSpPr>
        <p:sp>
          <p:nvSpPr>
            <p:cNvPr id="3" name="矩形 2"/>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4" name="椭圆 3"/>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bg2">
                      <a:lumMod val="10000"/>
                    </a:schemeClr>
                  </a:solidFill>
                  <a:latin charset="-122" panose="020b0503020204020204" pitchFamily="34" typeface="微软雅黑"/>
                  <a:ea charset="-122" panose="020b0503020204020204" pitchFamily="34" typeface="微软雅黑"/>
                </a:rPr>
                <a:t>1</a:t>
              </a:r>
            </a:p>
          </p:txBody>
        </p:sp>
        <p:sp>
          <p:nvSpPr>
            <p:cNvPr id="6" name="等腰三角形 5"/>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众包的异质性多样化</a:t>
              </a:r>
            </a:p>
          </p:txBody>
        </p:sp>
      </p:grpSp>
      <p:sp>
        <p:nvSpPr>
          <p:cNvPr id="16" name="文本框 15"/>
          <p:cNvSpPr txBox="1"/>
          <p:nvPr/>
        </p:nvSpPr>
        <p:spPr>
          <a:xfrm>
            <a:off x="2027823" y="2148273"/>
            <a:ext cx="8631826" cy="749808"/>
          </a:xfrm>
          <a:prstGeom prst="rect">
            <a:avLst/>
          </a:prstGeom>
          <a:noFill/>
        </p:spPr>
        <p:txBody>
          <a:bodyPr rtlCol="0" wrap="square">
            <a:spAutoFit/>
          </a:bodyPr>
          <a:lstStyle/>
          <a:p>
            <a:pPr>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每个人都拥有别人看来很有价值的知识或才华。每个人都拥有自己的特质，每个人都处在众包的中心。这也是植根于众包当中的平等主义原则。</a:t>
            </a:r>
          </a:p>
        </p:txBody>
      </p:sp>
      <p:grpSp>
        <p:nvGrpSpPr>
          <p:cNvPr id="17" name="组合 16"/>
          <p:cNvGrpSpPr/>
          <p:nvPr/>
        </p:nvGrpSpPr>
        <p:grpSpPr>
          <a:xfrm>
            <a:off x="1334218" y="3003784"/>
            <a:ext cx="2956434" cy="693606"/>
            <a:chOff x="2776792" y="1967345"/>
            <a:chExt cx="3459095" cy="811535"/>
          </a:xfrm>
        </p:grpSpPr>
        <p:sp>
          <p:nvSpPr>
            <p:cNvPr id="18" name="矩形 17"/>
            <p:cNvSpPr/>
            <p:nvPr/>
          </p:nvSpPr>
          <p:spPr>
            <a:xfrm>
              <a:off x="3182557" y="2064247"/>
              <a:ext cx="278057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19" name="椭圆 18"/>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椭圆 19"/>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2</a:t>
              </a:r>
            </a:p>
          </p:txBody>
        </p:sp>
        <p:sp>
          <p:nvSpPr>
            <p:cNvPr id="21" name="等腰三角形 20"/>
            <p:cNvSpPr/>
            <p:nvPr/>
          </p:nvSpPr>
          <p:spPr>
            <a:xfrm rot="5400000">
              <a:off x="578701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矩形 21"/>
            <p:cNvSpPr/>
            <p:nvPr/>
          </p:nvSpPr>
          <p:spPr>
            <a:xfrm>
              <a:off x="320975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多样化成功的条件</a:t>
              </a:r>
            </a:p>
          </p:txBody>
        </p:sp>
      </p:grpSp>
      <p:sp>
        <p:nvSpPr>
          <p:cNvPr id="28" name="等腰三角形 27"/>
          <p:cNvSpPr/>
          <p:nvPr/>
        </p:nvSpPr>
        <p:spPr>
          <a:xfrm>
            <a:off x="4473526" y="3692321"/>
            <a:ext cx="2825392" cy="2825392"/>
          </a:xfrm>
          <a:prstGeom prst="triangle">
            <a:avLst/>
          </a:prstGeom>
          <a:solidFill>
            <a:srgbClr val="2099F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p:txBody>
      </p:sp>
      <p:grpSp>
        <p:nvGrpSpPr>
          <p:cNvPr id="29" name="组合 28"/>
          <p:cNvGrpSpPr/>
          <p:nvPr/>
        </p:nvGrpSpPr>
        <p:grpSpPr>
          <a:xfrm>
            <a:off x="5886222" y="4227537"/>
            <a:ext cx="2076092" cy="417663"/>
            <a:chOff x="1907139" y="284056"/>
            <a:chExt cx="2695070" cy="668823"/>
          </a:xfrm>
        </p:grpSpPr>
        <p:sp>
          <p:nvSpPr>
            <p:cNvPr id="36" name="圆角矩形 35"/>
            <p:cNvSpPr/>
            <p:nvPr/>
          </p:nvSpPr>
          <p:spPr>
            <a:xfrm>
              <a:off x="1907139" y="284056"/>
              <a:ext cx="2695070" cy="668823"/>
            </a:xfrm>
            <a:prstGeom prst="roundRect">
              <a:avLst/>
            </a:prstGeom>
            <a:ln>
              <a:solidFill>
                <a:srgbClr val="2099F4"/>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问题必须很难解决</a:t>
              </a:r>
            </a:p>
          </p:txBody>
        </p:sp>
        <p:sp>
          <p:nvSpPr>
            <p:cNvPr id="37" name="圆角矩形 5"/>
            <p:cNvSpPr/>
            <p:nvPr/>
          </p:nvSpPr>
          <p:spPr>
            <a:xfrm>
              <a:off x="1939788" y="316705"/>
              <a:ext cx="1771206" cy="603525"/>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99060" lIns="99060" numCol="1" rIns="99060" spcCol="1270" spcFirstLastPara="0" tIns="99060" vert="horz" wrap="square">
              <a:noAutofit/>
            </a:bodyPr>
            <a:lstStyle/>
            <a:p>
              <a:pPr algn="ctr" defTabSz="1155700" lvl="0">
                <a:lnSpc>
                  <a:spcPct val="90000"/>
                </a:lnSpc>
                <a:spcBef>
                  <a:spcPct val="0"/>
                </a:spcBef>
                <a:spcAft>
                  <a:spcPct val="35000"/>
                </a:spcAft>
              </a:pPr>
              <a:endParaRPr altLang="en-US" kern="1200" lang="zh-CN" sz="2600">
                <a:solidFill>
                  <a:schemeClr val="tx1">
                    <a:lumMod val="75000"/>
                    <a:lumOff val="25000"/>
                  </a:schemeClr>
                </a:solidFill>
                <a:latin charset="-122" panose="020b0503020204020204" pitchFamily="34" typeface="微软雅黑"/>
                <a:ea charset="-122" panose="020b0503020204020204" pitchFamily="34" typeface="微软雅黑"/>
              </a:endParaRPr>
            </a:p>
          </p:txBody>
        </p:sp>
      </p:grpSp>
      <p:grpSp>
        <p:nvGrpSpPr>
          <p:cNvPr id="30" name="组合 29"/>
          <p:cNvGrpSpPr/>
          <p:nvPr/>
        </p:nvGrpSpPr>
        <p:grpSpPr>
          <a:xfrm>
            <a:off x="5886222" y="4979963"/>
            <a:ext cx="3679809" cy="417663"/>
            <a:chOff x="1907139" y="1036482"/>
            <a:chExt cx="1836504" cy="668823"/>
          </a:xfrm>
        </p:grpSpPr>
        <p:sp>
          <p:nvSpPr>
            <p:cNvPr id="34" name="圆角矩形 33"/>
            <p:cNvSpPr/>
            <p:nvPr/>
          </p:nvSpPr>
          <p:spPr>
            <a:xfrm>
              <a:off x="1907139" y="1036482"/>
              <a:ext cx="1836504" cy="668823"/>
            </a:xfrm>
            <a:prstGeom prst="roundRect">
              <a:avLst/>
            </a:prstGeom>
            <a:ln>
              <a:solidFill>
                <a:srgbClr val="2099F4"/>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大众具备随时解决问题的一些能力</a:t>
              </a:r>
            </a:p>
          </p:txBody>
        </p:sp>
        <p:sp>
          <p:nvSpPr>
            <p:cNvPr id="35" name="圆角矩形 7"/>
            <p:cNvSpPr/>
            <p:nvPr/>
          </p:nvSpPr>
          <p:spPr>
            <a:xfrm>
              <a:off x="1939788" y="1069131"/>
              <a:ext cx="1771206" cy="603525"/>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99060" lIns="99060" numCol="1" rIns="99060" spcCol="1270" spcFirstLastPara="0" tIns="99060" vert="horz" wrap="square">
              <a:noAutofit/>
            </a:bodyPr>
            <a:lstStyle/>
            <a:p>
              <a:pPr algn="ctr" defTabSz="1155700" lvl="0">
                <a:lnSpc>
                  <a:spcPct val="90000"/>
                </a:lnSpc>
                <a:spcBef>
                  <a:spcPct val="0"/>
                </a:spcBef>
                <a:spcAft>
                  <a:spcPct val="35000"/>
                </a:spcAft>
              </a:pPr>
              <a:endParaRPr altLang="en-US" kern="1200" lang="zh-CN" sz="2600">
                <a:solidFill>
                  <a:schemeClr val="tx1">
                    <a:lumMod val="75000"/>
                    <a:lumOff val="25000"/>
                  </a:schemeClr>
                </a:solidFill>
                <a:latin charset="-122" panose="020b0503020204020204" pitchFamily="34" typeface="微软雅黑"/>
                <a:ea charset="-122" panose="020b0503020204020204" pitchFamily="34" typeface="微软雅黑"/>
              </a:endParaRPr>
            </a:p>
          </p:txBody>
        </p:sp>
      </p:grpSp>
      <p:grpSp>
        <p:nvGrpSpPr>
          <p:cNvPr id="31" name="组合 30"/>
          <p:cNvGrpSpPr/>
          <p:nvPr/>
        </p:nvGrpSpPr>
        <p:grpSpPr>
          <a:xfrm>
            <a:off x="5886222" y="5732390"/>
            <a:ext cx="3426590" cy="417663"/>
            <a:chOff x="1907139" y="1788909"/>
            <a:chExt cx="1836504" cy="668823"/>
          </a:xfrm>
        </p:grpSpPr>
        <p:sp>
          <p:nvSpPr>
            <p:cNvPr id="32" name="圆角矩形 31"/>
            <p:cNvSpPr/>
            <p:nvPr/>
          </p:nvSpPr>
          <p:spPr>
            <a:xfrm>
              <a:off x="1907139" y="1788909"/>
              <a:ext cx="1836504" cy="668823"/>
            </a:xfrm>
            <a:prstGeom prst="roundRect">
              <a:avLst/>
            </a:prstGeom>
            <a:ln>
              <a:solidFill>
                <a:srgbClr val="2099F4"/>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参与者必须来自足够大的人才库</a:t>
              </a:r>
            </a:p>
          </p:txBody>
        </p:sp>
        <p:sp>
          <p:nvSpPr>
            <p:cNvPr id="33" name="圆角矩形 9"/>
            <p:cNvSpPr/>
            <p:nvPr/>
          </p:nvSpPr>
          <p:spPr>
            <a:xfrm>
              <a:off x="1939788" y="1821558"/>
              <a:ext cx="1771206" cy="603525"/>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99060" lIns="99060" numCol="1" rIns="99060" spcCol="1270" spcFirstLastPara="0" tIns="99060" vert="horz" wrap="square">
              <a:noAutofit/>
            </a:bodyPr>
            <a:lstStyle/>
            <a:p>
              <a:pPr algn="ctr" defTabSz="1155700" lvl="0">
                <a:lnSpc>
                  <a:spcPct val="90000"/>
                </a:lnSpc>
                <a:spcBef>
                  <a:spcPct val="0"/>
                </a:spcBef>
                <a:spcAft>
                  <a:spcPct val="35000"/>
                </a:spcAft>
              </a:pPr>
              <a:endParaRPr altLang="en-US" kern="1200" lang="zh-CN" sz="2600">
                <a:solidFill>
                  <a:schemeClr val="tx1">
                    <a:lumMod val="75000"/>
                    <a:lumOff val="25000"/>
                  </a:schemeClr>
                </a:solidFill>
                <a:latin charset="-122" panose="020b0503020204020204" pitchFamily="34" typeface="微软雅黑"/>
                <a:ea charset="-122" panose="020b0503020204020204" pitchFamily="34" typeface="微软雅黑"/>
              </a:endParaRPr>
            </a:p>
          </p:txBody>
        </p:sp>
      </p:grpSp>
      <p:grpSp>
        <p:nvGrpSpPr>
          <p:cNvPr id="41" name="组合 40"/>
          <p:cNvGrpSpPr/>
          <p:nvPr/>
        </p:nvGrpSpPr>
        <p:grpSpPr>
          <a:xfrm>
            <a:off x="968328" y="125465"/>
            <a:ext cx="10229557" cy="907838"/>
            <a:chOff x="968328" y="125465"/>
            <a:chExt cx="10229557" cy="907838"/>
          </a:xfrm>
        </p:grpSpPr>
        <p:sp>
          <p:nvSpPr>
            <p:cNvPr id="42" name="矩形 41"/>
            <p:cNvSpPr/>
            <p:nvPr/>
          </p:nvSpPr>
          <p:spPr>
            <a:xfrm>
              <a:off x="968328" y="309487"/>
              <a:ext cx="10229557" cy="506437"/>
            </a:xfrm>
            <a:prstGeom prst="rect">
              <a:avLst/>
            </a:prstGeom>
            <a:solidFill>
              <a:srgbClr val="159B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43" name="组合 42"/>
            <p:cNvGrpSpPr/>
            <p:nvPr/>
          </p:nvGrpSpPr>
          <p:grpSpPr>
            <a:xfrm>
              <a:off x="4136000" y="125465"/>
              <a:ext cx="3770044" cy="881258"/>
              <a:chOff x="4136000" y="125465"/>
              <a:chExt cx="3770044" cy="881258"/>
            </a:xfrm>
          </p:grpSpPr>
          <p:grpSp>
            <p:nvGrpSpPr>
              <p:cNvPr id="45" name="组合 44"/>
              <p:cNvGrpSpPr/>
              <p:nvPr/>
            </p:nvGrpSpPr>
            <p:grpSpPr>
              <a:xfrm>
                <a:off x="4260170" y="125465"/>
                <a:ext cx="3645874" cy="881258"/>
                <a:chOff x="-1915545" y="122076"/>
                <a:chExt cx="3645874" cy="881258"/>
              </a:xfrm>
            </p:grpSpPr>
            <p:sp>
              <p:nvSpPr>
                <p:cNvPr id="48" name="矩形 47"/>
                <p:cNvSpPr/>
                <p:nvPr/>
              </p:nvSpPr>
              <p:spPr>
                <a:xfrm>
                  <a:off x="-1915545" y="122076"/>
                  <a:ext cx="3517304" cy="881258"/>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9" name="直角三角形 48"/>
                <p:cNvSpPr/>
                <p:nvPr/>
              </p:nvSpPr>
              <p:spPr>
                <a:xfrm>
                  <a:off x="1601759" y="122076"/>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0" name="直角三角形 49"/>
                <p:cNvSpPr/>
                <p:nvPr/>
              </p:nvSpPr>
              <p:spPr>
                <a:xfrm flipV="1">
                  <a:off x="1601759" y="795070"/>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6" name="直角三角形 45"/>
              <p:cNvSpPr/>
              <p:nvPr/>
            </p:nvSpPr>
            <p:spPr>
              <a:xfrm flipH="1">
                <a:off x="4136000" y="140751"/>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7" name="直角三角形 46"/>
              <p:cNvSpPr/>
              <p:nvPr/>
            </p:nvSpPr>
            <p:spPr>
              <a:xfrm flipH="1" flipV="1">
                <a:off x="4136000" y="813745"/>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4" name="文本框 43"/>
            <p:cNvSpPr txBox="1"/>
            <p:nvPr/>
          </p:nvSpPr>
          <p:spPr>
            <a:xfrm>
              <a:off x="4766752" y="140751"/>
              <a:ext cx="2677249" cy="822960"/>
            </a:xfrm>
            <a:prstGeom prst="rect">
              <a:avLst/>
            </a:prstGeom>
            <a:noFill/>
          </p:spPr>
          <p:txBody>
            <a:bodyPr rtlCol="0" wrap="square">
              <a:spAutoFit/>
            </a:bodyPr>
            <a:lstStyle/>
            <a:p>
              <a:pPr algn="ctr"/>
              <a:r>
                <a:rPr altLang="en-US" lang="zh-CN" sz="2400">
                  <a:solidFill>
                    <a:schemeClr val="bg1"/>
                  </a:solidFill>
                  <a:latin charset="-122" panose="03000509000000000000" pitchFamily="65" typeface="方正粗宋简体"/>
                  <a:ea charset="-122" panose="03000509000000000000" pitchFamily="65" typeface="方正粗宋简体"/>
                </a:rPr>
                <a:t>群体智能</a:t>
              </a:r>
            </a:p>
            <a:p>
              <a:pPr algn="ctr"/>
              <a:r>
                <a:rPr altLang="en-US" lang="zh-CN" sz="2400">
                  <a:solidFill>
                    <a:schemeClr val="bg1"/>
                  </a:solidFill>
                  <a:latin charset="-122" panose="03000509000000000000" pitchFamily="65" typeface="方正粗宋简体"/>
                  <a:ea charset="-122" panose="03000509000000000000" pitchFamily="65" typeface="方正粗宋简体"/>
                </a:rPr>
                <a:t>异质性的多样化</a:t>
              </a:r>
            </a:p>
          </p:txBody>
        </p:sp>
      </p:grpSp>
    </p:spTree>
    <p:extLst>
      <p:ext uri="{BB962C8B-B14F-4D97-AF65-F5344CB8AC3E}">
        <p14:creationId val="3565473458"/>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sp>
        <p:nvSpPr>
          <p:cNvPr id="74" name="矩形 73"/>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75" name="直接连接符 74"/>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1334217" y="1318290"/>
            <a:ext cx="3814555" cy="693607"/>
            <a:chOff x="2776792" y="1967345"/>
            <a:chExt cx="4463118" cy="811535"/>
          </a:xfrm>
        </p:grpSpPr>
        <p:sp>
          <p:nvSpPr>
            <p:cNvPr id="22" name="矩形 21"/>
            <p:cNvSpPr/>
            <p:nvPr/>
          </p:nvSpPr>
          <p:spPr>
            <a:xfrm>
              <a:off x="3182557" y="2064249"/>
              <a:ext cx="3822065"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23" name="椭圆 22"/>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1</a:t>
              </a:r>
            </a:p>
          </p:txBody>
        </p:sp>
        <p:sp>
          <p:nvSpPr>
            <p:cNvPr id="25" name="等腰三角形 24"/>
            <p:cNvSpPr/>
            <p:nvPr/>
          </p:nvSpPr>
          <p:spPr>
            <a:xfrm rot="5400000">
              <a:off x="6823961" y="2256754"/>
              <a:ext cx="592071" cy="239826"/>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矩形 25"/>
            <p:cNvSpPr/>
            <p:nvPr/>
          </p:nvSpPr>
          <p:spPr>
            <a:xfrm>
              <a:off x="3461187" y="2141492"/>
              <a:ext cx="3618673" cy="463609"/>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认知潜力必须了解的事实</a:t>
              </a:r>
            </a:p>
          </p:txBody>
        </p:sp>
      </p:grpSp>
      <p:grpSp>
        <p:nvGrpSpPr>
          <p:cNvPr id="48" name="组合 47"/>
          <p:cNvGrpSpPr/>
          <p:nvPr/>
        </p:nvGrpSpPr>
        <p:grpSpPr>
          <a:xfrm>
            <a:off x="2027823" y="2167851"/>
            <a:ext cx="1452107" cy="1425610"/>
            <a:chOff x="2745238" y="4116692"/>
            <a:chExt cx="1452107" cy="1425610"/>
          </a:xfrm>
        </p:grpSpPr>
        <p:grpSp>
          <p:nvGrpSpPr>
            <p:cNvPr id="27" name="组合 26"/>
            <p:cNvGrpSpPr/>
            <p:nvPr/>
          </p:nvGrpSpPr>
          <p:grpSpPr>
            <a:xfrm>
              <a:off x="2745238" y="4116692"/>
              <a:ext cx="1452107" cy="1425610"/>
              <a:chOff x="1821389" y="3823974"/>
              <a:chExt cx="1448285" cy="1070342"/>
            </a:xfrm>
          </p:grpSpPr>
          <p:sp>
            <p:nvSpPr>
              <p:cNvPr id="28" name="矩形 27"/>
              <p:cNvSpPr/>
              <p:nvPr/>
            </p:nvSpPr>
            <p:spPr>
              <a:xfrm>
                <a:off x="1821390" y="3837708"/>
                <a:ext cx="1448284" cy="1056608"/>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29" name="矩形 28"/>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9" name="文本框 38"/>
            <p:cNvSpPr txBox="1"/>
            <p:nvPr/>
          </p:nvSpPr>
          <p:spPr>
            <a:xfrm>
              <a:off x="2745238" y="4416696"/>
              <a:ext cx="1380473" cy="914400"/>
            </a:xfrm>
            <a:prstGeom prst="rect">
              <a:avLst/>
            </a:prstGeom>
            <a:noFill/>
          </p:spPr>
          <p:txBody>
            <a:bodyPr rtlCol="0" wrap="square">
              <a:spAutoFit/>
            </a:bodyPr>
            <a:lstStyle/>
            <a:p>
              <a:pPr algn="ctr"/>
              <a:r>
                <a:rPr altLang="en-US" lang="zh-CN" smtClean="0">
                  <a:solidFill>
                    <a:schemeClr val="bg1"/>
                  </a:solidFill>
                  <a:latin charset="-122" panose="020b0503020204020204" pitchFamily="34" typeface="微软雅黑"/>
                  <a:ea charset="-122" panose="020b0503020204020204" pitchFamily="34" typeface="微软雅黑"/>
                </a:rPr>
                <a:t>要懂得学会汇总和利用己有的知识</a:t>
              </a:r>
            </a:p>
          </p:txBody>
        </p:sp>
      </p:grpSp>
      <p:grpSp>
        <p:nvGrpSpPr>
          <p:cNvPr id="49" name="组合 48"/>
          <p:cNvGrpSpPr/>
          <p:nvPr/>
        </p:nvGrpSpPr>
        <p:grpSpPr>
          <a:xfrm>
            <a:off x="3799021" y="2203146"/>
            <a:ext cx="1452107" cy="1405538"/>
            <a:chOff x="4652885" y="4136764"/>
            <a:chExt cx="1452107" cy="1405538"/>
          </a:xfrm>
        </p:grpSpPr>
        <p:grpSp>
          <p:nvGrpSpPr>
            <p:cNvPr id="33" name="组合 32"/>
            <p:cNvGrpSpPr/>
            <p:nvPr/>
          </p:nvGrpSpPr>
          <p:grpSpPr>
            <a:xfrm>
              <a:off x="4652885" y="4136764"/>
              <a:ext cx="1452107" cy="1405538"/>
              <a:chOff x="1821389" y="3823974"/>
              <a:chExt cx="1448285" cy="1055272"/>
            </a:xfrm>
          </p:grpSpPr>
          <p:sp>
            <p:nvSpPr>
              <p:cNvPr id="34" name="矩形 33"/>
              <p:cNvSpPr/>
              <p:nvPr/>
            </p:nvSpPr>
            <p:spPr>
              <a:xfrm>
                <a:off x="1821390" y="3837708"/>
                <a:ext cx="1448284" cy="1041538"/>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5" name="矩形 34"/>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0" name="文本框 39"/>
            <p:cNvSpPr txBox="1"/>
            <p:nvPr/>
          </p:nvSpPr>
          <p:spPr>
            <a:xfrm>
              <a:off x="4670953" y="4507680"/>
              <a:ext cx="1335242" cy="640080"/>
            </a:xfrm>
            <a:prstGeom prst="rect">
              <a:avLst/>
            </a:prstGeom>
            <a:noFill/>
          </p:spPr>
          <p:txBody>
            <a:bodyPr rtlCol="0" wrap="square">
              <a:spAutoFit/>
            </a:bodyPr>
            <a:lstStyle/>
            <a:p>
              <a:pPr algn="ctr"/>
              <a:r>
                <a:rPr altLang="en-US" lang="zh-CN" smtClean="0">
                  <a:solidFill>
                    <a:schemeClr val="bg1"/>
                  </a:solidFill>
                  <a:latin charset="-122" panose="020b0503020204020204" pitchFamily="34" typeface="微软雅黑"/>
                  <a:ea charset="-122" panose="020b0503020204020204" pitchFamily="34" typeface="微软雅黑"/>
                </a:rPr>
                <a:t>最聪明的人总在别处</a:t>
              </a:r>
            </a:p>
          </p:txBody>
        </p:sp>
      </p:grpSp>
      <p:grpSp>
        <p:nvGrpSpPr>
          <p:cNvPr id="50" name="组合 49"/>
          <p:cNvGrpSpPr/>
          <p:nvPr/>
        </p:nvGrpSpPr>
        <p:grpSpPr>
          <a:xfrm>
            <a:off x="5570219" y="2183074"/>
            <a:ext cx="1452107" cy="1425610"/>
            <a:chOff x="6560532" y="4116692"/>
            <a:chExt cx="1452107" cy="1425610"/>
          </a:xfrm>
        </p:grpSpPr>
        <p:grpSp>
          <p:nvGrpSpPr>
            <p:cNvPr id="30" name="组合 29"/>
            <p:cNvGrpSpPr/>
            <p:nvPr/>
          </p:nvGrpSpPr>
          <p:grpSpPr>
            <a:xfrm>
              <a:off x="6560532" y="4116692"/>
              <a:ext cx="1452107" cy="1425610"/>
              <a:chOff x="1821389" y="3823974"/>
              <a:chExt cx="1448285" cy="1070342"/>
            </a:xfrm>
          </p:grpSpPr>
          <p:sp>
            <p:nvSpPr>
              <p:cNvPr id="31" name="矩形 30"/>
              <p:cNvSpPr/>
              <p:nvPr/>
            </p:nvSpPr>
            <p:spPr>
              <a:xfrm>
                <a:off x="1821390" y="3837708"/>
                <a:ext cx="1448284" cy="1056608"/>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2" name="矩形 31"/>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1" name="文本框 40"/>
            <p:cNvSpPr txBox="1"/>
            <p:nvPr/>
          </p:nvSpPr>
          <p:spPr>
            <a:xfrm>
              <a:off x="6560532" y="4416695"/>
              <a:ext cx="1361337" cy="914400"/>
            </a:xfrm>
            <a:prstGeom prst="rect">
              <a:avLst/>
            </a:prstGeom>
            <a:noFill/>
          </p:spPr>
          <p:txBody>
            <a:bodyPr rtlCol="0" wrap="square">
              <a:spAutoFit/>
            </a:bodyPr>
            <a:lstStyle/>
            <a:p>
              <a:pPr algn="ctr"/>
              <a:r>
                <a:rPr altLang="en-US" lang="zh-CN" smtClean="0">
                  <a:solidFill>
                    <a:schemeClr val="bg1"/>
                  </a:solidFill>
                  <a:latin charset="-122" panose="020b0503020204020204" pitchFamily="34" typeface="微软雅黑"/>
                  <a:ea charset="-122" panose="020b0503020204020204" pitchFamily="34" typeface="微软雅黑"/>
                </a:rPr>
                <a:t>有时最好的战略是即兴创作</a:t>
              </a:r>
            </a:p>
          </p:txBody>
        </p:sp>
      </p:grpSp>
      <p:grpSp>
        <p:nvGrpSpPr>
          <p:cNvPr id="51" name="组合 50"/>
          <p:cNvGrpSpPr/>
          <p:nvPr/>
        </p:nvGrpSpPr>
        <p:grpSpPr>
          <a:xfrm>
            <a:off x="7341417" y="2212054"/>
            <a:ext cx="1452107" cy="1447271"/>
            <a:chOff x="8468180" y="4121569"/>
            <a:chExt cx="1452107" cy="1447271"/>
          </a:xfrm>
        </p:grpSpPr>
        <p:grpSp>
          <p:nvGrpSpPr>
            <p:cNvPr id="36" name="组合 35"/>
            <p:cNvGrpSpPr/>
            <p:nvPr/>
          </p:nvGrpSpPr>
          <p:grpSpPr>
            <a:xfrm>
              <a:off x="8468180" y="4121569"/>
              <a:ext cx="1452107" cy="1447271"/>
              <a:chOff x="1821389" y="3823974"/>
              <a:chExt cx="1448285" cy="1086605"/>
            </a:xfrm>
          </p:grpSpPr>
          <p:sp>
            <p:nvSpPr>
              <p:cNvPr id="37" name="矩形 36"/>
              <p:cNvSpPr/>
              <p:nvPr/>
            </p:nvSpPr>
            <p:spPr>
              <a:xfrm>
                <a:off x="1821390" y="3837708"/>
                <a:ext cx="1448284" cy="1072871"/>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38" name="矩形 37"/>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2" name="文本框 41"/>
            <p:cNvSpPr txBox="1"/>
            <p:nvPr/>
          </p:nvSpPr>
          <p:spPr>
            <a:xfrm>
              <a:off x="8516066" y="4344944"/>
              <a:ext cx="1332587" cy="1188720"/>
            </a:xfrm>
            <a:prstGeom prst="rect">
              <a:avLst/>
            </a:prstGeom>
            <a:noFill/>
          </p:spPr>
          <p:txBody>
            <a:bodyPr rtlCol="0" wrap="square">
              <a:spAutoFit/>
            </a:bodyPr>
            <a:lstStyle/>
            <a:p>
              <a:pPr algn="ctr"/>
              <a:r>
                <a:rPr altLang="en-US" lang="zh-CN" smtClean="0">
                  <a:solidFill>
                    <a:schemeClr val="bg1"/>
                  </a:solidFill>
                  <a:latin charset="-122" panose="020b0503020204020204" pitchFamily="34" typeface="微软雅黑"/>
                  <a:ea charset="-122" panose="020b0503020204020204" pitchFamily="34" typeface="微软雅黑"/>
                </a:rPr>
                <a:t>最后成功的那个不会受到前面失败的影响</a:t>
              </a:r>
            </a:p>
          </p:txBody>
        </p:sp>
      </p:grpSp>
      <p:grpSp>
        <p:nvGrpSpPr>
          <p:cNvPr id="52" name="组合 51"/>
          <p:cNvGrpSpPr/>
          <p:nvPr/>
        </p:nvGrpSpPr>
        <p:grpSpPr>
          <a:xfrm>
            <a:off x="9112613" y="2195366"/>
            <a:ext cx="1542877" cy="1452147"/>
            <a:chOff x="10285056" y="4116691"/>
            <a:chExt cx="1542877" cy="1452147"/>
          </a:xfrm>
        </p:grpSpPr>
        <p:grpSp>
          <p:nvGrpSpPr>
            <p:cNvPr id="44" name="组合 43"/>
            <p:cNvGrpSpPr/>
            <p:nvPr/>
          </p:nvGrpSpPr>
          <p:grpSpPr>
            <a:xfrm>
              <a:off x="10375826" y="4116691"/>
              <a:ext cx="1452107" cy="1452147"/>
              <a:chOff x="1821389" y="3823974"/>
              <a:chExt cx="1448285" cy="1090266"/>
            </a:xfrm>
          </p:grpSpPr>
          <p:sp>
            <p:nvSpPr>
              <p:cNvPr id="45" name="矩形 44"/>
              <p:cNvSpPr/>
              <p:nvPr/>
            </p:nvSpPr>
            <p:spPr>
              <a:xfrm>
                <a:off x="1821390" y="3837708"/>
                <a:ext cx="1448284" cy="1076532"/>
              </a:xfrm>
              <a:prstGeom prst="rect">
                <a:avLst/>
              </a:prstGeom>
              <a:solidFill>
                <a:srgbClr val="0082E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latin charset="-122" panose="020b0503020204020204" pitchFamily="34" typeface="微软雅黑"/>
                  <a:ea charset="-122" panose="020b0503020204020204" pitchFamily="34" typeface="微软雅黑"/>
                </a:endParaRPr>
              </a:p>
            </p:txBody>
          </p:sp>
          <p:sp>
            <p:nvSpPr>
              <p:cNvPr id="46" name="矩形 45"/>
              <p:cNvSpPr/>
              <p:nvPr/>
            </p:nvSpPr>
            <p:spPr>
              <a:xfrm>
                <a:off x="1821389" y="3823974"/>
                <a:ext cx="1448285" cy="171371"/>
              </a:xfrm>
              <a:prstGeom prst="rect">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7" name="文本框 46"/>
            <p:cNvSpPr txBox="1"/>
            <p:nvPr/>
          </p:nvSpPr>
          <p:spPr>
            <a:xfrm>
              <a:off x="10285054" y="4344944"/>
              <a:ext cx="1542877" cy="1188720"/>
            </a:xfrm>
            <a:prstGeom prst="rect">
              <a:avLst/>
            </a:prstGeom>
            <a:noFill/>
          </p:spPr>
          <p:txBody>
            <a:bodyPr rtlCol="0" wrap="square">
              <a:spAutoFit/>
            </a:bodyPr>
            <a:lstStyle/>
            <a:p>
              <a:pPr algn="ctr"/>
              <a:r>
                <a:rPr altLang="en-US" lang="zh-CN">
                  <a:solidFill>
                    <a:schemeClr val="bg1"/>
                  </a:solidFill>
                  <a:latin charset="-122" panose="020b0503020204020204" pitchFamily="34" typeface="微软雅黑"/>
                  <a:ea charset="-122" panose="020b0503020204020204" pitchFamily="34" typeface="微软雅黑"/>
                </a:rPr>
                <a:t>在预测市场上，经济回报会淘汰愚蠢者</a:t>
              </a:r>
            </a:p>
          </p:txBody>
        </p:sp>
      </p:grpSp>
      <p:grpSp>
        <p:nvGrpSpPr>
          <p:cNvPr id="53" name="组合 52"/>
          <p:cNvGrpSpPr/>
          <p:nvPr/>
        </p:nvGrpSpPr>
        <p:grpSpPr>
          <a:xfrm>
            <a:off x="1334218" y="3732468"/>
            <a:ext cx="3279986" cy="693606"/>
            <a:chOff x="2776792" y="1967345"/>
            <a:chExt cx="3837660" cy="811535"/>
          </a:xfrm>
        </p:grpSpPr>
        <p:sp>
          <p:nvSpPr>
            <p:cNvPr id="54" name="矩形 53"/>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55" name="椭圆 54"/>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6" name="椭圆 55"/>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2</a:t>
              </a:r>
            </a:p>
          </p:txBody>
        </p:sp>
        <p:sp>
          <p:nvSpPr>
            <p:cNvPr id="57" name="等腰三角形 56"/>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8" name="矩形 57"/>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认知潜力的现实例子</a:t>
              </a:r>
            </a:p>
          </p:txBody>
        </p:sp>
      </p:grpSp>
      <p:sp>
        <p:nvSpPr>
          <p:cNvPr id="59" name="文本框 58"/>
          <p:cNvSpPr txBox="1"/>
          <p:nvPr/>
        </p:nvSpPr>
        <p:spPr>
          <a:xfrm>
            <a:off x="2490733" y="4847232"/>
            <a:ext cx="4906125" cy="1408176"/>
          </a:xfrm>
          <a:prstGeom prst="rect">
            <a:avLst/>
          </a:prstGeom>
          <a:noFill/>
        </p:spPr>
        <p:txBody>
          <a:bodyPr rtlCol="0" wrap="square">
            <a:spAutoFit/>
          </a:bodyPr>
          <a:lstStyle/>
          <a:p>
            <a:pP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通过在互联网发布需要解决的问题，由大众业余爱好者的多样化认知潜力从专业人士无法碰触的另一面找到适合的解决方法。然后汇总各种点子组合成最优的解决方案。</a:t>
            </a:r>
          </a:p>
        </p:txBody>
      </p:sp>
      <p:pic>
        <p:nvPicPr>
          <p:cNvPr id="2" name="图片 1"/>
          <p:cNvPicPr>
            <a:picLocks noChangeAspect="1"/>
          </p:cNvPicPr>
          <p:nvPr/>
        </p:nvPicPr>
        <p:blipFill>
          <a:blip r:embed="rId2">
            <a:extLst>
              <a:ext uri="{28A0092B-C50C-407E-A947-70E740481C1C}">
                <a14:useLocalDpi val="0"/>
              </a:ext>
            </a:extLst>
          </a:blip>
          <a:stretch>
            <a:fillRect/>
          </a:stretch>
        </p:blipFill>
        <p:spPr>
          <a:xfrm>
            <a:off x="7712404" y="4540841"/>
            <a:ext cx="2946993" cy="2004905"/>
          </a:xfrm>
          <a:prstGeom prst="rect">
            <a:avLst/>
          </a:prstGeom>
        </p:spPr>
      </p:pic>
      <p:sp>
        <p:nvSpPr>
          <p:cNvPr id="60" name="矩形 59"/>
          <p:cNvSpPr/>
          <p:nvPr/>
        </p:nvSpPr>
        <p:spPr>
          <a:xfrm>
            <a:off x="2027823" y="4543963"/>
            <a:ext cx="8645432" cy="2028469"/>
          </a:xfrm>
          <a:prstGeom prst="rect">
            <a:avLst/>
          </a:prstGeom>
          <a:noFill/>
          <a:ln w="25400">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文本框 61"/>
          <p:cNvSpPr txBox="1"/>
          <p:nvPr/>
        </p:nvSpPr>
        <p:spPr>
          <a:xfrm>
            <a:off x="7703604" y="6174127"/>
            <a:ext cx="2964595" cy="396240"/>
          </a:xfrm>
          <a:prstGeom prst="rect">
            <a:avLst/>
          </a:prstGeom>
          <a:solidFill>
            <a:srgbClr val="2099F4"/>
          </a:solidFill>
        </p:spPr>
        <p:txBody>
          <a:bodyPr rtlCol="0" wrap="square">
            <a:spAutoFit/>
          </a:bodyPr>
          <a:lstStyle/>
          <a:p>
            <a:pPr algn="ctr"/>
            <a:r>
              <a:rPr altLang="en-US" lang="zh-CN" sz="2000">
                <a:solidFill>
                  <a:schemeClr val="bg1"/>
                </a:solidFill>
                <a:latin charset="-122" panose="020b0503020204020204" pitchFamily="34" typeface="微软雅黑"/>
                <a:ea charset="-122" panose="020b0503020204020204" pitchFamily="34" typeface="微软雅黑"/>
              </a:rPr>
              <a:t>宝洁：创新中心</a:t>
            </a:r>
          </a:p>
        </p:txBody>
      </p:sp>
      <p:grpSp>
        <p:nvGrpSpPr>
          <p:cNvPr id="64" name="组合 63"/>
          <p:cNvGrpSpPr/>
          <p:nvPr/>
        </p:nvGrpSpPr>
        <p:grpSpPr>
          <a:xfrm>
            <a:off x="968328" y="125465"/>
            <a:ext cx="10229557" cy="907838"/>
            <a:chOff x="968328" y="125465"/>
            <a:chExt cx="10229557" cy="907838"/>
          </a:xfrm>
        </p:grpSpPr>
        <p:sp>
          <p:nvSpPr>
            <p:cNvPr id="65" name="矩形 64"/>
            <p:cNvSpPr/>
            <p:nvPr/>
          </p:nvSpPr>
          <p:spPr>
            <a:xfrm>
              <a:off x="968328" y="309487"/>
              <a:ext cx="10229557" cy="506437"/>
            </a:xfrm>
            <a:prstGeom prst="rect">
              <a:avLst/>
            </a:prstGeom>
            <a:solidFill>
              <a:srgbClr val="159B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6" name="组合 65"/>
            <p:cNvGrpSpPr/>
            <p:nvPr/>
          </p:nvGrpSpPr>
          <p:grpSpPr>
            <a:xfrm>
              <a:off x="4136000" y="125465"/>
              <a:ext cx="3770044" cy="881258"/>
              <a:chOff x="4136000" y="125465"/>
              <a:chExt cx="3770044" cy="881258"/>
            </a:xfrm>
          </p:grpSpPr>
          <p:grpSp>
            <p:nvGrpSpPr>
              <p:cNvPr id="68" name="组合 67"/>
              <p:cNvGrpSpPr/>
              <p:nvPr/>
            </p:nvGrpSpPr>
            <p:grpSpPr>
              <a:xfrm>
                <a:off x="4260170" y="125465"/>
                <a:ext cx="3645874" cy="881258"/>
                <a:chOff x="-1915545" y="122076"/>
                <a:chExt cx="3645874" cy="881258"/>
              </a:xfrm>
            </p:grpSpPr>
            <p:sp>
              <p:nvSpPr>
                <p:cNvPr id="71" name="矩形 70"/>
                <p:cNvSpPr/>
                <p:nvPr/>
              </p:nvSpPr>
              <p:spPr>
                <a:xfrm>
                  <a:off x="-1915545" y="122076"/>
                  <a:ext cx="3517304" cy="881258"/>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2" name="直角三角形 71"/>
                <p:cNvSpPr/>
                <p:nvPr/>
              </p:nvSpPr>
              <p:spPr>
                <a:xfrm>
                  <a:off x="1601759" y="122076"/>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3" name="直角三角形 72"/>
                <p:cNvSpPr/>
                <p:nvPr/>
              </p:nvSpPr>
              <p:spPr>
                <a:xfrm flipV="1">
                  <a:off x="1601759" y="795070"/>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69" name="直角三角形 68"/>
              <p:cNvSpPr/>
              <p:nvPr/>
            </p:nvSpPr>
            <p:spPr>
              <a:xfrm flipH="1">
                <a:off x="4136000" y="140751"/>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0" name="直角三角形 69"/>
              <p:cNvSpPr/>
              <p:nvPr/>
            </p:nvSpPr>
            <p:spPr>
              <a:xfrm flipH="1" flipV="1">
                <a:off x="4136000" y="813745"/>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67" name="文本框 66"/>
            <p:cNvSpPr txBox="1"/>
            <p:nvPr/>
          </p:nvSpPr>
          <p:spPr>
            <a:xfrm>
              <a:off x="4899650" y="140751"/>
              <a:ext cx="2335237" cy="822960"/>
            </a:xfrm>
            <a:prstGeom prst="rect">
              <a:avLst/>
            </a:prstGeom>
            <a:noFill/>
          </p:spPr>
          <p:txBody>
            <a:bodyPr rtlCol="0" wrap="square">
              <a:spAutoFit/>
            </a:bodyPr>
            <a:lstStyle/>
            <a:p>
              <a:pPr algn="ctr"/>
              <a:r>
                <a:rPr altLang="en-US" lang="zh-CN" sz="2400">
                  <a:solidFill>
                    <a:schemeClr val="bg1"/>
                  </a:solidFill>
                  <a:latin charset="-122" panose="03000509000000000000" pitchFamily="65" typeface="方正粗宋简体"/>
                  <a:ea charset="-122" panose="03000509000000000000" pitchFamily="65" typeface="方正粗宋简体"/>
                </a:rPr>
                <a:t>群体智能</a:t>
              </a:r>
            </a:p>
            <a:p>
              <a:pPr algn="ctr"/>
              <a:r>
                <a:rPr altLang="en-US" lang="zh-CN" sz="2400">
                  <a:solidFill>
                    <a:schemeClr val="bg1"/>
                  </a:solidFill>
                  <a:latin charset="-122" panose="03000509000000000000" pitchFamily="65" typeface="方正粗宋简体"/>
                  <a:ea charset="-122" panose="03000509000000000000" pitchFamily="65" typeface="方正粗宋简体"/>
                </a:rPr>
                <a:t>认知潜力</a:t>
              </a:r>
            </a:p>
          </p:txBody>
        </p:sp>
      </p:grpSp>
    </p:spTree>
    <p:extLst>
      <p:ext uri="{BB962C8B-B14F-4D97-AF65-F5344CB8AC3E}">
        <p14:creationId val="2140088087"/>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sp>
        <p:nvSpPr>
          <p:cNvPr id="27" name="矩形 26"/>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34" name="直接连接符 33"/>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5" name="组合 14"/>
          <p:cNvGrpSpPr/>
          <p:nvPr/>
        </p:nvGrpSpPr>
        <p:grpSpPr>
          <a:xfrm>
            <a:off x="1334217" y="1346003"/>
            <a:ext cx="3279986" cy="693606"/>
            <a:chOff x="2776792" y="1967345"/>
            <a:chExt cx="3837660" cy="811535"/>
          </a:xfrm>
        </p:grpSpPr>
        <p:sp>
          <p:nvSpPr>
            <p:cNvPr id="16" name="矩形 15"/>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17" name="椭圆 16"/>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bg2">
                      <a:lumMod val="10000"/>
                    </a:schemeClr>
                  </a:solidFill>
                  <a:latin charset="-122" panose="020b0503020204020204" pitchFamily="34" typeface="微软雅黑"/>
                  <a:ea charset="-122" panose="020b0503020204020204" pitchFamily="34" typeface="微软雅黑"/>
                </a:rPr>
                <a:t>1</a:t>
              </a:r>
            </a:p>
          </p:txBody>
        </p:sp>
        <p:sp>
          <p:nvSpPr>
            <p:cNvPr id="19" name="等腰三角形 18"/>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矩形 19"/>
            <p:cNvSpPr/>
            <p:nvPr/>
          </p:nvSpPr>
          <p:spPr>
            <a:xfrm>
              <a:off x="3423727" y="2148199"/>
              <a:ext cx="3026130" cy="463610"/>
            </a:xfrm>
            <a:prstGeom prst="rect">
              <a:avLst/>
            </a:prstGeom>
          </p:spPr>
          <p:txBody>
            <a:bodyPr wrap="square">
              <a:spAutoFit/>
            </a:bodyPr>
            <a:lstStyle/>
            <a:p>
              <a:pPr algn="ctr"/>
              <a:endParaRPr altLang="en-US" b="1" lang="zh-CN" sz="2000">
                <a:solidFill>
                  <a:schemeClr val="bg1"/>
                </a:solidFill>
                <a:latin charset="-122" panose="020b0503020204020204" pitchFamily="34" typeface="微软雅黑"/>
                <a:ea charset="-122" panose="020b0503020204020204" pitchFamily="34" typeface="微软雅黑"/>
              </a:endParaRPr>
            </a:p>
          </p:txBody>
        </p:sp>
      </p:grpSp>
      <p:grpSp>
        <p:nvGrpSpPr>
          <p:cNvPr id="21" name="组合 20"/>
          <p:cNvGrpSpPr/>
          <p:nvPr/>
        </p:nvGrpSpPr>
        <p:grpSpPr>
          <a:xfrm>
            <a:off x="1334218" y="3368714"/>
            <a:ext cx="3279986" cy="693606"/>
            <a:chOff x="2776792" y="1967345"/>
            <a:chExt cx="3837660" cy="811535"/>
          </a:xfrm>
        </p:grpSpPr>
        <p:sp>
          <p:nvSpPr>
            <p:cNvPr id="22" name="矩形 21"/>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23" name="椭圆 22"/>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2</a:t>
              </a:r>
            </a:p>
          </p:txBody>
        </p:sp>
        <p:sp>
          <p:nvSpPr>
            <p:cNvPr id="25" name="等腰三角形 24"/>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矩形 25"/>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信息整合的现实例子</a:t>
              </a:r>
            </a:p>
          </p:txBody>
        </p:sp>
      </p:grpSp>
      <p:sp>
        <p:nvSpPr>
          <p:cNvPr id="29" name="文本框 28"/>
          <p:cNvSpPr txBox="1"/>
          <p:nvPr/>
        </p:nvSpPr>
        <p:spPr>
          <a:xfrm>
            <a:off x="2450676" y="4649677"/>
            <a:ext cx="4906125" cy="1078992"/>
          </a:xfrm>
          <a:prstGeom prst="rect">
            <a:avLst/>
          </a:prstGeom>
          <a:noFill/>
        </p:spPr>
        <p:txBody>
          <a:bodyPr rtlCol="0" wrap="square">
            <a:spAutoFit/>
          </a:bodyPr>
          <a:lstStyle/>
          <a:p>
            <a:pPr>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通过组织大量有才华的业余爱好者用价格低廉但分辨率很高的数码相机拍出高质量的图片，然后通过在Istockphoto发布形成一定的规模</a:t>
            </a:r>
          </a:p>
        </p:txBody>
      </p:sp>
      <p:sp>
        <p:nvSpPr>
          <p:cNvPr id="30" name="矩形 29"/>
          <p:cNvSpPr/>
          <p:nvPr/>
        </p:nvSpPr>
        <p:spPr>
          <a:xfrm>
            <a:off x="2027823" y="4180209"/>
            <a:ext cx="8645432" cy="2028469"/>
          </a:xfrm>
          <a:prstGeom prst="rect">
            <a:avLst/>
          </a:prstGeom>
          <a:noFill/>
          <a:ln w="25400">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矩形 30"/>
          <p:cNvSpPr/>
          <p:nvPr/>
        </p:nvSpPr>
        <p:spPr>
          <a:xfrm>
            <a:off x="1887142" y="1488735"/>
            <a:ext cx="2586384" cy="39624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群体创造潜力的本质</a:t>
            </a:r>
          </a:p>
        </p:txBody>
      </p:sp>
      <p:sp>
        <p:nvSpPr>
          <p:cNvPr id="32" name="文本框 31"/>
          <p:cNvSpPr txBox="1"/>
          <p:nvPr/>
        </p:nvSpPr>
        <p:spPr>
          <a:xfrm>
            <a:off x="2027824" y="2148273"/>
            <a:ext cx="8640376" cy="1078992"/>
          </a:xfrm>
          <a:prstGeom prst="rect">
            <a:avLst/>
          </a:prstGeom>
          <a:noFill/>
        </p:spPr>
        <p:txBody>
          <a:bodyPr rtlCol="0" wrap="square">
            <a:spAutoFit/>
          </a:bodyPr>
          <a:lstStyle/>
          <a:p>
            <a:pPr algn="just">
              <a:lnSpc>
                <a:spcPct val="120000"/>
              </a:lnSpc>
            </a:pPr>
            <a:r>
              <a:rPr altLang="en-US" lang="zh-CN" smtClean="0">
                <a:solidFill>
                  <a:schemeClr val="tx1">
                    <a:lumMod val="65000"/>
                    <a:lumOff val="35000"/>
                  </a:schemeClr>
                </a:solidFill>
                <a:latin charset="-122" panose="020b0503020204020204" pitchFamily="34" typeface="微软雅黑"/>
                <a:ea charset="-122" panose="020b0503020204020204" pitchFamily="34" typeface="微软雅黑"/>
              </a:rPr>
              <a:t>对于众包来说，摆脱了以往传统的大规模再生存方式，通过互联网将分散在不同地方信息聚拢起来并善加利用，从而从100%的参与者中寻找出能够产生巨大变化的1%。而这种创造性工作中，众包的本质是去芜存青。</a:t>
            </a:r>
          </a:p>
        </p:txBody>
      </p:sp>
      <p:pic>
        <p:nvPicPr>
          <p:cNvPr id="33" name="图片 32"/>
          <p:cNvPicPr>
            <a:picLocks noChangeAspect="1"/>
          </p:cNvPicPr>
          <p:nvPr/>
        </p:nvPicPr>
        <p:blipFill>
          <a:blip r:embed="rId2">
            <a:extLst>
              <a:ext uri="{28A0092B-C50C-407E-A947-70E740481C1C}">
                <a14:useLocalDpi val="0"/>
              </a:ext>
            </a:extLst>
          </a:blip>
          <a:srcRect b="12873" l="2617" r="6031"/>
          <a:stretch>
            <a:fillRect/>
          </a:stretch>
        </p:blipFill>
        <p:spPr>
          <a:xfrm>
            <a:off x="7703604" y="4180208"/>
            <a:ext cx="2964595" cy="2028469"/>
          </a:xfrm>
          <a:prstGeom prst="rect">
            <a:avLst/>
          </a:prstGeom>
        </p:spPr>
      </p:pic>
      <p:sp>
        <p:nvSpPr>
          <p:cNvPr id="28" name="文本框 27"/>
          <p:cNvSpPr txBox="1"/>
          <p:nvPr/>
        </p:nvSpPr>
        <p:spPr>
          <a:xfrm>
            <a:off x="7703604" y="5810373"/>
            <a:ext cx="2964595" cy="396240"/>
          </a:xfrm>
          <a:prstGeom prst="rect">
            <a:avLst/>
          </a:prstGeom>
          <a:solidFill>
            <a:srgbClr val="2099F4"/>
          </a:solidFill>
        </p:spPr>
        <p:txBody>
          <a:bodyPr rtlCol="0" wrap="square">
            <a:spAutoFit/>
          </a:bodyPr>
          <a:lstStyle/>
          <a:p>
            <a:pPr algn="ctr"/>
            <a:r>
              <a:rPr altLang="en-US" lang="zh-CN" smtClean="0" sz="2000">
                <a:solidFill>
                  <a:schemeClr val="bg1"/>
                </a:solidFill>
                <a:latin charset="-122" panose="020b0503020204020204" pitchFamily="34" typeface="微软雅黑"/>
                <a:ea charset="-122" panose="020b0503020204020204" pitchFamily="34" typeface="微软雅黑"/>
              </a:rPr>
              <a:t>图片发布网站</a:t>
            </a:r>
          </a:p>
        </p:txBody>
      </p:sp>
      <p:grpSp>
        <p:nvGrpSpPr>
          <p:cNvPr id="36" name="组合 35"/>
          <p:cNvGrpSpPr/>
          <p:nvPr/>
        </p:nvGrpSpPr>
        <p:grpSpPr>
          <a:xfrm>
            <a:off x="968328" y="125465"/>
            <a:ext cx="10229557" cy="907838"/>
            <a:chOff x="968328" y="125465"/>
            <a:chExt cx="10229557" cy="907838"/>
          </a:xfrm>
        </p:grpSpPr>
        <p:sp>
          <p:nvSpPr>
            <p:cNvPr id="37" name="矩形 36"/>
            <p:cNvSpPr/>
            <p:nvPr/>
          </p:nvSpPr>
          <p:spPr>
            <a:xfrm>
              <a:off x="968328" y="309487"/>
              <a:ext cx="10229557" cy="506437"/>
            </a:xfrm>
            <a:prstGeom prst="rect">
              <a:avLst/>
            </a:prstGeom>
            <a:solidFill>
              <a:srgbClr val="159B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8" name="组合 37"/>
            <p:cNvGrpSpPr/>
            <p:nvPr/>
          </p:nvGrpSpPr>
          <p:grpSpPr>
            <a:xfrm>
              <a:off x="4136000" y="125465"/>
              <a:ext cx="3770044" cy="881258"/>
              <a:chOff x="4136000" y="125465"/>
              <a:chExt cx="3770044" cy="881258"/>
            </a:xfrm>
          </p:grpSpPr>
          <p:grpSp>
            <p:nvGrpSpPr>
              <p:cNvPr id="40" name="组合 39"/>
              <p:cNvGrpSpPr/>
              <p:nvPr/>
            </p:nvGrpSpPr>
            <p:grpSpPr>
              <a:xfrm>
                <a:off x="4260170" y="125465"/>
                <a:ext cx="3645874" cy="881258"/>
                <a:chOff x="-1915545" y="122076"/>
                <a:chExt cx="3645874" cy="881258"/>
              </a:xfrm>
            </p:grpSpPr>
            <p:sp>
              <p:nvSpPr>
                <p:cNvPr id="43" name="矩形 42"/>
                <p:cNvSpPr/>
                <p:nvPr/>
              </p:nvSpPr>
              <p:spPr>
                <a:xfrm>
                  <a:off x="-1915545" y="122076"/>
                  <a:ext cx="3517304" cy="881258"/>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直角三角形 43"/>
                <p:cNvSpPr/>
                <p:nvPr/>
              </p:nvSpPr>
              <p:spPr>
                <a:xfrm>
                  <a:off x="1601759" y="122076"/>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5" name="直角三角形 44"/>
                <p:cNvSpPr/>
                <p:nvPr/>
              </p:nvSpPr>
              <p:spPr>
                <a:xfrm flipV="1">
                  <a:off x="1601759" y="795070"/>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1" name="直角三角形 40"/>
              <p:cNvSpPr/>
              <p:nvPr/>
            </p:nvSpPr>
            <p:spPr>
              <a:xfrm flipH="1">
                <a:off x="4136000" y="140751"/>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直角三角形 41"/>
              <p:cNvSpPr/>
              <p:nvPr/>
            </p:nvSpPr>
            <p:spPr>
              <a:xfrm flipH="1" flipV="1">
                <a:off x="4136000" y="813745"/>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9" name="文本框 38"/>
            <p:cNvSpPr txBox="1"/>
            <p:nvPr/>
          </p:nvSpPr>
          <p:spPr>
            <a:xfrm>
              <a:off x="4899650" y="140751"/>
              <a:ext cx="2335237" cy="822960"/>
            </a:xfrm>
            <a:prstGeom prst="rect">
              <a:avLst/>
            </a:prstGeom>
            <a:noFill/>
          </p:spPr>
          <p:txBody>
            <a:bodyPr rtlCol="0" wrap="square">
              <a:spAutoFit/>
            </a:bodyPr>
            <a:lstStyle/>
            <a:p>
              <a:pPr algn="ctr"/>
              <a:r>
                <a:rPr altLang="en-US" lang="zh-CN" sz="2400">
                  <a:solidFill>
                    <a:schemeClr val="bg1"/>
                  </a:solidFill>
                  <a:latin charset="-122" panose="03000509000000000000" pitchFamily="65" typeface="方正粗宋简体"/>
                  <a:ea charset="-122" panose="03000509000000000000" pitchFamily="65" typeface="方正粗宋简体"/>
                </a:rPr>
                <a:t>群体智能</a:t>
              </a:r>
            </a:p>
            <a:p>
              <a:pPr algn="ctr"/>
              <a:r>
                <a:rPr altLang="en-US" lang="zh-CN" sz="2400">
                  <a:solidFill>
                    <a:schemeClr val="bg1"/>
                  </a:solidFill>
                  <a:latin charset="-122" panose="03000509000000000000" pitchFamily="65" typeface="方正粗宋简体"/>
                  <a:ea charset="-122" panose="03000509000000000000" pitchFamily="65" typeface="方正粗宋简体"/>
                </a:rPr>
                <a:t>创造潜力</a:t>
              </a:r>
            </a:p>
          </p:txBody>
        </p:sp>
      </p:grpSp>
    </p:spTree>
    <p:extLst>
      <p:ext uri="{BB962C8B-B14F-4D97-AF65-F5344CB8AC3E}">
        <p14:creationId val="1098554767"/>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2099F4"/>
        </a:solidFill>
        <a:effectLst/>
      </p:bgPr>
    </p:bg>
    <p:spTree>
      <p:nvGrpSpPr>
        <p:cNvPr id="1" name=""/>
        <p:cNvGrpSpPr/>
        <p:nvPr/>
      </p:nvGrpSpPr>
      <p:grpSpPr>
        <a:xfrm>
          <a:off x="0" y="0"/>
          <a:ext cx="0" cy="0"/>
        </a:xfrm>
      </p:grpSpPr>
      <p:sp>
        <p:nvSpPr>
          <p:cNvPr id="65" name="矩形 64"/>
          <p:cNvSpPr/>
          <p:nvPr/>
        </p:nvSpPr>
        <p:spPr>
          <a:xfrm>
            <a:off x="773722" y="0"/>
            <a:ext cx="10663311" cy="6858000"/>
          </a:xfrm>
          <a:prstGeom prst="rect">
            <a:avLst/>
          </a:prstGeom>
          <a:pattFill prst="wdUp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66" name="直接连接符 65"/>
          <p:cNvCxnSpPr/>
          <p:nvPr/>
        </p:nvCxnSpPr>
        <p:spPr>
          <a:xfrm flipH="1">
            <a:off x="11197885"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flipH="1">
            <a:off x="968328" y="-1"/>
            <a:ext cx="0" cy="685800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0" name="同心圆 39"/>
          <p:cNvSpPr/>
          <p:nvPr/>
        </p:nvSpPr>
        <p:spPr>
          <a:xfrm>
            <a:off x="5540327" y="2039810"/>
            <a:ext cx="1651960" cy="1651960"/>
          </a:xfrm>
          <a:prstGeom prst="donut">
            <a:avLst>
              <a:gd fmla="val 12217" name="adj"/>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nvGrpSpPr>
          <p:cNvPr id="15" name="组合 14"/>
          <p:cNvGrpSpPr/>
          <p:nvPr/>
        </p:nvGrpSpPr>
        <p:grpSpPr>
          <a:xfrm>
            <a:off x="1334217" y="1346003"/>
            <a:ext cx="3279986" cy="693606"/>
            <a:chOff x="2776792" y="1967345"/>
            <a:chExt cx="3837660" cy="811535"/>
          </a:xfrm>
        </p:grpSpPr>
        <p:sp>
          <p:nvSpPr>
            <p:cNvPr id="16" name="矩形 15"/>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17" name="椭圆 16"/>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bg2">
                      <a:lumMod val="10000"/>
                    </a:schemeClr>
                  </a:solidFill>
                  <a:latin charset="-122" panose="020b0503020204020204" pitchFamily="34" typeface="微软雅黑"/>
                  <a:ea charset="-122" panose="020b0503020204020204" pitchFamily="34" typeface="微软雅黑"/>
                </a:rPr>
                <a:t>1</a:t>
              </a:r>
            </a:p>
          </p:txBody>
        </p:sp>
        <p:sp>
          <p:nvSpPr>
            <p:cNvPr id="19" name="等腰三角形 18"/>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矩形 19"/>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众包的信息过滤器</a:t>
              </a:r>
            </a:p>
          </p:txBody>
        </p:sp>
      </p:grpSp>
      <p:grpSp>
        <p:nvGrpSpPr>
          <p:cNvPr id="21" name="组合 20"/>
          <p:cNvGrpSpPr/>
          <p:nvPr/>
        </p:nvGrpSpPr>
        <p:grpSpPr>
          <a:xfrm>
            <a:off x="1334218" y="3794386"/>
            <a:ext cx="3279986" cy="693606"/>
            <a:chOff x="2776792" y="1967345"/>
            <a:chExt cx="3837660" cy="811535"/>
          </a:xfrm>
        </p:grpSpPr>
        <p:sp>
          <p:nvSpPr>
            <p:cNvPr id="22" name="矩形 21"/>
            <p:cNvSpPr/>
            <p:nvPr/>
          </p:nvSpPr>
          <p:spPr>
            <a:xfrm>
              <a:off x="3182557" y="2064247"/>
              <a:ext cx="3192069" cy="622310"/>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endParaRPr>
            </a:p>
          </p:txBody>
        </p:sp>
        <p:sp>
          <p:nvSpPr>
            <p:cNvPr id="23" name="椭圆 22"/>
            <p:cNvSpPr/>
            <p:nvPr/>
          </p:nvSpPr>
          <p:spPr>
            <a:xfrm>
              <a:off x="2776792" y="1967345"/>
              <a:ext cx="811535" cy="811535"/>
            </a:xfrm>
            <a:prstGeom prst="ellips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2903931" y="2094484"/>
              <a:ext cx="557255" cy="557255"/>
            </a:xfrm>
            <a:prstGeom prst="ellipse">
              <a:avLst/>
            </a:prstGeom>
            <a:solidFill>
              <a:srgbClr val="FFFF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bg2">
                      <a:lumMod val="10000"/>
                    </a:schemeClr>
                  </a:solidFill>
                  <a:latin charset="-122" panose="020b0503020204020204" pitchFamily="34" typeface="微软雅黑"/>
                  <a:ea charset="-122" panose="020b0503020204020204" pitchFamily="34" typeface="微软雅黑"/>
                </a:rPr>
                <a:t>2</a:t>
              </a:r>
            </a:p>
          </p:txBody>
        </p:sp>
        <p:sp>
          <p:nvSpPr>
            <p:cNvPr id="25" name="等腰三角形 24"/>
            <p:cNvSpPr/>
            <p:nvPr/>
          </p:nvSpPr>
          <p:spPr>
            <a:xfrm rot="5400000">
              <a:off x="6198504" y="2256754"/>
              <a:ext cx="592071" cy="239825"/>
            </a:xfrm>
            <a:prstGeom prst="triangle">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矩形 25"/>
            <p:cNvSpPr/>
            <p:nvPr/>
          </p:nvSpPr>
          <p:spPr>
            <a:xfrm>
              <a:off x="3423727" y="2148199"/>
              <a:ext cx="3026130" cy="463610"/>
            </a:xfrm>
            <a:prstGeom prst="rect">
              <a:avLst/>
            </a:prstGeom>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信息整合的现实例子</a:t>
              </a:r>
            </a:p>
          </p:txBody>
        </p:sp>
      </p:grpSp>
      <p:sp>
        <p:nvSpPr>
          <p:cNvPr id="36" name="同心圆 35"/>
          <p:cNvSpPr/>
          <p:nvPr/>
        </p:nvSpPr>
        <p:spPr>
          <a:xfrm>
            <a:off x="2757268" y="2070980"/>
            <a:ext cx="1651960" cy="1651960"/>
          </a:xfrm>
          <a:prstGeom prst="donut">
            <a:avLst>
              <a:gd fmla="val 12217" name="adj"/>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7" name="空心弧 36"/>
          <p:cNvSpPr/>
          <p:nvPr/>
        </p:nvSpPr>
        <p:spPr>
          <a:xfrm>
            <a:off x="2757268" y="2070980"/>
            <a:ext cx="1651960" cy="1651960"/>
          </a:xfrm>
          <a:prstGeom prst="blockArc">
            <a:avLst>
              <a:gd fmla="val 10800000" name="adj1"/>
              <a:gd fmla="val 9462633" name="adj2"/>
              <a:gd fmla="val 12483" name="adj3"/>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8" name="文本框 37"/>
          <p:cNvSpPr txBox="1"/>
          <p:nvPr/>
        </p:nvSpPr>
        <p:spPr>
          <a:xfrm>
            <a:off x="2918971" y="2327572"/>
            <a:ext cx="1328554" cy="1310640"/>
          </a:xfrm>
          <a:prstGeom prst="rect">
            <a:avLst/>
          </a:prstGeom>
          <a:noFill/>
        </p:spPr>
        <p:txBody>
          <a:bodyPr rtlCol="0" wrap="square">
            <a:spAutoFit/>
          </a:bodyPr>
          <a:lstStyle/>
          <a:p>
            <a:pPr algn="ctr"/>
            <a:r>
              <a:rPr altLang="zh-CN" lang="en-US" smtClean="0" sz="4000">
                <a:solidFill>
                  <a:srgbClr val="2099F4"/>
                </a:solidFill>
              </a:rPr>
              <a:t>90%</a:t>
            </a:r>
          </a:p>
          <a:p>
            <a:pPr algn="ctr"/>
            <a:r>
              <a:rPr altLang="zh-CN" lang="en-US" smtClean="0" sz="4000">
                <a:solidFill>
                  <a:srgbClr val="2099F4"/>
                </a:solidFill>
              </a:rPr>
              <a:t>垃圾</a:t>
            </a:r>
          </a:p>
        </p:txBody>
      </p:sp>
      <p:sp>
        <p:nvSpPr>
          <p:cNvPr id="39" name="空心弧 38"/>
          <p:cNvSpPr/>
          <p:nvPr/>
        </p:nvSpPr>
        <p:spPr>
          <a:xfrm>
            <a:off x="5540327" y="2039810"/>
            <a:ext cx="1651960" cy="1651960"/>
          </a:xfrm>
          <a:prstGeom prst="blockArc">
            <a:avLst>
              <a:gd fmla="val 7836092" name="adj1"/>
              <a:gd fmla="val 9462633" name="adj2"/>
              <a:gd fmla="val 12483" name="adj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1" name="文本框 40"/>
          <p:cNvSpPr txBox="1"/>
          <p:nvPr/>
        </p:nvSpPr>
        <p:spPr>
          <a:xfrm>
            <a:off x="5803599" y="2327573"/>
            <a:ext cx="1125415" cy="1920240"/>
          </a:xfrm>
          <a:prstGeom prst="rect">
            <a:avLst/>
          </a:prstGeom>
          <a:noFill/>
        </p:spPr>
        <p:txBody>
          <a:bodyPr rtlCol="0" wrap="square">
            <a:spAutoFit/>
          </a:bodyPr>
          <a:lstStyle/>
          <a:p>
            <a:pPr algn="ctr"/>
            <a:r>
              <a:rPr altLang="zh-CN" lang="en-US" sz="4000">
                <a:solidFill>
                  <a:srgbClr val="2099F4"/>
                </a:solidFill>
              </a:rPr>
              <a:t>10%</a:t>
            </a:r>
          </a:p>
          <a:p>
            <a:pPr algn="ctr"/>
            <a:r>
              <a:rPr altLang="zh-CN" lang="en-US" sz="4000">
                <a:solidFill>
                  <a:srgbClr val="2099F4"/>
                </a:solidFill>
              </a:rPr>
              <a:t>价值</a:t>
            </a:r>
          </a:p>
        </p:txBody>
      </p:sp>
      <p:sp>
        <p:nvSpPr>
          <p:cNvPr id="42" name="同心圆 41"/>
          <p:cNvSpPr/>
          <p:nvPr/>
        </p:nvSpPr>
        <p:spPr>
          <a:xfrm>
            <a:off x="8154573" y="2039810"/>
            <a:ext cx="1651960" cy="1651960"/>
          </a:xfrm>
          <a:prstGeom prst="donut">
            <a:avLst>
              <a:gd fmla="val 12217" name="adj"/>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3" name="空心弧 42"/>
          <p:cNvSpPr/>
          <p:nvPr/>
        </p:nvSpPr>
        <p:spPr>
          <a:xfrm>
            <a:off x="8168641" y="2070980"/>
            <a:ext cx="1651960" cy="1651960"/>
          </a:xfrm>
          <a:prstGeom prst="blockArc">
            <a:avLst>
              <a:gd fmla="val 9006894" name="adj1"/>
              <a:gd fmla="val 9462633" name="adj2"/>
              <a:gd fmla="val 12483" name="adj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4" name="文本框 43"/>
          <p:cNvSpPr txBox="1"/>
          <p:nvPr/>
        </p:nvSpPr>
        <p:spPr>
          <a:xfrm>
            <a:off x="8372092" y="2296403"/>
            <a:ext cx="1245056" cy="1310640"/>
          </a:xfrm>
          <a:prstGeom prst="rect">
            <a:avLst/>
          </a:prstGeom>
          <a:noFill/>
        </p:spPr>
        <p:txBody>
          <a:bodyPr rtlCol="0" wrap="square">
            <a:spAutoFit/>
          </a:bodyPr>
          <a:lstStyle/>
          <a:p>
            <a:pPr algn="ctr"/>
            <a:r>
              <a:rPr altLang="zh-CN" lang="en-US" smtClean="0" sz="4000">
                <a:solidFill>
                  <a:srgbClr val="2099F4"/>
                </a:solidFill>
              </a:rPr>
              <a:t>1%</a:t>
            </a:r>
          </a:p>
          <a:p>
            <a:pPr algn="ctr"/>
            <a:r>
              <a:rPr altLang="zh-CN" lang="en-US" smtClean="0" sz="4000">
                <a:solidFill>
                  <a:srgbClr val="2099F4"/>
                </a:solidFill>
              </a:rPr>
              <a:t>极品</a:t>
            </a:r>
          </a:p>
        </p:txBody>
      </p:sp>
      <p:pic>
        <p:nvPicPr>
          <p:cNvPr id="45" name="图片 44"/>
          <p:cNvPicPr>
            <a:picLocks noChangeAspect="1"/>
          </p:cNvPicPr>
          <p:nvPr/>
        </p:nvPicPr>
        <p:blipFill>
          <a:blip r:embed="rId2">
            <a:extLst>
              <a:ext uri="{28A0092B-C50C-407E-A947-70E740481C1C}">
                <a14:useLocalDpi val="0"/>
              </a:ext>
            </a:extLst>
          </a:blip>
          <a:stretch>
            <a:fillRect/>
          </a:stretch>
        </p:blipFill>
        <p:spPr>
          <a:xfrm>
            <a:off x="7703604" y="4605881"/>
            <a:ext cx="2964595" cy="2028469"/>
          </a:xfrm>
          <a:prstGeom prst="rect">
            <a:avLst/>
          </a:prstGeom>
        </p:spPr>
      </p:pic>
      <p:sp>
        <p:nvSpPr>
          <p:cNvPr id="48" name="文本框 47"/>
          <p:cNvSpPr txBox="1"/>
          <p:nvPr/>
        </p:nvSpPr>
        <p:spPr>
          <a:xfrm>
            <a:off x="7703604" y="6234240"/>
            <a:ext cx="2964595" cy="396240"/>
          </a:xfrm>
          <a:prstGeom prst="rect">
            <a:avLst/>
          </a:prstGeom>
          <a:solidFill>
            <a:srgbClr val="2099F4"/>
          </a:solidFill>
        </p:spPr>
        <p:txBody>
          <a:bodyPr rtlCol="0" wrap="square">
            <a:spAutoFit/>
          </a:bodyPr>
          <a:lstStyle/>
          <a:p>
            <a:pPr algn="ctr"/>
            <a:r>
              <a:rPr altLang="en-US" lang="zh-CN" smtClean="0" sz="2000">
                <a:solidFill>
                  <a:schemeClr val="bg1"/>
                </a:solidFill>
                <a:latin charset="-122" panose="020b0503020204020204" pitchFamily="34" typeface="微软雅黑"/>
                <a:ea charset="-122" panose="020b0503020204020204" pitchFamily="34" typeface="微软雅黑"/>
              </a:rPr>
              <a:t>网页排名</a:t>
            </a:r>
          </a:p>
        </p:txBody>
      </p:sp>
      <p:sp>
        <p:nvSpPr>
          <p:cNvPr id="50" name="文本框 49"/>
          <p:cNvSpPr txBox="1"/>
          <p:nvPr/>
        </p:nvSpPr>
        <p:spPr>
          <a:xfrm>
            <a:off x="2509284" y="5075350"/>
            <a:ext cx="4906125" cy="1078992"/>
          </a:xfrm>
          <a:prstGeom prst="rect">
            <a:avLst/>
          </a:prstGeom>
          <a:noFill/>
        </p:spPr>
        <p:txBody>
          <a:bodyPr rtlCol="0" wrap="square">
            <a:spAutoFit/>
          </a:bodyPr>
          <a:lstStyle/>
          <a:p>
            <a:pPr>
              <a:lnSpc>
                <a:spcPct val="120000"/>
              </a:lnSpc>
            </a:pPr>
            <a:r>
              <a:rPr altLang="en-US" lang="zh-CN" smtClean="0">
                <a:latin charset="-122" panose="020b0503020204020204" pitchFamily="34" typeface="微软雅黑"/>
                <a:ea charset="-122" panose="020b0503020204020204" pitchFamily="34" typeface="微软雅黑"/>
              </a:rPr>
              <a:t>谷歌搜索引擎把决定性信息（比如报纸文章或博客内容）重要性的权利交给大众，通过把大众意见适当聚在一起，将庞大的信息整理出来</a:t>
            </a:r>
          </a:p>
        </p:txBody>
      </p:sp>
      <p:sp>
        <p:nvSpPr>
          <p:cNvPr id="49" name="矩形 48"/>
          <p:cNvSpPr/>
          <p:nvPr/>
        </p:nvSpPr>
        <p:spPr>
          <a:xfrm>
            <a:off x="2027823" y="4605881"/>
            <a:ext cx="8645432" cy="2028469"/>
          </a:xfrm>
          <a:prstGeom prst="rect">
            <a:avLst/>
          </a:prstGeom>
          <a:noFill/>
          <a:ln w="25400">
            <a:solidFill>
              <a:srgbClr val="2099F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 name="组合 1"/>
          <p:cNvGrpSpPr/>
          <p:nvPr/>
        </p:nvGrpSpPr>
        <p:grpSpPr>
          <a:xfrm>
            <a:off x="968328" y="125465"/>
            <a:ext cx="10229557" cy="907838"/>
            <a:chOff x="968328" y="125465"/>
            <a:chExt cx="10229557" cy="907838"/>
          </a:xfrm>
        </p:grpSpPr>
        <p:sp>
          <p:nvSpPr>
            <p:cNvPr id="56" name="矩形 55"/>
            <p:cNvSpPr/>
            <p:nvPr/>
          </p:nvSpPr>
          <p:spPr>
            <a:xfrm>
              <a:off x="968328" y="309487"/>
              <a:ext cx="10229557" cy="506437"/>
            </a:xfrm>
            <a:prstGeom prst="rect">
              <a:avLst/>
            </a:prstGeom>
            <a:solidFill>
              <a:srgbClr val="159B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7" name="组合 56"/>
            <p:cNvGrpSpPr/>
            <p:nvPr/>
          </p:nvGrpSpPr>
          <p:grpSpPr>
            <a:xfrm>
              <a:off x="4136000" y="125465"/>
              <a:ext cx="3770044" cy="881258"/>
              <a:chOff x="4136000" y="125465"/>
              <a:chExt cx="3770044" cy="881258"/>
            </a:xfrm>
          </p:grpSpPr>
          <p:grpSp>
            <p:nvGrpSpPr>
              <p:cNvPr id="58" name="组合 57"/>
              <p:cNvGrpSpPr/>
              <p:nvPr/>
            </p:nvGrpSpPr>
            <p:grpSpPr>
              <a:xfrm>
                <a:off x="4260170" y="125465"/>
                <a:ext cx="3645874" cy="881258"/>
                <a:chOff x="-1915545" y="122076"/>
                <a:chExt cx="3645874" cy="881258"/>
              </a:xfrm>
            </p:grpSpPr>
            <p:sp>
              <p:nvSpPr>
                <p:cNvPr id="61" name="矩形 60"/>
                <p:cNvSpPr/>
                <p:nvPr/>
              </p:nvSpPr>
              <p:spPr>
                <a:xfrm>
                  <a:off x="-1915545" y="122076"/>
                  <a:ext cx="3517304" cy="881258"/>
                </a:xfrm>
                <a:prstGeom prst="rect">
                  <a:avLst/>
                </a:prstGeom>
                <a:solidFill>
                  <a:srgbClr val="2099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直角三角形 61"/>
                <p:cNvSpPr/>
                <p:nvPr/>
              </p:nvSpPr>
              <p:spPr>
                <a:xfrm>
                  <a:off x="1601759" y="122076"/>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3" name="直角三角形 62"/>
                <p:cNvSpPr/>
                <p:nvPr/>
              </p:nvSpPr>
              <p:spPr>
                <a:xfrm flipV="1">
                  <a:off x="1601759" y="795070"/>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9" name="直角三角形 58"/>
              <p:cNvSpPr/>
              <p:nvPr/>
            </p:nvSpPr>
            <p:spPr>
              <a:xfrm flipH="1">
                <a:off x="4136000" y="140751"/>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0" name="直角三角形 59"/>
              <p:cNvSpPr/>
              <p:nvPr/>
            </p:nvSpPr>
            <p:spPr>
              <a:xfrm flipH="1" flipV="1">
                <a:off x="4136000" y="813745"/>
                <a:ext cx="128570" cy="187411"/>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64" name="文本框 63"/>
            <p:cNvSpPr txBox="1"/>
            <p:nvPr/>
          </p:nvSpPr>
          <p:spPr>
            <a:xfrm>
              <a:off x="4899650" y="140751"/>
              <a:ext cx="2335237" cy="822960"/>
            </a:xfrm>
            <a:prstGeom prst="rect">
              <a:avLst/>
            </a:prstGeom>
            <a:noFill/>
          </p:spPr>
          <p:txBody>
            <a:bodyPr rtlCol="0" wrap="square">
              <a:spAutoFit/>
            </a:bodyPr>
            <a:lstStyle/>
            <a:p>
              <a:pPr algn="ctr"/>
              <a:r>
                <a:rPr altLang="en-US" lang="zh-CN" sz="2400">
                  <a:solidFill>
                    <a:schemeClr val="bg1"/>
                  </a:solidFill>
                  <a:latin charset="-122" panose="03000509000000000000" pitchFamily="65" typeface="方正粗宋简体"/>
                  <a:ea charset="-122" panose="03000509000000000000" pitchFamily="65" typeface="方正粗宋简体"/>
                </a:rPr>
                <a:t>群体的力量</a:t>
              </a:r>
            </a:p>
            <a:p>
              <a:pPr algn="ctr"/>
              <a:r>
                <a:rPr altLang="en-US" lang="zh-CN" sz="2400">
                  <a:solidFill>
                    <a:schemeClr val="bg1"/>
                  </a:solidFill>
                  <a:latin charset="-122" panose="03000509000000000000" pitchFamily="65" typeface="方正粗宋简体"/>
                  <a:ea charset="-122" panose="03000509000000000000" pitchFamily="65" typeface="方正粗宋简体"/>
                </a:rPr>
                <a:t>信息整合能力</a:t>
              </a:r>
            </a:p>
          </p:txBody>
        </p:sp>
      </p:grpSp>
    </p:spTree>
    <p:extLst>
      <p:ext uri="{BB962C8B-B14F-4D97-AF65-F5344CB8AC3E}">
        <p14:creationId val="180351170"/>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127</Paragraphs>
  <Slides>16</Slides>
  <Notes>0</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16</vt:i4>
      </vt:variant>
    </vt:vector>
  </HeadingPairs>
  <TitlesOfParts>
    <vt:vector baseType="lpstr" size="23">
      <vt:lpstr>Arial</vt:lpstr>
      <vt:lpstr>Calibri Light</vt:lpstr>
      <vt:lpstr>Calibri</vt:lpstr>
      <vt:lpstr>方正粗宋简体</vt:lpstr>
      <vt:lpstr>微软雅黑</vt:lpstr>
      <vt:lpstr>华康俪金黑W8(P)</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2021-08-22T11:49:24Z</dcterms:created>
  <cp:lastPrinted>2021-08-22T11:49:24Z</cp:lastPrinted>
  <dcterms:modified xsi:type="dcterms:W3CDTF">2021-08-22T05:36:37Z</dcterms:modified>
  <cp:revision>1</cp:revision>
</cp:coreProperties>
</file>