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82" r:id="rId5"/>
    <p:sldId id="269" r:id="rId6"/>
    <p:sldId id="258" r:id="rId7"/>
    <p:sldId id="270" r:id="rId8"/>
    <p:sldId id="271" r:id="rId9"/>
    <p:sldId id="260" r:id="rId10"/>
    <p:sldId id="273" r:id="rId11"/>
    <p:sldId id="263" r:id="rId12"/>
    <p:sldId id="275" r:id="rId13"/>
    <p:sldId id="276" r:id="rId14"/>
    <p:sldId id="277" r:id="rId15"/>
    <p:sldId id="278" r:id="rId16"/>
    <p:sldId id="274" r:id="rId17"/>
    <p:sldId id="279" r:id="rId18"/>
    <p:sldId id="281" r:id="rId19"/>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5" pos="7061" userDrawn="1">
          <p15:clr>
            <a:srgbClr val="A4A3A4"/>
          </p15:clr>
        </p15:guide>
        <p15:guide id="6" pos="6176" userDrawn="1">
          <p15:clr>
            <a:srgbClr val="A4A3A4"/>
          </p15:clr>
        </p15:guide>
        <p15:guide id="8" orient="horz" pos="3181" userDrawn="1">
          <p15:clr>
            <a:srgbClr val="A4A3A4"/>
          </p15:clr>
        </p15:guide>
        <p15:guide id="9" pos="1118" userDrawn="1">
          <p15:clr>
            <a:srgbClr val="A4A3A4"/>
          </p15:clr>
        </p15:guide>
        <p15:guide id="10" pos="2706" userDrawn="1">
          <p15:clr>
            <a:srgbClr val="A4A3A4"/>
          </p15:clr>
        </p15:guide>
        <p15:guide id="11" pos="59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6195" autoAdjust="0"/>
  </p:normalViewPr>
  <p:slideViewPr>
    <p:cSldViewPr snapToGrid="0" showGuides="1">
      <p:cViewPr varScale="1">
        <p:scale>
          <a:sx n="108" d="100"/>
          <a:sy n="108" d="100"/>
        </p:scale>
        <p:origin x="756" y="108"/>
      </p:cViewPr>
      <p:guideLst>
        <p:guide orient="horz" pos="595"/>
        <p:guide pos="7061"/>
        <p:guide pos="6176"/>
        <p:guide orient="horz" pos="3181"/>
        <p:guide pos="1118"/>
        <p:guide pos="2706"/>
        <p:guide pos="597"/>
      </p:guideLst>
    </p:cSldViewPr>
  </p:slideViewPr>
  <p:outlineViewPr>
    <p:cViewPr>
      <p:scale>
        <a:sx n="33" d="100"/>
        <a:sy n="33" d="100"/>
      </p:scale>
      <p:origin x="0" y="-12708"/>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tags/tag1.xml" Type="http://schemas.openxmlformats.org/officeDocument/2006/relationships/tag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9E5BF-9D4E-4386-AFC7-25C30612E988}" type="datetimeFigureOut">
              <a:rPr lang="zh-CN" altLang="en-US" smtClean="0"/>
              <a:t>2021/3/28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D8919-3B3A-490F-B928-4319AE63FF2D}" type="slidenum">
              <a:rPr lang="zh-CN" altLang="en-US" smtClean="0"/>
              <a:t>‹#›</a:t>
            </a:fld>
            <a:endParaRPr lang="zh-CN" altLang="en-US"/>
          </a:p>
        </p:txBody>
      </p:sp>
    </p:spTree>
    <p:extLst>
      <p:ext uri="{BB962C8B-B14F-4D97-AF65-F5344CB8AC3E}">
        <p14:creationId val="85615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244770272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417912900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267422002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 preserve="1">
  <p:cSld name="标题和文本">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28852638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97658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228149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85572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689797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754739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785811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43862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317265147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68401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665517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266077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00083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40101532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4642258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249765489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236666103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37092611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205624221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8933F9-86E0-4547-A34C-82E474ED5ED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6BCDB6-3A31-4307-BEAB-2877B707A31E}" type="slidenum">
              <a:rPr lang="zh-CN" altLang="en-US" smtClean="0"/>
              <a:t>‹#›</a:t>
            </a:fld>
            <a:endParaRPr lang="zh-CN" altLang="en-US"/>
          </a:p>
        </p:txBody>
      </p:sp>
    </p:spTree>
    <p:extLst>
      <p:ext uri="{BB962C8B-B14F-4D97-AF65-F5344CB8AC3E}">
        <p14:creationId val="178027483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B38933F9-86E0-4547-A34C-82E474ED5ED7}" type="datetimeFigureOut">
              <a:rPr lang="zh-CN" altLang="en-US" smtClean="0"/>
              <a:t>2021/3/28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C76BCDB6-3A31-4307-BEAB-2877B707A31E}" type="slidenum">
              <a:rPr lang="zh-CN" altLang="en-US" smtClean="0"/>
              <a:t>‹#›</a:t>
            </a:fld>
            <a:endParaRPr lang="zh-CN" altLang="en-US"/>
          </a:p>
        </p:txBody>
      </p:sp>
    </p:spTree>
    <p:extLst>
      <p:ext uri="{BB962C8B-B14F-4D97-AF65-F5344CB8AC3E}">
        <p14:creationId val="203562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54515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png" Type="http://schemas.openxmlformats.org/officeDocument/2006/relationships/image"/><Relationship Id="rId3" Target="../media/image11.wdp" Type="http://schemas.microsoft.com/office/2007/relationships/hdphoto"/></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 Id="rId4" Target="mailto:info@eyefulpresentations.co.uk" TargetMode="External" Type="http://schemas.openxmlformats.org/officeDocument/2006/relationships/hyperlink"/><Relationship Id="rId5" Target="../media/image14.png" Type="http://schemas.openxmlformats.org/officeDocument/2006/relationships/image"/><Relationship Id="rId6"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 Id="rId3" Target="../media/image4.wdp" Type="http://schemas.microsoft.com/office/2007/relationships/hdphoto"/><Relationship Id="rId4" Target="../media/image5.png" Type="http://schemas.openxmlformats.org/officeDocument/2006/relationships/image"/><Relationship Id="rId5" Target="../media/image6.wdp" Type="http://schemas.microsoft.com/office/2007/relationships/hdphoto"/><Relationship Id="rId6" Target="../media/image7.png" Type="http://schemas.openxmlformats.org/officeDocument/2006/relationships/image"/><Relationship Id="rId7" Target="../media/image8.wdp" Type="http://schemas.microsoft.com/office/2007/relationships/hdphoto"/><Relationship Id="rId8" Target="../media/image9.png" Type="http://schemas.openxmlformats.org/officeDocument/2006/relationships/image"/><Relationship Id="rId9" Target="../media/image10.wdp" Type="http://schemas.microsoft.com/office/2007/relationships/hdphoto"/></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0" y="1588957"/>
            <a:ext cx="12192000" cy="2578309"/>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a:xfrm>
            <a:off x="883343" y="4373286"/>
            <a:ext cx="4771871" cy="662782"/>
          </a:xfrm>
        </p:spPr>
        <p:txBody>
          <a:bodyPr>
            <a:noAutofit/>
          </a:bodyPr>
          <a:lstStyle/>
          <a:p>
            <a:pPr marR="0" rtl="0">
              <a:lnSpc>
                <a:spcPct val="130000"/>
              </a:lnSpc>
            </a:pPr>
            <a:r>
              <a:rPr altLang="en-US" b="0" baseline="0" i="0" kern="2200" lang="zh-CN" smtClean="0" strike="noStrike" sz="2000" u="none">
                <a:solidFill>
                  <a:srgbClr val="7F7F7F"/>
                </a:solidFill>
                <a:latin charset="0" panose="02020603050405020304" pitchFamily="18" typeface="Times New Roman"/>
              </a:rPr>
              <a:t>原作作者：张志   萧秋水  宋利  </a:t>
            </a:r>
            <a:br>
              <a:rPr altLang="en-US" b="0" baseline="0" i="0" kern="2200" lang="zh-CN" smtClean="0" strike="noStrike" sz="2000" u="none">
                <a:solidFill>
                  <a:srgbClr val="7F7F7F"/>
                </a:solidFill>
                <a:latin charset="0" panose="02020603050405020304" pitchFamily="18" typeface="Times New Roman"/>
              </a:rPr>
            </a:br>
            <a:r>
              <a:rPr altLang="en-US" b="0" baseline="0" i="0" kern="2200" lang="zh-CN" smtClean="0" strike="noStrike" sz="2000" u="none">
                <a:solidFill>
                  <a:srgbClr val="7F7F7F"/>
                </a:solidFill>
                <a:latin charset="0" panose="02020603050405020304" pitchFamily="18" typeface="Times New Roman"/>
              </a:rPr>
              <a:t>PPT改编：@杨c不是超人</a:t>
            </a:r>
          </a:p>
        </p:txBody>
      </p:sp>
      <p:grpSp>
        <p:nvGrpSpPr>
          <p:cNvPr id="13" name="组合 12"/>
          <p:cNvGrpSpPr/>
          <p:nvPr/>
        </p:nvGrpSpPr>
        <p:grpSpPr>
          <a:xfrm>
            <a:off x="-745864" y="2019831"/>
            <a:ext cx="6760564" cy="1575646"/>
            <a:chOff x="4671700" y="2033588"/>
            <a:chExt cx="6760564" cy="1575646"/>
          </a:xfrm>
        </p:grpSpPr>
        <p:sp>
          <p:nvSpPr>
            <p:cNvPr id="4" name="矩形 3"/>
            <p:cNvSpPr/>
            <p:nvPr/>
          </p:nvSpPr>
          <p:spPr>
            <a:xfrm>
              <a:off x="4671700" y="3091074"/>
              <a:ext cx="6760564" cy="518160"/>
            </a:xfrm>
            <a:prstGeom prst="rect">
              <a:avLst/>
            </a:prstGeom>
            <a:noFill/>
          </p:spPr>
          <p:txBody>
            <a:bodyPr wrap="square">
              <a:spAutoFit/>
            </a:bodyPr>
            <a:lstStyle/>
            <a:p>
              <a:pPr algn="r"/>
              <a:r>
                <a:rPr altLang="en-US" b="0" baseline="0" i="0" kern="2200" lang="zh-CN" smtClean="0" strike="noStrike" sz="2800" u="none">
                  <a:solidFill>
                    <a:schemeClr val="bg1"/>
                  </a:solidFill>
                  <a:latin charset="0" panose="02020603050405020304" pitchFamily="18" typeface="Times New Roman"/>
                </a:rPr>
                <a:t>大项目售前售后的30种实战技巧</a:t>
              </a:r>
            </a:p>
          </p:txBody>
        </p:sp>
        <p:sp>
          <p:nvSpPr>
            <p:cNvPr id="6" name="矩形 5"/>
            <p:cNvSpPr/>
            <p:nvPr/>
          </p:nvSpPr>
          <p:spPr>
            <a:xfrm>
              <a:off x="6260994" y="2033588"/>
              <a:ext cx="3456305" cy="1005840"/>
            </a:xfrm>
            <a:prstGeom prst="rect">
              <a:avLst/>
            </a:prstGeom>
          </p:spPr>
          <p:txBody>
            <a:bodyPr wrap="none">
              <a:spAutoFit/>
            </a:bodyPr>
            <a:lstStyle/>
            <a:p>
              <a:r>
                <a:rPr altLang="en-US" kern="2200" lang="zh-CN" smtClean="0" sz="6000">
                  <a:solidFill>
                    <a:schemeClr val="bg1"/>
                  </a:solidFill>
                  <a:latin charset="-122" panose="020b0800000000000000" pitchFamily="34" typeface="华康俪金黑W8(P)"/>
                  <a:ea charset="-122" panose="020b0800000000000000" pitchFamily="34" typeface="华康俪金黑W8(P)"/>
                </a:rPr>
                <a:t>超越对手 </a:t>
              </a:r>
            </a:p>
          </p:txBody>
        </p:sp>
      </p:grpSp>
      <p:pic>
        <p:nvPicPr>
          <p:cNvPr descr="http://f.hiphotos.baidu.com/baike/c0%3Dbaike80%2C5%2C5%2C80%2C26/sign=8e956ddfc9ea15ce55e3e85bd7695196/cc11728b4710b9124552f5a4c3fdfc039345d688d53f0ae4.jpg" id="1026" name="Picture 2"/>
          <p:cNvPicPr>
            <a:picLocks noChangeArrowheads="1" noChangeAspect="1"/>
          </p:cNvPicPr>
          <p:nvPr/>
        </p:nvPicPr>
        <p:blipFill>
          <a:blip r:embed="rId2">
            <a:extLst>
              <a:ext uri="{28A0092B-C50C-407E-A947-70E740481C1C}">
                <a14:useLocalDpi val="0"/>
              </a:ext>
            </a:extLst>
          </a:blip>
          <a:srcRect l="13494" r="13465"/>
          <a:stretch>
            <a:fillRect/>
          </a:stretch>
        </p:blipFill>
        <p:spPr bwMode="auto">
          <a:xfrm>
            <a:off x="8047730" y="912544"/>
            <a:ext cx="3156029" cy="4329545"/>
          </a:xfrm>
          <a:prstGeom prst="rect">
            <a:avLst/>
          </a:prstGeom>
          <a:ln>
            <a:noFill/>
          </a:ln>
          <a:effectLst>
            <a:outerShdw algn="tl" blurRad="292100" dir="2700000" dist="139700" rotWithShape="0">
              <a:srgbClr val="333333">
                <a:alpha val="65000"/>
              </a:srgbClr>
            </a:outerShdw>
          </a:effectLst>
          <a:extLst>
            <a:ext uri="{909E8E84-426E-40DD-AFC4-6F175D3DCCD1}">
              <a14:hiddenFill>
                <a:solidFill>
                  <a:srgbClr val="FFFFFF"/>
                </a:solidFill>
              </a14:hiddenFill>
            </a:ext>
          </a:extLst>
        </p:spPr>
      </p:pic>
      <p:cxnSp>
        <p:nvCxnSpPr>
          <p:cNvPr id="9" name="直接连接符 8"/>
          <p:cNvCxnSpPr/>
          <p:nvPr/>
        </p:nvCxnSpPr>
        <p:spPr>
          <a:xfrm>
            <a:off x="947738" y="3045788"/>
            <a:ext cx="4968000" cy="0"/>
          </a:xfrm>
          <a:prstGeom prst="line">
            <a:avLst/>
          </a:prstGeom>
          <a:ln w="25400">
            <a:solidFill>
              <a:srgbClr val="D7AD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1799347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5644055" y="3966852"/>
            <a:ext cx="6547946"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1"/>
          <p:cNvSpPr>
            <a:spLocks noChangeArrowheads="1"/>
          </p:cNvSpPr>
          <p:nvPr/>
        </p:nvSpPr>
        <p:spPr bwMode="auto">
          <a:xfrm>
            <a:off x="6748204" y="4605635"/>
            <a:ext cx="42976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mtClean="0" sz="5400">
                <a:solidFill>
                  <a:schemeClr val="bg1"/>
                </a:solidFill>
                <a:latin charset="-122" panose="020b0800000000000000" pitchFamily="34" typeface="华康俪金黑W8(P)"/>
                <a:ea charset="-122" panose="020b0800000000000000" pitchFamily="34" typeface="华康俪金黑W8(P)"/>
              </a:rPr>
              <a:t>三、调研能力</a:t>
            </a:r>
          </a:p>
        </p:txBody>
      </p:sp>
      <p:sp>
        <p:nvSpPr>
          <p:cNvPr id="6" name="矩形 5"/>
          <p:cNvSpPr/>
          <p:nvPr/>
        </p:nvSpPr>
        <p:spPr>
          <a:xfrm>
            <a:off x="0" y="3966852"/>
            <a:ext cx="1774825"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1100083" y="101600"/>
            <a:ext cx="9983214" cy="2721272"/>
            <a:chOff x="878905" y="4067711"/>
            <a:chExt cx="9983214" cy="2721272"/>
          </a:xfrm>
        </p:grpSpPr>
        <p:sp>
          <p:nvSpPr>
            <p:cNvPr id="9" name="矩形 8"/>
            <p:cNvSpPr/>
            <p:nvPr/>
          </p:nvSpPr>
          <p:spPr>
            <a:xfrm>
              <a:off x="1435340" y="5050046"/>
              <a:ext cx="8753225" cy="822960"/>
            </a:xfrm>
            <a:prstGeom prst="rect">
              <a:avLst/>
            </a:prstGeom>
          </p:spPr>
          <p:txBody>
            <a:bodyPr wrap="square">
              <a:spAutoFit/>
            </a:bodyPr>
            <a:lstStyle/>
            <a:p>
              <a:pPr algn="dist" lvl="0"/>
              <a:r>
                <a:rPr altLang="en-US" kern="1400" lang="zh-CN" smtClean="0" sz="2400">
                  <a:latin charset="0" panose="020f0302020204030204" pitchFamily="34" typeface="Calibri Light"/>
                </a:rPr>
                <a:t>调研包括售前调研和实施调研。两者都是为了了解客户的个性</a:t>
              </a:r>
            </a:p>
            <a:p>
              <a:pPr algn="dist" lvl="0"/>
              <a:r>
                <a:rPr altLang="en-US" kern="1400" lang="zh-CN" smtClean="0" sz="2400">
                  <a:latin charset="0" panose="020f0302020204030204" pitchFamily="34" typeface="Calibri Light"/>
                </a:rPr>
                <a:t>化需求，为后续工作提供帮助。但方法和技能要求存在较大差别</a:t>
              </a:r>
            </a:p>
          </p:txBody>
        </p:sp>
        <p:sp>
          <p:nvSpPr>
            <p:cNvPr id="10" name="矩形 9"/>
            <p:cNvSpPr/>
            <p:nvPr/>
          </p:nvSpPr>
          <p:spPr>
            <a:xfrm>
              <a:off x="878905" y="4067711"/>
              <a:ext cx="1441705" cy="2621280"/>
            </a:xfrm>
            <a:prstGeom prst="rect">
              <a:avLst/>
            </a:prstGeom>
            <a:noFill/>
          </p:spPr>
          <p:txBody>
            <a:bodyPr wrap="square">
              <a:spAutoFit/>
            </a:bodyPr>
            <a:lstStyle/>
            <a:p>
              <a:pPr algn="just" lvl="0"/>
              <a:r>
                <a:rPr altLang="zh-CN" kern="1400" lang="en-US" smtClean="0" sz="16600">
                  <a:solidFill>
                    <a:srgbClr val="7F7F7F"/>
                  </a:solidFill>
                  <a:latin charset="0" panose="020b0402040204020203" pitchFamily="34" typeface="Segoe UI Semilight"/>
                  <a:cs charset="0" panose="020b0402040204020203" pitchFamily="34" typeface="Segoe UI Semilight"/>
                </a:rPr>
                <a:t>“</a:t>
              </a:r>
            </a:p>
          </p:txBody>
        </p:sp>
        <p:sp>
          <p:nvSpPr>
            <p:cNvPr id="11" name="矩形 10"/>
            <p:cNvSpPr/>
            <p:nvPr/>
          </p:nvSpPr>
          <p:spPr>
            <a:xfrm flipV="1">
              <a:off x="9420412" y="4167703"/>
              <a:ext cx="1441705" cy="2621280"/>
            </a:xfrm>
            <a:prstGeom prst="rect">
              <a:avLst/>
            </a:prstGeom>
            <a:noFill/>
          </p:spPr>
          <p:txBody>
            <a:bodyPr wrap="square">
              <a:spAutoFit/>
            </a:bodyPr>
            <a:lstStyle/>
            <a:p>
              <a:pPr algn="just" lvl="0"/>
              <a:r>
                <a:rPr altLang="zh-CN" kern="1400" lang="en-US" smtClean="0" sz="16600">
                  <a:solidFill>
                    <a:srgbClr val="7F7F7F"/>
                  </a:solidFill>
                  <a:latin charset="0" panose="020b0402040204020203" pitchFamily="34" typeface="Segoe UI Semilight"/>
                  <a:cs charset="0" panose="020b0402040204020203" pitchFamily="34" typeface="Segoe UI Semilight"/>
                </a:rPr>
                <a:t>“</a:t>
              </a:r>
            </a:p>
          </p:txBody>
        </p:sp>
      </p:grpSp>
      <p:pic>
        <p:nvPicPr>
          <p:cNvPr descr="http://distribute.quanjing.com/ibljot01473137.jpg?seid=AwjSAM90mde0nZmXmZD8AwjYBtaZoxWXmNX8FhX8mZaWFdiWmtqVms85idiXoJuXoJaYFdb8de71b3407776bcfa82159e8863997d58" id="2050"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ackgroundRemoval b="98969" l="3125" r="92285" t="3535"/>
                    </a14:imgEffect>
                  </a14:imgLayer>
                </a14:imgProps>
              </a:ext>
              <a:ext uri="{28A0092B-C50C-407E-A947-70E740481C1C}">
                <a14:useLocalDpi val="0"/>
              </a:ext>
            </a:extLst>
          </a:blip>
          <a:stretch>
            <a:fillRect/>
          </a:stretch>
        </p:blipFill>
        <p:spPr bwMode="auto">
          <a:xfrm>
            <a:off x="1656518" y="3291994"/>
            <a:ext cx="4550126" cy="3017126"/>
          </a:xfrm>
          <a:prstGeom prst="rect">
            <a:avLst/>
          </a:prstGeom>
          <a:noFill/>
          <a:extLst>
            <a:ext uri="{909E8E84-426E-40DD-AFC4-6F175D3DCCD1}">
              <a14:hiddenFill>
                <a:solidFill>
                  <a:srgbClr val="FFFFFF"/>
                </a:solidFill>
              </a14:hiddenFill>
            </a:ext>
          </a:extLst>
        </p:spPr>
      </p:pic>
    </p:spTree>
    <p:extLst>
      <p:ext uri="{BB962C8B-B14F-4D97-AF65-F5344CB8AC3E}">
        <p14:creationId val="1639528746"/>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798299" y="-129035"/>
            <a:ext cx="4692374" cy="1305927"/>
          </a:xfrm>
        </p:spPr>
        <p:txBody>
          <a:bodyPr>
            <a:normAutofit/>
          </a:bodyPr>
          <a:lstStyle/>
          <a:p>
            <a:r>
              <a:rPr altLang="en-US" kern="100" lang="zh-CN" smtClean="0" sz="3600">
                <a:latin charset="-122" panose="020b0800000000000000" pitchFamily="34" typeface="华康俪金黑W8(P)"/>
                <a:ea charset="-122" panose="020b0800000000000000" pitchFamily="34" typeface="华康俪金黑W8(P)"/>
              </a:rPr>
              <a:t>如何做好售前调研</a:t>
            </a:r>
          </a:p>
        </p:txBody>
      </p:sp>
      <p:grpSp>
        <p:nvGrpSpPr>
          <p:cNvPr id="37" name="组合 36"/>
          <p:cNvGrpSpPr/>
          <p:nvPr/>
        </p:nvGrpSpPr>
        <p:grpSpPr>
          <a:xfrm>
            <a:off x="3216275" y="3375209"/>
            <a:ext cx="8324084" cy="1261884"/>
            <a:chOff x="3568039" y="2756585"/>
            <a:chExt cx="8324084" cy="1261884"/>
          </a:xfrm>
        </p:grpSpPr>
        <p:grpSp>
          <p:nvGrpSpPr>
            <p:cNvPr id="18" name="组合 16"/>
            <p:cNvGrpSpPr/>
            <p:nvPr/>
          </p:nvGrpSpPr>
          <p:grpSpPr>
            <a:xfrm>
              <a:off x="3568039" y="2876433"/>
              <a:ext cx="423862" cy="541338"/>
              <a:chOff x="1104262" y="3857586"/>
              <a:chExt cx="423116" cy="540946"/>
            </a:xfrm>
            <a:solidFill>
              <a:srgbClr val="7F7F7F"/>
            </a:solidFill>
          </p:grpSpPr>
          <p:sp>
            <p:nvSpPr>
              <p:cNvPr id="19"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p>
            </p:txBody>
          </p:sp>
          <p:sp>
            <p:nvSpPr>
              <p:cNvPr id="20" name="椭圆 19"/>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3200">
                    <a:solidFill>
                      <a:schemeClr val="bg1"/>
                    </a:solidFill>
                  </a:rPr>
                  <a:t>1</a:t>
                </a:r>
              </a:p>
            </p:txBody>
          </p:sp>
        </p:grpSp>
        <p:sp>
          <p:nvSpPr>
            <p:cNvPr id="30" name="矩形 29"/>
            <p:cNvSpPr/>
            <p:nvPr/>
          </p:nvSpPr>
          <p:spPr>
            <a:xfrm>
              <a:off x="4110798" y="2756584"/>
              <a:ext cx="7781325" cy="1798320"/>
            </a:xfrm>
            <a:prstGeom prst="rect">
              <a:avLst/>
            </a:prstGeom>
          </p:spPr>
          <p:txBody>
            <a:bodyPr wrap="square">
              <a:spAutoFit/>
            </a:bodyPr>
            <a:lstStyle/>
            <a:p>
              <a:pPr lvl="0"/>
              <a:r>
                <a:rPr altLang="en-US" kern="1400" lang="zh-CN" sz="2800">
                  <a:latin charset="-122" panose="020b0800000000000000" pitchFamily="34" typeface="华康俪金黑W8(P)"/>
                  <a:ea charset="-122" panose="020b0800000000000000" pitchFamily="34" typeface="华康俪金黑W8(P)"/>
                </a:rPr>
                <a:t>确定调研目标</a:t>
              </a:r>
            </a:p>
            <a:p>
              <a:pPr lvl="0"/>
              <a:r>
                <a:rPr altLang="en-US" kern="1400" lang="zh-CN" sz="2800">
                  <a:latin charset="-122" panose="020b0800000000000000" pitchFamily="34" typeface="华康俪金黑W8(P)"/>
                  <a:ea charset="-122" panose="020b0800000000000000" pitchFamily="34" typeface="华康俪金黑W8(P)"/>
                </a:rPr>
                <a:t>所有的售前工作都是为了制造和竞争对手的差异化定位，调研也不例外，既要展示自身，也要给竞争对手以压力</a:t>
              </a:r>
            </a:p>
          </p:txBody>
        </p:sp>
      </p:grpSp>
      <p:grpSp>
        <p:nvGrpSpPr>
          <p:cNvPr id="13" name="组合 12"/>
          <p:cNvGrpSpPr/>
          <p:nvPr/>
        </p:nvGrpSpPr>
        <p:grpSpPr>
          <a:xfrm>
            <a:off x="3216275" y="4818261"/>
            <a:ext cx="9153119" cy="892552"/>
            <a:chOff x="1607104" y="3132677"/>
            <a:chExt cx="9153119" cy="892552"/>
          </a:xfrm>
        </p:grpSpPr>
        <p:grpSp>
          <p:nvGrpSpPr>
            <p:cNvPr id="21" name="组合 29"/>
            <p:cNvGrpSpPr/>
            <p:nvPr/>
          </p:nvGrpSpPr>
          <p:grpSpPr>
            <a:xfrm>
              <a:off x="1607104" y="3266973"/>
              <a:ext cx="422275" cy="541337"/>
              <a:chOff x="1104262" y="3920606"/>
              <a:chExt cx="423116" cy="540946"/>
            </a:xfrm>
            <a:solidFill>
              <a:srgbClr val="7F7F7F"/>
            </a:solidFill>
          </p:grpSpPr>
          <p:sp>
            <p:nvSpPr>
              <p:cNvPr id="22" name="椭圆 14"/>
              <p:cNvSpPr>
                <a:spLocks noChangeAspect="1"/>
              </p:cNvSpPr>
              <p:nvPr/>
            </p:nvSpPr>
            <p:spPr bwMode="auto">
              <a:xfrm>
                <a:off x="1104262" y="392060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p>
            </p:txBody>
          </p:sp>
          <p:sp>
            <p:nvSpPr>
              <p:cNvPr id="23" name="椭圆 22"/>
              <p:cNvSpPr/>
              <p:nvPr/>
            </p:nvSpPr>
            <p:spPr>
              <a:xfrm>
                <a:off x="1185386" y="4015785"/>
                <a:ext cx="260869"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3200">
                    <a:solidFill>
                      <a:schemeClr val="bg1"/>
                    </a:solidFill>
                  </a:rPr>
                  <a:t>2</a:t>
                </a:r>
              </a:p>
            </p:txBody>
          </p:sp>
        </p:grpSp>
        <p:sp>
          <p:nvSpPr>
            <p:cNvPr id="34" name="矩形 33"/>
            <p:cNvSpPr/>
            <p:nvPr/>
          </p:nvSpPr>
          <p:spPr>
            <a:xfrm>
              <a:off x="2148276" y="3132676"/>
              <a:ext cx="8611947" cy="1371600"/>
            </a:xfrm>
            <a:prstGeom prst="rect">
              <a:avLst/>
            </a:prstGeom>
          </p:spPr>
          <p:txBody>
            <a:bodyPr wrap="square">
              <a:spAutoFit/>
            </a:bodyPr>
            <a:lstStyle/>
            <a:p>
              <a:pPr lvl="0"/>
              <a:r>
                <a:rPr altLang="en-US" kern="1400" lang="zh-CN" sz="2800">
                  <a:latin charset="-122" panose="020b0800000000000000" pitchFamily="34" typeface="华康俪金黑W8(P)"/>
                  <a:ea charset="-122" panose="020b0800000000000000" pitchFamily="34" typeface="华康俪金黑W8(P)"/>
                </a:rPr>
                <a:t>售前调研讲策划</a:t>
              </a:r>
            </a:p>
            <a:p>
              <a:pPr lvl="0"/>
              <a:r>
                <a:rPr altLang="en-US" kern="1400" lang="zh-CN" sz="2800">
                  <a:latin charset="-122" panose="020b0800000000000000" pitchFamily="34" typeface="华康俪金黑W8(P)"/>
                  <a:ea charset="-122" panose="020b0800000000000000" pitchFamily="34" typeface="华康俪金黑W8(P)"/>
                </a:rPr>
                <a:t>调研工作需要被导演，最终目的是取得潜在客户的支持</a:t>
              </a:r>
            </a:p>
          </p:txBody>
        </p:sp>
      </p:grpSp>
      <p:grpSp>
        <p:nvGrpSpPr>
          <p:cNvPr id="8" name="组合 7"/>
          <p:cNvGrpSpPr/>
          <p:nvPr/>
        </p:nvGrpSpPr>
        <p:grpSpPr>
          <a:xfrm>
            <a:off x="879498" y="-1"/>
            <a:ext cx="1086085" cy="1023583"/>
            <a:chOff x="1014584" y="-1"/>
            <a:chExt cx="1086085" cy="1023583"/>
          </a:xfrm>
        </p:grpSpPr>
        <p:grpSp>
          <p:nvGrpSpPr>
            <p:cNvPr id="5" name="组合 4"/>
            <p:cNvGrpSpPr/>
            <p:nvPr/>
          </p:nvGrpSpPr>
          <p:grpSpPr>
            <a:xfrm>
              <a:off x="1014584" y="-1"/>
              <a:ext cx="1086085" cy="1023583"/>
              <a:chOff x="1014584" y="-1"/>
              <a:chExt cx="1086085" cy="1179871"/>
            </a:xfrm>
          </p:grpSpPr>
          <p:sp>
            <p:nvSpPr>
              <p:cNvPr id="6" name="任意多边形 5"/>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sp>
          <p:nvSpPr>
            <p:cNvPr id="45"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调研</a:t>
              </a:r>
            </a:p>
          </p:txBody>
        </p:sp>
      </p:grpSp>
      <p:grpSp>
        <p:nvGrpSpPr>
          <p:cNvPr id="25" name="组合 24"/>
          <p:cNvGrpSpPr/>
          <p:nvPr/>
        </p:nvGrpSpPr>
        <p:grpSpPr>
          <a:xfrm>
            <a:off x="3302263" y="1763296"/>
            <a:ext cx="6929557" cy="1485301"/>
            <a:chOff x="2743347" y="2531999"/>
            <a:chExt cx="6393556" cy="1485301"/>
          </a:xfrm>
        </p:grpSpPr>
        <p:sp>
          <p:nvSpPr>
            <p:cNvPr id="26" name="矩形标注 14"/>
            <p:cNvSpPr/>
            <p:nvPr/>
          </p:nvSpPr>
          <p:spPr>
            <a:xfrm flipH="1">
              <a:off x="2743347" y="2557150"/>
              <a:ext cx="6393556" cy="1460150"/>
            </a:xfrm>
            <a:custGeom>
              <a:gdLst>
                <a:gd fmla="*/ 0 w 8508027" name="connsiteX0"/>
                <a:gd fmla="*/ 0 h 1458164" name="connsiteY0"/>
                <a:gd fmla="*/ 1418005 w 8508027" name="connsiteX1"/>
                <a:gd fmla="*/ 0 h 1458164" name="connsiteY1"/>
                <a:gd fmla="*/ 1418005 w 8508027" name="connsiteX2"/>
                <a:gd fmla="*/ 0 h 1458164" name="connsiteY2"/>
                <a:gd fmla="*/ 3545011 w 8508027" name="connsiteX3"/>
                <a:gd fmla="*/ 0 h 1458164" name="connsiteY3"/>
                <a:gd fmla="*/ 8508027 w 8508027" name="connsiteX4"/>
                <a:gd fmla="*/ 0 h 1458164" name="connsiteY4"/>
                <a:gd fmla="*/ 8508027 w 8508027" name="connsiteX5"/>
                <a:gd fmla="*/ 682488 h 1458164" name="connsiteY5"/>
                <a:gd fmla="*/ 8508027 w 8508027" name="connsiteX6"/>
                <a:gd fmla="*/ 682488 h 1458164" name="connsiteY6"/>
                <a:gd fmla="*/ 8508027 w 8508027" name="connsiteX7"/>
                <a:gd fmla="*/ 974983 h 1458164" name="connsiteY7"/>
                <a:gd fmla="*/ 8508027 w 8508027" name="connsiteX8"/>
                <a:gd fmla="*/ 1169979 h 1458164" name="connsiteY8"/>
                <a:gd fmla="*/ 511526 w 8508027" name="connsiteX9"/>
                <a:gd fmla="*/ 1146604 h 1458164" name="connsiteY9"/>
                <a:gd fmla="*/ 565637 w 8508027" name="connsiteX10"/>
                <a:gd fmla="*/ 1458164 h 1458164" name="connsiteY10"/>
                <a:gd fmla="*/ 227834 w 8508027" name="connsiteX11"/>
                <a:gd fmla="*/ 1123227 h 1458164" name="connsiteY11"/>
                <a:gd fmla="*/ 0 w 8508027" name="connsiteX12"/>
                <a:gd fmla="*/ 1099853 h 1458164" name="connsiteY12"/>
                <a:gd fmla="*/ 0 w 8508027" name="connsiteX13"/>
                <a:gd fmla="*/ 974983 h 1458164" name="connsiteY13"/>
                <a:gd fmla="*/ 0 w 8508027" name="connsiteX14"/>
                <a:gd fmla="*/ 682488 h 1458164" name="connsiteY14"/>
                <a:gd fmla="*/ 0 w 8508027" name="connsiteX15"/>
                <a:gd fmla="*/ 682488 h 1458164" name="connsiteY15"/>
                <a:gd fmla="*/ 0 w 8508027" name="connsiteX16"/>
                <a:gd fmla="*/ 0 h 145816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58164" w="8508027">
                  <a:moveTo>
                    <a:pt x="0" y="0"/>
                  </a:moveTo>
                  <a:lnTo>
                    <a:pt x="1418005" y="0"/>
                  </a:lnTo>
                  <a:lnTo>
                    <a:pt x="1418005" y="0"/>
                  </a:lnTo>
                  <a:lnTo>
                    <a:pt x="3545011" y="0"/>
                  </a:lnTo>
                  <a:lnTo>
                    <a:pt x="8508027" y="0"/>
                  </a:lnTo>
                  <a:lnTo>
                    <a:pt x="8508027" y="682488"/>
                  </a:lnTo>
                  <a:lnTo>
                    <a:pt x="8508027" y="682488"/>
                  </a:lnTo>
                  <a:lnTo>
                    <a:pt x="8508027" y="974983"/>
                  </a:lnTo>
                  <a:lnTo>
                    <a:pt x="8508027" y="1169979"/>
                  </a:lnTo>
                  <a:lnTo>
                    <a:pt x="511526" y="1146604"/>
                  </a:lnTo>
                  <a:lnTo>
                    <a:pt x="565637" y="1458164"/>
                  </a:lnTo>
                  <a:lnTo>
                    <a:pt x="227834" y="1123227"/>
                  </a:lnTo>
                  <a:lnTo>
                    <a:pt x="0" y="1099853"/>
                  </a:lnTo>
                  <a:lnTo>
                    <a:pt x="0" y="974983"/>
                  </a:lnTo>
                  <a:lnTo>
                    <a:pt x="0" y="682488"/>
                  </a:lnTo>
                  <a:lnTo>
                    <a:pt x="0" y="682488"/>
                  </a:lnTo>
                  <a:lnTo>
                    <a:pt x="0" y="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矩形 26"/>
            <p:cNvSpPr/>
            <p:nvPr/>
          </p:nvSpPr>
          <p:spPr>
            <a:xfrm>
              <a:off x="2866435" y="2531999"/>
              <a:ext cx="6110465" cy="1188720"/>
            </a:xfrm>
            <a:prstGeom prst="rect">
              <a:avLst/>
            </a:prstGeom>
          </p:spPr>
          <p:txBody>
            <a:bodyPr wrap="square">
              <a:spAutoFit/>
            </a:bodyPr>
            <a:lstStyle/>
            <a:p>
              <a:pPr algn="dist" lvl="0"/>
              <a:r>
                <a:rPr altLang="en-US" kern="1400" lang="zh-CN" sz="2400">
                  <a:solidFill>
                    <a:schemeClr val="bg1"/>
                  </a:solidFill>
                  <a:latin charset="-122" panose="020b0800000000000000" pitchFamily="34" typeface="华康俪金黑W8(P)"/>
                  <a:ea charset="-122" panose="020b0800000000000000" pitchFamily="34" typeface="华康俪金黑W8(P)"/>
                </a:rPr>
                <a:t> 为产品演示、技术交流做准备，突出自身强项，</a:t>
              </a:r>
            </a:p>
            <a:p>
              <a:pPr algn="dist" lvl="0"/>
              <a:r>
                <a:rPr altLang="en-US" kern="1400" lang="zh-CN" sz="2400">
                  <a:solidFill>
                    <a:schemeClr val="bg1"/>
                  </a:solidFill>
                  <a:latin charset="-122" panose="020b0800000000000000" pitchFamily="34" typeface="华康俪金黑W8(P)"/>
                  <a:ea charset="-122" panose="020b0800000000000000" pitchFamily="34" typeface="华康俪金黑W8(P)"/>
                </a:rPr>
                <a:t>给竞争对手制造门坎。售前调研机会难得，难</a:t>
              </a:r>
            </a:p>
            <a:p>
              <a:pPr algn="dist" lvl="0"/>
              <a:r>
                <a:rPr altLang="en-US" kern="1400" lang="zh-CN" sz="2400">
                  <a:solidFill>
                    <a:schemeClr val="bg1"/>
                  </a:solidFill>
                  <a:latin charset="-122" panose="020b0800000000000000" pitchFamily="34" typeface="华康俪金黑W8(P)"/>
                  <a:ea charset="-122" panose="020b0800000000000000" pitchFamily="34" typeface="华康俪金黑W8(P)"/>
                </a:rPr>
                <a:t>度更大，调研人员的个人能力和责任心很重要</a:t>
              </a:r>
            </a:p>
          </p:txBody>
        </p:sp>
      </p:grpSp>
      <p:sp>
        <p:nvSpPr>
          <p:cNvPr id="28" name="矩形 27"/>
          <p:cNvSpPr/>
          <p:nvPr/>
        </p:nvSpPr>
        <p:spPr>
          <a:xfrm>
            <a:off x="1393528" y="2010703"/>
            <a:ext cx="1605280" cy="518160"/>
          </a:xfrm>
          <a:prstGeom prst="rect">
            <a:avLst/>
          </a:prstGeom>
        </p:spPr>
        <p:txBody>
          <a:bodyPr wrap="none">
            <a:spAutoFit/>
          </a:bodyPr>
          <a:lstStyle/>
          <a:p>
            <a:r>
              <a:rPr altLang="en-US" kern="1400" lang="zh-CN" smtClean="0" sz="2800">
                <a:latin charset="-122" panose="020b0800000000000000" pitchFamily="34" typeface="华康俪金黑W8(P)"/>
                <a:ea charset="-122" panose="020b0800000000000000" pitchFamily="34" typeface="华康俪金黑W8(P)"/>
              </a:rPr>
              <a:t>调研目的</a:t>
            </a:r>
          </a:p>
        </p:txBody>
      </p:sp>
      <p:sp>
        <p:nvSpPr>
          <p:cNvPr id="29" name="矩形 28"/>
          <p:cNvSpPr/>
          <p:nvPr/>
        </p:nvSpPr>
        <p:spPr>
          <a:xfrm>
            <a:off x="1393528" y="3440457"/>
            <a:ext cx="1605280" cy="518160"/>
          </a:xfrm>
          <a:prstGeom prst="rect">
            <a:avLst/>
          </a:prstGeom>
        </p:spPr>
        <p:txBody>
          <a:bodyPr wrap="none">
            <a:spAutoFit/>
          </a:bodyPr>
          <a:lstStyle/>
          <a:p>
            <a:r>
              <a:rPr altLang="en-US" kern="1400" lang="zh-CN" smtClean="0" sz="2800">
                <a:latin charset="-122" panose="020b0800000000000000" pitchFamily="34" typeface="华康俪金黑W8(P)"/>
                <a:ea charset="-122" panose="020b0800000000000000" pitchFamily="34" typeface="华康俪金黑W8(P)"/>
              </a:rPr>
              <a:t>解决方案</a:t>
            </a:r>
          </a:p>
        </p:txBody>
      </p:sp>
    </p:spTree>
    <p:extLst>
      <p:ext uri="{BB962C8B-B14F-4D97-AF65-F5344CB8AC3E}">
        <p14:creationId val="3708328380"/>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798646" y="-145817"/>
            <a:ext cx="4692374" cy="1305927"/>
          </a:xfrm>
        </p:spPr>
        <p:txBody>
          <a:bodyPr>
            <a:normAutofit/>
          </a:bodyPr>
          <a:lstStyle/>
          <a:p>
            <a:r>
              <a:rPr altLang="en-US" kern="100" lang="zh-CN" sz="3600">
                <a:latin charset="-122" panose="020b0800000000000000" pitchFamily="34" typeface="华康俪金黑W8(P)"/>
                <a:ea charset="-122" panose="020b0800000000000000" pitchFamily="34" typeface="华康俪金黑W8(P)"/>
              </a:rPr>
              <a:t>实施调研完善攻略</a:t>
            </a:r>
          </a:p>
        </p:txBody>
      </p:sp>
      <p:grpSp>
        <p:nvGrpSpPr>
          <p:cNvPr id="9" name="组合 8"/>
          <p:cNvGrpSpPr/>
          <p:nvPr/>
        </p:nvGrpSpPr>
        <p:grpSpPr>
          <a:xfrm>
            <a:off x="879498" y="-1"/>
            <a:ext cx="1086085" cy="1023583"/>
            <a:chOff x="1014584" y="-1"/>
            <a:chExt cx="1086085" cy="1023583"/>
          </a:xfrm>
        </p:grpSpPr>
        <p:grpSp>
          <p:nvGrpSpPr>
            <p:cNvPr id="5" name="组合 4"/>
            <p:cNvGrpSpPr/>
            <p:nvPr/>
          </p:nvGrpSpPr>
          <p:grpSpPr>
            <a:xfrm>
              <a:off x="1014584" y="-1"/>
              <a:ext cx="1086085" cy="1023583"/>
              <a:chOff x="1014584" y="-1"/>
              <a:chExt cx="1086085" cy="1179871"/>
            </a:xfrm>
          </p:grpSpPr>
          <p:sp>
            <p:nvSpPr>
              <p:cNvPr id="6" name="任意多边形 5"/>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sp>
          <p:nvSpPr>
            <p:cNvPr id="45"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调研</a:t>
              </a:r>
            </a:p>
          </p:txBody>
        </p:sp>
      </p:grpSp>
      <p:grpSp>
        <p:nvGrpSpPr>
          <p:cNvPr id="8" name="组合 7"/>
          <p:cNvGrpSpPr/>
          <p:nvPr/>
        </p:nvGrpSpPr>
        <p:grpSpPr>
          <a:xfrm>
            <a:off x="1376903" y="2582290"/>
            <a:ext cx="11143546" cy="3534295"/>
            <a:chOff x="119876" y="2582290"/>
            <a:chExt cx="11143546" cy="3534295"/>
          </a:xfrm>
        </p:grpSpPr>
        <p:sp>
          <p:nvSpPr>
            <p:cNvPr id="24" name="矩形 23"/>
            <p:cNvSpPr/>
            <p:nvPr/>
          </p:nvSpPr>
          <p:spPr>
            <a:xfrm>
              <a:off x="119876" y="2686372"/>
              <a:ext cx="1605280" cy="518160"/>
            </a:xfrm>
            <a:prstGeom prst="rect">
              <a:avLst/>
            </a:prstGeom>
          </p:spPr>
          <p:txBody>
            <a:bodyPr wrap="none">
              <a:spAutoFit/>
            </a:bodyPr>
            <a:lstStyle/>
            <a:p>
              <a:r>
                <a:rPr altLang="en-US" kern="1400" lang="zh-CN" smtClean="0" sz="2800">
                  <a:latin charset="-122" panose="020b0800000000000000" pitchFamily="34" typeface="华康俪金黑W8(P)"/>
                  <a:ea charset="-122" panose="020b0800000000000000" pitchFamily="34" typeface="华康俪金黑W8(P)"/>
                </a:rPr>
                <a:t>注意事项</a:t>
              </a:r>
            </a:p>
          </p:txBody>
        </p:sp>
        <p:grpSp>
          <p:nvGrpSpPr>
            <p:cNvPr id="26" name="组合 16"/>
            <p:cNvGrpSpPr/>
            <p:nvPr/>
          </p:nvGrpSpPr>
          <p:grpSpPr>
            <a:xfrm>
              <a:off x="2100669" y="2661423"/>
              <a:ext cx="423862" cy="541338"/>
              <a:chOff x="1104262" y="3693930"/>
              <a:chExt cx="423116" cy="540946"/>
            </a:xfrm>
            <a:solidFill>
              <a:srgbClr val="7F7F7F"/>
            </a:solidFill>
          </p:grpSpPr>
          <p:sp>
            <p:nvSpPr>
              <p:cNvPr id="28" name="椭圆 14"/>
              <p:cNvSpPr>
                <a:spLocks noChangeAspect="1"/>
              </p:cNvSpPr>
              <p:nvPr/>
            </p:nvSpPr>
            <p:spPr bwMode="auto">
              <a:xfrm>
                <a:off x="1104262" y="3693930"/>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椭圆 28"/>
              <p:cNvSpPr/>
              <p:nvPr/>
            </p:nvSpPr>
            <p:spPr>
              <a:xfrm>
                <a:off x="1185082" y="3761834"/>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solidFill>
                      <a:schemeClr val="bg1"/>
                    </a:solidFill>
                  </a:rPr>
                  <a:t>1</a:t>
                </a:r>
              </a:p>
            </p:txBody>
          </p:sp>
        </p:grpSp>
        <p:sp>
          <p:nvSpPr>
            <p:cNvPr id="27" name="矩形 26"/>
            <p:cNvSpPr/>
            <p:nvPr/>
          </p:nvSpPr>
          <p:spPr>
            <a:xfrm>
              <a:off x="2580364" y="2582290"/>
              <a:ext cx="7430739" cy="155448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调研计划要细致</a:t>
              </a:r>
            </a:p>
            <a:p>
              <a:pPr lvl="0"/>
              <a:r>
                <a:rPr altLang="en-US" kern="1400" lang="zh-CN" sz="2400">
                  <a:latin charset="-122" panose="020b0800000000000000" pitchFamily="34" typeface="华康俪金黑W8(P)"/>
                  <a:ea charset="-122" panose="020b0800000000000000" pitchFamily="34" typeface="华康俪金黑W8(P)"/>
                </a:rPr>
                <a:t>一份好的调研计划要可操作、可执行、可让用户看明白。</a:t>
              </a:r>
            </a:p>
            <a:p>
              <a:pPr lvl="0"/>
              <a:r>
                <a:rPr altLang="en-US" kern="1400" lang="zh-CN" sz="2400">
                  <a:latin charset="-122" panose="020b0800000000000000" pitchFamily="34" typeface="华康俪金黑W8(P)"/>
                  <a:ea charset="-122" panose="020b0800000000000000" pitchFamily="34" typeface="华康俪金黑W8(P)"/>
                </a:rPr>
                <a:t>使下阶段工作可以顺利启动时，调研就可以结束</a:t>
              </a:r>
            </a:p>
          </p:txBody>
        </p:sp>
        <p:grpSp>
          <p:nvGrpSpPr>
            <p:cNvPr id="31" name="组合 30"/>
            <p:cNvGrpSpPr/>
            <p:nvPr/>
          </p:nvGrpSpPr>
          <p:grpSpPr>
            <a:xfrm>
              <a:off x="2100669" y="5347144"/>
              <a:ext cx="9162753" cy="769441"/>
              <a:chOff x="3568039" y="5186578"/>
              <a:chExt cx="9162753" cy="769441"/>
            </a:xfrm>
          </p:grpSpPr>
          <p:sp>
            <p:nvSpPr>
              <p:cNvPr id="32" name="矩形 31"/>
              <p:cNvSpPr/>
              <p:nvPr/>
            </p:nvSpPr>
            <p:spPr>
              <a:xfrm>
                <a:off x="4095031" y="5186578"/>
                <a:ext cx="8635760" cy="82296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注意收集异常的事实，挖掘背后的需求</a:t>
                </a:r>
              </a:p>
              <a:p>
                <a:pPr lvl="0"/>
                <a:r>
                  <a:rPr altLang="en-US" kern="1400" lang="zh-CN" sz="2400">
                    <a:latin charset="-122" panose="020b0800000000000000" pitchFamily="34" typeface="华康俪金黑W8(P)"/>
                    <a:ea charset="-122" panose="020b0800000000000000" pitchFamily="34" typeface="华康俪金黑W8(P)"/>
                  </a:rPr>
                  <a:t>关注与流程和预期不符的事</a:t>
                </a:r>
              </a:p>
            </p:txBody>
          </p:sp>
          <p:grpSp>
            <p:nvGrpSpPr>
              <p:cNvPr id="33" name="组合 32"/>
              <p:cNvGrpSpPr/>
              <p:nvPr/>
            </p:nvGrpSpPr>
            <p:grpSpPr>
              <a:xfrm>
                <a:off x="3568039" y="5263937"/>
                <a:ext cx="423862" cy="541337"/>
                <a:chOff x="1104262" y="3830310"/>
                <a:chExt cx="423116" cy="540946"/>
              </a:xfrm>
              <a:solidFill>
                <a:srgbClr val="7F7F7F"/>
              </a:solidFill>
            </p:grpSpPr>
            <p:sp>
              <p:nvSpPr>
                <p:cNvPr id="35" name="椭圆 14"/>
                <p:cNvSpPr>
                  <a:spLocks noChangeAspect="1"/>
                </p:cNvSpPr>
                <p:nvPr/>
              </p:nvSpPr>
              <p:spPr bwMode="auto">
                <a:xfrm>
                  <a:off x="1104262" y="3830310"/>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椭圆 35"/>
                <p:cNvSpPr/>
                <p:nvPr/>
              </p:nvSpPr>
              <p:spPr>
                <a:xfrm>
                  <a:off x="1185082" y="3925491"/>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4</a:t>
                  </a:r>
                </a:p>
              </p:txBody>
            </p:sp>
          </p:grpSp>
        </p:grpSp>
        <p:grpSp>
          <p:nvGrpSpPr>
            <p:cNvPr id="38" name="组合 37"/>
            <p:cNvGrpSpPr/>
            <p:nvPr/>
          </p:nvGrpSpPr>
          <p:grpSpPr>
            <a:xfrm>
              <a:off x="2100669" y="3721614"/>
              <a:ext cx="9162753" cy="769441"/>
              <a:chOff x="3544226" y="3600387"/>
              <a:chExt cx="9162753" cy="769441"/>
            </a:xfrm>
          </p:grpSpPr>
          <p:grpSp>
            <p:nvGrpSpPr>
              <p:cNvPr id="39" name="组合 29"/>
              <p:cNvGrpSpPr/>
              <p:nvPr/>
            </p:nvGrpSpPr>
            <p:grpSpPr>
              <a:xfrm>
                <a:off x="3544226" y="3681367"/>
                <a:ext cx="422275" cy="541337"/>
                <a:chOff x="1104262" y="3857586"/>
                <a:chExt cx="423116" cy="540946"/>
              </a:xfrm>
              <a:solidFill>
                <a:srgbClr val="7F7F7F"/>
              </a:solidFill>
            </p:grpSpPr>
            <p:sp>
              <p:nvSpPr>
                <p:cNvPr id="41"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2" name="椭圆 41"/>
                <p:cNvSpPr/>
                <p:nvPr/>
              </p:nvSpPr>
              <p:spPr>
                <a:xfrm>
                  <a:off x="1185386" y="3952767"/>
                  <a:ext cx="260869"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solidFill>
                        <a:schemeClr val="bg1"/>
                      </a:solidFill>
                    </a:rPr>
                    <a:t>2</a:t>
                  </a:r>
                </a:p>
              </p:txBody>
            </p:sp>
          </p:grpSp>
          <p:sp>
            <p:nvSpPr>
              <p:cNvPr id="40" name="矩形 39"/>
              <p:cNvSpPr/>
              <p:nvPr/>
            </p:nvSpPr>
            <p:spPr>
              <a:xfrm>
                <a:off x="4095031" y="3600386"/>
                <a:ext cx="8611947" cy="82296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先拜码头搏感情，再谈困难搏支持</a:t>
                </a:r>
              </a:p>
              <a:p>
                <a:pPr lvl="0"/>
                <a:r>
                  <a:rPr altLang="en-US" kern="1400" lang="zh-CN" sz="2400">
                    <a:latin charset="-122" panose="020b0800000000000000" pitchFamily="34" typeface="华康俪金黑W8(P)"/>
                    <a:ea charset="-122" panose="020b0800000000000000" pitchFamily="34" typeface="华康俪金黑W8(P)"/>
                  </a:rPr>
                  <a:t>调研前应该确认调研计划，做好铺垫准备</a:t>
                </a:r>
              </a:p>
            </p:txBody>
          </p:sp>
        </p:grpSp>
        <p:grpSp>
          <p:nvGrpSpPr>
            <p:cNvPr id="43" name="组合 42"/>
            <p:cNvGrpSpPr/>
            <p:nvPr/>
          </p:nvGrpSpPr>
          <p:grpSpPr>
            <a:xfrm>
              <a:off x="2100669" y="4577703"/>
              <a:ext cx="7468999" cy="769441"/>
              <a:chOff x="3568039" y="4327797"/>
              <a:chExt cx="7468999" cy="769441"/>
            </a:xfrm>
          </p:grpSpPr>
          <p:grpSp>
            <p:nvGrpSpPr>
              <p:cNvPr id="44" name="组合 32"/>
              <p:cNvGrpSpPr/>
              <p:nvPr/>
            </p:nvGrpSpPr>
            <p:grpSpPr>
              <a:xfrm>
                <a:off x="3568039" y="4418060"/>
                <a:ext cx="423862" cy="541337"/>
                <a:chOff x="1104262" y="3789396"/>
                <a:chExt cx="423116" cy="540946"/>
              </a:xfrm>
              <a:solidFill>
                <a:srgbClr val="7F7F7F"/>
              </a:solidFill>
            </p:grpSpPr>
            <p:sp>
              <p:nvSpPr>
                <p:cNvPr id="47" name="椭圆 14"/>
                <p:cNvSpPr>
                  <a:spLocks noChangeAspect="1"/>
                </p:cNvSpPr>
                <p:nvPr/>
              </p:nvSpPr>
              <p:spPr bwMode="auto">
                <a:xfrm>
                  <a:off x="1104262" y="378939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椭圆 47"/>
                <p:cNvSpPr/>
                <p:nvPr/>
              </p:nvSpPr>
              <p:spPr>
                <a:xfrm>
                  <a:off x="1185082" y="388457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solidFill>
                        <a:schemeClr val="bg1"/>
                      </a:solidFill>
                    </a:rPr>
                    <a:t>3</a:t>
                  </a:r>
                </a:p>
              </p:txBody>
            </p:sp>
          </p:grpSp>
          <p:sp>
            <p:nvSpPr>
              <p:cNvPr id="46" name="矩形 45"/>
              <p:cNvSpPr/>
              <p:nvPr/>
            </p:nvSpPr>
            <p:spPr>
              <a:xfrm>
                <a:off x="4095030" y="4327797"/>
                <a:ext cx="6942007" cy="118872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忌不断问问题，唱独角戏</a:t>
                </a:r>
              </a:p>
              <a:p>
                <a:pPr lvl="0"/>
                <a:r>
                  <a:rPr altLang="en-US" kern="1400" lang="zh-CN" sz="2400">
                    <a:latin charset="-122" panose="020b0800000000000000" pitchFamily="34" typeface="华康俪金黑W8(P)"/>
                    <a:ea charset="-122" panose="020b0800000000000000" pitchFamily="34" typeface="华康俪金黑W8(P)"/>
                  </a:rPr>
                  <a:t>调研是要让用户开口，注意沟通技巧，有选择性地问</a:t>
                </a:r>
              </a:p>
            </p:txBody>
          </p:sp>
        </p:grpSp>
      </p:grpSp>
      <p:grpSp>
        <p:nvGrpSpPr>
          <p:cNvPr id="34" name="组合 33"/>
          <p:cNvGrpSpPr/>
          <p:nvPr/>
        </p:nvGrpSpPr>
        <p:grpSpPr>
          <a:xfrm>
            <a:off x="3216275" y="1467685"/>
            <a:ext cx="7449768" cy="1206735"/>
            <a:chOff x="2743348" y="2601970"/>
            <a:chExt cx="6873529" cy="1206735"/>
          </a:xfrm>
        </p:grpSpPr>
        <p:sp>
          <p:nvSpPr>
            <p:cNvPr id="37" name="矩形标注 14"/>
            <p:cNvSpPr/>
            <p:nvPr/>
          </p:nvSpPr>
          <p:spPr>
            <a:xfrm flipH="1">
              <a:off x="2755939" y="2601970"/>
              <a:ext cx="6860938" cy="1206735"/>
            </a:xfrm>
            <a:custGeom>
              <a:gdLst>
                <a:gd fmla="*/ 0 w 8508027" name="connsiteX0"/>
                <a:gd fmla="*/ 0 h 1458164" name="connsiteY0"/>
                <a:gd fmla="*/ 1418005 w 8508027" name="connsiteX1"/>
                <a:gd fmla="*/ 0 h 1458164" name="connsiteY1"/>
                <a:gd fmla="*/ 1418005 w 8508027" name="connsiteX2"/>
                <a:gd fmla="*/ 0 h 1458164" name="connsiteY2"/>
                <a:gd fmla="*/ 3545011 w 8508027" name="connsiteX3"/>
                <a:gd fmla="*/ 0 h 1458164" name="connsiteY3"/>
                <a:gd fmla="*/ 8508027 w 8508027" name="connsiteX4"/>
                <a:gd fmla="*/ 0 h 1458164" name="connsiteY4"/>
                <a:gd fmla="*/ 8508027 w 8508027" name="connsiteX5"/>
                <a:gd fmla="*/ 682488 h 1458164" name="connsiteY5"/>
                <a:gd fmla="*/ 8508027 w 8508027" name="connsiteX6"/>
                <a:gd fmla="*/ 682488 h 1458164" name="connsiteY6"/>
                <a:gd fmla="*/ 8508027 w 8508027" name="connsiteX7"/>
                <a:gd fmla="*/ 974983 h 1458164" name="connsiteY7"/>
                <a:gd fmla="*/ 8508027 w 8508027" name="connsiteX8"/>
                <a:gd fmla="*/ 1169979 h 1458164" name="connsiteY8"/>
                <a:gd fmla="*/ 511526 w 8508027" name="connsiteX9"/>
                <a:gd fmla="*/ 1146604 h 1458164" name="connsiteY9"/>
                <a:gd fmla="*/ 565637 w 8508027" name="connsiteX10"/>
                <a:gd fmla="*/ 1458164 h 1458164" name="connsiteY10"/>
                <a:gd fmla="*/ 227834 w 8508027" name="connsiteX11"/>
                <a:gd fmla="*/ 1123227 h 1458164" name="connsiteY11"/>
                <a:gd fmla="*/ 0 w 8508027" name="connsiteX12"/>
                <a:gd fmla="*/ 1099853 h 1458164" name="connsiteY12"/>
                <a:gd fmla="*/ 0 w 8508027" name="connsiteX13"/>
                <a:gd fmla="*/ 974983 h 1458164" name="connsiteY13"/>
                <a:gd fmla="*/ 0 w 8508027" name="connsiteX14"/>
                <a:gd fmla="*/ 682488 h 1458164" name="connsiteY14"/>
                <a:gd fmla="*/ 0 w 8508027" name="connsiteX15"/>
                <a:gd fmla="*/ 682488 h 1458164" name="connsiteY15"/>
                <a:gd fmla="*/ 0 w 8508027" name="connsiteX16"/>
                <a:gd fmla="*/ 0 h 145816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58164" w="8508027">
                  <a:moveTo>
                    <a:pt x="0" y="0"/>
                  </a:moveTo>
                  <a:lnTo>
                    <a:pt x="1418005" y="0"/>
                  </a:lnTo>
                  <a:lnTo>
                    <a:pt x="1418005" y="0"/>
                  </a:lnTo>
                  <a:lnTo>
                    <a:pt x="3545011" y="0"/>
                  </a:lnTo>
                  <a:lnTo>
                    <a:pt x="8508027" y="0"/>
                  </a:lnTo>
                  <a:lnTo>
                    <a:pt x="8508027" y="682488"/>
                  </a:lnTo>
                  <a:lnTo>
                    <a:pt x="8508027" y="682488"/>
                  </a:lnTo>
                  <a:lnTo>
                    <a:pt x="8508027" y="974983"/>
                  </a:lnTo>
                  <a:lnTo>
                    <a:pt x="8508027" y="1169979"/>
                  </a:lnTo>
                  <a:lnTo>
                    <a:pt x="511526" y="1146604"/>
                  </a:lnTo>
                  <a:lnTo>
                    <a:pt x="565637" y="1458164"/>
                  </a:lnTo>
                  <a:lnTo>
                    <a:pt x="227834" y="1123227"/>
                  </a:lnTo>
                  <a:lnTo>
                    <a:pt x="0" y="1099853"/>
                  </a:lnTo>
                  <a:lnTo>
                    <a:pt x="0" y="974983"/>
                  </a:lnTo>
                  <a:lnTo>
                    <a:pt x="0" y="682488"/>
                  </a:lnTo>
                  <a:lnTo>
                    <a:pt x="0" y="682488"/>
                  </a:lnTo>
                  <a:lnTo>
                    <a:pt x="0" y="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矩形 48"/>
            <p:cNvSpPr/>
            <p:nvPr/>
          </p:nvSpPr>
          <p:spPr>
            <a:xfrm>
              <a:off x="2743348" y="2656177"/>
              <a:ext cx="6809424" cy="822960"/>
            </a:xfrm>
            <a:prstGeom prst="rect">
              <a:avLst/>
            </a:prstGeom>
          </p:spPr>
          <p:txBody>
            <a:bodyPr wrap="square">
              <a:spAutoFit/>
            </a:bodyPr>
            <a:lstStyle/>
            <a:p>
              <a:pPr algn="dist" lvl="0"/>
              <a:r>
                <a:rPr altLang="en-US" kern="1400" lang="zh-CN" smtClean="0" sz="2400">
                  <a:solidFill>
                    <a:schemeClr val="bg1"/>
                  </a:solidFill>
                  <a:latin charset="-122" panose="020b0800000000000000" pitchFamily="34" typeface="华康俪金黑W8(P)"/>
                  <a:ea charset="-122" panose="020b0800000000000000" pitchFamily="34" typeface="华康俪金黑W8(P)"/>
                </a:rPr>
                <a:t>为解决方案、项目实施做准备，重点是寻求项目价值点，争取项目边界最小化。实施调研相对要求较低</a:t>
              </a:r>
            </a:p>
          </p:txBody>
        </p:sp>
      </p:grpSp>
      <p:sp>
        <p:nvSpPr>
          <p:cNvPr id="50" name="矩形 49"/>
          <p:cNvSpPr/>
          <p:nvPr/>
        </p:nvSpPr>
        <p:spPr>
          <a:xfrm>
            <a:off x="1369292" y="1617166"/>
            <a:ext cx="1605280" cy="518160"/>
          </a:xfrm>
          <a:prstGeom prst="rect">
            <a:avLst/>
          </a:prstGeom>
        </p:spPr>
        <p:txBody>
          <a:bodyPr wrap="none">
            <a:spAutoFit/>
          </a:bodyPr>
          <a:lstStyle/>
          <a:p>
            <a:r>
              <a:rPr altLang="en-US" kern="1400" lang="zh-CN" smtClean="0" sz="2800">
                <a:latin charset="-122" panose="020b0800000000000000" pitchFamily="34" typeface="华康俪金黑W8(P)"/>
                <a:ea charset="-122" panose="020b0800000000000000" pitchFamily="34" typeface="华康俪金黑W8(P)"/>
              </a:rPr>
              <a:t>调研目的</a:t>
            </a:r>
          </a:p>
        </p:txBody>
      </p:sp>
    </p:spTree>
    <p:extLst>
      <p:ext uri="{BB962C8B-B14F-4D97-AF65-F5344CB8AC3E}">
        <p14:creationId val="9468445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772115" y="-146849"/>
            <a:ext cx="4692374" cy="1305927"/>
          </a:xfrm>
        </p:spPr>
        <p:txBody>
          <a:bodyPr>
            <a:normAutofit/>
          </a:bodyPr>
          <a:lstStyle/>
          <a:p>
            <a:r>
              <a:rPr altLang="en-US" kern="100" lang="zh-CN" sz="3600">
                <a:latin charset="-122" panose="020b0800000000000000" pitchFamily="34" typeface="华康俪金黑W8(P)"/>
                <a:ea charset="-122" panose="020b0800000000000000" pitchFamily="34" typeface="华康俪金黑W8(P)"/>
              </a:rPr>
              <a:t>实施调研完善攻略</a:t>
            </a:r>
          </a:p>
        </p:txBody>
      </p:sp>
      <p:sp>
        <p:nvSpPr>
          <p:cNvPr id="4" name="矩形 3"/>
          <p:cNvSpPr/>
          <p:nvPr/>
        </p:nvSpPr>
        <p:spPr>
          <a:xfrm>
            <a:off x="-1" y="6439117"/>
            <a:ext cx="12192001" cy="431881"/>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3" name="组合 2"/>
          <p:cNvGrpSpPr/>
          <p:nvPr/>
        </p:nvGrpSpPr>
        <p:grpSpPr>
          <a:xfrm>
            <a:off x="878107" y="-1"/>
            <a:ext cx="1086085" cy="1023583"/>
            <a:chOff x="1014584" y="-1"/>
            <a:chExt cx="1086085" cy="1023583"/>
          </a:xfrm>
        </p:grpSpPr>
        <p:grpSp>
          <p:nvGrpSpPr>
            <p:cNvPr id="5" name="组合 4"/>
            <p:cNvGrpSpPr/>
            <p:nvPr/>
          </p:nvGrpSpPr>
          <p:grpSpPr>
            <a:xfrm>
              <a:off x="1014584" y="-1"/>
              <a:ext cx="1086085" cy="1023583"/>
              <a:chOff x="1014584" y="-1"/>
              <a:chExt cx="1086085" cy="1179871"/>
            </a:xfrm>
          </p:grpSpPr>
          <p:sp>
            <p:nvSpPr>
              <p:cNvPr id="6" name="任意多边形 5"/>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sp>
          <p:nvSpPr>
            <p:cNvPr id="45"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调研</a:t>
              </a:r>
            </a:p>
          </p:txBody>
        </p:sp>
      </p:grpSp>
      <p:sp>
        <p:nvSpPr>
          <p:cNvPr id="24" name="矩形 23"/>
          <p:cNvSpPr/>
          <p:nvPr/>
        </p:nvSpPr>
        <p:spPr>
          <a:xfrm>
            <a:off x="1399655" y="1597159"/>
            <a:ext cx="1605280" cy="518160"/>
          </a:xfrm>
          <a:prstGeom prst="rect">
            <a:avLst/>
          </a:prstGeom>
        </p:spPr>
        <p:txBody>
          <a:bodyPr wrap="none">
            <a:spAutoFit/>
          </a:bodyPr>
          <a:lstStyle/>
          <a:p>
            <a:r>
              <a:rPr altLang="en-US" kern="1400" lang="zh-CN" smtClean="0" sz="2800">
                <a:latin charset="-122" panose="020b0800000000000000" pitchFamily="34" typeface="华康俪金黑W8(P)"/>
                <a:ea charset="-122" panose="020b0800000000000000" pitchFamily="34" typeface="华康俪金黑W8(P)"/>
              </a:rPr>
              <a:t>注意事项</a:t>
            </a:r>
          </a:p>
        </p:txBody>
      </p:sp>
      <p:grpSp>
        <p:nvGrpSpPr>
          <p:cNvPr id="8" name="组合 7"/>
          <p:cNvGrpSpPr/>
          <p:nvPr/>
        </p:nvGrpSpPr>
        <p:grpSpPr>
          <a:xfrm>
            <a:off x="3327669" y="1564251"/>
            <a:ext cx="423862" cy="541338"/>
            <a:chOff x="3327669" y="1618843"/>
            <a:chExt cx="423862" cy="541338"/>
          </a:xfrm>
        </p:grpSpPr>
        <p:sp>
          <p:nvSpPr>
            <p:cNvPr id="28" name="椭圆 14"/>
            <p:cNvSpPr>
              <a:spLocks noChangeAspect="1"/>
            </p:cNvSpPr>
            <p:nvPr/>
          </p:nvSpPr>
          <p:spPr bwMode="auto">
            <a:xfrm>
              <a:off x="3327669" y="1618843"/>
              <a:ext cx="423862" cy="541338"/>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椭圆 28"/>
            <p:cNvSpPr/>
            <p:nvPr/>
          </p:nvSpPr>
          <p:spPr bwMode="auto">
            <a:xfrm>
              <a:off x="3408631" y="1714093"/>
              <a:ext cx="261938" cy="26193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5</a:t>
              </a:r>
            </a:p>
          </p:txBody>
        </p:sp>
      </p:grpSp>
      <p:sp>
        <p:nvSpPr>
          <p:cNvPr id="27" name="矩形 26"/>
          <p:cNvSpPr/>
          <p:nvPr/>
        </p:nvSpPr>
        <p:spPr>
          <a:xfrm>
            <a:off x="3807364" y="1480016"/>
            <a:ext cx="7430739" cy="118872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调研要为团队工作服务</a:t>
            </a:r>
          </a:p>
          <a:p>
            <a:pPr lvl="0"/>
            <a:r>
              <a:rPr altLang="en-US" kern="1400" lang="zh-CN" sz="2400">
                <a:latin charset="-122" panose="020b0800000000000000" pitchFamily="34" typeface="华康俪金黑W8(P)"/>
                <a:ea charset="-122" panose="020b0800000000000000" pitchFamily="34" typeface="华康俪金黑W8(P)"/>
              </a:rPr>
              <a:t>不能一听到问题就给解决方案，关键业务的询问面要广</a:t>
            </a:r>
          </a:p>
        </p:txBody>
      </p:sp>
      <p:sp>
        <p:nvSpPr>
          <p:cNvPr id="32" name="矩形 31"/>
          <p:cNvSpPr/>
          <p:nvPr/>
        </p:nvSpPr>
        <p:spPr>
          <a:xfrm>
            <a:off x="3854662" y="5228730"/>
            <a:ext cx="8635760" cy="45720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收集企业表单报表，开业务分析会</a:t>
            </a:r>
          </a:p>
        </p:txBody>
      </p:sp>
      <p:grpSp>
        <p:nvGrpSpPr>
          <p:cNvPr id="33" name="组合 32"/>
          <p:cNvGrpSpPr/>
          <p:nvPr/>
        </p:nvGrpSpPr>
        <p:grpSpPr>
          <a:xfrm>
            <a:off x="3327669" y="5220795"/>
            <a:ext cx="423862" cy="541337"/>
            <a:chOff x="1104262" y="3857586"/>
            <a:chExt cx="423116" cy="540946"/>
          </a:xfrm>
          <a:solidFill>
            <a:srgbClr val="7F7F7F"/>
          </a:solidFill>
        </p:grpSpPr>
        <p:sp>
          <p:nvSpPr>
            <p:cNvPr id="35"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椭圆 35"/>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9</a:t>
              </a:r>
            </a:p>
          </p:txBody>
        </p:sp>
      </p:grpSp>
      <p:grpSp>
        <p:nvGrpSpPr>
          <p:cNvPr id="39" name="组合 29"/>
          <p:cNvGrpSpPr/>
          <p:nvPr/>
        </p:nvGrpSpPr>
        <p:grpSpPr>
          <a:xfrm>
            <a:off x="3327669" y="2478388"/>
            <a:ext cx="422275" cy="541337"/>
            <a:chOff x="1104262" y="3857586"/>
            <a:chExt cx="423116" cy="540946"/>
          </a:xfrm>
          <a:solidFill>
            <a:srgbClr val="7F7F7F"/>
          </a:solidFill>
        </p:grpSpPr>
        <p:sp>
          <p:nvSpPr>
            <p:cNvPr id="41"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2" name="椭圆 41"/>
            <p:cNvSpPr/>
            <p:nvPr/>
          </p:nvSpPr>
          <p:spPr>
            <a:xfrm>
              <a:off x="1185386" y="3952767"/>
              <a:ext cx="260869"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6</a:t>
              </a:r>
            </a:p>
          </p:txBody>
        </p:sp>
      </p:grpSp>
      <p:sp>
        <p:nvSpPr>
          <p:cNvPr id="40" name="矩形 39"/>
          <p:cNvSpPr/>
          <p:nvPr/>
        </p:nvSpPr>
        <p:spPr>
          <a:xfrm>
            <a:off x="3878475" y="2417194"/>
            <a:ext cx="8611947" cy="82296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注意调研信息的整理</a:t>
            </a:r>
          </a:p>
          <a:p>
            <a:pPr lvl="0"/>
            <a:r>
              <a:rPr altLang="en-US" kern="1400" lang="zh-CN" sz="2400">
                <a:latin charset="-122" panose="020b0800000000000000" pitchFamily="34" typeface="华康俪金黑W8(P)"/>
                <a:ea charset="-122" panose="020b0800000000000000" pitchFamily="34" typeface="华康俪金黑W8(P)"/>
              </a:rPr>
              <a:t>不过分追求调研时间长度，要追求调研报告质量</a:t>
            </a:r>
          </a:p>
        </p:txBody>
      </p:sp>
      <p:grpSp>
        <p:nvGrpSpPr>
          <p:cNvPr id="44" name="组合 32"/>
          <p:cNvGrpSpPr/>
          <p:nvPr/>
        </p:nvGrpSpPr>
        <p:grpSpPr>
          <a:xfrm>
            <a:off x="3327669" y="3392524"/>
            <a:ext cx="423862" cy="541337"/>
            <a:chOff x="1104262" y="3857586"/>
            <a:chExt cx="423116" cy="540946"/>
          </a:xfrm>
          <a:solidFill>
            <a:srgbClr val="7F7F7F"/>
          </a:solidFill>
        </p:grpSpPr>
        <p:sp>
          <p:nvSpPr>
            <p:cNvPr id="47"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椭圆 47"/>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7</a:t>
              </a:r>
            </a:p>
          </p:txBody>
        </p:sp>
      </p:grpSp>
      <p:sp>
        <p:nvSpPr>
          <p:cNvPr id="46" name="矩形 45"/>
          <p:cNvSpPr/>
          <p:nvPr/>
        </p:nvSpPr>
        <p:spPr>
          <a:xfrm>
            <a:off x="3854660" y="3354372"/>
            <a:ext cx="7266853" cy="118872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重视非正式沟通</a:t>
            </a:r>
          </a:p>
          <a:p>
            <a:pPr lvl="0"/>
            <a:r>
              <a:rPr altLang="en-US" kern="1400" lang="zh-CN" sz="2400">
                <a:latin charset="-122" panose="020b0800000000000000" pitchFamily="34" typeface="华康俪金黑W8(P)"/>
                <a:ea charset="-122" panose="020b0800000000000000" pitchFamily="34" typeface="华康俪金黑W8(P)"/>
              </a:rPr>
              <a:t>除正式场合外，也在和用户一起聚餐等非正式沟通中实施调研</a:t>
            </a:r>
          </a:p>
        </p:txBody>
      </p:sp>
      <p:grpSp>
        <p:nvGrpSpPr>
          <p:cNvPr id="34" name="组合 32"/>
          <p:cNvGrpSpPr/>
          <p:nvPr/>
        </p:nvGrpSpPr>
        <p:grpSpPr>
          <a:xfrm>
            <a:off x="3327669" y="4306660"/>
            <a:ext cx="423862" cy="541337"/>
            <a:chOff x="1104262" y="3857586"/>
            <a:chExt cx="423116" cy="540946"/>
          </a:xfrm>
          <a:solidFill>
            <a:srgbClr val="7F7F7F"/>
          </a:solidFill>
        </p:grpSpPr>
        <p:sp>
          <p:nvSpPr>
            <p:cNvPr id="49"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椭圆 49"/>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8</a:t>
              </a:r>
            </a:p>
          </p:txBody>
        </p:sp>
      </p:grpSp>
      <p:sp>
        <p:nvSpPr>
          <p:cNvPr id="37" name="矩形 36"/>
          <p:cNvSpPr/>
          <p:nvPr/>
        </p:nvSpPr>
        <p:spPr>
          <a:xfrm>
            <a:off x="3854660" y="4291550"/>
            <a:ext cx="7266853" cy="822960"/>
          </a:xfrm>
          <a:prstGeom prst="rect">
            <a:avLst/>
          </a:prstGeom>
        </p:spPr>
        <p:txBody>
          <a:bodyPr wrap="square">
            <a:spAutoFit/>
          </a:bodyPr>
          <a:lstStyle/>
          <a:p>
            <a:pPr lvl="0"/>
            <a:r>
              <a:rPr altLang="en-US" kern="1400" lang="zh-CN" sz="2400">
                <a:latin charset="-122" panose="020b0800000000000000" pitchFamily="34" typeface="华康俪金黑W8(P)"/>
                <a:ea charset="-122" panose="020b0800000000000000" pitchFamily="34" typeface="华康俪金黑W8(P)"/>
              </a:rPr>
              <a:t>大规模调研完成后，不能放松后续的调研</a:t>
            </a:r>
          </a:p>
          <a:p>
            <a:pPr lvl="0"/>
            <a:r>
              <a:rPr altLang="en-US" kern="1400" lang="zh-CN" sz="2400">
                <a:latin charset="-122" panose="020b0800000000000000" pitchFamily="34" typeface="华康俪金黑W8(P)"/>
                <a:ea charset="-122" panose="020b0800000000000000" pitchFamily="34" typeface="华康俪金黑W8(P)"/>
              </a:rPr>
              <a:t>用户的需求有可能发生变更，调研不可能一步到位</a:t>
            </a:r>
          </a:p>
        </p:txBody>
      </p:sp>
    </p:spTree>
    <p:extLst>
      <p:ext uri="{BB962C8B-B14F-4D97-AF65-F5344CB8AC3E}">
        <p14:creationId val="1593418077"/>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1" y="1866887"/>
            <a:ext cx="7283450"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1"/>
          <p:cNvSpPr>
            <a:spLocks noChangeArrowheads="1"/>
          </p:cNvSpPr>
          <p:nvPr/>
        </p:nvSpPr>
        <p:spPr bwMode="auto">
          <a:xfrm>
            <a:off x="837830" y="2450748"/>
            <a:ext cx="56692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mtClean="0" sz="5400">
                <a:solidFill>
                  <a:schemeClr val="bg1"/>
                </a:solidFill>
                <a:latin charset="-122" panose="020b0800000000000000" pitchFamily="34" typeface="华康俪金黑W8(P)"/>
                <a:ea charset="-122" panose="020b0800000000000000" pitchFamily="34" typeface="华康俪金黑W8(P)"/>
              </a:rPr>
              <a:t>四、团队培养能力</a:t>
            </a:r>
          </a:p>
        </p:txBody>
      </p:sp>
      <p:sp>
        <p:nvSpPr>
          <p:cNvPr id="6" name="矩形 5"/>
          <p:cNvSpPr/>
          <p:nvPr/>
        </p:nvSpPr>
        <p:spPr>
          <a:xfrm>
            <a:off x="9804401" y="1866887"/>
            <a:ext cx="2387600"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1588075" y="3865546"/>
            <a:ext cx="8910645" cy="2927945"/>
            <a:chOff x="1588075" y="4056046"/>
            <a:chExt cx="8910645" cy="2927945"/>
          </a:xfrm>
        </p:grpSpPr>
        <p:sp>
          <p:nvSpPr>
            <p:cNvPr id="2" name="矩形 1"/>
            <p:cNvSpPr/>
            <p:nvPr/>
          </p:nvSpPr>
          <p:spPr>
            <a:xfrm>
              <a:off x="2194291" y="5026729"/>
              <a:ext cx="7641495" cy="1005840"/>
            </a:xfrm>
            <a:prstGeom prst="rect">
              <a:avLst/>
            </a:prstGeom>
          </p:spPr>
          <p:txBody>
            <a:bodyPr wrap="square">
              <a:spAutoFit/>
            </a:bodyPr>
            <a:lstStyle/>
            <a:p>
              <a:pPr lvl="0"/>
              <a:r>
                <a:rPr altLang="en-US" kern="1400" lang="zh-CN" sz="2000">
                  <a:latin charset="0" panose="020f0302020204030204" pitchFamily="34" typeface="Calibri Light"/>
                </a:rPr>
                <a:t>在售前商务谈判中，项目经理需要一个配合得当的技术顾问，才能发挥出色；在产品演示时，有时需要一个团队来执行，才能效果出众；在实施过程中，建设好项目团队是企业规模化发展的必经之路</a:t>
              </a:r>
            </a:p>
          </p:txBody>
        </p:sp>
        <p:sp>
          <p:nvSpPr>
            <p:cNvPr id="9" name="矩形 8"/>
            <p:cNvSpPr/>
            <p:nvPr/>
          </p:nvSpPr>
          <p:spPr>
            <a:xfrm>
              <a:off x="1588075" y="4056046"/>
              <a:ext cx="1441705" cy="2621280"/>
            </a:xfrm>
            <a:prstGeom prst="rect">
              <a:avLst/>
            </a:prstGeom>
            <a:noFill/>
          </p:spPr>
          <p:txBody>
            <a:bodyPr wrap="square">
              <a:spAutoFit/>
            </a:bodyPr>
            <a:lstStyle/>
            <a:p>
              <a:pPr algn="just" lvl="0"/>
              <a:r>
                <a:rPr altLang="zh-CN" kern="1400" lang="en-US" smtClean="0" sz="16600">
                  <a:solidFill>
                    <a:srgbClr val="7F7F7F"/>
                  </a:solidFill>
                  <a:latin charset="0" panose="020b0402040204020203" pitchFamily="34" typeface="Segoe UI Semilight"/>
                  <a:cs charset="0" panose="020b0402040204020203" pitchFamily="34" typeface="Segoe UI Semilight"/>
                </a:rPr>
                <a:t>“</a:t>
              </a:r>
            </a:p>
          </p:txBody>
        </p:sp>
        <p:sp>
          <p:nvSpPr>
            <p:cNvPr id="10" name="矩形 9"/>
            <p:cNvSpPr/>
            <p:nvPr/>
          </p:nvSpPr>
          <p:spPr>
            <a:xfrm flipV="1">
              <a:off x="9057015" y="4362710"/>
              <a:ext cx="1441705" cy="2621280"/>
            </a:xfrm>
            <a:prstGeom prst="rect">
              <a:avLst/>
            </a:prstGeom>
            <a:noFill/>
          </p:spPr>
          <p:txBody>
            <a:bodyPr wrap="square">
              <a:spAutoFit/>
            </a:bodyPr>
            <a:lstStyle/>
            <a:p>
              <a:pPr algn="just" lvl="0"/>
              <a:r>
                <a:rPr altLang="zh-CN" kern="1400" lang="en-US" smtClean="0" sz="16600">
                  <a:solidFill>
                    <a:srgbClr val="7F7F7F"/>
                  </a:solidFill>
                  <a:latin charset="0" panose="020b0402040204020203" pitchFamily="34" typeface="Segoe UI Semilight"/>
                  <a:cs charset="0" panose="020b0402040204020203" pitchFamily="34" typeface="Segoe UI Semilight"/>
                </a:rPr>
                <a:t>“</a:t>
              </a:r>
            </a:p>
          </p:txBody>
        </p:sp>
      </p:grpSp>
      <p:pic>
        <p:nvPicPr>
          <p:cNvPr descr="http://distribute.quanjing.com/is098qw3y.jpg?seid=AxmWotHXDZn5FgLZmdiZFdeYFhX8FhWZmdb8mJaXnc8XlZKGmJi6mtu6ntz8mhW%3d86e3cf68f0d620ec86f31307509cab95" id="3074" name="Picture 2"/>
          <p:cNvPicPr>
            <a:picLocks noChangeArrowheads="1" noChangeAspect="1"/>
          </p:cNvPicPr>
          <p:nvPr/>
        </p:nvPicPr>
        <p:blipFill>
          <a:blip r:embed="rId2">
            <a:extLst>
              <a:ext uri="{BEBA8EAE-BF5A-486C-A8C5-ECC9F3942E4B}">
                <a14:imgProps>
                  <a14:imgLayer r:embed="rId3">
                    <a14:imgEffect>
                      <a14:backgroundRemoval b="98438" l="0" r="100000" t="4590"/>
                    </a14:imgEffect>
                  </a14:imgLayer>
                </a14:imgProps>
              </a:ext>
              <a:ext uri="{28A0092B-C50C-407E-A947-70E740481C1C}">
                <a14:useLocalDpi val="0"/>
              </a:ext>
            </a:extLst>
          </a:blip>
          <a:stretch>
            <a:fillRect/>
          </a:stretch>
        </p:blipFill>
        <p:spPr bwMode="auto">
          <a:xfrm>
            <a:off x="7369298" y="805481"/>
            <a:ext cx="2349255" cy="3522164"/>
          </a:xfrm>
          <a:prstGeom prst="rect">
            <a:avLst/>
          </a:prstGeom>
          <a:noFill/>
          <a:extLst>
            <a:ext uri="{909E8E84-426E-40DD-AFC4-6F175D3DCCD1}">
              <a14:hiddenFill>
                <a:solidFill>
                  <a:srgbClr val="FFFFFF"/>
                </a:solidFill>
              </a14:hiddenFill>
            </a:ext>
          </a:extLst>
        </p:spPr>
      </p:pic>
    </p:spTree>
    <p:extLst>
      <p:ext uri="{BB962C8B-B14F-4D97-AF65-F5344CB8AC3E}">
        <p14:creationId val="2668513312"/>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832423" y="-80905"/>
            <a:ext cx="9379329" cy="1305927"/>
          </a:xfrm>
        </p:spPr>
        <p:txBody>
          <a:bodyPr>
            <a:normAutofit/>
          </a:bodyPr>
          <a:lstStyle/>
          <a:p>
            <a:r>
              <a:rPr altLang="en-US" kern="100" lang="zh-CN" sz="3200">
                <a:latin charset="-122" panose="020b0800000000000000" pitchFamily="34" typeface="华康俪金黑W8(P)"/>
                <a:ea charset="-122" panose="020b0800000000000000" pitchFamily="34" typeface="华康俪金黑W8(P)"/>
              </a:rPr>
              <a:t>项目经理只有在有了可依赖，可信任，</a:t>
            </a:r>
            <a:br>
              <a:rPr altLang="en-US" kern="100" lang="zh-CN" sz="3200">
                <a:latin charset="-122" panose="020b0800000000000000" pitchFamily="34" typeface="华康俪金黑W8(P)"/>
                <a:ea charset="-122" panose="020b0800000000000000" pitchFamily="34" typeface="华康俪金黑W8(P)"/>
              </a:rPr>
            </a:br>
            <a:r>
              <a:rPr altLang="en-US" kern="100" lang="zh-CN" sz="3200">
                <a:latin charset="-122" panose="020b0800000000000000" pitchFamily="34" typeface="华康俪金黑W8(P)"/>
                <a:ea charset="-122" panose="020b0800000000000000" pitchFamily="34" typeface="华康俪金黑W8(P)"/>
              </a:rPr>
              <a:t>可指挥的团队，他才是一个真正的项目经理</a:t>
            </a:r>
          </a:p>
        </p:txBody>
      </p:sp>
      <p:sp>
        <p:nvSpPr>
          <p:cNvPr id="4" name="矩形 3"/>
          <p:cNvSpPr/>
          <p:nvPr/>
        </p:nvSpPr>
        <p:spPr>
          <a:xfrm>
            <a:off x="-1" y="6439117"/>
            <a:ext cx="12192001" cy="431881"/>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8" name="组合 7"/>
          <p:cNvGrpSpPr/>
          <p:nvPr/>
        </p:nvGrpSpPr>
        <p:grpSpPr>
          <a:xfrm>
            <a:off x="879498" y="-1"/>
            <a:ext cx="1086085" cy="1023583"/>
            <a:chOff x="1014584" y="-1"/>
            <a:chExt cx="1086085" cy="1023583"/>
          </a:xfrm>
        </p:grpSpPr>
        <p:grpSp>
          <p:nvGrpSpPr>
            <p:cNvPr id="5" name="组合 4"/>
            <p:cNvGrpSpPr/>
            <p:nvPr/>
          </p:nvGrpSpPr>
          <p:grpSpPr>
            <a:xfrm>
              <a:off x="1014584" y="-1"/>
              <a:ext cx="1086085" cy="1023583"/>
              <a:chOff x="1014584" y="-1"/>
              <a:chExt cx="1086085" cy="1179871"/>
            </a:xfrm>
          </p:grpSpPr>
          <p:sp>
            <p:nvSpPr>
              <p:cNvPr id="6" name="任意多边形 5"/>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sp>
          <p:nvSpPr>
            <p:cNvPr id="45"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团队</a:t>
              </a:r>
            </a:p>
          </p:txBody>
        </p:sp>
      </p:grpSp>
      <p:grpSp>
        <p:nvGrpSpPr>
          <p:cNvPr id="10" name="组合 16"/>
          <p:cNvGrpSpPr/>
          <p:nvPr/>
        </p:nvGrpSpPr>
        <p:grpSpPr>
          <a:xfrm>
            <a:off x="3268178" y="1912430"/>
            <a:ext cx="423862" cy="541338"/>
            <a:chOff x="1104262" y="3857586"/>
            <a:chExt cx="423116" cy="540946"/>
          </a:xfrm>
          <a:solidFill>
            <a:srgbClr val="7F7F7F"/>
          </a:solidFill>
        </p:grpSpPr>
        <p:sp>
          <p:nvSpPr>
            <p:cNvPr id="11"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椭圆 11"/>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1</a:t>
              </a:r>
            </a:p>
          </p:txBody>
        </p:sp>
      </p:grpSp>
      <p:sp>
        <p:nvSpPr>
          <p:cNvPr id="13" name="矩形 12"/>
          <p:cNvSpPr/>
          <p:nvPr/>
        </p:nvSpPr>
        <p:spPr>
          <a:xfrm>
            <a:off x="3692041" y="1815527"/>
            <a:ext cx="5738563" cy="1993392"/>
          </a:xfrm>
          <a:prstGeom prst="rect">
            <a:avLst/>
          </a:prstGeom>
        </p:spPr>
        <p:txBody>
          <a:bodyPr wrap="square">
            <a:spAutoFit/>
          </a:bodyPr>
          <a:lstStyle/>
          <a:p>
            <a:pPr lvl="0">
              <a:lnSpc>
                <a:spcPct val="130000"/>
              </a:lnSpc>
            </a:pPr>
            <a:r>
              <a:rPr altLang="en-US" kern="1400" lang="zh-CN" sz="2400">
                <a:latin charset="-122" panose="020b0800000000000000" pitchFamily="34" typeface="华康俪金黑W8(P)"/>
                <a:ea charset="-122" panose="020b0800000000000000" pitchFamily="34" typeface="华康俪金黑W8(P)"/>
              </a:rPr>
              <a:t>加强和项目成员的沟通</a:t>
            </a:r>
          </a:p>
          <a:p>
            <a:pPr lvl="0">
              <a:lnSpc>
                <a:spcPct val="130000"/>
              </a:lnSpc>
            </a:pPr>
            <a:r>
              <a:rPr altLang="en-US" kern="1400" lang="zh-CN" sz="2400">
                <a:latin charset="-122" panose="020b0800000000000000" pitchFamily="34" typeface="华康俪金黑W8(P)"/>
                <a:ea charset="-122" panose="020b0800000000000000" pitchFamily="34" typeface="华康俪金黑W8(P)"/>
              </a:rPr>
              <a:t>在正式和非正式的交流中，项目经理要经常用自己的成长经历使成员认识到项目给他们带来的好处和成就感</a:t>
            </a:r>
          </a:p>
        </p:txBody>
      </p:sp>
      <p:sp>
        <p:nvSpPr>
          <p:cNvPr id="14" name="矩形 13"/>
          <p:cNvSpPr/>
          <p:nvPr/>
        </p:nvSpPr>
        <p:spPr>
          <a:xfrm>
            <a:off x="3692039" y="3367744"/>
            <a:ext cx="6284473" cy="1517904"/>
          </a:xfrm>
          <a:prstGeom prst="rect">
            <a:avLst/>
          </a:prstGeom>
        </p:spPr>
        <p:txBody>
          <a:bodyPr wrap="square">
            <a:spAutoFit/>
          </a:bodyPr>
          <a:lstStyle/>
          <a:p>
            <a:pPr lvl="0">
              <a:lnSpc>
                <a:spcPct val="130000"/>
              </a:lnSpc>
            </a:pPr>
            <a:r>
              <a:rPr altLang="en-US" kern="1400" lang="zh-CN" sz="2400">
                <a:latin charset="-122" panose="020b0800000000000000" pitchFamily="34" typeface="华康俪金黑W8(P)"/>
                <a:ea charset="-122" panose="020b0800000000000000" pitchFamily="34" typeface="华康俪金黑W8(P)"/>
              </a:rPr>
              <a:t>帮助形成工作的能力</a:t>
            </a:r>
          </a:p>
          <a:p>
            <a:pPr lvl="0">
              <a:lnSpc>
                <a:spcPct val="130000"/>
              </a:lnSpc>
            </a:pPr>
            <a:r>
              <a:rPr altLang="en-US" kern="1400" lang="zh-CN" sz="2400">
                <a:latin charset="-122" panose="020b0800000000000000" pitchFamily="34" typeface="华康俪金黑W8(P)"/>
                <a:ea charset="-122" panose="020b0800000000000000" pitchFamily="34" typeface="华康俪金黑W8(P)"/>
              </a:rPr>
              <a:t>手把手培训团队成员，让他们可以独立进行各个环节的工作</a:t>
            </a:r>
          </a:p>
        </p:txBody>
      </p:sp>
      <p:sp>
        <p:nvSpPr>
          <p:cNvPr id="15" name="矩形 14"/>
          <p:cNvSpPr/>
          <p:nvPr/>
        </p:nvSpPr>
        <p:spPr>
          <a:xfrm>
            <a:off x="3692037" y="4239778"/>
            <a:ext cx="7007807" cy="1042416"/>
          </a:xfrm>
          <a:prstGeom prst="rect">
            <a:avLst/>
          </a:prstGeom>
        </p:spPr>
        <p:txBody>
          <a:bodyPr wrap="square">
            <a:spAutoFit/>
          </a:bodyPr>
          <a:lstStyle/>
          <a:p>
            <a:pPr lvl="0">
              <a:lnSpc>
                <a:spcPct val="130000"/>
              </a:lnSpc>
            </a:pPr>
            <a:endParaRPr altLang="en-US" kern="1400" lang="zh-CN" sz="1600">
              <a:latin charset="0" panose="020f0302020204030204" pitchFamily="34" typeface="Calibri Light"/>
            </a:endParaRPr>
          </a:p>
          <a:p>
            <a:pPr lvl="0">
              <a:lnSpc>
                <a:spcPct val="130000"/>
              </a:lnSpc>
            </a:pPr>
            <a:r>
              <a:rPr altLang="en-US" kern="1400" lang="zh-CN" sz="1600">
                <a:latin charset="0" panose="020f0302020204030204" pitchFamily="34" typeface="Calibri Light"/>
              </a:rPr>
              <a:t>让团队成员感受到工作的价值</a:t>
            </a:r>
          </a:p>
          <a:p>
            <a:pPr lvl="0">
              <a:lnSpc>
                <a:spcPct val="130000"/>
              </a:lnSpc>
            </a:pPr>
            <a:r>
              <a:rPr altLang="en-US" kern="1400" lang="zh-CN" sz="1600">
                <a:latin charset="0" panose="020f0302020204030204" pitchFamily="34" typeface="Calibri Light"/>
              </a:rPr>
              <a:t>给成员表现的机会，适当的时候对成员的工作表示感谢，借机表扬</a:t>
            </a:r>
          </a:p>
        </p:txBody>
      </p:sp>
      <p:sp>
        <p:nvSpPr>
          <p:cNvPr id="17" name="矩形 16"/>
          <p:cNvSpPr/>
          <p:nvPr/>
        </p:nvSpPr>
        <p:spPr>
          <a:xfrm>
            <a:off x="1399655" y="1815527"/>
            <a:ext cx="1605280" cy="518160"/>
          </a:xfrm>
          <a:prstGeom prst="rect">
            <a:avLst/>
          </a:prstGeom>
        </p:spPr>
        <p:txBody>
          <a:bodyPr wrap="none">
            <a:spAutoFit/>
          </a:bodyPr>
          <a:lstStyle/>
          <a:p>
            <a:r>
              <a:rPr altLang="en-US" lang="zh-CN" smtClean="0" sz="2800">
                <a:latin charset="-122" panose="020b0800000000000000" pitchFamily="34" typeface="华康俪金黑W8(P)"/>
                <a:ea charset="-122" panose="020b0800000000000000" pitchFamily="34" typeface="华康俪金黑W8(P)"/>
              </a:rPr>
              <a:t>培养方法</a:t>
            </a:r>
          </a:p>
        </p:txBody>
      </p:sp>
      <p:grpSp>
        <p:nvGrpSpPr>
          <p:cNvPr id="18" name="组合 16"/>
          <p:cNvGrpSpPr/>
          <p:nvPr/>
        </p:nvGrpSpPr>
        <p:grpSpPr>
          <a:xfrm>
            <a:off x="3268178" y="3475685"/>
            <a:ext cx="423862" cy="541338"/>
            <a:chOff x="1104262" y="3857586"/>
            <a:chExt cx="423116" cy="540946"/>
          </a:xfrm>
          <a:solidFill>
            <a:srgbClr val="7F7F7F"/>
          </a:solidFill>
        </p:grpSpPr>
        <p:sp>
          <p:nvSpPr>
            <p:cNvPr id="19"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椭圆 19"/>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2</a:t>
              </a:r>
            </a:p>
          </p:txBody>
        </p:sp>
      </p:grpSp>
      <p:grpSp>
        <p:nvGrpSpPr>
          <p:cNvPr id="21" name="组合 16"/>
          <p:cNvGrpSpPr/>
          <p:nvPr/>
        </p:nvGrpSpPr>
        <p:grpSpPr>
          <a:xfrm>
            <a:off x="3268178" y="4653655"/>
            <a:ext cx="423862" cy="541338"/>
            <a:chOff x="1104262" y="3857586"/>
            <a:chExt cx="423116" cy="540946"/>
          </a:xfrm>
          <a:solidFill>
            <a:srgbClr val="7F7F7F"/>
          </a:solidFill>
        </p:grpSpPr>
        <p:sp>
          <p:nvSpPr>
            <p:cNvPr id="22"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椭圆 22"/>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3</a:t>
              </a:r>
            </a:p>
          </p:txBody>
        </p:sp>
      </p:grpSp>
    </p:spTree>
    <p:extLst>
      <p:ext uri="{BB962C8B-B14F-4D97-AF65-F5344CB8AC3E}">
        <p14:creationId val="2013915886"/>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941871"/>
            <a:ext cx="12203966" cy="1818923"/>
            <a:chOff x="0" y="1484666"/>
            <a:chExt cx="12203966" cy="1818923"/>
          </a:xfrm>
        </p:grpSpPr>
        <p:sp>
          <p:nvSpPr>
            <p:cNvPr id="5" name="矩形 4"/>
            <p:cNvSpPr/>
            <p:nvPr/>
          </p:nvSpPr>
          <p:spPr>
            <a:xfrm>
              <a:off x="0" y="1484666"/>
              <a:ext cx="6132513" cy="1818923"/>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1"/>
            <p:cNvSpPr>
              <a:spLocks noChangeArrowheads="1"/>
            </p:cNvSpPr>
            <p:nvPr/>
          </p:nvSpPr>
          <p:spPr bwMode="auto">
            <a:xfrm>
              <a:off x="400234" y="1918276"/>
              <a:ext cx="5421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mtClean="0" sz="4800">
                  <a:solidFill>
                    <a:schemeClr val="bg1"/>
                  </a:solidFill>
                  <a:latin charset="-122" panose="020b0800000000000000" pitchFamily="34" typeface="华康俪金黑W8(P)"/>
                  <a:ea charset="-122" panose="020b0800000000000000" pitchFamily="34" typeface="华康俪金黑W8(P)"/>
                </a:rPr>
                <a:t>多有不足  欢迎交流</a:t>
              </a:r>
            </a:p>
          </p:txBody>
        </p:sp>
        <p:grpSp>
          <p:nvGrpSpPr>
            <p:cNvPr id="2" name="组合 1"/>
            <p:cNvGrpSpPr/>
            <p:nvPr/>
          </p:nvGrpSpPr>
          <p:grpSpPr>
            <a:xfrm>
              <a:off x="6688913" y="1618467"/>
              <a:ext cx="4403839" cy="1685122"/>
              <a:chOff x="6930119" y="3500438"/>
              <a:chExt cx="4403839" cy="1685122"/>
            </a:xfrm>
          </p:grpSpPr>
          <p:sp>
            <p:nvSpPr>
              <p:cNvPr id="7" name="矩形 6"/>
              <p:cNvSpPr/>
              <p:nvPr/>
            </p:nvSpPr>
            <p:spPr>
              <a:xfrm>
                <a:off x="7602937" y="4785451"/>
                <a:ext cx="3697605" cy="396240"/>
              </a:xfrm>
              <a:prstGeom prst="rect">
                <a:avLst/>
              </a:prstGeom>
            </p:spPr>
            <p:txBody>
              <a:bodyPr wrap="none">
                <a:spAutoFit/>
              </a:bodyPr>
              <a:lstStyle/>
              <a:p>
                <a:r>
                  <a:rPr altLang="zh-CN" lang="en-US" sz="2000">
                    <a:solidFill>
                      <a:schemeClr val="tx1">
                        <a:lumMod val="65000"/>
                        <a:lumOff val="35000"/>
                      </a:schemeClr>
                    </a:solidFill>
                    <a:latin charset="-122" panose="020b0503020204020204" pitchFamily="34" typeface="微软雅黑"/>
                  </a:rPr>
                  <a:t>http://weibo.com/xinweidian</a:t>
                </a:r>
              </a:p>
            </p:txBody>
          </p:sp>
          <p:pic>
            <p:nvPicPr>
              <p:cNvPr descr="http://pic21.nipic.com/20120612/4862707_232100489136_2.jpg" id="8" name="Picture 2"/>
              <p:cNvPicPr>
                <a:picLocks noChangeArrowheads="1" noChangeAspect="1"/>
              </p:cNvPicPr>
              <p:nvPr/>
            </p:nvPicPr>
            <p:blipFill>
              <a:blip r:embed="rId2">
                <a:clrChange>
                  <a:clrFrom>
                    <a:srgbClr val="FFFFFF"/>
                  </a:clrFrom>
                  <a:clrTo>
                    <a:srgbClr val="FFFFFF">
                      <a:alpha val="0"/>
                    </a:srgbClr>
                  </a:clrTo>
                </a:clrChange>
                <a:extLst>
                  <a:ext uri="{28A0092B-C50C-407E-A947-70E740481C1C}">
                    <a14:useLocalDpi val="0"/>
                  </a:ext>
                </a:extLst>
              </a:blip>
              <a:srcRect b="11590"/>
              <a:stretch>
                <a:fillRect/>
              </a:stretch>
            </p:blipFill>
            <p:spPr bwMode="auto">
              <a:xfrm>
                <a:off x="6930119" y="4681329"/>
                <a:ext cx="818380" cy="498130"/>
              </a:xfrm>
              <a:prstGeom prst="rect">
                <a:avLst/>
              </a:prstGeom>
              <a:noFill/>
              <a:extLst>
                <a:ext uri="{909E8E84-426E-40DD-AFC4-6F175D3DCCD1}">
                  <a14:hiddenFill>
                    <a:solidFill>
                      <a:srgbClr val="FFFFFF"/>
                    </a:solidFill>
                  </a14:hiddenFill>
                </a:ext>
              </a:extLst>
            </p:spPr>
          </p:pic>
          <p:pic>
            <p:nvPicPr>
              <p:cNvPr descr="C:\Documents and Settings\tdz\桌面\未标题-2.png" id="9" name="Picture 6"/>
              <p:cNvPicPr>
                <a:picLocks noChangeArrowheads="1" noChangeAspect="1"/>
              </p:cNvPicPr>
              <p:nvPr/>
            </p:nvPicPr>
            <p:blipFill>
              <a:blip r:embed="rId3">
                <a:extLst>
                  <a:ext uri="{28A0092B-C50C-407E-A947-70E740481C1C}">
                    <a14:useLocalDpi/>
                  </a:ext>
                </a:extLst>
              </a:blip>
              <a:stretch>
                <a:fillRect/>
              </a:stretch>
            </p:blipFill>
            <p:spPr bwMode="auto">
              <a:xfrm>
                <a:off x="7091513" y="4148525"/>
                <a:ext cx="384353" cy="435600"/>
              </a:xfrm>
              <a:prstGeom prst="rect">
                <a:avLst/>
              </a:prstGeom>
              <a:noFill/>
              <a:extLst>
                <a:ext uri="{909E8E84-426E-40DD-AFC4-6F175D3DCCD1}">
                  <a14:hiddenFill>
                    <a:solidFill>
                      <a:srgbClr val="FFFFFF"/>
                    </a:solidFill>
                  </a14:hiddenFill>
                </a:ext>
              </a:extLst>
            </p:spPr>
          </p:pic>
          <p:sp>
            <p:nvSpPr>
              <p:cNvPr id="10" name="Text Box 54">
                <a:hlinkClick r:id="rId4"/>
              </p:cNvPr>
              <p:cNvSpPr txBox="1">
                <a:spLocks noChangeArrowheads="1"/>
              </p:cNvSpPr>
              <p:nvPr/>
            </p:nvSpPr>
            <p:spPr bwMode="auto">
              <a:xfrm>
                <a:off x="7602937" y="4190708"/>
                <a:ext cx="3569111" cy="351234"/>
              </a:xfrm>
              <a:prstGeom prst="rect">
                <a:avLst/>
              </a:prstGeom>
              <a:noFill/>
              <a:ln w="9525">
                <a:noFill/>
                <a:miter lim="800000"/>
              </a:ln>
            </p:spPr>
            <p:txBody>
              <a:bodyPr anchor="ctr" bIns="45708" lIns="91417" rIns="91417" tIns="45708"/>
              <a:lstStyle/>
              <a:p>
                <a:pPr algn="l" defTabSz="914400" eaLnBrk="1" fontAlgn="base" hangingPunct="1" latinLnBrk="0" marL="0" rtl="0">
                  <a:spcBef>
                    <a:spcPct val="50000"/>
                  </a:spcBef>
                  <a:spcAft>
                    <a:spcPct val="0"/>
                  </a:spcAft>
                </a:pPr>
                <a:r>
                  <a:rPr altLang="zh-CN" kern="1200" lang="en-US" smtClean="0" sz="2000">
                    <a:solidFill>
                      <a:schemeClr val="tx1">
                        <a:lumMod val="65000"/>
                        <a:lumOff val="35000"/>
                      </a:schemeClr>
                    </a:solidFill>
                    <a:latin charset="-122" panose="020b0503020204020204" pitchFamily="34" typeface="微软雅黑"/>
                    <a:ea charset="-122" panose="020b0503020204020204" pitchFamily="34" typeface="微软雅黑"/>
                    <a:cs typeface="+mn-cs"/>
                  </a:rPr>
                  <a:t>1643381744@qq.com</a:t>
                </a:r>
              </a:p>
            </p:txBody>
          </p:sp>
          <p:sp>
            <p:nvSpPr>
              <p:cNvPr id="12" name="TextBox 13"/>
              <p:cNvSpPr>
                <a:spLocks noChangeArrowheads="1"/>
              </p:cNvSpPr>
              <p:nvPr/>
            </p:nvSpPr>
            <p:spPr bwMode="auto">
              <a:xfrm>
                <a:off x="7602936" y="3500438"/>
                <a:ext cx="241698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sym charset="0" panose="020b0604020202020204" pitchFamily="34" typeface="Arial"/>
                  </a:rPr>
                  <a:t>杨c不是超人</a:t>
                </a:r>
              </a:p>
            </p:txBody>
          </p:sp>
          <p:pic>
            <p:nvPicPr>
              <p:cNvPr id="13" name="图片 14"/>
              <p:cNvPicPr>
                <a:picLocks noChangeArrowheads="1" noChangeAspect="1"/>
              </p:cNvPicPr>
              <p:nvPr/>
            </p:nvPicPr>
            <p:blipFill>
              <a:blip r:embed="rId5">
                <a:extLst>
                  <a:ext uri="{28A0092B-C50C-407E-A947-70E740481C1C}">
                    <a14:useLocalDpi val="0"/>
                  </a:ext>
                </a:extLst>
              </a:blip>
              <a:stretch>
                <a:fillRect/>
              </a:stretch>
            </p:blipFill>
            <p:spPr bwMode="auto">
              <a:xfrm>
                <a:off x="7091513" y="3520530"/>
                <a:ext cx="360069" cy="3599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4" name="矩形 13"/>
            <p:cNvSpPr/>
            <p:nvPr/>
          </p:nvSpPr>
          <p:spPr>
            <a:xfrm>
              <a:off x="11584988" y="1484666"/>
              <a:ext cx="618978" cy="1818923"/>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 name="图片 3"/>
          <p:cNvPicPr>
            <a:picLocks noChangeAspect="1"/>
          </p:cNvPicPr>
          <p:nvPr/>
        </p:nvPicPr>
        <p:blipFill>
          <a:blip r:embed="rId6">
            <a:clrChange>
              <a:clrFrom>
                <a:srgbClr val="FFFFFF"/>
              </a:clrFrom>
              <a:clrTo>
                <a:srgbClr val="FFFFFF">
                  <a:alpha val="0"/>
                </a:srgbClr>
              </a:clrTo>
            </a:clrChange>
            <a:extLst>
              <a:ext uri="{28A0092B-C50C-407E-A947-70E740481C1C}">
                <a14:useLocalDpi val="0"/>
              </a:ext>
            </a:extLst>
          </a:blip>
          <a:srcRect b="24136" t="16797"/>
          <a:stretch>
            <a:fillRect/>
          </a:stretch>
        </p:blipFill>
        <p:spPr>
          <a:xfrm>
            <a:off x="-28976" y="4523886"/>
            <a:ext cx="12222717" cy="2340706"/>
          </a:xfrm>
          <a:prstGeom prst="rect">
            <a:avLst/>
          </a:prstGeom>
        </p:spPr>
      </p:pic>
    </p:spTree>
    <p:extLst>
      <p:ext uri="{BB962C8B-B14F-4D97-AF65-F5344CB8AC3E}">
        <p14:creationId val="1640375374"/>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802793" y="-92005"/>
            <a:ext cx="7646233" cy="1325563"/>
          </a:xfrm>
        </p:spPr>
        <p:txBody>
          <a:bodyPr>
            <a:normAutofit/>
          </a:bodyPr>
          <a:lstStyle/>
          <a:p>
            <a:pPr marR="0" rtl="0"/>
            <a:r>
              <a:rPr altLang="en-US" b="0" baseline="0" i="0" kern="2200" lang="zh-CN" smtClean="0" strike="noStrike" sz="4000" u="none">
                <a:latin charset="-122" panose="020b0800000000000000" pitchFamily="34" typeface="华康俪金黑W8(P)"/>
                <a:ea charset="-122" panose="020b0800000000000000" pitchFamily="34" typeface="华康俪金黑W8(P)"/>
              </a:rPr>
              <a:t>项目经理必备的四个实战技能</a:t>
            </a:r>
          </a:p>
        </p:txBody>
      </p:sp>
      <p:grpSp>
        <p:nvGrpSpPr>
          <p:cNvPr id="61" name="组合 60"/>
          <p:cNvGrpSpPr/>
          <p:nvPr/>
        </p:nvGrpSpPr>
        <p:grpSpPr>
          <a:xfrm>
            <a:off x="878276" y="-1"/>
            <a:ext cx="1086085" cy="1179871"/>
            <a:chOff x="1014584" y="-1"/>
            <a:chExt cx="1086085" cy="1179871"/>
          </a:xfrm>
        </p:grpSpPr>
        <p:sp>
          <p:nvSpPr>
            <p:cNvPr id="7" name="任意多边形 6"/>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目录</a:t>
              </a:r>
            </a:p>
          </p:txBody>
        </p:sp>
      </p:grpSp>
      <p:pic>
        <p:nvPicPr>
          <p:cNvPr descr="http://distribute.quanjing.com/pnsexp281461.jpg?seid=Cg5ZzxHWmJGXndyXFhbUCZaWmNWXmNX8FhX8mZaWFdiWmtqVms85ide5oJq0oJa2Fdb8607e8805574df83d84ecb22e2c90f92e" id="41" name="Picture 2"/>
          <p:cNvPicPr>
            <a:picLocks noChangeArrowheads="1" noChangeAspect="1"/>
          </p:cNvPicPr>
          <p:nvPr/>
        </p:nvPicPr>
        <p:blipFill>
          <a:blip r:embed="rId2">
            <a:extLst>
              <a:ext uri="{BEBA8EAE-BF5A-486C-A8C5-ECC9F3942E4B}">
                <a14:imgProps>
                  <a14:imgLayer r:embed="rId3">
                    <a14:imgEffect>
                      <a14:backgroundRemoval b="90000" l="9610" r="99481" t="4800">
                        <a14:foregroundMark x1="21558" x2="21558" y1="77000" y2="77000"/>
                      </a14:backgroundRemoval>
                    </a14:imgEffect>
                  </a14:imgLayer>
                </a14:imgProps>
              </a:ext>
              <a:ext uri="{28A0092B-C50C-407E-A947-70E740481C1C}">
                <a14:useLocalDpi val="0"/>
              </a:ext>
            </a:extLst>
          </a:blip>
          <a:srcRect b="13306" r="5361" t="16020"/>
          <a:stretch>
            <a:fillRect/>
          </a:stretch>
        </p:blipFill>
        <p:spPr bwMode="auto">
          <a:xfrm>
            <a:off x="2277954" y="2983459"/>
            <a:ext cx="1471845" cy="1427439"/>
          </a:xfrm>
          <a:prstGeom prst="ellipse">
            <a:avLst/>
          </a:prstGeom>
          <a:noFill/>
          <a:ln w="25400">
            <a:solidFill>
              <a:srgbClr val="FFC000"/>
            </a:solidFill>
          </a:ln>
          <a:extLst>
            <a:ext uri="{909E8E84-426E-40DD-AFC4-6F175D3DCCD1}">
              <a14:hiddenFill>
                <a:solidFill>
                  <a:srgbClr val="FFFFFF"/>
                </a:solidFill>
              </a14:hiddenFill>
            </a:ext>
          </a:extLst>
        </p:spPr>
      </p:pic>
      <p:sp>
        <p:nvSpPr>
          <p:cNvPr id="11" name="空心弧 10"/>
          <p:cNvSpPr/>
          <p:nvPr/>
        </p:nvSpPr>
        <p:spPr>
          <a:xfrm>
            <a:off x="4185234" y="2832564"/>
            <a:ext cx="1735797" cy="1735797"/>
          </a:xfrm>
          <a:prstGeom prst="blockArc">
            <a:avLst>
              <a:gd fmla="val 10800000" name="adj1"/>
              <a:gd fmla="val 21566706" name="adj2"/>
              <a:gd fmla="val 2417" name="adj3"/>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7" name="空心弧 56"/>
          <p:cNvSpPr/>
          <p:nvPr/>
        </p:nvSpPr>
        <p:spPr>
          <a:xfrm>
            <a:off x="8263748" y="2832563"/>
            <a:ext cx="1735797" cy="1735797"/>
          </a:xfrm>
          <a:prstGeom prst="blockArc">
            <a:avLst>
              <a:gd fmla="val 10800000" name="adj1"/>
              <a:gd fmla="val 21566706" name="adj2"/>
              <a:gd fmla="val 2417" name="adj3"/>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9" name="空心弧 58"/>
          <p:cNvSpPr/>
          <p:nvPr/>
        </p:nvSpPr>
        <p:spPr>
          <a:xfrm flipV="1">
            <a:off x="2145979" y="2813513"/>
            <a:ext cx="1735797" cy="1735797"/>
          </a:xfrm>
          <a:prstGeom prst="blockArc">
            <a:avLst>
              <a:gd fmla="val 10800000" name="adj1"/>
              <a:gd fmla="val 21566706" name="adj2"/>
              <a:gd fmla="val 2417" name="adj3"/>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3" name="空心弧 62"/>
          <p:cNvSpPr/>
          <p:nvPr/>
        </p:nvSpPr>
        <p:spPr>
          <a:xfrm flipV="1">
            <a:off x="6224493" y="2813513"/>
            <a:ext cx="1735797" cy="1735797"/>
          </a:xfrm>
          <a:prstGeom prst="blockArc">
            <a:avLst>
              <a:gd fmla="val 10800000" name="adj1"/>
              <a:gd fmla="val 21566706" name="adj2"/>
              <a:gd fmla="val 2417" name="adj3"/>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3" name="直接连接符 12"/>
          <p:cNvCxnSpPr>
            <a:endCxn id="59" idx="0"/>
          </p:cNvCxnSpPr>
          <p:nvPr/>
        </p:nvCxnSpPr>
        <p:spPr>
          <a:xfrm flipV="1">
            <a:off x="0" y="3681411"/>
            <a:ext cx="2166956" cy="2"/>
          </a:xfrm>
          <a:prstGeom prst="line">
            <a:avLst/>
          </a:prstGeom>
          <a:ln cap="rnd" w="44450">
            <a:solidFill>
              <a:srgbClr val="EB340D"/>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978316" y="3681413"/>
            <a:ext cx="2213684" cy="0"/>
          </a:xfrm>
          <a:prstGeom prst="line">
            <a:avLst/>
          </a:prstGeom>
          <a:ln cap="rnd" w="44450">
            <a:solidFill>
              <a:srgbClr val="EB340D"/>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3861008" y="3681413"/>
            <a:ext cx="343278" cy="0"/>
          </a:xfrm>
          <a:prstGeom prst="line">
            <a:avLst/>
          </a:prstGeom>
          <a:ln cap="rnd" w="44450">
            <a:solidFill>
              <a:srgbClr val="EB340D"/>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901979" y="3681413"/>
            <a:ext cx="343278" cy="0"/>
          </a:xfrm>
          <a:prstGeom prst="line">
            <a:avLst/>
          </a:prstGeom>
          <a:ln cap="rnd" w="44450">
            <a:solidFill>
              <a:srgbClr val="EB340D"/>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934759" y="3681413"/>
            <a:ext cx="343278" cy="0"/>
          </a:xfrm>
          <a:prstGeom prst="line">
            <a:avLst/>
          </a:prstGeom>
          <a:ln cap="rnd" w="44450">
            <a:solidFill>
              <a:srgbClr val="EB340D"/>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296874" y="2661775"/>
            <a:ext cx="1512515" cy="1773320"/>
            <a:chOff x="6849366" y="4568360"/>
            <a:chExt cx="1512515" cy="1773320"/>
          </a:xfrm>
        </p:grpSpPr>
        <p:pic>
          <p:nvPicPr>
            <p:cNvPr descr="http://distribute.quanjing.com/sps255-6456b.jpg?seid=C3bZmJu1lty0ntzIFhnWCZaXmxWXmNX8FhX8mZaWFdiWmtqVms85idiWoJm0oJu1Fdb8fa42332de09ea077b64713de0f085ff6" id="68" name="Picture 2"/>
            <p:cNvPicPr>
              <a:picLocks noChangeArrowheads="1" noChangeAspect="1"/>
            </p:cNvPicPr>
            <p:nvPr/>
          </p:nvPicPr>
          <p:blipFill>
            <a:blip r:embed="rId4">
              <a:extLst>
                <a:ext uri="{BEBA8EAE-BF5A-486C-A8C5-ECC9F3942E4B}">
                  <a14:imgProps>
                    <a14:imgLayer r:embed="rId5">
                      <a14:imgEffect>
                        <a14:backgroundRemoval b="99707" l="9936" r="89936" t="9961"/>
                      </a14:imgEffect>
                    </a14:imgLayer>
                  </a14:imgProps>
                </a:ext>
                <a:ext uri="{28A0092B-C50C-407E-A947-70E740481C1C}">
                  <a14:useLocalDpi val="0"/>
                </a:ext>
              </a:extLst>
            </a:blip>
            <a:stretch>
              <a:fillRect/>
            </a:stretch>
          </p:blipFill>
          <p:spPr bwMode="auto">
            <a:xfrm>
              <a:off x="6933211" y="4568360"/>
              <a:ext cx="1344826" cy="1754270"/>
            </a:xfrm>
            <a:prstGeom prst="rect">
              <a:avLst/>
            </a:prstGeom>
            <a:noFill/>
            <a:extLst>
              <a:ext uri="{909E8E84-426E-40DD-AFC4-6F175D3DCCD1}">
                <a14:hiddenFill>
                  <a:solidFill>
                    <a:srgbClr val="FFFFFF"/>
                  </a:solidFill>
                </a14:hiddenFill>
              </a:ext>
            </a:extLst>
          </p:spPr>
        </p:pic>
        <p:sp>
          <p:nvSpPr>
            <p:cNvPr id="16" name="椭圆 15"/>
            <p:cNvSpPr/>
            <p:nvPr/>
          </p:nvSpPr>
          <p:spPr>
            <a:xfrm>
              <a:off x="6849366" y="4858967"/>
              <a:ext cx="1512515" cy="1482713"/>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6334034" y="2967693"/>
            <a:ext cx="1586400" cy="1482713"/>
            <a:chOff x="6314548" y="1206310"/>
            <a:chExt cx="1586400" cy="1482713"/>
          </a:xfrm>
        </p:grpSpPr>
        <p:sp>
          <p:nvSpPr>
            <p:cNvPr id="69" name="椭圆 68"/>
            <p:cNvSpPr/>
            <p:nvPr/>
          </p:nvSpPr>
          <p:spPr>
            <a:xfrm>
              <a:off x="6314548" y="1206310"/>
              <a:ext cx="1512515" cy="1482713"/>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http://distribute.quanjing.com/ibljot01473137.jpg?seid=AwjSAM90mde0nZmXmZD8AwjYBtaZoxWXmNX8FhX8mZaWFdiWmtqVms85idiXoJuXoJaYFdb8de71b3407776bcfa82159e8863997d58" id="70" name="Picture 2"/>
            <p:cNvPicPr>
              <a:picLocks noChangeArrowheads="1" noChangeAspect="1"/>
            </p:cNvPicPr>
            <p:nvPr/>
          </p:nvPicPr>
          <p:blipFill>
            <a:blip r:embed="rId6">
              <a:extLst>
                <a:ext uri="{BEBA8EAE-BF5A-486C-A8C5-ECC9F3942E4B}">
                  <a14:imgProps>
                    <a14:imgLayer r:embed="rId7">
                      <a14:imgEffect>
                        <a14:backgroundRemoval b="98969" l="3125" r="92285" t="3535"/>
                      </a14:imgEffect>
                    </a14:imgLayer>
                  </a14:imgProps>
                </a:ext>
                <a:ext uri="{28A0092B-C50C-407E-A947-70E740481C1C}">
                  <a14:useLocalDpi val="0"/>
                </a:ext>
              </a:extLst>
            </a:blip>
            <a:stretch>
              <a:fillRect/>
            </a:stretch>
          </p:blipFill>
          <p:spPr bwMode="auto">
            <a:xfrm>
              <a:off x="6368386" y="1402689"/>
              <a:ext cx="1532562" cy="1016223"/>
            </a:xfrm>
            <a:prstGeom prst="rect">
              <a:avLst/>
            </a:prstGeom>
            <a:noFill/>
            <a:extLst>
              <a:ext uri="{909E8E84-426E-40DD-AFC4-6F175D3DCCD1}">
                <a14:hiddenFill>
                  <a:solidFill>
                    <a:srgbClr val="FFFFFF"/>
                  </a:solidFill>
                </a14:hiddenFill>
              </a:ext>
            </a:extLst>
          </p:spPr>
        </p:pic>
      </p:grpSp>
      <p:sp>
        <p:nvSpPr>
          <p:cNvPr id="72" name="椭圆 71"/>
          <p:cNvSpPr/>
          <p:nvPr/>
        </p:nvSpPr>
        <p:spPr>
          <a:xfrm>
            <a:off x="8375388" y="2952381"/>
            <a:ext cx="1512515" cy="1482713"/>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http://distribute.quanjing.com/is098qw3y.jpg?seid=AxmWotHXDZn5FgLZmdiZFdeYFhX8FhWZmdb8mJaXnc8XlZKGmJi6mtu6ntz8mhW%3d86e3cf68f0d620ec86f31307509cab95" id="73" name="Picture 2"/>
          <p:cNvPicPr>
            <a:picLocks noChangeArrowheads="1" noChangeAspect="1"/>
          </p:cNvPicPr>
          <p:nvPr/>
        </p:nvPicPr>
        <p:blipFill>
          <a:blip r:embed="rId8">
            <a:extLst>
              <a:ext uri="{BEBA8EAE-BF5A-486C-A8C5-ECC9F3942E4B}">
                <a14:imgProps>
                  <a14:imgLayer r:embed="rId9">
                    <a14:imgEffect>
                      <a14:backgroundRemoval b="98438" l="0" r="100000" t="4590"/>
                    </a14:imgEffect>
                  </a14:imgLayer>
                </a14:imgProps>
              </a:ext>
              <a:ext uri="{28A0092B-C50C-407E-A947-70E740481C1C}">
                <a14:useLocalDpi val="0"/>
              </a:ext>
            </a:extLst>
          </a:blip>
          <a:stretch>
            <a:fillRect/>
          </a:stretch>
        </p:blipFill>
        <p:spPr bwMode="auto">
          <a:xfrm>
            <a:off x="8643196" y="2908989"/>
            <a:ext cx="996314" cy="1493741"/>
          </a:xfrm>
          <a:prstGeom prst="rect">
            <a:avLst/>
          </a:prstGeom>
          <a:noFill/>
          <a:extLst>
            <a:ext uri="{909E8E84-426E-40DD-AFC4-6F175D3DCCD1}">
              <a14:hiddenFill>
                <a:solidFill>
                  <a:srgbClr val="FFFFFF"/>
                </a:solidFill>
              </a14:hiddenFill>
            </a:ext>
          </a:extLst>
        </p:spPr>
      </p:pic>
      <p:grpSp>
        <p:nvGrpSpPr>
          <p:cNvPr id="23" name="组合 22"/>
          <p:cNvGrpSpPr/>
          <p:nvPr/>
        </p:nvGrpSpPr>
        <p:grpSpPr>
          <a:xfrm>
            <a:off x="1984042" y="4549310"/>
            <a:ext cx="1983235" cy="752937"/>
            <a:chOff x="1984042" y="4549310"/>
            <a:chExt cx="1983235" cy="752937"/>
          </a:xfrm>
        </p:grpSpPr>
        <p:cxnSp>
          <p:nvCxnSpPr>
            <p:cNvPr id="20" name="直接连接符 19"/>
            <p:cNvCxnSpPr/>
            <p:nvPr/>
          </p:nvCxnSpPr>
          <p:spPr>
            <a:xfrm flipH="1">
              <a:off x="2963917" y="4549310"/>
              <a:ext cx="0" cy="338000"/>
            </a:xfrm>
            <a:prstGeom prst="line">
              <a:avLst/>
            </a:prstGeom>
            <a:ln w="25400">
              <a:solidFill>
                <a:srgbClr val="EB340D"/>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053712" y="4887309"/>
              <a:ext cx="1816601" cy="15765"/>
            </a:xfrm>
            <a:prstGeom prst="line">
              <a:avLst/>
            </a:prstGeom>
            <a:ln w="25400">
              <a:solidFill>
                <a:srgbClr val="EB340D"/>
              </a:solidFill>
            </a:ln>
          </p:spPr>
          <p:style>
            <a:lnRef idx="1">
              <a:schemeClr val="accent1"/>
            </a:lnRef>
            <a:fillRef idx="0">
              <a:schemeClr val="accent1"/>
            </a:fillRef>
            <a:effectRef idx="0">
              <a:schemeClr val="accent1"/>
            </a:effectRef>
            <a:fontRef idx="minor">
              <a:schemeClr val="tx1"/>
            </a:fontRef>
          </p:style>
        </p:cxnSp>
        <p:sp>
          <p:nvSpPr>
            <p:cNvPr id="77" name="矩形 1"/>
            <p:cNvSpPr>
              <a:spLocks noChangeArrowheads="1"/>
            </p:cNvSpPr>
            <p:nvPr/>
          </p:nvSpPr>
          <p:spPr bwMode="auto">
            <a:xfrm>
              <a:off x="1984042" y="4850905"/>
              <a:ext cx="1964055" cy="446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z="2333">
                  <a:solidFill>
                    <a:srgbClr val="7F7F7F"/>
                  </a:solidFill>
                  <a:latin charset="-122" panose="020b0503020204020204" pitchFamily="34" typeface="微软雅黑"/>
                  <a:ea charset="-122" panose="020b0503020204020204" pitchFamily="34" typeface="微软雅黑"/>
                </a:rPr>
                <a:t>文案写作能力</a:t>
              </a:r>
            </a:p>
          </p:txBody>
        </p:sp>
      </p:grpSp>
      <p:grpSp>
        <p:nvGrpSpPr>
          <p:cNvPr id="78" name="组合 77"/>
          <p:cNvGrpSpPr/>
          <p:nvPr/>
        </p:nvGrpSpPr>
        <p:grpSpPr>
          <a:xfrm>
            <a:off x="6398224" y="4549310"/>
            <a:ext cx="1383712" cy="752937"/>
            <a:chOff x="2283593" y="4549310"/>
            <a:chExt cx="1383712" cy="752937"/>
          </a:xfrm>
        </p:grpSpPr>
        <p:cxnSp>
          <p:nvCxnSpPr>
            <p:cNvPr id="79" name="直接连接符 78"/>
            <p:cNvCxnSpPr/>
            <p:nvPr/>
          </p:nvCxnSpPr>
          <p:spPr>
            <a:xfrm flipH="1">
              <a:off x="2963917" y="4549310"/>
              <a:ext cx="0" cy="338000"/>
            </a:xfrm>
            <a:prstGeom prst="line">
              <a:avLst/>
            </a:prstGeom>
            <a:ln w="25400">
              <a:solidFill>
                <a:srgbClr val="EB340D"/>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2338048" y="4887309"/>
              <a:ext cx="1247928" cy="15765"/>
            </a:xfrm>
            <a:prstGeom prst="line">
              <a:avLst/>
            </a:prstGeom>
            <a:ln w="25400">
              <a:solidFill>
                <a:srgbClr val="EB340D"/>
              </a:solidFill>
            </a:ln>
          </p:spPr>
          <p:style>
            <a:lnRef idx="1">
              <a:schemeClr val="accent1"/>
            </a:lnRef>
            <a:fillRef idx="0">
              <a:schemeClr val="accent1"/>
            </a:fillRef>
            <a:effectRef idx="0">
              <a:schemeClr val="accent1"/>
            </a:effectRef>
            <a:fontRef idx="minor">
              <a:schemeClr val="tx1"/>
            </a:fontRef>
          </p:style>
        </p:cxnSp>
        <p:sp>
          <p:nvSpPr>
            <p:cNvPr id="81" name="矩形 1"/>
            <p:cNvSpPr>
              <a:spLocks noChangeArrowheads="1"/>
            </p:cNvSpPr>
            <p:nvPr/>
          </p:nvSpPr>
          <p:spPr bwMode="auto">
            <a:xfrm>
              <a:off x="2283594" y="4850905"/>
              <a:ext cx="1370330" cy="446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z="2333">
                  <a:solidFill>
                    <a:srgbClr val="7F7F7F"/>
                  </a:solidFill>
                  <a:latin charset="-122" panose="020b0503020204020204" pitchFamily="34" typeface="微软雅黑"/>
                  <a:ea charset="-122" panose="020b0503020204020204" pitchFamily="34" typeface="微软雅黑"/>
                </a:rPr>
                <a:t>调研能力</a:t>
              </a:r>
            </a:p>
          </p:txBody>
        </p:sp>
      </p:grpSp>
      <p:grpSp>
        <p:nvGrpSpPr>
          <p:cNvPr id="24" name="组合 23"/>
          <p:cNvGrpSpPr/>
          <p:nvPr/>
        </p:nvGrpSpPr>
        <p:grpSpPr>
          <a:xfrm flipV="1">
            <a:off x="4571241" y="2484893"/>
            <a:ext cx="1001014" cy="353764"/>
            <a:chOff x="4613533" y="1823443"/>
            <a:chExt cx="1001014" cy="353764"/>
          </a:xfrm>
        </p:grpSpPr>
        <p:cxnSp>
          <p:nvCxnSpPr>
            <p:cNvPr id="83" name="直接连接符 82"/>
            <p:cNvCxnSpPr/>
            <p:nvPr/>
          </p:nvCxnSpPr>
          <p:spPr>
            <a:xfrm flipH="1">
              <a:off x="5102297" y="1823443"/>
              <a:ext cx="0" cy="338000"/>
            </a:xfrm>
            <a:prstGeom prst="line">
              <a:avLst/>
            </a:prstGeom>
            <a:ln w="25400">
              <a:solidFill>
                <a:srgbClr val="EB340D"/>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4613533" y="2161442"/>
              <a:ext cx="1001014" cy="15765"/>
            </a:xfrm>
            <a:prstGeom prst="line">
              <a:avLst/>
            </a:prstGeom>
            <a:ln w="25400">
              <a:solidFill>
                <a:srgbClr val="EB340D"/>
              </a:solidFill>
            </a:ln>
          </p:spPr>
          <p:style>
            <a:lnRef idx="1">
              <a:schemeClr val="accent1"/>
            </a:lnRef>
            <a:fillRef idx="0">
              <a:schemeClr val="accent1"/>
            </a:fillRef>
            <a:effectRef idx="0">
              <a:schemeClr val="accent1"/>
            </a:effectRef>
            <a:fontRef idx="minor">
              <a:schemeClr val="tx1"/>
            </a:fontRef>
          </p:style>
        </p:cxnSp>
      </p:grpSp>
      <p:sp>
        <p:nvSpPr>
          <p:cNvPr id="86" name="矩形 1"/>
          <p:cNvSpPr>
            <a:spLocks noChangeArrowheads="1"/>
          </p:cNvSpPr>
          <p:nvPr/>
        </p:nvSpPr>
        <p:spPr bwMode="auto">
          <a:xfrm>
            <a:off x="4412479" y="2070157"/>
            <a:ext cx="1370330" cy="446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z="2333">
                <a:solidFill>
                  <a:srgbClr val="7F7F7F"/>
                </a:solidFill>
                <a:latin charset="-122" panose="020b0503020204020204" pitchFamily="34" typeface="微软雅黑"/>
                <a:ea charset="-122" panose="020b0503020204020204" pitchFamily="34" typeface="微软雅黑"/>
              </a:rPr>
              <a:t>演示能力</a:t>
            </a:r>
          </a:p>
        </p:txBody>
      </p:sp>
      <p:grpSp>
        <p:nvGrpSpPr>
          <p:cNvPr id="87" name="组合 86"/>
          <p:cNvGrpSpPr/>
          <p:nvPr/>
        </p:nvGrpSpPr>
        <p:grpSpPr>
          <a:xfrm flipV="1">
            <a:off x="8360050" y="2484893"/>
            <a:ext cx="1612144" cy="353764"/>
            <a:chOff x="4307968" y="1823443"/>
            <a:chExt cx="1612144" cy="353764"/>
          </a:xfrm>
        </p:grpSpPr>
        <p:cxnSp>
          <p:nvCxnSpPr>
            <p:cNvPr id="88" name="直接连接符 87"/>
            <p:cNvCxnSpPr/>
            <p:nvPr/>
          </p:nvCxnSpPr>
          <p:spPr>
            <a:xfrm flipH="1">
              <a:off x="5102297" y="1823443"/>
              <a:ext cx="0" cy="338000"/>
            </a:xfrm>
            <a:prstGeom prst="line">
              <a:avLst/>
            </a:prstGeom>
            <a:ln w="25400">
              <a:solidFill>
                <a:srgbClr val="EB340D"/>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307968" y="2161442"/>
              <a:ext cx="1612144" cy="15765"/>
            </a:xfrm>
            <a:prstGeom prst="line">
              <a:avLst/>
            </a:prstGeom>
            <a:ln w="25400">
              <a:solidFill>
                <a:srgbClr val="EB340D"/>
              </a:solidFill>
            </a:ln>
          </p:spPr>
          <p:style>
            <a:lnRef idx="1">
              <a:schemeClr val="accent1"/>
            </a:lnRef>
            <a:fillRef idx="0">
              <a:schemeClr val="accent1"/>
            </a:fillRef>
            <a:effectRef idx="0">
              <a:schemeClr val="accent1"/>
            </a:effectRef>
            <a:fontRef idx="minor">
              <a:schemeClr val="tx1"/>
            </a:fontRef>
          </p:style>
        </p:cxnSp>
      </p:grpSp>
      <p:sp>
        <p:nvSpPr>
          <p:cNvPr id="90" name="矩形 1"/>
          <p:cNvSpPr>
            <a:spLocks noChangeArrowheads="1"/>
          </p:cNvSpPr>
          <p:nvPr/>
        </p:nvSpPr>
        <p:spPr bwMode="auto">
          <a:xfrm>
            <a:off x="8175775" y="2070157"/>
            <a:ext cx="1964055" cy="446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z="2333">
                <a:solidFill>
                  <a:srgbClr val="7F7F7F"/>
                </a:solidFill>
                <a:latin charset="-122" panose="020b0503020204020204" pitchFamily="34" typeface="微软雅黑"/>
                <a:ea charset="-122" panose="020b0503020204020204" pitchFamily="34" typeface="微软雅黑"/>
              </a:rPr>
              <a:t>团队培养能力</a:t>
            </a:r>
          </a:p>
        </p:txBody>
      </p:sp>
    </p:spTree>
    <p:extLst>
      <p:ext uri="{BB962C8B-B14F-4D97-AF65-F5344CB8AC3E}">
        <p14:creationId val="3271365148"/>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312693" y="1718952"/>
            <a:ext cx="7879307"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1"/>
          <p:cNvSpPr>
            <a:spLocks noChangeArrowheads="1"/>
          </p:cNvSpPr>
          <p:nvPr/>
        </p:nvSpPr>
        <p:spPr bwMode="auto">
          <a:xfrm>
            <a:off x="4939649" y="2354190"/>
            <a:ext cx="56692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mtClean="0" sz="5400">
                <a:solidFill>
                  <a:schemeClr val="bg1"/>
                </a:solidFill>
                <a:latin charset="-122" panose="020b0800000000000000" pitchFamily="34" typeface="华康俪金黑W8(P)"/>
                <a:ea charset="-122" panose="020b0800000000000000" pitchFamily="34" typeface="华康俪金黑W8(P)"/>
              </a:rPr>
              <a:t>一、文案写作能力</a:t>
            </a:r>
          </a:p>
        </p:txBody>
      </p:sp>
      <p:pic>
        <p:nvPicPr>
          <p:cNvPr descr="http://distribute.quanjing.com/pnsexp281461.jpg?seid=Cg5ZzxHWmJGXndyXFhbUCZaWmNWXmNX8FhX8mZaWFdiWmtqVms85ide5oJq0oJa2Fdb8607e8805574df83d84ecb22e2c90f92e" id="1026"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ackgroundRemoval b="90000" l="9610" r="99481" t="4800">
                        <a14:foregroundMark x1="21558" x2="21558" y1="77000" y2="77000"/>
                      </a14:backgroundRemoval>
                    </a14:imgEffect>
                  </a14:imgLayer>
                </a14:imgProps>
              </a:ext>
              <a:ext uri="{28A0092B-C50C-407E-A947-70E740481C1C}">
                <a14:useLocalDpi val="0"/>
              </a:ext>
            </a:extLst>
          </a:blip>
          <a:stretch>
            <a:fillRect/>
          </a:stretch>
        </p:blipFill>
        <p:spPr bwMode="auto">
          <a:xfrm>
            <a:off x="1205941" y="559642"/>
            <a:ext cx="3333750" cy="4329545"/>
          </a:xfrm>
          <a:prstGeom prst="rect">
            <a:avLst/>
          </a:prstGeom>
          <a:noFill/>
          <a:extLst>
            <a:ext uri="{909E8E84-426E-40DD-AFC4-6F175D3DCCD1}">
              <a14:hiddenFill>
                <a:solidFill>
                  <a:srgbClr val="FFFFFF"/>
                </a:solidFill>
              </a14:hiddenFill>
            </a:ext>
          </a:extLst>
        </p:spPr>
      </p:pic>
      <p:sp>
        <p:nvSpPr>
          <p:cNvPr id="6" name="矩形 5"/>
          <p:cNvSpPr/>
          <p:nvPr/>
        </p:nvSpPr>
        <p:spPr>
          <a:xfrm>
            <a:off x="3777" y="1715407"/>
            <a:ext cx="1807561"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1205941" y="3877211"/>
            <a:ext cx="9780118" cy="2687588"/>
            <a:chOff x="878905" y="4067711"/>
            <a:chExt cx="9780118" cy="2687588"/>
          </a:xfrm>
        </p:grpSpPr>
        <p:sp>
          <p:nvSpPr>
            <p:cNvPr id="9" name="矩形 8"/>
            <p:cNvSpPr/>
            <p:nvPr/>
          </p:nvSpPr>
          <p:spPr>
            <a:xfrm>
              <a:off x="1714695" y="5036660"/>
              <a:ext cx="8181562" cy="944880"/>
            </a:xfrm>
            <a:prstGeom prst="rect">
              <a:avLst/>
            </a:prstGeom>
          </p:spPr>
          <p:txBody>
            <a:bodyPr wrap="square">
              <a:spAutoFit/>
            </a:bodyPr>
            <a:lstStyle/>
            <a:p>
              <a:pPr algn="just" lvl="0"/>
              <a:r>
                <a:rPr altLang="en-US" kern="1400" lang="zh-CN" smtClean="0" sz="2800">
                  <a:latin charset="0" panose="020f0302020204030204" pitchFamily="34" typeface="Calibri Light"/>
                </a:rPr>
                <a:t>在销售过程的多个阶段都涉及到解决方案的设计，作为一名项目经理，优秀的文案写作能力必不可少</a:t>
              </a:r>
            </a:p>
          </p:txBody>
        </p:sp>
        <p:sp>
          <p:nvSpPr>
            <p:cNvPr id="10" name="矩形 9"/>
            <p:cNvSpPr/>
            <p:nvPr/>
          </p:nvSpPr>
          <p:spPr>
            <a:xfrm>
              <a:off x="878905" y="4067711"/>
              <a:ext cx="1441705" cy="2621280"/>
            </a:xfrm>
            <a:prstGeom prst="rect">
              <a:avLst/>
            </a:prstGeom>
            <a:noFill/>
          </p:spPr>
          <p:txBody>
            <a:bodyPr wrap="square">
              <a:spAutoFit/>
            </a:bodyPr>
            <a:lstStyle/>
            <a:p>
              <a:pPr algn="just" lvl="0"/>
              <a:r>
                <a:rPr altLang="zh-CN" kern="1400" lang="en-US" smtClean="0" sz="16600">
                  <a:solidFill>
                    <a:srgbClr val="7F7F7F"/>
                  </a:solidFill>
                  <a:latin charset="0" panose="020b0402040204020203" pitchFamily="34" typeface="Segoe UI Semilight"/>
                  <a:cs charset="0" panose="020b0402040204020203" pitchFamily="34" typeface="Segoe UI Semilight"/>
                </a:rPr>
                <a:t>“</a:t>
              </a:r>
            </a:p>
          </p:txBody>
        </p:sp>
        <p:sp>
          <p:nvSpPr>
            <p:cNvPr id="11" name="矩形 10"/>
            <p:cNvSpPr/>
            <p:nvPr/>
          </p:nvSpPr>
          <p:spPr>
            <a:xfrm flipV="1">
              <a:off x="9217317" y="4134018"/>
              <a:ext cx="1441705" cy="2621280"/>
            </a:xfrm>
            <a:prstGeom prst="rect">
              <a:avLst/>
            </a:prstGeom>
            <a:noFill/>
          </p:spPr>
          <p:txBody>
            <a:bodyPr wrap="square">
              <a:spAutoFit/>
            </a:bodyPr>
            <a:lstStyle/>
            <a:p>
              <a:pPr algn="just" lvl="0"/>
              <a:r>
                <a:rPr altLang="zh-CN" kern="1400" lang="en-US" smtClean="0" sz="16600">
                  <a:solidFill>
                    <a:srgbClr val="7F7F7F"/>
                  </a:solidFill>
                  <a:latin charset="0" panose="020b0402040204020203" pitchFamily="34" typeface="Segoe UI Semilight"/>
                  <a:cs charset="0" panose="020b0402040204020203" pitchFamily="34" typeface="Segoe UI Semilight"/>
                </a:rPr>
                <a:t>“</a:t>
              </a:r>
            </a:p>
          </p:txBody>
        </p:sp>
      </p:grpSp>
    </p:spTree>
    <p:extLst>
      <p:ext uri="{BB962C8B-B14F-4D97-AF65-F5344CB8AC3E}">
        <p14:creationId val="100635339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822047" y="-129035"/>
            <a:ext cx="4692374" cy="1305927"/>
          </a:xfrm>
        </p:spPr>
        <p:txBody>
          <a:bodyPr>
            <a:normAutofit/>
          </a:bodyPr>
          <a:lstStyle/>
          <a:p>
            <a:r>
              <a:rPr altLang="en-US" kern="100" lang="zh-CN" sz="3600">
                <a:latin charset="-122" panose="020b0800000000000000" pitchFamily="34" typeface="华康俪金黑W8(P)"/>
                <a:ea charset="-122" panose="020b0800000000000000" pitchFamily="34" typeface="华康俪金黑W8(P)"/>
              </a:rPr>
              <a:t>文案写作常见状况 </a:t>
            </a:r>
          </a:p>
        </p:txBody>
      </p:sp>
      <p:grpSp>
        <p:nvGrpSpPr>
          <p:cNvPr id="5" name="组合 4"/>
          <p:cNvGrpSpPr/>
          <p:nvPr/>
        </p:nvGrpSpPr>
        <p:grpSpPr>
          <a:xfrm>
            <a:off x="879428" y="-1"/>
            <a:ext cx="1086085" cy="1023583"/>
            <a:chOff x="1014584" y="-1"/>
            <a:chExt cx="1086085" cy="1179871"/>
          </a:xfrm>
        </p:grpSpPr>
        <p:sp>
          <p:nvSpPr>
            <p:cNvPr id="6" name="任意多边形 5"/>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grpSp>
        <p:nvGrpSpPr>
          <p:cNvPr id="12" name="组合 11"/>
          <p:cNvGrpSpPr/>
          <p:nvPr/>
        </p:nvGrpSpPr>
        <p:grpSpPr>
          <a:xfrm>
            <a:off x="3171639" y="1784001"/>
            <a:ext cx="7267437" cy="906463"/>
            <a:chOff x="2743349" y="2683859"/>
            <a:chExt cx="6705301" cy="906463"/>
          </a:xfrm>
        </p:grpSpPr>
        <p:sp>
          <p:nvSpPr>
            <p:cNvPr id="9" name="矩形标注 14"/>
            <p:cNvSpPr/>
            <p:nvPr/>
          </p:nvSpPr>
          <p:spPr>
            <a:xfrm flipH="1">
              <a:off x="2743349" y="2683859"/>
              <a:ext cx="6705301" cy="906463"/>
            </a:xfrm>
            <a:custGeom>
              <a:gdLst>
                <a:gd fmla="*/ 0 w 8508027" name="connsiteX0"/>
                <a:gd fmla="*/ 0 h 1458164" name="connsiteY0"/>
                <a:gd fmla="*/ 1418005 w 8508027" name="connsiteX1"/>
                <a:gd fmla="*/ 0 h 1458164" name="connsiteY1"/>
                <a:gd fmla="*/ 1418005 w 8508027" name="connsiteX2"/>
                <a:gd fmla="*/ 0 h 1458164" name="connsiteY2"/>
                <a:gd fmla="*/ 3545011 w 8508027" name="connsiteX3"/>
                <a:gd fmla="*/ 0 h 1458164" name="connsiteY3"/>
                <a:gd fmla="*/ 8508027 w 8508027" name="connsiteX4"/>
                <a:gd fmla="*/ 0 h 1458164" name="connsiteY4"/>
                <a:gd fmla="*/ 8508027 w 8508027" name="connsiteX5"/>
                <a:gd fmla="*/ 682488 h 1458164" name="connsiteY5"/>
                <a:gd fmla="*/ 8508027 w 8508027" name="connsiteX6"/>
                <a:gd fmla="*/ 682488 h 1458164" name="connsiteY6"/>
                <a:gd fmla="*/ 8508027 w 8508027" name="connsiteX7"/>
                <a:gd fmla="*/ 974983 h 1458164" name="connsiteY7"/>
                <a:gd fmla="*/ 8508027 w 8508027" name="connsiteX8"/>
                <a:gd fmla="*/ 1169979 h 1458164" name="connsiteY8"/>
                <a:gd fmla="*/ 511526 w 8508027" name="connsiteX9"/>
                <a:gd fmla="*/ 1146604 h 1458164" name="connsiteY9"/>
                <a:gd fmla="*/ 565637 w 8508027" name="connsiteX10"/>
                <a:gd fmla="*/ 1458164 h 1458164" name="connsiteY10"/>
                <a:gd fmla="*/ 227834 w 8508027" name="connsiteX11"/>
                <a:gd fmla="*/ 1123227 h 1458164" name="connsiteY11"/>
                <a:gd fmla="*/ 0 w 8508027" name="connsiteX12"/>
                <a:gd fmla="*/ 1099853 h 1458164" name="connsiteY12"/>
                <a:gd fmla="*/ 0 w 8508027" name="connsiteX13"/>
                <a:gd fmla="*/ 974983 h 1458164" name="connsiteY13"/>
                <a:gd fmla="*/ 0 w 8508027" name="connsiteX14"/>
                <a:gd fmla="*/ 682488 h 1458164" name="connsiteY14"/>
                <a:gd fmla="*/ 0 w 8508027" name="connsiteX15"/>
                <a:gd fmla="*/ 682488 h 1458164" name="connsiteY15"/>
                <a:gd fmla="*/ 0 w 8508027" name="connsiteX16"/>
                <a:gd fmla="*/ 0 h 145816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58164" w="8508027">
                  <a:moveTo>
                    <a:pt x="0" y="0"/>
                  </a:moveTo>
                  <a:lnTo>
                    <a:pt x="1418005" y="0"/>
                  </a:lnTo>
                  <a:lnTo>
                    <a:pt x="1418005" y="0"/>
                  </a:lnTo>
                  <a:lnTo>
                    <a:pt x="3545011" y="0"/>
                  </a:lnTo>
                  <a:lnTo>
                    <a:pt x="8508027" y="0"/>
                  </a:lnTo>
                  <a:lnTo>
                    <a:pt x="8508027" y="682488"/>
                  </a:lnTo>
                  <a:lnTo>
                    <a:pt x="8508027" y="682488"/>
                  </a:lnTo>
                  <a:lnTo>
                    <a:pt x="8508027" y="974983"/>
                  </a:lnTo>
                  <a:lnTo>
                    <a:pt x="8508027" y="1169979"/>
                  </a:lnTo>
                  <a:lnTo>
                    <a:pt x="511526" y="1146604"/>
                  </a:lnTo>
                  <a:lnTo>
                    <a:pt x="565637" y="1458164"/>
                  </a:lnTo>
                  <a:lnTo>
                    <a:pt x="227834" y="1123227"/>
                  </a:lnTo>
                  <a:lnTo>
                    <a:pt x="0" y="1099853"/>
                  </a:lnTo>
                  <a:lnTo>
                    <a:pt x="0" y="974983"/>
                  </a:lnTo>
                  <a:lnTo>
                    <a:pt x="0" y="682488"/>
                  </a:lnTo>
                  <a:lnTo>
                    <a:pt x="0" y="682488"/>
                  </a:lnTo>
                  <a:lnTo>
                    <a:pt x="0" y="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矩形 9"/>
            <p:cNvSpPr/>
            <p:nvPr/>
          </p:nvSpPr>
          <p:spPr>
            <a:xfrm>
              <a:off x="3711294" y="2807864"/>
              <a:ext cx="4762055" cy="518160"/>
            </a:xfrm>
            <a:prstGeom prst="rect">
              <a:avLst/>
            </a:prstGeom>
          </p:spPr>
          <p:txBody>
            <a:bodyPr wrap="none">
              <a:spAutoFit/>
            </a:bodyPr>
            <a:lstStyle/>
            <a:p>
              <a:pPr algn="ctr" lvl="0"/>
              <a:r>
                <a:rPr altLang="en-US" kern="1400" lang="zh-CN" smtClean="0" sz="2800">
                  <a:solidFill>
                    <a:schemeClr val="bg1"/>
                  </a:solidFill>
                  <a:latin charset="0" panose="02020603050405020304" pitchFamily="18" typeface="Times New Roman"/>
                </a:rPr>
                <a:t>无体系  无个性  无素材  无时间  </a:t>
              </a:r>
            </a:p>
          </p:txBody>
        </p:sp>
      </p:grpSp>
      <p:sp>
        <p:nvSpPr>
          <p:cNvPr id="29" name="矩形 28"/>
          <p:cNvSpPr/>
          <p:nvPr/>
        </p:nvSpPr>
        <p:spPr>
          <a:xfrm>
            <a:off x="1379014" y="3049859"/>
            <a:ext cx="1710055" cy="518160"/>
          </a:xfrm>
          <a:prstGeom prst="rect">
            <a:avLst/>
          </a:prstGeom>
        </p:spPr>
        <p:txBody>
          <a:bodyPr wrap="none">
            <a:spAutoFit/>
          </a:bodyPr>
          <a:lstStyle/>
          <a:p>
            <a:r>
              <a:rPr altLang="en-US" kern="1400" lang="zh-CN" sz="2800">
                <a:latin charset="-122" panose="020b0800000000000000" pitchFamily="34" typeface="华康俪金黑W8(P)"/>
                <a:ea charset="-122" panose="020b0800000000000000" pitchFamily="34" typeface="华康俪金黑W8(P)"/>
              </a:rPr>
              <a:t>解决方案 </a:t>
            </a:r>
          </a:p>
        </p:txBody>
      </p:sp>
      <p:grpSp>
        <p:nvGrpSpPr>
          <p:cNvPr id="18" name="组合 16"/>
          <p:cNvGrpSpPr/>
          <p:nvPr/>
        </p:nvGrpSpPr>
        <p:grpSpPr>
          <a:xfrm>
            <a:off x="3185000" y="3049859"/>
            <a:ext cx="423862" cy="541338"/>
            <a:chOff x="1104262" y="3857586"/>
            <a:chExt cx="423116" cy="540946"/>
          </a:xfrm>
          <a:solidFill>
            <a:srgbClr val="7F7F7F"/>
          </a:solidFill>
        </p:grpSpPr>
        <p:sp>
          <p:nvSpPr>
            <p:cNvPr id="19"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椭圆 19"/>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solidFill>
                    <a:schemeClr val="bg1"/>
                  </a:solidFill>
                </a:rPr>
                <a:t>1</a:t>
              </a:r>
            </a:p>
          </p:txBody>
        </p:sp>
      </p:grpSp>
      <p:sp>
        <p:nvSpPr>
          <p:cNvPr id="30" name="矩形 29"/>
          <p:cNvSpPr/>
          <p:nvPr/>
        </p:nvSpPr>
        <p:spPr>
          <a:xfrm>
            <a:off x="3735806" y="3056139"/>
            <a:ext cx="5059680" cy="457200"/>
          </a:xfrm>
          <a:prstGeom prst="rect">
            <a:avLst/>
          </a:prstGeom>
        </p:spPr>
        <p:txBody>
          <a:bodyPr wrap="none">
            <a:spAutoFit/>
          </a:bodyPr>
          <a:lstStyle/>
          <a:p>
            <a:pPr lvl="0"/>
            <a:r>
              <a:rPr altLang="en-US" kern="1400" lang="zh-CN" sz="2400">
                <a:latin charset="0" panose="02020603050405020304" pitchFamily="18" typeface="Times New Roman"/>
              </a:rPr>
              <a:t>系统调研、建立知识体系、选好模板</a:t>
            </a:r>
          </a:p>
        </p:txBody>
      </p:sp>
      <p:sp>
        <p:nvSpPr>
          <p:cNvPr id="8" name="矩形 7"/>
          <p:cNvSpPr/>
          <p:nvPr/>
        </p:nvSpPr>
        <p:spPr>
          <a:xfrm>
            <a:off x="3735806" y="5209872"/>
            <a:ext cx="4168737" cy="457200"/>
          </a:xfrm>
          <a:prstGeom prst="rect">
            <a:avLst/>
          </a:prstGeom>
        </p:spPr>
        <p:txBody>
          <a:bodyPr wrap="square">
            <a:spAutoFit/>
          </a:bodyPr>
          <a:lstStyle/>
          <a:p>
            <a:pPr lvl="0"/>
            <a:r>
              <a:rPr altLang="en-US" kern="1400" lang="zh-CN" smtClean="0" sz="2400">
                <a:latin charset="0" panose="02020603050405020304" pitchFamily="18" typeface="Times New Roman"/>
              </a:rPr>
              <a:t>提前规划时间、坚持自己写！</a:t>
            </a:r>
          </a:p>
        </p:txBody>
      </p:sp>
      <p:grpSp>
        <p:nvGrpSpPr>
          <p:cNvPr id="31" name="组合 32"/>
          <p:cNvGrpSpPr/>
          <p:nvPr/>
        </p:nvGrpSpPr>
        <p:grpSpPr>
          <a:xfrm>
            <a:off x="3185000" y="5196637"/>
            <a:ext cx="423862" cy="541337"/>
            <a:chOff x="1104262" y="3857586"/>
            <a:chExt cx="423116" cy="540946"/>
          </a:xfrm>
          <a:solidFill>
            <a:srgbClr val="7F7F7F"/>
          </a:solidFill>
        </p:grpSpPr>
        <p:sp>
          <p:nvSpPr>
            <p:cNvPr id="32"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椭圆 32"/>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800">
                  <a:solidFill>
                    <a:schemeClr val="bg1"/>
                  </a:solidFill>
                </a:rPr>
                <a:t>4</a:t>
              </a:r>
            </a:p>
          </p:txBody>
        </p:sp>
      </p:grpSp>
      <p:grpSp>
        <p:nvGrpSpPr>
          <p:cNvPr id="21" name="组合 29"/>
          <p:cNvGrpSpPr/>
          <p:nvPr/>
        </p:nvGrpSpPr>
        <p:grpSpPr>
          <a:xfrm>
            <a:off x="3185000" y="3765452"/>
            <a:ext cx="422275" cy="541337"/>
            <a:chOff x="1104262" y="3857586"/>
            <a:chExt cx="423116" cy="540946"/>
          </a:xfrm>
          <a:solidFill>
            <a:srgbClr val="7F7F7F"/>
          </a:solidFill>
        </p:grpSpPr>
        <p:sp>
          <p:nvSpPr>
            <p:cNvPr id="22"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椭圆 22"/>
            <p:cNvSpPr/>
            <p:nvPr/>
          </p:nvSpPr>
          <p:spPr>
            <a:xfrm>
              <a:off x="1185386" y="3952767"/>
              <a:ext cx="260869"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solidFill>
                    <a:schemeClr val="bg1"/>
                  </a:solidFill>
                </a:rPr>
                <a:t>2</a:t>
              </a:r>
            </a:p>
          </p:txBody>
        </p:sp>
      </p:grpSp>
      <p:sp>
        <p:nvSpPr>
          <p:cNvPr id="34" name="矩形 33"/>
          <p:cNvSpPr/>
          <p:nvPr/>
        </p:nvSpPr>
        <p:spPr>
          <a:xfrm>
            <a:off x="3735806" y="3774050"/>
            <a:ext cx="8611947" cy="457200"/>
          </a:xfrm>
          <a:prstGeom prst="rect">
            <a:avLst/>
          </a:prstGeom>
        </p:spPr>
        <p:txBody>
          <a:bodyPr wrap="square">
            <a:spAutoFit/>
          </a:bodyPr>
          <a:lstStyle/>
          <a:p>
            <a:pPr lvl="0"/>
            <a:r>
              <a:rPr altLang="en-US" kern="1400" lang="zh-CN" sz="2400">
                <a:latin charset="0" panose="02020603050405020304" pitchFamily="18" typeface="Times New Roman"/>
              </a:rPr>
              <a:t>排版上突出个性内容、业务调研、恶补行业背景知识</a:t>
            </a:r>
          </a:p>
        </p:txBody>
      </p:sp>
      <p:grpSp>
        <p:nvGrpSpPr>
          <p:cNvPr id="24" name="组合 32"/>
          <p:cNvGrpSpPr/>
          <p:nvPr/>
        </p:nvGrpSpPr>
        <p:grpSpPr>
          <a:xfrm>
            <a:off x="3185000" y="4481044"/>
            <a:ext cx="423862" cy="541337"/>
            <a:chOff x="1104262" y="3857586"/>
            <a:chExt cx="423116" cy="540946"/>
          </a:xfrm>
          <a:solidFill>
            <a:srgbClr val="7F7F7F"/>
          </a:solidFill>
        </p:grpSpPr>
        <p:sp>
          <p:nvSpPr>
            <p:cNvPr id="25"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椭圆 25"/>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solidFill>
                    <a:schemeClr val="bg1"/>
                  </a:solidFill>
                </a:rPr>
                <a:t>3</a:t>
              </a:r>
            </a:p>
          </p:txBody>
        </p:sp>
      </p:grpSp>
      <p:sp>
        <p:nvSpPr>
          <p:cNvPr id="35" name="矩形 34"/>
          <p:cNvSpPr/>
          <p:nvPr/>
        </p:nvSpPr>
        <p:spPr>
          <a:xfrm>
            <a:off x="3735806" y="4491961"/>
            <a:ext cx="4962816" cy="457200"/>
          </a:xfrm>
          <a:prstGeom prst="rect">
            <a:avLst/>
          </a:prstGeom>
        </p:spPr>
        <p:txBody>
          <a:bodyPr wrap="square">
            <a:spAutoFit/>
          </a:bodyPr>
          <a:lstStyle/>
          <a:p>
            <a:pPr lvl="0"/>
            <a:r>
              <a:rPr altLang="en-US" kern="1400" lang="zh-CN" sz="2400">
                <a:latin charset="0" panose="02020603050405020304" pitchFamily="18" typeface="Times New Roman"/>
              </a:rPr>
              <a:t>建立企业级素材库、目录管理</a:t>
            </a:r>
          </a:p>
        </p:txBody>
      </p:sp>
      <p:sp>
        <p:nvSpPr>
          <p:cNvPr id="36" name="标题 1"/>
          <p:cNvSpPr txBox="1"/>
          <p:nvPr/>
        </p:nvSpPr>
        <p:spPr>
          <a:xfrm>
            <a:off x="879428"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文案</a:t>
            </a:r>
          </a:p>
        </p:txBody>
      </p:sp>
      <p:sp>
        <p:nvSpPr>
          <p:cNvPr id="41" name="矩形 40"/>
          <p:cNvSpPr/>
          <p:nvPr/>
        </p:nvSpPr>
        <p:spPr>
          <a:xfrm>
            <a:off x="1379014" y="1879548"/>
            <a:ext cx="1605280" cy="518160"/>
          </a:xfrm>
          <a:prstGeom prst="rect">
            <a:avLst/>
          </a:prstGeom>
        </p:spPr>
        <p:txBody>
          <a:bodyPr wrap="none">
            <a:spAutoFit/>
          </a:bodyPr>
          <a:lstStyle/>
          <a:p>
            <a:r>
              <a:rPr altLang="en-US" kern="1400" lang="zh-CN" smtClean="0" sz="2800">
                <a:latin charset="-122" panose="020b0800000000000000" pitchFamily="34" typeface="华康俪金黑W8(P)"/>
                <a:ea charset="-122" panose="020b0800000000000000" pitchFamily="34" typeface="华康俪金黑W8(P)"/>
              </a:rPr>
              <a:t>常见问题</a:t>
            </a:r>
          </a:p>
        </p:txBody>
      </p:sp>
    </p:spTree>
    <p:extLst>
      <p:ext uri="{BB962C8B-B14F-4D97-AF65-F5344CB8AC3E}">
        <p14:creationId val="2129128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797340" y="-87056"/>
            <a:ext cx="4692374" cy="1305927"/>
          </a:xfrm>
        </p:spPr>
        <p:txBody>
          <a:bodyPr>
            <a:normAutofit/>
          </a:bodyPr>
          <a:lstStyle/>
          <a:p>
            <a:r>
              <a:rPr altLang="en-US" kern="100" lang="zh-CN" sz="3600">
                <a:latin charset="-122" panose="020b0800000000000000" pitchFamily="34" typeface="华康俪金黑W8(P)"/>
                <a:ea charset="-122" panose="020b0800000000000000" pitchFamily="34" typeface="华康俪金黑W8(P)"/>
              </a:rPr>
              <a:t>好文案是怎么炼成的</a:t>
            </a:r>
          </a:p>
        </p:txBody>
      </p:sp>
      <p:sp>
        <p:nvSpPr>
          <p:cNvPr id="4" name="矩形 3"/>
          <p:cNvSpPr/>
          <p:nvPr/>
        </p:nvSpPr>
        <p:spPr>
          <a:xfrm>
            <a:off x="-1" y="6425742"/>
            <a:ext cx="12192001" cy="431881"/>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874922" y="-1"/>
            <a:ext cx="1086085" cy="1023583"/>
            <a:chOff x="1014584" y="-1"/>
            <a:chExt cx="1086085" cy="1179871"/>
          </a:xfrm>
        </p:grpSpPr>
        <p:sp>
          <p:nvSpPr>
            <p:cNvPr id="6" name="任意多边形 5"/>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grpSp>
        <p:nvGrpSpPr>
          <p:cNvPr id="31" name="组合 32"/>
          <p:cNvGrpSpPr/>
          <p:nvPr/>
        </p:nvGrpSpPr>
        <p:grpSpPr>
          <a:xfrm>
            <a:off x="1107777" y="1601138"/>
            <a:ext cx="1863863" cy="1587525"/>
            <a:chOff x="998596" y="3857586"/>
            <a:chExt cx="634448" cy="540946"/>
          </a:xfrm>
          <a:solidFill>
            <a:srgbClr val="EB340D"/>
          </a:solidFill>
        </p:grpSpPr>
        <p:sp>
          <p:nvSpPr>
            <p:cNvPr id="32"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椭圆 32"/>
            <p:cNvSpPr/>
            <p:nvPr/>
          </p:nvSpPr>
          <p:spPr>
            <a:xfrm>
              <a:off x="998596" y="3947657"/>
              <a:ext cx="634448" cy="2617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mtClean="0" sz="2400">
                  <a:solidFill>
                    <a:schemeClr val="bg1"/>
                  </a:solidFill>
                </a:rPr>
                <a:t>明确需求</a:t>
              </a:r>
            </a:p>
          </p:txBody>
        </p:sp>
      </p:grpSp>
      <p:sp>
        <p:nvSpPr>
          <p:cNvPr id="11" name="矩形 10"/>
          <p:cNvSpPr/>
          <p:nvPr/>
        </p:nvSpPr>
        <p:spPr>
          <a:xfrm>
            <a:off x="2131425" y="5403876"/>
            <a:ext cx="8006080" cy="518160"/>
          </a:xfrm>
          <a:prstGeom prst="rect">
            <a:avLst/>
          </a:prstGeom>
        </p:spPr>
        <p:txBody>
          <a:bodyPr wrap="none">
            <a:spAutoFit/>
          </a:bodyPr>
          <a:lstStyle/>
          <a:p>
            <a:pPr lvl="0"/>
            <a:r>
              <a:rPr altLang="en-US" kern="1400" lang="zh-CN" sz="2800">
                <a:solidFill>
                  <a:srgbClr val="7F7F7F"/>
                </a:solidFill>
                <a:latin charset="0" panose="020f0302020204030204" pitchFamily="34" typeface="Calibri Light"/>
              </a:rPr>
              <a:t>在平时多积累素材，多写，是成为高手的不二法门</a:t>
            </a:r>
          </a:p>
        </p:txBody>
      </p:sp>
      <p:sp>
        <p:nvSpPr>
          <p:cNvPr id="13" name="五边形 12"/>
          <p:cNvSpPr/>
          <p:nvPr/>
        </p:nvSpPr>
        <p:spPr>
          <a:xfrm>
            <a:off x="1418201" y="3339740"/>
            <a:ext cx="9361352" cy="125678"/>
          </a:xfrm>
          <a:prstGeom prst="homePlat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2"/>
          <p:cNvGrpSpPr/>
          <p:nvPr/>
        </p:nvGrpSpPr>
        <p:grpSpPr>
          <a:xfrm>
            <a:off x="3833104" y="1601138"/>
            <a:ext cx="1863863" cy="1587525"/>
            <a:chOff x="998596" y="3857586"/>
            <a:chExt cx="634448" cy="540946"/>
          </a:xfrm>
          <a:solidFill>
            <a:srgbClr val="EB340D"/>
          </a:solidFill>
        </p:grpSpPr>
        <p:sp>
          <p:nvSpPr>
            <p:cNvPr id="41"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2" name="椭圆 41"/>
            <p:cNvSpPr/>
            <p:nvPr/>
          </p:nvSpPr>
          <p:spPr>
            <a:xfrm>
              <a:off x="998596" y="3947657"/>
              <a:ext cx="634448" cy="2617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kern="1400" lang="zh-CN" smtClean="0" sz="2400">
                  <a:latin charset="0" panose="02020603050405020304" pitchFamily="18" typeface="Times New Roman"/>
                </a:rPr>
                <a:t>提纲</a:t>
              </a:r>
            </a:p>
            <a:p>
              <a:pPr algn="ctr">
                <a:defRPr/>
              </a:pPr>
              <a:r>
                <a:rPr altLang="en-US" kern="1400" lang="zh-CN" smtClean="0" sz="2400">
                  <a:latin charset="0" panose="02020603050405020304" pitchFamily="18" typeface="Times New Roman"/>
                </a:rPr>
                <a:t>讨论</a:t>
              </a:r>
            </a:p>
            <a:p>
              <a:pPr algn="ctr">
                <a:defRPr/>
              </a:pPr>
              <a:r>
                <a:rPr altLang="en-US" kern="1400" lang="zh-CN" smtClean="0" sz="2400">
                  <a:latin charset="0" panose="02020603050405020304" pitchFamily="18" typeface="Times New Roman"/>
                </a:rPr>
                <a:t>动笔</a:t>
              </a:r>
            </a:p>
          </p:txBody>
        </p:sp>
      </p:grpSp>
      <p:grpSp>
        <p:nvGrpSpPr>
          <p:cNvPr id="43" name="组合 32"/>
          <p:cNvGrpSpPr/>
          <p:nvPr/>
        </p:nvGrpSpPr>
        <p:grpSpPr>
          <a:xfrm>
            <a:off x="6558431" y="1601138"/>
            <a:ext cx="1863863" cy="1587525"/>
            <a:chOff x="998596" y="3857586"/>
            <a:chExt cx="634448" cy="540946"/>
          </a:xfrm>
          <a:solidFill>
            <a:srgbClr val="EB340D"/>
          </a:solidFill>
        </p:grpSpPr>
        <p:sp>
          <p:nvSpPr>
            <p:cNvPr id="44"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 name="椭圆 44"/>
            <p:cNvSpPr/>
            <p:nvPr/>
          </p:nvSpPr>
          <p:spPr>
            <a:xfrm>
              <a:off x="998596" y="3947657"/>
              <a:ext cx="634448" cy="2617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kern="1400" lang="zh-CN" sz="2400">
                  <a:latin charset="0" panose="02020603050405020304" pitchFamily="18" typeface="Times New Roman"/>
                </a:rPr>
                <a:t>按客户</a:t>
              </a:r>
            </a:p>
            <a:p>
              <a:pPr algn="ctr">
                <a:defRPr/>
              </a:pPr>
              <a:r>
                <a:rPr altLang="en-US" kern="1400" lang="zh-CN" sz="2400">
                  <a:latin charset="0" panose="02020603050405020304" pitchFamily="18" typeface="Times New Roman"/>
                </a:rPr>
                <a:t>逻辑写</a:t>
              </a:r>
            </a:p>
          </p:txBody>
        </p:sp>
      </p:grpSp>
      <p:grpSp>
        <p:nvGrpSpPr>
          <p:cNvPr id="46" name="组合 32"/>
          <p:cNvGrpSpPr/>
          <p:nvPr/>
        </p:nvGrpSpPr>
        <p:grpSpPr>
          <a:xfrm>
            <a:off x="9283758" y="1617572"/>
            <a:ext cx="1863863" cy="1587525"/>
            <a:chOff x="998596" y="3857586"/>
            <a:chExt cx="634448" cy="540946"/>
          </a:xfrm>
          <a:solidFill>
            <a:srgbClr val="EB340D"/>
          </a:solidFill>
        </p:grpSpPr>
        <p:sp>
          <p:nvSpPr>
            <p:cNvPr id="47"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椭圆 47"/>
            <p:cNvSpPr/>
            <p:nvPr/>
          </p:nvSpPr>
          <p:spPr>
            <a:xfrm>
              <a:off x="998596" y="3947657"/>
              <a:ext cx="634448" cy="2617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r>
                <a:rPr altLang="en-US" kern="1400" lang="zh-CN" smtClean="0" sz="2400">
                  <a:latin charset="0" panose="02020603050405020304" pitchFamily="18" typeface="Times New Roman"/>
                </a:rPr>
                <a:t>寻求</a:t>
              </a:r>
            </a:p>
            <a:p>
              <a:pPr algn="ctr" lvl="0"/>
              <a:r>
                <a:rPr altLang="en-US" kern="1400" lang="zh-CN" smtClean="0" sz="2400">
                  <a:latin charset="0" panose="02020603050405020304" pitchFamily="18" typeface="Times New Roman"/>
                </a:rPr>
                <a:t>反馈改进</a:t>
              </a:r>
            </a:p>
          </p:txBody>
        </p:sp>
      </p:grpSp>
      <p:grpSp>
        <p:nvGrpSpPr>
          <p:cNvPr id="49" name="组合 32"/>
          <p:cNvGrpSpPr/>
          <p:nvPr/>
        </p:nvGrpSpPr>
        <p:grpSpPr>
          <a:xfrm flipV="1">
            <a:off x="2361346" y="3622716"/>
            <a:ext cx="1863863" cy="1587525"/>
            <a:chOff x="998596" y="3857586"/>
            <a:chExt cx="634448" cy="540946"/>
          </a:xfrm>
          <a:solidFill>
            <a:srgbClr val="EB340D"/>
          </a:solidFill>
        </p:grpSpPr>
        <p:sp>
          <p:nvSpPr>
            <p:cNvPr id="50"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椭圆 50"/>
            <p:cNvSpPr/>
            <p:nvPr/>
          </p:nvSpPr>
          <p:spPr>
            <a:xfrm flipV="1">
              <a:off x="998596" y="3947657"/>
              <a:ext cx="634448" cy="2617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kern="1400" lang="zh-CN" sz="2400">
                  <a:latin charset="0" panose="02020603050405020304" pitchFamily="18" typeface="Times New Roman"/>
                </a:rPr>
                <a:t>找好模板</a:t>
              </a:r>
            </a:p>
          </p:txBody>
        </p:sp>
      </p:grpSp>
      <p:grpSp>
        <p:nvGrpSpPr>
          <p:cNvPr id="52" name="组合 32"/>
          <p:cNvGrpSpPr/>
          <p:nvPr/>
        </p:nvGrpSpPr>
        <p:grpSpPr>
          <a:xfrm flipV="1">
            <a:off x="5189182" y="3622716"/>
            <a:ext cx="1863863" cy="1587525"/>
            <a:chOff x="998596" y="3857586"/>
            <a:chExt cx="634448" cy="540946"/>
          </a:xfrm>
          <a:solidFill>
            <a:srgbClr val="EB340D"/>
          </a:solidFill>
        </p:grpSpPr>
        <p:sp>
          <p:nvSpPr>
            <p:cNvPr id="53"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4" name="椭圆 53"/>
            <p:cNvSpPr/>
            <p:nvPr/>
          </p:nvSpPr>
          <p:spPr>
            <a:xfrm flipV="1">
              <a:off x="998596" y="3947657"/>
              <a:ext cx="634448" cy="2617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kern="1400" lang="zh-CN" smtClean="0" sz="2400">
                  <a:latin charset="0" panose="02020603050405020304" pitchFamily="18" typeface="Times New Roman"/>
                </a:rPr>
                <a:t>选个好环境</a:t>
              </a:r>
            </a:p>
          </p:txBody>
        </p:sp>
      </p:grpSp>
      <p:grpSp>
        <p:nvGrpSpPr>
          <p:cNvPr id="55" name="组合 32"/>
          <p:cNvGrpSpPr/>
          <p:nvPr/>
        </p:nvGrpSpPr>
        <p:grpSpPr>
          <a:xfrm flipV="1">
            <a:off x="7978853" y="3606731"/>
            <a:ext cx="1863863" cy="1587525"/>
            <a:chOff x="998596" y="3857586"/>
            <a:chExt cx="634448" cy="540946"/>
          </a:xfrm>
          <a:solidFill>
            <a:srgbClr val="EB340D"/>
          </a:solidFill>
        </p:grpSpPr>
        <p:sp>
          <p:nvSpPr>
            <p:cNvPr id="56"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7" name="椭圆 56"/>
            <p:cNvSpPr/>
            <p:nvPr/>
          </p:nvSpPr>
          <p:spPr>
            <a:xfrm flipV="1">
              <a:off x="998596" y="3926169"/>
              <a:ext cx="634448" cy="2617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kern="1400" lang="zh-CN" sz="2400">
                  <a:latin charset="0" panose="02020603050405020304" pitchFamily="18" typeface="Times New Roman"/>
                </a:rPr>
                <a:t>阅读指引和摘要</a:t>
              </a:r>
            </a:p>
          </p:txBody>
        </p:sp>
      </p:grpSp>
      <p:sp>
        <p:nvSpPr>
          <p:cNvPr id="14" name="右弧形箭头 13"/>
          <p:cNvSpPr/>
          <p:nvPr/>
        </p:nvSpPr>
        <p:spPr>
          <a:xfrm>
            <a:off x="5105852" y="1847419"/>
            <a:ext cx="197264" cy="369138"/>
          </a:xfrm>
          <a:prstGeom prst="curvedLeftArrow">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8" name="右弧形箭头 57"/>
          <p:cNvSpPr/>
          <p:nvPr/>
        </p:nvSpPr>
        <p:spPr>
          <a:xfrm flipH="1">
            <a:off x="4235209" y="2226765"/>
            <a:ext cx="197264" cy="369138"/>
          </a:xfrm>
          <a:prstGeom prst="curvedLeftArrow">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4" name="标题 1"/>
          <p:cNvSpPr txBox="1"/>
          <p:nvPr/>
        </p:nvSpPr>
        <p:spPr>
          <a:xfrm>
            <a:off x="862222"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文案</a:t>
            </a:r>
          </a:p>
        </p:txBody>
      </p:sp>
      <p:sp>
        <p:nvSpPr>
          <p:cNvPr id="3" name="椭圆 2"/>
          <p:cNvSpPr/>
          <p:nvPr/>
        </p:nvSpPr>
        <p:spPr>
          <a:xfrm>
            <a:off x="1888975" y="3251845"/>
            <a:ext cx="301468" cy="301468"/>
          </a:xfrm>
          <a:prstGeom prst="ellips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1</a:t>
            </a:r>
          </a:p>
        </p:txBody>
      </p:sp>
      <p:sp>
        <p:nvSpPr>
          <p:cNvPr id="35" name="椭圆 34"/>
          <p:cNvSpPr/>
          <p:nvPr/>
        </p:nvSpPr>
        <p:spPr>
          <a:xfrm>
            <a:off x="3142544" y="3251845"/>
            <a:ext cx="301468" cy="301468"/>
          </a:xfrm>
          <a:prstGeom prst="ellips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2</a:t>
            </a:r>
          </a:p>
        </p:txBody>
      </p:sp>
      <p:sp>
        <p:nvSpPr>
          <p:cNvPr id="37" name="椭圆 36"/>
          <p:cNvSpPr/>
          <p:nvPr/>
        </p:nvSpPr>
        <p:spPr>
          <a:xfrm>
            <a:off x="4614301" y="3251845"/>
            <a:ext cx="301468" cy="301468"/>
          </a:xfrm>
          <a:prstGeom prst="ellips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3</a:t>
            </a:r>
          </a:p>
        </p:txBody>
      </p:sp>
      <p:sp>
        <p:nvSpPr>
          <p:cNvPr id="38" name="椭圆 37"/>
          <p:cNvSpPr/>
          <p:nvPr/>
        </p:nvSpPr>
        <p:spPr>
          <a:xfrm>
            <a:off x="5970380" y="3251845"/>
            <a:ext cx="301468" cy="301468"/>
          </a:xfrm>
          <a:prstGeom prst="ellips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4</a:t>
            </a:r>
          </a:p>
        </p:txBody>
      </p:sp>
      <p:sp>
        <p:nvSpPr>
          <p:cNvPr id="39" name="椭圆 38"/>
          <p:cNvSpPr/>
          <p:nvPr/>
        </p:nvSpPr>
        <p:spPr>
          <a:xfrm>
            <a:off x="7339628" y="3251845"/>
            <a:ext cx="301468" cy="301468"/>
          </a:xfrm>
          <a:prstGeom prst="ellips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5</a:t>
            </a:r>
          </a:p>
        </p:txBody>
      </p:sp>
      <p:sp>
        <p:nvSpPr>
          <p:cNvPr id="40" name="椭圆 39"/>
          <p:cNvSpPr/>
          <p:nvPr/>
        </p:nvSpPr>
        <p:spPr>
          <a:xfrm>
            <a:off x="8760051" y="3236458"/>
            <a:ext cx="301468" cy="301468"/>
          </a:xfrm>
          <a:prstGeom prst="ellips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6</a:t>
            </a:r>
          </a:p>
        </p:txBody>
      </p:sp>
      <p:sp>
        <p:nvSpPr>
          <p:cNvPr id="59" name="椭圆 58"/>
          <p:cNvSpPr/>
          <p:nvPr/>
        </p:nvSpPr>
        <p:spPr>
          <a:xfrm>
            <a:off x="10064956" y="3236458"/>
            <a:ext cx="301468" cy="301468"/>
          </a:xfrm>
          <a:prstGeom prst="ellips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7</a:t>
            </a:r>
          </a:p>
        </p:txBody>
      </p:sp>
    </p:spTree>
    <p:extLst>
      <p:ext uri="{BB962C8B-B14F-4D97-AF65-F5344CB8AC3E}">
        <p14:creationId val="422381094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466342" y="-265460"/>
            <a:ext cx="10863745" cy="3509482"/>
            <a:chOff x="466342" y="3912840"/>
            <a:chExt cx="10863745" cy="3509482"/>
          </a:xfrm>
        </p:grpSpPr>
        <p:sp>
          <p:nvSpPr>
            <p:cNvPr id="2" name="矩形 1"/>
            <p:cNvSpPr/>
            <p:nvPr/>
          </p:nvSpPr>
          <p:spPr>
            <a:xfrm>
              <a:off x="1439451" y="4954807"/>
              <a:ext cx="9890636" cy="1874520"/>
            </a:xfrm>
            <a:prstGeom prst="rect">
              <a:avLst/>
            </a:prstGeom>
          </p:spPr>
          <p:txBody>
            <a:bodyPr wrap="square">
              <a:spAutoFit/>
            </a:bodyPr>
            <a:lstStyle/>
            <a:p>
              <a:pPr algn="just" lvl="0">
                <a:lnSpc>
                  <a:spcPct val="130000"/>
                </a:lnSpc>
              </a:pPr>
              <a:r>
                <a:rPr altLang="en-US" kern="1400" lang="zh-CN" smtClean="0">
                  <a:latin charset="0" panose="020f0302020204030204" pitchFamily="34" typeface="Calibri Light"/>
                </a:rPr>
                <a:t>演示能力即说服力，</a:t>
              </a:r>
            </a:p>
            <a:p>
              <a:pPr algn="just" lvl="0">
                <a:lnSpc>
                  <a:spcPct val="130000"/>
                </a:lnSpc>
              </a:pPr>
              <a:r>
                <a:rPr altLang="en-US" kern="1400" lang="zh-CN" smtClean="0">
                  <a:latin charset="0" panose="020f0302020204030204" pitchFamily="34" typeface="Calibri Light"/>
                </a:rPr>
                <a:t>对内说服老板，申请公司资源；对外说服客户，推销公司产品</a:t>
              </a:r>
            </a:p>
            <a:p>
              <a:pPr algn="just" lvl="0">
                <a:lnSpc>
                  <a:spcPct val="130000"/>
                </a:lnSpc>
              </a:pPr>
              <a:r>
                <a:rPr altLang="en-US" kern="1400" lang="zh-CN" smtClean="0">
                  <a:latin charset="0" panose="020f0302020204030204" pitchFamily="34" typeface="Calibri Light"/>
                </a:rPr>
                <a:t>演示能力是个人能力的重要体现，</a:t>
              </a:r>
            </a:p>
            <a:p>
              <a:pPr algn="just" lvl="0">
                <a:lnSpc>
                  <a:spcPct val="130000"/>
                </a:lnSpc>
              </a:pPr>
              <a:r>
                <a:rPr altLang="en-US" kern="1400" lang="zh-CN" smtClean="0">
                  <a:latin charset="0" panose="020f0302020204030204" pitchFamily="34" typeface="Calibri Light"/>
                </a:rPr>
                <a:t>作为项目经理，不应局限在自身演示能力的提高，还得加强对产品演示过程的导演能力</a:t>
              </a:r>
            </a:p>
            <a:p>
              <a:pPr algn="just" lvl="0">
                <a:lnSpc>
                  <a:spcPct val="130000"/>
                </a:lnSpc>
              </a:pPr>
              <a:r>
                <a:rPr altLang="en-US" kern="1400" lang="zh-CN" smtClean="0">
                  <a:latin charset="0" panose="020f0302020204030204" pitchFamily="34" typeface="Calibri Light"/>
                </a:rPr>
                <a:t>项目经理不一定是演示者，但一定是演示策划者</a:t>
              </a:r>
            </a:p>
          </p:txBody>
        </p:sp>
        <p:sp>
          <p:nvSpPr>
            <p:cNvPr id="9" name="矩形 8"/>
            <p:cNvSpPr/>
            <p:nvPr/>
          </p:nvSpPr>
          <p:spPr>
            <a:xfrm>
              <a:off x="466342" y="3912840"/>
              <a:ext cx="1441705" cy="2621280"/>
            </a:xfrm>
            <a:prstGeom prst="rect">
              <a:avLst/>
            </a:prstGeom>
            <a:noFill/>
          </p:spPr>
          <p:txBody>
            <a:bodyPr wrap="square">
              <a:spAutoFit/>
            </a:bodyPr>
            <a:lstStyle/>
            <a:p>
              <a:pPr algn="just" lvl="0"/>
              <a:r>
                <a:rPr altLang="zh-CN" kern="1400" lang="en-US" smtClean="0" sz="16600">
                  <a:solidFill>
                    <a:srgbClr val="7F7F7F"/>
                  </a:solidFill>
                  <a:latin charset="0" panose="020b0402040204020203" pitchFamily="34" typeface="Segoe UI Semilight"/>
                  <a:cs charset="0" panose="020b0402040204020203" pitchFamily="34" typeface="Segoe UI Semilight"/>
                </a:rPr>
                <a:t>“</a:t>
              </a:r>
            </a:p>
          </p:txBody>
        </p:sp>
        <p:sp>
          <p:nvSpPr>
            <p:cNvPr id="10" name="矩形 9"/>
            <p:cNvSpPr/>
            <p:nvPr/>
          </p:nvSpPr>
          <p:spPr>
            <a:xfrm flipV="1">
              <a:off x="9875710" y="4801042"/>
              <a:ext cx="1441705" cy="2621280"/>
            </a:xfrm>
            <a:prstGeom prst="rect">
              <a:avLst/>
            </a:prstGeom>
            <a:noFill/>
          </p:spPr>
          <p:txBody>
            <a:bodyPr wrap="square">
              <a:spAutoFit/>
            </a:bodyPr>
            <a:lstStyle/>
            <a:p>
              <a:pPr algn="just" lvl="0"/>
              <a:r>
                <a:rPr altLang="zh-CN" kern="1400" lang="en-US" smtClean="0" sz="16600">
                  <a:solidFill>
                    <a:srgbClr val="7F7F7F"/>
                  </a:solidFill>
                  <a:latin charset="0" panose="020b0402040204020203" pitchFamily="34" typeface="Segoe UI Semilight"/>
                  <a:cs charset="0" panose="020b0402040204020203" pitchFamily="34" typeface="Segoe UI Semilight"/>
                </a:rPr>
                <a:t>“</a:t>
              </a:r>
            </a:p>
          </p:txBody>
        </p:sp>
      </p:grpSp>
      <p:grpSp>
        <p:nvGrpSpPr>
          <p:cNvPr id="7" name="组合 6"/>
          <p:cNvGrpSpPr/>
          <p:nvPr/>
        </p:nvGrpSpPr>
        <p:grpSpPr>
          <a:xfrm>
            <a:off x="0" y="1920583"/>
            <a:ext cx="12192001" cy="4550127"/>
            <a:chOff x="0" y="1384556"/>
            <a:chExt cx="12192001" cy="4550127"/>
          </a:xfrm>
        </p:grpSpPr>
        <p:sp>
          <p:nvSpPr>
            <p:cNvPr id="5" name="矩形 4"/>
            <p:cNvSpPr/>
            <p:nvPr/>
          </p:nvSpPr>
          <p:spPr>
            <a:xfrm>
              <a:off x="0" y="3733787"/>
              <a:ext cx="7283450"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1"/>
            <p:cNvSpPr>
              <a:spLocks noChangeArrowheads="1"/>
            </p:cNvSpPr>
            <p:nvPr/>
          </p:nvSpPr>
          <p:spPr bwMode="auto">
            <a:xfrm>
              <a:off x="844103" y="4372570"/>
              <a:ext cx="42976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a:lnSpc>
                  <a:spcPct val="100000"/>
                </a:lnSpc>
                <a:spcBef>
                  <a:spcPct val="0"/>
                </a:spcBef>
                <a:buFontTx/>
                <a:buNone/>
              </a:pPr>
              <a:r>
                <a:rPr altLang="en-US" b="1" kumimoji="1" lang="zh-CN" smtClean="0" sz="5400">
                  <a:solidFill>
                    <a:schemeClr val="bg1"/>
                  </a:solidFill>
                  <a:latin charset="-122" panose="020b0800000000000000" pitchFamily="34" typeface="华康俪金黑W8(P)"/>
                  <a:ea charset="-122" panose="020b0800000000000000" pitchFamily="34" typeface="华康俪金黑W8(P)"/>
                </a:rPr>
                <a:t>二、讲演能力</a:t>
              </a:r>
            </a:p>
          </p:txBody>
        </p:sp>
        <p:sp>
          <p:nvSpPr>
            <p:cNvPr id="6" name="矩形 5"/>
            <p:cNvSpPr/>
            <p:nvPr/>
          </p:nvSpPr>
          <p:spPr>
            <a:xfrm>
              <a:off x="9875711" y="3733787"/>
              <a:ext cx="2316290"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http://distribute.quanjing.com/sps255-6456b.jpg?seid=C3bZmJu1lty0ntzIFhnWCZaXmxWXmNX8FhX8mZaWFdiWmtqVms85idiWoJm0oJu1Fdb8fa42332de09ea077b64713de0f085ff6" id="1026"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ackgroundRemoval b="99707" l="9936" r="89936" t="9961"/>
                      </a14:imgEffect>
                    </a14:imgLayer>
                  </a14:imgProps>
                </a:ext>
                <a:ext uri="{28A0092B-C50C-407E-A947-70E740481C1C}">
                  <a14:useLocalDpi val="0"/>
                </a:ext>
              </a:extLst>
            </a:blip>
            <a:stretch>
              <a:fillRect/>
            </a:stretch>
          </p:blipFill>
          <p:spPr bwMode="auto">
            <a:xfrm>
              <a:off x="6779529" y="1384556"/>
              <a:ext cx="3488134" cy="4550127"/>
            </a:xfrm>
            <a:prstGeom prst="rect">
              <a:avLst/>
            </a:prstGeom>
            <a:noFill/>
            <a:extLst>
              <a:ext uri="{909E8E84-426E-40DD-AFC4-6F175D3DCCD1}">
                <a14:hiddenFill>
                  <a:solidFill>
                    <a:srgbClr val="FFFFFF"/>
                  </a:solidFill>
                </a14:hiddenFill>
              </a:ext>
            </a:extLst>
          </p:spPr>
        </p:pic>
      </p:grpSp>
    </p:spTree>
    <p:extLst>
      <p:ext uri="{BB962C8B-B14F-4D97-AF65-F5344CB8AC3E}">
        <p14:creationId val="2511262335"/>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722277" y="198791"/>
            <a:ext cx="4246880" cy="701040"/>
          </a:xfrm>
          <a:prstGeom prst="rect">
            <a:avLst/>
          </a:prstGeom>
        </p:spPr>
        <p:txBody>
          <a:bodyPr wrap="none">
            <a:spAutoFit/>
          </a:bodyPr>
          <a:lstStyle/>
          <a:p>
            <a:r>
              <a:rPr altLang="en-US" kern="100" lang="zh-CN" sz="4000">
                <a:latin charset="-122" panose="020b0800000000000000" pitchFamily="34" typeface="华康俪金黑W8(P)"/>
                <a:ea charset="-122" panose="020b0800000000000000" pitchFamily="34" typeface="华康俪金黑W8(P)"/>
              </a:rPr>
              <a:t>六步打造成功演示</a:t>
            </a:r>
          </a:p>
        </p:txBody>
      </p:sp>
      <p:cxnSp>
        <p:nvCxnSpPr>
          <p:cNvPr id="12" name="直接连接符 11"/>
          <p:cNvCxnSpPr/>
          <p:nvPr/>
        </p:nvCxnSpPr>
        <p:spPr>
          <a:xfrm>
            <a:off x="1544970" y="3661224"/>
            <a:ext cx="9102061" cy="0"/>
          </a:xfrm>
          <a:prstGeom prst="line">
            <a:avLst/>
          </a:prstGeom>
          <a:ln w="31750">
            <a:solidFill>
              <a:srgbClr val="EB340D"/>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51533" y="2099372"/>
            <a:ext cx="4198148" cy="1265405"/>
            <a:chOff x="551533" y="1867148"/>
            <a:chExt cx="4198148" cy="1265405"/>
          </a:xfrm>
        </p:grpSpPr>
        <p:sp>
          <p:nvSpPr>
            <p:cNvPr id="15" name="矩形标注 14"/>
            <p:cNvSpPr/>
            <p:nvPr/>
          </p:nvSpPr>
          <p:spPr>
            <a:xfrm flipV="1" rot="10800000">
              <a:off x="551533" y="1936284"/>
              <a:ext cx="3270334" cy="1196269"/>
            </a:xfrm>
            <a:prstGeom prst="wedgeRectCallout">
              <a:avLst>
                <a:gd fmla="val -10532" name="adj1"/>
                <a:gd fmla="val 70078" name="adj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7" name="矩形 14"/>
            <p:cNvSpPr>
              <a:spLocks noChangeArrowheads="1"/>
            </p:cNvSpPr>
            <p:nvPr/>
          </p:nvSpPr>
          <p:spPr bwMode="auto">
            <a:xfrm>
              <a:off x="601216" y="1867148"/>
              <a:ext cx="414846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lvl="0"/>
              <a:r>
                <a:rPr altLang="en-US" kern="1400" lang="zh-CN" sz="2800">
                  <a:solidFill>
                    <a:srgbClr val="EB340D"/>
                  </a:solidFill>
                  <a:latin charset="-122" panose="020b0800000000000000" pitchFamily="34" typeface="华康俪金黑W8(P)"/>
                  <a:ea charset="-122" panose="020b0800000000000000" pitchFamily="34" typeface="华康俪金黑W8(P)"/>
                </a:rPr>
                <a:t>①确定目标</a:t>
              </a:r>
            </a:p>
          </p:txBody>
        </p:sp>
        <p:sp>
          <p:nvSpPr>
            <p:cNvPr id="23" name="矩形 22"/>
            <p:cNvSpPr/>
            <p:nvPr/>
          </p:nvSpPr>
          <p:spPr>
            <a:xfrm>
              <a:off x="601216" y="2385772"/>
              <a:ext cx="3220652" cy="640080"/>
            </a:xfrm>
            <a:prstGeom prst="rect">
              <a:avLst/>
            </a:prstGeom>
          </p:spPr>
          <p:txBody>
            <a:bodyPr wrap="square">
              <a:spAutoFit/>
            </a:bodyPr>
            <a:lstStyle/>
            <a:p>
              <a:pPr algn="dist" lvl="0"/>
              <a:r>
                <a:rPr altLang="en-US" kern="1400" lang="zh-CN">
                  <a:latin charset="0" panose="020f0302020204030204" pitchFamily="34" typeface="Calibri Light"/>
                </a:rPr>
                <a:t>演示目标应着眼于短期效果,思考“我为什么要做这个演示”</a:t>
              </a:r>
            </a:p>
          </p:txBody>
        </p:sp>
      </p:grpSp>
      <p:grpSp>
        <p:nvGrpSpPr>
          <p:cNvPr id="2" name="组合 1"/>
          <p:cNvGrpSpPr/>
          <p:nvPr/>
        </p:nvGrpSpPr>
        <p:grpSpPr>
          <a:xfrm>
            <a:off x="879498" y="-1"/>
            <a:ext cx="1086085" cy="1023583"/>
            <a:chOff x="1014584" y="-1"/>
            <a:chExt cx="1086085" cy="1023583"/>
          </a:xfrm>
        </p:grpSpPr>
        <p:grpSp>
          <p:nvGrpSpPr>
            <p:cNvPr id="5" name="组合 4"/>
            <p:cNvGrpSpPr/>
            <p:nvPr/>
          </p:nvGrpSpPr>
          <p:grpSpPr>
            <a:xfrm>
              <a:off x="1014584" y="-1"/>
              <a:ext cx="1086085" cy="1023583"/>
              <a:chOff x="1014584" y="-1"/>
              <a:chExt cx="1086085" cy="1179871"/>
            </a:xfrm>
          </p:grpSpPr>
          <p:sp>
            <p:nvSpPr>
              <p:cNvPr id="6" name="任意多边形 5"/>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sp>
          <p:nvSpPr>
            <p:cNvPr id="26"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演示</a:t>
              </a:r>
            </a:p>
          </p:txBody>
        </p:sp>
      </p:grpSp>
      <p:grpSp>
        <p:nvGrpSpPr>
          <p:cNvPr id="9" name="组合 8"/>
          <p:cNvGrpSpPr/>
          <p:nvPr/>
        </p:nvGrpSpPr>
        <p:grpSpPr>
          <a:xfrm>
            <a:off x="4051624" y="2142474"/>
            <a:ext cx="3645708" cy="1237168"/>
            <a:chOff x="4242696" y="1910250"/>
            <a:chExt cx="3645708" cy="1237168"/>
          </a:xfrm>
        </p:grpSpPr>
        <p:sp>
          <p:nvSpPr>
            <p:cNvPr id="28" name="矩形标注 27"/>
            <p:cNvSpPr/>
            <p:nvPr/>
          </p:nvSpPr>
          <p:spPr>
            <a:xfrm flipV="1" rot="10800000">
              <a:off x="4288212" y="1951149"/>
              <a:ext cx="3597367" cy="1196269"/>
            </a:xfrm>
            <a:prstGeom prst="wedgeRectCallout">
              <a:avLst>
                <a:gd fmla="val -10532" name="adj1"/>
                <a:gd fmla="val 70078" name="adj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4" name="矩形 23"/>
            <p:cNvSpPr/>
            <p:nvPr/>
          </p:nvSpPr>
          <p:spPr>
            <a:xfrm>
              <a:off x="4260657" y="2422249"/>
              <a:ext cx="3627747" cy="640080"/>
            </a:xfrm>
            <a:prstGeom prst="rect">
              <a:avLst/>
            </a:prstGeom>
          </p:spPr>
          <p:txBody>
            <a:bodyPr wrap="square">
              <a:spAutoFit/>
            </a:bodyPr>
            <a:lstStyle/>
            <a:p>
              <a:pPr algn="dist" lvl="0"/>
              <a:r>
                <a:rPr altLang="en-US" kern="1400" lang="zh-CN">
                  <a:latin charset="0" panose="020f0302020204030204" pitchFamily="34" typeface="Calibri Light"/>
                </a:rPr>
                <a:t>充分考虑听众的立场、业务关注点,找准核心听众并照顾他们的个性</a:t>
              </a:r>
            </a:p>
          </p:txBody>
        </p:sp>
        <p:sp>
          <p:nvSpPr>
            <p:cNvPr id="19" name="矩形 18"/>
            <p:cNvSpPr/>
            <p:nvPr/>
          </p:nvSpPr>
          <p:spPr>
            <a:xfrm>
              <a:off x="4242696" y="1910250"/>
              <a:ext cx="2449180" cy="518160"/>
            </a:xfrm>
            <a:prstGeom prst="rect">
              <a:avLst/>
            </a:prstGeom>
          </p:spPr>
          <p:txBody>
            <a:bodyPr wrap="square">
              <a:spAutoFit/>
            </a:bodyPr>
            <a:lstStyle/>
            <a:p>
              <a:r>
                <a:rPr altLang="en-US" kern="1400" lang="zh-CN" sz="2800">
                  <a:solidFill>
                    <a:srgbClr val="EB340D"/>
                  </a:solidFill>
                  <a:latin charset="-122" panose="020b0800000000000000" pitchFamily="34" typeface="华康俪金黑W8(P)"/>
                  <a:ea charset="-122" panose="020b0800000000000000" pitchFamily="34" typeface="华康俪金黑W8(P)"/>
                </a:rPr>
                <a:t>②分析听众</a:t>
              </a:r>
            </a:p>
          </p:txBody>
        </p:sp>
      </p:grpSp>
      <p:grpSp>
        <p:nvGrpSpPr>
          <p:cNvPr id="8" name="组合 7"/>
          <p:cNvGrpSpPr/>
          <p:nvPr/>
        </p:nvGrpSpPr>
        <p:grpSpPr>
          <a:xfrm>
            <a:off x="7988448" y="2168508"/>
            <a:ext cx="3876000" cy="1196269"/>
            <a:chOff x="8316000" y="1936284"/>
            <a:chExt cx="3876000" cy="1196269"/>
          </a:xfrm>
        </p:grpSpPr>
        <p:sp>
          <p:nvSpPr>
            <p:cNvPr id="29" name="矩形标注 28"/>
            <p:cNvSpPr/>
            <p:nvPr/>
          </p:nvSpPr>
          <p:spPr>
            <a:xfrm flipV="1" rot="10800000">
              <a:off x="8316000" y="1936284"/>
              <a:ext cx="3680381" cy="1196269"/>
            </a:xfrm>
            <a:prstGeom prst="wedgeRectCallout">
              <a:avLst>
                <a:gd fmla="val -10532" name="adj1"/>
                <a:gd fmla="val 70078" name="adj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5" name="矩形 24"/>
            <p:cNvSpPr/>
            <p:nvPr/>
          </p:nvSpPr>
          <p:spPr>
            <a:xfrm>
              <a:off x="8327194" y="2465933"/>
              <a:ext cx="3864807" cy="640080"/>
            </a:xfrm>
            <a:prstGeom prst="rect">
              <a:avLst/>
            </a:prstGeom>
          </p:spPr>
          <p:txBody>
            <a:bodyPr wrap="square">
              <a:spAutoFit/>
            </a:bodyPr>
            <a:lstStyle/>
            <a:p>
              <a:pPr algn="dist" lvl="0"/>
              <a:r>
                <a:rPr altLang="en-US" kern="1400" lang="zh-CN">
                  <a:latin charset="0" panose="020f0302020204030204" pitchFamily="34" typeface="Calibri Light"/>
                </a:rPr>
                <a:t>做好公司内部协调和商务铺垫工作，演示方式和内容争取“私人定制”</a:t>
              </a:r>
            </a:p>
          </p:txBody>
        </p:sp>
        <p:sp>
          <p:nvSpPr>
            <p:cNvPr id="16" name="内容占位符 2"/>
            <p:cNvSpPr txBox="1"/>
            <p:nvPr/>
          </p:nvSpPr>
          <p:spPr bwMode="auto">
            <a:xfrm>
              <a:off x="8316001" y="1938619"/>
              <a:ext cx="2902459" cy="494851"/>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rtlCol="0" tIns="45720" vert="horz" wrap="square">
              <a:prstTxWarp prst="textNoShape">
                <a:avLst/>
              </a:prstTxWarp>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charset="-122" panose="020b0503020204020204" pitchFamily="34" typeface="微软雅黑"/>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charset="-122" panose="020b0503020204020204" pitchFamily="34" typeface="微软雅黑"/>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charset="-122" panose="020b0503020204020204" pitchFamily="34" typeface="微软雅黑"/>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charset="-122" panose="020b0503020204020204" pitchFamily="34" typeface="微软雅黑"/>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kern="1400" lang="zh-CN">
                  <a:solidFill>
                    <a:srgbClr val="EB340D"/>
                  </a:solidFill>
                  <a:latin charset="-122" panose="020b0800000000000000" pitchFamily="34" typeface="华康俪金黑W8(P)"/>
                  <a:ea charset="-122" panose="020b0800000000000000" pitchFamily="34" typeface="华康俪金黑W8(P)"/>
                </a:rPr>
                <a:t>③演示方案策划</a:t>
              </a:r>
            </a:p>
          </p:txBody>
        </p:sp>
      </p:grpSp>
      <p:sp>
        <p:nvSpPr>
          <p:cNvPr id="30" name="五边形 29"/>
          <p:cNvSpPr/>
          <p:nvPr/>
        </p:nvSpPr>
        <p:spPr>
          <a:xfrm>
            <a:off x="1418201" y="3626556"/>
            <a:ext cx="9361352" cy="125678"/>
          </a:xfrm>
          <a:prstGeom prst="homePlate">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标注 30"/>
          <p:cNvSpPr/>
          <p:nvPr/>
        </p:nvSpPr>
        <p:spPr>
          <a:xfrm rot="10800000">
            <a:off x="536295" y="4123196"/>
            <a:ext cx="3270334" cy="1196269"/>
          </a:xfrm>
          <a:prstGeom prst="wedgeRectCallout">
            <a:avLst>
              <a:gd fmla="val -10949" name="adj1"/>
              <a:gd fmla="val 81487" name="adj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2" name="矩形标注 31"/>
          <p:cNvSpPr/>
          <p:nvPr/>
        </p:nvSpPr>
        <p:spPr>
          <a:xfrm rot="10800000">
            <a:off x="3979415" y="4123196"/>
            <a:ext cx="2973031" cy="1196269"/>
          </a:xfrm>
          <a:prstGeom prst="wedgeRectCallout">
            <a:avLst>
              <a:gd fmla="val -11909" name="adj1"/>
              <a:gd fmla="val 79205" name="adj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3" name="矩形标注 32"/>
          <p:cNvSpPr/>
          <p:nvPr/>
        </p:nvSpPr>
        <p:spPr>
          <a:xfrm rot="10800000">
            <a:off x="7146620" y="4093468"/>
            <a:ext cx="4620600" cy="1196269"/>
          </a:xfrm>
          <a:prstGeom prst="wedgeRectCallout">
            <a:avLst>
              <a:gd fmla="val -9941" name="adj1"/>
              <a:gd fmla="val 78064" name="adj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4" name="矩形 14"/>
          <p:cNvSpPr>
            <a:spLocks noChangeArrowheads="1"/>
          </p:cNvSpPr>
          <p:nvPr/>
        </p:nvSpPr>
        <p:spPr bwMode="auto">
          <a:xfrm>
            <a:off x="551532" y="4119976"/>
            <a:ext cx="356300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r>
              <a:rPr altLang="en-US" kern="1400" lang="zh-CN" sz="2800">
                <a:solidFill>
                  <a:srgbClr val="EB340D"/>
                </a:solidFill>
                <a:latin charset="-122" panose="020b0800000000000000" pitchFamily="34" typeface="华康俪金黑W8(P)"/>
                <a:ea charset="-122" panose="020b0800000000000000" pitchFamily="34" typeface="华康俪金黑W8(P)"/>
              </a:rPr>
              <a:t>④组织合适的材料</a:t>
            </a:r>
          </a:p>
        </p:txBody>
      </p:sp>
      <p:sp>
        <p:nvSpPr>
          <p:cNvPr id="35" name="矩形 34"/>
          <p:cNvSpPr/>
          <p:nvPr/>
        </p:nvSpPr>
        <p:spPr>
          <a:xfrm>
            <a:off x="652484" y="4678468"/>
            <a:ext cx="2789492" cy="640080"/>
          </a:xfrm>
          <a:prstGeom prst="rect">
            <a:avLst/>
          </a:prstGeom>
        </p:spPr>
        <p:txBody>
          <a:bodyPr wrap="square">
            <a:spAutoFit/>
          </a:bodyPr>
          <a:lstStyle/>
          <a:p>
            <a:pPr algn="dist" lvl="0"/>
            <a:r>
              <a:rPr altLang="en-US" kern="1400" lang="zh-CN" smtClean="0">
                <a:latin charset="0" panose="020f0302020204030204" pitchFamily="34" typeface="Calibri Light"/>
              </a:rPr>
              <a:t>材料力求组织得当，有冲击力，能体现业务需求</a:t>
            </a:r>
          </a:p>
        </p:txBody>
      </p:sp>
      <p:sp>
        <p:nvSpPr>
          <p:cNvPr id="36" name="矩形 35"/>
          <p:cNvSpPr/>
          <p:nvPr/>
        </p:nvSpPr>
        <p:spPr>
          <a:xfrm>
            <a:off x="3953258" y="4133076"/>
            <a:ext cx="4785171" cy="518160"/>
          </a:xfrm>
          <a:prstGeom prst="rect">
            <a:avLst/>
          </a:prstGeom>
        </p:spPr>
        <p:txBody>
          <a:bodyPr wrap="square">
            <a:spAutoFit/>
          </a:bodyPr>
          <a:lstStyle/>
          <a:p>
            <a:r>
              <a:rPr altLang="en-US" kern="1400" lang="zh-CN" sz="2800">
                <a:solidFill>
                  <a:srgbClr val="EB340D"/>
                </a:solidFill>
                <a:latin charset="-122" panose="020b0800000000000000" pitchFamily="34" typeface="华康俪金黑W8(P)"/>
                <a:ea charset="-122" panose="020b0800000000000000" pitchFamily="34" typeface="华康俪金黑W8(P)"/>
              </a:rPr>
              <a:t>⑤练习和评估演示</a:t>
            </a:r>
          </a:p>
        </p:txBody>
      </p:sp>
      <p:sp>
        <p:nvSpPr>
          <p:cNvPr id="37" name="矩形 36"/>
          <p:cNvSpPr/>
          <p:nvPr/>
        </p:nvSpPr>
        <p:spPr>
          <a:xfrm>
            <a:off x="4185381" y="4731029"/>
            <a:ext cx="2214880" cy="396240"/>
          </a:xfrm>
          <a:prstGeom prst="rect">
            <a:avLst/>
          </a:prstGeom>
        </p:spPr>
        <p:txBody>
          <a:bodyPr wrap="none">
            <a:spAutoFit/>
          </a:bodyPr>
          <a:lstStyle/>
          <a:p>
            <a:pPr lvl="0"/>
            <a:r>
              <a:rPr altLang="en-US" kern="1400" lang="zh-CN" sz="2000">
                <a:latin charset="0" panose="020f0302020204030204" pitchFamily="34" typeface="Calibri Light"/>
              </a:rPr>
              <a:t>练习！练习！练习！</a:t>
            </a:r>
          </a:p>
        </p:txBody>
      </p:sp>
      <p:sp>
        <p:nvSpPr>
          <p:cNvPr id="38" name="内容占位符 2"/>
          <p:cNvSpPr txBox="1"/>
          <p:nvPr/>
        </p:nvSpPr>
        <p:spPr bwMode="auto">
          <a:xfrm>
            <a:off x="7091775" y="4049784"/>
            <a:ext cx="4991041" cy="77740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rtlCol="0" tIns="45720" vert="horz" wrap="square">
            <a:prstTxWarp prst="textNoShape">
              <a:avLst/>
            </a:prstTxWarp>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charset="-122" panose="020b0503020204020204" pitchFamily="34" typeface="微软雅黑"/>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charset="-122" panose="020b0503020204020204" pitchFamily="34" typeface="微软雅黑"/>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charset="-122" panose="020b0503020204020204" pitchFamily="34" typeface="微软雅黑"/>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charset="-122" panose="020b0503020204020204" pitchFamily="34" typeface="微软雅黑"/>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buNone/>
            </a:pPr>
            <a:r>
              <a:rPr altLang="en-US" kern="1400" lang="zh-CN" smtClean="0" sz="3000">
                <a:solidFill>
                  <a:srgbClr val="EB340D"/>
                </a:solidFill>
                <a:latin charset="-122" panose="020b0800000000000000" pitchFamily="34" typeface="华康俪金黑W8(P)"/>
                <a:ea charset="-122" panose="020b0800000000000000" pitchFamily="34" typeface="华康俪金黑W8(P)"/>
              </a:rPr>
              <a:t>⑥精彩开场白和有力结束语</a:t>
            </a:r>
          </a:p>
        </p:txBody>
      </p:sp>
      <p:sp>
        <p:nvSpPr>
          <p:cNvPr id="39" name="矩形 38"/>
          <p:cNvSpPr/>
          <p:nvPr/>
        </p:nvSpPr>
        <p:spPr>
          <a:xfrm>
            <a:off x="7125233" y="4566836"/>
            <a:ext cx="4628890" cy="749808"/>
          </a:xfrm>
          <a:prstGeom prst="rect">
            <a:avLst/>
          </a:prstGeom>
        </p:spPr>
        <p:txBody>
          <a:bodyPr wrap="square">
            <a:spAutoFit/>
          </a:bodyPr>
          <a:lstStyle/>
          <a:p>
            <a:pPr lvl="0">
              <a:lnSpc>
                <a:spcPct val="120000"/>
              </a:lnSpc>
            </a:pPr>
            <a:r>
              <a:rPr altLang="en-US" kern="1400" lang="zh-CN">
                <a:latin charset="0" panose="020f0302020204030204" pitchFamily="34" typeface="Calibri Light"/>
              </a:rPr>
              <a:t>开场白既能揭示特定事实，也能与听众建立良好关系；结束前应总结要点,号召听众行动！</a:t>
            </a:r>
          </a:p>
        </p:txBody>
      </p:sp>
    </p:spTree>
    <p:extLst>
      <p:ext uri="{BB962C8B-B14F-4D97-AF65-F5344CB8AC3E}">
        <p14:creationId val="100293872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798646" y="-145310"/>
            <a:ext cx="4692374" cy="1305927"/>
          </a:xfrm>
        </p:spPr>
        <p:txBody>
          <a:bodyPr>
            <a:normAutofit/>
          </a:bodyPr>
          <a:lstStyle/>
          <a:p>
            <a:r>
              <a:rPr altLang="en-US" kern="100" lang="zh-CN" smtClean="0" sz="3600">
                <a:latin charset="-122" panose="020b0800000000000000" pitchFamily="34" typeface="华康俪金黑W8(P)"/>
                <a:ea charset="-122" panose="020b0800000000000000" pitchFamily="34" typeface="华康俪金黑W8(P)"/>
              </a:rPr>
              <a:t>演示高手修炼之路</a:t>
            </a:r>
          </a:p>
        </p:txBody>
      </p:sp>
      <p:sp>
        <p:nvSpPr>
          <p:cNvPr id="3" name="矩形 2"/>
          <p:cNvSpPr/>
          <p:nvPr/>
        </p:nvSpPr>
        <p:spPr>
          <a:xfrm>
            <a:off x="3029581" y="1519333"/>
            <a:ext cx="7014305" cy="883920"/>
          </a:xfrm>
          <a:prstGeom prst="rect">
            <a:avLst/>
          </a:prstGeom>
          <a:solidFill>
            <a:srgbClr val="EB340D"/>
          </a:solidFill>
        </p:spPr>
        <p:txBody>
          <a:bodyPr wrap="square">
            <a:spAutoFit/>
          </a:bodyPr>
          <a:lstStyle/>
          <a:p>
            <a:pPr algn="dist" lvl="0">
              <a:lnSpc>
                <a:spcPct val="130000"/>
              </a:lnSpc>
            </a:pPr>
            <a:r>
              <a:rPr altLang="en-US" kern="1400" lang="zh-CN" sz="2000">
                <a:solidFill>
                  <a:schemeClr val="bg1"/>
                </a:solidFill>
                <a:latin charset="0" panose="020f0302020204030204" pitchFamily="34" typeface="Calibri Light"/>
              </a:rPr>
              <a:t>成功的演示不是演示者个人的功劳，是精心准备的系统工程，而项目经理，就应该以工程的总策划的定位来制定演示方案</a:t>
            </a:r>
          </a:p>
        </p:txBody>
      </p:sp>
      <p:grpSp>
        <p:nvGrpSpPr>
          <p:cNvPr id="37" name="组合 36"/>
          <p:cNvGrpSpPr/>
          <p:nvPr/>
        </p:nvGrpSpPr>
        <p:grpSpPr>
          <a:xfrm>
            <a:off x="3029580" y="2537275"/>
            <a:ext cx="9982127" cy="646331"/>
            <a:chOff x="3568039" y="2464485"/>
            <a:chExt cx="9982127" cy="646331"/>
          </a:xfrm>
        </p:grpSpPr>
        <p:grpSp>
          <p:nvGrpSpPr>
            <p:cNvPr id="18" name="组合 16"/>
            <p:cNvGrpSpPr/>
            <p:nvPr/>
          </p:nvGrpSpPr>
          <p:grpSpPr>
            <a:xfrm>
              <a:off x="3568039" y="2495431"/>
              <a:ext cx="423862" cy="541338"/>
              <a:chOff x="1104262" y="3476856"/>
              <a:chExt cx="423116" cy="540946"/>
            </a:xfrm>
            <a:solidFill>
              <a:srgbClr val="7F7F7F"/>
            </a:solidFill>
          </p:grpSpPr>
          <p:sp>
            <p:nvSpPr>
              <p:cNvPr id="19" name="椭圆 14"/>
              <p:cNvSpPr>
                <a:spLocks noChangeAspect="1"/>
              </p:cNvSpPr>
              <p:nvPr/>
            </p:nvSpPr>
            <p:spPr bwMode="auto">
              <a:xfrm>
                <a:off x="1104262" y="347685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0" name="椭圆 19"/>
              <p:cNvSpPr/>
              <p:nvPr/>
            </p:nvSpPr>
            <p:spPr>
              <a:xfrm>
                <a:off x="1185082" y="3572042"/>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400">
                    <a:solidFill>
                      <a:schemeClr val="bg1"/>
                    </a:solidFill>
                  </a:rPr>
                  <a:t>1</a:t>
                </a:r>
              </a:p>
            </p:txBody>
          </p:sp>
        </p:grpSp>
        <p:sp>
          <p:nvSpPr>
            <p:cNvPr id="30" name="矩形 29"/>
            <p:cNvSpPr/>
            <p:nvPr/>
          </p:nvSpPr>
          <p:spPr>
            <a:xfrm>
              <a:off x="4110797" y="2464485"/>
              <a:ext cx="9439369" cy="701040"/>
            </a:xfrm>
            <a:prstGeom prst="rect">
              <a:avLst/>
            </a:prstGeom>
          </p:spPr>
          <p:txBody>
            <a:bodyPr wrap="square">
              <a:spAutoFit/>
            </a:bodyPr>
            <a:lstStyle/>
            <a:p>
              <a:pPr lvl="0"/>
              <a:r>
                <a:rPr altLang="en-US" b="1" kern="1400" lang="zh-CN" sz="2000">
                  <a:latin charset="-122" panose="020b0800000000000000" pitchFamily="34" typeface="华康俪金黑W8(P)"/>
                  <a:ea charset="-122" panose="020b0800000000000000" pitchFamily="34" typeface="华康俪金黑W8(P)"/>
                </a:rPr>
                <a:t>整体策划要以营销目标为导向</a:t>
              </a:r>
            </a:p>
            <a:p>
              <a:pPr lvl="0"/>
              <a:r>
                <a:rPr altLang="en-US" b="1" kern="1400" lang="zh-CN" sz="2000">
                  <a:latin charset="-122" panose="020b0800000000000000" pitchFamily="34" typeface="华康俪金黑W8(P)"/>
                  <a:ea charset="-122" panose="020b0800000000000000" pitchFamily="34" typeface="华康俪金黑W8(P)"/>
                </a:rPr>
                <a:t>演示是团队合作工程，服务于营销目标，策划演示也是对经理团队领导能力的考验</a:t>
              </a:r>
            </a:p>
          </p:txBody>
        </p:sp>
      </p:grpSp>
      <p:grpSp>
        <p:nvGrpSpPr>
          <p:cNvPr id="15" name="组合 14"/>
          <p:cNvGrpSpPr/>
          <p:nvPr/>
        </p:nvGrpSpPr>
        <p:grpSpPr>
          <a:xfrm>
            <a:off x="3029580" y="4851296"/>
            <a:ext cx="8507404" cy="646331"/>
            <a:chOff x="1614049" y="4835420"/>
            <a:chExt cx="8507404" cy="646331"/>
          </a:xfrm>
        </p:grpSpPr>
        <p:sp>
          <p:nvSpPr>
            <p:cNvPr id="8" name="矩形 7"/>
            <p:cNvSpPr/>
            <p:nvPr/>
          </p:nvSpPr>
          <p:spPr>
            <a:xfrm>
              <a:off x="2141042" y="4835420"/>
              <a:ext cx="7980411" cy="701040"/>
            </a:xfrm>
            <a:prstGeom prst="rect">
              <a:avLst/>
            </a:prstGeom>
          </p:spPr>
          <p:txBody>
            <a:bodyPr wrap="square">
              <a:spAutoFit/>
            </a:bodyPr>
            <a:lstStyle/>
            <a:p>
              <a:pPr lvl="0"/>
              <a:r>
                <a:rPr altLang="en-US" b="1" kern="1400" lang="zh-CN" smtClean="0" sz="2000">
                  <a:latin charset="-122" panose="020b0800000000000000" pitchFamily="34" typeface="华康俪金黑W8(P)"/>
                  <a:ea charset="-122" panose="020b0800000000000000" pitchFamily="34" typeface="华康俪金黑W8(P)"/>
                </a:rPr>
                <a:t>好马配好鞍</a:t>
              </a:r>
            </a:p>
            <a:p>
              <a:pPr lvl="0"/>
              <a:r>
                <a:rPr altLang="en-US" b="1" kern="1400" lang="zh-CN" smtClean="0" sz="2000">
                  <a:latin charset="-122" panose="020b0800000000000000" pitchFamily="34" typeface="华康俪金黑W8(P)"/>
                  <a:ea charset="-122" panose="020b0800000000000000" pitchFamily="34" typeface="华康俪金黑W8(P)"/>
                </a:rPr>
                <a:t>表达方式求新，新奇观点、好故事、好比方、设置场景等都是方法</a:t>
              </a:r>
            </a:p>
          </p:txBody>
        </p:sp>
        <p:grpSp>
          <p:nvGrpSpPr>
            <p:cNvPr id="31" name="组合 32"/>
            <p:cNvGrpSpPr/>
            <p:nvPr/>
          </p:nvGrpSpPr>
          <p:grpSpPr>
            <a:xfrm>
              <a:off x="1614049" y="4865545"/>
              <a:ext cx="423862" cy="541337"/>
              <a:chOff x="1104262" y="3857586"/>
              <a:chExt cx="423116" cy="540946"/>
            </a:xfrm>
            <a:solidFill>
              <a:srgbClr val="7F7F7F"/>
            </a:solidFill>
          </p:grpSpPr>
          <p:sp>
            <p:nvSpPr>
              <p:cNvPr id="32"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33" name="椭圆 32"/>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400">
                    <a:solidFill>
                      <a:schemeClr val="bg1"/>
                    </a:solidFill>
                  </a:rPr>
                  <a:t>4</a:t>
                </a:r>
              </a:p>
            </p:txBody>
          </p:sp>
        </p:grpSp>
      </p:grpSp>
      <p:grpSp>
        <p:nvGrpSpPr>
          <p:cNvPr id="13" name="组合 12"/>
          <p:cNvGrpSpPr/>
          <p:nvPr/>
        </p:nvGrpSpPr>
        <p:grpSpPr>
          <a:xfrm>
            <a:off x="3029580" y="3308616"/>
            <a:ext cx="9153119" cy="646331"/>
            <a:chOff x="1607104" y="3221577"/>
            <a:chExt cx="9153119" cy="646331"/>
          </a:xfrm>
        </p:grpSpPr>
        <p:grpSp>
          <p:nvGrpSpPr>
            <p:cNvPr id="21" name="组合 29"/>
            <p:cNvGrpSpPr/>
            <p:nvPr/>
          </p:nvGrpSpPr>
          <p:grpSpPr>
            <a:xfrm>
              <a:off x="1607104" y="3266973"/>
              <a:ext cx="422275" cy="541337"/>
              <a:chOff x="1104262" y="3920606"/>
              <a:chExt cx="423116" cy="540946"/>
            </a:xfrm>
            <a:solidFill>
              <a:srgbClr val="7F7F7F"/>
            </a:solidFill>
          </p:grpSpPr>
          <p:sp>
            <p:nvSpPr>
              <p:cNvPr id="22" name="椭圆 14"/>
              <p:cNvSpPr>
                <a:spLocks noChangeAspect="1"/>
              </p:cNvSpPr>
              <p:nvPr/>
            </p:nvSpPr>
            <p:spPr bwMode="auto">
              <a:xfrm>
                <a:off x="1104262" y="392060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3" name="椭圆 22"/>
              <p:cNvSpPr/>
              <p:nvPr/>
            </p:nvSpPr>
            <p:spPr>
              <a:xfrm>
                <a:off x="1185386" y="4015785"/>
                <a:ext cx="260869"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400">
                    <a:solidFill>
                      <a:schemeClr val="bg1"/>
                    </a:solidFill>
                  </a:rPr>
                  <a:t>2</a:t>
                </a:r>
              </a:p>
            </p:txBody>
          </p:sp>
        </p:grpSp>
        <p:sp>
          <p:nvSpPr>
            <p:cNvPr id="34" name="矩形 33"/>
            <p:cNvSpPr/>
            <p:nvPr/>
          </p:nvSpPr>
          <p:spPr>
            <a:xfrm>
              <a:off x="2148276" y="3221577"/>
              <a:ext cx="8611947" cy="701040"/>
            </a:xfrm>
            <a:prstGeom prst="rect">
              <a:avLst/>
            </a:prstGeom>
          </p:spPr>
          <p:txBody>
            <a:bodyPr wrap="square">
              <a:spAutoFit/>
            </a:bodyPr>
            <a:lstStyle/>
            <a:p>
              <a:pPr lvl="0"/>
              <a:r>
                <a:rPr altLang="en-US" b="1" kern="1400" lang="zh-CN" sz="2000">
                  <a:latin charset="-122" panose="020b0800000000000000" pitchFamily="34" typeface="华康俪金黑W8(P)"/>
                  <a:ea charset="-122" panose="020b0800000000000000" pitchFamily="34" typeface="华康俪金黑W8(P)"/>
                </a:rPr>
                <a:t>把准客户定位基点</a:t>
              </a:r>
            </a:p>
            <a:p>
              <a:pPr lvl="0"/>
              <a:r>
                <a:rPr altLang="en-US" b="1" kern="1400" lang="zh-CN" sz="2000">
                  <a:latin charset="-122" panose="020b0800000000000000" pitchFamily="34" typeface="华康俪金黑W8(P)"/>
                  <a:ea charset="-122" panose="020b0800000000000000" pitchFamily="34" typeface="华康俪金黑W8(P)"/>
                </a:rPr>
                <a:t>演示的灵魂是突出企业的产品、能力与竞争者的差别</a:t>
              </a:r>
            </a:p>
          </p:txBody>
        </p:sp>
      </p:grpSp>
      <p:grpSp>
        <p:nvGrpSpPr>
          <p:cNvPr id="14" name="组合 13"/>
          <p:cNvGrpSpPr/>
          <p:nvPr/>
        </p:nvGrpSpPr>
        <p:grpSpPr>
          <a:xfrm>
            <a:off x="3029580" y="4079956"/>
            <a:ext cx="8235027" cy="646331"/>
            <a:chOff x="1586882" y="4030106"/>
            <a:chExt cx="8235027" cy="646331"/>
          </a:xfrm>
        </p:grpSpPr>
        <p:grpSp>
          <p:nvGrpSpPr>
            <p:cNvPr id="24" name="组合 32"/>
            <p:cNvGrpSpPr/>
            <p:nvPr/>
          </p:nvGrpSpPr>
          <p:grpSpPr>
            <a:xfrm>
              <a:off x="1586882" y="4070892"/>
              <a:ext cx="423862" cy="541337"/>
              <a:chOff x="1104262" y="3857586"/>
              <a:chExt cx="423116" cy="540946"/>
            </a:xfrm>
            <a:solidFill>
              <a:srgbClr val="7F7F7F"/>
            </a:solidFill>
          </p:grpSpPr>
          <p:sp>
            <p:nvSpPr>
              <p:cNvPr id="25" name="椭圆 14"/>
              <p:cNvSpPr>
                <a:spLocks noChangeAspect="1"/>
              </p:cNvSpPr>
              <p:nvPr/>
            </p:nvSpPr>
            <p:spPr bwMode="auto">
              <a:xfrm>
                <a:off x="1104262" y="3857586"/>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26" name="椭圆 25"/>
              <p:cNvSpPr/>
              <p:nvPr/>
            </p:nvSpPr>
            <p:spPr>
              <a:xfrm>
                <a:off x="1185082" y="3952767"/>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400">
                    <a:solidFill>
                      <a:schemeClr val="bg1"/>
                    </a:solidFill>
                  </a:rPr>
                  <a:t>3</a:t>
                </a:r>
              </a:p>
            </p:txBody>
          </p:sp>
        </p:grpSp>
        <p:sp>
          <p:nvSpPr>
            <p:cNvPr id="35" name="矩形 34"/>
            <p:cNvSpPr/>
            <p:nvPr/>
          </p:nvSpPr>
          <p:spPr>
            <a:xfrm>
              <a:off x="2113875" y="4030106"/>
              <a:ext cx="7708034" cy="701040"/>
            </a:xfrm>
            <a:prstGeom prst="rect">
              <a:avLst/>
            </a:prstGeom>
          </p:spPr>
          <p:txBody>
            <a:bodyPr wrap="square">
              <a:spAutoFit/>
            </a:bodyPr>
            <a:lstStyle/>
            <a:p>
              <a:pPr lvl="0"/>
              <a:r>
                <a:rPr altLang="en-US" b="1" kern="1400" lang="zh-CN" sz="2000">
                  <a:latin charset="-122" panose="020b0800000000000000" pitchFamily="34" typeface="华康俪金黑W8(P)"/>
                  <a:ea charset="-122" panose="020b0800000000000000" pitchFamily="34" typeface="华康俪金黑W8(P)"/>
                </a:rPr>
                <a:t>制造兴奋点</a:t>
              </a:r>
            </a:p>
            <a:p>
              <a:pPr lvl="0"/>
              <a:r>
                <a:rPr altLang="en-US" b="1" kern="1400" lang="zh-CN" sz="2000">
                  <a:latin charset="-122" panose="020b0800000000000000" pitchFamily="34" typeface="华康俪金黑W8(P)"/>
                  <a:ea charset="-122" panose="020b0800000000000000" pitchFamily="34" typeface="华康俪金黑W8(P)"/>
                </a:rPr>
                <a:t>兴奋点的出现是需要设计的，最好是我有人无、人有我独的内容</a:t>
              </a:r>
            </a:p>
          </p:txBody>
        </p:sp>
      </p:grpSp>
      <p:grpSp>
        <p:nvGrpSpPr>
          <p:cNvPr id="16" name="组合 15"/>
          <p:cNvGrpSpPr/>
          <p:nvPr/>
        </p:nvGrpSpPr>
        <p:grpSpPr>
          <a:xfrm>
            <a:off x="3029580" y="5622637"/>
            <a:ext cx="6615540" cy="646331"/>
            <a:chOff x="1614049" y="5984487"/>
            <a:chExt cx="6615540" cy="646331"/>
          </a:xfrm>
        </p:grpSpPr>
        <p:sp>
          <p:nvSpPr>
            <p:cNvPr id="41" name="矩形 40"/>
            <p:cNvSpPr/>
            <p:nvPr/>
          </p:nvSpPr>
          <p:spPr>
            <a:xfrm>
              <a:off x="2148275" y="5984487"/>
              <a:ext cx="6081314" cy="701040"/>
            </a:xfrm>
            <a:prstGeom prst="rect">
              <a:avLst/>
            </a:prstGeom>
          </p:spPr>
          <p:txBody>
            <a:bodyPr wrap="square">
              <a:spAutoFit/>
            </a:bodyPr>
            <a:lstStyle/>
            <a:p>
              <a:pPr lvl="0"/>
              <a:r>
                <a:rPr altLang="en-US" b="1" kern="1400" lang="zh-CN" sz="2000">
                  <a:latin charset="-122" panose="020b0800000000000000" pitchFamily="34" typeface="华康俪金黑W8(P)"/>
                  <a:ea charset="-122" panose="020b0800000000000000" pitchFamily="34" typeface="华康俪金黑W8(P)"/>
                </a:rPr>
                <a:t>以听众为中心</a:t>
              </a:r>
            </a:p>
            <a:p>
              <a:pPr lvl="0"/>
              <a:r>
                <a:rPr altLang="en-US" b="1" kern="1400" lang="zh-CN" sz="2000">
                  <a:latin charset="-122" panose="020b0800000000000000" pitchFamily="34" typeface="华康俪金黑W8(P)"/>
                  <a:ea charset="-122" panose="020b0800000000000000" pitchFamily="34" typeface="华康俪金黑W8(P)"/>
                </a:rPr>
                <a:t>演示者应时刻注意，听众是用来交流而非倾诉的</a:t>
              </a:r>
            </a:p>
          </p:txBody>
        </p:sp>
        <p:grpSp>
          <p:nvGrpSpPr>
            <p:cNvPr id="42" name="组合 32"/>
            <p:cNvGrpSpPr/>
            <p:nvPr/>
          </p:nvGrpSpPr>
          <p:grpSpPr>
            <a:xfrm>
              <a:off x="1614049" y="6032597"/>
              <a:ext cx="423862" cy="541337"/>
              <a:chOff x="1104262" y="4251007"/>
              <a:chExt cx="423116" cy="540946"/>
            </a:xfrm>
            <a:solidFill>
              <a:srgbClr val="7F7F7F"/>
            </a:solidFill>
          </p:grpSpPr>
          <p:sp>
            <p:nvSpPr>
              <p:cNvPr id="43" name="椭圆 14"/>
              <p:cNvSpPr>
                <a:spLocks noChangeAspect="1"/>
              </p:cNvSpPr>
              <p:nvPr/>
            </p:nvSpPr>
            <p:spPr bwMode="auto">
              <a:xfrm>
                <a:off x="1104262" y="4251007"/>
                <a:ext cx="423116" cy="540946"/>
              </a:xfrm>
              <a:custGeom>
                <a:gdLst>
                  <a:gd fmla="*/ 341784 w 683568" name="connsiteX0"/>
                  <a:gd fmla="*/ 0 h 864094" name="connsiteY0"/>
                  <a:gd fmla="*/ 683568 w 683568" name="connsiteX1"/>
                  <a:gd fmla="*/ 341784 h 864094" name="connsiteY1"/>
                  <a:gd fmla="*/ 577183 w 683568" name="connsiteX2"/>
                  <a:gd fmla="*/ 588642 h 864094" name="connsiteY2"/>
                  <a:gd fmla="*/ 341597 w 683568" name="connsiteX3"/>
                  <a:gd fmla="*/ 864094 h 864094" name="connsiteY3"/>
                  <a:gd fmla="*/ 105111 w 683568" name="connsiteX4"/>
                  <a:gd fmla="*/ 587591 h 864094" name="connsiteY4"/>
                  <a:gd fmla="*/ 59857 w 683568" name="connsiteX5"/>
                  <a:gd fmla="*/ 534679 h 864094" name="connsiteY5"/>
                  <a:gd fmla="*/ 59306 w 683568" name="connsiteX6"/>
                  <a:gd fmla="*/ 534035 h 864094" name="connsiteY6"/>
                  <a:gd fmla="*/ 59325 w 683568" name="connsiteX7"/>
                  <a:gd fmla="*/ 534035 h 864094" name="connsiteY7"/>
                  <a:gd fmla="*/ 0 w 683568" name="connsiteX8"/>
                  <a:gd fmla="*/ 341784 h 864094" name="connsiteY8"/>
                  <a:gd fmla="*/ 341784 w 683568" name="connsiteX9"/>
                  <a:gd fmla="*/ 0 h 864094" name="connsiteY9"/>
                  <a:gd fmla="*/ 59325 w 683568" name="connsiteX10"/>
                  <a:gd fmla="*/ 534035 h 864094" name="connsiteY10"/>
                  <a:gd fmla="*/ 0 w 683568" name="connsiteX11"/>
                  <a:gd fmla="*/ 341784 h 864094" name="connsiteY11"/>
                  <a:gd fmla="*/ 341784 w 683568" name="connsiteX12"/>
                  <a:gd fmla="*/ 0 h 864094" name="connsiteY12"/>
                  <a:gd fmla="*/ 341784 w 683568" name="connsiteX13"/>
                  <a:gd fmla="*/ 0 h 8640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864094" w="683568">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44" name="椭圆 43"/>
              <p:cNvSpPr/>
              <p:nvPr/>
            </p:nvSpPr>
            <p:spPr>
              <a:xfrm>
                <a:off x="1185082" y="4346188"/>
                <a:ext cx="261477" cy="2617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mtClean="0" sz="2400">
                    <a:solidFill>
                      <a:schemeClr val="bg1"/>
                    </a:solidFill>
                  </a:rPr>
                  <a:t>5</a:t>
                </a:r>
              </a:p>
            </p:txBody>
          </p:sp>
        </p:grpSp>
      </p:grpSp>
      <p:grpSp>
        <p:nvGrpSpPr>
          <p:cNvPr id="9" name="组合 8"/>
          <p:cNvGrpSpPr/>
          <p:nvPr/>
        </p:nvGrpSpPr>
        <p:grpSpPr>
          <a:xfrm>
            <a:off x="879498" y="-1"/>
            <a:ext cx="1086085" cy="1023583"/>
            <a:chOff x="1014584" y="-1"/>
            <a:chExt cx="1086085" cy="1023583"/>
          </a:xfrm>
        </p:grpSpPr>
        <p:grpSp>
          <p:nvGrpSpPr>
            <p:cNvPr id="5" name="组合 4"/>
            <p:cNvGrpSpPr/>
            <p:nvPr/>
          </p:nvGrpSpPr>
          <p:grpSpPr>
            <a:xfrm>
              <a:off x="1014584" y="-1"/>
              <a:ext cx="1086085" cy="1023583"/>
              <a:chOff x="1014584" y="-1"/>
              <a:chExt cx="1086085" cy="1179871"/>
            </a:xfrm>
          </p:grpSpPr>
          <p:sp>
            <p:nvSpPr>
              <p:cNvPr id="6" name="任意多边形 5"/>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sp>
          <p:nvSpPr>
            <p:cNvPr id="45"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进阶</a:t>
              </a:r>
            </a:p>
          </p:txBody>
        </p:sp>
      </p:grpSp>
      <p:sp>
        <p:nvSpPr>
          <p:cNvPr id="39" name="矩形 38"/>
          <p:cNvSpPr/>
          <p:nvPr/>
        </p:nvSpPr>
        <p:spPr>
          <a:xfrm>
            <a:off x="1379014" y="2527352"/>
            <a:ext cx="1710055" cy="518160"/>
          </a:xfrm>
          <a:prstGeom prst="rect">
            <a:avLst/>
          </a:prstGeom>
        </p:spPr>
        <p:txBody>
          <a:bodyPr wrap="none">
            <a:spAutoFit/>
          </a:bodyPr>
          <a:lstStyle/>
          <a:p>
            <a:r>
              <a:rPr altLang="en-US" kern="1400" lang="zh-CN" smtClean="0" sz="2800">
                <a:latin charset="-122" panose="020b0800000000000000" pitchFamily="34" typeface="华康俪金黑W8(P)"/>
                <a:ea charset="-122" panose="020b0800000000000000" pitchFamily="34" typeface="华康俪金黑W8(P)"/>
              </a:rPr>
              <a:t>提升方案 </a:t>
            </a:r>
          </a:p>
        </p:txBody>
      </p:sp>
      <p:sp>
        <p:nvSpPr>
          <p:cNvPr id="40" name="矩形 39"/>
          <p:cNvSpPr/>
          <p:nvPr/>
        </p:nvSpPr>
        <p:spPr>
          <a:xfrm>
            <a:off x="1379014" y="1603779"/>
            <a:ext cx="1605280" cy="518160"/>
          </a:xfrm>
          <a:prstGeom prst="rect">
            <a:avLst/>
          </a:prstGeom>
        </p:spPr>
        <p:txBody>
          <a:bodyPr wrap="none">
            <a:spAutoFit/>
          </a:bodyPr>
          <a:lstStyle/>
          <a:p>
            <a:r>
              <a:rPr altLang="en-US" kern="1400" lang="zh-CN" smtClean="0" sz="2800">
                <a:latin charset="-122" panose="020b0800000000000000" pitchFamily="34" typeface="华康俪金黑W8(P)"/>
                <a:ea charset="-122" panose="020b0800000000000000" pitchFamily="34" typeface="华康俪金黑W8(P)"/>
              </a:rPr>
              <a:t>自我定位</a:t>
            </a:r>
          </a:p>
        </p:txBody>
      </p:sp>
    </p:spTree>
    <p:extLst>
      <p:ext uri="{BB962C8B-B14F-4D97-AF65-F5344CB8AC3E}">
        <p14:creationId val="2610474000"/>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1"/>
          <p:cNvSpPr txBox="1"/>
          <p:nvPr/>
        </p:nvSpPr>
        <p:spPr>
          <a:xfrm>
            <a:off x="1783374" y="-141174"/>
            <a:ext cx="8963978" cy="1305927"/>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100" lang="zh-CN" sz="3600">
                <a:latin charset="-122" panose="020b0800000000000000" pitchFamily="34" typeface="华康俪金黑W8(P)"/>
                <a:ea charset="-122" panose="020b0800000000000000" pitchFamily="34" typeface="华康俪金黑W8(P)"/>
              </a:rPr>
              <a:t>重视细节实质上是控制风险的一种管理手段</a:t>
            </a:r>
          </a:p>
        </p:txBody>
      </p:sp>
      <p:sp>
        <p:nvSpPr>
          <p:cNvPr id="5" name="矩形 4"/>
          <p:cNvSpPr/>
          <p:nvPr/>
        </p:nvSpPr>
        <p:spPr>
          <a:xfrm>
            <a:off x="-1" y="6439117"/>
            <a:ext cx="12192001" cy="431881"/>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2" name="组合 1"/>
          <p:cNvGrpSpPr/>
          <p:nvPr/>
        </p:nvGrpSpPr>
        <p:grpSpPr>
          <a:xfrm>
            <a:off x="864226" y="-1"/>
            <a:ext cx="1086085" cy="1023583"/>
            <a:chOff x="1014584" y="-1"/>
            <a:chExt cx="1086085" cy="1023583"/>
          </a:xfrm>
        </p:grpSpPr>
        <p:grpSp>
          <p:nvGrpSpPr>
            <p:cNvPr id="6" name="组合 5"/>
            <p:cNvGrpSpPr/>
            <p:nvPr/>
          </p:nvGrpSpPr>
          <p:grpSpPr>
            <a:xfrm>
              <a:off x="1014584" y="-1"/>
              <a:ext cx="1086085" cy="1023583"/>
              <a:chOff x="1014584" y="-1"/>
              <a:chExt cx="1086085" cy="1179871"/>
            </a:xfrm>
          </p:grpSpPr>
          <p:sp>
            <p:nvSpPr>
              <p:cNvPr id="7" name="任意多边形 6"/>
              <p:cNvSpPr/>
              <p:nvPr/>
            </p:nvSpPr>
            <p:spPr>
              <a:xfrm>
                <a:off x="1093034" y="-1"/>
                <a:ext cx="840698" cy="1179871"/>
              </a:xfrm>
              <a:custGeom>
                <a:gdLst>
                  <a:gd fmla="*/ 0 w 840698" name="connsiteX0"/>
                  <a:gd fmla="*/ 0 h 959370" name="connsiteY0"/>
                  <a:gd fmla="*/ 840698 w 840698" name="connsiteX1"/>
                  <a:gd fmla="*/ 0 h 959370" name="connsiteY1"/>
                  <a:gd fmla="*/ 840698 w 840698" name="connsiteX2"/>
                  <a:gd fmla="*/ 959370 h 959370" name="connsiteY2"/>
                  <a:gd fmla="*/ 420349 w 840698" name="connsiteX3"/>
                  <a:gd fmla="*/ 734518 h 959370" name="connsiteY3"/>
                  <a:gd fmla="*/ 0 w 840698" name="connsiteX4"/>
                  <a:gd fmla="*/ 959370 h 959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9369" w="840698">
                    <a:moveTo>
                      <a:pt x="0" y="0"/>
                    </a:moveTo>
                    <a:lnTo>
                      <a:pt x="840698" y="0"/>
                    </a:lnTo>
                    <a:lnTo>
                      <a:pt x="840698" y="959370"/>
                    </a:lnTo>
                    <a:lnTo>
                      <a:pt x="420349" y="734518"/>
                    </a:lnTo>
                    <a:lnTo>
                      <a:pt x="0" y="959370"/>
                    </a:lnTo>
                    <a:close/>
                  </a:path>
                </a:pathLst>
              </a:cu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endParaRPr altLang="en-US" kern="2200" lang="zh-CN" sz="3200">
                  <a:solidFill>
                    <a:schemeClr val="bg1"/>
                  </a:solidFill>
                  <a:latin charset="-122" panose="020b0800000000000000" pitchFamily="34" typeface="华康俪金黑W8(P)"/>
                  <a:ea charset="-122" panose="020b0800000000000000" pitchFamily="34" typeface="华康俪金黑W8(P)"/>
                </a:endParaRPr>
              </a:p>
            </p:txBody>
          </p:sp>
        </p:grpSp>
        <p:sp>
          <p:nvSpPr>
            <p:cNvPr id="14" name="标题 1"/>
            <p:cNvSpPr txBox="1"/>
            <p:nvPr/>
          </p:nvSpPr>
          <p:spPr>
            <a:xfrm>
              <a:off x="1014584" y="135980"/>
              <a:ext cx="1086085" cy="77589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charset="-122" panose="020b0503020204020204" pitchFamily="34" typeface="微软雅黑"/>
                  <a:cs typeface="+mj-cs"/>
                </a:defRPr>
              </a:lvl1pPr>
            </a:lstStyle>
            <a:p>
              <a:r>
                <a:rPr altLang="en-US" kern="2200" lang="zh-CN" smtClean="0" sz="3200">
                  <a:solidFill>
                    <a:schemeClr val="bg1"/>
                  </a:solidFill>
                  <a:latin charset="-122" panose="020b0800000000000000" pitchFamily="34" typeface="华康俪金黑W8(P)"/>
                  <a:ea charset="-122" panose="020b0800000000000000" pitchFamily="34" typeface="华康俪金黑W8(P)"/>
                </a:rPr>
                <a:t>细节</a:t>
              </a:r>
            </a:p>
          </p:txBody>
        </p:sp>
      </p:grpSp>
      <p:grpSp>
        <p:nvGrpSpPr>
          <p:cNvPr id="17" name="组合 16"/>
          <p:cNvGrpSpPr/>
          <p:nvPr/>
        </p:nvGrpSpPr>
        <p:grpSpPr>
          <a:xfrm>
            <a:off x="472970" y="2325246"/>
            <a:ext cx="2940152" cy="2755350"/>
            <a:chOff x="472970" y="1726154"/>
            <a:chExt cx="2940152" cy="2755350"/>
          </a:xfrm>
        </p:grpSpPr>
        <p:grpSp>
          <p:nvGrpSpPr>
            <p:cNvPr id="9" name="组合 8"/>
            <p:cNvGrpSpPr/>
            <p:nvPr/>
          </p:nvGrpSpPr>
          <p:grpSpPr>
            <a:xfrm>
              <a:off x="474548" y="1726154"/>
              <a:ext cx="649910" cy="656655"/>
              <a:chOff x="2978605" y="2342141"/>
              <a:chExt cx="649910" cy="656655"/>
            </a:xfrm>
          </p:grpSpPr>
          <p:grpSp>
            <p:nvGrpSpPr>
              <p:cNvPr id="10" name="组合 9"/>
              <p:cNvGrpSpPr/>
              <p:nvPr/>
            </p:nvGrpSpPr>
            <p:grpSpPr>
              <a:xfrm>
                <a:off x="2978605" y="2364463"/>
                <a:ext cx="649910" cy="633401"/>
                <a:chOff x="3072503" y="2731559"/>
                <a:chExt cx="857881" cy="836089"/>
              </a:xfrm>
            </p:grpSpPr>
            <p:sp>
              <p:nvSpPr>
                <p:cNvPr id="12" name="任意多边形 11"/>
                <p:cNvSpPr/>
                <p:nvPr/>
              </p:nvSpPr>
              <p:spPr>
                <a:xfrm>
                  <a:off x="3072503" y="2731559"/>
                  <a:ext cx="816920" cy="816920"/>
                </a:xfrm>
                <a:custGeom>
                  <a:gdLst>
                    <a:gd fmla="*/ 408460 w 816920" name="connsiteX0"/>
                    <a:gd fmla="*/ 0 h 816920" name="connsiteY0"/>
                    <a:gd fmla="*/ 816920 w 816920" name="connsiteX1"/>
                    <a:gd fmla="*/ 408460 h 816920" name="connsiteY1"/>
                    <a:gd fmla="*/ 810339 w 816920" name="connsiteX2"/>
                    <a:gd fmla="*/ 473740 h 816920" name="connsiteY2"/>
                    <a:gd fmla="*/ 447724 w 816920" name="connsiteX3"/>
                    <a:gd fmla="*/ 812962 h 816920" name="connsiteY3"/>
                    <a:gd fmla="*/ 408460 w 816920" name="connsiteX4"/>
                    <a:gd fmla="*/ 816920 h 816920" name="connsiteY4"/>
                    <a:gd fmla="*/ 0 w 816920" name="connsiteX5"/>
                    <a:gd fmla="*/ 408460 h 816920" name="connsiteY5"/>
                    <a:gd fmla="*/ 408460 w 816920" name="connsiteX6"/>
                    <a:gd fmla="*/ 0 h 8169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16920" w="816920">
                      <a:moveTo>
                        <a:pt x="408460" y="0"/>
                      </a:moveTo>
                      <a:cubicBezTo>
                        <a:pt x="634046" y="0"/>
                        <a:pt x="816920" y="182874"/>
                        <a:pt x="816920" y="408460"/>
                      </a:cubicBezTo>
                      <a:lnTo>
                        <a:pt x="810339" y="473740"/>
                      </a:lnTo>
                      <a:lnTo>
                        <a:pt x="447724" y="812962"/>
                      </a:lnTo>
                      <a:lnTo>
                        <a:pt x="408460" y="816920"/>
                      </a:lnTo>
                      <a:cubicBezTo>
                        <a:pt x="182874" y="816920"/>
                        <a:pt x="0" y="634046"/>
                        <a:pt x="0" y="408460"/>
                      </a:cubicBezTo>
                      <a:cubicBezTo>
                        <a:pt x="0" y="182874"/>
                        <a:pt x="182874" y="0"/>
                        <a:pt x="408460" y="0"/>
                      </a:cubicBezTo>
                      <a:close/>
                    </a:path>
                  </a:pathLst>
                </a:custGeom>
                <a:solidFill>
                  <a:srgbClr val="EB340D"/>
                </a:solidFill>
                <a:ln algn="ctr" cap="flat" cmpd="sng" w="12700">
                  <a:solidFill>
                    <a:srgbClr val="EB340D"/>
                  </a:solidFill>
                  <a:prstDash val="solid"/>
                  <a:miter lim="800000"/>
                </a:ln>
                <a:effectLst/>
              </p:spPr>
              <p:txBody>
                <a:bodyPr anchor="ctr" rtlCol="0"/>
                <a:lstStyle/>
                <a:p>
                  <a:pPr algn="ctr" defTabSz="7132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70" u="none">
                    <a:ln>
                      <a:noFill/>
                    </a:ln>
                    <a:solidFill>
                      <a:srgbClr val="7F7F7F"/>
                    </a:solidFill>
                    <a:effectLst/>
                    <a:uLnTx/>
                    <a:uFillTx/>
                    <a:latin typeface="Calibri"/>
                    <a:ea charset="-122" panose="02010600030101010101" pitchFamily="2" typeface="宋体"/>
                  </a:endParaRPr>
                </a:p>
              </p:txBody>
            </p:sp>
            <p:cxnSp>
              <p:nvCxnSpPr>
                <p:cNvPr id="13" name="直接连接符 12"/>
                <p:cNvCxnSpPr/>
                <p:nvPr/>
              </p:nvCxnSpPr>
              <p:spPr>
                <a:xfrm flipH="1" rot="21360000">
                  <a:off x="3529087" y="3235998"/>
                  <a:ext cx="401297" cy="331650"/>
                </a:xfrm>
                <a:prstGeom prst="line">
                  <a:avLst/>
                </a:prstGeom>
                <a:noFill/>
                <a:ln algn="ctr" cap="flat" cmpd="sng" w="6350">
                  <a:solidFill>
                    <a:sysClr lastClr="FFFFFF" val="window"/>
                  </a:solidFill>
                  <a:prstDash val="solid"/>
                  <a:miter lim="800000"/>
                </a:ln>
                <a:effectLst>
                  <a:outerShdw algn="br" blurRad="50800" dir="13500000" rotWithShape="0" sx="113000" sy="113000">
                    <a:prstClr val="black"/>
                  </a:outerShdw>
                </a:effectLst>
              </p:spPr>
            </p:cxnSp>
          </p:grpSp>
          <p:sp>
            <p:nvSpPr>
              <p:cNvPr id="11" name="矩形 1"/>
              <p:cNvSpPr>
                <a:spLocks noChangeArrowheads="1"/>
              </p:cNvSpPr>
              <p:nvPr/>
            </p:nvSpPr>
            <p:spPr bwMode="auto">
              <a:xfrm>
                <a:off x="3080928" y="2342141"/>
                <a:ext cx="416243" cy="650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eaLnBrk="1" fontAlgn="auto" hangingPunct="1" indent="0" latinLnBrk="0" lvl="0" marL="0" marR="0">
                  <a:lnSpc>
                    <a:spcPct val="100000"/>
                  </a:lnSpc>
                  <a:spcBef>
                    <a:spcPct val="0"/>
                  </a:spcBef>
                  <a:spcAft>
                    <a:spcPct val="0"/>
                  </a:spcAft>
                  <a:buClrTx/>
                  <a:buSzTx/>
                  <a:buFontTx/>
                  <a:buNone/>
                  <a:defRPr/>
                </a:pPr>
                <a:r>
                  <a:rPr altLang="zh-CN" b="1" baseline="0" cap="none" i="0" kern="0" kumimoji="1" lang="en-US" noProof="0" normalizeH="0" spc="0" strike="noStrike" sz="3667" u="none">
                    <a:ln>
                      <a:noFill/>
                    </a:ln>
                    <a:solidFill>
                      <a:schemeClr val="bg1"/>
                    </a:solidFill>
                    <a:effectLst/>
                    <a:uLnTx/>
                    <a:uFillTx/>
                    <a:latin charset="-122" panose="02010600040101010101" pitchFamily="2" typeface="华文细黑"/>
                    <a:ea charset="-122" panose="02010600040101010101" pitchFamily="2" typeface="华文细黑"/>
                  </a:rPr>
                  <a:t>1</a:t>
                </a:r>
              </a:p>
            </p:txBody>
          </p:sp>
        </p:grpSp>
        <p:sp>
          <p:nvSpPr>
            <p:cNvPr id="15" name="矩形 14"/>
            <p:cNvSpPr/>
            <p:nvPr/>
          </p:nvSpPr>
          <p:spPr>
            <a:xfrm>
              <a:off x="1195750" y="1777792"/>
              <a:ext cx="1960880" cy="518160"/>
            </a:xfrm>
            <a:prstGeom prst="rect">
              <a:avLst/>
            </a:prstGeom>
          </p:spPr>
          <p:txBody>
            <a:bodyPr wrap="none">
              <a:spAutoFit/>
            </a:bodyPr>
            <a:lstStyle/>
            <a:p>
              <a:r>
                <a:rPr altLang="en-US" kern="1400" lang="zh-CN" sz="2800">
                  <a:latin charset="-122" panose="020b0800000000000000" pitchFamily="34" typeface="华康俪金黑W8(P)"/>
                  <a:ea charset="-122" panose="020b0800000000000000" pitchFamily="34" typeface="华康俪金黑W8(P)"/>
                </a:rPr>
                <a:t>辅助工具篇</a:t>
              </a:r>
            </a:p>
          </p:txBody>
        </p:sp>
        <p:sp>
          <p:nvSpPr>
            <p:cNvPr id="16" name="矩形 15"/>
            <p:cNvSpPr/>
            <p:nvPr/>
          </p:nvSpPr>
          <p:spPr>
            <a:xfrm>
              <a:off x="472970" y="2542512"/>
              <a:ext cx="2940152" cy="1920240"/>
            </a:xfrm>
            <a:prstGeom prst="rect">
              <a:avLst/>
            </a:prstGeom>
          </p:spPr>
          <p:txBody>
            <a:bodyPr wrap="square">
              <a:spAutoFit/>
            </a:bodyPr>
            <a:lstStyle/>
            <a:p>
              <a:r>
                <a:rPr altLang="en-US" b="1" kern="1400" lang="zh-CN" sz="2000">
                  <a:solidFill>
                    <a:srgbClr val="EB340D"/>
                  </a:solidFill>
                  <a:latin charset="0" panose="020f0302020204030204" pitchFamily="34" typeface="Calibri Light"/>
                </a:rPr>
                <a:t>请自查：</a:t>
              </a:r>
            </a:p>
            <a:p>
              <a:r>
                <a:rPr altLang="en-US" b="1" kern="1400" lang="zh-CN" sz="2000">
                  <a:solidFill>
                    <a:srgbClr val="EB340D"/>
                  </a:solidFill>
                  <a:latin charset="0" panose="020f0302020204030204" pitchFamily="34" typeface="Calibri Light"/>
                </a:rPr>
                <a:t>         书面讲义、宣传资料、要点卡片、白板和笔、红外指示笔、宣传画家、录音笔、数码相机、名片等</a:t>
              </a:r>
            </a:p>
          </p:txBody>
        </p:sp>
      </p:grpSp>
      <p:grpSp>
        <p:nvGrpSpPr>
          <p:cNvPr id="18" name="组合 17"/>
          <p:cNvGrpSpPr/>
          <p:nvPr/>
        </p:nvGrpSpPr>
        <p:grpSpPr>
          <a:xfrm>
            <a:off x="3348742" y="2325246"/>
            <a:ext cx="2894132" cy="1216468"/>
            <a:chOff x="474548" y="1726154"/>
            <a:chExt cx="2894132" cy="1216468"/>
          </a:xfrm>
        </p:grpSpPr>
        <p:grpSp>
          <p:nvGrpSpPr>
            <p:cNvPr id="19" name="组合 18"/>
            <p:cNvGrpSpPr/>
            <p:nvPr/>
          </p:nvGrpSpPr>
          <p:grpSpPr>
            <a:xfrm>
              <a:off x="474548" y="1726154"/>
              <a:ext cx="649910" cy="656655"/>
              <a:chOff x="2978605" y="2342141"/>
              <a:chExt cx="649910" cy="656655"/>
            </a:xfrm>
          </p:grpSpPr>
          <p:grpSp>
            <p:nvGrpSpPr>
              <p:cNvPr id="22" name="组合 21"/>
              <p:cNvGrpSpPr/>
              <p:nvPr/>
            </p:nvGrpSpPr>
            <p:grpSpPr>
              <a:xfrm>
                <a:off x="2978605" y="2364463"/>
                <a:ext cx="649910" cy="633401"/>
                <a:chOff x="3072503" y="2731559"/>
                <a:chExt cx="857881" cy="836089"/>
              </a:xfrm>
            </p:grpSpPr>
            <p:sp>
              <p:nvSpPr>
                <p:cNvPr id="24" name="任意多边形 23"/>
                <p:cNvSpPr/>
                <p:nvPr/>
              </p:nvSpPr>
              <p:spPr>
                <a:xfrm>
                  <a:off x="3072503" y="2731559"/>
                  <a:ext cx="816920" cy="816920"/>
                </a:xfrm>
                <a:custGeom>
                  <a:gdLst>
                    <a:gd fmla="*/ 408460 w 816920" name="connsiteX0"/>
                    <a:gd fmla="*/ 0 h 816920" name="connsiteY0"/>
                    <a:gd fmla="*/ 816920 w 816920" name="connsiteX1"/>
                    <a:gd fmla="*/ 408460 h 816920" name="connsiteY1"/>
                    <a:gd fmla="*/ 810339 w 816920" name="connsiteX2"/>
                    <a:gd fmla="*/ 473740 h 816920" name="connsiteY2"/>
                    <a:gd fmla="*/ 447724 w 816920" name="connsiteX3"/>
                    <a:gd fmla="*/ 812962 h 816920" name="connsiteY3"/>
                    <a:gd fmla="*/ 408460 w 816920" name="connsiteX4"/>
                    <a:gd fmla="*/ 816920 h 816920" name="connsiteY4"/>
                    <a:gd fmla="*/ 0 w 816920" name="connsiteX5"/>
                    <a:gd fmla="*/ 408460 h 816920" name="connsiteY5"/>
                    <a:gd fmla="*/ 408460 w 816920" name="connsiteX6"/>
                    <a:gd fmla="*/ 0 h 8169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16920" w="816920">
                      <a:moveTo>
                        <a:pt x="408460" y="0"/>
                      </a:moveTo>
                      <a:cubicBezTo>
                        <a:pt x="634046" y="0"/>
                        <a:pt x="816920" y="182874"/>
                        <a:pt x="816920" y="408460"/>
                      </a:cubicBezTo>
                      <a:lnTo>
                        <a:pt x="810339" y="473740"/>
                      </a:lnTo>
                      <a:lnTo>
                        <a:pt x="447724" y="812962"/>
                      </a:lnTo>
                      <a:lnTo>
                        <a:pt x="408460" y="816920"/>
                      </a:lnTo>
                      <a:cubicBezTo>
                        <a:pt x="182874" y="816920"/>
                        <a:pt x="0" y="634046"/>
                        <a:pt x="0" y="408460"/>
                      </a:cubicBezTo>
                      <a:cubicBezTo>
                        <a:pt x="0" y="182874"/>
                        <a:pt x="182874" y="0"/>
                        <a:pt x="408460" y="0"/>
                      </a:cubicBezTo>
                      <a:close/>
                    </a:path>
                  </a:pathLst>
                </a:custGeom>
                <a:solidFill>
                  <a:srgbClr val="EB340D"/>
                </a:solidFill>
                <a:ln algn="ctr" cap="flat" cmpd="sng" w="12700">
                  <a:solidFill>
                    <a:srgbClr val="EB340D"/>
                  </a:solidFill>
                  <a:prstDash val="solid"/>
                  <a:miter lim="800000"/>
                </a:ln>
                <a:effectLst/>
              </p:spPr>
              <p:txBody>
                <a:bodyPr anchor="ctr" rtlCol="0"/>
                <a:lstStyle/>
                <a:p>
                  <a:pPr algn="ctr" defTabSz="7132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70" u="none">
                    <a:ln>
                      <a:noFill/>
                    </a:ln>
                    <a:solidFill>
                      <a:srgbClr val="7F7F7F"/>
                    </a:solidFill>
                    <a:effectLst/>
                    <a:uLnTx/>
                    <a:uFillTx/>
                    <a:latin typeface="Calibri"/>
                    <a:ea charset="-122" panose="02010600030101010101" pitchFamily="2" typeface="宋体"/>
                  </a:endParaRPr>
                </a:p>
              </p:txBody>
            </p:sp>
            <p:cxnSp>
              <p:nvCxnSpPr>
                <p:cNvPr id="25" name="直接连接符 24"/>
                <p:cNvCxnSpPr/>
                <p:nvPr/>
              </p:nvCxnSpPr>
              <p:spPr>
                <a:xfrm flipH="1" rot="21360000">
                  <a:off x="3529087" y="3235998"/>
                  <a:ext cx="401297" cy="331650"/>
                </a:xfrm>
                <a:prstGeom prst="line">
                  <a:avLst/>
                </a:prstGeom>
                <a:noFill/>
                <a:ln algn="ctr" cap="flat" cmpd="sng" w="6350">
                  <a:solidFill>
                    <a:sysClr lastClr="FFFFFF" val="window"/>
                  </a:solidFill>
                  <a:prstDash val="solid"/>
                  <a:miter lim="800000"/>
                </a:ln>
                <a:effectLst>
                  <a:outerShdw algn="br" blurRad="50800" dir="13500000" rotWithShape="0" sx="113000" sy="113000">
                    <a:prstClr val="black"/>
                  </a:outerShdw>
                </a:effectLst>
              </p:spPr>
            </p:cxnSp>
          </p:grpSp>
          <p:sp>
            <p:nvSpPr>
              <p:cNvPr id="23" name="矩形 1"/>
              <p:cNvSpPr>
                <a:spLocks noChangeArrowheads="1"/>
              </p:cNvSpPr>
              <p:nvPr/>
            </p:nvSpPr>
            <p:spPr bwMode="auto">
              <a:xfrm>
                <a:off x="3080929" y="2342141"/>
                <a:ext cx="416243" cy="650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eaLnBrk="1" fontAlgn="auto" hangingPunct="1" indent="0" latinLnBrk="0" lvl="0" marL="0" marR="0">
                  <a:lnSpc>
                    <a:spcPct val="100000"/>
                  </a:lnSpc>
                  <a:spcBef>
                    <a:spcPct val="0"/>
                  </a:spcBef>
                  <a:spcAft>
                    <a:spcPct val="0"/>
                  </a:spcAft>
                  <a:buClrTx/>
                  <a:buSzTx/>
                  <a:buFontTx/>
                  <a:buNone/>
                  <a:defRPr/>
                </a:pPr>
                <a:r>
                  <a:rPr altLang="zh-CN" b="1" baseline="0" cap="none" i="0" kern="0" kumimoji="1" lang="en-US" noProof="0" normalizeH="0" smtClean="0" spc="0" strike="noStrike" sz="3667" u="none">
                    <a:ln>
                      <a:noFill/>
                    </a:ln>
                    <a:solidFill>
                      <a:schemeClr val="bg1"/>
                    </a:solidFill>
                    <a:effectLst/>
                    <a:uLnTx/>
                    <a:uFillTx/>
                    <a:latin charset="-122" panose="02010600040101010101" pitchFamily="2" typeface="华文细黑"/>
                    <a:ea charset="-122" panose="02010600040101010101" pitchFamily="2" typeface="华文细黑"/>
                  </a:rPr>
                  <a:t>2</a:t>
                </a:r>
              </a:p>
            </p:txBody>
          </p:sp>
        </p:grpSp>
        <p:sp>
          <p:nvSpPr>
            <p:cNvPr id="20" name="矩形 19"/>
            <p:cNvSpPr/>
            <p:nvPr/>
          </p:nvSpPr>
          <p:spPr>
            <a:xfrm>
              <a:off x="1195750" y="1777792"/>
              <a:ext cx="1960880" cy="518160"/>
            </a:xfrm>
            <a:prstGeom prst="rect">
              <a:avLst/>
            </a:prstGeom>
          </p:spPr>
          <p:txBody>
            <a:bodyPr wrap="none">
              <a:spAutoFit/>
            </a:bodyPr>
            <a:lstStyle/>
            <a:p>
              <a:r>
                <a:rPr altLang="en-US" kern="1400" lang="zh-CN" sz="2800">
                  <a:latin charset="-122" panose="020b0800000000000000" pitchFamily="34" typeface="华康俪金黑W8(P)"/>
                  <a:ea charset="-122" panose="020b0800000000000000" pitchFamily="34" typeface="华康俪金黑W8(P)"/>
                </a:rPr>
                <a:t>电子文档篇</a:t>
              </a:r>
            </a:p>
          </p:txBody>
        </p:sp>
        <p:sp>
          <p:nvSpPr>
            <p:cNvPr id="21" name="矩形 20"/>
            <p:cNvSpPr/>
            <p:nvPr/>
          </p:nvSpPr>
          <p:spPr>
            <a:xfrm>
              <a:off x="1022827" y="2542512"/>
              <a:ext cx="2345853" cy="396240"/>
            </a:xfrm>
            <a:prstGeom prst="rect">
              <a:avLst/>
            </a:prstGeom>
          </p:spPr>
          <p:txBody>
            <a:bodyPr wrap="square">
              <a:spAutoFit/>
            </a:bodyPr>
            <a:lstStyle/>
            <a:p>
              <a:pPr lvl="0"/>
              <a:endParaRPr altLang="en-US" kern="1400" lang="zh-CN" sz="2000">
                <a:latin charset="0" panose="020f0302020204030204" pitchFamily="34" typeface="Calibri Light"/>
              </a:endParaRPr>
            </a:p>
          </p:txBody>
        </p:sp>
      </p:grpSp>
      <p:grpSp>
        <p:nvGrpSpPr>
          <p:cNvPr id="26" name="组合 25"/>
          <p:cNvGrpSpPr/>
          <p:nvPr/>
        </p:nvGrpSpPr>
        <p:grpSpPr>
          <a:xfrm>
            <a:off x="6265363" y="2325246"/>
            <a:ext cx="2790219" cy="3076546"/>
            <a:chOff x="474548" y="1726154"/>
            <a:chExt cx="2790219" cy="3076546"/>
          </a:xfrm>
        </p:grpSpPr>
        <p:grpSp>
          <p:nvGrpSpPr>
            <p:cNvPr id="27" name="组合 26"/>
            <p:cNvGrpSpPr/>
            <p:nvPr/>
          </p:nvGrpSpPr>
          <p:grpSpPr>
            <a:xfrm>
              <a:off x="474548" y="1726154"/>
              <a:ext cx="649910" cy="656655"/>
              <a:chOff x="2978605" y="2342141"/>
              <a:chExt cx="649910" cy="656655"/>
            </a:xfrm>
          </p:grpSpPr>
          <p:grpSp>
            <p:nvGrpSpPr>
              <p:cNvPr id="30" name="组合 29"/>
              <p:cNvGrpSpPr/>
              <p:nvPr/>
            </p:nvGrpSpPr>
            <p:grpSpPr>
              <a:xfrm>
                <a:off x="2978605" y="2364463"/>
                <a:ext cx="649910" cy="633401"/>
                <a:chOff x="3072503" y="2731559"/>
                <a:chExt cx="857881" cy="836089"/>
              </a:xfrm>
            </p:grpSpPr>
            <p:sp>
              <p:nvSpPr>
                <p:cNvPr id="32" name="任意多边形 31"/>
                <p:cNvSpPr/>
                <p:nvPr/>
              </p:nvSpPr>
              <p:spPr>
                <a:xfrm>
                  <a:off x="3072503" y="2731559"/>
                  <a:ext cx="816920" cy="816920"/>
                </a:xfrm>
                <a:custGeom>
                  <a:gdLst>
                    <a:gd fmla="*/ 408460 w 816920" name="connsiteX0"/>
                    <a:gd fmla="*/ 0 h 816920" name="connsiteY0"/>
                    <a:gd fmla="*/ 816920 w 816920" name="connsiteX1"/>
                    <a:gd fmla="*/ 408460 h 816920" name="connsiteY1"/>
                    <a:gd fmla="*/ 810339 w 816920" name="connsiteX2"/>
                    <a:gd fmla="*/ 473740 h 816920" name="connsiteY2"/>
                    <a:gd fmla="*/ 447724 w 816920" name="connsiteX3"/>
                    <a:gd fmla="*/ 812962 h 816920" name="connsiteY3"/>
                    <a:gd fmla="*/ 408460 w 816920" name="connsiteX4"/>
                    <a:gd fmla="*/ 816920 h 816920" name="connsiteY4"/>
                    <a:gd fmla="*/ 0 w 816920" name="connsiteX5"/>
                    <a:gd fmla="*/ 408460 h 816920" name="connsiteY5"/>
                    <a:gd fmla="*/ 408460 w 816920" name="connsiteX6"/>
                    <a:gd fmla="*/ 0 h 8169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16920" w="816920">
                      <a:moveTo>
                        <a:pt x="408460" y="0"/>
                      </a:moveTo>
                      <a:cubicBezTo>
                        <a:pt x="634046" y="0"/>
                        <a:pt x="816920" y="182874"/>
                        <a:pt x="816920" y="408460"/>
                      </a:cubicBezTo>
                      <a:lnTo>
                        <a:pt x="810339" y="473740"/>
                      </a:lnTo>
                      <a:lnTo>
                        <a:pt x="447724" y="812962"/>
                      </a:lnTo>
                      <a:lnTo>
                        <a:pt x="408460" y="816920"/>
                      </a:lnTo>
                      <a:cubicBezTo>
                        <a:pt x="182874" y="816920"/>
                        <a:pt x="0" y="634046"/>
                        <a:pt x="0" y="408460"/>
                      </a:cubicBezTo>
                      <a:cubicBezTo>
                        <a:pt x="0" y="182874"/>
                        <a:pt x="182874" y="0"/>
                        <a:pt x="408460" y="0"/>
                      </a:cubicBezTo>
                      <a:close/>
                    </a:path>
                  </a:pathLst>
                </a:custGeom>
                <a:solidFill>
                  <a:srgbClr val="EB340D"/>
                </a:solidFill>
                <a:ln algn="ctr" cap="flat" cmpd="sng" w="12700">
                  <a:solidFill>
                    <a:srgbClr val="EB340D"/>
                  </a:solidFill>
                  <a:prstDash val="solid"/>
                  <a:miter lim="800000"/>
                </a:ln>
                <a:effectLst/>
              </p:spPr>
              <p:txBody>
                <a:bodyPr anchor="ctr" rtlCol="0"/>
                <a:lstStyle/>
                <a:p>
                  <a:pPr algn="ctr" defTabSz="7132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70" u="none">
                    <a:ln>
                      <a:noFill/>
                    </a:ln>
                    <a:solidFill>
                      <a:srgbClr val="7F7F7F"/>
                    </a:solidFill>
                    <a:effectLst/>
                    <a:uLnTx/>
                    <a:uFillTx/>
                    <a:latin typeface="Calibri"/>
                    <a:ea charset="-122" panose="02010600030101010101" pitchFamily="2" typeface="宋体"/>
                  </a:endParaRPr>
                </a:p>
              </p:txBody>
            </p:sp>
            <p:cxnSp>
              <p:nvCxnSpPr>
                <p:cNvPr id="33" name="直接连接符 32"/>
                <p:cNvCxnSpPr/>
                <p:nvPr/>
              </p:nvCxnSpPr>
              <p:spPr>
                <a:xfrm flipH="1" rot="21360000">
                  <a:off x="3529087" y="3235998"/>
                  <a:ext cx="401297" cy="331650"/>
                </a:xfrm>
                <a:prstGeom prst="line">
                  <a:avLst/>
                </a:prstGeom>
                <a:noFill/>
                <a:ln algn="ctr" cap="flat" cmpd="sng" w="6350">
                  <a:solidFill>
                    <a:sysClr lastClr="FFFFFF" val="window"/>
                  </a:solidFill>
                  <a:prstDash val="solid"/>
                  <a:miter lim="800000"/>
                </a:ln>
                <a:effectLst>
                  <a:outerShdw algn="br" blurRad="50800" dir="13500000" rotWithShape="0" sx="113000" sy="113000">
                    <a:prstClr val="black"/>
                  </a:outerShdw>
                </a:effectLst>
              </p:spPr>
            </p:cxnSp>
          </p:grpSp>
          <p:sp>
            <p:nvSpPr>
              <p:cNvPr id="31" name="矩形 1"/>
              <p:cNvSpPr>
                <a:spLocks noChangeArrowheads="1"/>
              </p:cNvSpPr>
              <p:nvPr/>
            </p:nvSpPr>
            <p:spPr bwMode="auto">
              <a:xfrm>
                <a:off x="3080929" y="2342141"/>
                <a:ext cx="416243" cy="650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eaLnBrk="1" fontAlgn="auto" hangingPunct="1" indent="0" latinLnBrk="0" lvl="0" marL="0" marR="0">
                  <a:lnSpc>
                    <a:spcPct val="100000"/>
                  </a:lnSpc>
                  <a:spcBef>
                    <a:spcPct val="0"/>
                  </a:spcBef>
                  <a:spcAft>
                    <a:spcPct val="0"/>
                  </a:spcAft>
                  <a:buClrTx/>
                  <a:buSzTx/>
                  <a:buFontTx/>
                  <a:buNone/>
                  <a:defRPr/>
                </a:pPr>
                <a:r>
                  <a:rPr altLang="zh-CN" b="1" baseline="0" cap="none" i="0" kern="0" kumimoji="1" lang="en-US" noProof="0" normalizeH="0" smtClean="0" spc="0" strike="noStrike" sz="3667" u="none">
                    <a:ln>
                      <a:noFill/>
                    </a:ln>
                    <a:solidFill>
                      <a:schemeClr val="bg1"/>
                    </a:solidFill>
                    <a:effectLst/>
                    <a:uLnTx/>
                    <a:uFillTx/>
                    <a:latin charset="-122" panose="02010600040101010101" pitchFamily="2" typeface="华文细黑"/>
                    <a:ea charset="-122" panose="02010600040101010101" pitchFamily="2" typeface="华文细黑"/>
                  </a:rPr>
                  <a:t>3</a:t>
                </a:r>
              </a:p>
            </p:txBody>
          </p:sp>
        </p:grpSp>
        <p:sp>
          <p:nvSpPr>
            <p:cNvPr id="28" name="矩形 27"/>
            <p:cNvSpPr/>
            <p:nvPr/>
          </p:nvSpPr>
          <p:spPr>
            <a:xfrm>
              <a:off x="1195751" y="1777792"/>
              <a:ext cx="1960880" cy="518160"/>
            </a:xfrm>
            <a:prstGeom prst="rect">
              <a:avLst/>
            </a:prstGeom>
          </p:spPr>
          <p:txBody>
            <a:bodyPr wrap="none">
              <a:spAutoFit/>
            </a:bodyPr>
            <a:lstStyle/>
            <a:p>
              <a:r>
                <a:rPr altLang="en-US" kern="1400" lang="zh-CN" sz="2800">
                  <a:latin charset="-122" panose="020b0800000000000000" pitchFamily="34" typeface="华康俪金黑W8(P)"/>
                  <a:ea charset="-122" panose="020b0800000000000000" pitchFamily="34" typeface="华康俪金黑W8(P)"/>
                </a:rPr>
                <a:t>会场布置篇</a:t>
              </a:r>
            </a:p>
          </p:txBody>
        </p:sp>
        <p:sp>
          <p:nvSpPr>
            <p:cNvPr id="29" name="矩形 28"/>
            <p:cNvSpPr/>
            <p:nvPr/>
          </p:nvSpPr>
          <p:spPr>
            <a:xfrm>
              <a:off x="529573" y="2555931"/>
              <a:ext cx="2735195" cy="2225040"/>
            </a:xfrm>
            <a:prstGeom prst="rect">
              <a:avLst/>
            </a:prstGeom>
          </p:spPr>
          <p:txBody>
            <a:bodyPr wrap="square">
              <a:spAutoFit/>
            </a:bodyPr>
            <a:lstStyle/>
            <a:p>
              <a:pPr lvl="0"/>
              <a:r>
                <a:rPr altLang="en-US" kern="1400" lang="zh-CN" smtClean="0" sz="2000">
                  <a:solidFill>
                    <a:prstClr val="black"/>
                  </a:solidFill>
                  <a:latin charset="0" panose="020f0302020204030204" pitchFamily="34" typeface="Calibri Light"/>
                </a:rPr>
                <a:t>         清楚会议议程，确定自己演示者的站位和投影的方位，提前通知观众，检查（如果有）欢迎牌、标语、指引牌、宣传画、VIP座位、饮料、鲜花等</a:t>
              </a:r>
            </a:p>
          </p:txBody>
        </p:sp>
      </p:grpSp>
      <p:grpSp>
        <p:nvGrpSpPr>
          <p:cNvPr id="34" name="组合 33"/>
          <p:cNvGrpSpPr/>
          <p:nvPr/>
        </p:nvGrpSpPr>
        <p:grpSpPr>
          <a:xfrm>
            <a:off x="9176071" y="2325246"/>
            <a:ext cx="2894132" cy="3063127"/>
            <a:chOff x="474548" y="1726154"/>
            <a:chExt cx="2894132" cy="3063127"/>
          </a:xfrm>
        </p:grpSpPr>
        <p:grpSp>
          <p:nvGrpSpPr>
            <p:cNvPr id="35" name="组合 34"/>
            <p:cNvGrpSpPr/>
            <p:nvPr/>
          </p:nvGrpSpPr>
          <p:grpSpPr>
            <a:xfrm>
              <a:off x="474548" y="1726154"/>
              <a:ext cx="649910" cy="656655"/>
              <a:chOff x="2978605" y="2342141"/>
              <a:chExt cx="649910" cy="656655"/>
            </a:xfrm>
          </p:grpSpPr>
          <p:grpSp>
            <p:nvGrpSpPr>
              <p:cNvPr id="38" name="组合 37"/>
              <p:cNvGrpSpPr/>
              <p:nvPr/>
            </p:nvGrpSpPr>
            <p:grpSpPr>
              <a:xfrm>
                <a:off x="2978605" y="2364463"/>
                <a:ext cx="649910" cy="633401"/>
                <a:chOff x="3072503" y="2731559"/>
                <a:chExt cx="857881" cy="836089"/>
              </a:xfrm>
            </p:grpSpPr>
            <p:sp>
              <p:nvSpPr>
                <p:cNvPr id="40" name="任意多边形 39"/>
                <p:cNvSpPr/>
                <p:nvPr/>
              </p:nvSpPr>
              <p:spPr>
                <a:xfrm>
                  <a:off x="3072503" y="2731559"/>
                  <a:ext cx="816920" cy="816920"/>
                </a:xfrm>
                <a:custGeom>
                  <a:gdLst>
                    <a:gd fmla="*/ 408460 w 816920" name="connsiteX0"/>
                    <a:gd fmla="*/ 0 h 816920" name="connsiteY0"/>
                    <a:gd fmla="*/ 816920 w 816920" name="connsiteX1"/>
                    <a:gd fmla="*/ 408460 h 816920" name="connsiteY1"/>
                    <a:gd fmla="*/ 810339 w 816920" name="connsiteX2"/>
                    <a:gd fmla="*/ 473740 h 816920" name="connsiteY2"/>
                    <a:gd fmla="*/ 447724 w 816920" name="connsiteX3"/>
                    <a:gd fmla="*/ 812962 h 816920" name="connsiteY3"/>
                    <a:gd fmla="*/ 408460 w 816920" name="connsiteX4"/>
                    <a:gd fmla="*/ 816920 h 816920" name="connsiteY4"/>
                    <a:gd fmla="*/ 0 w 816920" name="connsiteX5"/>
                    <a:gd fmla="*/ 408460 h 816920" name="connsiteY5"/>
                    <a:gd fmla="*/ 408460 w 816920" name="connsiteX6"/>
                    <a:gd fmla="*/ 0 h 8169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16920" w="816920">
                      <a:moveTo>
                        <a:pt x="408460" y="0"/>
                      </a:moveTo>
                      <a:cubicBezTo>
                        <a:pt x="634046" y="0"/>
                        <a:pt x="816920" y="182874"/>
                        <a:pt x="816920" y="408460"/>
                      </a:cubicBezTo>
                      <a:lnTo>
                        <a:pt x="810339" y="473740"/>
                      </a:lnTo>
                      <a:lnTo>
                        <a:pt x="447724" y="812962"/>
                      </a:lnTo>
                      <a:lnTo>
                        <a:pt x="408460" y="816920"/>
                      </a:lnTo>
                      <a:cubicBezTo>
                        <a:pt x="182874" y="816920"/>
                        <a:pt x="0" y="634046"/>
                        <a:pt x="0" y="408460"/>
                      </a:cubicBezTo>
                      <a:cubicBezTo>
                        <a:pt x="0" y="182874"/>
                        <a:pt x="182874" y="0"/>
                        <a:pt x="408460" y="0"/>
                      </a:cubicBezTo>
                      <a:close/>
                    </a:path>
                  </a:pathLst>
                </a:custGeom>
                <a:solidFill>
                  <a:srgbClr val="EB340D"/>
                </a:solidFill>
                <a:ln algn="ctr" cap="flat" cmpd="sng" w="12700">
                  <a:solidFill>
                    <a:srgbClr val="EB340D"/>
                  </a:solidFill>
                  <a:prstDash val="solid"/>
                  <a:miter lim="800000"/>
                </a:ln>
                <a:effectLst/>
              </p:spPr>
              <p:txBody>
                <a:bodyPr anchor="ctr" rtlCol="0"/>
                <a:lstStyle/>
                <a:p>
                  <a:pPr algn="ctr" defTabSz="713232"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170" u="none">
                    <a:ln>
                      <a:noFill/>
                    </a:ln>
                    <a:solidFill>
                      <a:srgbClr val="7F7F7F"/>
                    </a:solidFill>
                    <a:effectLst/>
                    <a:uLnTx/>
                    <a:uFillTx/>
                    <a:latin typeface="Calibri"/>
                    <a:ea charset="-122" panose="02010600030101010101" pitchFamily="2" typeface="宋体"/>
                  </a:endParaRPr>
                </a:p>
              </p:txBody>
            </p:sp>
            <p:cxnSp>
              <p:nvCxnSpPr>
                <p:cNvPr id="41" name="直接连接符 40"/>
                <p:cNvCxnSpPr/>
                <p:nvPr/>
              </p:nvCxnSpPr>
              <p:spPr>
                <a:xfrm flipH="1" rot="21360000">
                  <a:off x="3529087" y="3235998"/>
                  <a:ext cx="401297" cy="331650"/>
                </a:xfrm>
                <a:prstGeom prst="line">
                  <a:avLst/>
                </a:prstGeom>
                <a:noFill/>
                <a:ln algn="ctr" cap="flat" cmpd="sng" w="6350">
                  <a:solidFill>
                    <a:sysClr lastClr="FFFFFF" val="window"/>
                  </a:solidFill>
                  <a:prstDash val="solid"/>
                  <a:miter lim="800000"/>
                </a:ln>
                <a:effectLst>
                  <a:outerShdw algn="br" blurRad="50800" dir="13500000" rotWithShape="0" sx="113000" sy="113000">
                    <a:prstClr val="black"/>
                  </a:outerShdw>
                </a:effectLst>
              </p:spPr>
            </p:cxnSp>
          </p:grpSp>
          <p:sp>
            <p:nvSpPr>
              <p:cNvPr id="39" name="矩形 1"/>
              <p:cNvSpPr>
                <a:spLocks noChangeArrowheads="1"/>
              </p:cNvSpPr>
              <p:nvPr/>
            </p:nvSpPr>
            <p:spPr bwMode="auto">
              <a:xfrm>
                <a:off x="3080928" y="2342141"/>
                <a:ext cx="416243" cy="650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713232" eaLnBrk="1" fontAlgn="auto" hangingPunct="1" indent="0" latinLnBrk="0" lvl="0" marL="0" marR="0">
                  <a:lnSpc>
                    <a:spcPct val="100000"/>
                  </a:lnSpc>
                  <a:spcBef>
                    <a:spcPct val="0"/>
                  </a:spcBef>
                  <a:spcAft>
                    <a:spcPct val="0"/>
                  </a:spcAft>
                  <a:buClrTx/>
                  <a:buSzTx/>
                  <a:buFontTx/>
                  <a:buNone/>
                  <a:defRPr/>
                </a:pPr>
                <a:r>
                  <a:rPr altLang="zh-CN" b="1" baseline="0" cap="none" i="0" kern="0" kumimoji="1" lang="en-US" noProof="0" normalizeH="0" smtClean="0" spc="0" strike="noStrike" sz="3667" u="none">
                    <a:ln>
                      <a:noFill/>
                    </a:ln>
                    <a:solidFill>
                      <a:schemeClr val="bg1"/>
                    </a:solidFill>
                    <a:effectLst/>
                    <a:uLnTx/>
                    <a:uFillTx/>
                    <a:latin charset="-122" panose="02010600040101010101" pitchFamily="2" typeface="华文细黑"/>
                    <a:ea charset="-122" panose="02010600040101010101" pitchFamily="2" typeface="华文细黑"/>
                  </a:rPr>
                  <a:t>4</a:t>
                </a:r>
              </a:p>
            </p:txBody>
          </p:sp>
        </p:grpSp>
        <p:sp>
          <p:nvSpPr>
            <p:cNvPr id="36" name="矩形 35"/>
            <p:cNvSpPr/>
            <p:nvPr/>
          </p:nvSpPr>
          <p:spPr>
            <a:xfrm>
              <a:off x="1195750" y="1777792"/>
              <a:ext cx="1960880" cy="518160"/>
            </a:xfrm>
            <a:prstGeom prst="rect">
              <a:avLst/>
            </a:prstGeom>
          </p:spPr>
          <p:txBody>
            <a:bodyPr wrap="none">
              <a:spAutoFit/>
            </a:bodyPr>
            <a:lstStyle/>
            <a:p>
              <a:r>
                <a:rPr altLang="en-US" kern="1400" lang="zh-CN" sz="2800">
                  <a:latin charset="-122" panose="020b0800000000000000" pitchFamily="34" typeface="华康俪金黑W8(P)"/>
                  <a:ea charset="-122" panose="020b0800000000000000" pitchFamily="34" typeface="华康俪金黑W8(P)"/>
                </a:rPr>
                <a:t>演示设备篇</a:t>
              </a:r>
            </a:p>
          </p:txBody>
        </p:sp>
        <p:sp>
          <p:nvSpPr>
            <p:cNvPr id="37" name="矩形 36"/>
            <p:cNvSpPr/>
            <p:nvPr/>
          </p:nvSpPr>
          <p:spPr>
            <a:xfrm>
              <a:off x="576872" y="2542512"/>
              <a:ext cx="2791809" cy="2225040"/>
            </a:xfrm>
            <a:prstGeom prst="rect">
              <a:avLst/>
            </a:prstGeom>
          </p:spPr>
          <p:txBody>
            <a:bodyPr wrap="square">
              <a:spAutoFit/>
            </a:bodyPr>
            <a:lstStyle/>
            <a:p>
              <a:r>
                <a:rPr altLang="en-US" kern="1400" lang="zh-CN" smtClean="0" sz="2000">
                  <a:latin charset="0" panose="020f0302020204030204" pitchFamily="34" typeface="Calibri Light"/>
                </a:rPr>
                <a:t>         笔记本：电池可用时间、连接投影仪、检验版本兼容性、把桌面无关文件清除</a:t>
              </a:r>
            </a:p>
            <a:p>
              <a:r>
                <a:rPr altLang="en-US" kern="1400" lang="zh-CN" smtClean="0" sz="2000">
                  <a:latin charset="0" panose="020f0302020204030204" pitchFamily="34" typeface="Calibri Light"/>
                </a:rPr>
                <a:t>         麦克风：测试音量、留备用、无线要测试范围、结束要关闭电源等</a:t>
              </a:r>
            </a:p>
          </p:txBody>
        </p:sp>
      </p:grpSp>
      <p:sp>
        <p:nvSpPr>
          <p:cNvPr id="42" name="矩形 41"/>
          <p:cNvSpPr/>
          <p:nvPr/>
        </p:nvSpPr>
        <p:spPr>
          <a:xfrm>
            <a:off x="3396040" y="3155023"/>
            <a:ext cx="2783771" cy="1920240"/>
          </a:xfrm>
          <a:prstGeom prst="rect">
            <a:avLst/>
          </a:prstGeom>
        </p:spPr>
        <p:txBody>
          <a:bodyPr wrap="square">
            <a:spAutoFit/>
          </a:bodyPr>
          <a:lstStyle/>
          <a:p>
            <a:r>
              <a:rPr altLang="en-US" kern="1400" lang="zh-CN" smtClean="0" sz="2000">
                <a:latin charset="0" panose="020f0302020204030204" pitchFamily="34" typeface="Calibri Light"/>
              </a:rPr>
              <a:t>         忌PPT花哨、忌文件过大导致播放失败、忌超链接无对应文件、查版本是否兼容、U盘备份、动画文件复杂时带上字幕</a:t>
            </a:r>
          </a:p>
        </p:txBody>
      </p:sp>
    </p:spTree>
    <p:extLst>
      <p:ext uri="{BB962C8B-B14F-4D97-AF65-F5344CB8AC3E}">
        <p14:creationId val="2899057413"/>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340D"/>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178</Paragraphs>
  <Slides>16</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16</vt:i4>
      </vt:variant>
    </vt:vector>
  </HeadingPairs>
  <TitlesOfParts>
    <vt:vector baseType="lpstr" size="26">
      <vt:lpstr>Arial</vt:lpstr>
      <vt:lpstr>Calibri Light</vt:lpstr>
      <vt:lpstr>微软雅黑</vt:lpstr>
      <vt:lpstr>Calibri</vt:lpstr>
      <vt:lpstr>Times New Roman</vt:lpstr>
      <vt:lpstr>华康俪金黑W8(P)</vt:lpstr>
      <vt:lpstr>宋体</vt:lpstr>
      <vt:lpstr>Segoe UI Semilight</vt:lpstr>
      <vt:lpstr>华文细黑</vt:lpstr>
      <vt:lpstr>Office 主题</vt:lpstr>
      <vt:lpstr>原作作者：张志   萧秋水  宋利  PPT改编：@杨c不是超人</vt:lpstr>
      <vt:lpstr>项目经理必备的四个实战技能</vt:lpstr>
      <vt:lpstr>PowerPoint Presentation</vt:lpstr>
      <vt:lpstr>文案写作常见状况 </vt:lpstr>
      <vt:lpstr>好文案是怎么炼成的</vt:lpstr>
      <vt:lpstr>PowerPoint Presentation</vt:lpstr>
      <vt:lpstr>PowerPoint Presentation</vt:lpstr>
      <vt:lpstr>演示高手修炼之路</vt:lpstr>
      <vt:lpstr>PowerPoint Presentation</vt:lpstr>
      <vt:lpstr>PowerPoint Presentation</vt:lpstr>
      <vt:lpstr>如何做好售前调研</vt:lpstr>
      <vt:lpstr>实施调研完善攻略</vt:lpstr>
      <vt:lpstr>实施调研完善攻略</vt:lpstr>
      <vt:lpstr>PowerPoint Presentation</vt:lpstr>
      <vt:lpstr>项目经理只有在有了可依赖，可信任，可指挥的团队，他才是一个真正的项目经理</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2021-08-22T11:55:19Z</dcterms:created>
  <cp:lastPrinted>2021-08-22T11:55:19Z</cp:lastPrinted>
  <dcterms:modified xsi:type="dcterms:W3CDTF">2021-08-22T05:43:01Z</dcterms:modified>
  <cp:revision>1</cp:revision>
</cp:coreProperties>
</file>